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909" r:id="rId3"/>
    <p:sldId id="808" r:id="rId4"/>
    <p:sldId id="809" r:id="rId5"/>
    <p:sldId id="1009" r:id="rId6"/>
    <p:sldId id="1018" r:id="rId7"/>
    <p:sldId id="1037" r:id="rId8"/>
    <p:sldId id="971" r:id="rId9"/>
    <p:sldId id="1021" r:id="rId10"/>
    <p:sldId id="1038" r:id="rId11"/>
    <p:sldId id="1024" r:id="rId12"/>
    <p:sldId id="1026" r:id="rId13"/>
    <p:sldId id="1028" r:id="rId14"/>
    <p:sldId id="1027" r:id="rId15"/>
    <p:sldId id="1039" r:id="rId16"/>
    <p:sldId id="970" r:id="rId17"/>
    <p:sldId id="1030" r:id="rId18"/>
    <p:sldId id="1032" r:id="rId19"/>
    <p:sldId id="1033" r:id="rId20"/>
    <p:sldId id="1040" r:id="rId21"/>
    <p:sldId id="1034" r:id="rId22"/>
    <p:sldId id="972" r:id="rId23"/>
    <p:sldId id="1041" r:id="rId24"/>
    <p:sldId id="1042" r:id="rId25"/>
    <p:sldId id="1044" r:id="rId26"/>
    <p:sldId id="1043" r:id="rId27"/>
    <p:sldId id="1046" r:id="rId28"/>
    <p:sldId id="1045" r:id="rId29"/>
    <p:sldId id="1047" r:id="rId30"/>
    <p:sldId id="1048" r:id="rId31"/>
    <p:sldId id="1050" r:id="rId32"/>
    <p:sldId id="1051" r:id="rId33"/>
    <p:sldId id="1052"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1009"/>
            <p14:sldId id="1018"/>
            <p14:sldId id="1037"/>
            <p14:sldId id="971"/>
            <p14:sldId id="1021"/>
            <p14:sldId id="1038"/>
            <p14:sldId id="1024"/>
            <p14:sldId id="1026"/>
            <p14:sldId id="1028"/>
            <p14:sldId id="1027"/>
            <p14:sldId id="1039"/>
            <p14:sldId id="970"/>
            <p14:sldId id="1030"/>
            <p14:sldId id="1032"/>
            <p14:sldId id="1033"/>
            <p14:sldId id="1040"/>
            <p14:sldId id="1034"/>
            <p14:sldId id="972"/>
            <p14:sldId id="1041"/>
            <p14:sldId id="1042"/>
            <p14:sldId id="1044"/>
            <p14:sldId id="1043"/>
            <p14:sldId id="1046"/>
            <p14:sldId id="1045"/>
            <p14:sldId id="1047"/>
            <p14:sldId id="1048"/>
            <p14:sldId id="1050"/>
            <p14:sldId id="1051"/>
            <p14:sldId id="1052"/>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D13"/>
    <a:srgbClr val="FDEDD3"/>
    <a:srgbClr val="F4F7ED"/>
    <a:srgbClr val="FEF6F0"/>
    <a:srgbClr val="E4FEDE"/>
    <a:srgbClr val="1D5E75"/>
    <a:srgbClr val="255997"/>
    <a:srgbClr val="FEF5E6"/>
    <a:srgbClr val="FDEED3"/>
    <a:srgbClr val="FBE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317" autoAdjust="0"/>
  </p:normalViewPr>
  <p:slideViewPr>
    <p:cSldViewPr>
      <p:cViewPr varScale="1">
        <p:scale>
          <a:sx n="80" d="100"/>
          <a:sy n="80" d="100"/>
        </p:scale>
        <p:origin x="864" y="12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3.emf"/><Relationship Id="rId6" Type="http://schemas.openxmlformats.org/officeDocument/2006/relationships/image" Target="../media/image108.wmf"/><Relationship Id="rId5" Type="http://schemas.openxmlformats.org/officeDocument/2006/relationships/image" Target="../media/image107.wmf"/><Relationship Id="rId10" Type="http://schemas.openxmlformats.org/officeDocument/2006/relationships/image" Target="../media/image112.wmf"/><Relationship Id="rId4" Type="http://schemas.openxmlformats.org/officeDocument/2006/relationships/image" Target="../media/image106.wmf"/><Relationship Id="rId9" Type="http://schemas.openxmlformats.org/officeDocument/2006/relationships/image" Target="../media/image11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03.emf"/><Relationship Id="rId4" Type="http://schemas.openxmlformats.org/officeDocument/2006/relationships/image" Target="../media/image11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5" Type="http://schemas.openxmlformats.org/officeDocument/2006/relationships/image" Target="../media/image143.wmf"/><Relationship Id="rId4" Type="http://schemas.openxmlformats.org/officeDocument/2006/relationships/image" Target="../media/image14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image" Target="../media/image156.wmf"/><Relationship Id="rId7" Type="http://schemas.openxmlformats.org/officeDocument/2006/relationships/image" Target="../media/image58.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15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image" Target="../media/image161.wmf"/><Relationship Id="rId7" Type="http://schemas.openxmlformats.org/officeDocument/2006/relationships/image" Target="../media/image165.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4" Type="http://schemas.openxmlformats.org/officeDocument/2006/relationships/image" Target="../media/image17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 Id="rId4" Type="http://schemas.openxmlformats.org/officeDocument/2006/relationships/image" Target="../media/image17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2.wmf"/><Relationship Id="rId18" Type="http://schemas.openxmlformats.org/officeDocument/2006/relationships/image" Target="../media/image57.wmf"/><Relationship Id="rId3" Type="http://schemas.openxmlformats.org/officeDocument/2006/relationships/image" Target="../media/image42.wmf"/><Relationship Id="rId7" Type="http://schemas.openxmlformats.org/officeDocument/2006/relationships/image" Target="../media/image46.wmf"/><Relationship Id="rId12" Type="http://schemas.openxmlformats.org/officeDocument/2006/relationships/image" Target="../media/image51.wmf"/><Relationship Id="rId17" Type="http://schemas.openxmlformats.org/officeDocument/2006/relationships/image" Target="../media/image56.wmf"/><Relationship Id="rId2" Type="http://schemas.openxmlformats.org/officeDocument/2006/relationships/image" Target="../media/image41.wmf"/><Relationship Id="rId16" Type="http://schemas.openxmlformats.org/officeDocument/2006/relationships/image" Target="../media/image55.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5" Type="http://schemas.openxmlformats.org/officeDocument/2006/relationships/image" Target="../media/image54.wmf"/><Relationship Id="rId10" Type="http://schemas.openxmlformats.org/officeDocument/2006/relationships/image" Target="../media/image49.wmf"/><Relationship Id="rId19" Type="http://schemas.openxmlformats.org/officeDocument/2006/relationships/image" Target="../media/image58.wmf"/><Relationship Id="rId4" Type="http://schemas.openxmlformats.org/officeDocument/2006/relationships/image" Target="../media/image43.wmf"/><Relationship Id="rId9" Type="http://schemas.openxmlformats.org/officeDocument/2006/relationships/image" Target="../media/image48.wmf"/><Relationship Id="rId14"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4.wmf"/><Relationship Id="rId7" Type="http://schemas.openxmlformats.org/officeDocument/2006/relationships/image" Target="../media/image58.wmf"/><Relationship Id="rId2" Type="http://schemas.openxmlformats.org/officeDocument/2006/relationships/image" Target="../media/image63.wmf"/><Relationship Id="rId1" Type="http://schemas.openxmlformats.org/officeDocument/2006/relationships/image" Target="../media/image62.e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68.e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emf"/><Relationship Id="rId4"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9/3/2024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46630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393817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325954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389932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76818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3206170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228296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16795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204375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38837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2700527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1095883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279688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1599562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2755504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1295656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1034851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3864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2957392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358397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42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399456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0513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287096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408584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2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310" indent="0" algn="ctr">
              <a:buNone/>
              <a:defRPr>
                <a:solidFill>
                  <a:schemeClr val="tx1">
                    <a:tint val="75000"/>
                  </a:schemeClr>
                </a:solidFill>
              </a:defRPr>
            </a:lvl2pPr>
            <a:lvl3pPr marL="1218621" indent="0" algn="ctr">
              <a:buNone/>
              <a:defRPr>
                <a:solidFill>
                  <a:schemeClr val="tx1">
                    <a:tint val="75000"/>
                  </a:schemeClr>
                </a:solidFill>
              </a:defRPr>
            </a:lvl3pPr>
            <a:lvl4pPr marL="1827931" indent="0" algn="ctr">
              <a:buNone/>
              <a:defRPr>
                <a:solidFill>
                  <a:schemeClr val="tx1">
                    <a:tint val="75000"/>
                  </a:schemeClr>
                </a:solidFill>
              </a:defRPr>
            </a:lvl4pPr>
            <a:lvl5pPr marL="2437242" indent="0" algn="ctr">
              <a:buNone/>
              <a:defRPr>
                <a:solidFill>
                  <a:schemeClr val="tx1">
                    <a:tint val="75000"/>
                  </a:schemeClr>
                </a:solidFill>
              </a:defRPr>
            </a:lvl5pPr>
            <a:lvl6pPr marL="3046553" indent="0" algn="ctr">
              <a:buNone/>
              <a:defRPr>
                <a:solidFill>
                  <a:schemeClr val="tx1">
                    <a:tint val="75000"/>
                  </a:schemeClr>
                </a:solidFill>
              </a:defRPr>
            </a:lvl6pPr>
            <a:lvl7pPr marL="3655863" indent="0" algn="ctr">
              <a:buNone/>
              <a:defRPr>
                <a:solidFill>
                  <a:schemeClr val="tx1">
                    <a:tint val="75000"/>
                  </a:schemeClr>
                </a:solidFill>
              </a:defRPr>
            </a:lvl7pPr>
            <a:lvl8pPr marL="4265173" indent="0" algn="ctr">
              <a:buNone/>
              <a:defRPr>
                <a:solidFill>
                  <a:schemeClr val="tx1">
                    <a:tint val="75000"/>
                  </a:schemeClr>
                </a:solidFill>
              </a:defRPr>
            </a:lvl8pPr>
            <a:lvl9pPr marL="48744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56996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48372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5298"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699">
                <a:solidFill>
                  <a:schemeClr val="tx1">
                    <a:tint val="75000"/>
                  </a:schemeClr>
                </a:solidFill>
              </a:defRPr>
            </a:lvl1pPr>
            <a:lvl2pPr marL="609310" indent="0">
              <a:buNone/>
              <a:defRPr sz="2399">
                <a:solidFill>
                  <a:schemeClr val="tx1">
                    <a:tint val="75000"/>
                  </a:schemeClr>
                </a:solidFill>
              </a:defRPr>
            </a:lvl2pPr>
            <a:lvl3pPr marL="1218621" indent="0">
              <a:buNone/>
              <a:defRPr sz="2099">
                <a:solidFill>
                  <a:schemeClr val="tx1">
                    <a:tint val="75000"/>
                  </a:schemeClr>
                </a:solidFill>
              </a:defRPr>
            </a:lvl3pPr>
            <a:lvl4pPr marL="1827931" indent="0">
              <a:buNone/>
              <a:defRPr sz="1899">
                <a:solidFill>
                  <a:schemeClr val="tx1">
                    <a:tint val="75000"/>
                  </a:schemeClr>
                </a:solidFill>
              </a:defRPr>
            </a:lvl4pPr>
            <a:lvl5pPr marL="2437242" indent="0">
              <a:buNone/>
              <a:defRPr sz="1899">
                <a:solidFill>
                  <a:schemeClr val="tx1">
                    <a:tint val="75000"/>
                  </a:schemeClr>
                </a:solidFill>
              </a:defRPr>
            </a:lvl5pPr>
            <a:lvl6pPr marL="3046553" indent="0">
              <a:buNone/>
              <a:defRPr sz="1899">
                <a:solidFill>
                  <a:schemeClr val="tx1">
                    <a:tint val="75000"/>
                  </a:schemeClr>
                </a:solidFill>
              </a:defRPr>
            </a:lvl6pPr>
            <a:lvl7pPr marL="3655863" indent="0">
              <a:buNone/>
              <a:defRPr sz="1899">
                <a:solidFill>
                  <a:schemeClr val="tx1">
                    <a:tint val="75000"/>
                  </a:schemeClr>
                </a:solidFill>
              </a:defRPr>
            </a:lvl7pPr>
            <a:lvl8pPr marL="4265173" indent="0">
              <a:buNone/>
              <a:defRPr sz="1899">
                <a:solidFill>
                  <a:schemeClr val="tx1">
                    <a:tint val="75000"/>
                  </a:schemeClr>
                </a:solidFill>
              </a:defRPr>
            </a:lvl8pPr>
            <a:lvl9pPr marL="4874484" indent="0">
              <a:buNone/>
              <a:defRPr sz="18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4272834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3"/>
            <a:ext cx="5383398" cy="3394075"/>
          </a:xfrm>
        </p:spPr>
        <p:txBody>
          <a:bodyPr/>
          <a:lstStyle>
            <a:lvl1pPr>
              <a:defRPr sz="3699"/>
            </a:lvl1pPr>
            <a:lvl2pPr>
              <a:defRPr sz="3199"/>
            </a:lvl2pPr>
            <a:lvl3pPr>
              <a:defRPr sz="2699"/>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3"/>
            <a:ext cx="5383398" cy="3394075"/>
          </a:xfrm>
        </p:spPr>
        <p:txBody>
          <a:bodyPr/>
          <a:lstStyle>
            <a:lvl1pPr>
              <a:defRPr sz="3699"/>
            </a:lvl1pPr>
            <a:lvl2pPr>
              <a:defRPr sz="3199"/>
            </a:lvl2pPr>
            <a:lvl3pPr>
              <a:defRPr sz="2699"/>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61659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5"/>
            <a:ext cx="5385514" cy="639763"/>
          </a:xfrm>
        </p:spPr>
        <p:txBody>
          <a:bodyPr anchor="b"/>
          <a:lstStyle>
            <a:lvl1pPr marL="0" indent="0">
              <a:buNone/>
              <a:defRPr sz="3199" b="1"/>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4" name="Content Placeholder 3"/>
          <p:cNvSpPr>
            <a:spLocks noGrp="1"/>
          </p:cNvSpPr>
          <p:nvPr>
            <p:ph sz="half" idx="2"/>
          </p:nvPr>
        </p:nvSpPr>
        <p:spPr>
          <a:xfrm>
            <a:off x="609442" y="2174875"/>
            <a:ext cx="5385514" cy="3951288"/>
          </a:xfrm>
        </p:spPr>
        <p:txBody>
          <a:bodyPr/>
          <a:lstStyle>
            <a:lvl1pPr>
              <a:defRPr sz="3199"/>
            </a:lvl1pPr>
            <a:lvl2pPr>
              <a:defRPr sz="2699"/>
            </a:lvl2pPr>
            <a:lvl3pPr>
              <a:defRPr sz="2399"/>
            </a:lvl3pPr>
            <a:lvl4pPr>
              <a:defRPr sz="2099"/>
            </a:lvl4pPr>
            <a:lvl5pPr>
              <a:defRPr sz="2099"/>
            </a:lvl5pPr>
            <a:lvl6pPr>
              <a:defRPr sz="2099"/>
            </a:lvl6pPr>
            <a:lvl7pPr>
              <a:defRPr sz="2099"/>
            </a:lvl7pPr>
            <a:lvl8pPr>
              <a:defRPr sz="2099"/>
            </a:lvl8pPr>
            <a:lvl9pPr>
              <a:defRPr sz="20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5"/>
            <a:ext cx="5387630" cy="639763"/>
          </a:xfrm>
        </p:spPr>
        <p:txBody>
          <a:bodyPr anchor="b"/>
          <a:lstStyle>
            <a:lvl1pPr marL="0" indent="0">
              <a:buNone/>
              <a:defRPr sz="3199" b="1"/>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199"/>
            </a:lvl1pPr>
            <a:lvl2pPr>
              <a:defRPr sz="2699"/>
            </a:lvl2pPr>
            <a:lvl3pPr>
              <a:defRPr sz="2399"/>
            </a:lvl3pPr>
            <a:lvl4pPr>
              <a:defRPr sz="2099"/>
            </a:lvl4pPr>
            <a:lvl5pPr>
              <a:defRPr sz="2099"/>
            </a:lvl5pPr>
            <a:lvl6pPr>
              <a:defRPr sz="2099"/>
            </a:lvl6pPr>
            <a:lvl7pPr>
              <a:defRPr sz="2099"/>
            </a:lvl7pPr>
            <a:lvl8pPr>
              <a:defRPr sz="2099"/>
            </a:lvl8pPr>
            <a:lvl9pPr>
              <a:defRPr sz="20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763630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4123090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88122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1"/>
            <a:ext cx="4010039"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5492" y="273054"/>
            <a:ext cx="6813892" cy="5853113"/>
          </a:xfrm>
        </p:spPr>
        <p:txBody>
          <a:bodyPr/>
          <a:lstStyle>
            <a:lvl1pPr>
              <a:defRPr sz="4299"/>
            </a:lvl1pPr>
            <a:lvl2pPr>
              <a:defRPr sz="36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899"/>
            </a:lvl1pPr>
            <a:lvl2pPr marL="609310" indent="0">
              <a:buNone/>
              <a:defRPr sz="1600"/>
            </a:lvl2pPr>
            <a:lvl3pPr marL="1218621" indent="0">
              <a:buNone/>
              <a:defRPr sz="1300"/>
            </a:lvl3pPr>
            <a:lvl4pPr marL="1827931" indent="0">
              <a:buNone/>
              <a:defRPr sz="1200"/>
            </a:lvl4pPr>
            <a:lvl5pPr marL="2437242" indent="0">
              <a:buNone/>
              <a:defRPr sz="1200"/>
            </a:lvl5pPr>
            <a:lvl6pPr marL="3046553" indent="0">
              <a:buNone/>
              <a:defRPr sz="1200"/>
            </a:lvl6pPr>
            <a:lvl7pPr marL="3655863" indent="0">
              <a:buNone/>
              <a:defRPr sz="1200"/>
            </a:lvl7pPr>
            <a:lvl8pPr marL="4265173" indent="0">
              <a:buNone/>
              <a:defRPr sz="1200"/>
            </a:lvl8pPr>
            <a:lvl9pPr marL="487448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4488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4299"/>
            </a:lvl1pPr>
            <a:lvl2pPr marL="609310" indent="0">
              <a:buNone/>
              <a:defRPr sz="3699"/>
            </a:lvl2pPr>
            <a:lvl3pPr marL="1218621" indent="0">
              <a:buNone/>
              <a:defRPr sz="3199"/>
            </a:lvl3pPr>
            <a:lvl4pPr marL="1827931" indent="0">
              <a:buNone/>
              <a:defRPr sz="2699"/>
            </a:lvl4pPr>
            <a:lvl5pPr marL="2437242" indent="0">
              <a:buNone/>
              <a:defRPr sz="2699"/>
            </a:lvl5pPr>
            <a:lvl6pPr marL="3046553" indent="0">
              <a:buNone/>
              <a:defRPr sz="2699"/>
            </a:lvl6pPr>
            <a:lvl7pPr marL="3655863" indent="0">
              <a:buNone/>
              <a:defRPr sz="2699"/>
            </a:lvl7pPr>
            <a:lvl8pPr marL="4265173" indent="0">
              <a:buNone/>
              <a:defRPr sz="2699"/>
            </a:lvl8pPr>
            <a:lvl9pPr marL="4874484" indent="0">
              <a:buNone/>
              <a:defRPr sz="2699"/>
            </a:lvl9pPr>
          </a:lstStyle>
          <a:p>
            <a:endParaRPr lang="en-US"/>
          </a:p>
        </p:txBody>
      </p:sp>
      <p:sp>
        <p:nvSpPr>
          <p:cNvPr id="4" name="Text Placeholder 3"/>
          <p:cNvSpPr>
            <a:spLocks noGrp="1"/>
          </p:cNvSpPr>
          <p:nvPr>
            <p:ph type="body" sz="half" idx="2"/>
          </p:nvPr>
        </p:nvSpPr>
        <p:spPr>
          <a:xfrm>
            <a:off x="2389096" y="5367340"/>
            <a:ext cx="7313295" cy="804863"/>
          </a:xfrm>
        </p:spPr>
        <p:txBody>
          <a:bodyPr/>
          <a:lstStyle>
            <a:lvl1pPr marL="0" indent="0">
              <a:buNone/>
              <a:defRPr sz="1899"/>
            </a:lvl1pPr>
            <a:lvl2pPr marL="609310" indent="0">
              <a:buNone/>
              <a:defRPr sz="1600"/>
            </a:lvl2pPr>
            <a:lvl3pPr marL="1218621" indent="0">
              <a:buNone/>
              <a:defRPr sz="1300"/>
            </a:lvl3pPr>
            <a:lvl4pPr marL="1827931" indent="0">
              <a:buNone/>
              <a:defRPr sz="1200"/>
            </a:lvl4pPr>
            <a:lvl5pPr marL="2437242" indent="0">
              <a:buNone/>
              <a:defRPr sz="1200"/>
            </a:lvl5pPr>
            <a:lvl6pPr marL="3046553" indent="0">
              <a:buNone/>
              <a:defRPr sz="1200"/>
            </a:lvl6pPr>
            <a:lvl7pPr marL="3655863" indent="0">
              <a:buNone/>
              <a:defRPr sz="1200"/>
            </a:lvl7pPr>
            <a:lvl8pPr marL="4265173" indent="0">
              <a:buNone/>
              <a:defRPr sz="1200"/>
            </a:lvl8pPr>
            <a:lvl9pPr marL="487448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74381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424169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6"/>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6"/>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54607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9/3/2024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2" y="1600203"/>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9/3/2024</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1389378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8621" rtl="0" eaLnBrk="1" latinLnBrk="0" hangingPunct="1">
        <a:spcBef>
          <a:spcPct val="0"/>
        </a:spcBef>
        <a:buNone/>
        <a:defRPr sz="5898" kern="1200">
          <a:solidFill>
            <a:schemeClr val="tx1"/>
          </a:solidFill>
          <a:latin typeface="+mj-lt"/>
          <a:ea typeface="+mj-ea"/>
          <a:cs typeface="+mj-cs"/>
        </a:defRPr>
      </a:lvl1pPr>
    </p:titleStyle>
    <p:bodyStyle>
      <a:lvl1pPr marL="456983" indent="-456983" algn="l" defTabSz="1218621"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130" indent="-380819" algn="l" defTabSz="1218621"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3276" indent="-304656" algn="l" defTabSz="1218621"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58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189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120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18"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82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13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image" Target="../media/image89.png"/><Relationship Id="rId18" Type="http://schemas.openxmlformats.org/officeDocument/2006/relationships/image" Target="../media/image84.wmf"/><Relationship Id="rId26" Type="http://schemas.openxmlformats.org/officeDocument/2006/relationships/image" Target="../media/image87.wmf"/><Relationship Id="rId3" Type="http://schemas.openxmlformats.org/officeDocument/2006/relationships/notesSlide" Target="../notesSlides/notesSlide10.xml"/><Relationship Id="rId21" Type="http://schemas.openxmlformats.org/officeDocument/2006/relationships/oleObject" Target="../embeddings/oleObject73.bin"/><Relationship Id="rId7" Type="http://schemas.openxmlformats.org/officeDocument/2006/relationships/oleObject" Target="../embeddings/oleObject69.bin"/><Relationship Id="rId12" Type="http://schemas.openxmlformats.org/officeDocument/2006/relationships/image" Target="../media/image83.wmf"/><Relationship Id="rId17" Type="http://schemas.openxmlformats.org/officeDocument/2006/relationships/oleObject" Target="../embeddings/oleObject72.bin"/><Relationship Id="rId25"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image" Target="../media/image84.wmf"/><Relationship Id="rId20" Type="http://schemas.openxmlformats.org/officeDocument/2006/relationships/image" Target="../media/image85.emf"/><Relationship Id="rId1" Type="http://schemas.openxmlformats.org/officeDocument/2006/relationships/vmlDrawing" Target="../drawings/vmlDrawing8.vml"/><Relationship Id="rId6" Type="http://schemas.openxmlformats.org/officeDocument/2006/relationships/image" Target="../media/image13.png"/><Relationship Id="rId11" Type="http://schemas.openxmlformats.org/officeDocument/2006/relationships/oleObject" Target="../embeddings/oleObject71.bin"/><Relationship Id="rId24" Type="http://schemas.openxmlformats.org/officeDocument/2006/relationships/image" Target="../media/image86.wmf"/><Relationship Id="rId5" Type="http://schemas.openxmlformats.org/officeDocument/2006/relationships/image" Target="../media/image36.png"/><Relationship Id="rId15" Type="http://schemas.openxmlformats.org/officeDocument/2006/relationships/oleObject" Target="../embeddings/oleObject72.bin"/><Relationship Id="rId23" Type="http://schemas.openxmlformats.org/officeDocument/2006/relationships/oleObject" Target="../embeddings/oleObject74.bin"/><Relationship Id="rId28" Type="http://schemas.openxmlformats.org/officeDocument/2006/relationships/image" Target="../media/image88.wmf"/><Relationship Id="rId10" Type="http://schemas.openxmlformats.org/officeDocument/2006/relationships/image" Target="../media/image82.wmf"/><Relationship Id="rId19" Type="http://schemas.openxmlformats.org/officeDocument/2006/relationships/oleObject" Target="../embeddings/oleObject73.bin"/><Relationship Id="rId4" Type="http://schemas.openxmlformats.org/officeDocument/2006/relationships/image" Target="../media/image35.png"/><Relationship Id="rId9" Type="http://schemas.openxmlformats.org/officeDocument/2006/relationships/oleObject" Target="../embeddings/oleObject70.bin"/><Relationship Id="rId14" Type="http://schemas.openxmlformats.org/officeDocument/2006/relationships/image" Target="../media/image90.png"/><Relationship Id="rId22" Type="http://schemas.openxmlformats.org/officeDocument/2006/relationships/image" Target="../media/image85.emf"/><Relationship Id="rId27" Type="http://schemas.openxmlformats.org/officeDocument/2006/relationships/oleObject" Target="../embeddings/oleObject7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notesSlide" Target="../notesSlides/notesSlide11.xml"/><Relationship Id="rId7" Type="http://schemas.openxmlformats.org/officeDocument/2006/relationships/image" Target="../media/image91.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78.bin"/><Relationship Id="rId11" Type="http://schemas.openxmlformats.org/officeDocument/2006/relationships/image" Target="../media/image36.png"/><Relationship Id="rId5" Type="http://schemas.openxmlformats.org/officeDocument/2006/relationships/image" Target="../media/image90.wmf"/><Relationship Id="rId10" Type="http://schemas.openxmlformats.org/officeDocument/2006/relationships/image" Target="../media/image35.png"/><Relationship Id="rId4" Type="http://schemas.openxmlformats.org/officeDocument/2006/relationships/oleObject" Target="../embeddings/oleObject77.bin"/><Relationship Id="rId9" Type="http://schemas.openxmlformats.org/officeDocument/2006/relationships/image" Target="../media/image92.wmf"/></Relationships>
</file>

<file path=ppt/slides/_rels/slide1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3.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86.bin"/><Relationship Id="rId3" Type="http://schemas.openxmlformats.org/officeDocument/2006/relationships/notesSlide" Target="../notesSlides/notesSlide13.xml"/><Relationship Id="rId7" Type="http://schemas.openxmlformats.org/officeDocument/2006/relationships/oleObject" Target="../embeddings/oleObject81.bin"/><Relationship Id="rId12"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5.wmf"/><Relationship Id="rId11" Type="http://schemas.openxmlformats.org/officeDocument/2006/relationships/oleObject" Target="../embeddings/oleObject84.bin"/><Relationship Id="rId5" Type="http://schemas.openxmlformats.org/officeDocument/2006/relationships/oleObject" Target="../embeddings/oleObject80.bin"/><Relationship Id="rId15" Type="http://schemas.openxmlformats.org/officeDocument/2006/relationships/image" Target="../media/image13.png"/><Relationship Id="rId10" Type="http://schemas.openxmlformats.org/officeDocument/2006/relationships/oleObject" Target="../embeddings/oleObject83.bin"/><Relationship Id="rId4" Type="http://schemas.openxmlformats.org/officeDocument/2006/relationships/image" Target="../media/image98.png"/><Relationship Id="rId9" Type="http://schemas.openxmlformats.org/officeDocument/2006/relationships/oleObject" Target="../embeddings/oleObject82.bin"/><Relationship Id="rId14" Type="http://schemas.openxmlformats.org/officeDocument/2006/relationships/image" Target="../media/image97.wmf"/></Relationships>
</file>

<file path=ppt/slides/_rels/slide14.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image" Target="../media/image59.png"/><Relationship Id="rId3" Type="http://schemas.openxmlformats.org/officeDocument/2006/relationships/notesSlide" Target="../notesSlides/notesSlide14.xml"/><Relationship Id="rId7" Type="http://schemas.openxmlformats.org/officeDocument/2006/relationships/oleObject" Target="../embeddings/oleObject88.bin"/><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99.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101.wmf"/><Relationship Id="rId4" Type="http://schemas.openxmlformats.org/officeDocument/2006/relationships/image" Target="../media/image15.png"/><Relationship Id="rId9" Type="http://schemas.openxmlformats.org/officeDocument/2006/relationships/oleObject" Target="../embeddings/oleObject89.bin"/><Relationship Id="rId14" Type="http://schemas.openxmlformats.org/officeDocument/2006/relationships/image" Target="../media/image94.png"/></Relationships>
</file>

<file path=ppt/slides/_rels/slide15.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95.bin"/><Relationship Id="rId18" Type="http://schemas.openxmlformats.org/officeDocument/2006/relationships/image" Target="../media/image109.wmf"/><Relationship Id="rId3" Type="http://schemas.openxmlformats.org/officeDocument/2006/relationships/notesSlide" Target="../notesSlides/notesSlide15.xml"/><Relationship Id="rId21" Type="http://schemas.openxmlformats.org/officeDocument/2006/relationships/oleObject" Target="../embeddings/oleObject99.bin"/><Relationship Id="rId7" Type="http://schemas.openxmlformats.org/officeDocument/2006/relationships/oleObject" Target="../embeddings/oleObject92.bin"/><Relationship Id="rId12" Type="http://schemas.openxmlformats.org/officeDocument/2006/relationships/image" Target="../media/image106.wmf"/><Relationship Id="rId17" Type="http://schemas.openxmlformats.org/officeDocument/2006/relationships/oleObject" Target="../embeddings/oleObject97.bin"/><Relationship Id="rId2" Type="http://schemas.openxmlformats.org/officeDocument/2006/relationships/slideLayout" Target="../slideLayouts/slideLayout2.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12.vml"/><Relationship Id="rId6" Type="http://schemas.openxmlformats.org/officeDocument/2006/relationships/image" Target="../media/image103.emf"/><Relationship Id="rId11" Type="http://schemas.openxmlformats.org/officeDocument/2006/relationships/oleObject" Target="../embeddings/oleObject94.bin"/><Relationship Id="rId24" Type="http://schemas.openxmlformats.org/officeDocument/2006/relationships/image" Target="../media/image112.wmf"/><Relationship Id="rId5" Type="http://schemas.openxmlformats.org/officeDocument/2006/relationships/oleObject" Target="../embeddings/oleObject91.bin"/><Relationship Id="rId15" Type="http://schemas.openxmlformats.org/officeDocument/2006/relationships/oleObject" Target="../embeddings/oleObject96.bin"/><Relationship Id="rId23" Type="http://schemas.openxmlformats.org/officeDocument/2006/relationships/oleObject" Target="../embeddings/oleObject100.bin"/><Relationship Id="rId10" Type="http://schemas.openxmlformats.org/officeDocument/2006/relationships/image" Target="../media/image105.wmf"/><Relationship Id="rId19" Type="http://schemas.openxmlformats.org/officeDocument/2006/relationships/oleObject" Target="../embeddings/oleObject98.bin"/><Relationship Id="rId4" Type="http://schemas.openxmlformats.org/officeDocument/2006/relationships/image" Target="../media/image24.png"/><Relationship Id="rId9" Type="http://schemas.openxmlformats.org/officeDocument/2006/relationships/oleObject" Target="../embeddings/oleObject93.bin"/><Relationship Id="rId14" Type="http://schemas.openxmlformats.org/officeDocument/2006/relationships/image" Target="../media/image107.wmf"/><Relationship Id="rId22" Type="http://schemas.openxmlformats.org/officeDocument/2006/relationships/image" Target="../media/image111.wmf"/></Relationships>
</file>

<file path=ppt/slides/_rels/slide16.xml.rels><?xml version="1.0" encoding="UTF-8" standalone="yes"?>
<Relationships xmlns="http://schemas.openxmlformats.org/package/2006/relationships"><Relationship Id="rId8" Type="http://schemas.openxmlformats.org/officeDocument/2006/relationships/image" Target="../media/image103.emf"/><Relationship Id="rId13" Type="http://schemas.openxmlformats.org/officeDocument/2006/relationships/oleObject" Target="../embeddings/oleObject104.bin"/><Relationship Id="rId3" Type="http://schemas.openxmlformats.org/officeDocument/2006/relationships/notesSlide" Target="../notesSlides/notesSlide16.xml"/><Relationship Id="rId7" Type="http://schemas.openxmlformats.org/officeDocument/2006/relationships/oleObject" Target="../embeddings/oleObject101.bin"/><Relationship Id="rId12"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png"/><Relationship Id="rId11" Type="http://schemas.openxmlformats.org/officeDocument/2006/relationships/oleObject" Target="../embeddings/oleObject103.bin"/><Relationship Id="rId5" Type="http://schemas.openxmlformats.org/officeDocument/2006/relationships/image" Target="../media/image35.png"/><Relationship Id="rId15" Type="http://schemas.openxmlformats.org/officeDocument/2006/relationships/image" Target="../media/image117.png"/><Relationship Id="rId10" Type="http://schemas.openxmlformats.org/officeDocument/2006/relationships/image" Target="../media/image113.wmf"/><Relationship Id="rId4" Type="http://schemas.openxmlformats.org/officeDocument/2006/relationships/image" Target="../media/image13.png"/><Relationship Id="rId9" Type="http://schemas.openxmlformats.org/officeDocument/2006/relationships/oleObject" Target="../embeddings/oleObject102.bin"/><Relationship Id="rId14" Type="http://schemas.openxmlformats.org/officeDocument/2006/relationships/image" Target="../media/image115.wmf"/></Relationships>
</file>

<file path=ppt/slides/_rels/slide17.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notesSlide" Target="../notesSlides/notesSlide17.xml"/><Relationship Id="rId7"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0.png"/><Relationship Id="rId11" Type="http://schemas.openxmlformats.org/officeDocument/2006/relationships/image" Target="../media/image121.png"/><Relationship Id="rId5" Type="http://schemas.openxmlformats.org/officeDocument/2006/relationships/image" Target="../media/image13.png"/><Relationship Id="rId10" Type="http://schemas.openxmlformats.org/officeDocument/2006/relationships/image" Target="../media/image117.wmf"/><Relationship Id="rId4" Type="http://schemas.openxmlformats.org/officeDocument/2006/relationships/image" Target="../media/image24.png"/><Relationship Id="rId9" Type="http://schemas.openxmlformats.org/officeDocument/2006/relationships/oleObject" Target="../embeddings/oleObject106.bin"/></Relationships>
</file>

<file path=ppt/slides/_rels/slide18.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notesSlide" Target="../notesSlides/notesSlide18.xml"/><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3.png"/><Relationship Id="rId5" Type="http://schemas.openxmlformats.org/officeDocument/2006/relationships/image" Target="../media/image36.png"/><Relationship Id="rId10" Type="http://schemas.openxmlformats.org/officeDocument/2006/relationships/image" Target="../media/image119.wmf"/><Relationship Id="rId4" Type="http://schemas.openxmlformats.org/officeDocument/2006/relationships/image" Target="../media/image35.png"/><Relationship Id="rId9" Type="http://schemas.openxmlformats.org/officeDocument/2006/relationships/oleObject" Target="../embeddings/oleObject108.bin"/></Relationships>
</file>

<file path=ppt/slides/_rels/slide1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notesSlide" Target="../notesSlides/notesSlide19.xml"/><Relationship Id="rId7" Type="http://schemas.openxmlformats.org/officeDocument/2006/relationships/image" Target="../media/image120.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09.bin"/><Relationship Id="rId11" Type="http://schemas.openxmlformats.org/officeDocument/2006/relationships/image" Target="../media/image121.wmf"/><Relationship Id="rId5" Type="http://schemas.openxmlformats.org/officeDocument/2006/relationships/image" Target="../media/image13.png"/><Relationship Id="rId10" Type="http://schemas.openxmlformats.org/officeDocument/2006/relationships/oleObject" Target="../embeddings/oleObject110.bin"/><Relationship Id="rId4" Type="http://schemas.openxmlformats.org/officeDocument/2006/relationships/image" Target="../media/image24.png"/><Relationship Id="rId9" Type="http://schemas.openxmlformats.org/officeDocument/2006/relationships/image" Target="../media/image1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hoitiet.edu.vn/"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24.emf"/><Relationship Id="rId3" Type="http://schemas.openxmlformats.org/officeDocument/2006/relationships/notesSlide" Target="../notesSlides/notesSlide20.xml"/><Relationship Id="rId7"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26.emf"/><Relationship Id="rId5" Type="http://schemas.openxmlformats.org/officeDocument/2006/relationships/image" Target="../media/image13.png"/><Relationship Id="rId10" Type="http://schemas.openxmlformats.org/officeDocument/2006/relationships/image" Target="../media/image125.wmf"/><Relationship Id="rId4" Type="http://schemas.openxmlformats.org/officeDocument/2006/relationships/image" Target="../media/image24.png"/><Relationship Id="rId9" Type="http://schemas.openxmlformats.org/officeDocument/2006/relationships/oleObject" Target="../embeddings/oleObject112.bin"/></Relationships>
</file>

<file path=ppt/slides/_rels/slide2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8.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oleObject" Target="../embeddings/oleObject116.bin"/><Relationship Id="rId18" Type="http://schemas.openxmlformats.org/officeDocument/2006/relationships/image" Target="../media/image134.wmf"/><Relationship Id="rId3" Type="http://schemas.openxmlformats.org/officeDocument/2006/relationships/notesSlide" Target="../notesSlides/notesSlide22.xml"/><Relationship Id="rId7" Type="http://schemas.openxmlformats.org/officeDocument/2006/relationships/image" Target="../media/image129.wmf"/><Relationship Id="rId12" Type="http://schemas.openxmlformats.org/officeDocument/2006/relationships/image" Target="../media/image135.png"/><Relationship Id="rId17" Type="http://schemas.openxmlformats.org/officeDocument/2006/relationships/oleObject" Target="../embeddings/oleObject118.bin"/><Relationship Id="rId2" Type="http://schemas.openxmlformats.org/officeDocument/2006/relationships/slideLayout" Target="../slideLayouts/slideLayout2.xml"/><Relationship Id="rId16" Type="http://schemas.openxmlformats.org/officeDocument/2006/relationships/image" Target="../media/image133.wmf"/><Relationship Id="rId1" Type="http://schemas.openxmlformats.org/officeDocument/2006/relationships/vmlDrawing" Target="../drawings/vmlDrawing18.vml"/><Relationship Id="rId6" Type="http://schemas.openxmlformats.org/officeDocument/2006/relationships/oleObject" Target="../embeddings/oleObject113.bin"/><Relationship Id="rId11" Type="http://schemas.openxmlformats.org/officeDocument/2006/relationships/image" Target="../media/image131.wmf"/><Relationship Id="rId5" Type="http://schemas.openxmlformats.org/officeDocument/2006/relationships/image" Target="../media/image35.png"/><Relationship Id="rId15" Type="http://schemas.openxmlformats.org/officeDocument/2006/relationships/oleObject" Target="../embeddings/oleObject117.bin"/><Relationship Id="rId10" Type="http://schemas.openxmlformats.org/officeDocument/2006/relationships/oleObject" Target="../embeddings/oleObject115.bin"/><Relationship Id="rId4" Type="http://schemas.openxmlformats.org/officeDocument/2006/relationships/image" Target="../media/image13.png"/><Relationship Id="rId9" Type="http://schemas.openxmlformats.org/officeDocument/2006/relationships/image" Target="../media/image130.wmf"/><Relationship Id="rId14" Type="http://schemas.openxmlformats.org/officeDocument/2006/relationships/image" Target="../media/image132.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36.wmf"/><Relationship Id="rId3" Type="http://schemas.openxmlformats.org/officeDocument/2006/relationships/notesSlide" Target="../notesSlides/notesSlide23.xml"/><Relationship Id="rId7" Type="http://schemas.openxmlformats.org/officeDocument/2006/relationships/image" Target="../media/image132.wmf"/><Relationship Id="rId12" Type="http://schemas.openxmlformats.org/officeDocument/2006/relationships/oleObject" Target="../embeddings/oleObject122.bin"/><Relationship Id="rId17" Type="http://schemas.openxmlformats.org/officeDocument/2006/relationships/image" Target="../media/image138.wmf"/><Relationship Id="rId2" Type="http://schemas.openxmlformats.org/officeDocument/2006/relationships/slideLayout" Target="../slideLayouts/slideLayout2.xml"/><Relationship Id="rId16" Type="http://schemas.openxmlformats.org/officeDocument/2006/relationships/oleObject" Target="../embeddings/oleObject124.bin"/><Relationship Id="rId1" Type="http://schemas.openxmlformats.org/officeDocument/2006/relationships/vmlDrawing" Target="../drawings/vmlDrawing19.vml"/><Relationship Id="rId6" Type="http://schemas.openxmlformats.org/officeDocument/2006/relationships/oleObject" Target="../embeddings/oleObject119.bin"/><Relationship Id="rId11" Type="http://schemas.openxmlformats.org/officeDocument/2006/relationships/image" Target="../media/image134.wmf"/><Relationship Id="rId5" Type="http://schemas.openxmlformats.org/officeDocument/2006/relationships/image" Target="../media/image35.png"/><Relationship Id="rId15" Type="http://schemas.openxmlformats.org/officeDocument/2006/relationships/image" Target="../media/image137.wmf"/><Relationship Id="rId10" Type="http://schemas.openxmlformats.org/officeDocument/2006/relationships/oleObject" Target="../embeddings/oleObject121.bin"/><Relationship Id="rId4" Type="http://schemas.openxmlformats.org/officeDocument/2006/relationships/image" Target="../media/image13.png"/><Relationship Id="rId9" Type="http://schemas.openxmlformats.org/officeDocument/2006/relationships/image" Target="../media/image133.wmf"/><Relationship Id="rId14" Type="http://schemas.openxmlformats.org/officeDocument/2006/relationships/oleObject" Target="../embeddings/oleObject12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45.jpeg"/><Relationship Id="rId3" Type="http://schemas.openxmlformats.org/officeDocument/2006/relationships/notesSlide" Target="../notesSlides/notesSlide24.xml"/><Relationship Id="rId7" Type="http://schemas.openxmlformats.org/officeDocument/2006/relationships/image" Target="../media/image140.wmf"/><Relationship Id="rId12" Type="http://schemas.openxmlformats.org/officeDocument/2006/relationships/image" Target="../media/image144.png"/><Relationship Id="rId17" Type="http://schemas.openxmlformats.org/officeDocument/2006/relationships/image" Target="../media/image143.wmf"/><Relationship Id="rId2" Type="http://schemas.openxmlformats.org/officeDocument/2006/relationships/slideLayout" Target="../slideLayouts/slideLayout2.xml"/><Relationship Id="rId16" Type="http://schemas.openxmlformats.org/officeDocument/2006/relationships/oleObject" Target="../embeddings/oleObject129.bin"/><Relationship Id="rId1" Type="http://schemas.openxmlformats.org/officeDocument/2006/relationships/vmlDrawing" Target="../drawings/vmlDrawing20.vml"/><Relationship Id="rId6" Type="http://schemas.openxmlformats.org/officeDocument/2006/relationships/oleObject" Target="../embeddings/oleObject126.bin"/><Relationship Id="rId11" Type="http://schemas.openxmlformats.org/officeDocument/2006/relationships/image" Target="../media/image35.png"/><Relationship Id="rId5" Type="http://schemas.openxmlformats.org/officeDocument/2006/relationships/image" Target="../media/image139.wmf"/><Relationship Id="rId15" Type="http://schemas.openxmlformats.org/officeDocument/2006/relationships/image" Target="../media/image142.wmf"/><Relationship Id="rId10" Type="http://schemas.openxmlformats.org/officeDocument/2006/relationships/image" Target="../media/image13.png"/><Relationship Id="rId4" Type="http://schemas.openxmlformats.org/officeDocument/2006/relationships/oleObject" Target="../embeddings/oleObject125.bin"/><Relationship Id="rId9" Type="http://schemas.openxmlformats.org/officeDocument/2006/relationships/image" Target="../media/image141.wmf"/><Relationship Id="rId14" Type="http://schemas.openxmlformats.org/officeDocument/2006/relationships/oleObject" Target="../embeddings/oleObject12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50.png"/><Relationship Id="rId3" Type="http://schemas.openxmlformats.org/officeDocument/2006/relationships/notesSlide" Target="../notesSlides/notesSlide25.xml"/><Relationship Id="rId7" Type="http://schemas.openxmlformats.org/officeDocument/2006/relationships/image" Target="../media/image146.wmf"/><Relationship Id="rId12" Type="http://schemas.openxmlformats.org/officeDocument/2006/relationships/image" Target="../media/image149.png"/><Relationship Id="rId2" Type="http://schemas.openxmlformats.org/officeDocument/2006/relationships/slideLayout" Target="../slideLayouts/slideLayout2.xml"/><Relationship Id="rId16" Type="http://schemas.openxmlformats.org/officeDocument/2006/relationships/image" Target="../media/image153.png"/><Relationship Id="rId1" Type="http://schemas.openxmlformats.org/officeDocument/2006/relationships/vmlDrawing" Target="../drawings/vmlDrawing21.vml"/><Relationship Id="rId6" Type="http://schemas.openxmlformats.org/officeDocument/2006/relationships/oleObject" Target="../embeddings/oleObject130.bin"/><Relationship Id="rId11" Type="http://schemas.openxmlformats.org/officeDocument/2006/relationships/image" Target="../media/image148.wmf"/><Relationship Id="rId5" Type="http://schemas.openxmlformats.org/officeDocument/2006/relationships/image" Target="../media/image13.png"/><Relationship Id="rId15" Type="http://schemas.openxmlformats.org/officeDocument/2006/relationships/image" Target="../media/image152.png"/><Relationship Id="rId10" Type="http://schemas.openxmlformats.org/officeDocument/2006/relationships/oleObject" Target="../embeddings/oleObject132.bin"/><Relationship Id="rId4" Type="http://schemas.openxmlformats.org/officeDocument/2006/relationships/image" Target="../media/image35.png"/><Relationship Id="rId9" Type="http://schemas.openxmlformats.org/officeDocument/2006/relationships/image" Target="../media/image147.wmf"/><Relationship Id="rId14" Type="http://schemas.openxmlformats.org/officeDocument/2006/relationships/image" Target="../media/image151.png"/></Relationships>
</file>

<file path=ppt/slides/_rels/slide26.xml.rels><?xml version="1.0" encoding="UTF-8" standalone="yes"?>
<Relationships xmlns="http://schemas.openxmlformats.org/package/2006/relationships"><Relationship Id="rId8" Type="http://schemas.openxmlformats.org/officeDocument/2006/relationships/image" Target="../media/image155.wmf"/><Relationship Id="rId13" Type="http://schemas.openxmlformats.org/officeDocument/2006/relationships/image" Target="../media/image55.wmf"/><Relationship Id="rId18" Type="http://schemas.openxmlformats.org/officeDocument/2006/relationships/oleObject" Target="../embeddings/oleObject51.bin"/><Relationship Id="rId3" Type="http://schemas.openxmlformats.org/officeDocument/2006/relationships/notesSlide" Target="../notesSlides/notesSlide26.xml"/><Relationship Id="rId21" Type="http://schemas.openxmlformats.org/officeDocument/2006/relationships/oleObject" Target="../embeddings/oleObject53.bin"/><Relationship Id="rId7" Type="http://schemas.openxmlformats.org/officeDocument/2006/relationships/oleObject" Target="../embeddings/oleObject134.bin"/><Relationship Id="rId12" Type="http://schemas.openxmlformats.org/officeDocument/2006/relationships/oleObject" Target="../embeddings/oleObject48.bin"/><Relationship Id="rId17" Type="http://schemas.openxmlformats.org/officeDocument/2006/relationships/image" Target="../media/image57.wmf"/><Relationship Id="rId25" Type="http://schemas.openxmlformats.org/officeDocument/2006/relationships/image" Target="../media/image158.wmf"/><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22.vml"/><Relationship Id="rId6" Type="http://schemas.openxmlformats.org/officeDocument/2006/relationships/image" Target="../media/image154.wmf"/><Relationship Id="rId11" Type="http://schemas.openxmlformats.org/officeDocument/2006/relationships/image" Target="../media/image60.png"/><Relationship Id="rId24" Type="http://schemas.openxmlformats.org/officeDocument/2006/relationships/oleObject" Target="../embeddings/oleObject137.bin"/><Relationship Id="rId5" Type="http://schemas.openxmlformats.org/officeDocument/2006/relationships/oleObject" Target="../embeddings/oleObject133.bin"/><Relationship Id="rId15" Type="http://schemas.openxmlformats.org/officeDocument/2006/relationships/image" Target="../media/image56.wmf"/><Relationship Id="rId23" Type="http://schemas.openxmlformats.org/officeDocument/2006/relationships/image" Target="../media/image157.wmf"/><Relationship Id="rId10" Type="http://schemas.openxmlformats.org/officeDocument/2006/relationships/image" Target="../media/image156.wmf"/><Relationship Id="rId19" Type="http://schemas.openxmlformats.org/officeDocument/2006/relationships/image" Target="../media/image58.wmf"/><Relationship Id="rId4" Type="http://schemas.openxmlformats.org/officeDocument/2006/relationships/image" Target="../media/image35.png"/><Relationship Id="rId9" Type="http://schemas.openxmlformats.org/officeDocument/2006/relationships/oleObject" Target="../embeddings/oleObject135.bin"/><Relationship Id="rId14" Type="http://schemas.openxmlformats.org/officeDocument/2006/relationships/oleObject" Target="../embeddings/oleObject49.bin"/><Relationship Id="rId22" Type="http://schemas.openxmlformats.org/officeDocument/2006/relationships/oleObject" Target="../embeddings/oleObject13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62.wmf"/><Relationship Id="rId18" Type="http://schemas.openxmlformats.org/officeDocument/2006/relationships/oleObject" Target="../embeddings/oleObject144.bin"/><Relationship Id="rId3" Type="http://schemas.openxmlformats.org/officeDocument/2006/relationships/notesSlide" Target="../notesSlides/notesSlide27.xml"/><Relationship Id="rId21" Type="http://schemas.openxmlformats.org/officeDocument/2006/relationships/image" Target="../media/image166.wmf"/><Relationship Id="rId7" Type="http://schemas.openxmlformats.org/officeDocument/2006/relationships/image" Target="../media/image159.wmf"/><Relationship Id="rId12" Type="http://schemas.openxmlformats.org/officeDocument/2006/relationships/oleObject" Target="../embeddings/oleObject141.bin"/><Relationship Id="rId17" Type="http://schemas.openxmlformats.org/officeDocument/2006/relationships/image" Target="../media/image164.wmf"/><Relationship Id="rId2" Type="http://schemas.openxmlformats.org/officeDocument/2006/relationships/slideLayout" Target="../slideLayouts/slideLayout2.xml"/><Relationship Id="rId16" Type="http://schemas.openxmlformats.org/officeDocument/2006/relationships/oleObject" Target="../embeddings/oleObject143.bin"/><Relationship Id="rId20" Type="http://schemas.openxmlformats.org/officeDocument/2006/relationships/oleObject" Target="../embeddings/oleObject145.bin"/><Relationship Id="rId1" Type="http://schemas.openxmlformats.org/officeDocument/2006/relationships/vmlDrawing" Target="../drawings/vmlDrawing23.vml"/><Relationship Id="rId6" Type="http://schemas.openxmlformats.org/officeDocument/2006/relationships/oleObject" Target="../embeddings/oleObject138.bin"/><Relationship Id="rId11" Type="http://schemas.openxmlformats.org/officeDocument/2006/relationships/image" Target="../media/image161.wmf"/><Relationship Id="rId5" Type="http://schemas.openxmlformats.org/officeDocument/2006/relationships/image" Target="../media/image13.png"/><Relationship Id="rId15" Type="http://schemas.openxmlformats.org/officeDocument/2006/relationships/image" Target="../media/image163.wmf"/><Relationship Id="rId10" Type="http://schemas.openxmlformats.org/officeDocument/2006/relationships/oleObject" Target="../embeddings/oleObject140.bin"/><Relationship Id="rId19" Type="http://schemas.openxmlformats.org/officeDocument/2006/relationships/image" Target="../media/image165.wmf"/><Relationship Id="rId4" Type="http://schemas.openxmlformats.org/officeDocument/2006/relationships/image" Target="../media/image35.png"/><Relationship Id="rId9" Type="http://schemas.openxmlformats.org/officeDocument/2006/relationships/image" Target="../media/image160.wmf"/><Relationship Id="rId14" Type="http://schemas.openxmlformats.org/officeDocument/2006/relationships/oleObject" Target="../embeddings/oleObject142.bin"/></Relationships>
</file>

<file path=ppt/slides/_rels/slide28.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notesSlide" Target="../notesSlides/notesSlide28.xml"/><Relationship Id="rId7" Type="http://schemas.openxmlformats.org/officeDocument/2006/relationships/image" Target="../media/image16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46.bin"/><Relationship Id="rId5" Type="http://schemas.openxmlformats.org/officeDocument/2006/relationships/image" Target="../media/image13.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169.wmf"/><Relationship Id="rId13" Type="http://schemas.openxmlformats.org/officeDocument/2006/relationships/oleObject" Target="../embeddings/oleObject150.bin"/><Relationship Id="rId3" Type="http://schemas.openxmlformats.org/officeDocument/2006/relationships/notesSlide" Target="../notesSlides/notesSlide29.xml"/><Relationship Id="rId7" Type="http://schemas.openxmlformats.org/officeDocument/2006/relationships/oleObject" Target="../embeddings/oleObject147.bin"/><Relationship Id="rId12" Type="http://schemas.openxmlformats.org/officeDocument/2006/relationships/image" Target="../media/image171.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68.png"/><Relationship Id="rId11" Type="http://schemas.openxmlformats.org/officeDocument/2006/relationships/oleObject" Target="../embeddings/oleObject149.bin"/><Relationship Id="rId5" Type="http://schemas.openxmlformats.org/officeDocument/2006/relationships/image" Target="../media/image13.png"/><Relationship Id="rId10" Type="http://schemas.openxmlformats.org/officeDocument/2006/relationships/image" Target="../media/image170.wmf"/><Relationship Id="rId4" Type="http://schemas.openxmlformats.org/officeDocument/2006/relationships/image" Target="../media/image35.png"/><Relationship Id="rId9" Type="http://schemas.openxmlformats.org/officeDocument/2006/relationships/oleObject" Target="../embeddings/oleObject148.bin"/><Relationship Id="rId14" Type="http://schemas.openxmlformats.org/officeDocument/2006/relationships/image" Target="../media/image172.wmf"/></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4.png"/><Relationship Id="rId18" Type="http://schemas.openxmlformats.org/officeDocument/2006/relationships/oleObject" Target="../embeddings/oleObject7.bin"/><Relationship Id="rId3" Type="http://schemas.openxmlformats.org/officeDocument/2006/relationships/notesSlide" Target="../notesSlides/notesSlide3.xml"/><Relationship Id="rId21" Type="http://schemas.openxmlformats.org/officeDocument/2006/relationships/image" Target="../media/image11.wmf"/><Relationship Id="rId7" Type="http://schemas.openxmlformats.org/officeDocument/2006/relationships/oleObject" Target="../embeddings/oleObject2.bin"/><Relationship Id="rId12" Type="http://schemas.openxmlformats.org/officeDocument/2006/relationships/image" Target="../media/image7.wmf"/><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24" Type="http://schemas.openxmlformats.org/officeDocument/2006/relationships/image" Target="../media/image12.wmf"/><Relationship Id="rId5" Type="http://schemas.openxmlformats.org/officeDocument/2006/relationships/oleObject" Target="../embeddings/oleObject1.bin"/><Relationship Id="rId15" Type="http://schemas.openxmlformats.org/officeDocument/2006/relationships/image" Target="../media/image8.wmf"/><Relationship Id="rId23" Type="http://schemas.openxmlformats.org/officeDocument/2006/relationships/oleObject" Target="../embeddings/oleObject9.bin"/><Relationship Id="rId10" Type="http://schemas.openxmlformats.org/officeDocument/2006/relationships/image" Target="../media/image6.wmf"/><Relationship Id="rId19" Type="http://schemas.openxmlformats.org/officeDocument/2006/relationships/image" Target="../media/image10.wmf"/><Relationship Id="rId4" Type="http://schemas.openxmlformats.org/officeDocument/2006/relationships/image" Target="../media/image13.png"/><Relationship Id="rId9" Type="http://schemas.openxmlformats.org/officeDocument/2006/relationships/oleObject" Target="../embeddings/oleObject3.bin"/><Relationship Id="rId14" Type="http://schemas.openxmlformats.org/officeDocument/2006/relationships/oleObject" Target="../embeddings/oleObject5.bin"/><Relationship Id="rId22"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oleObject" Target="../embeddings/oleObject154.bin"/><Relationship Id="rId3" Type="http://schemas.openxmlformats.org/officeDocument/2006/relationships/notesSlide" Target="../notesSlides/notesSlide30.xml"/><Relationship Id="rId7" Type="http://schemas.openxmlformats.org/officeDocument/2006/relationships/oleObject" Target="../embeddings/oleObject151.bin"/><Relationship Id="rId12" Type="http://schemas.openxmlformats.org/officeDocument/2006/relationships/image" Target="../media/image175.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68.png"/><Relationship Id="rId11" Type="http://schemas.openxmlformats.org/officeDocument/2006/relationships/oleObject" Target="../embeddings/oleObject153.bin"/><Relationship Id="rId5" Type="http://schemas.openxmlformats.org/officeDocument/2006/relationships/image" Target="../media/image13.png"/><Relationship Id="rId10" Type="http://schemas.openxmlformats.org/officeDocument/2006/relationships/image" Target="../media/image174.wmf"/><Relationship Id="rId4" Type="http://schemas.openxmlformats.org/officeDocument/2006/relationships/image" Target="../media/image35.png"/><Relationship Id="rId9" Type="http://schemas.openxmlformats.org/officeDocument/2006/relationships/oleObject" Target="../embeddings/oleObject152.bin"/><Relationship Id="rId14" Type="http://schemas.openxmlformats.org/officeDocument/2006/relationships/image" Target="../media/image176.wmf"/></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9.wmf"/><Relationship Id="rId18" Type="http://schemas.openxmlformats.org/officeDocument/2006/relationships/oleObject" Target="../embeddings/oleObject14.bin"/><Relationship Id="rId3" Type="http://schemas.openxmlformats.org/officeDocument/2006/relationships/notesSlide" Target="../notesSlides/notesSlide4.xml"/><Relationship Id="rId21" Type="http://schemas.openxmlformats.org/officeDocument/2006/relationships/image" Target="../media/image21.wmf"/><Relationship Id="rId7" Type="http://schemas.openxmlformats.org/officeDocument/2006/relationships/image" Target="../media/image16.wmf"/><Relationship Id="rId12" Type="http://schemas.openxmlformats.org/officeDocument/2006/relationships/oleObject" Target="../embeddings/oleObject13.bin"/><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18.wmf"/><Relationship Id="rId24" Type="http://schemas.openxmlformats.org/officeDocument/2006/relationships/image" Target="../media/image22.wmf"/><Relationship Id="rId5" Type="http://schemas.openxmlformats.org/officeDocument/2006/relationships/image" Target="../media/image24.png"/><Relationship Id="rId15" Type="http://schemas.openxmlformats.org/officeDocument/2006/relationships/image" Target="../media/image26.png"/><Relationship Id="rId23" Type="http://schemas.openxmlformats.org/officeDocument/2006/relationships/oleObject" Target="../embeddings/oleObject16.bin"/><Relationship Id="rId10" Type="http://schemas.openxmlformats.org/officeDocument/2006/relationships/oleObject" Target="../embeddings/oleObject12.bin"/><Relationship Id="rId19" Type="http://schemas.openxmlformats.org/officeDocument/2006/relationships/image" Target="../media/image20.wmf"/><Relationship Id="rId4" Type="http://schemas.openxmlformats.org/officeDocument/2006/relationships/image" Target="../media/image23.png"/><Relationship Id="rId9" Type="http://schemas.openxmlformats.org/officeDocument/2006/relationships/image" Target="../media/image17.wmf"/><Relationship Id="rId14" Type="http://schemas.openxmlformats.org/officeDocument/2006/relationships/image" Target="../media/image25.pn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20.bin"/><Relationship Id="rId18" Type="http://schemas.openxmlformats.org/officeDocument/2006/relationships/image" Target="../media/image33.emf"/><Relationship Id="rId3" Type="http://schemas.openxmlformats.org/officeDocument/2006/relationships/notesSlide" Target="../notesSlides/notesSlide5.xml"/><Relationship Id="rId21" Type="http://schemas.openxmlformats.org/officeDocument/2006/relationships/image" Target="../media/image38.png"/><Relationship Id="rId7" Type="http://schemas.openxmlformats.org/officeDocument/2006/relationships/oleObject" Target="../embeddings/oleObject17.bin"/><Relationship Id="rId12" Type="http://schemas.openxmlformats.org/officeDocument/2006/relationships/image" Target="../media/image30.e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vmlDrawing" Target="../drawings/vmlDrawing3.vml"/><Relationship Id="rId6" Type="http://schemas.openxmlformats.org/officeDocument/2006/relationships/image" Target="../media/image37.png"/><Relationship Id="rId11" Type="http://schemas.openxmlformats.org/officeDocument/2006/relationships/oleObject" Target="../embeddings/oleObject19.bin"/><Relationship Id="rId5" Type="http://schemas.openxmlformats.org/officeDocument/2006/relationships/image" Target="../media/image36.png"/><Relationship Id="rId15" Type="http://schemas.openxmlformats.org/officeDocument/2006/relationships/oleObject" Target="../embeddings/oleObject21.bin"/><Relationship Id="rId10" Type="http://schemas.openxmlformats.org/officeDocument/2006/relationships/image" Target="../media/image29.wmf"/><Relationship Id="rId19" Type="http://schemas.openxmlformats.org/officeDocument/2006/relationships/oleObject" Target="../embeddings/oleObject23.bin"/><Relationship Id="rId4" Type="http://schemas.openxmlformats.org/officeDocument/2006/relationships/image" Target="../media/image35.png"/><Relationship Id="rId9" Type="http://schemas.openxmlformats.org/officeDocument/2006/relationships/oleObject" Target="../embeddings/oleObject18.bin"/><Relationship Id="rId14" Type="http://schemas.openxmlformats.org/officeDocument/2006/relationships/image" Target="../media/image31.wmf"/><Relationship Id="rId22"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4.wmf"/><Relationship Id="rId18" Type="http://schemas.openxmlformats.org/officeDocument/2006/relationships/oleObject" Target="../embeddings/oleObject31.bin"/><Relationship Id="rId26" Type="http://schemas.openxmlformats.org/officeDocument/2006/relationships/image" Target="../media/image59.png"/><Relationship Id="rId39" Type="http://schemas.openxmlformats.org/officeDocument/2006/relationships/image" Target="../media/image56.wmf"/><Relationship Id="rId3" Type="http://schemas.openxmlformats.org/officeDocument/2006/relationships/notesSlide" Target="../notesSlides/notesSlide6.xml"/><Relationship Id="rId21" Type="http://schemas.openxmlformats.org/officeDocument/2006/relationships/image" Target="../media/image48.wmf"/><Relationship Id="rId34" Type="http://schemas.openxmlformats.org/officeDocument/2006/relationships/image" Target="../media/image54.wmf"/><Relationship Id="rId42" Type="http://schemas.openxmlformats.org/officeDocument/2006/relationships/oleObject" Target="../embeddings/oleObject42.bin"/><Relationship Id="rId7" Type="http://schemas.openxmlformats.org/officeDocument/2006/relationships/image" Target="../media/image41.wmf"/><Relationship Id="rId12" Type="http://schemas.openxmlformats.org/officeDocument/2006/relationships/oleObject" Target="../embeddings/oleObject28.bin"/><Relationship Id="rId17" Type="http://schemas.openxmlformats.org/officeDocument/2006/relationships/image" Target="../media/image46.wmf"/><Relationship Id="rId25" Type="http://schemas.openxmlformats.org/officeDocument/2006/relationships/image" Target="../media/image50.wmf"/><Relationship Id="rId33" Type="http://schemas.openxmlformats.org/officeDocument/2006/relationships/oleObject" Target="../embeddings/oleObject38.bin"/><Relationship Id="rId38" Type="http://schemas.openxmlformats.org/officeDocument/2006/relationships/oleObject" Target="../embeddings/oleObject40.bin"/><Relationship Id="rId46" Type="http://schemas.openxmlformats.org/officeDocument/2006/relationships/image" Target="../media/image61.png"/><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29" Type="http://schemas.openxmlformats.org/officeDocument/2006/relationships/oleObject" Target="../embeddings/oleObject36.bin"/><Relationship Id="rId41" Type="http://schemas.openxmlformats.org/officeDocument/2006/relationships/image" Target="../media/image57.wmf"/><Relationship Id="rId1" Type="http://schemas.openxmlformats.org/officeDocument/2006/relationships/vmlDrawing" Target="../drawings/vmlDrawing4.vml"/><Relationship Id="rId6" Type="http://schemas.openxmlformats.org/officeDocument/2006/relationships/oleObject" Target="../embeddings/oleObject25.bin"/><Relationship Id="rId11" Type="http://schemas.openxmlformats.org/officeDocument/2006/relationships/image" Target="../media/image43.wmf"/><Relationship Id="rId24" Type="http://schemas.openxmlformats.org/officeDocument/2006/relationships/oleObject" Target="../embeddings/oleObject34.bin"/><Relationship Id="rId32" Type="http://schemas.openxmlformats.org/officeDocument/2006/relationships/image" Target="../media/image53.wmf"/><Relationship Id="rId37" Type="http://schemas.openxmlformats.org/officeDocument/2006/relationships/image" Target="../media/image55.wmf"/><Relationship Id="rId40" Type="http://schemas.openxmlformats.org/officeDocument/2006/relationships/oleObject" Target="../embeddings/oleObject41.bin"/><Relationship Id="rId45" Type="http://schemas.openxmlformats.org/officeDocument/2006/relationships/oleObject" Target="../embeddings/oleObject44.bin"/><Relationship Id="rId5" Type="http://schemas.openxmlformats.org/officeDocument/2006/relationships/image" Target="../media/image40.wmf"/><Relationship Id="rId15" Type="http://schemas.openxmlformats.org/officeDocument/2006/relationships/image" Target="../media/image45.wmf"/><Relationship Id="rId23" Type="http://schemas.openxmlformats.org/officeDocument/2006/relationships/image" Target="../media/image49.wmf"/><Relationship Id="rId28" Type="http://schemas.openxmlformats.org/officeDocument/2006/relationships/image" Target="../media/image51.wmf"/><Relationship Id="rId36" Type="http://schemas.openxmlformats.org/officeDocument/2006/relationships/oleObject" Target="../embeddings/oleObject39.bin"/><Relationship Id="rId10" Type="http://schemas.openxmlformats.org/officeDocument/2006/relationships/oleObject" Target="../embeddings/oleObject27.bin"/><Relationship Id="rId19" Type="http://schemas.openxmlformats.org/officeDocument/2006/relationships/image" Target="../media/image47.wmf"/><Relationship Id="rId31" Type="http://schemas.openxmlformats.org/officeDocument/2006/relationships/oleObject" Target="../embeddings/oleObject37.bin"/><Relationship Id="rId44" Type="http://schemas.openxmlformats.org/officeDocument/2006/relationships/oleObject" Target="../embeddings/oleObject43.bin"/><Relationship Id="rId4" Type="http://schemas.openxmlformats.org/officeDocument/2006/relationships/oleObject" Target="../embeddings/oleObject24.bin"/><Relationship Id="rId9" Type="http://schemas.openxmlformats.org/officeDocument/2006/relationships/image" Target="../media/image42.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oleObject" Target="../embeddings/oleObject35.bin"/><Relationship Id="rId30" Type="http://schemas.openxmlformats.org/officeDocument/2006/relationships/image" Target="../media/image52.wmf"/><Relationship Id="rId35" Type="http://schemas.openxmlformats.org/officeDocument/2006/relationships/image" Target="../media/image60.png"/><Relationship Id="rId43" Type="http://schemas.openxmlformats.org/officeDocument/2006/relationships/image" Target="../media/image58.wmf"/></Relationships>
</file>

<file path=ppt/slides/_rels/slide7.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image" Target="../media/image60.png"/><Relationship Id="rId18" Type="http://schemas.openxmlformats.org/officeDocument/2006/relationships/oleObject" Target="../embeddings/oleObject50.bin"/><Relationship Id="rId26" Type="http://schemas.openxmlformats.org/officeDocument/2006/relationships/image" Target="../media/image61.png"/><Relationship Id="rId3" Type="http://schemas.openxmlformats.org/officeDocument/2006/relationships/notesSlide" Target="../notesSlides/notesSlide7.xml"/><Relationship Id="rId21" Type="http://schemas.openxmlformats.org/officeDocument/2006/relationships/image" Target="../media/image58.wmf"/><Relationship Id="rId7" Type="http://schemas.openxmlformats.org/officeDocument/2006/relationships/oleObject" Target="../embeddings/oleObject45.bin"/><Relationship Id="rId12" Type="http://schemas.openxmlformats.org/officeDocument/2006/relationships/image" Target="../media/image64.wmf"/><Relationship Id="rId17" Type="http://schemas.openxmlformats.org/officeDocument/2006/relationships/image" Target="../media/image56.wmf"/><Relationship Id="rId25"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vmlDrawing" Target="../drawings/vmlDrawing5.vml"/><Relationship Id="rId6" Type="http://schemas.openxmlformats.org/officeDocument/2006/relationships/image" Target="../media/image36.png"/><Relationship Id="rId11" Type="http://schemas.openxmlformats.org/officeDocument/2006/relationships/oleObject" Target="../embeddings/oleObject47.bin"/><Relationship Id="rId24" Type="http://schemas.openxmlformats.org/officeDocument/2006/relationships/oleObject" Target="../embeddings/oleObject54.bin"/><Relationship Id="rId5" Type="http://schemas.openxmlformats.org/officeDocument/2006/relationships/image" Target="../media/image35.png"/><Relationship Id="rId15" Type="http://schemas.openxmlformats.org/officeDocument/2006/relationships/image" Target="../media/image55.wmf"/><Relationship Id="rId23" Type="http://schemas.openxmlformats.org/officeDocument/2006/relationships/oleObject" Target="../embeddings/oleObject53.bin"/><Relationship Id="rId10" Type="http://schemas.openxmlformats.org/officeDocument/2006/relationships/image" Target="../media/image63.wmf"/><Relationship Id="rId19" Type="http://schemas.openxmlformats.org/officeDocument/2006/relationships/image" Target="../media/image57.wmf"/><Relationship Id="rId4" Type="http://schemas.openxmlformats.org/officeDocument/2006/relationships/image" Target="../media/image13.png"/><Relationship Id="rId9" Type="http://schemas.openxmlformats.org/officeDocument/2006/relationships/oleObject" Target="../embeddings/oleObject46.bin"/><Relationship Id="rId14" Type="http://schemas.openxmlformats.org/officeDocument/2006/relationships/oleObject" Target="../embeddings/oleObject48.bin"/><Relationship Id="rId22" Type="http://schemas.openxmlformats.org/officeDocument/2006/relationships/oleObject" Target="../embeddings/oleObject52.bin"/></Relationships>
</file>

<file path=ppt/slides/_rels/slide8.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8.bin"/><Relationship Id="rId18" Type="http://schemas.openxmlformats.org/officeDocument/2006/relationships/oleObject" Target="../embeddings/oleObject61.bin"/><Relationship Id="rId3" Type="http://schemas.openxmlformats.org/officeDocument/2006/relationships/notesSlide" Target="../notesSlides/notesSlide8.xml"/><Relationship Id="rId21" Type="http://schemas.openxmlformats.org/officeDocument/2006/relationships/image" Target="../media/image72.wmf"/><Relationship Id="rId7" Type="http://schemas.openxmlformats.org/officeDocument/2006/relationships/oleObject" Target="../embeddings/oleObject55.bin"/><Relationship Id="rId12" Type="http://schemas.openxmlformats.org/officeDocument/2006/relationships/image" Target="../media/image68.emf"/><Relationship Id="rId17" Type="http://schemas.openxmlformats.org/officeDocument/2006/relationships/image" Target="../media/image70.wmf"/><Relationship Id="rId2" Type="http://schemas.openxmlformats.org/officeDocument/2006/relationships/slideLayout" Target="../slideLayouts/slideLayout2.xml"/><Relationship Id="rId16" Type="http://schemas.openxmlformats.org/officeDocument/2006/relationships/oleObject" Target="../embeddings/oleObject60.bin"/><Relationship Id="rId20" Type="http://schemas.openxmlformats.org/officeDocument/2006/relationships/oleObject" Target="../embeddings/oleObject62.bin"/><Relationship Id="rId1" Type="http://schemas.openxmlformats.org/officeDocument/2006/relationships/vmlDrawing" Target="../drawings/vmlDrawing6.vml"/><Relationship Id="rId6" Type="http://schemas.openxmlformats.org/officeDocument/2006/relationships/image" Target="../media/image13.png"/><Relationship Id="rId11" Type="http://schemas.openxmlformats.org/officeDocument/2006/relationships/oleObject" Target="../embeddings/oleObject57.bin"/><Relationship Id="rId5" Type="http://schemas.openxmlformats.org/officeDocument/2006/relationships/image" Target="../media/image74.png"/><Relationship Id="rId15" Type="http://schemas.openxmlformats.org/officeDocument/2006/relationships/image" Target="../media/image69.wmf"/><Relationship Id="rId10" Type="http://schemas.openxmlformats.org/officeDocument/2006/relationships/image" Target="../media/image67.wmf"/><Relationship Id="rId19" Type="http://schemas.openxmlformats.org/officeDocument/2006/relationships/image" Target="../media/image71.wmf"/><Relationship Id="rId4" Type="http://schemas.openxmlformats.org/officeDocument/2006/relationships/image" Target="../media/image73.png"/><Relationship Id="rId9" Type="http://schemas.openxmlformats.org/officeDocument/2006/relationships/oleObject" Target="../embeddings/oleObject56.bin"/><Relationship Id="rId14" Type="http://schemas.openxmlformats.org/officeDocument/2006/relationships/oleObject" Target="../embeddings/oleObject59.bin"/></Relationships>
</file>

<file path=ppt/slides/_rels/slide9.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65.bin"/><Relationship Id="rId18" Type="http://schemas.openxmlformats.org/officeDocument/2006/relationships/oleObject" Target="../embeddings/oleObject68.bin"/><Relationship Id="rId3" Type="http://schemas.openxmlformats.org/officeDocument/2006/relationships/notesSlide" Target="../notesSlides/notesSlide9.xml"/><Relationship Id="rId7" Type="http://schemas.openxmlformats.org/officeDocument/2006/relationships/oleObject" Target="../embeddings/oleObject58.bin"/><Relationship Id="rId12" Type="http://schemas.openxmlformats.org/officeDocument/2006/relationships/image" Target="../media/image76.wmf"/><Relationship Id="rId17" Type="http://schemas.openxmlformats.org/officeDocument/2006/relationships/image" Target="../media/image78.wmf"/><Relationship Id="rId2" Type="http://schemas.openxmlformats.org/officeDocument/2006/relationships/slideLayout" Target="../slideLayouts/slideLayout2.xml"/><Relationship Id="rId16" Type="http://schemas.openxmlformats.org/officeDocument/2006/relationships/oleObject" Target="../embeddings/oleObject67.bin"/><Relationship Id="rId20" Type="http://schemas.openxmlformats.org/officeDocument/2006/relationships/image" Target="../media/image80.png"/><Relationship Id="rId1" Type="http://schemas.openxmlformats.org/officeDocument/2006/relationships/vmlDrawing" Target="../drawings/vmlDrawing7.vml"/><Relationship Id="rId6" Type="http://schemas.openxmlformats.org/officeDocument/2006/relationships/image" Target="../media/image13.png"/><Relationship Id="rId11" Type="http://schemas.openxmlformats.org/officeDocument/2006/relationships/oleObject" Target="../embeddings/oleObject64.bin"/><Relationship Id="rId5" Type="http://schemas.openxmlformats.org/officeDocument/2006/relationships/image" Target="../media/image74.png"/><Relationship Id="rId15" Type="http://schemas.openxmlformats.org/officeDocument/2006/relationships/oleObject" Target="../embeddings/oleObject66.bin"/><Relationship Id="rId10" Type="http://schemas.openxmlformats.org/officeDocument/2006/relationships/image" Target="../media/image75.wmf"/><Relationship Id="rId19" Type="http://schemas.openxmlformats.org/officeDocument/2006/relationships/image" Target="../media/image79.wmf"/><Relationship Id="rId4" Type="http://schemas.openxmlformats.org/officeDocument/2006/relationships/image" Target="../media/image73.png"/><Relationship Id="rId9" Type="http://schemas.openxmlformats.org/officeDocument/2006/relationships/oleObject" Target="../embeddings/oleObject63.bin"/><Relationship Id="rId14" Type="http://schemas.openxmlformats.org/officeDocument/2006/relationships/image" Target="../media/image77.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740796" y="51219"/>
            <a:ext cx="10398785" cy="1533708"/>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2" y="143765"/>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642660" y="679678"/>
            <a:ext cx="47859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300054" y="316613"/>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1726" y="0"/>
            <a:ext cx="10037855" cy="1600416"/>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cs typeface="Arial" pitchFamily="34" charset="0"/>
              </a:rPr>
              <a:t>Với giả thiết như vận dụng trên.</a:t>
            </a:r>
            <a:endParaRPr lang="en-US" b="1">
              <a:cs typeface="Arial" pitchFamily="34" charset="0"/>
            </a:endParaRPr>
          </a:p>
          <a:p>
            <a:pPr algn="just"/>
            <a:r>
              <a:rPr lang="vi-VN" b="1">
                <a:cs typeface="Arial" pitchFamily="34" charset="0"/>
              </a:rPr>
              <a:t>a) Hãy ước lượng tỉ lệ cây con có kiểu gene BB.</a:t>
            </a:r>
          </a:p>
          <a:p>
            <a:pPr algn="just"/>
            <a:r>
              <a:rPr lang="vi-VN" b="1">
                <a:cs typeface="Arial" pitchFamily="34" charset="0"/>
              </a:rPr>
              <a:t>b) Sử dụng kết quả của vận dụng trên và câu a, hãy ước lượng tỉ lệ cây con</a:t>
            </a:r>
            <a:endParaRPr lang="en-US" b="1">
              <a:cs typeface="Arial" pitchFamily="34" charset="0"/>
            </a:endParaRPr>
          </a:p>
          <a:p>
            <a:pPr algn="just"/>
            <a:r>
              <a:rPr lang="en-US" b="1">
                <a:cs typeface="Arial" pitchFamily="34" charset="0"/>
              </a:rPr>
              <a:t>    </a:t>
            </a:r>
            <a:r>
              <a:rPr lang="vi-VN" b="1">
                <a:cs typeface="Arial" pitchFamily="34" charset="0"/>
              </a:rPr>
              <a:t> có kiểu gene Bb.</a:t>
            </a:r>
          </a:p>
        </p:txBody>
      </p:sp>
      <p:pic>
        <p:nvPicPr>
          <p:cNvPr id="24"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8010" y="160980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642660" y="1966064"/>
            <a:ext cx="6510345" cy="461665"/>
          </a:xfrm>
          <a:prstGeom prst="rect">
            <a:avLst/>
          </a:prstGeom>
          <a:noFill/>
        </p:spPr>
        <p:txBody>
          <a:bodyPr wrap="square" rtlCol="0">
            <a:spAutoFit/>
          </a:bodyPr>
          <a:lstStyle/>
          <a:p>
            <a:r>
              <a:rPr lang="en-US">
                <a:cs typeface="Arial" pitchFamily="34" charset="0"/>
              </a:rPr>
              <a:t>a) </a:t>
            </a:r>
            <a:r>
              <a:rPr lang="vi-VN">
                <a:cs typeface="Arial" pitchFamily="34" charset="0"/>
              </a:rPr>
              <a:t>Gọi H là biến cố: “Cây con nhận gene B từ bố’’; </a:t>
            </a:r>
          </a:p>
        </p:txBody>
      </p:sp>
      <p:sp>
        <p:nvSpPr>
          <p:cNvPr id="9" name="Rectangle 202">
            <a:extLst>
              <a:ext uri="{FF2B5EF4-FFF2-40B4-BE49-F238E27FC236}">
                <a16:creationId xmlns:a16="http://schemas.microsoft.com/office/drawing/2014/main" id="{A4375736-87C1-CC89-3E0A-F905C0223721}"/>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28BBBE46-A20B-8B50-431B-9C4083711D6D}"/>
              </a:ext>
            </a:extLst>
          </p:cNvPr>
          <p:cNvGraphicFramePr>
            <a:graphicFrameLocks noChangeAspect="1"/>
          </p:cNvGraphicFramePr>
          <p:nvPr>
            <p:extLst>
              <p:ext uri="{D42A27DB-BD31-4B8C-83A1-F6EECF244321}">
                <p14:modId xmlns:p14="http://schemas.microsoft.com/office/powerpoint/2010/main" val="2543459638"/>
              </p:ext>
            </p:extLst>
          </p:nvPr>
        </p:nvGraphicFramePr>
        <p:xfrm>
          <a:off x="2678113" y="3313113"/>
          <a:ext cx="5689600" cy="530225"/>
        </p:xfrm>
        <a:graphic>
          <a:graphicData uri="http://schemas.openxmlformats.org/presentationml/2006/ole">
            <mc:AlternateContent xmlns:mc="http://schemas.openxmlformats.org/markup-compatibility/2006">
              <mc:Choice xmlns:v="urn:schemas-microsoft-com:vml" Requires="v">
                <p:oleObj spid="_x0000_s11373" name="Equation" r:id="rId7" imgW="2717640" imgH="253800" progId="Equation.DSMT4">
                  <p:embed/>
                </p:oleObj>
              </mc:Choice>
              <mc:Fallback>
                <p:oleObj name="Equation" r:id="rId7" imgW="2717640" imgH="253800" progId="Equation.DSMT4">
                  <p:embed/>
                  <p:pic>
                    <p:nvPicPr>
                      <p:cNvPr id="12" name="Object 11">
                        <a:extLst>
                          <a:ext uri="{FF2B5EF4-FFF2-40B4-BE49-F238E27FC236}">
                            <a16:creationId xmlns:a16="http://schemas.microsoft.com/office/drawing/2014/main" id="{85F39503-D454-BA37-0880-36AEBC371A38}"/>
                          </a:ext>
                        </a:extLst>
                      </p:cNvPr>
                      <p:cNvPicPr/>
                      <p:nvPr/>
                    </p:nvPicPr>
                    <p:blipFill>
                      <a:blip r:embed="rId8"/>
                      <a:stretch>
                        <a:fillRect/>
                      </a:stretch>
                    </p:blipFill>
                    <p:spPr>
                      <a:xfrm>
                        <a:off x="2678113" y="3313113"/>
                        <a:ext cx="5689600" cy="530225"/>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BB8B5446-AF8D-4CBB-ACCC-F61023704660}"/>
              </a:ext>
            </a:extLst>
          </p:cNvPr>
          <p:cNvGrpSpPr/>
          <p:nvPr/>
        </p:nvGrpSpPr>
        <p:grpSpPr>
          <a:xfrm>
            <a:off x="722400" y="3824271"/>
            <a:ext cx="11466425" cy="461665"/>
            <a:chOff x="673156" y="4452223"/>
            <a:chExt cx="11466425" cy="461665"/>
          </a:xfrm>
        </p:grpSpPr>
        <p:sp>
          <p:nvSpPr>
            <p:cNvPr id="6" name="TextBox 5">
              <a:extLst>
                <a:ext uri="{FF2B5EF4-FFF2-40B4-BE49-F238E27FC236}">
                  <a16:creationId xmlns:a16="http://schemas.microsoft.com/office/drawing/2014/main" id="{FBAD050A-55E0-BAE4-52CD-8B7DB2AB2FCA}"/>
                </a:ext>
              </a:extLst>
            </p:cNvPr>
            <p:cNvSpPr txBox="1"/>
            <p:nvPr/>
          </p:nvSpPr>
          <p:spPr>
            <a:xfrm>
              <a:off x="673156" y="4452223"/>
              <a:ext cx="11369763" cy="461665"/>
            </a:xfrm>
            <a:prstGeom prst="rect">
              <a:avLst/>
            </a:prstGeom>
            <a:noFill/>
          </p:spPr>
          <p:txBody>
            <a:bodyPr wrap="square" rtlCol="0">
              <a:spAutoFit/>
            </a:bodyPr>
            <a:lstStyle/>
            <a:p>
              <a:r>
                <a:rPr lang="vi-VN" i="1">
                  <a:cs typeface="Arial" pitchFamily="34" charset="0"/>
                </a:rPr>
                <a:t>P</a:t>
              </a:r>
              <a:r>
                <a:rPr lang="vi-VN">
                  <a:cs typeface="Arial" pitchFamily="34" charset="0"/>
                </a:rPr>
                <a:t>(</a:t>
              </a:r>
              <a:r>
                <a:rPr lang="vi-VN" i="1">
                  <a:cs typeface="Arial" pitchFamily="34" charset="0"/>
                </a:rPr>
                <a:t>K</a:t>
              </a:r>
              <a:r>
                <a:rPr lang="en-US" i="1">
                  <a:cs typeface="Arial" pitchFamily="34" charset="0"/>
                </a:rPr>
                <a:t> | A</a:t>
              </a:r>
              <a:r>
                <a:rPr lang="en-US">
                  <a:cs typeface="Arial" pitchFamily="34" charset="0"/>
                </a:rPr>
                <a:t>)</a:t>
              </a:r>
              <a:r>
                <a:rPr lang="vi-VN">
                  <a:cs typeface="Arial" pitchFamily="34" charset="0"/>
                </a:rPr>
                <a:t> là xác suất để cây con nhận gene B từ bố </a:t>
              </a:r>
              <a:r>
                <a:rPr lang="en-US">
                  <a:cs typeface="Arial" pitchFamily="34" charset="0"/>
                </a:rPr>
                <a:t>nếu </a:t>
              </a:r>
              <a:r>
                <a:rPr lang="vi-VN">
                  <a:cs typeface="Arial" pitchFamily="34" charset="0"/>
                </a:rPr>
                <a:t>bố có kiểu gene bb.</a:t>
              </a:r>
              <a:r>
                <a:rPr lang="en-US">
                  <a:cs typeface="Arial" pitchFamily="34" charset="0"/>
                </a:rPr>
                <a:t> Vậy </a:t>
              </a:r>
              <a:endParaRPr lang="vi-VN">
                <a:cs typeface="Arial" pitchFamily="34" charset="0"/>
              </a:endParaRPr>
            </a:p>
          </p:txBody>
        </p:sp>
        <p:graphicFrame>
          <p:nvGraphicFramePr>
            <p:cNvPr id="7" name="Object 6">
              <a:extLst>
                <a:ext uri="{FF2B5EF4-FFF2-40B4-BE49-F238E27FC236}">
                  <a16:creationId xmlns:a16="http://schemas.microsoft.com/office/drawing/2014/main" id="{A97DB850-602C-3C9B-FD70-009269BB6251}"/>
                </a:ext>
              </a:extLst>
            </p:cNvPr>
            <p:cNvGraphicFramePr>
              <a:graphicFrameLocks noChangeAspect="1"/>
            </p:cNvGraphicFramePr>
            <p:nvPr>
              <p:extLst>
                <p:ext uri="{D42A27DB-BD31-4B8C-83A1-F6EECF244321}">
                  <p14:modId xmlns:p14="http://schemas.microsoft.com/office/powerpoint/2010/main" val="3832719874"/>
                </p:ext>
              </p:extLst>
            </p:nvPr>
          </p:nvGraphicFramePr>
          <p:xfrm>
            <a:off x="10412381" y="4488438"/>
            <a:ext cx="1727200" cy="425450"/>
          </p:xfrm>
          <a:graphic>
            <a:graphicData uri="http://schemas.openxmlformats.org/presentationml/2006/ole">
              <mc:AlternateContent xmlns:mc="http://schemas.openxmlformats.org/markup-compatibility/2006">
                <mc:Choice xmlns:v="urn:schemas-microsoft-com:vml" Requires="v">
                  <p:oleObj spid="_x0000_s11374" name="Equation" r:id="rId9" imgW="825480" imgH="203040" progId="Equation.DSMT4">
                    <p:embed/>
                  </p:oleObj>
                </mc:Choice>
                <mc:Fallback>
                  <p:oleObj name="Equation" r:id="rId9" imgW="825480" imgH="203040" progId="Equation.DSMT4">
                    <p:embed/>
                    <p:pic>
                      <p:nvPicPr>
                        <p:cNvPr id="5" name="Object 4">
                          <a:extLst>
                            <a:ext uri="{FF2B5EF4-FFF2-40B4-BE49-F238E27FC236}">
                              <a16:creationId xmlns:a16="http://schemas.microsoft.com/office/drawing/2014/main" id="{28BBBE46-A20B-8B50-431B-9C4083711D6D}"/>
                            </a:ext>
                          </a:extLst>
                        </p:cNvPr>
                        <p:cNvPicPr/>
                        <p:nvPr/>
                      </p:nvPicPr>
                      <p:blipFill>
                        <a:blip r:embed="rId10"/>
                        <a:stretch>
                          <a:fillRect/>
                        </a:stretch>
                      </p:blipFill>
                      <p:spPr>
                        <a:xfrm>
                          <a:off x="10412381" y="4488438"/>
                          <a:ext cx="1727200" cy="425450"/>
                        </a:xfrm>
                        <a:prstGeom prst="rect">
                          <a:avLst/>
                        </a:prstGeom>
                      </p:spPr>
                    </p:pic>
                  </p:oleObj>
                </mc:Fallback>
              </mc:AlternateContent>
            </a:graphicData>
          </a:graphic>
        </p:graphicFrame>
      </p:grpSp>
      <p:grpSp>
        <p:nvGrpSpPr>
          <p:cNvPr id="8" name="Group 7">
            <a:extLst>
              <a:ext uri="{FF2B5EF4-FFF2-40B4-BE49-F238E27FC236}">
                <a16:creationId xmlns:a16="http://schemas.microsoft.com/office/drawing/2014/main" id="{5C1A68BD-323F-427E-9EB3-05750E5F01C0}"/>
              </a:ext>
            </a:extLst>
          </p:cNvPr>
          <p:cNvGrpSpPr/>
          <p:nvPr/>
        </p:nvGrpSpPr>
        <p:grpSpPr>
          <a:xfrm>
            <a:off x="663547" y="2855057"/>
            <a:ext cx="7434772" cy="474800"/>
            <a:chOff x="530055" y="3065947"/>
            <a:chExt cx="7434772" cy="474800"/>
          </a:xfrm>
        </p:grpSpPr>
        <p:graphicFrame>
          <p:nvGraphicFramePr>
            <p:cNvPr id="12" name="Object 11">
              <a:extLst>
                <a:ext uri="{FF2B5EF4-FFF2-40B4-BE49-F238E27FC236}">
                  <a16:creationId xmlns:a16="http://schemas.microsoft.com/office/drawing/2014/main" id="{85F39503-D454-BA37-0880-36AEBC371A38}"/>
                </a:ext>
              </a:extLst>
            </p:cNvPr>
            <p:cNvGraphicFramePr>
              <a:graphicFrameLocks noChangeAspect="1"/>
            </p:cNvGraphicFramePr>
            <p:nvPr>
              <p:extLst>
                <p:ext uri="{D42A27DB-BD31-4B8C-83A1-F6EECF244321}">
                  <p14:modId xmlns:p14="http://schemas.microsoft.com/office/powerpoint/2010/main" val="669651448"/>
                </p:ext>
              </p:extLst>
            </p:nvPr>
          </p:nvGraphicFramePr>
          <p:xfrm>
            <a:off x="5332752" y="3115297"/>
            <a:ext cx="2632075" cy="425450"/>
          </p:xfrm>
          <a:graphic>
            <a:graphicData uri="http://schemas.openxmlformats.org/presentationml/2006/ole">
              <mc:AlternateContent xmlns:mc="http://schemas.openxmlformats.org/markup-compatibility/2006">
                <mc:Choice xmlns:v="urn:schemas-microsoft-com:vml" Requires="v">
                  <p:oleObj spid="_x0000_s11375" name="Equation" r:id="rId11" imgW="1257120" imgH="203040" progId="Equation.DSMT4">
                    <p:embed/>
                  </p:oleObj>
                </mc:Choice>
                <mc:Fallback>
                  <p:oleObj name="Equation" r:id="rId11" imgW="1257120" imgH="203040" progId="Equation.DSMT4">
                    <p:embed/>
                    <p:pic>
                      <p:nvPicPr>
                        <p:cNvPr id="12" name="Object 11">
                          <a:extLst>
                            <a:ext uri="{FF2B5EF4-FFF2-40B4-BE49-F238E27FC236}">
                              <a16:creationId xmlns:a16="http://schemas.microsoft.com/office/drawing/2014/main" id="{85F39503-D454-BA37-0880-36AEBC371A38}"/>
                            </a:ext>
                          </a:extLst>
                        </p:cNvPr>
                        <p:cNvPicPr/>
                        <p:nvPr/>
                      </p:nvPicPr>
                      <p:blipFill>
                        <a:blip r:embed="rId12"/>
                        <a:stretch>
                          <a:fillRect/>
                        </a:stretch>
                      </p:blipFill>
                      <p:spPr>
                        <a:xfrm>
                          <a:off x="5332752" y="3115297"/>
                          <a:ext cx="2632075" cy="42545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914BFE8-C97D-4E17-8581-1F86F90BF59B}"/>
                </a:ext>
              </a:extLst>
            </p:cNvPr>
            <p:cNvSpPr/>
            <p:nvPr/>
          </p:nvSpPr>
          <p:spPr>
            <a:xfrm>
              <a:off x="530055" y="3065947"/>
              <a:ext cx="4859022" cy="461665"/>
            </a:xfrm>
            <a:prstGeom prst="rect">
              <a:avLst/>
            </a:prstGeom>
          </p:spPr>
          <p:txBody>
            <a:bodyPr wrap="none">
              <a:spAutoFit/>
            </a:bodyPr>
            <a:lstStyle/>
            <a:p>
              <a:pPr marL="342900" indent="-342900">
                <a:buFont typeface="Wingdings" pitchFamily="2" charset="2"/>
                <a:buChar char="v"/>
              </a:pPr>
              <a:r>
                <a:rPr lang="vi-VN">
                  <a:cs typeface="Arial" pitchFamily="34" charset="0"/>
                </a:rPr>
                <a:t>Theo giả thiết, </a:t>
              </a:r>
              <a:r>
                <a:rPr lang="vi-VN" i="1">
                  <a:cs typeface="Arial" pitchFamily="34" charset="0"/>
                </a:rPr>
                <a:t>H</a:t>
              </a:r>
              <a:r>
                <a:rPr lang="vi-VN">
                  <a:cs typeface="Arial" pitchFamily="34" charset="0"/>
                </a:rPr>
                <a:t> và </a:t>
              </a:r>
              <a:r>
                <a:rPr lang="vi-VN" i="1">
                  <a:cs typeface="Arial" pitchFamily="34" charset="0"/>
                </a:rPr>
                <a:t>H</a:t>
              </a:r>
              <a:r>
                <a:rPr lang="vi-VN">
                  <a:cs typeface="Arial" pitchFamily="34" charset="0"/>
                </a:rPr>
                <a:t> độc lập nên</a:t>
              </a:r>
              <a:r>
                <a:rPr lang="en-US">
                  <a:cs typeface="Arial" pitchFamily="34" charset="0"/>
                </a:rPr>
                <a:t>:</a:t>
              </a:r>
              <a:endParaRPr lang="vi-VN">
                <a:cs typeface="Arial" pitchFamily="34" charset="0"/>
              </a:endParaRPr>
            </a:p>
          </p:txBody>
        </p:sp>
      </p:grpSp>
      <p:sp>
        <p:nvSpPr>
          <p:cNvPr id="14" name="Rectangle 13">
            <a:extLst>
              <a:ext uri="{FF2B5EF4-FFF2-40B4-BE49-F238E27FC236}">
                <a16:creationId xmlns:a16="http://schemas.microsoft.com/office/drawing/2014/main" id="{3ABEA6C4-7B68-491F-8F16-340A61D2EFDE}"/>
              </a:ext>
            </a:extLst>
          </p:cNvPr>
          <p:cNvSpPr/>
          <p:nvPr/>
        </p:nvSpPr>
        <p:spPr>
          <a:xfrm>
            <a:off x="1479623" y="2371969"/>
            <a:ext cx="5318700" cy="461665"/>
          </a:xfrm>
          <a:prstGeom prst="rect">
            <a:avLst/>
          </a:prstGeom>
        </p:spPr>
        <p:txBody>
          <a:bodyPr wrap="none">
            <a:spAutoFit/>
          </a:bodyPr>
          <a:lstStyle/>
          <a:p>
            <a:r>
              <a:rPr lang="vi-VN">
                <a:cs typeface="Arial" pitchFamily="34" charset="0"/>
              </a:rPr>
              <a:t>F là biến cố: “Cây con có kiểu gene BB’’.</a:t>
            </a:r>
            <a:endParaRPr lang="en-US"/>
          </a:p>
        </p:txBody>
      </p:sp>
      <p:pic>
        <p:nvPicPr>
          <p:cNvPr id="17" name="Picture 16">
            <a:extLst>
              <a:ext uri="{FF2B5EF4-FFF2-40B4-BE49-F238E27FC236}">
                <a16:creationId xmlns:a16="http://schemas.microsoft.com/office/drawing/2014/main" id="{5DDAB138-6F44-4997-80F0-68F0A9DAC3E9}"/>
              </a:ext>
            </a:extLst>
          </p:cNvPr>
          <p:cNvPicPr>
            <a:picLocks noChangeAspect="1"/>
          </p:cNvPicPr>
          <p:nvPr/>
        </p:nvPicPr>
        <p:blipFill>
          <a:blip r:embed="rId13"/>
          <a:stretch>
            <a:fillRect/>
          </a:stretch>
        </p:blipFill>
        <p:spPr>
          <a:xfrm>
            <a:off x="6791890" y="1920992"/>
            <a:ext cx="5437884" cy="646232"/>
          </a:xfrm>
          <a:prstGeom prst="rect">
            <a:avLst/>
          </a:prstGeom>
        </p:spPr>
      </p:pic>
      <p:grpSp>
        <p:nvGrpSpPr>
          <p:cNvPr id="19" name="Group 18">
            <a:extLst>
              <a:ext uri="{FF2B5EF4-FFF2-40B4-BE49-F238E27FC236}">
                <a16:creationId xmlns:a16="http://schemas.microsoft.com/office/drawing/2014/main" id="{1EA2B322-8511-4DFF-87CA-C02F515C2374}"/>
              </a:ext>
            </a:extLst>
          </p:cNvPr>
          <p:cNvGrpSpPr/>
          <p:nvPr/>
        </p:nvGrpSpPr>
        <p:grpSpPr>
          <a:xfrm>
            <a:off x="732844" y="4263405"/>
            <a:ext cx="11443502" cy="809625"/>
            <a:chOff x="738973" y="4147089"/>
            <a:chExt cx="11443502" cy="809625"/>
          </a:xfrm>
        </p:grpSpPr>
        <p:grpSp>
          <p:nvGrpSpPr>
            <p:cNvPr id="28" name="Group 27">
              <a:extLst>
                <a:ext uri="{FF2B5EF4-FFF2-40B4-BE49-F238E27FC236}">
                  <a16:creationId xmlns:a16="http://schemas.microsoft.com/office/drawing/2014/main" id="{708B1F33-E0B0-4393-BE9F-A823F8608D02}"/>
                </a:ext>
              </a:extLst>
            </p:cNvPr>
            <p:cNvGrpSpPr/>
            <p:nvPr/>
          </p:nvGrpSpPr>
          <p:grpSpPr>
            <a:xfrm>
              <a:off x="738973" y="4170510"/>
              <a:ext cx="10156039" cy="647357"/>
              <a:chOff x="64933" y="3310492"/>
              <a:chExt cx="10156039" cy="647357"/>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4AD38A1-1FDB-4877-947C-36FB74DEB686}"/>
                      </a:ext>
                    </a:extLst>
                  </p:cNvPr>
                  <p:cNvSpPr txBox="1"/>
                  <p:nvPr/>
                </p:nvSpPr>
                <p:spPr>
                  <a:xfrm>
                    <a:off x="1150577" y="3310492"/>
                    <a:ext cx="9070395" cy="647357"/>
                  </a:xfrm>
                  <a:prstGeom prst="rect">
                    <a:avLst/>
                  </a:prstGeom>
                  <a:noFill/>
                </p:spPr>
                <p:txBody>
                  <a:bodyPr wrap="square" rtlCol="0">
                    <a:spAutoFit/>
                  </a:bodyPr>
                  <a:lstStyle/>
                  <a:p>
                    <a:r>
                      <a:rPr lang="vi-VN">
                        <a:cs typeface="Arial" pitchFamily="34" charset="0"/>
                      </a:rPr>
                      <a:t>là xác suất để cây con nhận gene B từ bố </a:t>
                    </a:r>
                    <a:r>
                      <a:rPr lang="en-US">
                        <a:cs typeface="Arial" pitchFamily="34" charset="0"/>
                      </a:rPr>
                      <a:t>nếu </a:t>
                    </a:r>
                    <a:r>
                      <a:rPr lang="vi-VN">
                        <a:cs typeface="Arial" pitchFamily="34" charset="0"/>
                      </a:rPr>
                      <a:t>bố có kiểu gene bb.</a:t>
                    </a:r>
                    <a:r>
                      <a:rPr lang="en-US">
                        <a:cs typeface="Arial" pitchFamily="34" charset="0"/>
                      </a:rPr>
                      <a:t> Vậy </a:t>
                    </a:r>
                    <a14:m>
                      <m:oMath xmlns:m="http://schemas.openxmlformats.org/officeDocument/2006/math">
                        <m:f>
                          <m:fPr>
                            <m:ctrlPr>
                              <a:rPr lang="en-US" i="1" smtClean="0">
                                <a:solidFill>
                                  <a:schemeClr val="bg1"/>
                                </a:solidFill>
                                <a:latin typeface="Cambria Math" panose="02040503050406030204" pitchFamily="18" charset="0"/>
                                <a:cs typeface="Arial" pitchFamily="34" charset="0"/>
                              </a:rPr>
                            </m:ctrlPr>
                          </m:fPr>
                          <m:num/>
                          <m:den/>
                        </m:f>
                      </m:oMath>
                    </a14:m>
                    <a:r>
                      <a:rPr lang="en-US">
                        <a:solidFill>
                          <a:schemeClr val="bg1"/>
                        </a:solidFill>
                        <a:cs typeface="Arial" pitchFamily="34" charset="0"/>
                      </a:rPr>
                      <a:t> </a:t>
                    </a:r>
                    <a:endParaRPr lang="vi-VN">
                      <a:cs typeface="Arial" pitchFamily="34" charset="0"/>
                    </a:endParaRPr>
                  </a:p>
                </p:txBody>
              </p:sp>
            </mc:Choice>
            <mc:Fallback xmlns="">
              <p:sp>
                <p:nvSpPr>
                  <p:cNvPr id="29" name="TextBox 28">
                    <a:extLst>
                      <a:ext uri="{FF2B5EF4-FFF2-40B4-BE49-F238E27FC236}">
                        <a16:creationId xmlns:a16="http://schemas.microsoft.com/office/drawing/2014/main" id="{84AD38A1-1FDB-4877-947C-36FB74DEB686}"/>
                      </a:ext>
                    </a:extLst>
                  </p:cNvPr>
                  <p:cNvSpPr txBox="1">
                    <a:spLocks noRot="1" noChangeAspect="1" noMove="1" noResize="1" noEditPoints="1" noAdjustHandles="1" noChangeArrowheads="1" noChangeShapeType="1" noTextEdit="1"/>
                  </p:cNvSpPr>
                  <p:nvPr/>
                </p:nvSpPr>
                <p:spPr>
                  <a:xfrm>
                    <a:off x="1150577" y="3310492"/>
                    <a:ext cx="9070395" cy="647357"/>
                  </a:xfrm>
                  <a:prstGeom prst="rect">
                    <a:avLst/>
                  </a:prstGeom>
                  <a:blipFill>
                    <a:blip r:embed="rId14"/>
                    <a:stretch>
                      <a:fillRect l="-1008"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0" name="Object 29">
                    <a:extLst>
                      <a:ext uri="{FF2B5EF4-FFF2-40B4-BE49-F238E27FC236}">
                        <a16:creationId xmlns:a16="http://schemas.microsoft.com/office/drawing/2014/main" id="{A01BF2A9-22EC-400C-BA86-11DED38D8DED}"/>
                      </a:ext>
                    </a:extLst>
                  </p:cNvPr>
                  <p:cNvGraphicFramePr>
                    <a:graphicFrameLocks noChangeAspect="1"/>
                  </p:cNvGraphicFramePr>
                  <p:nvPr>
                    <p:extLst>
                      <p:ext uri="{D42A27DB-BD31-4B8C-83A1-F6EECF244321}">
                        <p14:modId xmlns:p14="http://schemas.microsoft.com/office/powerpoint/2010/main" val="4272772698"/>
                      </p:ext>
                    </p:extLst>
                  </p:nvPr>
                </p:nvGraphicFramePr>
                <p:xfrm>
                  <a:off x="64933" y="3425918"/>
                  <a:ext cx="1195388" cy="477837"/>
                </p:xfrm>
                <a:graphic>
                  <a:graphicData uri="http://schemas.openxmlformats.org/presentationml/2006/ole">
                    <mc:AlternateContent>
                      <mc:Choice xmlns:v="urn:schemas-microsoft-com:vml" Requires="v">
                        <p:oleObj spid="_x0000_s11376" name="Equation" r:id="rId15" imgW="571320" imgH="228600" progId="Equation.DSMT4">
                          <p:embed/>
                        </p:oleObj>
                      </mc:Choice>
                      <mc:Fallback>
                        <p:oleObj name="Equation" r:id="rId15" imgW="571320" imgH="228600" progId="Equation.DSMT4">
                          <p:embed/>
                          <p:pic>
                            <p:nvPicPr>
                              <p:cNvPr id="7" name="Object 6">
                                <a:extLst>
                                  <a:ext uri="{FF2B5EF4-FFF2-40B4-BE49-F238E27FC236}">
                                    <a16:creationId xmlns:a16="http://schemas.microsoft.com/office/drawing/2014/main" id="{A97DB850-602C-3C9B-FD70-009269BB6251}"/>
                                  </a:ext>
                                </a:extLst>
                              </p:cNvPr>
                              <p:cNvPicPr/>
                              <p:nvPr/>
                            </p:nvPicPr>
                            <p:blipFill>
                              <a:blip r:embed="rId16"/>
                              <a:stretch>
                                <a:fillRect/>
                              </a:stretch>
                            </p:blipFill>
                            <p:spPr>
                              <a:xfrm>
                                <a:off x="64933" y="3425918"/>
                                <a:ext cx="1195388" cy="477837"/>
                              </a:xfrm>
                              <a:prstGeom prst="rect">
                                <a:avLst/>
                              </a:prstGeom>
                            </p:spPr>
                          </p:pic>
                        </p:oleObj>
                      </mc:Fallback>
                    </mc:AlternateContent>
                  </a:graphicData>
                </a:graphic>
              </p:graphicFrame>
            </mc:Choice>
            <mc:Fallback xmlns="">
              <p:graphicFrame>
                <p:nvGraphicFramePr>
                  <p:cNvPr id="30" name="Object 29">
                    <a:extLst>
                      <a:ext uri="{FF2B5EF4-FFF2-40B4-BE49-F238E27FC236}">
                        <a16:creationId xmlns:a16="http://schemas.microsoft.com/office/drawing/2014/main" id="{A01BF2A9-22EC-400C-BA86-11DED38D8DED}"/>
                      </a:ext>
                    </a:extLst>
                  </p:cNvPr>
                  <p:cNvGraphicFramePr>
                    <a:graphicFrameLocks noChangeAspect="1"/>
                  </p:cNvGraphicFramePr>
                  <p:nvPr>
                    <p:extLst>
                      <p:ext uri="{D42A27DB-BD31-4B8C-83A1-F6EECF244321}">
                        <p14:modId xmlns:p14="http://schemas.microsoft.com/office/powerpoint/2010/main" val="4272772698"/>
                      </p:ext>
                    </p:extLst>
                  </p:nvPr>
                </p:nvGraphicFramePr>
                <p:xfrm>
                  <a:off x="64933" y="3425918"/>
                  <a:ext cx="1195388" cy="477837"/>
                </p:xfrm>
                <a:graphic>
                  <a:graphicData uri="http://schemas.openxmlformats.org/presentationml/2006/ole">
                    <mc:AlternateContent>
                      <mc:Choice xmlns:v="urn:schemas-microsoft-com:vml" Requires="v">
                        <p:oleObj spid="_x0000_s11336" name="Equation" r:id="rId17" imgW="571320" imgH="228600" progId="Equation.DSMT4">
                          <p:embed/>
                        </p:oleObj>
                      </mc:Choice>
                      <mc:Fallback>
                        <p:oleObj name="Equation" r:id="rId17" imgW="571320" imgH="228600" progId="Equation.DSMT4">
                          <p:embed/>
                          <p:pic>
                            <p:nvPicPr>
                              <p:cNvPr id="7" name="Object 6">
                                <a:extLst>
                                  <a:ext uri="{FF2B5EF4-FFF2-40B4-BE49-F238E27FC236}">
                                    <a16:creationId xmlns:a16="http://schemas.microsoft.com/office/drawing/2014/main" id="{A97DB850-602C-3C9B-FD70-009269BB6251}"/>
                                  </a:ext>
                                </a:extLst>
                              </p:cNvPr>
                              <p:cNvPicPr/>
                              <p:nvPr/>
                            </p:nvPicPr>
                            <p:blipFill>
                              <a:blip r:embed="rId18"/>
                              <a:stretch>
                                <a:fillRect/>
                              </a:stretch>
                            </p:blipFill>
                            <p:spPr>
                              <a:xfrm>
                                <a:off x="64933" y="3425918"/>
                                <a:ext cx="1195388" cy="477837"/>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18" name="Object 17">
                  <a:extLst>
                    <a:ext uri="{FF2B5EF4-FFF2-40B4-BE49-F238E27FC236}">
                      <a16:creationId xmlns:a16="http://schemas.microsoft.com/office/drawing/2014/main" id="{B3874E26-B812-4B23-9102-B5AFE93B3474}"/>
                    </a:ext>
                  </a:extLst>
                </p:cNvPr>
                <p:cNvGraphicFramePr>
                  <a:graphicFrameLocks noChangeAspect="1"/>
                </p:cNvGraphicFramePr>
                <p:nvPr>
                  <p:extLst>
                    <p:ext uri="{D42A27DB-BD31-4B8C-83A1-F6EECF244321}">
                      <p14:modId xmlns:p14="http://schemas.microsoft.com/office/powerpoint/2010/main" val="1084959031"/>
                    </p:ext>
                  </p:extLst>
                </p:nvPr>
              </p:nvGraphicFramePr>
              <p:xfrm>
                <a:off x="10467975" y="4147089"/>
                <a:ext cx="1714500" cy="809625"/>
              </p:xfrm>
              <a:graphic>
                <a:graphicData uri="http://schemas.openxmlformats.org/presentationml/2006/ole">
                  <mc:AlternateContent>
                    <mc:Choice xmlns:v="urn:schemas-microsoft-com:vml" Requires="v">
                      <p:oleObj spid="_x0000_s11377" name="Equation" r:id="rId19" imgW="1714672" imgH="809740" progId="Equation.DSMT4">
                        <p:embed/>
                      </p:oleObj>
                    </mc:Choice>
                    <mc:Fallback>
                      <p:oleObj name="Equation" r:id="rId19" imgW="1714672" imgH="809740" progId="Equation.DSMT4">
                        <p:embed/>
                        <p:pic>
                          <p:nvPicPr>
                            <p:cNvPr id="0" name=""/>
                            <p:cNvPicPr/>
                            <p:nvPr/>
                          </p:nvPicPr>
                          <p:blipFill>
                            <a:blip r:embed="rId20"/>
                            <a:stretch>
                              <a:fillRect/>
                            </a:stretch>
                          </p:blipFill>
                          <p:spPr>
                            <a:xfrm>
                              <a:off x="10467975" y="4147089"/>
                              <a:ext cx="1714500" cy="809625"/>
                            </a:xfrm>
                            <a:prstGeom prst="rect">
                              <a:avLst/>
                            </a:prstGeom>
                          </p:spPr>
                        </p:pic>
                      </p:oleObj>
                    </mc:Fallback>
                  </mc:AlternateContent>
                </a:graphicData>
              </a:graphic>
            </p:graphicFrame>
          </mc:Choice>
          <mc:Fallback xmlns="">
            <p:graphicFrame>
              <p:nvGraphicFramePr>
                <p:cNvPr id="18" name="Object 17">
                  <a:extLst>
                    <a:ext uri="{FF2B5EF4-FFF2-40B4-BE49-F238E27FC236}">
                      <a16:creationId xmlns:a16="http://schemas.microsoft.com/office/drawing/2014/main" id="{B3874E26-B812-4B23-9102-B5AFE93B3474}"/>
                    </a:ext>
                  </a:extLst>
                </p:cNvPr>
                <p:cNvGraphicFramePr>
                  <a:graphicFrameLocks noChangeAspect="1"/>
                </p:cNvGraphicFramePr>
                <p:nvPr>
                  <p:extLst>
                    <p:ext uri="{D42A27DB-BD31-4B8C-83A1-F6EECF244321}">
                      <p14:modId xmlns:p14="http://schemas.microsoft.com/office/powerpoint/2010/main" val="1084959031"/>
                    </p:ext>
                  </p:extLst>
                </p:nvPr>
              </p:nvGraphicFramePr>
              <p:xfrm>
                <a:off x="10467975" y="4147089"/>
                <a:ext cx="1714500" cy="809625"/>
              </p:xfrm>
              <a:graphic>
                <a:graphicData uri="http://schemas.openxmlformats.org/presentationml/2006/ole">
                  <mc:AlternateContent>
                    <mc:Choice xmlns:v="urn:schemas-microsoft-com:vml" Requires="v">
                      <p:oleObj spid="_x0000_s11337" name="Equation" r:id="rId21" imgW="1714672" imgH="809740" progId="Equation.DSMT4">
                        <p:embed/>
                      </p:oleObj>
                    </mc:Choice>
                    <mc:Fallback>
                      <p:oleObj name="Equation" r:id="rId21" imgW="1714672" imgH="809740" progId="Equation.DSMT4">
                        <p:embed/>
                        <p:pic>
                          <p:nvPicPr>
                            <p:cNvPr id="0" name=""/>
                            <p:cNvPicPr/>
                            <p:nvPr/>
                          </p:nvPicPr>
                          <p:blipFill>
                            <a:blip r:embed="rId22"/>
                            <a:stretch>
                              <a:fillRect/>
                            </a:stretch>
                          </p:blipFill>
                          <p:spPr>
                            <a:xfrm>
                              <a:off x="10467975" y="4147089"/>
                              <a:ext cx="1714500" cy="809625"/>
                            </a:xfrm>
                            <a:prstGeom prst="rect">
                              <a:avLst/>
                            </a:prstGeom>
                          </p:spPr>
                        </p:pic>
                      </p:oleObj>
                    </mc:Fallback>
                  </mc:AlternateContent>
                </a:graphicData>
              </a:graphic>
            </p:graphicFrame>
          </mc:Fallback>
        </mc:AlternateContent>
      </p:grpSp>
      <p:grpSp>
        <p:nvGrpSpPr>
          <p:cNvPr id="31" name="Group 30">
            <a:extLst>
              <a:ext uri="{FF2B5EF4-FFF2-40B4-BE49-F238E27FC236}">
                <a16:creationId xmlns:a16="http://schemas.microsoft.com/office/drawing/2014/main" id="{0BF89BA1-7293-486E-A628-A9978801CFFC}"/>
              </a:ext>
            </a:extLst>
          </p:cNvPr>
          <p:cNvGrpSpPr/>
          <p:nvPr/>
        </p:nvGrpSpPr>
        <p:grpSpPr>
          <a:xfrm>
            <a:off x="623513" y="5109125"/>
            <a:ext cx="7120497" cy="466765"/>
            <a:chOff x="418639" y="4380120"/>
            <a:chExt cx="7120497" cy="466765"/>
          </a:xfrm>
        </p:grpSpPr>
        <p:sp>
          <p:nvSpPr>
            <p:cNvPr id="32" name="TextBox 31">
              <a:extLst>
                <a:ext uri="{FF2B5EF4-FFF2-40B4-BE49-F238E27FC236}">
                  <a16:creationId xmlns:a16="http://schemas.microsoft.com/office/drawing/2014/main" id="{CC4F5C1D-595B-42EE-9F70-C6CD6CEEA98E}"/>
                </a:ext>
              </a:extLst>
            </p:cNvPr>
            <p:cNvSpPr txBox="1"/>
            <p:nvPr/>
          </p:nvSpPr>
          <p:spPr>
            <a:xfrm>
              <a:off x="418639" y="4380120"/>
              <a:ext cx="6818773" cy="461665"/>
            </a:xfrm>
            <a:prstGeom prst="rect">
              <a:avLst/>
            </a:prstGeom>
            <a:noFill/>
          </p:spPr>
          <p:txBody>
            <a:bodyPr wrap="square" rtlCol="0">
              <a:spAutoFit/>
            </a:bodyPr>
            <a:lstStyle/>
            <a:p>
              <a:r>
                <a:rPr lang="en-US">
                  <a:cs typeface="Arial" pitchFamily="34" charset="0"/>
                </a:rPr>
                <a:t>Thay vào (2) ta được                      Tương tự </a:t>
              </a:r>
              <a:endParaRPr lang="vi-VN">
                <a:cs typeface="Arial" pitchFamily="34" charset="0"/>
              </a:endParaRPr>
            </a:p>
          </p:txBody>
        </p:sp>
        <p:graphicFrame>
          <p:nvGraphicFramePr>
            <p:cNvPr id="33" name="Object 32">
              <a:extLst>
                <a:ext uri="{FF2B5EF4-FFF2-40B4-BE49-F238E27FC236}">
                  <a16:creationId xmlns:a16="http://schemas.microsoft.com/office/drawing/2014/main" id="{6D531F6A-56ED-47E9-A4DA-1E4F8DB5FA52}"/>
                </a:ext>
              </a:extLst>
            </p:cNvPr>
            <p:cNvGraphicFramePr>
              <a:graphicFrameLocks noChangeAspect="1"/>
            </p:cNvGraphicFramePr>
            <p:nvPr>
              <p:extLst>
                <p:ext uri="{D42A27DB-BD31-4B8C-83A1-F6EECF244321}">
                  <p14:modId xmlns:p14="http://schemas.microsoft.com/office/powerpoint/2010/main" val="3347949444"/>
                </p:ext>
              </p:extLst>
            </p:nvPr>
          </p:nvGraphicFramePr>
          <p:xfrm>
            <a:off x="3130861" y="4419064"/>
            <a:ext cx="1593850" cy="425450"/>
          </p:xfrm>
          <a:graphic>
            <a:graphicData uri="http://schemas.openxmlformats.org/presentationml/2006/ole">
              <mc:AlternateContent xmlns:mc="http://schemas.openxmlformats.org/markup-compatibility/2006">
                <mc:Choice xmlns:v="urn:schemas-microsoft-com:vml" Requires="v">
                  <p:oleObj spid="_x0000_s11378" name="Equation" r:id="rId23" imgW="761760" imgH="203040" progId="Equation.DSMT4">
                    <p:embed/>
                  </p:oleObj>
                </mc:Choice>
                <mc:Fallback>
                  <p:oleObj name="Equation" r:id="rId23" imgW="761760" imgH="203040" progId="Equation.DSMT4">
                    <p:embed/>
                    <p:pic>
                      <p:nvPicPr>
                        <p:cNvPr id="14" name="Object 13">
                          <a:extLst>
                            <a:ext uri="{FF2B5EF4-FFF2-40B4-BE49-F238E27FC236}">
                              <a16:creationId xmlns:a16="http://schemas.microsoft.com/office/drawing/2014/main" id="{B14B6DEA-BD63-A6C3-80F6-B06DFEBBD53F}"/>
                            </a:ext>
                          </a:extLst>
                        </p:cNvPr>
                        <p:cNvPicPr/>
                        <p:nvPr/>
                      </p:nvPicPr>
                      <p:blipFill>
                        <a:blip r:embed="rId24"/>
                        <a:stretch>
                          <a:fillRect/>
                        </a:stretch>
                      </p:blipFill>
                      <p:spPr>
                        <a:xfrm>
                          <a:off x="3130861" y="4419064"/>
                          <a:ext cx="1593850" cy="42545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254D7572-8BBF-49FA-9565-E706DDB158A9}"/>
                </a:ext>
              </a:extLst>
            </p:cNvPr>
            <p:cNvGraphicFramePr>
              <a:graphicFrameLocks noChangeAspect="1"/>
            </p:cNvGraphicFramePr>
            <p:nvPr>
              <p:extLst>
                <p:ext uri="{D42A27DB-BD31-4B8C-83A1-F6EECF244321}">
                  <p14:modId xmlns:p14="http://schemas.microsoft.com/office/powerpoint/2010/main" val="1218199865"/>
                </p:ext>
              </p:extLst>
            </p:nvPr>
          </p:nvGraphicFramePr>
          <p:xfrm>
            <a:off x="5918299" y="4421435"/>
            <a:ext cx="1620837" cy="425450"/>
          </p:xfrm>
          <a:graphic>
            <a:graphicData uri="http://schemas.openxmlformats.org/presentationml/2006/ole">
              <mc:AlternateContent xmlns:mc="http://schemas.openxmlformats.org/markup-compatibility/2006">
                <mc:Choice xmlns:v="urn:schemas-microsoft-com:vml" Requires="v">
                  <p:oleObj spid="_x0000_s11379" name="Equation" r:id="rId25" imgW="774360" imgH="203040" progId="Equation.DSMT4">
                    <p:embed/>
                  </p:oleObj>
                </mc:Choice>
                <mc:Fallback>
                  <p:oleObj name="Equation" r:id="rId25" imgW="774360" imgH="203040" progId="Equation.DSMT4">
                    <p:embed/>
                    <p:pic>
                      <p:nvPicPr>
                        <p:cNvPr id="18" name="Object 17">
                          <a:extLst>
                            <a:ext uri="{FF2B5EF4-FFF2-40B4-BE49-F238E27FC236}">
                              <a16:creationId xmlns:a16="http://schemas.microsoft.com/office/drawing/2014/main" id="{67F16B4C-AB67-FE76-A3F6-29EFBB203FA8}"/>
                            </a:ext>
                          </a:extLst>
                        </p:cNvPr>
                        <p:cNvPicPr/>
                        <p:nvPr/>
                      </p:nvPicPr>
                      <p:blipFill>
                        <a:blip r:embed="rId26"/>
                        <a:stretch>
                          <a:fillRect/>
                        </a:stretch>
                      </p:blipFill>
                      <p:spPr>
                        <a:xfrm>
                          <a:off x="5918299" y="4421435"/>
                          <a:ext cx="1620837" cy="425450"/>
                        </a:xfrm>
                        <a:prstGeom prst="rect">
                          <a:avLst/>
                        </a:prstGeom>
                      </p:spPr>
                    </p:pic>
                  </p:oleObj>
                </mc:Fallback>
              </mc:AlternateContent>
            </a:graphicData>
          </a:graphic>
        </p:graphicFrame>
      </p:grpSp>
      <p:graphicFrame>
        <p:nvGraphicFramePr>
          <p:cNvPr id="35" name="Object 34">
            <a:extLst>
              <a:ext uri="{FF2B5EF4-FFF2-40B4-BE49-F238E27FC236}">
                <a16:creationId xmlns:a16="http://schemas.microsoft.com/office/drawing/2014/main" id="{3736B628-D9ED-4131-8627-C25889928925}"/>
              </a:ext>
            </a:extLst>
          </p:cNvPr>
          <p:cNvGraphicFramePr>
            <a:graphicFrameLocks noChangeAspect="1"/>
          </p:cNvGraphicFramePr>
          <p:nvPr>
            <p:extLst>
              <p:ext uri="{D42A27DB-BD31-4B8C-83A1-F6EECF244321}">
                <p14:modId xmlns:p14="http://schemas.microsoft.com/office/powerpoint/2010/main" val="3293591450"/>
              </p:ext>
            </p:extLst>
          </p:nvPr>
        </p:nvGraphicFramePr>
        <p:xfrm>
          <a:off x="7791495" y="5167070"/>
          <a:ext cx="4014788" cy="423863"/>
        </p:xfrm>
        <a:graphic>
          <a:graphicData uri="http://schemas.openxmlformats.org/presentationml/2006/ole">
            <mc:AlternateContent xmlns:mc="http://schemas.openxmlformats.org/markup-compatibility/2006">
              <mc:Choice xmlns:v="urn:schemas-microsoft-com:vml" Requires="v">
                <p:oleObj spid="_x0000_s11380" name="Equation" r:id="rId27" imgW="1917360" imgH="203040" progId="Equation.DSMT4">
                  <p:embed/>
                </p:oleObj>
              </mc:Choice>
              <mc:Fallback>
                <p:oleObj name="Equation" r:id="rId27" imgW="1917360" imgH="203040" progId="Equation.DSMT4">
                  <p:embed/>
                  <p:pic>
                    <p:nvPicPr>
                      <p:cNvPr id="19" name="Object 18">
                        <a:extLst>
                          <a:ext uri="{FF2B5EF4-FFF2-40B4-BE49-F238E27FC236}">
                            <a16:creationId xmlns:a16="http://schemas.microsoft.com/office/drawing/2014/main" id="{6A341B73-0F2A-BCF1-8E5D-C2CE3D93B193}"/>
                          </a:ext>
                        </a:extLst>
                      </p:cNvPr>
                      <p:cNvPicPr/>
                      <p:nvPr/>
                    </p:nvPicPr>
                    <p:blipFill>
                      <a:blip r:embed="rId28"/>
                      <a:stretch>
                        <a:fillRect/>
                      </a:stretch>
                    </p:blipFill>
                    <p:spPr>
                      <a:xfrm>
                        <a:off x="7791495" y="5167070"/>
                        <a:ext cx="4014788" cy="423863"/>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6209F951-C2A7-4116-A90A-1CA0CBFA6AE9}"/>
              </a:ext>
            </a:extLst>
          </p:cNvPr>
          <p:cNvSpPr txBox="1"/>
          <p:nvPr/>
        </p:nvSpPr>
        <p:spPr>
          <a:xfrm>
            <a:off x="623513" y="5644486"/>
            <a:ext cx="6653590" cy="461665"/>
          </a:xfrm>
          <a:prstGeom prst="rect">
            <a:avLst/>
          </a:prstGeom>
          <a:noFill/>
        </p:spPr>
        <p:txBody>
          <a:bodyPr wrap="square" rtlCol="0">
            <a:spAutoFit/>
          </a:bodyPr>
          <a:lstStyle/>
          <a:p>
            <a:r>
              <a:rPr lang="en-US">
                <a:cs typeface="Arial" pitchFamily="34" charset="0"/>
              </a:rPr>
              <a:t>Vậy tỉ lệ cây con có kiểu gene BB là khoảng </a:t>
            </a:r>
            <a:r>
              <a:rPr lang="en-US">
                <a:solidFill>
                  <a:srgbClr val="FF0000"/>
                </a:solidFill>
                <a:cs typeface="Arial" pitchFamily="34" charset="0"/>
              </a:rPr>
              <a:t>9%.</a:t>
            </a:r>
            <a:endParaRPr lang="vi-VN">
              <a:solidFill>
                <a:srgbClr val="FF0000"/>
              </a:solidFill>
              <a:cs typeface="Arial" pitchFamily="34" charset="0"/>
            </a:endParaRPr>
          </a:p>
        </p:txBody>
      </p:sp>
    </p:spTree>
    <p:extLst>
      <p:ext uri="{BB962C8B-B14F-4D97-AF65-F5344CB8AC3E}">
        <p14:creationId xmlns:p14="http://schemas.microsoft.com/office/powerpoint/2010/main" val="3266877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94CD09-14F7-8F8E-7B29-FC41A5B84793}"/>
              </a:ext>
            </a:extLst>
          </p:cNvPr>
          <p:cNvSpPr txBox="1"/>
          <p:nvPr/>
        </p:nvSpPr>
        <p:spPr>
          <a:xfrm>
            <a:off x="2136182" y="2897019"/>
            <a:ext cx="6337312" cy="461665"/>
          </a:xfrm>
          <a:prstGeom prst="rect">
            <a:avLst/>
          </a:prstGeom>
          <a:noFill/>
        </p:spPr>
        <p:txBody>
          <a:bodyPr wrap="square" rtlCol="0">
            <a:spAutoFit/>
          </a:bodyPr>
          <a:lstStyle/>
          <a:p>
            <a:r>
              <a:rPr lang="en-US">
                <a:cs typeface="Arial" pitchFamily="34" charset="0"/>
              </a:rPr>
              <a:t>Vì                   và hai biến cố </a:t>
            </a:r>
            <a:r>
              <a:rPr lang="en-US" i="1">
                <a:cs typeface="Arial" pitchFamily="34" charset="0"/>
              </a:rPr>
              <a:t>E, F </a:t>
            </a:r>
            <a:r>
              <a:rPr lang="en-US">
                <a:cs typeface="Arial" pitchFamily="34" charset="0"/>
              </a:rPr>
              <a:t>xung khắc nên  </a:t>
            </a:r>
            <a:endParaRPr lang="vi-VN">
              <a:cs typeface="Arial" pitchFamily="34" charset="0"/>
            </a:endParaRPr>
          </a:p>
        </p:txBody>
      </p:sp>
      <p:sp>
        <p:nvSpPr>
          <p:cNvPr id="6" name="TextBox 5">
            <a:extLst>
              <a:ext uri="{FF2B5EF4-FFF2-40B4-BE49-F238E27FC236}">
                <a16:creationId xmlns:a16="http://schemas.microsoft.com/office/drawing/2014/main" id="{FBAD050A-55E0-BAE4-52CD-8B7DB2AB2FCA}"/>
              </a:ext>
            </a:extLst>
          </p:cNvPr>
          <p:cNvSpPr txBox="1"/>
          <p:nvPr/>
        </p:nvSpPr>
        <p:spPr>
          <a:xfrm>
            <a:off x="1818485" y="2363283"/>
            <a:ext cx="6972706" cy="461665"/>
          </a:xfrm>
          <a:prstGeom prst="rect">
            <a:avLst/>
          </a:prstGeom>
          <a:noFill/>
        </p:spPr>
        <p:txBody>
          <a:bodyPr wrap="square" rtlCol="0">
            <a:spAutoFit/>
          </a:bodyPr>
          <a:lstStyle/>
          <a:p>
            <a:r>
              <a:rPr lang="vi-VN">
                <a:cs typeface="Arial" pitchFamily="34" charset="0"/>
              </a:rPr>
              <a:t>b) Gọi G là biến cố: “Cây con có kiểu gene Bb’’</a:t>
            </a:r>
          </a:p>
        </p:txBody>
      </p:sp>
      <p:graphicFrame>
        <p:nvGraphicFramePr>
          <p:cNvPr id="7" name="Object 6">
            <a:extLst>
              <a:ext uri="{FF2B5EF4-FFF2-40B4-BE49-F238E27FC236}">
                <a16:creationId xmlns:a16="http://schemas.microsoft.com/office/drawing/2014/main" id="{A97DB850-602C-3C9B-FD70-009269BB6251}"/>
              </a:ext>
            </a:extLst>
          </p:cNvPr>
          <p:cNvGraphicFramePr>
            <a:graphicFrameLocks noChangeAspect="1"/>
          </p:cNvGraphicFramePr>
          <p:nvPr>
            <p:extLst>
              <p:ext uri="{D42A27DB-BD31-4B8C-83A1-F6EECF244321}">
                <p14:modId xmlns:p14="http://schemas.microsoft.com/office/powerpoint/2010/main" val="3566234756"/>
              </p:ext>
            </p:extLst>
          </p:nvPr>
        </p:nvGraphicFramePr>
        <p:xfrm>
          <a:off x="2583544" y="2903994"/>
          <a:ext cx="1460500" cy="423862"/>
        </p:xfrm>
        <a:graphic>
          <a:graphicData uri="http://schemas.openxmlformats.org/presentationml/2006/ole">
            <mc:AlternateContent xmlns:mc="http://schemas.openxmlformats.org/markup-compatibility/2006">
              <mc:Choice xmlns:v="urn:schemas-microsoft-com:vml" Requires="v">
                <p:oleObj spid="_x0000_s13371" name="Equation" r:id="rId4" imgW="698400" imgH="203040" progId="Equation.DSMT4">
                  <p:embed/>
                </p:oleObj>
              </mc:Choice>
              <mc:Fallback>
                <p:oleObj name="Equation" r:id="rId4" imgW="698400" imgH="203040" progId="Equation.DSMT4">
                  <p:embed/>
                  <p:pic>
                    <p:nvPicPr>
                      <p:cNvPr id="7" name="Object 6">
                        <a:extLst>
                          <a:ext uri="{FF2B5EF4-FFF2-40B4-BE49-F238E27FC236}">
                            <a16:creationId xmlns:a16="http://schemas.microsoft.com/office/drawing/2014/main" id="{A97DB850-602C-3C9B-FD70-009269BB6251}"/>
                          </a:ext>
                        </a:extLst>
                      </p:cNvPr>
                      <p:cNvPicPr/>
                      <p:nvPr/>
                    </p:nvPicPr>
                    <p:blipFill>
                      <a:blip r:embed="rId5"/>
                      <a:stretch>
                        <a:fillRect/>
                      </a:stretch>
                    </p:blipFill>
                    <p:spPr>
                      <a:xfrm>
                        <a:off x="2583544" y="2903994"/>
                        <a:ext cx="1460500" cy="42386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66CC967-BA2B-F84B-81A0-D921F82A7900}"/>
              </a:ext>
            </a:extLst>
          </p:cNvPr>
          <p:cNvGraphicFramePr>
            <a:graphicFrameLocks noChangeAspect="1"/>
          </p:cNvGraphicFramePr>
          <p:nvPr>
            <p:extLst>
              <p:ext uri="{D42A27DB-BD31-4B8C-83A1-F6EECF244321}">
                <p14:modId xmlns:p14="http://schemas.microsoft.com/office/powerpoint/2010/main" val="1875438884"/>
              </p:ext>
            </p:extLst>
          </p:nvPr>
        </p:nvGraphicFramePr>
        <p:xfrm>
          <a:off x="2222614" y="3495245"/>
          <a:ext cx="5446712" cy="477837"/>
        </p:xfrm>
        <a:graphic>
          <a:graphicData uri="http://schemas.openxmlformats.org/presentationml/2006/ole">
            <mc:AlternateContent xmlns:mc="http://schemas.openxmlformats.org/markup-compatibility/2006">
              <mc:Choice xmlns:v="urn:schemas-microsoft-com:vml" Requires="v">
                <p:oleObj spid="_x0000_s13372" name="Equation" r:id="rId6" imgW="2603160" imgH="228600" progId="Equation.DSMT4">
                  <p:embed/>
                </p:oleObj>
              </mc:Choice>
              <mc:Fallback>
                <p:oleObj name="Equation" r:id="rId6" imgW="2603160" imgH="228600" progId="Equation.DSMT4">
                  <p:embed/>
                  <p:pic>
                    <p:nvPicPr>
                      <p:cNvPr id="4" name="Object 3">
                        <a:extLst>
                          <a:ext uri="{FF2B5EF4-FFF2-40B4-BE49-F238E27FC236}">
                            <a16:creationId xmlns:a16="http://schemas.microsoft.com/office/drawing/2014/main" id="{266CC967-BA2B-F84B-81A0-D921F82A7900}"/>
                          </a:ext>
                        </a:extLst>
                      </p:cNvPr>
                      <p:cNvPicPr/>
                      <p:nvPr/>
                    </p:nvPicPr>
                    <p:blipFill>
                      <a:blip r:embed="rId7"/>
                      <a:stretch>
                        <a:fillRect/>
                      </a:stretch>
                    </p:blipFill>
                    <p:spPr>
                      <a:xfrm>
                        <a:off x="2222614" y="3495245"/>
                        <a:ext cx="5446712" cy="47783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5EF489EF-E9A3-456D-B409-30CF95346A34}"/>
              </a:ext>
            </a:extLst>
          </p:cNvPr>
          <p:cNvGrpSpPr/>
          <p:nvPr/>
        </p:nvGrpSpPr>
        <p:grpSpPr>
          <a:xfrm>
            <a:off x="2131388" y="4249563"/>
            <a:ext cx="5049370" cy="485113"/>
            <a:chOff x="418640" y="4380120"/>
            <a:chExt cx="5049370" cy="485113"/>
          </a:xfrm>
        </p:grpSpPr>
        <p:sp>
          <p:nvSpPr>
            <p:cNvPr id="8" name="TextBox 7">
              <a:extLst>
                <a:ext uri="{FF2B5EF4-FFF2-40B4-BE49-F238E27FC236}">
                  <a16:creationId xmlns:a16="http://schemas.microsoft.com/office/drawing/2014/main" id="{42D13A3D-5D89-C641-EBAA-A9499D9DA932}"/>
                </a:ext>
              </a:extLst>
            </p:cNvPr>
            <p:cNvSpPr txBox="1"/>
            <p:nvPr/>
          </p:nvSpPr>
          <p:spPr>
            <a:xfrm>
              <a:off x="418640" y="4380120"/>
              <a:ext cx="1104328" cy="461665"/>
            </a:xfrm>
            <a:prstGeom prst="rect">
              <a:avLst/>
            </a:prstGeom>
            <a:noFill/>
          </p:spPr>
          <p:txBody>
            <a:bodyPr wrap="square" rtlCol="0">
              <a:spAutoFit/>
            </a:bodyPr>
            <a:lstStyle/>
            <a:p>
              <a:r>
                <a:rPr lang="en-US">
                  <a:cs typeface="Arial" pitchFamily="34" charset="0"/>
                </a:rPr>
                <a:t>Vậy</a:t>
              </a:r>
              <a:endParaRPr lang="vi-VN">
                <a:cs typeface="Arial" pitchFamily="34" charset="0"/>
              </a:endParaRPr>
            </a:p>
          </p:txBody>
        </p:sp>
        <p:graphicFrame>
          <p:nvGraphicFramePr>
            <p:cNvPr id="14" name="Object 13">
              <a:extLst>
                <a:ext uri="{FF2B5EF4-FFF2-40B4-BE49-F238E27FC236}">
                  <a16:creationId xmlns:a16="http://schemas.microsoft.com/office/drawing/2014/main" id="{B14B6DEA-BD63-A6C3-80F6-B06DFEBBD53F}"/>
                </a:ext>
              </a:extLst>
            </p:cNvPr>
            <p:cNvGraphicFramePr>
              <a:graphicFrameLocks noChangeAspect="1"/>
            </p:cNvGraphicFramePr>
            <p:nvPr>
              <p:extLst>
                <p:ext uri="{D42A27DB-BD31-4B8C-83A1-F6EECF244321}">
                  <p14:modId xmlns:p14="http://schemas.microsoft.com/office/powerpoint/2010/main" val="2815520103"/>
                </p:ext>
              </p:extLst>
            </p:nvPr>
          </p:nvGraphicFramePr>
          <p:xfrm>
            <a:off x="1084922" y="4385808"/>
            <a:ext cx="4383088" cy="479425"/>
          </p:xfrm>
          <a:graphic>
            <a:graphicData uri="http://schemas.openxmlformats.org/presentationml/2006/ole">
              <mc:AlternateContent xmlns:mc="http://schemas.openxmlformats.org/markup-compatibility/2006">
                <mc:Choice xmlns:v="urn:schemas-microsoft-com:vml" Requires="v">
                  <p:oleObj spid="_x0000_s13373" name="Equation" r:id="rId8" imgW="2095200" imgH="228600" progId="Equation.DSMT4">
                    <p:embed/>
                  </p:oleObj>
                </mc:Choice>
                <mc:Fallback>
                  <p:oleObj name="Equation" r:id="rId8" imgW="2095200" imgH="228600" progId="Equation.DSMT4">
                    <p:embed/>
                    <p:pic>
                      <p:nvPicPr>
                        <p:cNvPr id="14" name="Object 13">
                          <a:extLst>
                            <a:ext uri="{FF2B5EF4-FFF2-40B4-BE49-F238E27FC236}">
                              <a16:creationId xmlns:a16="http://schemas.microsoft.com/office/drawing/2014/main" id="{B14B6DEA-BD63-A6C3-80F6-B06DFEBBD53F}"/>
                            </a:ext>
                          </a:extLst>
                        </p:cNvPr>
                        <p:cNvPicPr/>
                        <p:nvPr/>
                      </p:nvPicPr>
                      <p:blipFill>
                        <a:blip r:embed="rId9"/>
                        <a:stretch>
                          <a:fillRect/>
                        </a:stretch>
                      </p:blipFill>
                      <p:spPr>
                        <a:xfrm>
                          <a:off x="1084922" y="4385808"/>
                          <a:ext cx="4383088" cy="479425"/>
                        </a:xfrm>
                        <a:prstGeom prst="rect">
                          <a:avLst/>
                        </a:prstGeom>
                      </p:spPr>
                    </p:pic>
                  </p:oleObj>
                </mc:Fallback>
              </mc:AlternateContent>
            </a:graphicData>
          </a:graphic>
        </p:graphicFrame>
      </p:grpSp>
      <p:sp>
        <p:nvSpPr>
          <p:cNvPr id="15" name="TextBox 14">
            <a:extLst>
              <a:ext uri="{FF2B5EF4-FFF2-40B4-BE49-F238E27FC236}">
                <a16:creationId xmlns:a16="http://schemas.microsoft.com/office/drawing/2014/main" id="{C70FABCC-7640-4B32-8B0F-974427783629}"/>
              </a:ext>
            </a:extLst>
          </p:cNvPr>
          <p:cNvSpPr txBox="1"/>
          <p:nvPr/>
        </p:nvSpPr>
        <p:spPr>
          <a:xfrm>
            <a:off x="2101726" y="4945581"/>
            <a:ext cx="7323600" cy="461665"/>
          </a:xfrm>
          <a:prstGeom prst="rect">
            <a:avLst/>
          </a:prstGeom>
          <a:noFill/>
        </p:spPr>
        <p:txBody>
          <a:bodyPr wrap="square" rtlCol="0">
            <a:spAutoFit/>
          </a:bodyPr>
          <a:lstStyle/>
          <a:p>
            <a:r>
              <a:rPr lang="en-US">
                <a:cs typeface="Arial" pitchFamily="34" charset="0"/>
              </a:rPr>
              <a:t>Vậy tỉ lệ cây con có kiểu gene Bb là khoảng </a:t>
            </a:r>
            <a:r>
              <a:rPr lang="en-US">
                <a:solidFill>
                  <a:srgbClr val="FF0000"/>
                </a:solidFill>
                <a:cs typeface="Arial" pitchFamily="34" charset="0"/>
              </a:rPr>
              <a:t>42%.</a:t>
            </a:r>
            <a:endParaRPr lang="vi-VN">
              <a:solidFill>
                <a:srgbClr val="FF0000"/>
              </a:solidFill>
              <a:cs typeface="Arial" pitchFamily="34" charset="0"/>
            </a:endParaRPr>
          </a:p>
        </p:txBody>
      </p:sp>
      <p:sp>
        <p:nvSpPr>
          <p:cNvPr id="17" name="Rounded Rectangle 21">
            <a:extLst>
              <a:ext uri="{FF2B5EF4-FFF2-40B4-BE49-F238E27FC236}">
                <a16:creationId xmlns:a16="http://schemas.microsoft.com/office/drawing/2014/main" id="{244CDF3F-B89B-431E-9662-0CD3289D768E}"/>
              </a:ext>
            </a:extLst>
          </p:cNvPr>
          <p:cNvSpPr/>
          <p:nvPr/>
        </p:nvSpPr>
        <p:spPr>
          <a:xfrm>
            <a:off x="1740796" y="51219"/>
            <a:ext cx="10398785" cy="1533708"/>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2">
            <a:extLst>
              <a:ext uri="{FF2B5EF4-FFF2-40B4-BE49-F238E27FC236}">
                <a16:creationId xmlns:a16="http://schemas.microsoft.com/office/drawing/2014/main" id="{3F4A5C1D-8058-4EC0-84E4-81898FE591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02" y="143765"/>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979BECB4-9CC6-47FA-AD8B-3C153C010F47}"/>
              </a:ext>
            </a:extLst>
          </p:cNvPr>
          <p:cNvSpPr/>
          <p:nvPr/>
        </p:nvSpPr>
        <p:spPr>
          <a:xfrm>
            <a:off x="642660" y="679678"/>
            <a:ext cx="47859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0" name="Picture 4">
            <a:extLst>
              <a:ext uri="{FF2B5EF4-FFF2-40B4-BE49-F238E27FC236}">
                <a16:creationId xmlns:a16="http://schemas.microsoft.com/office/drawing/2014/main" id="{81B7D32E-10F9-4898-8FCB-2B7EC154F1A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9096" b="19797"/>
          <a:stretch/>
        </p:blipFill>
        <p:spPr bwMode="auto">
          <a:xfrm>
            <a:off x="300054" y="316613"/>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361B52E0-438D-4F48-9668-171EBF21BAB2}"/>
              </a:ext>
            </a:extLst>
          </p:cNvPr>
          <p:cNvSpPr txBox="1"/>
          <p:nvPr/>
        </p:nvSpPr>
        <p:spPr>
          <a:xfrm>
            <a:off x="2101726" y="0"/>
            <a:ext cx="10037855" cy="1600416"/>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cs typeface="Arial" pitchFamily="34" charset="0"/>
              </a:rPr>
              <a:t>Với giả thiết như vận dụng trên.</a:t>
            </a:r>
            <a:endParaRPr lang="en-US" b="1">
              <a:cs typeface="Arial" pitchFamily="34" charset="0"/>
            </a:endParaRPr>
          </a:p>
          <a:p>
            <a:pPr algn="just"/>
            <a:r>
              <a:rPr lang="vi-VN" b="1">
                <a:cs typeface="Arial" pitchFamily="34" charset="0"/>
              </a:rPr>
              <a:t>a) Hãy ước lượng tỉ lệ cây con có kiểu gene BB.</a:t>
            </a:r>
          </a:p>
          <a:p>
            <a:pPr algn="just"/>
            <a:r>
              <a:rPr lang="vi-VN" b="1">
                <a:cs typeface="Arial" pitchFamily="34" charset="0"/>
              </a:rPr>
              <a:t>b) Sử dụng kết quả của vận dụng trên và câu a, hãy ước lượng tỉ lệ cây con</a:t>
            </a:r>
            <a:endParaRPr lang="en-US" b="1">
              <a:cs typeface="Arial" pitchFamily="34" charset="0"/>
            </a:endParaRPr>
          </a:p>
          <a:p>
            <a:pPr algn="just"/>
            <a:r>
              <a:rPr lang="en-US" b="1">
                <a:cs typeface="Arial" pitchFamily="34" charset="0"/>
              </a:rPr>
              <a:t>    </a:t>
            </a:r>
            <a:r>
              <a:rPr lang="vi-VN" b="1">
                <a:cs typeface="Arial" pitchFamily="34" charset="0"/>
              </a:rPr>
              <a:t> có kiểu gene Bb.</a:t>
            </a:r>
          </a:p>
        </p:txBody>
      </p:sp>
      <p:pic>
        <p:nvPicPr>
          <p:cNvPr id="26" name="Picture 41">
            <a:extLst>
              <a:ext uri="{FF2B5EF4-FFF2-40B4-BE49-F238E27FC236}">
                <a16:creationId xmlns:a16="http://schemas.microsoft.com/office/drawing/2014/main" id="{84FFFB05-0055-40F0-8665-DFC95AD94BC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0105" y="183828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02">
            <a:extLst>
              <a:ext uri="{FF2B5EF4-FFF2-40B4-BE49-F238E27FC236}">
                <a16:creationId xmlns:a16="http://schemas.microsoft.com/office/drawing/2014/main" id="{C646B33F-5D1B-469B-9B40-5A8C352F8C39}"/>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02615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BC5CB468-2EB1-4759-970F-3D33D10653FB}"/>
              </a:ext>
            </a:extLst>
          </p:cNvPr>
          <p:cNvGrpSpPr/>
          <p:nvPr/>
        </p:nvGrpSpPr>
        <p:grpSpPr>
          <a:xfrm>
            <a:off x="155573" y="444898"/>
            <a:ext cx="12024393" cy="3384057"/>
            <a:chOff x="182059" y="464951"/>
            <a:chExt cx="12024393" cy="3384057"/>
          </a:xfrm>
        </p:grpSpPr>
        <p:sp>
          <p:nvSpPr>
            <p:cNvPr id="13" name="Rounded Rectangle 12"/>
            <p:cNvSpPr/>
            <p:nvPr/>
          </p:nvSpPr>
          <p:spPr>
            <a:xfrm>
              <a:off x="233058" y="464951"/>
              <a:ext cx="11922397" cy="3384057"/>
            </a:xfrm>
            <a:prstGeom prst="roundRect">
              <a:avLst>
                <a:gd name="adj" fmla="val 4061"/>
              </a:avLst>
            </a:prstGeom>
            <a:solidFill>
              <a:schemeClr val="accent5">
                <a:lumMod val="50000"/>
              </a:scheme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2059" y="571929"/>
              <a:ext cx="12024393" cy="3170099"/>
            </a:xfrm>
            <a:prstGeom prst="rect">
              <a:avLst/>
            </a:prstGeom>
            <a:noFill/>
          </p:spPr>
          <p:txBody>
            <a:bodyPr wrap="square" rtlCol="0">
              <a:spAutoFit/>
            </a:bodyPr>
            <a:lstStyle/>
            <a:p>
              <a:pPr marL="342900" indent="-342900">
                <a:buFont typeface="Wingdings" panose="05000000000000000000" pitchFamily="2" charset="2"/>
                <a:buChar char="v"/>
              </a:pPr>
              <a:r>
                <a:rPr lang="vi-VN" sz="2000" b="1">
                  <a:solidFill>
                    <a:schemeClr val="bg1"/>
                  </a:solidFill>
                  <a:cs typeface="Arial" pitchFamily="34" charset="0"/>
                </a:rPr>
                <a:t>Trong Y học, để chẩn đoán bệnh X nào đó, người ta thường dùng một xét nghiệm. Xét nghiệm dương tính, tức là xét nghiệm đó kết luận một người mắc bệnh X. Xét nghiệm âm tính, tức là xét nghiệm đó kết luận một người không mắc bệnh X. Vì không có một xét nghiệm nào tuyệt đối đúng nên trên thực tế có thể xảy ra hai sai lầm sau:</a:t>
              </a:r>
            </a:p>
            <a:p>
              <a:r>
                <a:rPr lang="en-US" sz="2000" b="1">
                  <a:solidFill>
                    <a:schemeClr val="bg1"/>
                  </a:solidFill>
                  <a:cs typeface="Arial" pitchFamily="34" charset="0"/>
                </a:rPr>
                <a:t>     - </a:t>
              </a:r>
              <a:r>
                <a:rPr lang="vi-VN" sz="2000" b="1">
                  <a:solidFill>
                    <a:schemeClr val="bg1"/>
                  </a:solidFill>
                  <a:cs typeface="Arial" pitchFamily="34" charset="0"/>
                </a:rPr>
                <a:t>Xét nghiệm dương tính nhưng thực tế người xét nghiệm không mắc bệnh. Ta gọi đây là dương tính giả.</a:t>
              </a:r>
            </a:p>
            <a:p>
              <a:r>
                <a:rPr lang="en-US" sz="2000" b="1">
                  <a:solidFill>
                    <a:schemeClr val="bg1"/>
                  </a:solidFill>
                  <a:cs typeface="Arial" pitchFamily="34" charset="0"/>
                </a:rPr>
                <a:t>     - </a:t>
              </a:r>
              <a:r>
                <a:rPr lang="vi-VN" sz="2000" b="1">
                  <a:solidFill>
                    <a:schemeClr val="bg1"/>
                  </a:solidFill>
                  <a:cs typeface="Arial" pitchFamily="34" charset="0"/>
                </a:rPr>
                <a:t>Xét nghiệm âm tính nhưng thực tế người xét nghiệm lại mắc bệnh. Ta gọi đây là âm tính giả.</a:t>
              </a:r>
            </a:p>
            <a:p>
              <a:r>
                <a:rPr lang="en-US" sz="2000" b="1">
                  <a:solidFill>
                    <a:schemeClr val="bg1"/>
                  </a:solidFill>
                  <a:cs typeface="Arial" pitchFamily="34" charset="0"/>
                </a:rPr>
                <a:t>      </a:t>
              </a:r>
              <a:r>
                <a:rPr lang="vi-VN" sz="2000" b="1">
                  <a:solidFill>
                    <a:schemeClr val="bg1"/>
                  </a:solidFill>
                  <a:cs typeface="Arial" pitchFamily="34" charset="0"/>
                </a:rPr>
                <a:t>Ông M đi xét nghiệm bệnh hiểm nghèo X. Biết rằng, nếu một người mắc bệnh X thì với xác suất 0,95 xét </a:t>
              </a:r>
              <a:endParaRPr lang="en-US" sz="2000" b="1">
                <a:solidFill>
                  <a:schemeClr val="bg1"/>
                </a:solidFill>
                <a:cs typeface="Arial" pitchFamily="34" charset="0"/>
              </a:endParaRPr>
            </a:p>
            <a:p>
              <a:r>
                <a:rPr lang="en-US" sz="2000" b="1">
                  <a:solidFill>
                    <a:schemeClr val="bg1"/>
                  </a:solidFill>
                  <a:cs typeface="Arial" pitchFamily="34" charset="0"/>
                </a:rPr>
                <a:t>      </a:t>
              </a:r>
              <a:r>
                <a:rPr lang="vi-VN" sz="2000" b="1">
                  <a:solidFill>
                    <a:schemeClr val="bg1"/>
                  </a:solidFill>
                  <a:cs typeface="Arial" pitchFamily="34" charset="0"/>
                </a:rPr>
                <a:t>nghiệm cho dương tính; nếu một người không bị bệnh X thì với xác suất 0,01</a:t>
              </a:r>
            </a:p>
            <a:p>
              <a:r>
                <a:rPr lang="en-US" sz="2000" b="1">
                  <a:solidFill>
                    <a:schemeClr val="bg1"/>
                  </a:solidFill>
                  <a:cs typeface="Arial" pitchFamily="34" charset="0"/>
                </a:rPr>
                <a:t>       </a:t>
              </a:r>
              <a:r>
                <a:rPr lang="vi-VN" sz="2000" b="1">
                  <a:solidFill>
                    <a:schemeClr val="bg1"/>
                  </a:solidFill>
                  <a:cs typeface="Arial" pitchFamily="34" charset="0"/>
                </a:rPr>
                <a:t>xét nghiệm cho dương tính. Xét nghiệm của ông M cho kết quả dương tính. Ông M hoảng hốt khi nghĩ</a:t>
              </a:r>
              <a:endParaRPr lang="en-US" sz="2000" b="1">
                <a:solidFill>
                  <a:schemeClr val="bg1"/>
                </a:solidFill>
                <a:cs typeface="Arial" pitchFamily="34" charset="0"/>
              </a:endParaRPr>
            </a:p>
            <a:p>
              <a:r>
                <a:rPr lang="en-US" sz="2000" b="1">
                  <a:solidFill>
                    <a:schemeClr val="bg1"/>
                  </a:solidFill>
                  <a:cs typeface="Arial" pitchFamily="34" charset="0"/>
                </a:rPr>
                <a:t>    </a:t>
              </a:r>
              <a:r>
                <a:rPr lang="vi-VN" sz="2000" b="1">
                  <a:solidFill>
                    <a:schemeClr val="bg1"/>
                  </a:solidFill>
                  <a:cs typeface="Arial" pitchFamily="34" charset="0"/>
                </a:rPr>
                <a:t> </a:t>
              </a:r>
              <a:r>
                <a:rPr lang="en-US" sz="2000" b="1">
                  <a:solidFill>
                    <a:schemeClr val="bg1"/>
                  </a:solidFill>
                  <a:cs typeface="Arial" pitchFamily="34" charset="0"/>
                </a:rPr>
                <a:t>  </a:t>
              </a:r>
              <a:r>
                <a:rPr lang="vi-VN" sz="2000" b="1">
                  <a:solidFill>
                    <a:schemeClr val="bg1"/>
                  </a:solidFill>
                  <a:cs typeface="Arial" pitchFamily="34" charset="0"/>
                </a:rPr>
                <a:t>rằn</a:t>
              </a:r>
              <a:r>
                <a:rPr lang="en-US" sz="2000" b="1">
                  <a:solidFill>
                    <a:schemeClr val="bg1"/>
                  </a:solidFill>
                  <a:cs typeface="Arial" pitchFamily="34" charset="0"/>
                </a:rPr>
                <a:t>g  </a:t>
              </a:r>
              <a:r>
                <a:rPr lang="vi-VN" sz="2000" b="1">
                  <a:solidFill>
                    <a:schemeClr val="bg1"/>
                  </a:solidFill>
                  <a:cs typeface="Arial" pitchFamily="34" charset="0"/>
                </a:rPr>
                <a:t>mình có xác suất 0,95 mắc bệnh hiểm nghèo X. Mục 2 giúp chúng ta hiểu đúng xác suất đó.</a:t>
              </a:r>
            </a:p>
          </p:txBody>
        </p:sp>
      </p:grpSp>
      <p:sp>
        <p:nvSpPr>
          <p:cNvPr id="3" name="AutoShape 4">
            <a:extLst>
              <a:ext uri="{FF2B5EF4-FFF2-40B4-BE49-F238E27FC236}">
                <a16:creationId xmlns:a16="http://schemas.microsoft.com/office/drawing/2014/main" id="{C6BD20BC-475A-2176-E4E5-5C1DDD130589}"/>
              </a:ext>
            </a:extLst>
          </p:cNvPr>
          <p:cNvSpPr>
            <a:spLocks noChangeArrowheads="1"/>
          </p:cNvSpPr>
          <p:nvPr/>
        </p:nvSpPr>
        <p:spPr bwMode="gray">
          <a:xfrm>
            <a:off x="155575" y="-57613"/>
            <a:ext cx="2980199" cy="41566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2. CÔNG THỨC BAYES</a:t>
            </a:r>
            <a:endParaRPr lang="vi-VN" sz="1900" b="1">
              <a:solidFill>
                <a:schemeClr val="bg1"/>
              </a:solidFill>
              <a:latin typeface="Arial" pitchFamily="34" charset="0"/>
              <a:cs typeface="Arial" pitchFamily="34" charset="0"/>
            </a:endParaRPr>
          </a:p>
        </p:txBody>
      </p:sp>
      <p:pic>
        <p:nvPicPr>
          <p:cNvPr id="7" name="Picture 6">
            <a:extLst>
              <a:ext uri="{FF2B5EF4-FFF2-40B4-BE49-F238E27FC236}">
                <a16:creationId xmlns:a16="http://schemas.microsoft.com/office/drawing/2014/main" id="{CE30519A-B70A-72C0-CC62-3B51312ABD82}"/>
              </a:ext>
            </a:extLst>
          </p:cNvPr>
          <p:cNvPicPr>
            <a:picLocks noChangeAspect="1"/>
          </p:cNvPicPr>
          <p:nvPr/>
        </p:nvPicPr>
        <p:blipFill rotWithShape="1">
          <a:blip r:embed="rId3"/>
          <a:srcRect l="3119" t="4513" r="4412" b="3722"/>
          <a:stretch/>
        </p:blipFill>
        <p:spPr>
          <a:xfrm>
            <a:off x="8217664" y="4114800"/>
            <a:ext cx="3860308" cy="2590800"/>
          </a:xfrm>
          <a:prstGeom prst="rect">
            <a:avLst/>
          </a:prstGeom>
        </p:spPr>
      </p:pic>
      <p:pic>
        <p:nvPicPr>
          <p:cNvPr id="5" name="Picture 4">
            <a:extLst>
              <a:ext uri="{FF2B5EF4-FFF2-40B4-BE49-F238E27FC236}">
                <a16:creationId xmlns:a16="http://schemas.microsoft.com/office/drawing/2014/main" id="{53D3CBDF-0471-43C1-A0FD-0058943DD9CA}"/>
              </a:ext>
            </a:extLst>
          </p:cNvPr>
          <p:cNvPicPr>
            <a:picLocks noChangeAspect="1"/>
          </p:cNvPicPr>
          <p:nvPr/>
        </p:nvPicPr>
        <p:blipFill>
          <a:blip r:embed="rId4"/>
          <a:stretch>
            <a:fillRect/>
          </a:stretch>
        </p:blipFill>
        <p:spPr>
          <a:xfrm>
            <a:off x="-33672" y="5797352"/>
            <a:ext cx="1902117" cy="1231499"/>
          </a:xfrm>
          <a:prstGeom prst="rect">
            <a:avLst/>
          </a:prstGeom>
        </p:spPr>
      </p:pic>
    </p:spTree>
    <p:extLst>
      <p:ext uri="{BB962C8B-B14F-4D97-AF65-F5344CB8AC3E}">
        <p14:creationId xmlns:p14="http://schemas.microsoft.com/office/powerpoint/2010/main" val="31860720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162336" y="-1262"/>
            <a:ext cx="2980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2. CÔNG THỨC BAYES</a:t>
            </a:r>
            <a:endParaRPr lang="vi-VN" sz="1900" b="1">
              <a:solidFill>
                <a:schemeClr val="bg1"/>
              </a:solidFill>
              <a:latin typeface="Arial" pitchFamily="34" charset="0"/>
              <a:cs typeface="Arial" pitchFamily="34" charset="0"/>
            </a:endParaRPr>
          </a:p>
        </p:txBody>
      </p:sp>
      <p:grpSp>
        <p:nvGrpSpPr>
          <p:cNvPr id="19" name="Group 18">
            <a:extLst>
              <a:ext uri="{FF2B5EF4-FFF2-40B4-BE49-F238E27FC236}">
                <a16:creationId xmlns:a16="http://schemas.microsoft.com/office/drawing/2014/main" id="{AE8D20C5-6403-4F37-A114-2B55F1FE1071}"/>
              </a:ext>
            </a:extLst>
          </p:cNvPr>
          <p:cNvGrpSpPr/>
          <p:nvPr/>
        </p:nvGrpSpPr>
        <p:grpSpPr>
          <a:xfrm>
            <a:off x="447215" y="551059"/>
            <a:ext cx="11789826" cy="3156047"/>
            <a:chOff x="447215" y="551059"/>
            <a:chExt cx="11789826" cy="3156047"/>
          </a:xfrm>
        </p:grpSpPr>
        <p:sp>
          <p:nvSpPr>
            <p:cNvPr id="17" name="Rounded Rectangle 16"/>
            <p:cNvSpPr/>
            <p:nvPr/>
          </p:nvSpPr>
          <p:spPr>
            <a:xfrm>
              <a:off x="447215" y="577515"/>
              <a:ext cx="11645823" cy="312959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b="1"/>
            </a:p>
          </p:txBody>
        </p:sp>
        <p:sp>
          <p:nvSpPr>
            <p:cNvPr id="18" name="TextBox 17"/>
            <p:cNvSpPr txBox="1"/>
            <p:nvPr/>
          </p:nvSpPr>
          <p:spPr>
            <a:xfrm>
              <a:off x="561514" y="570574"/>
              <a:ext cx="11675527" cy="3108543"/>
            </a:xfrm>
            <a:prstGeom prst="rect">
              <a:avLst/>
            </a:prstGeom>
            <a:noFill/>
          </p:spPr>
          <p:txBody>
            <a:bodyPr wrap="square" rtlCol="0">
              <a:spAutoFit/>
            </a:bodyPr>
            <a:lstStyle/>
            <a:p>
              <a:r>
                <a:rPr lang="en-US" sz="2800" b="1">
                  <a:cs typeface="Arial" pitchFamily="34" charset="0"/>
                </a:rPr>
                <a:t>	 </a:t>
              </a:r>
              <a:r>
                <a:rPr lang="vi-VN" b="1">
                  <a:cs typeface="Arial" pitchFamily="34" charset="0"/>
                </a:rPr>
                <a:t>. Phân biệt </a:t>
              </a:r>
              <a:r>
                <a:rPr lang="en-US" b="1">
                  <a:cs typeface="Arial" pitchFamily="34" charset="0"/>
                </a:rPr>
                <a:t>               </a:t>
              </a:r>
              <a:r>
                <a:rPr lang="vi-VN" b="1">
                  <a:cs typeface="Arial" pitchFamily="34" charset="0"/>
                </a:rPr>
                <a:t>và </a:t>
              </a:r>
              <a:r>
                <a:rPr lang="en-US" b="1">
                  <a:cs typeface="Arial" pitchFamily="34" charset="0"/>
                </a:rPr>
                <a:t>              .</a:t>
              </a:r>
            </a:p>
            <a:p>
              <a:r>
                <a:rPr lang="vi-VN" b="1">
                  <a:cs typeface="Arial" pitchFamily="34" charset="0"/>
                </a:rPr>
                <a:t>Trong </a:t>
              </a:r>
              <a:r>
                <a:rPr lang="vi-VN" b="1" i="1">
                  <a:cs typeface="Arial" pitchFamily="34" charset="0"/>
                </a:rPr>
                <a:t>tình huống mở đầu Mục 2</a:t>
              </a:r>
              <a:r>
                <a:rPr lang="vi-VN" b="1">
                  <a:cs typeface="Arial" pitchFamily="34" charset="0"/>
                </a:rPr>
                <a:t>, gọi A là biến cố: "Ông M mắc bệnh hiểm nghèo X"; </a:t>
              </a:r>
              <a:r>
                <a:rPr lang="en-US" b="1">
                  <a:cs typeface="Arial" pitchFamily="34" charset="0"/>
                </a:rPr>
                <a:t>      </a:t>
              </a:r>
              <a:r>
                <a:rPr lang="vi-VN" b="1">
                  <a:cs typeface="Arial" pitchFamily="34" charset="0"/>
                </a:rPr>
                <a:t>B là biến cố: "Xét nghiệm cho kết quả dương tính".</a:t>
              </a:r>
              <a:endParaRPr lang="en-US" b="1">
                <a:cs typeface="Arial" pitchFamily="34" charset="0"/>
              </a:endParaRPr>
            </a:p>
            <a:p>
              <a:r>
                <a:rPr lang="vi-VN" b="1">
                  <a:cs typeface="Arial" pitchFamily="34" charset="0"/>
                </a:rPr>
                <a:t>a) Nêu các nội dung còn thiếu tương ứng với "(?)" để hoàn thành các câu sau đây:</a:t>
              </a:r>
            </a:p>
            <a:p>
              <a:pPr marL="342900" indent="-342900">
                <a:buFont typeface="Arial" panose="020B0604020202020204" pitchFamily="34" charset="0"/>
                <a:buChar char="•"/>
              </a:pPr>
              <a:r>
                <a:rPr lang="en-US" b="1">
                  <a:cs typeface="Arial" pitchFamily="34" charset="0"/>
                </a:rPr>
                <a:t>            </a:t>
              </a:r>
              <a:r>
                <a:rPr lang="vi-VN" b="1">
                  <a:cs typeface="Arial" pitchFamily="34" charset="0"/>
                </a:rPr>
                <a:t>là xác suất để (?) với điều kiện (?);</a:t>
              </a:r>
            </a:p>
            <a:p>
              <a:pPr marL="342900" indent="-342900">
                <a:buFont typeface="Arial" panose="020B0604020202020204" pitchFamily="34" charset="0"/>
                <a:buChar char="•"/>
              </a:pPr>
              <a:r>
                <a:rPr lang="en-US" b="1">
                  <a:cs typeface="Arial" pitchFamily="34" charset="0"/>
                </a:rPr>
                <a:t>            </a:t>
              </a:r>
              <a:r>
                <a:rPr lang="vi-VN" b="1">
                  <a:cs typeface="Arial" pitchFamily="34" charset="0"/>
                </a:rPr>
                <a:t>là xác suất để (?) với điều kiện (?).</a:t>
              </a:r>
            </a:p>
            <a:p>
              <a:r>
                <a:rPr lang="vi-VN" b="1">
                  <a:cs typeface="Arial" pitchFamily="34" charset="0"/>
                </a:rPr>
                <a:t>b) 0,95 là </a:t>
              </a:r>
              <a:r>
                <a:rPr lang="en-US" b="1">
                  <a:cs typeface="Arial" pitchFamily="34" charset="0"/>
                </a:rPr>
                <a:t>              </a:t>
              </a:r>
              <a:r>
                <a:rPr lang="vi-VN" b="1">
                  <a:cs typeface="Arial" pitchFamily="34" charset="0"/>
                </a:rPr>
                <a:t>hay </a:t>
              </a:r>
              <a:r>
                <a:rPr lang="en-US" b="1">
                  <a:cs typeface="Arial" pitchFamily="34" charset="0"/>
                </a:rPr>
                <a:t>             </a:t>
              </a:r>
              <a:r>
                <a:rPr lang="vi-VN" b="1">
                  <a:cs typeface="Arial" pitchFamily="34" charset="0"/>
                </a:rPr>
                <a:t>? </a:t>
              </a:r>
              <a:r>
                <a:rPr lang="en-US" b="1">
                  <a:cs typeface="Arial" pitchFamily="34" charset="0"/>
                </a:rPr>
                <a:t>Có phải ô</a:t>
              </a:r>
              <a:r>
                <a:rPr lang="vi-VN" b="1">
                  <a:cs typeface="Arial" pitchFamily="34" charset="0"/>
                </a:rPr>
                <a:t>ng M có xác suất 0,95 mắc bệnh hiểm nghèo X </a:t>
              </a:r>
              <a:r>
                <a:rPr lang="en-US" b="1">
                  <a:cs typeface="Arial" pitchFamily="34" charset="0"/>
                </a:rPr>
                <a:t>   </a:t>
              </a:r>
              <a:r>
                <a:rPr lang="vi-VN" b="1">
                  <a:cs typeface="Arial" pitchFamily="34" charset="0"/>
                </a:rPr>
                <a:t>không?</a:t>
              </a:r>
              <a:r>
                <a:rPr lang="en-US" b="1">
                  <a:cs typeface="Arial" pitchFamily="34" charset="0"/>
                </a:rPr>
                <a:t> </a:t>
              </a:r>
            </a:p>
          </p:txBody>
        </p:sp>
        <p:pic>
          <p:nvPicPr>
            <p:cNvPr id="4" name="Picture 2">
              <a:extLst>
                <a:ext uri="{FF2B5EF4-FFF2-40B4-BE49-F238E27FC236}">
                  <a16:creationId xmlns:a16="http://schemas.microsoft.com/office/drawing/2014/main" id="{764D7FB6-7EBC-864A-7838-299CA7AC7A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531812" y="551059"/>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DDA83CE6-3C15-7F16-CA85-2DCC645B5B57}"/>
                </a:ext>
              </a:extLst>
            </p:cNvPr>
            <p:cNvGraphicFramePr>
              <a:graphicFrameLocks noChangeAspect="1"/>
            </p:cNvGraphicFramePr>
            <p:nvPr>
              <p:extLst>
                <p:ext uri="{D42A27DB-BD31-4B8C-83A1-F6EECF244321}">
                  <p14:modId xmlns:p14="http://schemas.microsoft.com/office/powerpoint/2010/main" val="1808362636"/>
                </p:ext>
              </p:extLst>
            </p:nvPr>
          </p:nvGraphicFramePr>
          <p:xfrm>
            <a:off x="3347193" y="677514"/>
            <a:ext cx="1133475" cy="422275"/>
          </p:xfrm>
          <a:graphic>
            <a:graphicData uri="http://schemas.openxmlformats.org/presentationml/2006/ole">
              <mc:AlternateContent xmlns:mc="http://schemas.openxmlformats.org/markup-compatibility/2006">
                <mc:Choice xmlns:v="urn:schemas-microsoft-com:vml" Requires="v">
                  <p:oleObj spid="_x0000_s14530" name="Equation" r:id="rId5" imgW="545760" imgH="203040" progId="Equation.DSMT4">
                    <p:embed/>
                  </p:oleObj>
                </mc:Choice>
                <mc:Fallback>
                  <p:oleObj name="Equation" r:id="rId5" imgW="545760" imgH="203040" progId="Equation.DSMT4">
                    <p:embed/>
                    <p:pic>
                      <p:nvPicPr>
                        <p:cNvPr id="12" name="Object 11">
                          <a:extLst>
                            <a:ext uri="{FF2B5EF4-FFF2-40B4-BE49-F238E27FC236}">
                              <a16:creationId xmlns:a16="http://schemas.microsoft.com/office/drawing/2014/main" id="{9BBCF80E-863B-3FEF-96DF-71FAF62B8451}"/>
                            </a:ext>
                          </a:extLst>
                        </p:cNvPr>
                        <p:cNvPicPr/>
                        <p:nvPr/>
                      </p:nvPicPr>
                      <p:blipFill>
                        <a:blip r:embed="rId6"/>
                        <a:stretch>
                          <a:fillRect/>
                        </a:stretch>
                      </p:blipFill>
                      <p:spPr>
                        <a:xfrm>
                          <a:off x="3347193" y="677514"/>
                          <a:ext cx="1133475" cy="4222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612E426-C32F-087C-D0B9-2585D7BF0502}"/>
                </a:ext>
              </a:extLst>
            </p:cNvPr>
            <p:cNvGraphicFramePr>
              <a:graphicFrameLocks noChangeAspect="1"/>
            </p:cNvGraphicFramePr>
            <p:nvPr>
              <p:extLst>
                <p:ext uri="{D42A27DB-BD31-4B8C-83A1-F6EECF244321}">
                  <p14:modId xmlns:p14="http://schemas.microsoft.com/office/powerpoint/2010/main" val="3912150346"/>
                </p:ext>
              </p:extLst>
            </p:nvPr>
          </p:nvGraphicFramePr>
          <p:xfrm>
            <a:off x="4923254" y="677514"/>
            <a:ext cx="1133475" cy="422275"/>
          </p:xfrm>
          <a:graphic>
            <a:graphicData uri="http://schemas.openxmlformats.org/presentationml/2006/ole">
              <mc:AlternateContent xmlns:mc="http://schemas.openxmlformats.org/markup-compatibility/2006">
                <mc:Choice xmlns:v="urn:schemas-microsoft-com:vml" Requires="v">
                  <p:oleObj spid="_x0000_s14531" name="Equation" r:id="rId7" imgW="545760" imgH="203040" progId="Equation.DSMT4">
                    <p:embed/>
                  </p:oleObj>
                </mc:Choice>
                <mc:Fallback>
                  <p:oleObj name="Equation" r:id="rId7" imgW="545760" imgH="203040" progId="Equation.DSMT4">
                    <p:embed/>
                    <p:pic>
                      <p:nvPicPr>
                        <p:cNvPr id="6" name="Object 5">
                          <a:extLst>
                            <a:ext uri="{FF2B5EF4-FFF2-40B4-BE49-F238E27FC236}">
                              <a16:creationId xmlns:a16="http://schemas.microsoft.com/office/drawing/2014/main" id="{DDA83CE6-3C15-7F16-CA85-2DCC645B5B57}"/>
                            </a:ext>
                          </a:extLst>
                        </p:cNvPr>
                        <p:cNvPicPr/>
                        <p:nvPr/>
                      </p:nvPicPr>
                      <p:blipFill>
                        <a:blip r:embed="rId8"/>
                        <a:stretch>
                          <a:fillRect/>
                        </a:stretch>
                      </p:blipFill>
                      <p:spPr>
                        <a:xfrm>
                          <a:off x="4923254" y="677514"/>
                          <a:ext cx="1133475" cy="4222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25FBB09-A487-4709-A2AD-BC1406469A60}"/>
                </a:ext>
              </a:extLst>
            </p:cNvPr>
            <p:cNvGraphicFramePr>
              <a:graphicFrameLocks noChangeAspect="1"/>
            </p:cNvGraphicFramePr>
            <p:nvPr>
              <p:extLst>
                <p:ext uri="{D42A27DB-BD31-4B8C-83A1-F6EECF244321}">
                  <p14:modId xmlns:p14="http://schemas.microsoft.com/office/powerpoint/2010/main" val="445357923"/>
                </p:ext>
              </p:extLst>
            </p:nvPr>
          </p:nvGraphicFramePr>
          <p:xfrm>
            <a:off x="780936" y="2125293"/>
            <a:ext cx="1133475" cy="422275"/>
          </p:xfrm>
          <a:graphic>
            <a:graphicData uri="http://schemas.openxmlformats.org/presentationml/2006/ole">
              <mc:AlternateContent xmlns:mc="http://schemas.openxmlformats.org/markup-compatibility/2006">
                <mc:Choice xmlns:v="urn:schemas-microsoft-com:vml" Requires="v">
                  <p:oleObj spid="_x0000_s14532" name="Equation" r:id="rId9" imgW="545760" imgH="203040" progId="Equation.DSMT4">
                    <p:embed/>
                  </p:oleObj>
                </mc:Choice>
                <mc:Fallback>
                  <p:oleObj name="Equation" r:id="rId9" imgW="545760" imgH="203040" progId="Equation.DSMT4">
                    <p:embed/>
                    <p:pic>
                      <p:nvPicPr>
                        <p:cNvPr id="6" name="Object 5">
                          <a:extLst>
                            <a:ext uri="{FF2B5EF4-FFF2-40B4-BE49-F238E27FC236}">
                              <a16:creationId xmlns:a16="http://schemas.microsoft.com/office/drawing/2014/main" id="{DDA83CE6-3C15-7F16-CA85-2DCC645B5B57}"/>
                            </a:ext>
                          </a:extLst>
                        </p:cNvPr>
                        <p:cNvPicPr/>
                        <p:nvPr/>
                      </p:nvPicPr>
                      <p:blipFill>
                        <a:blip r:embed="rId6"/>
                        <a:stretch>
                          <a:fillRect/>
                        </a:stretch>
                      </p:blipFill>
                      <p:spPr>
                        <a:xfrm>
                          <a:off x="780936" y="2125293"/>
                          <a:ext cx="1133475" cy="4222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4EA3ADB-863F-4ED5-67DD-906FCA5D73A3}"/>
                </a:ext>
              </a:extLst>
            </p:cNvPr>
            <p:cNvGraphicFramePr>
              <a:graphicFrameLocks noChangeAspect="1"/>
            </p:cNvGraphicFramePr>
            <p:nvPr>
              <p:extLst>
                <p:ext uri="{D42A27DB-BD31-4B8C-83A1-F6EECF244321}">
                  <p14:modId xmlns:p14="http://schemas.microsoft.com/office/powerpoint/2010/main" val="2766636014"/>
                </p:ext>
              </p:extLst>
            </p:nvPr>
          </p:nvGraphicFramePr>
          <p:xfrm>
            <a:off x="757348" y="2470115"/>
            <a:ext cx="1133475" cy="422275"/>
          </p:xfrm>
          <a:graphic>
            <a:graphicData uri="http://schemas.openxmlformats.org/presentationml/2006/ole">
              <mc:AlternateContent xmlns:mc="http://schemas.openxmlformats.org/markup-compatibility/2006">
                <mc:Choice xmlns:v="urn:schemas-microsoft-com:vml" Requires="v">
                  <p:oleObj spid="_x0000_s14533" name="Equation" r:id="rId10" imgW="545760" imgH="203040" progId="Equation.DSMT4">
                    <p:embed/>
                  </p:oleObj>
                </mc:Choice>
                <mc:Fallback>
                  <p:oleObj name="Equation" r:id="rId10" imgW="545760" imgH="203040" progId="Equation.DSMT4">
                    <p:embed/>
                    <p:pic>
                      <p:nvPicPr>
                        <p:cNvPr id="11" name="Object 10">
                          <a:extLst>
                            <a:ext uri="{FF2B5EF4-FFF2-40B4-BE49-F238E27FC236}">
                              <a16:creationId xmlns:a16="http://schemas.microsoft.com/office/drawing/2014/main" id="{2612E426-C32F-087C-D0B9-2585D7BF0502}"/>
                            </a:ext>
                          </a:extLst>
                        </p:cNvPr>
                        <p:cNvPicPr/>
                        <p:nvPr/>
                      </p:nvPicPr>
                      <p:blipFill>
                        <a:blip r:embed="rId8"/>
                        <a:stretch>
                          <a:fillRect/>
                        </a:stretch>
                      </p:blipFill>
                      <p:spPr>
                        <a:xfrm>
                          <a:off x="757348" y="2470115"/>
                          <a:ext cx="1133475" cy="4222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AD77DD8-433B-B3F7-4C81-F7B9A19252D7}"/>
                </a:ext>
              </a:extLst>
            </p:cNvPr>
            <p:cNvGraphicFramePr>
              <a:graphicFrameLocks noChangeAspect="1"/>
            </p:cNvGraphicFramePr>
            <p:nvPr>
              <p:extLst>
                <p:ext uri="{D42A27DB-BD31-4B8C-83A1-F6EECF244321}">
                  <p14:modId xmlns:p14="http://schemas.microsoft.com/office/powerpoint/2010/main" val="968725561"/>
                </p:ext>
              </p:extLst>
            </p:nvPr>
          </p:nvGraphicFramePr>
          <p:xfrm>
            <a:off x="1866759" y="2876703"/>
            <a:ext cx="1133475" cy="422275"/>
          </p:xfrm>
          <a:graphic>
            <a:graphicData uri="http://schemas.openxmlformats.org/presentationml/2006/ole">
              <mc:AlternateContent xmlns:mc="http://schemas.openxmlformats.org/markup-compatibility/2006">
                <mc:Choice xmlns:v="urn:schemas-microsoft-com:vml" Requires="v">
                  <p:oleObj spid="_x0000_s14534" name="Equation" r:id="rId11" imgW="545760" imgH="203040" progId="Equation.DSMT4">
                    <p:embed/>
                  </p:oleObj>
                </mc:Choice>
                <mc:Fallback>
                  <p:oleObj name="Equation" r:id="rId11" imgW="545760" imgH="203040" progId="Equation.DSMT4">
                    <p:embed/>
                    <p:pic>
                      <p:nvPicPr>
                        <p:cNvPr id="14" name="Object 13">
                          <a:extLst>
                            <a:ext uri="{FF2B5EF4-FFF2-40B4-BE49-F238E27FC236}">
                              <a16:creationId xmlns:a16="http://schemas.microsoft.com/office/drawing/2014/main" id="{125FBB09-A487-4709-A2AD-BC1406469A60}"/>
                            </a:ext>
                          </a:extLst>
                        </p:cNvPr>
                        <p:cNvPicPr/>
                        <p:nvPr/>
                      </p:nvPicPr>
                      <p:blipFill>
                        <a:blip r:embed="rId6"/>
                        <a:stretch>
                          <a:fillRect/>
                        </a:stretch>
                      </p:blipFill>
                      <p:spPr>
                        <a:xfrm>
                          <a:off x="1866759" y="2876703"/>
                          <a:ext cx="1133475" cy="42227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D5FC9445-B4A7-D72B-FC09-88F64F490D66}"/>
                </a:ext>
              </a:extLst>
            </p:cNvPr>
            <p:cNvGraphicFramePr>
              <a:graphicFrameLocks noChangeAspect="1"/>
            </p:cNvGraphicFramePr>
            <p:nvPr>
              <p:extLst>
                <p:ext uri="{D42A27DB-BD31-4B8C-83A1-F6EECF244321}">
                  <p14:modId xmlns:p14="http://schemas.microsoft.com/office/powerpoint/2010/main" val="531754223"/>
                </p:ext>
              </p:extLst>
            </p:nvPr>
          </p:nvGraphicFramePr>
          <p:xfrm>
            <a:off x="3429588" y="2876702"/>
            <a:ext cx="1133475" cy="422275"/>
          </p:xfrm>
          <a:graphic>
            <a:graphicData uri="http://schemas.openxmlformats.org/presentationml/2006/ole">
              <mc:AlternateContent xmlns:mc="http://schemas.openxmlformats.org/markup-compatibility/2006">
                <mc:Choice xmlns:v="urn:schemas-microsoft-com:vml" Requires="v">
                  <p:oleObj spid="_x0000_s14535" name="Equation" r:id="rId12" imgW="545760" imgH="203040" progId="Equation.DSMT4">
                    <p:embed/>
                  </p:oleObj>
                </mc:Choice>
                <mc:Fallback>
                  <p:oleObj name="Equation" r:id="rId12" imgW="545760" imgH="203040" progId="Equation.DSMT4">
                    <p:embed/>
                    <p:pic>
                      <p:nvPicPr>
                        <p:cNvPr id="15" name="Object 14">
                          <a:extLst>
                            <a:ext uri="{FF2B5EF4-FFF2-40B4-BE49-F238E27FC236}">
                              <a16:creationId xmlns:a16="http://schemas.microsoft.com/office/drawing/2014/main" id="{84EA3ADB-863F-4ED5-67DD-906FCA5D73A3}"/>
                            </a:ext>
                          </a:extLst>
                        </p:cNvPr>
                        <p:cNvPicPr/>
                        <p:nvPr/>
                      </p:nvPicPr>
                      <p:blipFill>
                        <a:blip r:embed="rId8"/>
                        <a:stretch>
                          <a:fillRect/>
                        </a:stretch>
                      </p:blipFill>
                      <p:spPr>
                        <a:xfrm>
                          <a:off x="3429588" y="2876702"/>
                          <a:ext cx="1133475" cy="422275"/>
                        </a:xfrm>
                        <a:prstGeom prst="rect">
                          <a:avLst/>
                        </a:prstGeom>
                      </p:spPr>
                    </p:pic>
                  </p:oleObj>
                </mc:Fallback>
              </mc:AlternateContent>
            </a:graphicData>
          </a:graphic>
        </p:graphicFrame>
      </p:grpSp>
      <p:grpSp>
        <p:nvGrpSpPr>
          <p:cNvPr id="10" name="Group 9">
            <a:extLst>
              <a:ext uri="{FF2B5EF4-FFF2-40B4-BE49-F238E27FC236}">
                <a16:creationId xmlns:a16="http://schemas.microsoft.com/office/drawing/2014/main" id="{7FB0F55F-7014-4BE1-9B90-42DEDF6F4A08}"/>
              </a:ext>
            </a:extLst>
          </p:cNvPr>
          <p:cNvGrpSpPr/>
          <p:nvPr/>
        </p:nvGrpSpPr>
        <p:grpSpPr>
          <a:xfrm>
            <a:off x="901469" y="4486605"/>
            <a:ext cx="10351379" cy="461665"/>
            <a:chOff x="1077183" y="4292570"/>
            <a:chExt cx="10351379" cy="461665"/>
          </a:xfrm>
        </p:grpSpPr>
        <p:sp>
          <p:nvSpPr>
            <p:cNvPr id="7" name="Rectangle 6">
              <a:extLst>
                <a:ext uri="{FF2B5EF4-FFF2-40B4-BE49-F238E27FC236}">
                  <a16:creationId xmlns:a16="http://schemas.microsoft.com/office/drawing/2014/main" id="{23F24AA2-7BB0-452A-8D7D-58CC025FABCB}"/>
                </a:ext>
              </a:extLst>
            </p:cNvPr>
            <p:cNvSpPr/>
            <p:nvPr/>
          </p:nvSpPr>
          <p:spPr>
            <a:xfrm>
              <a:off x="2123954" y="4292570"/>
              <a:ext cx="9304608" cy="461665"/>
            </a:xfrm>
            <a:prstGeom prst="rect">
              <a:avLst/>
            </a:prstGeom>
          </p:spPr>
          <p:txBody>
            <a:bodyPr wrap="square">
              <a:spAutoFit/>
            </a:bodyPr>
            <a:lstStyle/>
            <a:p>
              <a:r>
                <a:rPr lang="vi-VN"/>
                <a:t>là xác suất để ông M b</a:t>
              </a:r>
              <a:r>
                <a:rPr lang="en-US"/>
                <a:t>ị</a:t>
              </a:r>
              <a:r>
                <a:rPr lang="vi-VN"/>
                <a:t> bệnh hiểm nghèo X nếu xét nghiệm là dương tính. </a:t>
              </a:r>
              <a:endParaRPr lang="en-US"/>
            </a:p>
          </p:txBody>
        </p:sp>
        <p:graphicFrame>
          <p:nvGraphicFramePr>
            <p:cNvPr id="31" name="Object 30">
              <a:extLst>
                <a:ext uri="{FF2B5EF4-FFF2-40B4-BE49-F238E27FC236}">
                  <a16:creationId xmlns:a16="http://schemas.microsoft.com/office/drawing/2014/main" id="{5DE33697-E07D-43C8-937E-927CAFDC3C01}"/>
                </a:ext>
              </a:extLst>
            </p:cNvPr>
            <p:cNvGraphicFramePr>
              <a:graphicFrameLocks noChangeAspect="1"/>
            </p:cNvGraphicFramePr>
            <p:nvPr>
              <p:extLst>
                <p:ext uri="{D42A27DB-BD31-4B8C-83A1-F6EECF244321}">
                  <p14:modId xmlns:p14="http://schemas.microsoft.com/office/powerpoint/2010/main" val="2597119912"/>
                </p:ext>
              </p:extLst>
            </p:nvPr>
          </p:nvGraphicFramePr>
          <p:xfrm>
            <a:off x="1077183" y="4331960"/>
            <a:ext cx="1133475" cy="422275"/>
          </p:xfrm>
          <a:graphic>
            <a:graphicData uri="http://schemas.openxmlformats.org/presentationml/2006/ole">
              <mc:AlternateContent xmlns:mc="http://schemas.openxmlformats.org/markup-compatibility/2006">
                <mc:Choice xmlns:v="urn:schemas-microsoft-com:vml" Requires="v">
                  <p:oleObj spid="_x0000_s14536" name="Equation" r:id="rId9" imgW="545760" imgH="203040" progId="Equation.DSMT4">
                    <p:embed/>
                  </p:oleObj>
                </mc:Choice>
                <mc:Fallback>
                  <p:oleObj name="Equation" r:id="rId9" imgW="545760" imgH="203040" progId="Equation.DSMT4">
                    <p:embed/>
                    <p:pic>
                      <p:nvPicPr>
                        <p:cNvPr id="14" name="Object 13">
                          <a:extLst>
                            <a:ext uri="{FF2B5EF4-FFF2-40B4-BE49-F238E27FC236}">
                              <a16:creationId xmlns:a16="http://schemas.microsoft.com/office/drawing/2014/main" id="{125FBB09-A487-4709-A2AD-BC1406469A60}"/>
                            </a:ext>
                          </a:extLst>
                        </p:cNvPr>
                        <p:cNvPicPr/>
                        <p:nvPr/>
                      </p:nvPicPr>
                      <p:blipFill>
                        <a:blip r:embed="rId6"/>
                        <a:stretch>
                          <a:fillRect/>
                        </a:stretch>
                      </p:blipFill>
                      <p:spPr>
                        <a:xfrm>
                          <a:off x="1077183" y="4331960"/>
                          <a:ext cx="1133475" cy="422275"/>
                        </a:xfrm>
                        <a:prstGeom prst="rect">
                          <a:avLst/>
                        </a:prstGeom>
                      </p:spPr>
                    </p:pic>
                  </p:oleObj>
                </mc:Fallback>
              </mc:AlternateContent>
            </a:graphicData>
          </a:graphic>
        </p:graphicFrame>
      </p:grpSp>
      <p:grpSp>
        <p:nvGrpSpPr>
          <p:cNvPr id="12" name="Group 11">
            <a:extLst>
              <a:ext uri="{FF2B5EF4-FFF2-40B4-BE49-F238E27FC236}">
                <a16:creationId xmlns:a16="http://schemas.microsoft.com/office/drawing/2014/main" id="{EA969E4E-8648-4EA9-B4FA-B180EB0C6BB0}"/>
              </a:ext>
            </a:extLst>
          </p:cNvPr>
          <p:cNvGrpSpPr/>
          <p:nvPr/>
        </p:nvGrpSpPr>
        <p:grpSpPr>
          <a:xfrm>
            <a:off x="935976" y="5157073"/>
            <a:ext cx="11014421" cy="463085"/>
            <a:chOff x="1111690" y="4963038"/>
            <a:chExt cx="11014421" cy="463085"/>
          </a:xfrm>
        </p:grpSpPr>
        <p:sp>
          <p:nvSpPr>
            <p:cNvPr id="8" name="Rectangle 7">
              <a:extLst>
                <a:ext uri="{FF2B5EF4-FFF2-40B4-BE49-F238E27FC236}">
                  <a16:creationId xmlns:a16="http://schemas.microsoft.com/office/drawing/2014/main" id="{3A67D5D3-3961-4F72-8378-758465D53AA9}"/>
                </a:ext>
              </a:extLst>
            </p:cNvPr>
            <p:cNvSpPr/>
            <p:nvPr/>
          </p:nvSpPr>
          <p:spPr>
            <a:xfrm>
              <a:off x="2190262" y="4964458"/>
              <a:ext cx="9935849" cy="461665"/>
            </a:xfrm>
            <a:prstGeom prst="rect">
              <a:avLst/>
            </a:prstGeom>
          </p:spPr>
          <p:txBody>
            <a:bodyPr wrap="square">
              <a:spAutoFit/>
            </a:bodyPr>
            <a:lstStyle/>
            <a:p>
              <a:r>
                <a:rPr lang="vi-VN"/>
                <a:t>là xác suất để xét nghiệm dương tính nếu ông M thực sự bi bệnh hiểm nghèo X. </a:t>
              </a:r>
              <a:endParaRPr lang="en-US"/>
            </a:p>
          </p:txBody>
        </p:sp>
        <p:graphicFrame>
          <p:nvGraphicFramePr>
            <p:cNvPr id="32" name="Object 31">
              <a:extLst>
                <a:ext uri="{FF2B5EF4-FFF2-40B4-BE49-F238E27FC236}">
                  <a16:creationId xmlns:a16="http://schemas.microsoft.com/office/drawing/2014/main" id="{4D52CF5D-CEFC-4B37-8E77-2A96C35D5974}"/>
                </a:ext>
              </a:extLst>
            </p:cNvPr>
            <p:cNvGraphicFramePr>
              <a:graphicFrameLocks noChangeAspect="1"/>
            </p:cNvGraphicFramePr>
            <p:nvPr>
              <p:extLst>
                <p:ext uri="{D42A27DB-BD31-4B8C-83A1-F6EECF244321}">
                  <p14:modId xmlns:p14="http://schemas.microsoft.com/office/powerpoint/2010/main" val="159145384"/>
                </p:ext>
              </p:extLst>
            </p:nvPr>
          </p:nvGraphicFramePr>
          <p:xfrm>
            <a:off x="1111690" y="4963038"/>
            <a:ext cx="1133475" cy="422275"/>
          </p:xfrm>
          <a:graphic>
            <a:graphicData uri="http://schemas.openxmlformats.org/presentationml/2006/ole">
              <mc:AlternateContent xmlns:mc="http://schemas.openxmlformats.org/markup-compatibility/2006">
                <mc:Choice xmlns:v="urn:schemas-microsoft-com:vml" Requires="v">
                  <p:oleObj spid="_x0000_s14537" name="Equation" r:id="rId10" imgW="545760" imgH="203040" progId="Equation.DSMT4">
                    <p:embed/>
                  </p:oleObj>
                </mc:Choice>
                <mc:Fallback>
                  <p:oleObj name="Equation" r:id="rId10" imgW="545760" imgH="203040" progId="Equation.DSMT4">
                    <p:embed/>
                    <p:pic>
                      <p:nvPicPr>
                        <p:cNvPr id="15" name="Object 14">
                          <a:extLst>
                            <a:ext uri="{FF2B5EF4-FFF2-40B4-BE49-F238E27FC236}">
                              <a16:creationId xmlns:a16="http://schemas.microsoft.com/office/drawing/2014/main" id="{84EA3ADB-863F-4ED5-67DD-906FCA5D73A3}"/>
                            </a:ext>
                          </a:extLst>
                        </p:cNvPr>
                        <p:cNvPicPr/>
                        <p:nvPr/>
                      </p:nvPicPr>
                      <p:blipFill>
                        <a:blip r:embed="rId8"/>
                        <a:stretch>
                          <a:fillRect/>
                        </a:stretch>
                      </p:blipFill>
                      <p:spPr>
                        <a:xfrm>
                          <a:off x="1111690" y="4963038"/>
                          <a:ext cx="1133475" cy="422275"/>
                        </a:xfrm>
                        <a:prstGeom prst="rect">
                          <a:avLst/>
                        </a:prstGeom>
                      </p:spPr>
                    </p:pic>
                  </p:oleObj>
                </mc:Fallback>
              </mc:AlternateContent>
            </a:graphicData>
          </a:graphic>
        </p:graphicFrame>
      </p:grpSp>
      <p:grpSp>
        <p:nvGrpSpPr>
          <p:cNvPr id="13" name="Group 12">
            <a:extLst>
              <a:ext uri="{FF2B5EF4-FFF2-40B4-BE49-F238E27FC236}">
                <a16:creationId xmlns:a16="http://schemas.microsoft.com/office/drawing/2014/main" id="{B4CFD739-113E-4C13-BF9F-79E4C3959520}"/>
              </a:ext>
            </a:extLst>
          </p:cNvPr>
          <p:cNvGrpSpPr/>
          <p:nvPr/>
        </p:nvGrpSpPr>
        <p:grpSpPr>
          <a:xfrm>
            <a:off x="935976" y="5748482"/>
            <a:ext cx="10316872" cy="515622"/>
            <a:chOff x="1111690" y="5554447"/>
            <a:chExt cx="10316872" cy="515622"/>
          </a:xfrm>
        </p:grpSpPr>
        <p:sp>
          <p:nvSpPr>
            <p:cNvPr id="5" name="Rectangle 4">
              <a:extLst>
                <a:ext uri="{FF2B5EF4-FFF2-40B4-BE49-F238E27FC236}">
                  <a16:creationId xmlns:a16="http://schemas.microsoft.com/office/drawing/2014/main" id="{3CDAAFD0-255F-4B79-8728-53D81A4BF2D5}"/>
                </a:ext>
              </a:extLst>
            </p:cNvPr>
            <p:cNvSpPr/>
            <p:nvPr/>
          </p:nvSpPr>
          <p:spPr>
            <a:xfrm>
              <a:off x="1111690" y="5554447"/>
              <a:ext cx="10316872" cy="461665"/>
            </a:xfrm>
            <a:prstGeom prst="rect">
              <a:avLst/>
            </a:prstGeom>
          </p:spPr>
          <p:txBody>
            <a:bodyPr wrap="square">
              <a:spAutoFit/>
            </a:bodyPr>
            <a:lstStyle/>
            <a:p>
              <a:r>
                <a:rPr lang="vi-VN"/>
                <a:t>Do</a:t>
              </a:r>
              <a:r>
                <a:rPr lang="en-US"/>
                <a:t> </a:t>
              </a:r>
              <a:r>
                <a:rPr lang="vi-VN"/>
                <a:t>  </a:t>
              </a:r>
              <a:r>
                <a:rPr lang="en-US"/>
                <a:t>   </a:t>
              </a:r>
              <a:r>
                <a:rPr lang="vi-VN"/>
                <a:t> </a:t>
              </a:r>
              <a:r>
                <a:rPr lang="en-US"/>
                <a:t>                  </a:t>
              </a:r>
              <a:r>
                <a:rPr lang="vi-VN"/>
                <a:t>nên không phải ông M có xác suất mắc bệnh hiểm nghèo.</a:t>
              </a:r>
            </a:p>
          </p:txBody>
        </p:sp>
        <p:graphicFrame>
          <p:nvGraphicFramePr>
            <p:cNvPr id="9" name="Object 8">
              <a:extLst>
                <a:ext uri="{FF2B5EF4-FFF2-40B4-BE49-F238E27FC236}">
                  <a16:creationId xmlns:a16="http://schemas.microsoft.com/office/drawing/2014/main" id="{D7E71EBF-F1D1-429C-A2AC-0CC6492A554E}"/>
                </a:ext>
              </a:extLst>
            </p:cNvPr>
            <p:cNvGraphicFramePr>
              <a:graphicFrameLocks noChangeAspect="1"/>
            </p:cNvGraphicFramePr>
            <p:nvPr>
              <p:extLst>
                <p:ext uri="{D42A27DB-BD31-4B8C-83A1-F6EECF244321}">
                  <p14:modId xmlns:p14="http://schemas.microsoft.com/office/powerpoint/2010/main" val="3651683968"/>
                </p:ext>
              </p:extLst>
            </p:nvPr>
          </p:nvGraphicFramePr>
          <p:xfrm>
            <a:off x="1561524" y="5574769"/>
            <a:ext cx="1855787" cy="495300"/>
          </p:xfrm>
          <a:graphic>
            <a:graphicData uri="http://schemas.openxmlformats.org/presentationml/2006/ole">
              <mc:AlternateContent xmlns:mc="http://schemas.openxmlformats.org/markup-compatibility/2006">
                <mc:Choice xmlns:v="urn:schemas-microsoft-com:vml" Requires="v">
                  <p:oleObj spid="_x0000_s14538" name="Equation" r:id="rId13" imgW="952200" imgH="253800" progId="Equation.DSMT4">
                    <p:embed/>
                  </p:oleObj>
                </mc:Choice>
                <mc:Fallback>
                  <p:oleObj name="Equation" r:id="rId13" imgW="952200" imgH="253800" progId="Equation.DSMT4">
                    <p:embed/>
                    <p:pic>
                      <p:nvPicPr>
                        <p:cNvPr id="0" name=""/>
                        <p:cNvPicPr/>
                        <p:nvPr/>
                      </p:nvPicPr>
                      <p:blipFill>
                        <a:blip r:embed="rId14"/>
                        <a:stretch>
                          <a:fillRect/>
                        </a:stretch>
                      </p:blipFill>
                      <p:spPr>
                        <a:xfrm>
                          <a:off x="1561524" y="5574769"/>
                          <a:ext cx="1855787" cy="495300"/>
                        </a:xfrm>
                        <a:prstGeom prst="rect">
                          <a:avLst/>
                        </a:prstGeom>
                      </p:spPr>
                    </p:pic>
                  </p:oleObj>
                </mc:Fallback>
              </mc:AlternateContent>
            </a:graphicData>
          </a:graphic>
        </p:graphicFrame>
      </p:grpSp>
      <p:pic>
        <p:nvPicPr>
          <p:cNvPr id="33" name="Picture 41">
            <a:extLst>
              <a:ext uri="{FF2B5EF4-FFF2-40B4-BE49-F238E27FC236}">
                <a16:creationId xmlns:a16="http://schemas.microsoft.com/office/drawing/2014/main" id="{66B2BE6B-882C-4266-9FE2-191574CC19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22422" y="396852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5397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162336" y="-1262"/>
            <a:ext cx="2980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2. CÔNG THỨC BAYES</a:t>
            </a:r>
            <a:endParaRPr lang="vi-VN" sz="1900" b="1">
              <a:solidFill>
                <a:schemeClr val="bg1"/>
              </a:solidFill>
              <a:latin typeface="Arial" pitchFamily="34" charset="0"/>
              <a:cs typeface="Arial" pitchFamily="34" charset="0"/>
            </a:endParaRPr>
          </a:p>
        </p:txBody>
      </p:sp>
      <p:grpSp>
        <p:nvGrpSpPr>
          <p:cNvPr id="3" name="Group 2">
            <a:extLst>
              <a:ext uri="{FF2B5EF4-FFF2-40B4-BE49-F238E27FC236}">
                <a16:creationId xmlns:a16="http://schemas.microsoft.com/office/drawing/2014/main" id="{1E3D6A28-DE95-404D-8F0C-AF561A676DEC}"/>
              </a:ext>
            </a:extLst>
          </p:cNvPr>
          <p:cNvGrpSpPr/>
          <p:nvPr/>
        </p:nvGrpSpPr>
        <p:grpSpPr>
          <a:xfrm>
            <a:off x="461310" y="609600"/>
            <a:ext cx="11727515" cy="2124615"/>
            <a:chOff x="498140" y="3883391"/>
            <a:chExt cx="11727515" cy="2124615"/>
          </a:xfrm>
        </p:grpSpPr>
        <p:sp>
          <p:nvSpPr>
            <p:cNvPr id="25" name="Rounded Rectangle 15">
              <a:extLst>
                <a:ext uri="{FF2B5EF4-FFF2-40B4-BE49-F238E27FC236}">
                  <a16:creationId xmlns:a16="http://schemas.microsoft.com/office/drawing/2014/main" id="{4E66CFD5-1E95-A0FD-5EBF-0A964567CD19}"/>
                </a:ext>
              </a:extLst>
            </p:cNvPr>
            <p:cNvSpPr/>
            <p:nvPr/>
          </p:nvSpPr>
          <p:spPr>
            <a:xfrm>
              <a:off x="498140" y="3883391"/>
              <a:ext cx="11645823" cy="193171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p>
          </p:txBody>
        </p:sp>
        <p:pic>
          <p:nvPicPr>
            <p:cNvPr id="26" name="Picture 25">
              <a:extLst>
                <a:ext uri="{FF2B5EF4-FFF2-40B4-BE49-F238E27FC236}">
                  <a16:creationId xmlns:a16="http://schemas.microsoft.com/office/drawing/2014/main" id="{0975840C-67A1-AA15-3F1D-7097D0859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000605" y="4692515"/>
              <a:ext cx="1225050" cy="1315491"/>
            </a:xfrm>
            <a:prstGeom prst="rect">
              <a:avLst/>
            </a:prstGeom>
          </p:spPr>
        </p:pic>
        <p:sp>
          <p:nvSpPr>
            <p:cNvPr id="27" name="TextBox 26">
              <a:extLst>
                <a:ext uri="{FF2B5EF4-FFF2-40B4-BE49-F238E27FC236}">
                  <a16:creationId xmlns:a16="http://schemas.microsoft.com/office/drawing/2014/main" id="{FFB11D1E-862D-C957-3F52-F792F1170475}"/>
                </a:ext>
              </a:extLst>
            </p:cNvPr>
            <p:cNvSpPr txBox="1"/>
            <p:nvPr/>
          </p:nvSpPr>
          <p:spPr>
            <a:xfrm>
              <a:off x="1424469" y="4564460"/>
              <a:ext cx="3699732" cy="461665"/>
            </a:xfrm>
            <a:prstGeom prst="rect">
              <a:avLst/>
            </a:prstGeom>
            <a:noFill/>
          </p:spPr>
          <p:txBody>
            <a:bodyPr wrap="square" rtlCol="0">
              <a:spAutoFit/>
            </a:bodyPr>
            <a:lstStyle/>
            <a:p>
              <a:r>
                <a:rPr lang="en-US">
                  <a:cs typeface="Arial" pitchFamily="34" charset="0"/>
                </a:rPr>
                <a:t>Khi đó, ta có công thức sau:</a:t>
              </a:r>
            </a:p>
          </p:txBody>
        </p:sp>
        <p:graphicFrame>
          <p:nvGraphicFramePr>
            <p:cNvPr id="28" name="Object 27">
              <a:extLst>
                <a:ext uri="{FF2B5EF4-FFF2-40B4-BE49-F238E27FC236}">
                  <a16:creationId xmlns:a16="http://schemas.microsoft.com/office/drawing/2014/main" id="{801757CF-CF6A-5713-023B-FACD1C9EC81F}"/>
                </a:ext>
              </a:extLst>
            </p:cNvPr>
            <p:cNvGraphicFramePr>
              <a:graphicFrameLocks noChangeAspect="1"/>
            </p:cNvGraphicFramePr>
            <p:nvPr>
              <p:extLst/>
            </p:nvPr>
          </p:nvGraphicFramePr>
          <p:xfrm>
            <a:off x="4923254" y="4022121"/>
            <a:ext cx="1307302" cy="422275"/>
          </p:xfrm>
          <a:graphic>
            <a:graphicData uri="http://schemas.openxmlformats.org/presentationml/2006/ole">
              <mc:AlternateContent xmlns:mc="http://schemas.openxmlformats.org/markup-compatibility/2006">
                <mc:Choice xmlns:v="urn:schemas-microsoft-com:vml" Requires="v">
                  <p:oleObj spid="_x0000_s26677" name="Equation" r:id="rId5" imgW="583920" imgH="203040" progId="Equation.DSMT4">
                    <p:embed/>
                  </p:oleObj>
                </mc:Choice>
                <mc:Fallback>
                  <p:oleObj name="Equation" r:id="rId5" imgW="583920" imgH="203040" progId="Equation.DSMT4">
                    <p:embed/>
                    <p:pic>
                      <p:nvPicPr>
                        <p:cNvPr id="28" name="Object 27">
                          <a:extLst>
                            <a:ext uri="{FF2B5EF4-FFF2-40B4-BE49-F238E27FC236}">
                              <a16:creationId xmlns:a16="http://schemas.microsoft.com/office/drawing/2014/main" id="{801757CF-CF6A-5713-023B-FACD1C9EC81F}"/>
                            </a:ext>
                          </a:extLst>
                        </p:cNvPr>
                        <p:cNvPicPr/>
                        <p:nvPr/>
                      </p:nvPicPr>
                      <p:blipFill>
                        <a:blip r:embed="rId6"/>
                        <a:stretch>
                          <a:fillRect/>
                        </a:stretch>
                      </p:blipFill>
                      <p:spPr>
                        <a:xfrm>
                          <a:off x="4923254" y="4022121"/>
                          <a:ext cx="1307302" cy="4222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544D5B80-73F5-5E49-BB4B-1A9E6D23083D}"/>
                </a:ext>
              </a:extLst>
            </p:cNvPr>
            <p:cNvGraphicFramePr>
              <a:graphicFrameLocks noChangeAspect="1"/>
            </p:cNvGraphicFramePr>
            <p:nvPr>
              <p:extLst/>
            </p:nvPr>
          </p:nvGraphicFramePr>
          <p:xfrm>
            <a:off x="5124201" y="4420938"/>
            <a:ext cx="5562600" cy="869950"/>
          </p:xfrm>
          <a:graphic>
            <a:graphicData uri="http://schemas.openxmlformats.org/presentationml/2006/ole">
              <mc:AlternateContent xmlns:mc="http://schemas.openxmlformats.org/markup-compatibility/2006">
                <mc:Choice xmlns:v="urn:schemas-microsoft-com:vml" Requires="v">
                  <p:oleObj spid="_x0000_s26678" name="Equation" r:id="rId7" imgW="2679480" imgH="419040" progId="Equation.DSMT4">
                    <p:embed/>
                  </p:oleObj>
                </mc:Choice>
                <mc:Fallback>
                  <p:oleObj name="Equation" r:id="rId7" imgW="2679480" imgH="419040" progId="Equation.DSMT4">
                    <p:embed/>
                    <p:pic>
                      <p:nvPicPr>
                        <p:cNvPr id="29" name="Object 28">
                          <a:extLst>
                            <a:ext uri="{FF2B5EF4-FFF2-40B4-BE49-F238E27FC236}">
                              <a16:creationId xmlns:a16="http://schemas.microsoft.com/office/drawing/2014/main" id="{544D5B80-73F5-5E49-BB4B-1A9E6D23083D}"/>
                            </a:ext>
                          </a:extLst>
                        </p:cNvPr>
                        <p:cNvPicPr/>
                        <p:nvPr/>
                      </p:nvPicPr>
                      <p:blipFill>
                        <a:blip r:embed="rId8"/>
                        <a:stretch>
                          <a:fillRect/>
                        </a:stretch>
                      </p:blipFill>
                      <p:spPr>
                        <a:xfrm>
                          <a:off x="5124201" y="4420938"/>
                          <a:ext cx="5562600" cy="86995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334C31E4-FA31-1C04-F77C-02EAC7CC9367}"/>
                </a:ext>
              </a:extLst>
            </p:cNvPr>
            <p:cNvSpPr txBox="1"/>
            <p:nvPr/>
          </p:nvSpPr>
          <p:spPr>
            <a:xfrm>
              <a:off x="1424469" y="5225197"/>
              <a:ext cx="5562600" cy="461665"/>
            </a:xfrm>
            <a:prstGeom prst="rect">
              <a:avLst/>
            </a:prstGeom>
            <a:noFill/>
          </p:spPr>
          <p:txBody>
            <a:bodyPr wrap="square" rtlCol="0">
              <a:spAutoFit/>
            </a:bodyPr>
            <a:lstStyle/>
            <a:p>
              <a:r>
                <a:rPr lang="en-US">
                  <a:cs typeface="Arial" pitchFamily="34" charset="0"/>
                </a:rPr>
                <a:t>Công thức trên có tên là </a:t>
              </a:r>
              <a:r>
                <a:rPr lang="en-US" b="1">
                  <a:solidFill>
                    <a:srgbClr val="FF0000"/>
                  </a:solidFill>
                  <a:cs typeface="Arial" pitchFamily="34" charset="0"/>
                </a:rPr>
                <a:t>Công thức Bayes.</a:t>
              </a:r>
            </a:p>
          </p:txBody>
        </p:sp>
        <p:sp>
          <p:nvSpPr>
            <p:cNvPr id="2" name="Rectangle 1">
              <a:extLst>
                <a:ext uri="{FF2B5EF4-FFF2-40B4-BE49-F238E27FC236}">
                  <a16:creationId xmlns:a16="http://schemas.microsoft.com/office/drawing/2014/main" id="{F856B75B-7664-4EC5-BCA6-171AA8A4441E}"/>
                </a:ext>
              </a:extLst>
            </p:cNvPr>
            <p:cNvSpPr/>
            <p:nvPr/>
          </p:nvSpPr>
          <p:spPr>
            <a:xfrm>
              <a:off x="715279" y="3978363"/>
              <a:ext cx="4315284" cy="461665"/>
            </a:xfrm>
            <a:prstGeom prst="rect">
              <a:avLst/>
            </a:prstGeom>
          </p:spPr>
          <p:txBody>
            <a:bodyPr wrap="none">
              <a:spAutoFit/>
            </a:bodyPr>
            <a:lstStyle/>
            <a:p>
              <a:pPr marL="342900" indent="-342900">
                <a:buFont typeface="Wingdings" panose="05000000000000000000" pitchFamily="2" charset="2"/>
                <a:buChar char="v"/>
              </a:pPr>
              <a:r>
                <a:rPr lang="en-US">
                  <a:cs typeface="Arial" pitchFamily="34" charset="0"/>
                </a:rPr>
                <a:t>Cho A và B là hai biến cố, với </a:t>
              </a:r>
              <a:endParaRPr lang="en-US"/>
            </a:p>
          </p:txBody>
        </p:sp>
      </p:grpSp>
      <p:grpSp>
        <p:nvGrpSpPr>
          <p:cNvPr id="7" name="Group 6">
            <a:extLst>
              <a:ext uri="{FF2B5EF4-FFF2-40B4-BE49-F238E27FC236}">
                <a16:creationId xmlns:a16="http://schemas.microsoft.com/office/drawing/2014/main" id="{C5488B8F-59DF-49F5-BEF3-CD2A441EC98A}"/>
              </a:ext>
            </a:extLst>
          </p:cNvPr>
          <p:cNvGrpSpPr/>
          <p:nvPr/>
        </p:nvGrpSpPr>
        <p:grpSpPr>
          <a:xfrm>
            <a:off x="1169330" y="3945474"/>
            <a:ext cx="10625588" cy="474662"/>
            <a:chOff x="1112387" y="3223468"/>
            <a:chExt cx="10625588" cy="474662"/>
          </a:xfrm>
        </p:grpSpPr>
        <p:sp>
          <p:nvSpPr>
            <p:cNvPr id="31" name="TextBox 30">
              <a:extLst>
                <a:ext uri="{FF2B5EF4-FFF2-40B4-BE49-F238E27FC236}">
                  <a16:creationId xmlns:a16="http://schemas.microsoft.com/office/drawing/2014/main" id="{59B07E29-D9C5-4541-B6D1-332D5C318AE7}"/>
                </a:ext>
              </a:extLst>
            </p:cNvPr>
            <p:cNvSpPr txBox="1"/>
            <p:nvPr/>
          </p:nvSpPr>
          <p:spPr>
            <a:xfrm>
              <a:off x="1112387" y="3229967"/>
              <a:ext cx="5744025" cy="461665"/>
            </a:xfrm>
            <a:prstGeom prst="rect">
              <a:avLst/>
            </a:prstGeom>
            <a:noFill/>
          </p:spPr>
          <p:txBody>
            <a:bodyPr wrap="square" rtlCol="0">
              <a:spAutoFit/>
            </a:bodyPr>
            <a:lstStyle/>
            <a:p>
              <a:r>
                <a:rPr lang="vi-VN" b="1">
                  <a:cs typeface="Arial" pitchFamily="34" charset="0"/>
                </a:rPr>
                <a:t>Theo công thức xác suất toàn phần, ta có:</a:t>
              </a:r>
              <a:endParaRPr lang="en-US" b="1">
                <a:cs typeface="Arial" pitchFamily="34" charset="0"/>
              </a:endParaRPr>
            </a:p>
          </p:txBody>
        </p:sp>
        <p:graphicFrame>
          <p:nvGraphicFramePr>
            <p:cNvPr id="32" name="Object 31">
              <a:extLst>
                <a:ext uri="{FF2B5EF4-FFF2-40B4-BE49-F238E27FC236}">
                  <a16:creationId xmlns:a16="http://schemas.microsoft.com/office/drawing/2014/main" id="{FBBD05DC-BA4D-4148-BD18-92D5C01C4204}"/>
                </a:ext>
              </a:extLst>
            </p:cNvPr>
            <p:cNvGraphicFramePr>
              <a:graphicFrameLocks noChangeAspect="1"/>
            </p:cNvGraphicFramePr>
            <p:nvPr>
              <p:extLst>
                <p:ext uri="{D42A27DB-BD31-4B8C-83A1-F6EECF244321}">
                  <p14:modId xmlns:p14="http://schemas.microsoft.com/office/powerpoint/2010/main" val="679166824"/>
                </p:ext>
              </p:extLst>
            </p:nvPr>
          </p:nvGraphicFramePr>
          <p:xfrm>
            <a:off x="6704012" y="3223468"/>
            <a:ext cx="5033963" cy="474662"/>
          </p:xfrm>
          <a:graphic>
            <a:graphicData uri="http://schemas.openxmlformats.org/presentationml/2006/ole">
              <mc:AlternateContent xmlns:mc="http://schemas.openxmlformats.org/markup-compatibility/2006">
                <mc:Choice xmlns:v="urn:schemas-microsoft-com:vml" Requires="v">
                  <p:oleObj spid="_x0000_s26679" name="Equation" r:id="rId9" imgW="2425680" imgH="228600" progId="Equation.DSMT4">
                    <p:embed/>
                  </p:oleObj>
                </mc:Choice>
                <mc:Fallback>
                  <p:oleObj name="Equation" r:id="rId9" imgW="2425680" imgH="228600" progId="Equation.DSMT4">
                    <p:embed/>
                    <p:pic>
                      <p:nvPicPr>
                        <p:cNvPr id="6" name="Object 5">
                          <a:extLst>
                            <a:ext uri="{FF2B5EF4-FFF2-40B4-BE49-F238E27FC236}">
                              <a16:creationId xmlns:a16="http://schemas.microsoft.com/office/drawing/2014/main" id="{DDA83CE6-3C15-7F16-CA85-2DCC645B5B57}"/>
                            </a:ext>
                          </a:extLst>
                        </p:cNvPr>
                        <p:cNvPicPr/>
                        <p:nvPr/>
                      </p:nvPicPr>
                      <p:blipFill>
                        <a:blip r:embed="rId10"/>
                        <a:stretch>
                          <a:fillRect/>
                        </a:stretch>
                      </p:blipFill>
                      <p:spPr>
                        <a:xfrm>
                          <a:off x="6704012" y="3223468"/>
                          <a:ext cx="5033963" cy="474662"/>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4C6CE661-F7E5-457C-B423-419EC964C688}"/>
              </a:ext>
            </a:extLst>
          </p:cNvPr>
          <p:cNvGrpSpPr/>
          <p:nvPr/>
        </p:nvGrpSpPr>
        <p:grpSpPr>
          <a:xfrm>
            <a:off x="1183308" y="4454225"/>
            <a:ext cx="10871970" cy="911192"/>
            <a:chOff x="1214441" y="3861525"/>
            <a:chExt cx="10871970" cy="911192"/>
          </a:xfrm>
        </p:grpSpPr>
        <p:sp>
          <p:nvSpPr>
            <p:cNvPr id="35" name="Rounded Rectangle 15">
              <a:extLst>
                <a:ext uri="{FF2B5EF4-FFF2-40B4-BE49-F238E27FC236}">
                  <a16:creationId xmlns:a16="http://schemas.microsoft.com/office/drawing/2014/main" id="{BDF970FC-2118-4EC9-A172-3D69137A7E75}"/>
                </a:ext>
              </a:extLst>
            </p:cNvPr>
            <p:cNvSpPr/>
            <p:nvPr/>
          </p:nvSpPr>
          <p:spPr>
            <a:xfrm>
              <a:off x="7868671" y="3861525"/>
              <a:ext cx="4217740" cy="91119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p>
          </p:txBody>
        </p:sp>
        <p:grpSp>
          <p:nvGrpSpPr>
            <p:cNvPr id="8" name="Group 7">
              <a:extLst>
                <a:ext uri="{FF2B5EF4-FFF2-40B4-BE49-F238E27FC236}">
                  <a16:creationId xmlns:a16="http://schemas.microsoft.com/office/drawing/2014/main" id="{0080FAC4-C412-4CCB-8D45-7BCF153A44D2}"/>
                </a:ext>
              </a:extLst>
            </p:cNvPr>
            <p:cNvGrpSpPr/>
            <p:nvPr/>
          </p:nvGrpSpPr>
          <p:grpSpPr>
            <a:xfrm>
              <a:off x="1214441" y="3901179"/>
              <a:ext cx="10476806" cy="871538"/>
              <a:chOff x="1126365" y="3748208"/>
              <a:chExt cx="10476806" cy="871538"/>
            </a:xfrm>
          </p:grpSpPr>
          <p:graphicFrame>
            <p:nvGraphicFramePr>
              <p:cNvPr id="33" name="Object 32">
                <a:extLst>
                  <a:ext uri="{FF2B5EF4-FFF2-40B4-BE49-F238E27FC236}">
                    <a16:creationId xmlns:a16="http://schemas.microsoft.com/office/drawing/2014/main" id="{6286D0C2-D0AC-4729-A8E0-2C96C8D73A4A}"/>
                  </a:ext>
                </a:extLst>
              </p:cNvPr>
              <p:cNvGraphicFramePr>
                <a:graphicFrameLocks noChangeAspect="1"/>
              </p:cNvGraphicFramePr>
              <p:nvPr>
                <p:extLst>
                  <p:ext uri="{D42A27DB-BD31-4B8C-83A1-F6EECF244321}">
                    <p14:modId xmlns:p14="http://schemas.microsoft.com/office/powerpoint/2010/main" val="971285794"/>
                  </p:ext>
                </p:extLst>
              </p:nvPr>
            </p:nvGraphicFramePr>
            <p:xfrm>
              <a:off x="8175759" y="3748208"/>
              <a:ext cx="3427412" cy="871538"/>
            </p:xfrm>
            <a:graphic>
              <a:graphicData uri="http://schemas.openxmlformats.org/presentationml/2006/ole">
                <mc:AlternateContent xmlns:mc="http://schemas.openxmlformats.org/markup-compatibility/2006">
                  <mc:Choice xmlns:v="urn:schemas-microsoft-com:vml" Requires="v">
                    <p:oleObj spid="_x0000_s26680" name="Equation" r:id="rId11" imgW="1650960" imgH="419040" progId="Equation.DSMT4">
                      <p:embed/>
                    </p:oleObj>
                  </mc:Choice>
                  <mc:Fallback>
                    <p:oleObj name="Equation" r:id="rId11" imgW="1650960" imgH="419040" progId="Equation.DSMT4">
                      <p:embed/>
                      <p:pic>
                        <p:nvPicPr>
                          <p:cNvPr id="16" name="Object 15">
                            <a:extLst>
                              <a:ext uri="{FF2B5EF4-FFF2-40B4-BE49-F238E27FC236}">
                                <a16:creationId xmlns:a16="http://schemas.microsoft.com/office/drawing/2014/main" id="{1AD77DD8-433B-B3F7-4C81-F7B9A19252D7}"/>
                              </a:ext>
                            </a:extLst>
                          </p:cNvPr>
                          <p:cNvPicPr/>
                          <p:nvPr/>
                        </p:nvPicPr>
                        <p:blipFill>
                          <a:blip r:embed="rId12"/>
                          <a:stretch>
                            <a:fillRect/>
                          </a:stretch>
                        </p:blipFill>
                        <p:spPr>
                          <a:xfrm>
                            <a:off x="8175759" y="3748208"/>
                            <a:ext cx="3427412" cy="871538"/>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B8DBEC53-FA92-4BFC-8EF1-4615971335BA}"/>
                  </a:ext>
                </a:extLst>
              </p:cNvPr>
              <p:cNvSpPr txBox="1"/>
              <p:nvPr/>
            </p:nvSpPr>
            <p:spPr>
              <a:xfrm>
                <a:off x="1126365" y="3905017"/>
                <a:ext cx="7594004" cy="461665"/>
              </a:xfrm>
              <a:prstGeom prst="rect">
                <a:avLst/>
              </a:prstGeom>
              <a:noFill/>
            </p:spPr>
            <p:txBody>
              <a:bodyPr wrap="square" rtlCol="0">
                <a:spAutoFit/>
              </a:bodyPr>
              <a:lstStyle/>
              <a:p>
                <a:r>
                  <a:rPr lang="en-US" b="1">
                    <a:cs typeface="Arial" pitchFamily="34" charset="0"/>
                  </a:rPr>
                  <a:t>Do đó, công thức Bayes còn có thể viết dưới dạng:</a:t>
                </a:r>
              </a:p>
            </p:txBody>
          </p:sp>
        </p:grpSp>
      </p:grpSp>
      <p:pic>
        <p:nvPicPr>
          <p:cNvPr id="5" name="Picture 4">
            <a:extLst>
              <a:ext uri="{FF2B5EF4-FFF2-40B4-BE49-F238E27FC236}">
                <a16:creationId xmlns:a16="http://schemas.microsoft.com/office/drawing/2014/main" id="{AC4B34BB-968D-4F2D-9601-416520A5D042}"/>
              </a:ext>
            </a:extLst>
          </p:cNvPr>
          <p:cNvPicPr>
            <a:picLocks noChangeAspect="1"/>
          </p:cNvPicPr>
          <p:nvPr/>
        </p:nvPicPr>
        <p:blipFill>
          <a:blip r:embed="rId13"/>
          <a:stretch>
            <a:fillRect/>
          </a:stretch>
        </p:blipFill>
        <p:spPr>
          <a:xfrm>
            <a:off x="22475" y="2904898"/>
            <a:ext cx="2261937" cy="1066342"/>
          </a:xfrm>
          <a:prstGeom prst="rect">
            <a:avLst/>
          </a:prstGeom>
        </p:spPr>
      </p:pic>
      <p:pic>
        <p:nvPicPr>
          <p:cNvPr id="12" name="Picture 11">
            <a:extLst>
              <a:ext uri="{FF2B5EF4-FFF2-40B4-BE49-F238E27FC236}">
                <a16:creationId xmlns:a16="http://schemas.microsoft.com/office/drawing/2014/main" id="{0C939B9E-E615-4629-B6BD-88369B0B49CC}"/>
              </a:ext>
            </a:extLst>
          </p:cNvPr>
          <p:cNvPicPr>
            <a:picLocks noChangeAspect="1"/>
          </p:cNvPicPr>
          <p:nvPr/>
        </p:nvPicPr>
        <p:blipFill>
          <a:blip r:embed="rId14"/>
          <a:stretch>
            <a:fillRect/>
          </a:stretch>
        </p:blipFill>
        <p:spPr>
          <a:xfrm>
            <a:off x="-153988" y="5832320"/>
            <a:ext cx="1902117" cy="1231499"/>
          </a:xfrm>
          <a:prstGeom prst="rect">
            <a:avLst/>
          </a:prstGeom>
        </p:spPr>
      </p:pic>
    </p:spTree>
    <p:extLst>
      <p:ext uri="{BB962C8B-B14F-4D97-AF65-F5344CB8AC3E}">
        <p14:creationId xmlns:p14="http://schemas.microsoft.com/office/powerpoint/2010/main" val="1976474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E14CE80-F1F5-4998-95BF-13E56757CEA4}"/>
              </a:ext>
            </a:extLst>
          </p:cNvPr>
          <p:cNvGrpSpPr/>
          <p:nvPr/>
        </p:nvGrpSpPr>
        <p:grpSpPr>
          <a:xfrm>
            <a:off x="9486" y="499299"/>
            <a:ext cx="12020444" cy="2751856"/>
            <a:chOff x="9486" y="499299"/>
            <a:chExt cx="12020444" cy="2751856"/>
          </a:xfrm>
        </p:grpSpPr>
        <p:sp>
          <p:nvSpPr>
            <p:cNvPr id="19" name="Rounded Rectangle 18"/>
            <p:cNvSpPr/>
            <p:nvPr/>
          </p:nvSpPr>
          <p:spPr>
            <a:xfrm>
              <a:off x="1370012" y="542744"/>
              <a:ext cx="10659918" cy="2708411"/>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 y="53285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83744" y="966880"/>
              <a:ext cx="488211"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25" name="TextBox 24"/>
            <p:cNvSpPr txBox="1"/>
            <p:nvPr/>
          </p:nvSpPr>
          <p:spPr>
            <a:xfrm>
              <a:off x="1629382" y="499299"/>
              <a:ext cx="10400548" cy="2708412"/>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en-US" b="1">
                  <a:cs typeface="Arial" pitchFamily="34" charset="0"/>
                </a:rPr>
                <a:t>Trong một kì thi tốt nghiệp trung học phổ thông, một tỉnh X có 80% học sinh lựa chọn tổ hợp A00 (gồm các môn Toán, Vật lí, Hoá học). Biết rằng, nếu một học sinh chọn tổ hợp A00 thì xác suất để học sinh đó đỗ đại học là 0,6; còn nếu một học sinh không chọn tổ hợp A00 thì xác suất để học sinh đó đỗ đại học là 0,7. Chọn ngẫu nhiên một học sinh của tỉnh X đã tốt nghiệp trung học phổ thông trong kì thi trên. Biết rằng học sinh này đã đỗ đại học. Tính xác suất để học sinh đó chọn tổ hợp A00.</a:t>
              </a:r>
              <a:endParaRPr lang="vi-VN" b="1">
                <a:cs typeface="Arial" pitchFamily="34" charset="0"/>
              </a:endParaRPr>
            </a:p>
          </p:txBody>
        </p:sp>
      </p:grpSp>
      <p:sp>
        <p:nvSpPr>
          <p:cNvPr id="4" name="AutoShape 4">
            <a:extLst>
              <a:ext uri="{FF2B5EF4-FFF2-40B4-BE49-F238E27FC236}">
                <a16:creationId xmlns:a16="http://schemas.microsoft.com/office/drawing/2014/main" id="{D8085EF2-E306-A0A6-6418-D1344D81EE63}"/>
              </a:ext>
            </a:extLst>
          </p:cNvPr>
          <p:cNvSpPr>
            <a:spLocks noChangeArrowheads="1"/>
          </p:cNvSpPr>
          <p:nvPr/>
        </p:nvSpPr>
        <p:spPr bwMode="gray">
          <a:xfrm>
            <a:off x="447212" y="-37133"/>
            <a:ext cx="2980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2. CÔNG THỨC BAYES</a:t>
            </a:r>
            <a:endParaRPr lang="vi-VN" sz="1900" b="1">
              <a:solidFill>
                <a:schemeClr val="bg1"/>
              </a:solidFill>
              <a:latin typeface="Arial" pitchFamily="34" charset="0"/>
              <a:cs typeface="Arial" pitchFamily="34" charset="0"/>
            </a:endParaRPr>
          </a:p>
        </p:txBody>
      </p:sp>
      <p:grpSp>
        <p:nvGrpSpPr>
          <p:cNvPr id="18" name="Group 17">
            <a:extLst>
              <a:ext uri="{FF2B5EF4-FFF2-40B4-BE49-F238E27FC236}">
                <a16:creationId xmlns:a16="http://schemas.microsoft.com/office/drawing/2014/main" id="{504CCCF3-098D-4700-AD26-52F0C5A7356E}"/>
              </a:ext>
            </a:extLst>
          </p:cNvPr>
          <p:cNvGrpSpPr/>
          <p:nvPr/>
        </p:nvGrpSpPr>
        <p:grpSpPr>
          <a:xfrm>
            <a:off x="993038" y="3824988"/>
            <a:ext cx="10706669" cy="461665"/>
            <a:chOff x="785974" y="4634485"/>
            <a:chExt cx="10706669" cy="461665"/>
          </a:xfrm>
        </p:grpSpPr>
        <p:sp>
          <p:nvSpPr>
            <p:cNvPr id="17" name="Rectangle 16">
              <a:extLst>
                <a:ext uri="{FF2B5EF4-FFF2-40B4-BE49-F238E27FC236}">
                  <a16:creationId xmlns:a16="http://schemas.microsoft.com/office/drawing/2014/main" id="{DB9DC596-D0E0-493C-80F9-E28D2D822001}"/>
                </a:ext>
              </a:extLst>
            </p:cNvPr>
            <p:cNvSpPr/>
            <p:nvPr/>
          </p:nvSpPr>
          <p:spPr>
            <a:xfrm>
              <a:off x="785974" y="4634485"/>
              <a:ext cx="10706669" cy="461665"/>
            </a:xfrm>
            <a:prstGeom prst="rect">
              <a:avLst/>
            </a:prstGeom>
          </p:spPr>
          <p:txBody>
            <a:bodyPr wrap="square">
              <a:spAutoFit/>
            </a:bodyPr>
            <a:lstStyle/>
            <a:p>
              <a:r>
                <a:rPr lang="vi-VN">
                  <a:cs typeface="Arial" pitchFamily="34" charset="0"/>
                </a:rPr>
                <a:t>Ta cần tính</a:t>
              </a:r>
              <a:r>
                <a:rPr lang="vi-VN">
                  <a:solidFill>
                    <a:schemeClr val="bg1"/>
                  </a:solidFill>
                  <a:cs typeface="Arial" pitchFamily="34" charset="0"/>
                </a:rPr>
                <a:t>P(A | B</a:t>
              </a:r>
              <a:r>
                <a:rPr lang="vi-VN">
                  <a:cs typeface="Arial" pitchFamily="34" charset="0"/>
                </a:rPr>
                <a:t>. Theo công thức Bayes, ta cần biết: </a:t>
              </a:r>
              <a:r>
                <a:rPr lang="vi-VN">
                  <a:solidFill>
                    <a:schemeClr val="bg1"/>
                  </a:solidFill>
                  <a:cs typeface="Arial" pitchFamily="34" charset="0"/>
                </a:rPr>
                <a:t>P(A), P(A), P(B|A)</a:t>
              </a:r>
              <a:r>
                <a:rPr lang="vi-VN">
                  <a:cs typeface="Arial" pitchFamily="34" charset="0"/>
                </a:rPr>
                <a:t>và</a:t>
              </a:r>
              <a:r>
                <a:rPr lang="en-US">
                  <a:cs typeface="Arial" pitchFamily="34" charset="0"/>
                </a:rPr>
                <a:t> </a:t>
              </a:r>
              <a:endParaRPr lang="en-US"/>
            </a:p>
          </p:txBody>
        </p:sp>
        <p:graphicFrame>
          <p:nvGraphicFramePr>
            <p:cNvPr id="5" name="Object 4">
              <a:extLst>
                <a:ext uri="{FF2B5EF4-FFF2-40B4-BE49-F238E27FC236}">
                  <a16:creationId xmlns:a16="http://schemas.microsoft.com/office/drawing/2014/main" id="{4EC23C83-C559-0C08-2AF0-149C31ED31E6}"/>
                </a:ext>
              </a:extLst>
            </p:cNvPr>
            <p:cNvGraphicFramePr>
              <a:graphicFrameLocks noChangeAspect="1"/>
            </p:cNvGraphicFramePr>
            <p:nvPr>
              <p:extLst>
                <p:ext uri="{D42A27DB-BD31-4B8C-83A1-F6EECF244321}">
                  <p14:modId xmlns:p14="http://schemas.microsoft.com/office/powerpoint/2010/main" val="1788772309"/>
                </p:ext>
              </p:extLst>
            </p:nvPr>
          </p:nvGraphicFramePr>
          <p:xfrm>
            <a:off x="2220332" y="4728407"/>
            <a:ext cx="964593" cy="359862"/>
          </p:xfrm>
          <a:graphic>
            <a:graphicData uri="http://schemas.openxmlformats.org/presentationml/2006/ole">
              <mc:AlternateContent xmlns:mc="http://schemas.openxmlformats.org/markup-compatibility/2006">
                <mc:Choice xmlns:v="urn:schemas-microsoft-com:vml" Requires="v">
                  <p:oleObj spid="_x0000_s16565" name="Equation" r:id="rId5" imgW="1132396" imgH="422164" progId="Equation.DSMT4">
                    <p:embed/>
                  </p:oleObj>
                </mc:Choice>
                <mc:Fallback>
                  <p:oleObj name="Equation" r:id="rId5" imgW="1132396" imgH="422164" progId="Equation.DSMT4">
                    <p:embed/>
                    <p:pic>
                      <p:nvPicPr>
                        <p:cNvPr id="0" name=""/>
                        <p:cNvPicPr/>
                        <p:nvPr/>
                      </p:nvPicPr>
                      <p:blipFill>
                        <a:blip r:embed="rId6"/>
                        <a:stretch>
                          <a:fillRect/>
                        </a:stretch>
                      </p:blipFill>
                      <p:spPr>
                        <a:xfrm>
                          <a:off x="2220332" y="4728407"/>
                          <a:ext cx="964593" cy="3598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7B83B7E-C715-D2CB-21B7-F3BE81EB0933}"/>
                </a:ext>
              </a:extLst>
            </p:cNvPr>
            <p:cNvGraphicFramePr>
              <a:graphicFrameLocks noChangeAspect="1"/>
            </p:cNvGraphicFramePr>
            <p:nvPr>
              <p:extLst>
                <p:ext uri="{D42A27DB-BD31-4B8C-83A1-F6EECF244321}">
                  <p14:modId xmlns:p14="http://schemas.microsoft.com/office/powerpoint/2010/main" val="198492864"/>
                </p:ext>
              </p:extLst>
            </p:nvPr>
          </p:nvGraphicFramePr>
          <p:xfrm>
            <a:off x="7546898" y="4686887"/>
            <a:ext cx="2274887" cy="404813"/>
          </p:xfrm>
          <a:graphic>
            <a:graphicData uri="http://schemas.openxmlformats.org/presentationml/2006/ole">
              <mc:AlternateContent xmlns:mc="http://schemas.openxmlformats.org/markup-compatibility/2006">
                <mc:Choice xmlns:v="urn:schemas-microsoft-com:vml" Requires="v">
                  <p:oleObj spid="_x0000_s16566" name="Equation" r:id="rId7" imgW="1282680" imgH="228600" progId="Equation.DSMT4">
                    <p:embed/>
                  </p:oleObj>
                </mc:Choice>
                <mc:Fallback>
                  <p:oleObj name="Equation" r:id="rId7" imgW="1282680" imgH="228600" progId="Equation.DSMT4">
                    <p:embed/>
                    <p:pic>
                      <p:nvPicPr>
                        <p:cNvPr id="5" name="Object 4">
                          <a:extLst>
                            <a:ext uri="{FF2B5EF4-FFF2-40B4-BE49-F238E27FC236}">
                              <a16:creationId xmlns:a16="http://schemas.microsoft.com/office/drawing/2014/main" id="{4EC23C83-C559-0C08-2AF0-149C31ED31E6}"/>
                            </a:ext>
                          </a:extLst>
                        </p:cNvPr>
                        <p:cNvPicPr/>
                        <p:nvPr/>
                      </p:nvPicPr>
                      <p:blipFill>
                        <a:blip r:embed="rId8"/>
                        <a:stretch>
                          <a:fillRect/>
                        </a:stretch>
                      </p:blipFill>
                      <p:spPr>
                        <a:xfrm>
                          <a:off x="7546898" y="4686887"/>
                          <a:ext cx="2274887" cy="4048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B40026E-2CED-7371-24D2-BF10C1A86E5B}"/>
                </a:ext>
              </a:extLst>
            </p:cNvPr>
            <p:cNvGraphicFramePr>
              <a:graphicFrameLocks noChangeAspect="1"/>
            </p:cNvGraphicFramePr>
            <p:nvPr>
              <p:extLst>
                <p:ext uri="{D42A27DB-BD31-4B8C-83A1-F6EECF244321}">
                  <p14:modId xmlns:p14="http://schemas.microsoft.com/office/powerpoint/2010/main" val="3880435347"/>
                </p:ext>
              </p:extLst>
            </p:nvPr>
          </p:nvGraphicFramePr>
          <p:xfrm>
            <a:off x="10292149" y="4679679"/>
            <a:ext cx="968375" cy="404813"/>
          </p:xfrm>
          <a:graphic>
            <a:graphicData uri="http://schemas.openxmlformats.org/presentationml/2006/ole">
              <mc:AlternateContent xmlns:mc="http://schemas.openxmlformats.org/markup-compatibility/2006">
                <mc:Choice xmlns:v="urn:schemas-microsoft-com:vml" Requires="v">
                  <p:oleObj spid="_x0000_s16567" name="Equation" r:id="rId9" imgW="545760" imgH="228600" progId="Equation.DSMT4">
                    <p:embed/>
                  </p:oleObj>
                </mc:Choice>
                <mc:Fallback>
                  <p:oleObj name="Equation" r:id="rId9" imgW="545760" imgH="228600" progId="Equation.DSMT4">
                    <p:embed/>
                    <p:pic>
                      <p:nvPicPr>
                        <p:cNvPr id="6" name="Object 5">
                          <a:extLst>
                            <a:ext uri="{FF2B5EF4-FFF2-40B4-BE49-F238E27FC236}">
                              <a16:creationId xmlns:a16="http://schemas.microsoft.com/office/drawing/2014/main" id="{A7B83B7E-C715-D2CB-21B7-F3BE81EB0933}"/>
                            </a:ext>
                          </a:extLst>
                        </p:cNvPr>
                        <p:cNvPicPr/>
                        <p:nvPr/>
                      </p:nvPicPr>
                      <p:blipFill>
                        <a:blip r:embed="rId10"/>
                        <a:stretch>
                          <a:fillRect/>
                        </a:stretch>
                      </p:blipFill>
                      <p:spPr>
                        <a:xfrm>
                          <a:off x="10292149" y="4679679"/>
                          <a:ext cx="968375" cy="404813"/>
                        </a:xfrm>
                        <a:prstGeom prst="rect">
                          <a:avLst/>
                        </a:prstGeom>
                      </p:spPr>
                    </p:pic>
                  </p:oleObj>
                </mc:Fallback>
              </mc:AlternateContent>
            </a:graphicData>
          </a:graphic>
        </p:graphicFrame>
      </p:grpSp>
      <p:graphicFrame>
        <p:nvGraphicFramePr>
          <p:cNvPr id="8" name="Object 7">
            <a:extLst>
              <a:ext uri="{FF2B5EF4-FFF2-40B4-BE49-F238E27FC236}">
                <a16:creationId xmlns:a16="http://schemas.microsoft.com/office/drawing/2014/main" id="{9EF859DD-A322-0E79-5CBA-3FD73F6B6F32}"/>
              </a:ext>
            </a:extLst>
          </p:cNvPr>
          <p:cNvGraphicFramePr>
            <a:graphicFrameLocks noChangeAspect="1"/>
          </p:cNvGraphicFramePr>
          <p:nvPr>
            <p:extLst>
              <p:ext uri="{D42A27DB-BD31-4B8C-83A1-F6EECF244321}">
                <p14:modId xmlns:p14="http://schemas.microsoft.com/office/powerpoint/2010/main" val="3929818886"/>
              </p:ext>
            </p:extLst>
          </p:nvPr>
        </p:nvGraphicFramePr>
        <p:xfrm>
          <a:off x="1377314" y="4274371"/>
          <a:ext cx="1306513" cy="360363"/>
        </p:xfrm>
        <a:graphic>
          <a:graphicData uri="http://schemas.openxmlformats.org/presentationml/2006/ole">
            <mc:AlternateContent xmlns:mc="http://schemas.openxmlformats.org/markup-compatibility/2006">
              <mc:Choice xmlns:v="urn:schemas-microsoft-com:vml" Requires="v">
                <p:oleObj spid="_x0000_s16568" name="Equation" r:id="rId11" imgW="736560" imgH="203040" progId="Equation.DSMT4">
                  <p:embed/>
                </p:oleObj>
              </mc:Choice>
              <mc:Fallback>
                <p:oleObj name="Equation" r:id="rId11" imgW="736560" imgH="203040" progId="Equation.DSMT4">
                  <p:embed/>
                  <p:pic>
                    <p:nvPicPr>
                      <p:cNvPr id="6" name="Object 5">
                        <a:extLst>
                          <a:ext uri="{FF2B5EF4-FFF2-40B4-BE49-F238E27FC236}">
                            <a16:creationId xmlns:a16="http://schemas.microsoft.com/office/drawing/2014/main" id="{A7B83B7E-C715-D2CB-21B7-F3BE81EB0933}"/>
                          </a:ext>
                        </a:extLst>
                      </p:cNvPr>
                      <p:cNvPicPr/>
                      <p:nvPr/>
                    </p:nvPicPr>
                    <p:blipFill>
                      <a:blip r:embed="rId12"/>
                      <a:stretch>
                        <a:fillRect/>
                      </a:stretch>
                    </p:blipFill>
                    <p:spPr>
                      <a:xfrm>
                        <a:off x="1377314" y="4274371"/>
                        <a:ext cx="1306513" cy="3603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FC7F40A-F742-F028-C252-1183437F1052}"/>
              </a:ext>
            </a:extLst>
          </p:cNvPr>
          <p:cNvGraphicFramePr>
            <a:graphicFrameLocks noChangeAspect="1"/>
          </p:cNvGraphicFramePr>
          <p:nvPr>
            <p:extLst>
              <p:ext uri="{D42A27DB-BD31-4B8C-83A1-F6EECF244321}">
                <p14:modId xmlns:p14="http://schemas.microsoft.com/office/powerpoint/2010/main" val="703593102"/>
              </p:ext>
            </p:extLst>
          </p:nvPr>
        </p:nvGraphicFramePr>
        <p:xfrm>
          <a:off x="2746801" y="4208693"/>
          <a:ext cx="3425825" cy="406400"/>
        </p:xfrm>
        <a:graphic>
          <a:graphicData uri="http://schemas.openxmlformats.org/presentationml/2006/ole">
            <mc:AlternateContent xmlns:mc="http://schemas.openxmlformats.org/markup-compatibility/2006">
              <mc:Choice xmlns:v="urn:schemas-microsoft-com:vml" Requires="v">
                <p:oleObj spid="_x0000_s16569" name="Equation" r:id="rId13" imgW="1930320" imgH="228600" progId="Equation.DSMT4">
                  <p:embed/>
                </p:oleObj>
              </mc:Choice>
              <mc:Fallback>
                <p:oleObj name="Equation" r:id="rId13" imgW="1930320" imgH="228600" progId="Equation.DSMT4">
                  <p:embed/>
                  <p:pic>
                    <p:nvPicPr>
                      <p:cNvPr id="8" name="Object 7">
                        <a:extLst>
                          <a:ext uri="{FF2B5EF4-FFF2-40B4-BE49-F238E27FC236}">
                            <a16:creationId xmlns:a16="http://schemas.microsoft.com/office/drawing/2014/main" id="{9EF859DD-A322-0E79-5CBA-3FD73F6B6F32}"/>
                          </a:ext>
                        </a:extLst>
                      </p:cNvPr>
                      <p:cNvPicPr/>
                      <p:nvPr/>
                    </p:nvPicPr>
                    <p:blipFill>
                      <a:blip r:embed="rId14"/>
                      <a:stretch>
                        <a:fillRect/>
                      </a:stretch>
                    </p:blipFill>
                    <p:spPr>
                      <a:xfrm>
                        <a:off x="2746801" y="4208693"/>
                        <a:ext cx="3425825" cy="406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BB2818D-7BCA-8489-5AE5-B69008010223}"/>
              </a:ext>
            </a:extLst>
          </p:cNvPr>
          <p:cNvGraphicFramePr>
            <a:graphicFrameLocks noChangeAspect="1"/>
          </p:cNvGraphicFramePr>
          <p:nvPr>
            <p:extLst>
              <p:ext uri="{D42A27DB-BD31-4B8C-83A1-F6EECF244321}">
                <p14:modId xmlns:p14="http://schemas.microsoft.com/office/powerpoint/2010/main" val="2349422487"/>
              </p:ext>
            </p:extLst>
          </p:nvPr>
        </p:nvGraphicFramePr>
        <p:xfrm>
          <a:off x="1955164" y="5479284"/>
          <a:ext cx="1665288" cy="360362"/>
        </p:xfrm>
        <a:graphic>
          <a:graphicData uri="http://schemas.openxmlformats.org/presentationml/2006/ole">
            <mc:AlternateContent xmlns:mc="http://schemas.openxmlformats.org/markup-compatibility/2006">
              <mc:Choice xmlns:v="urn:schemas-microsoft-com:vml" Requires="v">
                <p:oleObj spid="_x0000_s16570" name="Equation" r:id="rId15" imgW="939600" imgH="203040" progId="Equation.DSMT4">
                  <p:embed/>
                </p:oleObj>
              </mc:Choice>
              <mc:Fallback>
                <p:oleObj name="Equation" r:id="rId15" imgW="939600" imgH="203040" progId="Equation.DSMT4">
                  <p:embed/>
                  <p:pic>
                    <p:nvPicPr>
                      <p:cNvPr id="11" name="Object 10">
                        <a:extLst>
                          <a:ext uri="{FF2B5EF4-FFF2-40B4-BE49-F238E27FC236}">
                            <a16:creationId xmlns:a16="http://schemas.microsoft.com/office/drawing/2014/main" id="{64255731-E14A-3BA7-937C-4AB9D6FF15C8}"/>
                          </a:ext>
                        </a:extLst>
                      </p:cNvPr>
                      <p:cNvPicPr/>
                      <p:nvPr/>
                    </p:nvPicPr>
                    <p:blipFill>
                      <a:blip r:embed="rId16"/>
                      <a:stretch>
                        <a:fillRect/>
                      </a:stretch>
                    </p:blipFill>
                    <p:spPr>
                      <a:xfrm>
                        <a:off x="1955164" y="5479284"/>
                        <a:ext cx="1665288" cy="36036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D145AB6-506A-9DC2-3EFC-606AA0A00670}"/>
              </a:ext>
            </a:extLst>
          </p:cNvPr>
          <p:cNvGraphicFramePr>
            <a:graphicFrameLocks noChangeAspect="1"/>
          </p:cNvGraphicFramePr>
          <p:nvPr>
            <p:extLst>
              <p:ext uri="{D42A27DB-BD31-4B8C-83A1-F6EECF244321}">
                <p14:modId xmlns:p14="http://schemas.microsoft.com/office/powerpoint/2010/main" val="2874735137"/>
              </p:ext>
            </p:extLst>
          </p:nvPr>
        </p:nvGraphicFramePr>
        <p:xfrm>
          <a:off x="2074227" y="5941246"/>
          <a:ext cx="8720137" cy="809625"/>
        </p:xfrm>
        <a:graphic>
          <a:graphicData uri="http://schemas.openxmlformats.org/presentationml/2006/ole">
            <mc:AlternateContent xmlns:mc="http://schemas.openxmlformats.org/markup-compatibility/2006">
              <mc:Choice xmlns:v="urn:schemas-microsoft-com:vml" Requires="v">
                <p:oleObj spid="_x0000_s16571" name="Equation" r:id="rId17" imgW="4508280" imgH="419040" progId="Equation.DSMT4">
                  <p:embed/>
                </p:oleObj>
              </mc:Choice>
              <mc:Fallback>
                <p:oleObj name="Equation" r:id="rId17" imgW="4508280" imgH="419040" progId="Equation.DSMT4">
                  <p:embed/>
                  <p:pic>
                    <p:nvPicPr>
                      <p:cNvPr id="0" name=""/>
                      <p:cNvPicPr/>
                      <p:nvPr/>
                    </p:nvPicPr>
                    <p:blipFill>
                      <a:blip r:embed="rId18"/>
                      <a:stretch>
                        <a:fillRect/>
                      </a:stretch>
                    </p:blipFill>
                    <p:spPr>
                      <a:xfrm>
                        <a:off x="2074227" y="5941246"/>
                        <a:ext cx="8720137" cy="809625"/>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B5A56ECE-FF5B-4D5F-B5CA-2C4EF077D353}"/>
              </a:ext>
            </a:extLst>
          </p:cNvPr>
          <p:cNvSpPr/>
          <p:nvPr/>
        </p:nvSpPr>
        <p:spPr>
          <a:xfrm>
            <a:off x="993038" y="3459892"/>
            <a:ext cx="11237703" cy="461665"/>
          </a:xfrm>
          <a:prstGeom prst="rect">
            <a:avLst/>
          </a:prstGeom>
        </p:spPr>
        <p:txBody>
          <a:bodyPr wrap="square">
            <a:spAutoFit/>
          </a:bodyPr>
          <a:lstStyle/>
          <a:p>
            <a:r>
              <a:rPr lang="vi-VN">
                <a:cs typeface="Arial" pitchFamily="34" charset="0"/>
              </a:rPr>
              <a:t>Gọi </a:t>
            </a:r>
            <a:r>
              <a:rPr lang="vi-VN" i="1">
                <a:cs typeface="Arial" pitchFamily="34" charset="0"/>
              </a:rPr>
              <a:t>A</a:t>
            </a:r>
            <a:r>
              <a:rPr lang="vi-VN">
                <a:cs typeface="Arial" pitchFamily="34" charset="0"/>
              </a:rPr>
              <a:t> là biến cố: “Học sinh đó chọn tổ hợp A00"; </a:t>
            </a:r>
            <a:r>
              <a:rPr lang="vi-VN" i="1">
                <a:cs typeface="Arial" pitchFamily="34" charset="0"/>
              </a:rPr>
              <a:t>B</a:t>
            </a:r>
            <a:r>
              <a:rPr lang="vi-VN">
                <a:cs typeface="Arial" pitchFamily="34" charset="0"/>
              </a:rPr>
              <a:t> là biến cố: “Học sinh đó đỗ đại học". </a:t>
            </a:r>
            <a:endParaRPr lang="en-US"/>
          </a:p>
        </p:txBody>
      </p:sp>
      <p:grpSp>
        <p:nvGrpSpPr>
          <p:cNvPr id="26" name="Group 25">
            <a:extLst>
              <a:ext uri="{FF2B5EF4-FFF2-40B4-BE49-F238E27FC236}">
                <a16:creationId xmlns:a16="http://schemas.microsoft.com/office/drawing/2014/main" id="{F6B60367-ED13-41FD-BE4A-E4959F37B8AB}"/>
              </a:ext>
            </a:extLst>
          </p:cNvPr>
          <p:cNvGrpSpPr/>
          <p:nvPr/>
        </p:nvGrpSpPr>
        <p:grpSpPr>
          <a:xfrm>
            <a:off x="993038" y="4530034"/>
            <a:ext cx="11217378" cy="465023"/>
            <a:chOff x="658955" y="4561199"/>
            <a:chExt cx="11217378" cy="465023"/>
          </a:xfrm>
        </p:grpSpPr>
        <p:graphicFrame>
          <p:nvGraphicFramePr>
            <p:cNvPr id="13" name="Object 12">
              <a:extLst>
                <a:ext uri="{FF2B5EF4-FFF2-40B4-BE49-F238E27FC236}">
                  <a16:creationId xmlns:a16="http://schemas.microsoft.com/office/drawing/2014/main" id="{FD00E9E3-830A-A10D-2947-15909769BF9B}"/>
                </a:ext>
              </a:extLst>
            </p:cNvPr>
            <p:cNvGraphicFramePr>
              <a:graphicFrameLocks noChangeAspect="1"/>
            </p:cNvGraphicFramePr>
            <p:nvPr>
              <p:extLst>
                <p:ext uri="{D42A27DB-BD31-4B8C-83A1-F6EECF244321}">
                  <p14:modId xmlns:p14="http://schemas.microsoft.com/office/powerpoint/2010/main" val="1461089434"/>
                </p:ext>
              </p:extLst>
            </p:nvPr>
          </p:nvGraphicFramePr>
          <p:xfrm>
            <a:off x="1517593" y="4649310"/>
            <a:ext cx="968375" cy="361950"/>
          </p:xfrm>
          <a:graphic>
            <a:graphicData uri="http://schemas.openxmlformats.org/presentationml/2006/ole">
              <mc:AlternateContent xmlns:mc="http://schemas.openxmlformats.org/markup-compatibility/2006">
                <mc:Choice xmlns:v="urn:schemas-microsoft-com:vml" Requires="v">
                  <p:oleObj spid="_x0000_s16572" name="Equation" r:id="rId19" imgW="545760" imgH="203040" progId="Equation.DSMT4">
                    <p:embed/>
                  </p:oleObj>
                </mc:Choice>
                <mc:Fallback>
                  <p:oleObj name="Equation" r:id="rId19" imgW="545760" imgH="203040" progId="Equation.DSMT4">
                    <p:embed/>
                    <p:pic>
                      <p:nvPicPr>
                        <p:cNvPr id="12" name="Object 11">
                          <a:extLst>
                            <a:ext uri="{FF2B5EF4-FFF2-40B4-BE49-F238E27FC236}">
                              <a16:creationId xmlns:a16="http://schemas.microsoft.com/office/drawing/2014/main" id="{21ACC7F1-70A6-41D2-6AFE-18C1691B2700}"/>
                            </a:ext>
                          </a:extLst>
                        </p:cNvPr>
                        <p:cNvPicPr/>
                        <p:nvPr/>
                      </p:nvPicPr>
                      <p:blipFill>
                        <a:blip r:embed="rId20"/>
                        <a:stretch>
                          <a:fillRect/>
                        </a:stretch>
                      </p:blipFill>
                      <p:spPr>
                        <a:xfrm>
                          <a:off x="1517593" y="4649310"/>
                          <a:ext cx="968375" cy="36195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8AE4CDF-C889-4573-80B7-CCFD38C56B59}"/>
                </a:ext>
              </a:extLst>
            </p:cNvPr>
            <p:cNvSpPr/>
            <p:nvPr/>
          </p:nvSpPr>
          <p:spPr>
            <a:xfrm>
              <a:off x="658955" y="4564557"/>
              <a:ext cx="1015984" cy="461665"/>
            </a:xfrm>
            <a:prstGeom prst="rect">
              <a:avLst/>
            </a:prstGeom>
          </p:spPr>
          <p:txBody>
            <a:bodyPr wrap="none">
              <a:spAutoFit/>
            </a:bodyPr>
            <a:lstStyle/>
            <a:p>
              <a:r>
                <a:rPr lang="vi-VN">
                  <a:cs typeface="Arial" pitchFamily="34" charset="0"/>
                </a:rPr>
                <a:t>Ta có: </a:t>
              </a:r>
              <a:endParaRPr lang="en-US"/>
            </a:p>
          </p:txBody>
        </p:sp>
        <p:sp>
          <p:nvSpPr>
            <p:cNvPr id="10" name="Rectangle 9">
              <a:extLst>
                <a:ext uri="{FF2B5EF4-FFF2-40B4-BE49-F238E27FC236}">
                  <a16:creationId xmlns:a16="http://schemas.microsoft.com/office/drawing/2014/main" id="{B467CD39-6FD0-4550-8C13-71FBB24B6B02}"/>
                </a:ext>
              </a:extLst>
            </p:cNvPr>
            <p:cNvSpPr/>
            <p:nvPr/>
          </p:nvSpPr>
          <p:spPr>
            <a:xfrm>
              <a:off x="2470649" y="4561199"/>
              <a:ext cx="9405684" cy="461665"/>
            </a:xfrm>
            <a:prstGeom prst="rect">
              <a:avLst/>
            </a:prstGeom>
          </p:spPr>
          <p:txBody>
            <a:bodyPr wrap="square">
              <a:spAutoFit/>
            </a:bodyPr>
            <a:lstStyle/>
            <a:p>
              <a:r>
                <a:rPr lang="vi-VN">
                  <a:cs typeface="Arial" pitchFamily="34" charset="0"/>
                </a:rPr>
                <a:t>là xác suất để một học sinh đỗ đại học </a:t>
              </a:r>
              <a:r>
                <a:rPr lang="en-US">
                  <a:cs typeface="Arial" pitchFamily="34" charset="0"/>
                </a:rPr>
                <a:t>nếu </a:t>
              </a:r>
              <a:r>
                <a:rPr lang="vi-VN">
                  <a:cs typeface="Arial" pitchFamily="34" charset="0"/>
                </a:rPr>
                <a:t>học sinh đó chọn tổ hợp A00 </a:t>
              </a:r>
              <a:endParaRPr lang="en-US"/>
            </a:p>
          </p:txBody>
        </p:sp>
      </p:grpSp>
      <p:grpSp>
        <p:nvGrpSpPr>
          <p:cNvPr id="24" name="Group 23">
            <a:extLst>
              <a:ext uri="{FF2B5EF4-FFF2-40B4-BE49-F238E27FC236}">
                <a16:creationId xmlns:a16="http://schemas.microsoft.com/office/drawing/2014/main" id="{2B2BE117-1E8B-4D52-A151-209C92D84F71}"/>
              </a:ext>
            </a:extLst>
          </p:cNvPr>
          <p:cNvGrpSpPr/>
          <p:nvPr/>
        </p:nvGrpSpPr>
        <p:grpSpPr>
          <a:xfrm>
            <a:off x="1062195" y="4938740"/>
            <a:ext cx="10794730" cy="461665"/>
            <a:chOff x="850738" y="5006073"/>
            <a:chExt cx="10794730" cy="461665"/>
          </a:xfrm>
        </p:grpSpPr>
        <p:graphicFrame>
          <p:nvGraphicFramePr>
            <p:cNvPr id="27" name="Object 26">
              <a:extLst>
                <a:ext uri="{FF2B5EF4-FFF2-40B4-BE49-F238E27FC236}">
                  <a16:creationId xmlns:a16="http://schemas.microsoft.com/office/drawing/2014/main" id="{E63BCA4B-F265-4F01-ACFC-408F80A9FFDC}"/>
                </a:ext>
              </a:extLst>
            </p:cNvPr>
            <p:cNvGraphicFramePr>
              <a:graphicFrameLocks noChangeAspect="1"/>
            </p:cNvGraphicFramePr>
            <p:nvPr>
              <p:extLst>
                <p:ext uri="{D42A27DB-BD31-4B8C-83A1-F6EECF244321}">
                  <p14:modId xmlns:p14="http://schemas.microsoft.com/office/powerpoint/2010/main" val="4041016830"/>
                </p:ext>
              </p:extLst>
            </p:nvPr>
          </p:nvGraphicFramePr>
          <p:xfrm>
            <a:off x="850738" y="5045608"/>
            <a:ext cx="968375" cy="406400"/>
          </p:xfrm>
          <a:graphic>
            <a:graphicData uri="http://schemas.openxmlformats.org/presentationml/2006/ole">
              <mc:AlternateContent xmlns:mc="http://schemas.openxmlformats.org/markup-compatibility/2006">
                <mc:Choice xmlns:v="urn:schemas-microsoft-com:vml" Requires="v">
                  <p:oleObj spid="_x0000_s16573" name="Equation" r:id="rId21" imgW="545760" imgH="228600" progId="Equation.DSMT4">
                    <p:embed/>
                  </p:oleObj>
                </mc:Choice>
                <mc:Fallback>
                  <p:oleObj name="Equation" r:id="rId21" imgW="545760" imgH="228600" progId="Equation.DSMT4">
                    <p:embed/>
                    <p:pic>
                      <p:nvPicPr>
                        <p:cNvPr id="13" name="Object 12">
                          <a:extLst>
                            <a:ext uri="{FF2B5EF4-FFF2-40B4-BE49-F238E27FC236}">
                              <a16:creationId xmlns:a16="http://schemas.microsoft.com/office/drawing/2014/main" id="{FD00E9E3-830A-A10D-2947-15909769BF9B}"/>
                            </a:ext>
                          </a:extLst>
                        </p:cNvPr>
                        <p:cNvPicPr/>
                        <p:nvPr/>
                      </p:nvPicPr>
                      <p:blipFill>
                        <a:blip r:embed="rId22"/>
                        <a:stretch>
                          <a:fillRect/>
                        </a:stretch>
                      </p:blipFill>
                      <p:spPr>
                        <a:xfrm>
                          <a:off x="850738" y="5045608"/>
                          <a:ext cx="968375" cy="406400"/>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629C80E7-740A-47A8-8F1E-459858930CB3}"/>
                </a:ext>
              </a:extLst>
            </p:cNvPr>
            <p:cNvSpPr/>
            <p:nvPr/>
          </p:nvSpPr>
          <p:spPr>
            <a:xfrm>
              <a:off x="1754474" y="5006073"/>
              <a:ext cx="9890994" cy="461665"/>
            </a:xfrm>
            <a:prstGeom prst="rect">
              <a:avLst/>
            </a:prstGeom>
          </p:spPr>
          <p:txBody>
            <a:bodyPr wrap="square">
              <a:spAutoFit/>
            </a:bodyPr>
            <a:lstStyle/>
            <a:p>
              <a:r>
                <a:rPr lang="vi-VN">
                  <a:cs typeface="Arial" pitchFamily="34" charset="0"/>
                </a:rPr>
                <a:t>là xác suất để một học sinh đỗ đại học </a:t>
              </a:r>
              <a:r>
                <a:rPr lang="en-US">
                  <a:cs typeface="Arial" pitchFamily="34" charset="0"/>
                </a:rPr>
                <a:t>nếu </a:t>
              </a:r>
              <a:r>
                <a:rPr lang="vi-VN">
                  <a:cs typeface="Arial" pitchFamily="34" charset="0"/>
                </a:rPr>
                <a:t>học sinh đó không chọn tổ hợp A00 </a:t>
              </a:r>
              <a:endParaRPr lang="en-US"/>
            </a:p>
          </p:txBody>
        </p:sp>
      </p:grpSp>
      <p:sp>
        <p:nvSpPr>
          <p:cNvPr id="28" name="TextBox 27">
            <a:extLst>
              <a:ext uri="{FF2B5EF4-FFF2-40B4-BE49-F238E27FC236}">
                <a16:creationId xmlns:a16="http://schemas.microsoft.com/office/drawing/2014/main" id="{AE567399-E5AA-45CD-9270-B2BA94423E50}"/>
              </a:ext>
            </a:extLst>
          </p:cNvPr>
          <p:cNvSpPr txBox="1"/>
          <p:nvPr/>
        </p:nvSpPr>
        <p:spPr>
          <a:xfrm>
            <a:off x="1028838" y="5400405"/>
            <a:ext cx="8827288" cy="461665"/>
          </a:xfrm>
          <a:prstGeom prst="rect">
            <a:avLst/>
          </a:prstGeom>
          <a:noFill/>
        </p:spPr>
        <p:txBody>
          <a:bodyPr wrap="none" rtlCol="0">
            <a:spAutoFit/>
          </a:bodyPr>
          <a:lstStyle/>
          <a:p>
            <a:r>
              <a:rPr lang="en-US"/>
              <a:t>Do đó,                                           . Thay vào công thức Bayes ta đ</a:t>
            </a:r>
            <a:r>
              <a:rPr lang="vi-VN"/>
              <a:t>ư</a:t>
            </a:r>
            <a:r>
              <a:rPr lang="en-US"/>
              <a:t>ợc: </a:t>
            </a:r>
          </a:p>
        </p:txBody>
      </p:sp>
      <p:graphicFrame>
        <p:nvGraphicFramePr>
          <p:cNvPr id="31" name="Object 30">
            <a:extLst>
              <a:ext uri="{FF2B5EF4-FFF2-40B4-BE49-F238E27FC236}">
                <a16:creationId xmlns:a16="http://schemas.microsoft.com/office/drawing/2014/main" id="{B48CE2EC-9604-45AE-B9E4-E419EBBCF470}"/>
              </a:ext>
            </a:extLst>
          </p:cNvPr>
          <p:cNvGraphicFramePr>
            <a:graphicFrameLocks noChangeAspect="1"/>
          </p:cNvGraphicFramePr>
          <p:nvPr>
            <p:extLst>
              <p:ext uri="{D42A27DB-BD31-4B8C-83A1-F6EECF244321}">
                <p14:modId xmlns:p14="http://schemas.microsoft.com/office/powerpoint/2010/main" val="810035332"/>
              </p:ext>
            </p:extLst>
          </p:nvPr>
        </p:nvGraphicFramePr>
        <p:xfrm>
          <a:off x="3620452" y="5448415"/>
          <a:ext cx="1598612" cy="404813"/>
        </p:xfrm>
        <a:graphic>
          <a:graphicData uri="http://schemas.openxmlformats.org/presentationml/2006/ole">
            <mc:AlternateContent xmlns:mc="http://schemas.openxmlformats.org/markup-compatibility/2006">
              <mc:Choice xmlns:v="urn:schemas-microsoft-com:vml" Requires="v">
                <p:oleObj spid="_x0000_s16574" name="Equation" r:id="rId23" imgW="901440" imgH="228600" progId="Equation.DSMT4">
                  <p:embed/>
                </p:oleObj>
              </mc:Choice>
              <mc:Fallback>
                <p:oleObj name="Equation" r:id="rId23" imgW="901440" imgH="228600" progId="Equation.DSMT4">
                  <p:embed/>
                  <p:pic>
                    <p:nvPicPr>
                      <p:cNvPr id="14" name="Object 13">
                        <a:extLst>
                          <a:ext uri="{FF2B5EF4-FFF2-40B4-BE49-F238E27FC236}">
                            <a16:creationId xmlns:a16="http://schemas.microsoft.com/office/drawing/2014/main" id="{1BB2818D-7BCA-8489-5AE5-B69008010223}"/>
                          </a:ext>
                        </a:extLst>
                      </p:cNvPr>
                      <p:cNvPicPr/>
                      <p:nvPr/>
                    </p:nvPicPr>
                    <p:blipFill>
                      <a:blip r:embed="rId24"/>
                      <a:stretch>
                        <a:fillRect/>
                      </a:stretch>
                    </p:blipFill>
                    <p:spPr>
                      <a:xfrm>
                        <a:off x="3620452" y="5448415"/>
                        <a:ext cx="1598612" cy="404813"/>
                      </a:xfrm>
                      <a:prstGeom prst="rect">
                        <a:avLst/>
                      </a:prstGeom>
                    </p:spPr>
                  </p:pic>
                </p:oleObj>
              </mc:Fallback>
            </mc:AlternateContent>
          </a:graphicData>
        </a:graphic>
      </p:graphicFrame>
    </p:spTree>
    <p:extLst>
      <p:ext uri="{BB962C8B-B14F-4D97-AF65-F5344CB8AC3E}">
        <p14:creationId xmlns:p14="http://schemas.microsoft.com/office/powerpoint/2010/main" val="4045414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5871" y="260576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8CD5EA00-6C49-4E2F-AFB4-C2DBA904517A}"/>
              </a:ext>
            </a:extLst>
          </p:cNvPr>
          <p:cNvGrpSpPr/>
          <p:nvPr/>
        </p:nvGrpSpPr>
        <p:grpSpPr>
          <a:xfrm>
            <a:off x="25185" y="13563"/>
            <a:ext cx="12188825" cy="2499814"/>
            <a:chOff x="0" y="647700"/>
            <a:chExt cx="12188825" cy="2499814"/>
          </a:xfrm>
        </p:grpSpPr>
        <p:sp>
          <p:nvSpPr>
            <p:cNvPr id="22" name="Rounded Rectangle 21"/>
            <p:cNvSpPr/>
            <p:nvPr/>
          </p:nvSpPr>
          <p:spPr>
            <a:xfrm>
              <a:off x="1821696" y="745644"/>
              <a:ext cx="10187742" cy="240187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7" y="730426"/>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61245" y="1266339"/>
              <a:ext cx="47859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18639" y="903274"/>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25259" y="762001"/>
              <a:ext cx="10084179" cy="2339080"/>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cs typeface="Arial" pitchFamily="34" charset="0"/>
                </a:rPr>
                <a:t>Trong một kho rượu có 30% là rượu loại 1. Chọn ngẫu nhiên một chai rượu đưa cho ông Tùng, một người sành rượu, để nếm thử. Biết rằng, một chai rượu loại 1 có xác suất 0,9 để ông Tùng xác nhận là loại 1; một chai rượu không phải loại 1 có xác suất 0,95 để ông Tùng xác nhận đây không phải là loại 1. Sau khi nếm, ông Tùng xác nhận đây là rượu loại 1. Tính xác suất để chai rượu đúng là rượu loại 1.</a:t>
              </a:r>
            </a:p>
          </p:txBody>
        </p:sp>
        <p:sp>
          <p:nvSpPr>
            <p:cNvPr id="9" name="Rectangle 202">
              <a:extLst>
                <a:ext uri="{FF2B5EF4-FFF2-40B4-BE49-F238E27FC236}">
                  <a16:creationId xmlns:a16="http://schemas.microsoft.com/office/drawing/2014/main" id="{A4375736-87C1-CC89-3E0A-F905C0223721}"/>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Group 3">
            <a:extLst>
              <a:ext uri="{FF2B5EF4-FFF2-40B4-BE49-F238E27FC236}">
                <a16:creationId xmlns:a16="http://schemas.microsoft.com/office/drawing/2014/main" id="{987E1961-47F2-4BAC-937C-87BD1F2755A5}"/>
              </a:ext>
            </a:extLst>
          </p:cNvPr>
          <p:cNvGrpSpPr/>
          <p:nvPr/>
        </p:nvGrpSpPr>
        <p:grpSpPr>
          <a:xfrm>
            <a:off x="848304" y="2987321"/>
            <a:ext cx="11582920" cy="830997"/>
            <a:chOff x="1486615" y="3533670"/>
            <a:chExt cx="10522823" cy="830997"/>
          </a:xfrm>
        </p:grpSpPr>
        <p:sp>
          <p:nvSpPr>
            <p:cNvPr id="6" name="TextBox 5">
              <a:extLst>
                <a:ext uri="{FF2B5EF4-FFF2-40B4-BE49-F238E27FC236}">
                  <a16:creationId xmlns:a16="http://schemas.microsoft.com/office/drawing/2014/main" id="{FBAD050A-55E0-BAE4-52CD-8B7DB2AB2FCA}"/>
                </a:ext>
              </a:extLst>
            </p:cNvPr>
            <p:cNvSpPr txBox="1"/>
            <p:nvPr/>
          </p:nvSpPr>
          <p:spPr>
            <a:xfrm>
              <a:off x="1486615" y="3533670"/>
              <a:ext cx="10522823" cy="830997"/>
            </a:xfrm>
            <a:prstGeom prst="rect">
              <a:avLst/>
            </a:prstGeom>
            <a:noFill/>
          </p:spPr>
          <p:txBody>
            <a:bodyPr wrap="square" rtlCol="0">
              <a:spAutoFit/>
            </a:bodyPr>
            <a:lstStyle/>
            <a:p>
              <a:r>
                <a:rPr lang="vi-VN">
                  <a:cs typeface="Arial" pitchFamily="34" charset="0"/>
                </a:rPr>
                <a:t>Gọi </a:t>
              </a:r>
              <a:r>
                <a:rPr lang="vi-VN" i="1">
                  <a:cs typeface="Arial" pitchFamily="34" charset="0"/>
                </a:rPr>
                <a:t>A</a:t>
              </a:r>
              <a:r>
                <a:rPr lang="vi-VN">
                  <a:cs typeface="Arial" pitchFamily="34" charset="0"/>
                </a:rPr>
                <a:t> là biến cố: “Chai rượu là rượi loại I”. B là biến cố: “Ông Tùng xác nhận nhận đây là rượu loại I”. Bài toán yêu cầu tính</a:t>
              </a:r>
              <a:r>
                <a:rPr lang="vi-VN">
                  <a:solidFill>
                    <a:schemeClr val="bg1"/>
                  </a:solidFill>
                  <a:cs typeface="Arial" pitchFamily="34" charset="0"/>
                </a:rPr>
                <a:t>P(A|B)</a:t>
              </a:r>
              <a:r>
                <a:rPr lang="en-US">
                  <a:solidFill>
                    <a:schemeClr val="bg1"/>
                  </a:solidFill>
                  <a:cs typeface="Arial" pitchFamily="34" charset="0"/>
                </a:rPr>
                <a:t>   </a:t>
              </a:r>
              <a:r>
                <a:rPr lang="vi-VN">
                  <a:cs typeface="Arial" pitchFamily="34" charset="0"/>
                </a:rPr>
                <a:t>.</a:t>
              </a:r>
            </a:p>
          </p:txBody>
        </p:sp>
        <p:graphicFrame>
          <p:nvGraphicFramePr>
            <p:cNvPr id="11" name="Object 10">
              <a:extLst>
                <a:ext uri="{FF2B5EF4-FFF2-40B4-BE49-F238E27FC236}">
                  <a16:creationId xmlns:a16="http://schemas.microsoft.com/office/drawing/2014/main" id="{8DD6EAC7-6F35-5A7D-B79F-4AD0F6DA204B}"/>
                </a:ext>
              </a:extLst>
            </p:cNvPr>
            <p:cNvGraphicFramePr>
              <a:graphicFrameLocks noChangeAspect="1"/>
            </p:cNvGraphicFramePr>
            <p:nvPr>
              <p:extLst>
                <p:ext uri="{D42A27DB-BD31-4B8C-83A1-F6EECF244321}">
                  <p14:modId xmlns:p14="http://schemas.microsoft.com/office/powerpoint/2010/main" val="1128069289"/>
                </p:ext>
              </p:extLst>
            </p:nvPr>
          </p:nvGraphicFramePr>
          <p:xfrm>
            <a:off x="5363315" y="3964985"/>
            <a:ext cx="1071329" cy="399682"/>
          </p:xfrm>
          <a:graphic>
            <a:graphicData uri="http://schemas.openxmlformats.org/presentationml/2006/ole">
              <mc:AlternateContent xmlns:mc="http://schemas.openxmlformats.org/markup-compatibility/2006">
                <mc:Choice xmlns:v="urn:schemas-microsoft-com:vml" Requires="v">
                  <p:oleObj spid="_x0000_s17481" name="Equation" r:id="rId7" imgW="1132396" imgH="422164" progId="Equation.DSMT4">
                    <p:embed/>
                  </p:oleObj>
                </mc:Choice>
                <mc:Fallback>
                  <p:oleObj name="Equation" r:id="rId7" imgW="1132396" imgH="422164" progId="Equation.DSMT4">
                    <p:embed/>
                    <p:pic>
                      <p:nvPicPr>
                        <p:cNvPr id="5" name="Object 4">
                          <a:extLst>
                            <a:ext uri="{FF2B5EF4-FFF2-40B4-BE49-F238E27FC236}">
                              <a16:creationId xmlns:a16="http://schemas.microsoft.com/office/drawing/2014/main" id="{4EC23C83-C559-0C08-2AF0-149C31ED31E6}"/>
                            </a:ext>
                          </a:extLst>
                        </p:cNvPr>
                        <p:cNvPicPr/>
                        <p:nvPr/>
                      </p:nvPicPr>
                      <p:blipFill>
                        <a:blip r:embed="rId8"/>
                        <a:stretch>
                          <a:fillRect/>
                        </a:stretch>
                      </p:blipFill>
                      <p:spPr>
                        <a:xfrm>
                          <a:off x="5363315" y="3964985"/>
                          <a:ext cx="1071329" cy="399682"/>
                        </a:xfrm>
                        <a:prstGeom prst="rect">
                          <a:avLst/>
                        </a:prstGeom>
                      </p:spPr>
                    </p:pic>
                  </p:oleObj>
                </mc:Fallback>
              </mc:AlternateContent>
            </a:graphicData>
          </a:graphic>
        </p:graphicFrame>
      </p:grpSp>
      <p:grpSp>
        <p:nvGrpSpPr>
          <p:cNvPr id="5" name="Group 4">
            <a:extLst>
              <a:ext uri="{FF2B5EF4-FFF2-40B4-BE49-F238E27FC236}">
                <a16:creationId xmlns:a16="http://schemas.microsoft.com/office/drawing/2014/main" id="{CE34F394-FB7A-439C-9CA1-D7D4ADB5B9FD}"/>
              </a:ext>
            </a:extLst>
          </p:cNvPr>
          <p:cNvGrpSpPr/>
          <p:nvPr/>
        </p:nvGrpSpPr>
        <p:grpSpPr>
          <a:xfrm>
            <a:off x="6264391" y="3360862"/>
            <a:ext cx="5738759" cy="544889"/>
            <a:chOff x="1585893" y="4292957"/>
            <a:chExt cx="5738759" cy="544889"/>
          </a:xfrm>
        </p:grpSpPr>
        <p:graphicFrame>
          <p:nvGraphicFramePr>
            <p:cNvPr id="17" name="Object 16">
              <a:extLst>
                <a:ext uri="{FF2B5EF4-FFF2-40B4-BE49-F238E27FC236}">
                  <a16:creationId xmlns:a16="http://schemas.microsoft.com/office/drawing/2014/main" id="{708F0E3A-9FD3-69E3-CD65-2C08FF796D6D}"/>
                </a:ext>
              </a:extLst>
            </p:cNvPr>
            <p:cNvGraphicFramePr>
              <a:graphicFrameLocks noChangeAspect="1"/>
            </p:cNvGraphicFramePr>
            <p:nvPr>
              <p:extLst>
                <p:ext uri="{D42A27DB-BD31-4B8C-83A1-F6EECF244321}">
                  <p14:modId xmlns:p14="http://schemas.microsoft.com/office/powerpoint/2010/main" val="2211211756"/>
                </p:ext>
              </p:extLst>
            </p:nvPr>
          </p:nvGraphicFramePr>
          <p:xfrm>
            <a:off x="3770665" y="4342338"/>
            <a:ext cx="3553987" cy="495508"/>
          </p:xfrm>
          <a:graphic>
            <a:graphicData uri="http://schemas.openxmlformats.org/presentationml/2006/ole">
              <mc:AlternateContent xmlns:mc="http://schemas.openxmlformats.org/markup-compatibility/2006">
                <mc:Choice xmlns:v="urn:schemas-microsoft-com:vml" Requires="v">
                  <p:oleObj spid="_x0000_s17482" name="Equation" r:id="rId9" imgW="1981200" imgH="279400" progId="Equation.DSMT4">
                    <p:embed/>
                  </p:oleObj>
                </mc:Choice>
                <mc:Fallback>
                  <p:oleObj name="Equation" r:id="rId9" imgW="1981200" imgH="2794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0665" y="4342338"/>
                          <a:ext cx="3553987" cy="495508"/>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4EDC7FA0-33DC-FC6D-4059-C9BD53C14DC2}"/>
                </a:ext>
              </a:extLst>
            </p:cNvPr>
            <p:cNvSpPr txBox="1"/>
            <p:nvPr/>
          </p:nvSpPr>
          <p:spPr>
            <a:xfrm>
              <a:off x="1585893" y="4292957"/>
              <a:ext cx="1341482" cy="461665"/>
            </a:xfrm>
            <a:prstGeom prst="rect">
              <a:avLst/>
            </a:prstGeom>
            <a:noFill/>
          </p:spPr>
          <p:txBody>
            <a:bodyPr wrap="square" rtlCol="0">
              <a:spAutoFit/>
            </a:bodyPr>
            <a:lstStyle/>
            <a:p>
              <a:r>
                <a:rPr lang="en-US">
                  <a:cs typeface="Arial" pitchFamily="34" charset="0"/>
                </a:rPr>
                <a:t>Ta có:</a:t>
              </a:r>
              <a:endParaRPr lang="vi-VN">
                <a:cs typeface="Arial" pitchFamily="34" charset="0"/>
              </a:endParaRPr>
            </a:p>
          </p:txBody>
        </p:sp>
        <p:graphicFrame>
          <p:nvGraphicFramePr>
            <p:cNvPr id="20" name="Object 19">
              <a:extLst>
                <a:ext uri="{FF2B5EF4-FFF2-40B4-BE49-F238E27FC236}">
                  <a16:creationId xmlns:a16="http://schemas.microsoft.com/office/drawing/2014/main" id="{A6BEF951-0110-8266-548E-E3FFB6E73413}"/>
                </a:ext>
              </a:extLst>
            </p:cNvPr>
            <p:cNvGraphicFramePr>
              <a:graphicFrameLocks noChangeAspect="1"/>
            </p:cNvGraphicFramePr>
            <p:nvPr>
              <p:extLst>
                <p:ext uri="{D42A27DB-BD31-4B8C-83A1-F6EECF244321}">
                  <p14:modId xmlns:p14="http://schemas.microsoft.com/office/powerpoint/2010/main" val="588281723"/>
                </p:ext>
              </p:extLst>
            </p:nvPr>
          </p:nvGraphicFramePr>
          <p:xfrm>
            <a:off x="2450048" y="4364667"/>
            <a:ext cx="1392238" cy="450850"/>
          </p:xfrm>
          <a:graphic>
            <a:graphicData uri="http://schemas.openxmlformats.org/presentationml/2006/ole">
              <mc:AlternateContent xmlns:mc="http://schemas.openxmlformats.org/markup-compatibility/2006">
                <mc:Choice xmlns:v="urn:schemas-microsoft-com:vml" Requires="v">
                  <p:oleObj spid="_x0000_s17483" name="Equation" r:id="rId11" imgW="774360" imgH="253800" progId="Equation.DSMT4">
                    <p:embed/>
                  </p:oleObj>
                </mc:Choice>
                <mc:Fallback>
                  <p:oleObj name="Equation" r:id="rId11" imgW="774360" imgH="253800" progId="Equation.DSMT4">
                    <p:embed/>
                    <p:pic>
                      <p:nvPicPr>
                        <p:cNvPr id="17" name="Object 16">
                          <a:extLst>
                            <a:ext uri="{FF2B5EF4-FFF2-40B4-BE49-F238E27FC236}">
                              <a16:creationId xmlns:a16="http://schemas.microsoft.com/office/drawing/2014/main" id="{708F0E3A-9FD3-69E3-CD65-2C08FF796D6D}"/>
                            </a:ext>
                          </a:extLst>
                        </p:cNvPr>
                        <p:cNvPicPr>
                          <a:picLocks noChangeAspect="1" noChangeArrowheads="1"/>
                        </p:cNvPicPr>
                        <p:nvPr/>
                      </p:nvPicPr>
                      <p:blipFill>
                        <a:blip r:embed="rId12"/>
                        <a:srcRect/>
                        <a:stretch>
                          <a:fillRect/>
                        </a:stretch>
                      </p:blipFill>
                      <p:spPr bwMode="auto">
                        <a:xfrm>
                          <a:off x="2450048" y="4364667"/>
                          <a:ext cx="1392238" cy="450850"/>
                        </a:xfrm>
                        <a:prstGeom prst="rect">
                          <a:avLst/>
                        </a:prstGeom>
                        <a:noFill/>
                      </p:spPr>
                    </p:pic>
                  </p:oleObj>
                </mc:Fallback>
              </mc:AlternateContent>
            </a:graphicData>
          </a:graphic>
        </p:graphicFrame>
      </p:grpSp>
      <p:sp>
        <p:nvSpPr>
          <p:cNvPr id="3" name="Rectangle 2">
            <a:extLst>
              <a:ext uri="{FF2B5EF4-FFF2-40B4-BE49-F238E27FC236}">
                <a16:creationId xmlns:a16="http://schemas.microsoft.com/office/drawing/2014/main" id="{DDB3DA58-EBD7-4556-B93B-A94DE2A4D8BF}"/>
              </a:ext>
            </a:extLst>
          </p:cNvPr>
          <p:cNvSpPr/>
          <p:nvPr/>
        </p:nvSpPr>
        <p:spPr>
          <a:xfrm>
            <a:off x="848304" y="3840647"/>
            <a:ext cx="11403533" cy="1201098"/>
          </a:xfrm>
          <a:prstGeom prst="rect">
            <a:avLst/>
          </a:prstGeom>
        </p:spPr>
        <p:txBody>
          <a:bodyPr wrap="square">
            <a:spAutoFit/>
          </a:bodyPr>
          <a:lstStyle/>
          <a:p>
            <a:r>
              <a:rPr lang="vi-VN" i="1"/>
              <a:t>P(B|A)</a:t>
            </a:r>
            <a:r>
              <a:rPr lang="vi-VN"/>
              <a:t> là xác suất để một chai rượu loại I được ông Tùng xác nhận là rượu loại </a:t>
            </a:r>
            <a:r>
              <a:rPr lang="vi-VN" i="1"/>
              <a:t>A</a:t>
            </a:r>
            <a:r>
              <a:rPr lang="vi-VN"/>
              <a:t>. </a:t>
            </a:r>
            <a:endParaRPr lang="en-US"/>
          </a:p>
          <a:p>
            <a:r>
              <a:rPr lang="vi-VN"/>
              <a:t>Theo bài ra </a:t>
            </a:r>
            <a:r>
              <a:rPr lang="en-US"/>
              <a:t>thì </a:t>
            </a:r>
            <a:r>
              <a:rPr lang="vi-VN" i="1"/>
              <a:t>P(B|A)</a:t>
            </a:r>
            <a:r>
              <a:rPr lang="vi-VN"/>
              <a:t> = 0,9, là xác suất để một chai rượu không phải loại I được ông Tùng xác nhận nhầm là rượu loại I. </a:t>
            </a:r>
          </a:p>
        </p:txBody>
      </p:sp>
      <p:sp>
        <p:nvSpPr>
          <p:cNvPr id="7" name="Rectangle 6">
            <a:extLst>
              <a:ext uri="{FF2B5EF4-FFF2-40B4-BE49-F238E27FC236}">
                <a16:creationId xmlns:a16="http://schemas.microsoft.com/office/drawing/2014/main" id="{46BD6D97-A8F4-4BA5-8B4C-F61A45BA4FAD}"/>
              </a:ext>
            </a:extLst>
          </p:cNvPr>
          <p:cNvSpPr/>
          <p:nvPr/>
        </p:nvSpPr>
        <p:spPr>
          <a:xfrm>
            <a:off x="6294811" y="5067475"/>
            <a:ext cx="4540025" cy="461665"/>
          </a:xfrm>
          <a:prstGeom prst="rect">
            <a:avLst/>
          </a:prstGeom>
        </p:spPr>
        <p:txBody>
          <a:bodyPr wrap="none">
            <a:spAutoFit/>
          </a:bodyPr>
          <a:lstStyle/>
          <a:p>
            <a:r>
              <a:rPr lang="vi-VN"/>
              <a:t>Thay vào công thức Bayes ta được</a:t>
            </a:r>
            <a:r>
              <a:rPr lang="en-US"/>
              <a:t>:</a:t>
            </a:r>
            <a:endParaRPr lang="vi-VN"/>
          </a:p>
        </p:txBody>
      </p:sp>
      <p:graphicFrame>
        <p:nvGraphicFramePr>
          <p:cNvPr id="13" name="Object 12">
            <a:extLst>
              <a:ext uri="{FF2B5EF4-FFF2-40B4-BE49-F238E27FC236}">
                <a16:creationId xmlns:a16="http://schemas.microsoft.com/office/drawing/2014/main" id="{88037598-62D4-4BC2-970D-7EC78A0CD61E}"/>
              </a:ext>
            </a:extLst>
          </p:cNvPr>
          <p:cNvGraphicFramePr>
            <a:graphicFrameLocks noChangeAspect="1"/>
          </p:cNvGraphicFramePr>
          <p:nvPr>
            <p:extLst>
              <p:ext uri="{D42A27DB-BD31-4B8C-83A1-F6EECF244321}">
                <p14:modId xmlns:p14="http://schemas.microsoft.com/office/powerpoint/2010/main" val="1569733059"/>
              </p:ext>
            </p:extLst>
          </p:nvPr>
        </p:nvGraphicFramePr>
        <p:xfrm>
          <a:off x="1797248" y="5631037"/>
          <a:ext cx="8934285" cy="816706"/>
        </p:xfrm>
        <a:graphic>
          <a:graphicData uri="http://schemas.openxmlformats.org/presentationml/2006/ole">
            <mc:AlternateContent xmlns:mc="http://schemas.openxmlformats.org/markup-compatibility/2006">
              <mc:Choice xmlns:v="urn:schemas-microsoft-com:vml" Requires="v">
                <p:oleObj spid="_x0000_s17484" name="Equation" r:id="rId13" imgW="4584600" imgH="419040" progId="Equation.DSMT4">
                  <p:embed/>
                </p:oleObj>
              </mc:Choice>
              <mc:Fallback>
                <p:oleObj name="Equation" r:id="rId13" imgW="4584600" imgH="419040" progId="Equation.DSMT4">
                  <p:embed/>
                  <p:pic>
                    <p:nvPicPr>
                      <p:cNvPr id="0" name=""/>
                      <p:cNvPicPr/>
                      <p:nvPr/>
                    </p:nvPicPr>
                    <p:blipFill>
                      <a:blip r:embed="rId14"/>
                      <a:stretch>
                        <a:fillRect/>
                      </a:stretch>
                    </p:blipFill>
                    <p:spPr>
                      <a:xfrm>
                        <a:off x="1797248" y="5631037"/>
                        <a:ext cx="8934285" cy="81670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10DF643-E60E-404F-9AE8-D409F7D3510F}"/>
                  </a:ext>
                </a:extLst>
              </p:cNvPr>
              <p:cNvSpPr/>
              <p:nvPr/>
            </p:nvSpPr>
            <p:spPr>
              <a:xfrm>
                <a:off x="785039" y="5024700"/>
                <a:ext cx="5564152" cy="462434"/>
              </a:xfrm>
              <a:prstGeom prst="rect">
                <a:avLst/>
              </a:prstGeom>
            </p:spPr>
            <p:txBody>
              <a:bodyPr wrap="none">
                <a:spAutoFit/>
              </a:bodyPr>
              <a:lstStyle/>
              <a:p>
                <a:r>
                  <a:rPr lang="vi-VN"/>
                  <a:t>Theo đề bài ta có </a:t>
                </a:r>
                <a:r>
                  <a:rPr lang="vi-VN" i="1"/>
                  <a:t>P(B</a:t>
                </a:r>
                <a:r>
                  <a:rPr lang="vi-VN"/>
                  <a:t>|</a:t>
                </a:r>
                <a14:m>
                  <m:oMath xmlns:m="http://schemas.openxmlformats.org/officeDocument/2006/math">
                    <m:acc>
                      <m:accPr>
                        <m:chr m:val="̅"/>
                        <m:ctrlPr>
                          <a:rPr lang="vi-VN" i="1">
                            <a:latin typeface="Cambria Math" panose="02040503050406030204" pitchFamily="18" charset="0"/>
                          </a:rPr>
                        </m:ctrlPr>
                      </m:accPr>
                      <m:e>
                        <m:r>
                          <a:rPr lang="vi-VN" i="1">
                            <a:latin typeface="Cambria Math" panose="02040503050406030204" pitchFamily="18" charset="0"/>
                          </a:rPr>
                          <m:t>𝐴</m:t>
                        </m:r>
                      </m:e>
                    </m:acc>
                  </m:oMath>
                </a14:m>
                <a:r>
                  <a:rPr lang="vi-VN"/>
                  <a:t>)  = 1 – 0,95 = 0,05.</a:t>
                </a:r>
                <a:endParaRPr lang="en-US"/>
              </a:p>
            </p:txBody>
          </p:sp>
        </mc:Choice>
        <mc:Fallback xmlns="">
          <p:sp>
            <p:nvSpPr>
              <p:cNvPr id="14" name="Rectangle 13">
                <a:extLst>
                  <a:ext uri="{FF2B5EF4-FFF2-40B4-BE49-F238E27FC236}">
                    <a16:creationId xmlns:a16="http://schemas.microsoft.com/office/drawing/2014/main" id="{A10DF643-E60E-404F-9AE8-D409F7D3510F}"/>
                  </a:ext>
                </a:extLst>
              </p:cNvPr>
              <p:cNvSpPr>
                <a:spLocks noRot="1" noChangeAspect="1" noMove="1" noResize="1" noEditPoints="1" noAdjustHandles="1" noChangeArrowheads="1" noChangeShapeType="1" noTextEdit="1"/>
              </p:cNvSpPr>
              <p:nvPr/>
            </p:nvSpPr>
            <p:spPr>
              <a:xfrm>
                <a:off x="785039" y="5024700"/>
                <a:ext cx="5564152" cy="462434"/>
              </a:xfrm>
              <a:prstGeom prst="rect">
                <a:avLst/>
              </a:prstGeom>
              <a:blipFill>
                <a:blip r:embed="rId15"/>
                <a:stretch>
                  <a:fillRect l="-1752" t="-9211" r="-767" b="-30263"/>
                </a:stretch>
              </a:blipFill>
            </p:spPr>
            <p:txBody>
              <a:bodyPr/>
              <a:lstStyle/>
              <a:p>
                <a:r>
                  <a:rPr lang="en-US">
                    <a:noFill/>
                  </a:rPr>
                  <a:t> </a:t>
                </a:r>
              </a:p>
            </p:txBody>
          </p:sp>
        </mc:Fallback>
      </mc:AlternateContent>
    </p:spTree>
    <p:extLst>
      <p:ext uri="{BB962C8B-B14F-4D97-AF65-F5344CB8AC3E}">
        <p14:creationId xmlns:p14="http://schemas.microsoft.com/office/powerpoint/2010/main" val="37355630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433551" y="116983"/>
            <a:ext cx="10604015" cy="1424226"/>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5" y="23754"/>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510356" y="457784"/>
            <a:ext cx="452945"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25" name="TextBox 24"/>
          <p:cNvSpPr txBox="1"/>
          <p:nvPr/>
        </p:nvSpPr>
        <p:spPr>
          <a:xfrm>
            <a:off x="1621902" y="187424"/>
            <a:ext cx="10263710" cy="1231084"/>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cs typeface="Arial" pitchFamily="34" charset="0"/>
              </a:rPr>
              <a:t>Trở lại </a:t>
            </a:r>
            <a:r>
              <a:rPr lang="vi-VN" b="1" i="1">
                <a:cs typeface="Arial" pitchFamily="34" charset="0"/>
              </a:rPr>
              <a:t>tình huống mở đầu Mục 2</a:t>
            </a:r>
            <a:r>
              <a:rPr lang="vi-VN" b="1">
                <a:cs typeface="Arial" pitchFamily="34" charset="0"/>
              </a:rPr>
              <a:t>. </a:t>
            </a:r>
            <a:endParaRPr lang="en-US" b="1">
              <a:cs typeface="Arial" pitchFamily="34" charset="0"/>
            </a:endParaRPr>
          </a:p>
          <a:p>
            <a:pPr algn="just"/>
            <a:r>
              <a:rPr lang="vi-VN" b="1">
                <a:cs typeface="Arial" pitchFamily="34" charset="0"/>
              </a:rPr>
              <a:t>Tính xác suất để ông M mắc bệnh hiểm nghèo X nếu kết quả xét nghiệm cho kết quả dương tính.</a:t>
            </a:r>
          </a:p>
        </p:txBody>
      </p:sp>
      <p:pic>
        <p:nvPicPr>
          <p:cNvPr id="2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2073" y="164013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7" name="TextBox 36"/>
              <p:cNvSpPr txBox="1"/>
              <p:nvPr/>
            </p:nvSpPr>
            <p:spPr>
              <a:xfrm>
                <a:off x="976129" y="4067978"/>
                <a:ext cx="10909483" cy="832536"/>
              </a:xfrm>
              <a:prstGeom prst="rect">
                <a:avLst/>
              </a:prstGeom>
              <a:noFill/>
            </p:spPr>
            <p:txBody>
              <a:bodyPr wrap="square" rtlCol="0">
                <a:spAutoFit/>
              </a:bodyPr>
              <a:lstStyle/>
              <a:p>
                <a:pPr algn="just"/>
                <a:r>
                  <a:rPr lang="vi-VN" i="1">
                    <a:cs typeface="Arial" pitchFamily="34" charset="0"/>
                  </a:rPr>
                  <a:t>P(B|</a:t>
                </a:r>
                <a14:m>
                  <m:oMath xmlns:m="http://schemas.openxmlformats.org/officeDocument/2006/math">
                    <m:acc>
                      <m:accPr>
                        <m:chr m:val="̅"/>
                        <m:ctrlPr>
                          <a:rPr lang="vi-VN" i="1" smtClean="0">
                            <a:latin typeface="Cambria Math" panose="02040503050406030204" pitchFamily="18" charset="0"/>
                            <a:cs typeface="Arial" pitchFamily="34" charset="0"/>
                          </a:rPr>
                        </m:ctrlPr>
                      </m:accPr>
                      <m:e>
                        <m:r>
                          <a:rPr lang="vi-VN" b="0" i="1">
                            <a:latin typeface="Cambria Math" panose="02040503050406030204" pitchFamily="18" charset="0"/>
                            <a:cs typeface="Arial" pitchFamily="34" charset="0"/>
                          </a:rPr>
                          <m:t>𝐴</m:t>
                        </m:r>
                      </m:e>
                    </m:acc>
                  </m:oMath>
                </a14:m>
                <a:r>
                  <a:rPr lang="vi-VN" i="1">
                    <a:cs typeface="Arial" pitchFamily="34" charset="0"/>
                  </a:rPr>
                  <a:t>) </a:t>
                </a:r>
                <a:r>
                  <a:rPr lang="en-US" i="1">
                    <a:cs typeface="Arial" pitchFamily="34" charset="0"/>
                  </a:rPr>
                  <a:t> </a:t>
                </a:r>
                <a:r>
                  <a:rPr lang="vi-VN">
                    <a:cs typeface="Arial" pitchFamily="34" charset="0"/>
                  </a:rPr>
                  <a:t>là xác suất để ông M có xét nghiệm là dương tính nếu ông M không mắc bệnh hiểm nghèo </a:t>
                </a:r>
                <a:r>
                  <a:rPr lang="vi-VN" i="1">
                    <a:cs typeface="Arial" pitchFamily="34" charset="0"/>
                  </a:rPr>
                  <a:t>X ⇒ P(B|</a:t>
                </a:r>
                <a14:m>
                  <m:oMath xmlns:m="http://schemas.openxmlformats.org/officeDocument/2006/math">
                    <m:acc>
                      <m:accPr>
                        <m:chr m:val="̅"/>
                        <m:ctrlPr>
                          <a:rPr lang="vi-VN" i="1" smtClean="0">
                            <a:latin typeface="Cambria Math" panose="02040503050406030204" pitchFamily="18" charset="0"/>
                            <a:cs typeface="Arial" pitchFamily="34" charset="0"/>
                          </a:rPr>
                        </m:ctrlPr>
                      </m:accPr>
                      <m:e>
                        <m:r>
                          <a:rPr lang="vi-VN" i="1">
                            <a:latin typeface="Cambria Math" panose="02040503050406030204" pitchFamily="18" charset="0"/>
                            <a:cs typeface="Arial" pitchFamily="34" charset="0"/>
                          </a:rPr>
                          <m:t>𝐴</m:t>
                        </m:r>
                      </m:e>
                    </m:acc>
                  </m:oMath>
                </a14:m>
                <a:r>
                  <a:rPr lang="vi-VN" i="1">
                    <a:cs typeface="Arial" pitchFamily="34" charset="0"/>
                  </a:rPr>
                  <a:t>) </a:t>
                </a:r>
                <a:r>
                  <a:rPr lang="vi-VN">
                    <a:cs typeface="Arial" pitchFamily="34" charset="0"/>
                  </a:rPr>
                  <a:t>= 0,01.</a:t>
                </a:r>
              </a:p>
            </p:txBody>
          </p:sp>
        </mc:Choice>
        <mc:Fallback xmlns="">
          <p:sp>
            <p:nvSpPr>
              <p:cNvPr id="37" name="TextBox 36"/>
              <p:cNvSpPr txBox="1">
                <a:spLocks noRot="1" noChangeAspect="1" noMove="1" noResize="1" noEditPoints="1" noAdjustHandles="1" noChangeArrowheads="1" noChangeShapeType="1" noTextEdit="1"/>
              </p:cNvSpPr>
              <p:nvPr/>
            </p:nvSpPr>
            <p:spPr>
              <a:xfrm>
                <a:off x="976129" y="4067978"/>
                <a:ext cx="10909483" cy="832536"/>
              </a:xfrm>
              <a:prstGeom prst="rect">
                <a:avLst/>
              </a:prstGeom>
              <a:blipFill>
                <a:blip r:embed="rId6"/>
                <a:stretch>
                  <a:fillRect l="-838" t="-5109" r="-838" b="-16058"/>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2D145AB6-506A-9DC2-3EFC-606AA0A00670}"/>
              </a:ext>
            </a:extLst>
          </p:cNvPr>
          <p:cNvGraphicFramePr>
            <a:graphicFrameLocks noChangeAspect="1"/>
          </p:cNvGraphicFramePr>
          <p:nvPr>
            <p:extLst>
              <p:ext uri="{D42A27DB-BD31-4B8C-83A1-F6EECF244321}">
                <p14:modId xmlns:p14="http://schemas.microsoft.com/office/powerpoint/2010/main" val="514405137"/>
              </p:ext>
            </p:extLst>
          </p:nvPr>
        </p:nvGraphicFramePr>
        <p:xfrm>
          <a:off x="2402589" y="5429734"/>
          <a:ext cx="8056562" cy="809625"/>
        </p:xfrm>
        <a:graphic>
          <a:graphicData uri="http://schemas.openxmlformats.org/presentationml/2006/ole">
            <mc:AlternateContent xmlns:mc="http://schemas.openxmlformats.org/markup-compatibility/2006">
              <mc:Choice xmlns:v="urn:schemas-microsoft-com:vml" Requires="v">
                <p:oleObj spid="_x0000_s19580" name="Equation" r:id="rId7" imgW="4165560" imgH="419040" progId="Equation.DSMT4">
                  <p:embed/>
                </p:oleObj>
              </mc:Choice>
              <mc:Fallback>
                <p:oleObj name="Equation" r:id="rId7" imgW="4165560" imgH="419040" progId="Equation.DSMT4">
                  <p:embed/>
                  <p:pic>
                    <p:nvPicPr>
                      <p:cNvPr id="16" name="Object 15">
                        <a:extLst>
                          <a:ext uri="{FF2B5EF4-FFF2-40B4-BE49-F238E27FC236}">
                            <a16:creationId xmlns:a16="http://schemas.microsoft.com/office/drawing/2014/main" id="{2D145AB6-506A-9DC2-3EFC-606AA0A00670}"/>
                          </a:ext>
                        </a:extLst>
                      </p:cNvPr>
                      <p:cNvPicPr/>
                      <p:nvPr/>
                    </p:nvPicPr>
                    <p:blipFill>
                      <a:blip r:embed="rId8"/>
                      <a:stretch>
                        <a:fillRect/>
                      </a:stretch>
                    </p:blipFill>
                    <p:spPr>
                      <a:xfrm>
                        <a:off x="2402589" y="5429734"/>
                        <a:ext cx="8056562" cy="80962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A5683D8-13DA-47C8-BC82-6F052FD9EEA9}"/>
              </a:ext>
            </a:extLst>
          </p:cNvPr>
          <p:cNvSpPr/>
          <p:nvPr/>
        </p:nvSpPr>
        <p:spPr>
          <a:xfrm>
            <a:off x="888637" y="1889899"/>
            <a:ext cx="11155362" cy="830997"/>
          </a:xfrm>
          <a:prstGeom prst="rect">
            <a:avLst/>
          </a:prstGeom>
        </p:spPr>
        <p:txBody>
          <a:bodyPr wrap="square">
            <a:spAutoFit/>
          </a:bodyPr>
          <a:lstStyle/>
          <a:p>
            <a:pPr algn="just"/>
            <a:r>
              <a:rPr lang="vi-VN">
                <a:cs typeface="Arial" pitchFamily="34" charset="0"/>
              </a:rPr>
              <a:t>Gọi </a:t>
            </a:r>
            <a:r>
              <a:rPr lang="vi-VN" i="1">
                <a:cs typeface="Arial" pitchFamily="34" charset="0"/>
              </a:rPr>
              <a:t>A</a:t>
            </a:r>
            <a:r>
              <a:rPr lang="vi-VN">
                <a:cs typeface="Arial" pitchFamily="34" charset="0"/>
              </a:rPr>
              <a:t> là biến cố: "Ông M mắc bệnh hiểm nghèo X"; </a:t>
            </a:r>
            <a:r>
              <a:rPr lang="vi-VN" i="1">
                <a:cs typeface="Arial" pitchFamily="34" charset="0"/>
              </a:rPr>
              <a:t>B</a:t>
            </a:r>
            <a:r>
              <a:rPr lang="vi-VN">
                <a:cs typeface="Arial" pitchFamily="34" charset="0"/>
              </a:rPr>
              <a:t> là biến cố: “Xét nghiệm cho kết quả dương tính".</a:t>
            </a:r>
          </a:p>
        </p:txBody>
      </p:sp>
      <p:sp>
        <p:nvSpPr>
          <p:cNvPr id="7" name="Rectangle 6">
            <a:extLst>
              <a:ext uri="{FF2B5EF4-FFF2-40B4-BE49-F238E27FC236}">
                <a16:creationId xmlns:a16="http://schemas.microsoft.com/office/drawing/2014/main" id="{93BE09DC-0EF1-4711-8058-08ACF518812A}"/>
              </a:ext>
            </a:extLst>
          </p:cNvPr>
          <p:cNvSpPr/>
          <p:nvPr/>
        </p:nvSpPr>
        <p:spPr>
          <a:xfrm>
            <a:off x="3040431" y="2284559"/>
            <a:ext cx="5751896" cy="461665"/>
          </a:xfrm>
          <a:prstGeom prst="rect">
            <a:avLst/>
          </a:prstGeom>
        </p:spPr>
        <p:txBody>
          <a:bodyPr wrap="none">
            <a:spAutoFit/>
          </a:bodyPr>
          <a:lstStyle/>
          <a:p>
            <a:pPr algn="just"/>
            <a:r>
              <a:rPr lang="vi-VN">
                <a:cs typeface="Arial" pitchFamily="34" charset="0"/>
              </a:rPr>
              <a:t>Gọi </a:t>
            </a:r>
            <a:r>
              <a:rPr lang="vi-VN" i="1">
                <a:cs typeface="Arial" pitchFamily="34" charset="0"/>
              </a:rPr>
              <a:t>p</a:t>
            </a:r>
            <a:r>
              <a:rPr lang="vi-VN">
                <a:cs typeface="Arial" pitchFamily="34" charset="0"/>
              </a:rPr>
              <a:t> là tỉ lệ dân số mắc bệnh hiểm nghèo X.</a:t>
            </a:r>
          </a:p>
        </p:txBody>
      </p:sp>
      <p:grpSp>
        <p:nvGrpSpPr>
          <p:cNvPr id="11" name="Group 10">
            <a:extLst>
              <a:ext uri="{FF2B5EF4-FFF2-40B4-BE49-F238E27FC236}">
                <a16:creationId xmlns:a16="http://schemas.microsoft.com/office/drawing/2014/main" id="{AC5FDD2E-D1EC-4038-A4F7-72998179AEAE}"/>
              </a:ext>
            </a:extLst>
          </p:cNvPr>
          <p:cNvGrpSpPr/>
          <p:nvPr/>
        </p:nvGrpSpPr>
        <p:grpSpPr>
          <a:xfrm>
            <a:off x="895070" y="2744218"/>
            <a:ext cx="2048155" cy="461665"/>
            <a:chOff x="590468" y="2720896"/>
            <a:chExt cx="2048155" cy="461665"/>
          </a:xfrm>
        </p:grpSpPr>
        <p:graphicFrame>
          <p:nvGraphicFramePr>
            <p:cNvPr id="9" name="Object 8">
              <a:extLst>
                <a:ext uri="{FF2B5EF4-FFF2-40B4-BE49-F238E27FC236}">
                  <a16:creationId xmlns:a16="http://schemas.microsoft.com/office/drawing/2014/main" id="{7FC7F40A-F742-F028-C252-1183437F1052}"/>
                </a:ext>
              </a:extLst>
            </p:cNvPr>
            <p:cNvGraphicFramePr>
              <a:graphicFrameLocks noChangeAspect="1"/>
            </p:cNvGraphicFramePr>
            <p:nvPr>
              <p:extLst>
                <p:ext uri="{D42A27DB-BD31-4B8C-83A1-F6EECF244321}">
                  <p14:modId xmlns:p14="http://schemas.microsoft.com/office/powerpoint/2010/main" val="1887943663"/>
                </p:ext>
              </p:extLst>
            </p:nvPr>
          </p:nvGraphicFramePr>
          <p:xfrm>
            <a:off x="1555948" y="2789728"/>
            <a:ext cx="1082675" cy="361950"/>
          </p:xfrm>
          <a:graphic>
            <a:graphicData uri="http://schemas.openxmlformats.org/presentationml/2006/ole">
              <mc:AlternateContent xmlns:mc="http://schemas.openxmlformats.org/markup-compatibility/2006">
                <mc:Choice xmlns:v="urn:schemas-microsoft-com:vml" Requires="v">
                  <p:oleObj spid="_x0000_s19581" name="Equation" r:id="rId9" imgW="609480" imgH="203040" progId="Equation.DSMT4">
                    <p:embed/>
                  </p:oleObj>
                </mc:Choice>
                <mc:Fallback>
                  <p:oleObj name="Equation" r:id="rId9" imgW="609480" imgH="203040" progId="Equation.DSMT4">
                    <p:embed/>
                    <p:pic>
                      <p:nvPicPr>
                        <p:cNvPr id="9" name="Object 8">
                          <a:extLst>
                            <a:ext uri="{FF2B5EF4-FFF2-40B4-BE49-F238E27FC236}">
                              <a16:creationId xmlns:a16="http://schemas.microsoft.com/office/drawing/2014/main" id="{7FC7F40A-F742-F028-C252-1183437F1052}"/>
                            </a:ext>
                          </a:extLst>
                        </p:cNvPr>
                        <p:cNvPicPr/>
                        <p:nvPr/>
                      </p:nvPicPr>
                      <p:blipFill>
                        <a:blip r:embed="rId10"/>
                        <a:stretch>
                          <a:fillRect/>
                        </a:stretch>
                      </p:blipFill>
                      <p:spPr>
                        <a:xfrm>
                          <a:off x="1555948" y="2789728"/>
                          <a:ext cx="1082675" cy="3619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8851336-50C1-4060-BC50-CCE84258FBE3}"/>
                </a:ext>
              </a:extLst>
            </p:cNvPr>
            <p:cNvSpPr/>
            <p:nvPr/>
          </p:nvSpPr>
          <p:spPr>
            <a:xfrm>
              <a:off x="590468" y="2720896"/>
              <a:ext cx="1031051" cy="461665"/>
            </a:xfrm>
            <a:prstGeom prst="rect">
              <a:avLst/>
            </a:prstGeom>
          </p:spPr>
          <p:txBody>
            <a:bodyPr wrap="none">
              <a:spAutoFit/>
            </a:bodyPr>
            <a:lstStyle/>
            <a:p>
              <a:r>
                <a:rPr lang="vi-VN">
                  <a:cs typeface="Arial" pitchFamily="34" charset="0"/>
                </a:rPr>
                <a:t>Khi đó</a:t>
              </a:r>
              <a:endParaRPr lang="en-US"/>
            </a:p>
          </p:txBody>
        </p:sp>
      </p:grpSp>
      <p:sp>
        <p:nvSpPr>
          <p:cNvPr id="12" name="Rectangle 11">
            <a:extLst>
              <a:ext uri="{FF2B5EF4-FFF2-40B4-BE49-F238E27FC236}">
                <a16:creationId xmlns:a16="http://schemas.microsoft.com/office/drawing/2014/main" id="{57DF312E-7E0E-48C5-B43B-AF03737F6415}"/>
              </a:ext>
            </a:extLst>
          </p:cNvPr>
          <p:cNvSpPr/>
          <p:nvPr/>
        </p:nvSpPr>
        <p:spPr>
          <a:xfrm>
            <a:off x="963301" y="3244489"/>
            <a:ext cx="11155362" cy="830997"/>
          </a:xfrm>
          <a:prstGeom prst="rect">
            <a:avLst/>
          </a:prstGeom>
        </p:spPr>
        <p:txBody>
          <a:bodyPr wrap="square">
            <a:spAutoFit/>
          </a:bodyPr>
          <a:lstStyle/>
          <a:p>
            <a:pPr algn="just"/>
            <a:r>
              <a:rPr lang="vi-VN" i="1">
                <a:cs typeface="Arial" pitchFamily="34" charset="0"/>
              </a:rPr>
              <a:t>P(B|A)</a:t>
            </a:r>
            <a:r>
              <a:rPr lang="en-US" i="1">
                <a:cs typeface="Arial" pitchFamily="34" charset="0"/>
              </a:rPr>
              <a:t> </a:t>
            </a:r>
            <a:r>
              <a:rPr lang="vi-VN">
                <a:cs typeface="Arial" pitchFamily="34" charset="0"/>
              </a:rPr>
              <a:t>là xác suất để ông M có xét nghiệm là dương tính nếu ông M mắc bệnh hiểm nghèo X ⇒ </a:t>
            </a:r>
            <a:r>
              <a:rPr lang="en-US">
                <a:cs typeface="Arial" pitchFamily="34" charset="0"/>
              </a:rPr>
              <a:t> </a:t>
            </a:r>
            <a:r>
              <a:rPr lang="vi-VN" i="1">
                <a:cs typeface="Arial" pitchFamily="34" charset="0"/>
              </a:rPr>
              <a:t>P(B|A)</a:t>
            </a:r>
            <a:r>
              <a:rPr lang="vi-VN">
                <a:cs typeface="Arial" pitchFamily="34" charset="0"/>
              </a:rPr>
              <a:t> = 0,95.</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C16D64F-5FF9-4253-8718-B95DDAFCA6E1}"/>
                  </a:ext>
                </a:extLst>
              </p:cNvPr>
              <p:cNvSpPr/>
              <p:nvPr/>
            </p:nvSpPr>
            <p:spPr>
              <a:xfrm>
                <a:off x="2972284" y="2737503"/>
                <a:ext cx="2616229" cy="462434"/>
              </a:xfrm>
              <a:prstGeom prst="rect">
                <a:avLst/>
              </a:prstGeom>
            </p:spPr>
            <p:txBody>
              <a:bodyPr wrap="none">
                <a:spAutoFit/>
              </a:bodyPr>
              <a:lstStyle/>
              <a:p>
                <a:r>
                  <a:rPr lang="vi-VN">
                    <a:cs typeface="Arial" pitchFamily="34" charset="0"/>
                  </a:rPr>
                  <a:t>Suy ra </a:t>
                </a:r>
                <a:r>
                  <a:rPr lang="vi-VN" i="1">
                    <a:cs typeface="Arial" pitchFamily="34" charset="0"/>
                  </a:rPr>
                  <a:t>P(</a:t>
                </a:r>
                <a14:m>
                  <m:oMath xmlns:m="http://schemas.openxmlformats.org/officeDocument/2006/math">
                    <m:acc>
                      <m:accPr>
                        <m:chr m:val="̅"/>
                        <m:ctrlPr>
                          <a:rPr lang="vi-VN" i="1" smtClean="0">
                            <a:latin typeface="Cambria Math" panose="02040503050406030204" pitchFamily="18" charset="0"/>
                            <a:cs typeface="Arial" pitchFamily="34" charset="0"/>
                          </a:rPr>
                        </m:ctrlPr>
                      </m:accPr>
                      <m:e>
                        <m:r>
                          <a:rPr lang="vi-VN" i="1">
                            <a:latin typeface="Cambria Math" panose="02040503050406030204" pitchFamily="18" charset="0"/>
                            <a:cs typeface="Arial" pitchFamily="34" charset="0"/>
                          </a:rPr>
                          <m:t>𝐴</m:t>
                        </m:r>
                      </m:e>
                    </m:acc>
                  </m:oMath>
                </a14:m>
                <a:r>
                  <a:rPr lang="vi-VN" i="1">
                    <a:cs typeface="Arial" pitchFamily="34" charset="0"/>
                  </a:rPr>
                  <a:t>)</a:t>
                </a:r>
                <a:r>
                  <a:rPr lang="vi-VN">
                    <a:cs typeface="Arial" pitchFamily="34" charset="0"/>
                  </a:rPr>
                  <a:t> = 1- </a:t>
                </a:r>
                <a:r>
                  <a:rPr lang="vi-VN" i="1">
                    <a:cs typeface="Arial" pitchFamily="34" charset="0"/>
                  </a:rPr>
                  <a:t>p</a:t>
                </a:r>
                <a:r>
                  <a:rPr lang="vi-VN">
                    <a:cs typeface="Arial" pitchFamily="34" charset="0"/>
                  </a:rPr>
                  <a:t>. </a:t>
                </a:r>
                <a:endParaRPr lang="en-US"/>
              </a:p>
            </p:txBody>
          </p:sp>
        </mc:Choice>
        <mc:Fallback xmlns="">
          <p:sp>
            <p:nvSpPr>
              <p:cNvPr id="14" name="Rectangle 13">
                <a:extLst>
                  <a:ext uri="{FF2B5EF4-FFF2-40B4-BE49-F238E27FC236}">
                    <a16:creationId xmlns:a16="http://schemas.microsoft.com/office/drawing/2014/main" id="{1C16D64F-5FF9-4253-8718-B95DDAFCA6E1}"/>
                  </a:ext>
                </a:extLst>
              </p:cNvPr>
              <p:cNvSpPr>
                <a:spLocks noRot="1" noChangeAspect="1" noMove="1" noResize="1" noEditPoints="1" noAdjustHandles="1" noChangeArrowheads="1" noChangeShapeType="1" noTextEdit="1"/>
              </p:cNvSpPr>
              <p:nvPr/>
            </p:nvSpPr>
            <p:spPr>
              <a:xfrm>
                <a:off x="2972284" y="2737503"/>
                <a:ext cx="2616229" cy="462434"/>
              </a:xfrm>
              <a:prstGeom prst="rect">
                <a:avLst/>
              </a:prstGeom>
              <a:blipFill>
                <a:blip r:embed="rId11"/>
                <a:stretch>
                  <a:fillRect l="-3730" t="-9211" r="-2564" b="-30263"/>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85E2ABE9-D345-4B16-A2A8-5A641939F1B7}"/>
              </a:ext>
            </a:extLst>
          </p:cNvPr>
          <p:cNvSpPr/>
          <p:nvPr/>
        </p:nvSpPr>
        <p:spPr>
          <a:xfrm>
            <a:off x="912017" y="4926590"/>
            <a:ext cx="4209807" cy="461665"/>
          </a:xfrm>
          <a:prstGeom prst="rect">
            <a:avLst/>
          </a:prstGeom>
        </p:spPr>
        <p:txBody>
          <a:bodyPr wrap="none">
            <a:spAutoFit/>
          </a:bodyPr>
          <a:lstStyle/>
          <a:p>
            <a:pPr algn="just"/>
            <a:r>
              <a:rPr lang="vi-VN">
                <a:cs typeface="Arial" pitchFamily="34" charset="0"/>
              </a:rPr>
              <a:t>Thay vào công thức Bayes ta có:</a:t>
            </a:r>
          </a:p>
        </p:txBody>
      </p:sp>
    </p:spTree>
    <p:extLst>
      <p:ext uri="{BB962C8B-B14F-4D97-AF65-F5344CB8AC3E}">
        <p14:creationId xmlns:p14="http://schemas.microsoft.com/office/powerpoint/2010/main" val="31065704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p:bldP spid="12" grpId="0"/>
      <p:bldP spid="14"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776056" y="31704"/>
            <a:ext cx="10345895" cy="238547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73" y="12499"/>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648731" y="605948"/>
            <a:ext cx="47859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5</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306125" y="242883"/>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07959" y="29339"/>
            <a:ext cx="10213992" cy="2339080"/>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cs typeface="Arial" pitchFamily="34" charset="0"/>
              </a:rPr>
              <a:t>Trở lại tình huống mở đầu Mục 2. </a:t>
            </a:r>
            <a:endParaRPr lang="en-US" b="1">
              <a:cs typeface="Arial" pitchFamily="34" charset="0"/>
            </a:endParaRPr>
          </a:p>
          <a:p>
            <a:pPr algn="just"/>
            <a:r>
              <a:rPr lang="vi-VN" b="1">
                <a:cs typeface="Arial" pitchFamily="34" charset="0"/>
              </a:rPr>
              <a:t>Thống kê cho thấy tỉ lệ dân số mắc bệnh hiểm nghèo X là 0,2%.</a:t>
            </a:r>
            <a:endParaRPr lang="en-US" b="1">
              <a:cs typeface="Arial" pitchFamily="34" charset="0"/>
            </a:endParaRPr>
          </a:p>
          <a:p>
            <a:pPr algn="just"/>
            <a:r>
              <a:rPr lang="vi-VN" b="1">
                <a:cs typeface="Arial" pitchFamily="34" charset="0"/>
              </a:rPr>
              <a:t>a) Trước khi tiến hành xét nghiệm, xác suất mắc bệnh hiểm nghèo X của ông M là bao nhiêu?</a:t>
            </a:r>
          </a:p>
          <a:p>
            <a:pPr algn="just"/>
            <a:r>
              <a:rPr lang="vi-VN" b="1">
                <a:cs typeface="Arial" pitchFamily="34" charset="0"/>
              </a:rPr>
              <a:t>b) Sau khi xét nghiệm cho kết quả dương tính, xác suất mắc bệnh hiểm nghèo X của ông M là bao nhiêu?</a:t>
            </a:r>
          </a:p>
        </p:txBody>
      </p:sp>
      <p:pic>
        <p:nvPicPr>
          <p:cNvPr id="24"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4696" y="268333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02">
            <a:extLst>
              <a:ext uri="{FF2B5EF4-FFF2-40B4-BE49-F238E27FC236}">
                <a16:creationId xmlns:a16="http://schemas.microsoft.com/office/drawing/2014/main" id="{A4375736-87C1-CC89-3E0A-F905C0223721}"/>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2D13A3D-5D89-C641-EBAA-A9499D9DA932}"/>
              </a:ext>
            </a:extLst>
          </p:cNvPr>
          <p:cNvSpPr txBox="1"/>
          <p:nvPr/>
        </p:nvSpPr>
        <p:spPr>
          <a:xfrm>
            <a:off x="2031100" y="3778080"/>
            <a:ext cx="2590086" cy="461665"/>
          </a:xfrm>
          <a:prstGeom prst="rect">
            <a:avLst/>
          </a:prstGeom>
          <a:noFill/>
        </p:spPr>
        <p:txBody>
          <a:bodyPr wrap="square" rtlCol="0">
            <a:spAutoFit/>
          </a:bodyPr>
          <a:lstStyle/>
          <a:p>
            <a:r>
              <a:rPr lang="en-US">
                <a:cs typeface="Arial" pitchFamily="34" charset="0"/>
              </a:rPr>
              <a:t>b)</a:t>
            </a:r>
            <a:endParaRPr lang="vi-VN">
              <a:cs typeface="Arial" pitchFamily="34" charset="0"/>
            </a:endParaRPr>
          </a:p>
        </p:txBody>
      </p:sp>
      <p:graphicFrame>
        <p:nvGraphicFramePr>
          <p:cNvPr id="12" name="Object 11">
            <a:extLst>
              <a:ext uri="{FF2B5EF4-FFF2-40B4-BE49-F238E27FC236}">
                <a16:creationId xmlns:a16="http://schemas.microsoft.com/office/drawing/2014/main" id="{62707766-DBFA-9135-9E6C-94F8ADD56ED8}"/>
              </a:ext>
            </a:extLst>
          </p:cNvPr>
          <p:cNvGraphicFramePr>
            <a:graphicFrameLocks noChangeAspect="1"/>
          </p:cNvGraphicFramePr>
          <p:nvPr>
            <p:extLst>
              <p:ext uri="{D42A27DB-BD31-4B8C-83A1-F6EECF244321}">
                <p14:modId xmlns:p14="http://schemas.microsoft.com/office/powerpoint/2010/main" val="1866193672"/>
              </p:ext>
            </p:extLst>
          </p:nvPr>
        </p:nvGraphicFramePr>
        <p:xfrm>
          <a:off x="2509693" y="3704193"/>
          <a:ext cx="4897438" cy="768350"/>
        </p:xfrm>
        <a:graphic>
          <a:graphicData uri="http://schemas.openxmlformats.org/presentationml/2006/ole">
            <mc:AlternateContent xmlns:mc="http://schemas.openxmlformats.org/markup-compatibility/2006">
              <mc:Choice xmlns:v="urn:schemas-microsoft-com:vml" Requires="v">
                <p:oleObj spid="_x0000_s20516" name="Equation" r:id="rId7" imgW="2666880" imgH="419040" progId="Equation.DSMT4">
                  <p:embed/>
                </p:oleObj>
              </mc:Choice>
              <mc:Fallback>
                <p:oleObj name="Equation" r:id="rId7" imgW="2666880" imgH="419040" progId="Equation.DSMT4">
                  <p:embed/>
                  <p:pic>
                    <p:nvPicPr>
                      <p:cNvPr id="12" name="Object 11">
                        <a:extLst>
                          <a:ext uri="{FF2B5EF4-FFF2-40B4-BE49-F238E27FC236}">
                            <a16:creationId xmlns:a16="http://schemas.microsoft.com/office/drawing/2014/main" id="{62707766-DBFA-9135-9E6C-94F8ADD56ED8}"/>
                          </a:ext>
                        </a:extLst>
                      </p:cNvPr>
                      <p:cNvPicPr/>
                      <p:nvPr/>
                    </p:nvPicPr>
                    <p:blipFill>
                      <a:blip r:embed="rId8"/>
                      <a:stretch>
                        <a:fillRect/>
                      </a:stretch>
                    </p:blipFill>
                    <p:spPr>
                      <a:xfrm>
                        <a:off x="2509693" y="3704193"/>
                        <a:ext cx="4897438" cy="76835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6C46001E-EE2E-9F13-CC8C-A2511F3EF6BB}"/>
              </a:ext>
            </a:extLst>
          </p:cNvPr>
          <p:cNvGraphicFramePr>
            <a:graphicFrameLocks noChangeAspect="1"/>
          </p:cNvGraphicFramePr>
          <p:nvPr>
            <p:extLst>
              <p:ext uri="{D42A27DB-BD31-4B8C-83A1-F6EECF244321}">
                <p14:modId xmlns:p14="http://schemas.microsoft.com/office/powerpoint/2010/main" val="4092142663"/>
              </p:ext>
            </p:extLst>
          </p:nvPr>
        </p:nvGraphicFramePr>
        <p:xfrm>
          <a:off x="2513012" y="3139079"/>
          <a:ext cx="1268613" cy="373907"/>
        </p:xfrm>
        <a:graphic>
          <a:graphicData uri="http://schemas.openxmlformats.org/presentationml/2006/ole">
            <mc:AlternateContent xmlns:mc="http://schemas.openxmlformats.org/markup-compatibility/2006">
              <mc:Choice xmlns:v="urn:schemas-microsoft-com:vml" Requires="v">
                <p:oleObj spid="_x0000_s20517" name="Equation" r:id="rId9" imgW="685800" imgH="203040" progId="Equation.DSMT4">
                  <p:embed/>
                </p:oleObj>
              </mc:Choice>
              <mc:Fallback>
                <p:oleObj name="Equation" r:id="rId9" imgW="685800" imgH="203040" progId="Equation.DSMT4">
                  <p:embed/>
                  <p:pic>
                    <p:nvPicPr>
                      <p:cNvPr id="2" name="Object 1">
                        <a:extLst>
                          <a:ext uri="{FF2B5EF4-FFF2-40B4-BE49-F238E27FC236}">
                            <a16:creationId xmlns:a16="http://schemas.microsoft.com/office/drawing/2014/main" id="{6C46001E-EE2E-9F13-CC8C-A2511F3EF6BB}"/>
                          </a:ext>
                        </a:extLst>
                      </p:cNvPr>
                      <p:cNvPicPr/>
                      <p:nvPr/>
                    </p:nvPicPr>
                    <p:blipFill>
                      <a:blip r:embed="rId10"/>
                      <a:stretch>
                        <a:fillRect/>
                      </a:stretch>
                    </p:blipFill>
                    <p:spPr>
                      <a:xfrm>
                        <a:off x="2513012" y="3139079"/>
                        <a:ext cx="1268613" cy="37390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727AF618-EAD7-1266-9AE3-0493DA1914C2}"/>
              </a:ext>
            </a:extLst>
          </p:cNvPr>
          <p:cNvSpPr txBox="1"/>
          <p:nvPr/>
        </p:nvSpPr>
        <p:spPr>
          <a:xfrm>
            <a:off x="2042076" y="3084464"/>
            <a:ext cx="683031" cy="461665"/>
          </a:xfrm>
          <a:prstGeom prst="rect">
            <a:avLst/>
          </a:prstGeom>
          <a:noFill/>
        </p:spPr>
        <p:txBody>
          <a:bodyPr wrap="square" rtlCol="0">
            <a:spAutoFit/>
          </a:bodyPr>
          <a:lstStyle/>
          <a:p>
            <a:r>
              <a:rPr lang="en-US">
                <a:cs typeface="Arial" pitchFamily="34" charset="0"/>
              </a:rPr>
              <a:t>a)</a:t>
            </a:r>
            <a:endParaRPr lang="vi-VN">
              <a:cs typeface="Arial" pitchFamily="34" charset="0"/>
            </a:endParaRPr>
          </a:p>
        </p:txBody>
      </p:sp>
    </p:spTree>
    <p:extLst>
      <p:ext uri="{BB962C8B-B14F-4D97-AF65-F5344CB8AC3E}">
        <p14:creationId xmlns:p14="http://schemas.microsoft.com/office/powerpoint/2010/main" val="29532939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409786" y="99415"/>
            <a:ext cx="10628226" cy="3136940"/>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83041"/>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91891" y="498002"/>
            <a:ext cx="452945"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25" name="TextBox 24"/>
          <p:cNvSpPr txBox="1"/>
          <p:nvPr/>
        </p:nvSpPr>
        <p:spPr>
          <a:xfrm>
            <a:off x="1522412" y="118484"/>
            <a:ext cx="10515600" cy="3077743"/>
          </a:xfrm>
          <a:prstGeom prst="rect">
            <a:avLst/>
          </a:prstGeom>
          <a:noFill/>
        </p:spPr>
        <p:txBody>
          <a:bodyPr wrap="square" lIns="121899" tIns="60949" rIns="121899" bIns="60949" rtlCol="0">
            <a:spAutoFit/>
          </a:bodyPr>
          <a:lstStyle/>
          <a:p>
            <a:pPr algn="just"/>
            <a:r>
              <a:rPr lang="vi-VN" b="1">
                <a:cs typeface="Arial" pitchFamily="34" charset="0"/>
              </a:rPr>
              <a:t>Một thống kê cho thấy tỉ lệ dân số mắc bệnh hiểm nghèo Y là 0,5%. Bà N đi xét nghiệm bệnh hiểm nghèo Y và nhận được kết quả là âm tính. Biết rằng, nếu mắc bệnh hiểm nghèo Y thì với xác suất 0,94 xét nghiệm là dương tính; nếu không bị bệnh hiểm nghèo Y thì với xác suất 0,97 xét nghiệm là âm tính.</a:t>
            </a:r>
            <a:endParaRPr lang="en-US" b="1">
              <a:cs typeface="Arial" pitchFamily="34" charset="0"/>
            </a:endParaRPr>
          </a:p>
          <a:p>
            <a:pPr marL="457200" indent="-457200" algn="just">
              <a:buAutoNum type="alphaLcParenR"/>
            </a:pPr>
            <a:r>
              <a:rPr lang="vi-VN" b="1">
                <a:cs typeface="Arial" pitchFamily="34" charset="0"/>
              </a:rPr>
              <a:t>Trước khi tiến hành xét nghiệm xác suất không mắc bệnh hiểm nghèo Y của bà N là bao nhiêu?</a:t>
            </a:r>
            <a:endParaRPr lang="en-US" b="1">
              <a:cs typeface="Arial" pitchFamily="34" charset="0"/>
            </a:endParaRPr>
          </a:p>
          <a:p>
            <a:pPr marL="457200" indent="-457200" algn="just">
              <a:buAutoNum type="alphaLcParenR"/>
            </a:pPr>
            <a:r>
              <a:rPr lang="vi-VN" b="1">
                <a:cs typeface="Arial" pitchFamily="34" charset="0"/>
              </a:rPr>
              <a:t>Sau khi xét nghiệm cho kết quả âm tính, xác suất không mắc bệnh hiểm nghèo Y của bà N là bao nhiêu?</a:t>
            </a:r>
          </a:p>
        </p:txBody>
      </p:sp>
      <p:pic>
        <p:nvPicPr>
          <p:cNvPr id="2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05" y="299733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8C4455F7-0E3E-4F7E-8321-0E8B95C2011A}"/>
              </a:ext>
            </a:extLst>
          </p:cNvPr>
          <p:cNvSpPr txBox="1"/>
          <p:nvPr/>
        </p:nvSpPr>
        <p:spPr>
          <a:xfrm>
            <a:off x="787971" y="3855285"/>
            <a:ext cx="11168592" cy="461665"/>
          </a:xfrm>
          <a:prstGeom prst="rect">
            <a:avLst/>
          </a:prstGeom>
          <a:noFill/>
        </p:spPr>
        <p:txBody>
          <a:bodyPr wrap="square">
            <a:spAutoFit/>
          </a:bodyPr>
          <a:lstStyle/>
          <a:p>
            <a:r>
              <a:rPr lang="vi-VN">
                <a:cs typeface="Arial" pitchFamily="34" charset="0"/>
              </a:rPr>
              <a:t>a) Trước khi tiến hành xét nghiệm, xác suất không mắc bệnh hiểm nghèo Y của bà N là</a:t>
            </a:r>
            <a:endParaRPr lang="en-US"/>
          </a:p>
        </p:txBody>
      </p:sp>
      <p:graphicFrame>
        <p:nvGraphicFramePr>
          <p:cNvPr id="18" name="Object 17">
            <a:extLst>
              <a:ext uri="{FF2B5EF4-FFF2-40B4-BE49-F238E27FC236}">
                <a16:creationId xmlns:a16="http://schemas.microsoft.com/office/drawing/2014/main" id="{5A03109B-826D-C90E-A587-641B7D4C98CC}"/>
              </a:ext>
            </a:extLst>
          </p:cNvPr>
          <p:cNvGraphicFramePr>
            <a:graphicFrameLocks noChangeAspect="1"/>
          </p:cNvGraphicFramePr>
          <p:nvPr>
            <p:extLst/>
          </p:nvPr>
        </p:nvGraphicFramePr>
        <p:xfrm>
          <a:off x="2741612" y="4316950"/>
          <a:ext cx="4355772" cy="445477"/>
        </p:xfrm>
        <a:graphic>
          <a:graphicData uri="http://schemas.openxmlformats.org/presentationml/2006/ole">
            <mc:AlternateContent xmlns:mc="http://schemas.openxmlformats.org/markup-compatibility/2006">
              <mc:Choice xmlns:v="urn:schemas-microsoft-com:vml" Requires="v">
                <p:oleObj spid="_x0000_s27658" name="Equation" r:id="rId6" imgW="2234880" imgH="228600" progId="Equation.DSMT4">
                  <p:embed/>
                </p:oleObj>
              </mc:Choice>
              <mc:Fallback>
                <p:oleObj name="Equation" r:id="rId6" imgW="2234880" imgH="228600" progId="Equation.DSMT4">
                  <p:embed/>
                  <p:pic>
                    <p:nvPicPr>
                      <p:cNvPr id="18" name="Object 17">
                        <a:extLst>
                          <a:ext uri="{FF2B5EF4-FFF2-40B4-BE49-F238E27FC236}">
                            <a16:creationId xmlns:a16="http://schemas.microsoft.com/office/drawing/2014/main" id="{5A03109B-826D-C90E-A587-641B7D4C98CC}"/>
                          </a:ext>
                        </a:extLst>
                      </p:cNvPr>
                      <p:cNvPicPr/>
                      <p:nvPr/>
                    </p:nvPicPr>
                    <p:blipFill>
                      <a:blip r:embed="rId7"/>
                      <a:stretch>
                        <a:fillRect/>
                      </a:stretch>
                    </p:blipFill>
                    <p:spPr>
                      <a:xfrm>
                        <a:off x="2741612" y="4316950"/>
                        <a:ext cx="4355772" cy="445477"/>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E764087-AC35-4945-A788-D660469A3BD9}"/>
              </a:ext>
            </a:extLst>
          </p:cNvPr>
          <p:cNvPicPr>
            <a:picLocks noChangeAspect="1"/>
          </p:cNvPicPr>
          <p:nvPr/>
        </p:nvPicPr>
        <p:blipFill>
          <a:blip r:embed="rId8"/>
          <a:stretch>
            <a:fillRect/>
          </a:stretch>
        </p:blipFill>
        <p:spPr>
          <a:xfrm>
            <a:off x="718363" y="3392854"/>
            <a:ext cx="11695559" cy="619375"/>
          </a:xfrm>
          <a:prstGeom prst="rect">
            <a:avLst/>
          </a:prstGeom>
        </p:spPr>
      </p:pic>
      <p:pic>
        <p:nvPicPr>
          <p:cNvPr id="6" name="Picture 5">
            <a:extLst>
              <a:ext uri="{FF2B5EF4-FFF2-40B4-BE49-F238E27FC236}">
                <a16:creationId xmlns:a16="http://schemas.microsoft.com/office/drawing/2014/main" id="{38B5BFB8-62C9-47FA-9A6D-5046765FDC84}"/>
              </a:ext>
            </a:extLst>
          </p:cNvPr>
          <p:cNvPicPr>
            <a:picLocks noChangeAspect="1"/>
          </p:cNvPicPr>
          <p:nvPr/>
        </p:nvPicPr>
        <p:blipFill>
          <a:blip r:embed="rId9"/>
          <a:stretch>
            <a:fillRect/>
          </a:stretch>
        </p:blipFill>
        <p:spPr>
          <a:xfrm>
            <a:off x="720786" y="4735052"/>
            <a:ext cx="11468039" cy="627625"/>
          </a:xfrm>
          <a:prstGeom prst="rect">
            <a:avLst/>
          </a:prstGeom>
        </p:spPr>
      </p:pic>
      <p:grpSp>
        <p:nvGrpSpPr>
          <p:cNvPr id="20" name="Group 19">
            <a:extLst>
              <a:ext uri="{FF2B5EF4-FFF2-40B4-BE49-F238E27FC236}">
                <a16:creationId xmlns:a16="http://schemas.microsoft.com/office/drawing/2014/main" id="{CDDF0EEA-5DB8-48B7-A192-8CE8E1E4CE9F}"/>
              </a:ext>
            </a:extLst>
          </p:cNvPr>
          <p:cNvGrpSpPr/>
          <p:nvPr/>
        </p:nvGrpSpPr>
        <p:grpSpPr>
          <a:xfrm>
            <a:off x="2850364" y="5291644"/>
            <a:ext cx="9226443" cy="461665"/>
            <a:chOff x="399501" y="4481788"/>
            <a:chExt cx="8276763" cy="461665"/>
          </a:xfrm>
        </p:grpSpPr>
        <p:graphicFrame>
          <p:nvGraphicFramePr>
            <p:cNvPr id="22" name="Object 21">
              <a:extLst>
                <a:ext uri="{FF2B5EF4-FFF2-40B4-BE49-F238E27FC236}">
                  <a16:creationId xmlns:a16="http://schemas.microsoft.com/office/drawing/2014/main" id="{676FAD3D-1808-412D-AF64-99C3C6AB3762}"/>
                </a:ext>
              </a:extLst>
            </p:cNvPr>
            <p:cNvGraphicFramePr>
              <a:graphicFrameLocks noChangeAspect="1"/>
            </p:cNvGraphicFramePr>
            <p:nvPr>
              <p:extLst/>
            </p:nvPr>
          </p:nvGraphicFramePr>
          <p:xfrm>
            <a:off x="399501" y="4482760"/>
            <a:ext cx="1064165" cy="445643"/>
          </p:xfrm>
          <a:graphic>
            <a:graphicData uri="http://schemas.openxmlformats.org/presentationml/2006/ole">
              <mc:AlternateContent xmlns:mc="http://schemas.openxmlformats.org/markup-compatibility/2006">
                <mc:Choice xmlns:v="urn:schemas-microsoft-com:vml" Requires="v">
                  <p:oleObj spid="_x0000_s27659" name="Equation" r:id="rId10" imgW="545760" imgH="228600" progId="Equation.DSMT4">
                    <p:embed/>
                  </p:oleObj>
                </mc:Choice>
                <mc:Fallback>
                  <p:oleObj name="Equation" r:id="rId10" imgW="545760" imgH="228600" progId="Equation.DSMT4">
                    <p:embed/>
                    <p:pic>
                      <p:nvPicPr>
                        <p:cNvPr id="22" name="Object 21">
                          <a:extLst>
                            <a:ext uri="{FF2B5EF4-FFF2-40B4-BE49-F238E27FC236}">
                              <a16:creationId xmlns:a16="http://schemas.microsoft.com/office/drawing/2014/main" id="{676FAD3D-1808-412D-AF64-99C3C6AB3762}"/>
                            </a:ext>
                          </a:extLst>
                        </p:cNvPr>
                        <p:cNvPicPr/>
                        <p:nvPr/>
                      </p:nvPicPr>
                      <p:blipFill>
                        <a:blip r:embed="rId11"/>
                        <a:stretch>
                          <a:fillRect/>
                        </a:stretch>
                      </p:blipFill>
                      <p:spPr>
                        <a:xfrm>
                          <a:off x="399501" y="4482760"/>
                          <a:ext cx="1064165" cy="445643"/>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AB89A539-F1A5-4421-9960-6C8996DEF0FB}"/>
                </a:ext>
              </a:extLst>
            </p:cNvPr>
            <p:cNvSpPr txBox="1"/>
            <p:nvPr/>
          </p:nvSpPr>
          <p:spPr>
            <a:xfrm>
              <a:off x="1463666" y="4481788"/>
              <a:ext cx="7212598" cy="461665"/>
            </a:xfrm>
            <a:prstGeom prst="rect">
              <a:avLst/>
            </a:prstGeom>
            <a:noFill/>
          </p:spPr>
          <p:txBody>
            <a:bodyPr wrap="square" rtlCol="0">
              <a:spAutoFit/>
            </a:bodyPr>
            <a:lstStyle/>
            <a:p>
              <a:r>
                <a:rPr lang="en-US">
                  <a:cs typeface="Arial" pitchFamily="34" charset="0"/>
                </a:rPr>
                <a:t>là xác suất để bà N có xét nghiệm là âm tính nếu bà N bị bệnh Y</a:t>
              </a:r>
              <a:endParaRPr lang="vi-VN">
                <a:cs typeface="Arial" pitchFamily="34" charset="0"/>
              </a:endParaRPr>
            </a:p>
          </p:txBody>
        </p:sp>
      </p:grpSp>
    </p:spTree>
    <p:extLst>
      <p:ext uri="{BB962C8B-B14F-4D97-AF65-F5344CB8AC3E}">
        <p14:creationId xmlns:p14="http://schemas.microsoft.com/office/powerpoint/2010/main" val="30839540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3212" y="838199"/>
            <a:ext cx="5715000" cy="4800602"/>
            <a:chOff x="841376" y="838199"/>
            <a:chExt cx="7996236" cy="3490050"/>
          </a:xfrm>
        </p:grpSpPr>
        <p:sp>
          <p:nvSpPr>
            <p:cNvPr id="13" name="Rounded Rectangle 12"/>
            <p:cNvSpPr/>
            <p:nvPr/>
          </p:nvSpPr>
          <p:spPr>
            <a:xfrm>
              <a:off x="841376" y="838199"/>
              <a:ext cx="7996236" cy="3490050"/>
            </a:xfrm>
            <a:prstGeom prst="roundRect">
              <a:avLst>
                <a:gd name="adj" fmla="val 3309"/>
              </a:avLst>
            </a:prstGeom>
            <a:solidFill>
              <a:schemeClr val="accent5">
                <a:lumMod val="50000"/>
              </a:scheme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47829" y="896513"/>
              <a:ext cx="7467600" cy="3412254"/>
            </a:xfrm>
            <a:prstGeom prst="rect">
              <a:avLst/>
            </a:prstGeom>
            <a:noFill/>
          </p:spPr>
          <p:txBody>
            <a:bodyPr wrap="square" rtlCol="0">
              <a:spAutoFit/>
            </a:bodyPr>
            <a:lstStyle/>
            <a:p>
              <a:pPr marL="342900" indent="-342900">
                <a:buFont typeface="Wingdings" panose="05000000000000000000" pitchFamily="2" charset="2"/>
                <a:buChar char="v"/>
              </a:pPr>
              <a:r>
                <a:rPr lang="vi-VN" sz="2300" b="1">
                  <a:solidFill>
                    <a:schemeClr val="bg1"/>
                  </a:solidFill>
                  <a:latin typeface="Arial" pitchFamily="34" charset="0"/>
                  <a:cs typeface="Arial" pitchFamily="34" charset="0"/>
                </a:rPr>
                <a:t>Số khán giả đến xem buổi biểu diễn ca nhạc ngoài trời phụ thuộc vào thời tiết. Giả sử, nếu trời không mưa thì xác suất để bán hết vé là 0,9; còn nếu trời mưa thì xác suất để bán hết vé chỉ là 0,4. Dự báo thời tiết cho thấy xác suất để trời mưa vào buổi biểu diễn là 0,75. Nhà tổ chức sự kiện quan tâm đến xác suất để bán được hết vẻ là bao nhiêu.</a:t>
              </a:r>
            </a:p>
            <a:p>
              <a:pPr marL="342900" indent="-342900">
                <a:buFont typeface="Wingdings" panose="05000000000000000000" pitchFamily="2" charset="2"/>
                <a:buChar char="v"/>
              </a:pPr>
              <a:r>
                <a:rPr lang="vi-VN" sz="2300" b="1">
                  <a:solidFill>
                    <a:schemeClr val="bg1"/>
                  </a:solidFill>
                  <a:latin typeface="Arial" pitchFamily="34" charset="0"/>
                  <a:cs typeface="Arial" pitchFamily="34" charset="0"/>
                </a:rPr>
                <a:t>Công thức xác suất trong Mục 1 sẽ trả lời cho ta câu hỏi đó.</a:t>
              </a:r>
            </a:p>
          </p:txBody>
        </p:sp>
      </p:grpSp>
      <p:grpSp>
        <p:nvGrpSpPr>
          <p:cNvPr id="8" name="Group 7">
            <a:extLst>
              <a:ext uri="{FF2B5EF4-FFF2-40B4-BE49-F238E27FC236}">
                <a16:creationId xmlns:a16="http://schemas.microsoft.com/office/drawing/2014/main" id="{0D2B313D-F2F9-44FE-B77D-563EB47B5DF2}"/>
              </a:ext>
            </a:extLst>
          </p:cNvPr>
          <p:cNvGrpSpPr/>
          <p:nvPr/>
        </p:nvGrpSpPr>
        <p:grpSpPr>
          <a:xfrm>
            <a:off x="6281942" y="838199"/>
            <a:ext cx="5715000" cy="5588700"/>
            <a:chOff x="6281942" y="838199"/>
            <a:chExt cx="5715000" cy="5588700"/>
          </a:xfrm>
        </p:grpSpPr>
        <p:sp>
          <p:nvSpPr>
            <p:cNvPr id="10" name="Rounded Rectangle 12">
              <a:extLst>
                <a:ext uri="{FF2B5EF4-FFF2-40B4-BE49-F238E27FC236}">
                  <a16:creationId xmlns:a16="http://schemas.microsoft.com/office/drawing/2014/main" id="{2D7B93EC-C636-405C-A1F9-804234953644}"/>
                </a:ext>
              </a:extLst>
            </p:cNvPr>
            <p:cNvSpPr/>
            <p:nvPr/>
          </p:nvSpPr>
          <p:spPr>
            <a:xfrm>
              <a:off x="6281942" y="838199"/>
              <a:ext cx="5715000" cy="4800602"/>
            </a:xfrm>
            <a:prstGeom prst="roundRect">
              <a:avLst>
                <a:gd name="adj" fmla="val 3309"/>
              </a:avLst>
            </a:prstGeom>
            <a:solidFill>
              <a:schemeClr val="bg1"/>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0BA37D-C88B-4875-B21B-9C5BFB2DB604}"/>
                </a:ext>
              </a:extLst>
            </p:cNvPr>
            <p:cNvPicPr>
              <a:picLocks noChangeAspect="1"/>
            </p:cNvPicPr>
            <p:nvPr/>
          </p:nvPicPr>
          <p:blipFill>
            <a:blip r:embed="rId4"/>
            <a:stretch>
              <a:fillRect/>
            </a:stretch>
          </p:blipFill>
          <p:spPr>
            <a:xfrm>
              <a:off x="6422934" y="914400"/>
              <a:ext cx="5433017" cy="4535906"/>
            </a:xfrm>
            <a:prstGeom prst="rect">
              <a:avLst/>
            </a:prstGeom>
          </p:spPr>
        </p:pic>
        <p:sp>
          <p:nvSpPr>
            <p:cNvPr id="7" name="Rectangle 6">
              <a:extLst>
                <a:ext uri="{FF2B5EF4-FFF2-40B4-BE49-F238E27FC236}">
                  <a16:creationId xmlns:a16="http://schemas.microsoft.com/office/drawing/2014/main" id="{7E9BDA52-3625-4369-A0CE-FF96DF8CA04E}"/>
                </a:ext>
              </a:extLst>
            </p:cNvPr>
            <p:cNvSpPr/>
            <p:nvPr/>
          </p:nvSpPr>
          <p:spPr>
            <a:xfrm>
              <a:off x="6780212" y="5719013"/>
              <a:ext cx="5015711" cy="707886"/>
            </a:xfrm>
            <a:prstGeom prst="rect">
              <a:avLst/>
            </a:prstGeom>
          </p:spPr>
          <p:txBody>
            <a:bodyPr wrap="square">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Hình 6.1. </a:t>
              </a:r>
              <a:r>
                <a:rPr lang="en-US" sz="2000" b="1">
                  <a:latin typeface="Times New Roman" panose="02020603050405020304" pitchFamily="18" charset="0"/>
                  <a:cs typeface="Times New Roman" panose="02020603050405020304" pitchFamily="18" charset="0"/>
                </a:rPr>
                <a:t>Minh hoạ về dự báo thời tiết</a:t>
              </a:r>
            </a:p>
            <a:p>
              <a:pPr algn="ctr"/>
              <a:r>
                <a:rPr lang="en-US" sz="2000">
                  <a:latin typeface="Times New Roman" panose="02020603050405020304" pitchFamily="18" charset="0"/>
                  <a:cs typeface="Times New Roman" panose="02020603050405020304" pitchFamily="18" charset="0"/>
                </a:rPr>
                <a:t>(</a:t>
              </a:r>
              <a:r>
                <a:rPr lang="en-US" sz="2000" b="1">
                  <a:latin typeface="Times New Roman" panose="02020603050405020304" pitchFamily="18" charset="0"/>
                  <a:cs typeface="Times New Roman" panose="02020603050405020304" pitchFamily="18" charset="0"/>
                </a:rPr>
                <a:t>Ảnh:</a:t>
              </a:r>
              <a:r>
                <a:rPr 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hlinkClick r:id="rId5"/>
                </a:rPr>
                <a:t>https://thoitiet.edu.vn/</a:t>
              </a:r>
              <a:r>
                <a:rPr lang="en-US" sz="200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409786" y="99415"/>
            <a:ext cx="10628226" cy="3136940"/>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83041"/>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91891" y="498002"/>
            <a:ext cx="452945"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25" name="TextBox 24"/>
          <p:cNvSpPr txBox="1"/>
          <p:nvPr/>
        </p:nvSpPr>
        <p:spPr>
          <a:xfrm>
            <a:off x="1522412" y="118484"/>
            <a:ext cx="10515600" cy="3077743"/>
          </a:xfrm>
          <a:prstGeom prst="rect">
            <a:avLst/>
          </a:prstGeom>
          <a:noFill/>
        </p:spPr>
        <p:txBody>
          <a:bodyPr wrap="square" lIns="121899" tIns="60949" rIns="121899" bIns="60949" rtlCol="0">
            <a:spAutoFit/>
          </a:bodyPr>
          <a:lstStyle/>
          <a:p>
            <a:pPr algn="just"/>
            <a:r>
              <a:rPr lang="vi-VN" b="1">
                <a:cs typeface="Arial" pitchFamily="34" charset="0"/>
              </a:rPr>
              <a:t>Một thống kê cho thấy tỉ lệ dân số mắc bệnh hiểm nghèo Y là 0,5%. Bà N đi xét nghiệm bệnh hiểm nghèo Y và nhận được kết quả là âm tính. Biết rằng, nếu mắc bệnh hiểm nghèo Y thì với xác suất 0,94 xét nghiệm là dương tính; nếu không bị bệnh hiểm nghèo Y thì với xác suất 0,97 xét nghiệm là âm tính.</a:t>
            </a:r>
            <a:endParaRPr lang="en-US" b="1">
              <a:cs typeface="Arial" pitchFamily="34" charset="0"/>
            </a:endParaRPr>
          </a:p>
          <a:p>
            <a:pPr marL="457200" indent="-457200" algn="just">
              <a:buAutoNum type="alphaLcParenR"/>
            </a:pPr>
            <a:r>
              <a:rPr lang="vi-VN" b="1">
                <a:cs typeface="Arial" pitchFamily="34" charset="0"/>
              </a:rPr>
              <a:t>Trước khi tiến hành xét nghiệm xác suất không mắc bệnh hiểm nghèo Y của bà N là bao nhiêu?</a:t>
            </a:r>
            <a:endParaRPr lang="en-US" b="1">
              <a:cs typeface="Arial" pitchFamily="34" charset="0"/>
            </a:endParaRPr>
          </a:p>
          <a:p>
            <a:pPr marL="457200" indent="-457200" algn="just">
              <a:buAutoNum type="alphaLcParenR"/>
            </a:pPr>
            <a:r>
              <a:rPr lang="vi-VN" b="1">
                <a:cs typeface="Arial" pitchFamily="34" charset="0"/>
              </a:rPr>
              <a:t>Sau khi xét nghiệm cho kết quả âm tính, xác suất không mắc bệnh hiểm nghèo Y của bà N là bao nhiêu?</a:t>
            </a:r>
          </a:p>
        </p:txBody>
      </p:sp>
      <p:pic>
        <p:nvPicPr>
          <p:cNvPr id="2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458" y="356282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47F45245-A2D7-4F88-93FC-D4D1A85D59DA}"/>
              </a:ext>
            </a:extLst>
          </p:cNvPr>
          <p:cNvGrpSpPr/>
          <p:nvPr/>
        </p:nvGrpSpPr>
        <p:grpSpPr>
          <a:xfrm>
            <a:off x="1591157" y="4087939"/>
            <a:ext cx="5995636" cy="490878"/>
            <a:chOff x="1869944" y="4107490"/>
            <a:chExt cx="5995636" cy="490878"/>
          </a:xfrm>
        </p:grpSpPr>
        <p:pic>
          <p:nvPicPr>
            <p:cNvPr id="3" name="Picture 2">
              <a:extLst>
                <a:ext uri="{FF2B5EF4-FFF2-40B4-BE49-F238E27FC236}">
                  <a16:creationId xmlns:a16="http://schemas.microsoft.com/office/drawing/2014/main" id="{0574DEF3-2552-478D-B2DE-FD5DB6F53206}"/>
                </a:ext>
              </a:extLst>
            </p:cNvPr>
            <p:cNvPicPr>
              <a:picLocks noChangeAspect="1"/>
            </p:cNvPicPr>
            <p:nvPr/>
          </p:nvPicPr>
          <p:blipFill>
            <a:blip r:embed="rId6"/>
            <a:stretch>
              <a:fillRect/>
            </a:stretch>
          </p:blipFill>
          <p:spPr>
            <a:xfrm>
              <a:off x="2800002" y="4161293"/>
              <a:ext cx="1881594" cy="427284"/>
            </a:xfrm>
            <a:prstGeom prst="rect">
              <a:avLst/>
            </a:prstGeom>
          </p:spPr>
        </p:pic>
        <p:graphicFrame>
          <p:nvGraphicFramePr>
            <p:cNvPr id="7" name="Object 6">
              <a:extLst>
                <a:ext uri="{FF2B5EF4-FFF2-40B4-BE49-F238E27FC236}">
                  <a16:creationId xmlns:a16="http://schemas.microsoft.com/office/drawing/2014/main" id="{4E78D611-F9E8-485C-BFF4-B814663C262E}"/>
                </a:ext>
              </a:extLst>
            </p:cNvPr>
            <p:cNvGraphicFramePr>
              <a:graphicFrameLocks noChangeAspect="1"/>
            </p:cNvGraphicFramePr>
            <p:nvPr>
              <p:extLst>
                <p:ext uri="{D42A27DB-BD31-4B8C-83A1-F6EECF244321}">
                  <p14:modId xmlns:p14="http://schemas.microsoft.com/office/powerpoint/2010/main" val="3586145744"/>
                </p:ext>
              </p:extLst>
            </p:nvPr>
          </p:nvGraphicFramePr>
          <p:xfrm>
            <a:off x="4707661" y="4160408"/>
            <a:ext cx="3157919" cy="437960"/>
          </p:xfrm>
          <a:graphic>
            <a:graphicData uri="http://schemas.openxmlformats.org/presentationml/2006/ole">
              <mc:AlternateContent xmlns:mc="http://schemas.openxmlformats.org/markup-compatibility/2006">
                <mc:Choice xmlns:v="urn:schemas-microsoft-com:vml" Requires="v">
                  <p:oleObj spid="_x0000_s21563" name="Equation" r:id="rId7" imgW="2609764" imgH="361835" progId="Equation.DSMT4">
                    <p:embed/>
                  </p:oleObj>
                </mc:Choice>
                <mc:Fallback>
                  <p:oleObj name="Equation" r:id="rId7" imgW="2609764" imgH="361835" progId="Equation.DSMT4">
                    <p:embed/>
                    <p:pic>
                      <p:nvPicPr>
                        <p:cNvPr id="0" name=""/>
                        <p:cNvPicPr/>
                        <p:nvPr/>
                      </p:nvPicPr>
                      <p:blipFill>
                        <a:blip r:embed="rId8"/>
                        <a:stretch>
                          <a:fillRect/>
                        </a:stretch>
                      </p:blipFill>
                      <p:spPr>
                        <a:xfrm>
                          <a:off x="4707661" y="4160408"/>
                          <a:ext cx="3157919" cy="43796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8955A1A-EA44-4DA4-972F-90DF145E4777}"/>
                </a:ext>
              </a:extLst>
            </p:cNvPr>
            <p:cNvSpPr txBox="1"/>
            <p:nvPr/>
          </p:nvSpPr>
          <p:spPr>
            <a:xfrm>
              <a:off x="1869944" y="4107490"/>
              <a:ext cx="939040" cy="461665"/>
            </a:xfrm>
            <a:prstGeom prst="rect">
              <a:avLst/>
            </a:prstGeom>
            <a:noFill/>
          </p:spPr>
          <p:txBody>
            <a:bodyPr wrap="none" rtlCol="0">
              <a:spAutoFit/>
            </a:bodyPr>
            <a:lstStyle/>
            <a:p>
              <a:r>
                <a:rPr lang="en-US"/>
                <a:t>Ta có:</a:t>
              </a:r>
            </a:p>
          </p:txBody>
        </p:sp>
      </p:grpSp>
      <p:grpSp>
        <p:nvGrpSpPr>
          <p:cNvPr id="11" name="Group 10">
            <a:extLst>
              <a:ext uri="{FF2B5EF4-FFF2-40B4-BE49-F238E27FC236}">
                <a16:creationId xmlns:a16="http://schemas.microsoft.com/office/drawing/2014/main" id="{A14CDEA3-C66E-4D02-A825-2720667AEC46}"/>
              </a:ext>
            </a:extLst>
          </p:cNvPr>
          <p:cNvGrpSpPr/>
          <p:nvPr/>
        </p:nvGrpSpPr>
        <p:grpSpPr>
          <a:xfrm>
            <a:off x="1588734" y="4656081"/>
            <a:ext cx="9768309" cy="818396"/>
            <a:chOff x="1588734" y="4656081"/>
            <a:chExt cx="9768309" cy="818396"/>
          </a:xfrm>
        </p:grpSpPr>
        <p:graphicFrame>
          <p:nvGraphicFramePr>
            <p:cNvPr id="8" name="Object 7">
              <a:extLst>
                <a:ext uri="{FF2B5EF4-FFF2-40B4-BE49-F238E27FC236}">
                  <a16:creationId xmlns:a16="http://schemas.microsoft.com/office/drawing/2014/main" id="{B31A1B26-3519-4529-A321-735AACA2C808}"/>
                </a:ext>
              </a:extLst>
            </p:cNvPr>
            <p:cNvGraphicFramePr>
              <a:graphicFrameLocks noChangeAspect="1"/>
            </p:cNvGraphicFramePr>
            <p:nvPr>
              <p:extLst>
                <p:ext uri="{D42A27DB-BD31-4B8C-83A1-F6EECF244321}">
                  <p14:modId xmlns:p14="http://schemas.microsoft.com/office/powerpoint/2010/main" val="3365277968"/>
                </p:ext>
              </p:extLst>
            </p:nvPr>
          </p:nvGraphicFramePr>
          <p:xfrm>
            <a:off x="5737960" y="4656081"/>
            <a:ext cx="5619083" cy="818396"/>
          </p:xfrm>
          <a:graphic>
            <a:graphicData uri="http://schemas.openxmlformats.org/presentationml/2006/ole">
              <mc:AlternateContent xmlns:mc="http://schemas.openxmlformats.org/markup-compatibility/2006">
                <mc:Choice xmlns:v="urn:schemas-microsoft-com:vml" Requires="v">
                  <p:oleObj spid="_x0000_s21564" name="Equation" r:id="rId9" imgW="2882880" imgH="419040" progId="Equation.DSMT4">
                    <p:embed/>
                  </p:oleObj>
                </mc:Choice>
                <mc:Fallback>
                  <p:oleObj name="Equation" r:id="rId9" imgW="2882880" imgH="419040" progId="Equation.DSMT4">
                    <p:embed/>
                    <p:pic>
                      <p:nvPicPr>
                        <p:cNvPr id="0" name=""/>
                        <p:cNvPicPr/>
                        <p:nvPr/>
                      </p:nvPicPr>
                      <p:blipFill>
                        <a:blip r:embed="rId10"/>
                        <a:stretch>
                          <a:fillRect/>
                        </a:stretch>
                      </p:blipFill>
                      <p:spPr>
                        <a:xfrm>
                          <a:off x="5737960" y="4656081"/>
                          <a:ext cx="5619083" cy="818396"/>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75537EEB-132A-4E32-A2B0-51FC977F9BA9}"/>
                </a:ext>
              </a:extLst>
            </p:cNvPr>
            <p:cNvSpPr txBox="1"/>
            <p:nvPr/>
          </p:nvSpPr>
          <p:spPr>
            <a:xfrm>
              <a:off x="1588734" y="4797128"/>
              <a:ext cx="4419100" cy="461665"/>
            </a:xfrm>
            <a:prstGeom prst="rect">
              <a:avLst/>
            </a:prstGeom>
            <a:noFill/>
          </p:spPr>
          <p:txBody>
            <a:bodyPr wrap="square">
              <a:spAutoFit/>
            </a:bodyPr>
            <a:lstStyle/>
            <a:p>
              <a:pPr algn="just"/>
              <a:r>
                <a:rPr lang="vi-VN">
                  <a:cs typeface="Arial" pitchFamily="34" charset="0"/>
                </a:rPr>
                <a:t>Thay vào công thức Bayes ta có:</a:t>
              </a:r>
            </a:p>
          </p:txBody>
        </p:sp>
      </p:grpSp>
      <p:sp>
        <p:nvSpPr>
          <p:cNvPr id="30" name="TextBox 29">
            <a:extLst>
              <a:ext uri="{FF2B5EF4-FFF2-40B4-BE49-F238E27FC236}">
                <a16:creationId xmlns:a16="http://schemas.microsoft.com/office/drawing/2014/main" id="{6090D1E1-269D-4FA7-8B5F-79A2B8AF82BD}"/>
              </a:ext>
            </a:extLst>
          </p:cNvPr>
          <p:cNvSpPr txBox="1"/>
          <p:nvPr/>
        </p:nvSpPr>
        <p:spPr>
          <a:xfrm>
            <a:off x="1549315" y="5722343"/>
            <a:ext cx="10488697" cy="830997"/>
          </a:xfrm>
          <a:prstGeom prst="rect">
            <a:avLst/>
          </a:prstGeom>
          <a:noFill/>
        </p:spPr>
        <p:txBody>
          <a:bodyPr wrap="square" rtlCol="0">
            <a:spAutoFit/>
          </a:bodyPr>
          <a:lstStyle/>
          <a:p>
            <a:r>
              <a:rPr lang="vi-VN">
                <a:cs typeface="Arial" pitchFamily="34" charset="0"/>
              </a:rPr>
              <a:t>Như vậy, với xét nghiệm cho kết quả âm tính, xác suất không mắc bệnh Y của bà N tăng lên thành 99,97% (trước xét nghiệm là 99,5%).</a:t>
            </a:r>
          </a:p>
        </p:txBody>
      </p:sp>
    </p:spTree>
    <p:extLst>
      <p:ext uri="{BB962C8B-B14F-4D97-AF65-F5344CB8AC3E}">
        <p14:creationId xmlns:p14="http://schemas.microsoft.com/office/powerpoint/2010/main" val="1161662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7000"/>
                    </a14:imgEffect>
                    <a14:imgEffect>
                      <a14:brightnessContrast bright="-1000" contrast="-13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FAA334-567D-452E-9A48-2286D53EDA10}"/>
              </a:ext>
            </a:extLst>
          </p:cNvPr>
          <p:cNvPicPr>
            <a:picLocks noChangeAspect="1"/>
          </p:cNvPicPr>
          <p:nvPr/>
        </p:nvPicPr>
        <p:blipFill>
          <a:blip r:embed="rId5"/>
          <a:stretch>
            <a:fillRect/>
          </a:stretch>
        </p:blipFill>
        <p:spPr>
          <a:xfrm>
            <a:off x="3314395" y="1889626"/>
            <a:ext cx="5560034" cy="3078747"/>
          </a:xfrm>
          <a:prstGeom prst="rect">
            <a:avLst/>
          </a:prstGeom>
        </p:spPr>
      </p:pic>
    </p:spTree>
    <p:extLst>
      <p:ext uri="{BB962C8B-B14F-4D97-AF65-F5344CB8AC3E}">
        <p14:creationId xmlns:p14="http://schemas.microsoft.com/office/powerpoint/2010/main" val="41672396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578" y="331762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22272CE2-6F39-46F1-903F-262C681F2994}"/>
              </a:ext>
            </a:extLst>
          </p:cNvPr>
          <p:cNvGrpSpPr/>
          <p:nvPr/>
        </p:nvGrpSpPr>
        <p:grpSpPr>
          <a:xfrm>
            <a:off x="0" y="68179"/>
            <a:ext cx="12188825" cy="3147342"/>
            <a:chOff x="0" y="68179"/>
            <a:chExt cx="12188825" cy="3147342"/>
          </a:xfrm>
        </p:grpSpPr>
        <p:sp>
          <p:nvSpPr>
            <p:cNvPr id="22" name="Rounded Rectangle 21"/>
            <p:cNvSpPr/>
            <p:nvPr/>
          </p:nvSpPr>
          <p:spPr>
            <a:xfrm>
              <a:off x="1757592" y="68179"/>
              <a:ext cx="10345895" cy="314733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400422" y="373917"/>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rPr>
                <a:t>6.7</a:t>
              </a:r>
              <a:endParaRPr lang="en-US" sz="54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9" name="Rectangle 202">
              <a:extLst>
                <a:ext uri="{FF2B5EF4-FFF2-40B4-BE49-F238E27FC236}">
                  <a16:creationId xmlns:a16="http://schemas.microsoft.com/office/drawing/2014/main" id="{A4375736-87C1-CC89-3E0A-F905C0223721}"/>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C822B5F7-A5B9-40CC-AFD9-BB899499A571}"/>
                </a:ext>
              </a:extLst>
            </p:cNvPr>
            <p:cNvSpPr/>
            <p:nvPr/>
          </p:nvSpPr>
          <p:spPr>
            <a:xfrm>
              <a:off x="1776057" y="76200"/>
              <a:ext cx="10327430" cy="3139321"/>
            </a:xfrm>
            <a:prstGeom prst="rect">
              <a:avLst/>
            </a:prstGeom>
          </p:spPr>
          <p:txBody>
            <a:bodyPr wrap="square">
              <a:spAutoFit/>
            </a:bodyPr>
            <a:lstStyle/>
            <a:p>
              <a:pPr marL="342900" indent="-342900" algn="just">
                <a:buFont typeface="Wingdings" panose="05000000000000000000" pitchFamily="2" charset="2"/>
                <a:buChar char="v"/>
              </a:pPr>
              <a:r>
                <a:rPr lang="vi-VN" sz="2200"/>
                <a:t>Trong quân sự, một máy bay chiến đấu của đối phương có thể xuất hiện vị trí X với xác suất 0,55. Nếu máy bay đó không xuất hiện ở vị trí X thì nó xuất hiện ở vị trí Y. Để phòng thủ, các bệ phóng tên lửa được bố trí tại các vị trí X và Y. Khi máy bay đối phương xuất hiện ở vị trí X hoặc Y thì tên lửa sẽ được phóng để hạ máy bay đó.</a:t>
              </a:r>
            </a:p>
            <a:p>
              <a:pPr marL="342900" indent="-342900" algn="just">
                <a:buFont typeface="Wingdings" panose="05000000000000000000" pitchFamily="2" charset="2"/>
                <a:buChar char="v"/>
              </a:pPr>
              <a:r>
                <a:rPr lang="vi-VN" sz="2200" b="1">
                  <a:solidFill>
                    <a:srgbClr val="C00000"/>
                  </a:solidFill>
                </a:rPr>
                <a:t>Xét phương án tác chiến sau: </a:t>
              </a:r>
              <a:r>
                <a:rPr lang="vi-VN" sz="2200"/>
                <a:t>Nếu máy bay xuất hiện tại X thì bắn 2 quả tên lửa và nếu máy bay xuất hiện tại Y thì bắn 1 quả tên lửa.</a:t>
              </a:r>
              <a:r>
                <a:rPr lang="en-US" sz="2200"/>
                <a:t> </a:t>
              </a:r>
              <a:r>
                <a:rPr lang="vi-VN" sz="2200"/>
                <a:t>Biết rằng, xác suất bắn trúng máy bay của mỗi quả tên lửa là 0,8 và các bệ phóng tên lửa hoạt động độc lập. Máy bay bị bắn hạ nếu nó trúng ít nhất 1 quả tên lửa.</a:t>
              </a:r>
              <a:endParaRPr lang="en-US" sz="2200"/>
            </a:p>
            <a:p>
              <a:pPr algn="just"/>
              <a:r>
                <a:rPr lang="vi-VN" sz="2200"/>
                <a:t> </a:t>
              </a:r>
              <a:r>
                <a:rPr lang="en-US" sz="2200"/>
                <a:t>   </a:t>
              </a:r>
              <a:r>
                <a:rPr lang="vi-VN" sz="2200" b="1"/>
                <a:t>Tính xác suất bắn hạ máy bay đối phương trong phương án tác chiến nêu trên</a:t>
              </a:r>
              <a:r>
                <a:rPr lang="vi-VN" sz="2200"/>
                <a:t>.</a:t>
              </a:r>
              <a:endParaRPr lang="en-US" sz="2200"/>
            </a:p>
          </p:txBody>
        </p:sp>
      </p:grpSp>
      <p:grpSp>
        <p:nvGrpSpPr>
          <p:cNvPr id="6" name="Group 5">
            <a:extLst>
              <a:ext uri="{FF2B5EF4-FFF2-40B4-BE49-F238E27FC236}">
                <a16:creationId xmlns:a16="http://schemas.microsoft.com/office/drawing/2014/main" id="{76742D37-88E4-40C5-8823-56BEF7C94594}"/>
              </a:ext>
            </a:extLst>
          </p:cNvPr>
          <p:cNvGrpSpPr/>
          <p:nvPr/>
        </p:nvGrpSpPr>
        <p:grpSpPr>
          <a:xfrm>
            <a:off x="1293812" y="4302513"/>
            <a:ext cx="5621751" cy="538285"/>
            <a:chOff x="1581475" y="4231317"/>
            <a:chExt cx="5621751" cy="538285"/>
          </a:xfrm>
        </p:grpSpPr>
        <p:sp>
          <p:nvSpPr>
            <p:cNvPr id="15" name="Rectangle 14">
              <a:extLst>
                <a:ext uri="{FF2B5EF4-FFF2-40B4-BE49-F238E27FC236}">
                  <a16:creationId xmlns:a16="http://schemas.microsoft.com/office/drawing/2014/main" id="{E9F6A843-8929-4FC2-9EB9-2E24F027C765}"/>
                </a:ext>
              </a:extLst>
            </p:cNvPr>
            <p:cNvSpPr/>
            <p:nvPr/>
          </p:nvSpPr>
          <p:spPr>
            <a:xfrm>
              <a:off x="1581475" y="4246911"/>
              <a:ext cx="3144772" cy="461665"/>
            </a:xfrm>
            <a:prstGeom prst="rect">
              <a:avLst/>
            </a:prstGeom>
          </p:spPr>
          <p:txBody>
            <a:bodyPr wrap="none">
              <a:spAutoFit/>
            </a:bodyPr>
            <a:lstStyle/>
            <a:p>
              <a:r>
                <a:rPr lang="vi-VN"/>
                <a:t>Ta có</a:t>
              </a:r>
              <a:r>
                <a:rPr lang="en-US"/>
                <a:t>      </a:t>
              </a:r>
              <a:r>
                <a:rPr lang="vi-VN"/>
                <a:t> </a:t>
              </a:r>
              <a:r>
                <a:rPr lang="en-US"/>
                <a:t>             </a:t>
              </a:r>
              <a:r>
                <a:rPr lang="vi-VN"/>
                <a:t>  và    </a:t>
              </a:r>
            </a:p>
          </p:txBody>
        </p:sp>
        <p:graphicFrame>
          <p:nvGraphicFramePr>
            <p:cNvPr id="16" name="Object 15">
              <a:extLst>
                <a:ext uri="{FF2B5EF4-FFF2-40B4-BE49-F238E27FC236}">
                  <a16:creationId xmlns:a16="http://schemas.microsoft.com/office/drawing/2014/main" id="{5DDDFB2C-7FF7-48AE-9815-302F03EE205B}"/>
                </a:ext>
              </a:extLst>
            </p:cNvPr>
            <p:cNvGraphicFramePr>
              <a:graphicFrameLocks noChangeAspect="1"/>
            </p:cNvGraphicFramePr>
            <p:nvPr>
              <p:extLst>
                <p:ext uri="{D42A27DB-BD31-4B8C-83A1-F6EECF244321}">
                  <p14:modId xmlns:p14="http://schemas.microsoft.com/office/powerpoint/2010/main" val="2647833702"/>
                </p:ext>
              </p:extLst>
            </p:nvPr>
          </p:nvGraphicFramePr>
          <p:xfrm>
            <a:off x="2405240" y="4259323"/>
            <a:ext cx="1503486" cy="501161"/>
          </p:xfrm>
          <a:graphic>
            <a:graphicData uri="http://schemas.openxmlformats.org/presentationml/2006/ole">
              <mc:AlternateContent xmlns:mc="http://schemas.openxmlformats.org/markup-compatibility/2006">
                <mc:Choice xmlns:v="urn:schemas-microsoft-com:vml" Requires="v">
                  <p:oleObj spid="_x0000_s30751" name="Equation" r:id="rId6" imgW="774364" imgH="253890" progId="Equation.DSMT4">
                    <p:embed/>
                  </p:oleObj>
                </mc:Choice>
                <mc:Fallback>
                  <p:oleObj name="Equation" r:id="rId6" imgW="774364" imgH="253890" progId="Equation.DSMT4">
                    <p:embed/>
                    <p:pic>
                      <p:nvPicPr>
                        <p:cNvPr id="55" name="Object 54">
                          <a:extLst>
                            <a:ext uri="{FF2B5EF4-FFF2-40B4-BE49-F238E27FC236}">
                              <a16:creationId xmlns:a16="http://schemas.microsoft.com/office/drawing/2014/main" id="{7EEB9A73-DD29-4A2E-AFDE-DE9B04909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5240" y="4259323"/>
                          <a:ext cx="1503486" cy="501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id="{0E8D53B6-9C2D-496D-859F-9C3EF6D84C3E}"/>
                </a:ext>
              </a:extLst>
            </p:cNvPr>
            <p:cNvGraphicFramePr>
              <a:graphicFrameLocks noChangeAspect="1"/>
            </p:cNvGraphicFramePr>
            <p:nvPr>
              <p:extLst>
                <p:ext uri="{D42A27DB-BD31-4B8C-83A1-F6EECF244321}">
                  <p14:modId xmlns:p14="http://schemas.microsoft.com/office/powerpoint/2010/main" val="3336197103"/>
                </p:ext>
              </p:extLst>
            </p:nvPr>
          </p:nvGraphicFramePr>
          <p:xfrm>
            <a:off x="4381059" y="4231317"/>
            <a:ext cx="779585" cy="538285"/>
          </p:xfrm>
          <a:graphic>
            <a:graphicData uri="http://schemas.openxmlformats.org/presentationml/2006/ole">
              <mc:AlternateContent xmlns:mc="http://schemas.openxmlformats.org/markup-compatibility/2006">
                <mc:Choice xmlns:v="urn:schemas-microsoft-com:vml" Requires="v">
                  <p:oleObj spid="_x0000_s30752" name="Equation" r:id="rId8" imgW="393529" imgH="279279" progId="Equation.DSMT4">
                    <p:embed/>
                  </p:oleObj>
                </mc:Choice>
                <mc:Fallback>
                  <p:oleObj name="Equation" r:id="rId8" imgW="393529" imgH="279279" progId="Equation.DSMT4">
                    <p:embed/>
                    <p:pic>
                      <p:nvPicPr>
                        <p:cNvPr id="56" name="Object 55">
                          <a:extLst>
                            <a:ext uri="{FF2B5EF4-FFF2-40B4-BE49-F238E27FC236}">
                              <a16:creationId xmlns:a16="http://schemas.microsoft.com/office/drawing/2014/main" id="{BE339F94-5EF8-4F47-B2F6-E6A8CC1FE6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1059" y="4231317"/>
                          <a:ext cx="779585"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B3C02ED0-DB5B-42CB-8372-5D496D160587}"/>
                </a:ext>
              </a:extLst>
            </p:cNvPr>
            <p:cNvGraphicFramePr>
              <a:graphicFrameLocks noChangeAspect="1"/>
            </p:cNvGraphicFramePr>
            <p:nvPr>
              <p:extLst>
                <p:ext uri="{D42A27DB-BD31-4B8C-83A1-F6EECF244321}">
                  <p14:modId xmlns:p14="http://schemas.microsoft.com/office/powerpoint/2010/main" val="2449685048"/>
                </p:ext>
              </p:extLst>
            </p:nvPr>
          </p:nvGraphicFramePr>
          <p:xfrm>
            <a:off x="5198580" y="4302991"/>
            <a:ext cx="2004646" cy="389793"/>
          </p:xfrm>
          <a:graphic>
            <a:graphicData uri="http://schemas.openxmlformats.org/presentationml/2006/ole">
              <mc:AlternateContent xmlns:mc="http://schemas.openxmlformats.org/markup-compatibility/2006">
                <mc:Choice xmlns:v="urn:schemas-microsoft-com:vml" Requires="v">
                  <p:oleObj spid="_x0000_s30753" name="Equation" r:id="rId10" imgW="1028254" imgH="203112" progId="Equation.DSMT4">
                    <p:embed/>
                  </p:oleObj>
                </mc:Choice>
                <mc:Fallback>
                  <p:oleObj name="Equation" r:id="rId10" imgW="1028254" imgH="203112" progId="Equation.DSMT4">
                    <p:embed/>
                    <p:pic>
                      <p:nvPicPr>
                        <p:cNvPr id="57" name="Object 56">
                          <a:extLst>
                            <a:ext uri="{FF2B5EF4-FFF2-40B4-BE49-F238E27FC236}">
                              <a16:creationId xmlns:a16="http://schemas.microsoft.com/office/drawing/2014/main" id="{2D73625A-5515-4831-A247-FE39828E6F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8580" y="4302991"/>
                          <a:ext cx="2004646" cy="389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 name="Rectangle 25">
            <a:extLst>
              <a:ext uri="{FF2B5EF4-FFF2-40B4-BE49-F238E27FC236}">
                <a16:creationId xmlns:a16="http://schemas.microsoft.com/office/drawing/2014/main" id="{10FEB35B-3423-4AC1-B5C7-5A9E93F412A5}"/>
              </a:ext>
            </a:extLst>
          </p:cNvPr>
          <p:cNvSpPr/>
          <p:nvPr/>
        </p:nvSpPr>
        <p:spPr>
          <a:xfrm>
            <a:off x="1293812" y="3722347"/>
            <a:ext cx="10607350" cy="461665"/>
          </a:xfrm>
          <a:prstGeom prst="rect">
            <a:avLst/>
          </a:prstGeom>
        </p:spPr>
        <p:txBody>
          <a:bodyPr wrap="square">
            <a:spAutoFit/>
          </a:bodyPr>
          <a:lstStyle/>
          <a:p>
            <a:r>
              <a:rPr lang="vi-VN"/>
              <a:t>Gọi A là biến cố: “Máy bay xuất hiện ở vị trí X”; B là biến cố: “Máy bay bị bắn rơi”.</a:t>
            </a:r>
          </a:p>
        </p:txBody>
      </p:sp>
      <p:sp>
        <p:nvSpPr>
          <p:cNvPr id="28" name="Rectangle 27">
            <a:extLst>
              <a:ext uri="{FF2B5EF4-FFF2-40B4-BE49-F238E27FC236}">
                <a16:creationId xmlns:a16="http://schemas.microsoft.com/office/drawing/2014/main" id="{AA721FD1-FFAE-463B-B3F1-5DFBBDE26605}"/>
              </a:ext>
            </a:extLst>
          </p:cNvPr>
          <p:cNvSpPr/>
          <p:nvPr/>
        </p:nvSpPr>
        <p:spPr>
          <a:xfrm>
            <a:off x="1324308" y="4874851"/>
            <a:ext cx="10752769" cy="830997"/>
          </a:xfrm>
          <a:prstGeom prst="rect">
            <a:avLst/>
          </a:prstGeom>
        </p:spPr>
        <p:txBody>
          <a:bodyPr wrap="square">
            <a:spAutoFit/>
          </a:bodyPr>
          <a:lstStyle/>
          <a:p>
            <a:r>
              <a:rPr lang="vi-VN"/>
              <a:t>Nếu máy bay xuất hiện tại X thì có hai quả tên lửa bắn lên. P(B|A) là xác suất để máy bay rơi khi có hai quả tên lửa bắn lên. </a:t>
            </a:r>
          </a:p>
        </p:txBody>
      </p:sp>
      <p:pic>
        <p:nvPicPr>
          <p:cNvPr id="7" name="Picture 6">
            <a:extLst>
              <a:ext uri="{FF2B5EF4-FFF2-40B4-BE49-F238E27FC236}">
                <a16:creationId xmlns:a16="http://schemas.microsoft.com/office/drawing/2014/main" id="{A8E0B97A-669B-4B6F-B99A-CC7BD9D09775}"/>
              </a:ext>
            </a:extLst>
          </p:cNvPr>
          <p:cNvPicPr>
            <a:picLocks noChangeAspect="1"/>
          </p:cNvPicPr>
          <p:nvPr/>
        </p:nvPicPr>
        <p:blipFill>
          <a:blip r:embed="rId12"/>
          <a:stretch>
            <a:fillRect/>
          </a:stretch>
        </p:blipFill>
        <p:spPr>
          <a:xfrm>
            <a:off x="1232970" y="5674675"/>
            <a:ext cx="11065860" cy="646232"/>
          </a:xfrm>
          <a:prstGeom prst="rect">
            <a:avLst/>
          </a:prstGeom>
        </p:spPr>
      </p:pic>
      <p:grpSp>
        <p:nvGrpSpPr>
          <p:cNvPr id="29" name="Group 28">
            <a:extLst>
              <a:ext uri="{FF2B5EF4-FFF2-40B4-BE49-F238E27FC236}">
                <a16:creationId xmlns:a16="http://schemas.microsoft.com/office/drawing/2014/main" id="{C07B8A64-7165-4474-B221-CDCB7B411CAD}"/>
              </a:ext>
            </a:extLst>
          </p:cNvPr>
          <p:cNvGrpSpPr/>
          <p:nvPr/>
        </p:nvGrpSpPr>
        <p:grpSpPr>
          <a:xfrm>
            <a:off x="1391909" y="6277556"/>
            <a:ext cx="10411156" cy="570421"/>
            <a:chOff x="1401763" y="3653895"/>
            <a:chExt cx="10411156" cy="570421"/>
          </a:xfrm>
        </p:grpSpPr>
        <p:graphicFrame>
          <p:nvGraphicFramePr>
            <p:cNvPr id="30" name="Object 29">
              <a:extLst>
                <a:ext uri="{FF2B5EF4-FFF2-40B4-BE49-F238E27FC236}">
                  <a16:creationId xmlns:a16="http://schemas.microsoft.com/office/drawing/2014/main" id="{8733E4A8-AC98-4B1B-9345-8805BE7C3E16}"/>
                </a:ext>
              </a:extLst>
            </p:cNvPr>
            <p:cNvGraphicFramePr>
              <a:graphicFrameLocks noChangeAspect="1"/>
            </p:cNvGraphicFramePr>
            <p:nvPr>
              <p:extLst>
                <p:ext uri="{D42A27DB-BD31-4B8C-83A1-F6EECF244321}">
                  <p14:modId xmlns:p14="http://schemas.microsoft.com/office/powerpoint/2010/main" val="2676872252"/>
                </p:ext>
              </p:extLst>
            </p:nvPr>
          </p:nvGraphicFramePr>
          <p:xfrm>
            <a:off x="1401763" y="3653895"/>
            <a:ext cx="1362075" cy="538163"/>
          </p:xfrm>
          <a:graphic>
            <a:graphicData uri="http://schemas.openxmlformats.org/presentationml/2006/ole">
              <mc:AlternateContent xmlns:mc="http://schemas.openxmlformats.org/markup-compatibility/2006">
                <mc:Choice xmlns:v="urn:schemas-microsoft-com:vml" Requires="v">
                  <p:oleObj spid="_x0000_s30754" name="Equation" r:id="rId13" imgW="698400" imgH="279360" progId="Equation.DSMT4">
                    <p:embed/>
                  </p:oleObj>
                </mc:Choice>
                <mc:Fallback>
                  <p:oleObj name="Equation" r:id="rId13" imgW="698400" imgH="279360" progId="Equation.DSMT4">
                    <p:embed/>
                    <p:pic>
                      <p:nvPicPr>
                        <p:cNvPr id="59" name="Object 58">
                          <a:extLst>
                            <a:ext uri="{FF2B5EF4-FFF2-40B4-BE49-F238E27FC236}">
                              <a16:creationId xmlns:a16="http://schemas.microsoft.com/office/drawing/2014/main" id="{C43BCF0C-0F72-4E56-BFF2-CA0D77C43AA0}"/>
                            </a:ext>
                          </a:extLst>
                        </p:cNvPr>
                        <p:cNvPicPr>
                          <a:picLocks noChangeAspect="1" noChangeArrowheads="1"/>
                        </p:cNvPicPr>
                        <p:nvPr/>
                      </p:nvPicPr>
                      <p:blipFill>
                        <a:blip r:embed="rId14"/>
                        <a:srcRect/>
                        <a:stretch>
                          <a:fillRect/>
                        </a:stretch>
                      </p:blipFill>
                      <p:spPr bwMode="auto">
                        <a:xfrm>
                          <a:off x="1401763" y="3653895"/>
                          <a:ext cx="1362075"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a:extLst>
                <a:ext uri="{FF2B5EF4-FFF2-40B4-BE49-F238E27FC236}">
                  <a16:creationId xmlns:a16="http://schemas.microsoft.com/office/drawing/2014/main" id="{BA593A99-E99D-4BEA-937B-D4ECAF467DD7}"/>
                </a:ext>
              </a:extLst>
            </p:cNvPr>
            <p:cNvGraphicFramePr>
              <a:graphicFrameLocks noChangeAspect="1"/>
            </p:cNvGraphicFramePr>
            <p:nvPr>
              <p:extLst>
                <p:ext uri="{D42A27DB-BD31-4B8C-83A1-F6EECF244321}">
                  <p14:modId xmlns:p14="http://schemas.microsoft.com/office/powerpoint/2010/main" val="2191129559"/>
                </p:ext>
              </p:extLst>
            </p:nvPr>
          </p:nvGraphicFramePr>
          <p:xfrm>
            <a:off x="2763838" y="3696758"/>
            <a:ext cx="3763962" cy="500062"/>
          </p:xfrm>
          <a:graphic>
            <a:graphicData uri="http://schemas.openxmlformats.org/presentationml/2006/ole">
              <mc:AlternateContent xmlns:mc="http://schemas.openxmlformats.org/markup-compatibility/2006">
                <mc:Choice xmlns:v="urn:schemas-microsoft-com:vml" Requires="v">
                  <p:oleObj spid="_x0000_s30755" name="Equation" r:id="rId15" imgW="1930320" imgH="253800" progId="Equation.DSMT4">
                    <p:embed/>
                  </p:oleObj>
                </mc:Choice>
                <mc:Fallback>
                  <p:oleObj name="Equation" r:id="rId15" imgW="1930320" imgH="253800" progId="Equation.DSMT4">
                    <p:embed/>
                    <p:pic>
                      <p:nvPicPr>
                        <p:cNvPr id="60" name="Object 59">
                          <a:extLst>
                            <a:ext uri="{FF2B5EF4-FFF2-40B4-BE49-F238E27FC236}">
                              <a16:creationId xmlns:a16="http://schemas.microsoft.com/office/drawing/2014/main" id="{C8C00847-8205-47ED-8AFB-C71E6E72C7C1}"/>
                            </a:ext>
                          </a:extLst>
                        </p:cNvPr>
                        <p:cNvPicPr>
                          <a:picLocks noChangeAspect="1" noChangeArrowheads="1"/>
                        </p:cNvPicPr>
                        <p:nvPr/>
                      </p:nvPicPr>
                      <p:blipFill>
                        <a:blip r:embed="rId16"/>
                        <a:srcRect/>
                        <a:stretch>
                          <a:fillRect/>
                        </a:stretch>
                      </p:blipFill>
                      <p:spPr bwMode="auto">
                        <a:xfrm>
                          <a:off x="2763838" y="3696758"/>
                          <a:ext cx="3763962"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a:extLst>
                <a:ext uri="{FF2B5EF4-FFF2-40B4-BE49-F238E27FC236}">
                  <a16:creationId xmlns:a16="http://schemas.microsoft.com/office/drawing/2014/main" id="{2CB32C32-C592-468E-ABD9-F9321C851670}"/>
                </a:ext>
              </a:extLst>
            </p:cNvPr>
            <p:cNvGraphicFramePr>
              <a:graphicFrameLocks noChangeAspect="1"/>
            </p:cNvGraphicFramePr>
            <p:nvPr>
              <p:extLst>
                <p:ext uri="{D42A27DB-BD31-4B8C-83A1-F6EECF244321}">
                  <p14:modId xmlns:p14="http://schemas.microsoft.com/office/powerpoint/2010/main" val="1647893556"/>
                </p:ext>
              </p:extLst>
            </p:nvPr>
          </p:nvGraphicFramePr>
          <p:xfrm>
            <a:off x="7209659" y="3686031"/>
            <a:ext cx="4603260" cy="538285"/>
          </p:xfrm>
          <a:graphic>
            <a:graphicData uri="http://schemas.openxmlformats.org/presentationml/2006/ole">
              <mc:AlternateContent xmlns:mc="http://schemas.openxmlformats.org/markup-compatibility/2006">
                <mc:Choice xmlns:v="urn:schemas-microsoft-com:vml" Requires="v">
                  <p:oleObj spid="_x0000_s30756" name="Equation" r:id="rId17" imgW="2362200" imgH="279400" progId="Equation.DSMT4">
                    <p:embed/>
                  </p:oleObj>
                </mc:Choice>
                <mc:Fallback>
                  <p:oleObj name="Equation" r:id="rId17" imgW="2362200" imgH="279400" progId="Equation.DSMT4">
                    <p:embed/>
                    <p:pic>
                      <p:nvPicPr>
                        <p:cNvPr id="61" name="Object 60">
                          <a:extLst>
                            <a:ext uri="{FF2B5EF4-FFF2-40B4-BE49-F238E27FC236}">
                              <a16:creationId xmlns:a16="http://schemas.microsoft.com/office/drawing/2014/main" id="{C95EEEC8-B566-4FB5-8A3A-F37697E9FFB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09659" y="3686031"/>
                          <a:ext cx="4603260"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2">
              <a:extLst>
                <a:ext uri="{FF2B5EF4-FFF2-40B4-BE49-F238E27FC236}">
                  <a16:creationId xmlns:a16="http://schemas.microsoft.com/office/drawing/2014/main" id="{49CB992E-2E71-48AB-B590-BFCA5BE19F38}"/>
                </a:ext>
              </a:extLst>
            </p:cNvPr>
            <p:cNvSpPr/>
            <p:nvPr/>
          </p:nvSpPr>
          <p:spPr>
            <a:xfrm>
              <a:off x="6527682" y="3680093"/>
              <a:ext cx="851515" cy="461665"/>
            </a:xfrm>
            <a:prstGeom prst="rect">
              <a:avLst/>
            </a:prstGeom>
          </p:spPr>
          <p:txBody>
            <a:bodyPr wrap="none">
              <a:spAutoFit/>
            </a:bodyPr>
            <a:lstStyle/>
            <a:p>
              <a:r>
                <a:rPr lang="vi-VN"/>
                <a:t>Vậy  </a:t>
              </a:r>
            </a:p>
          </p:txBody>
        </p:sp>
      </p:grpSp>
    </p:spTree>
    <p:extLst>
      <p:ext uri="{BB962C8B-B14F-4D97-AF65-F5344CB8AC3E}">
        <p14:creationId xmlns:p14="http://schemas.microsoft.com/office/powerpoint/2010/main" val="2621243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5465" y="336220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EE73227B-C29D-4749-8717-BC38FF130C9C}"/>
              </a:ext>
            </a:extLst>
          </p:cNvPr>
          <p:cNvGrpSpPr/>
          <p:nvPr/>
        </p:nvGrpSpPr>
        <p:grpSpPr>
          <a:xfrm>
            <a:off x="0" y="68179"/>
            <a:ext cx="12188825" cy="3147342"/>
            <a:chOff x="0" y="68179"/>
            <a:chExt cx="12188825" cy="3147342"/>
          </a:xfrm>
        </p:grpSpPr>
        <p:sp>
          <p:nvSpPr>
            <p:cNvPr id="22" name="Rounded Rectangle 21"/>
            <p:cNvSpPr/>
            <p:nvPr/>
          </p:nvSpPr>
          <p:spPr>
            <a:xfrm>
              <a:off x="1757592" y="68179"/>
              <a:ext cx="10345895" cy="314733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400422" y="373917"/>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rPr>
                <a:t>6.7</a:t>
              </a:r>
              <a:endParaRPr lang="en-US" sz="54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9" name="Rectangle 202">
              <a:extLst>
                <a:ext uri="{FF2B5EF4-FFF2-40B4-BE49-F238E27FC236}">
                  <a16:creationId xmlns:a16="http://schemas.microsoft.com/office/drawing/2014/main" id="{A4375736-87C1-CC89-3E0A-F905C0223721}"/>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C822B5F7-A5B9-40CC-AFD9-BB899499A571}"/>
                </a:ext>
              </a:extLst>
            </p:cNvPr>
            <p:cNvSpPr/>
            <p:nvPr/>
          </p:nvSpPr>
          <p:spPr>
            <a:xfrm>
              <a:off x="1776057" y="76200"/>
              <a:ext cx="10327430" cy="3139321"/>
            </a:xfrm>
            <a:prstGeom prst="rect">
              <a:avLst/>
            </a:prstGeom>
          </p:spPr>
          <p:txBody>
            <a:bodyPr wrap="square">
              <a:spAutoFit/>
            </a:bodyPr>
            <a:lstStyle/>
            <a:p>
              <a:pPr marL="342900" indent="-342900" algn="just">
                <a:buFont typeface="Wingdings" panose="05000000000000000000" pitchFamily="2" charset="2"/>
                <a:buChar char="v"/>
              </a:pPr>
              <a:r>
                <a:rPr lang="vi-VN" sz="2200"/>
                <a:t>Trong quân sự, một máy bay chiến đấu của đối phương có thể xuất hiện vị trí X với xác suất 0,55. Nếu máy bay đó không xuất hiện ở vị trí X thì nó xuất hiện ở vị trí Y. Để phòng thủ, các bệ phóng tên lửa được bố trí tại các vị trí X và Y. Khi máy bay đối phương xuất hiện ở vị trí X hoặc Y thì tên lửa sẽ được phóng để hạ máy bay đó.</a:t>
              </a:r>
            </a:p>
            <a:p>
              <a:pPr marL="342900" indent="-342900" algn="just">
                <a:buFont typeface="Wingdings" panose="05000000000000000000" pitchFamily="2" charset="2"/>
                <a:buChar char="v"/>
              </a:pPr>
              <a:r>
                <a:rPr lang="vi-VN" sz="2200" b="1">
                  <a:solidFill>
                    <a:srgbClr val="C00000"/>
                  </a:solidFill>
                </a:rPr>
                <a:t>Xét phương án tác chiến sau: </a:t>
              </a:r>
              <a:r>
                <a:rPr lang="vi-VN" sz="2200"/>
                <a:t>Nếu máy bay xuất hiện tại X thì bắn 2 quả tên lửa và nếu máy bay xuất hiện tại Y thì bắn 1 quả tên lửa.</a:t>
              </a:r>
              <a:r>
                <a:rPr lang="en-US" sz="2200"/>
                <a:t> </a:t>
              </a:r>
              <a:r>
                <a:rPr lang="vi-VN" sz="2200"/>
                <a:t>Biết rằng, xác suất bắn trúng máy bay của mỗi quả tên lửa là 0,8 và các bệ phóng tên lửa hoạt động độc lập. Máy bay bị bắn hạ nếu nó trúng ít nhất 1 quả tên lửa.</a:t>
              </a:r>
              <a:endParaRPr lang="en-US" sz="2200"/>
            </a:p>
            <a:p>
              <a:pPr algn="just"/>
              <a:r>
                <a:rPr lang="vi-VN" sz="2200"/>
                <a:t> </a:t>
              </a:r>
              <a:r>
                <a:rPr lang="en-US" sz="2200"/>
                <a:t>   </a:t>
              </a:r>
              <a:r>
                <a:rPr lang="vi-VN" sz="2200" b="1"/>
                <a:t>Tính xác suất bắn hạ máy bay đối phương trong phương án tác chiến nêu trên</a:t>
              </a:r>
              <a:r>
                <a:rPr lang="vi-VN" sz="2200"/>
                <a:t>.</a:t>
              </a:r>
              <a:endParaRPr lang="en-US" sz="2200"/>
            </a:p>
          </p:txBody>
        </p:sp>
      </p:grpSp>
      <p:grpSp>
        <p:nvGrpSpPr>
          <p:cNvPr id="8" name="Group 7">
            <a:extLst>
              <a:ext uri="{FF2B5EF4-FFF2-40B4-BE49-F238E27FC236}">
                <a16:creationId xmlns:a16="http://schemas.microsoft.com/office/drawing/2014/main" id="{0302E2DA-45BB-473D-92E8-39003922096D}"/>
              </a:ext>
            </a:extLst>
          </p:cNvPr>
          <p:cNvGrpSpPr/>
          <p:nvPr/>
        </p:nvGrpSpPr>
        <p:grpSpPr>
          <a:xfrm>
            <a:off x="1528418" y="3836414"/>
            <a:ext cx="10411156" cy="594485"/>
            <a:chOff x="1401763" y="3653895"/>
            <a:chExt cx="10411156" cy="594485"/>
          </a:xfrm>
        </p:grpSpPr>
        <p:graphicFrame>
          <p:nvGraphicFramePr>
            <p:cNvPr id="10" name="Object 9">
              <a:extLst>
                <a:ext uri="{FF2B5EF4-FFF2-40B4-BE49-F238E27FC236}">
                  <a16:creationId xmlns:a16="http://schemas.microsoft.com/office/drawing/2014/main" id="{134FA737-52BA-4AAA-A440-52239C46E07A}"/>
                </a:ext>
              </a:extLst>
            </p:cNvPr>
            <p:cNvGraphicFramePr>
              <a:graphicFrameLocks noChangeAspect="1"/>
            </p:cNvGraphicFramePr>
            <p:nvPr>
              <p:extLst>
                <p:ext uri="{D42A27DB-BD31-4B8C-83A1-F6EECF244321}">
                  <p14:modId xmlns:p14="http://schemas.microsoft.com/office/powerpoint/2010/main" val="1532621863"/>
                </p:ext>
              </p:extLst>
            </p:nvPr>
          </p:nvGraphicFramePr>
          <p:xfrm>
            <a:off x="1401763" y="3653895"/>
            <a:ext cx="1362075" cy="538163"/>
          </p:xfrm>
          <a:graphic>
            <a:graphicData uri="http://schemas.openxmlformats.org/presentationml/2006/ole">
              <mc:AlternateContent xmlns:mc="http://schemas.openxmlformats.org/markup-compatibility/2006">
                <mc:Choice xmlns:v="urn:schemas-microsoft-com:vml" Requires="v">
                  <p:oleObj spid="_x0000_s29721" name="Equation" r:id="rId6" imgW="698400" imgH="279360" progId="Equation.DSMT4">
                    <p:embed/>
                  </p:oleObj>
                </mc:Choice>
                <mc:Fallback>
                  <p:oleObj name="Equation" r:id="rId6" imgW="698400" imgH="279360" progId="Equation.DSMT4">
                    <p:embed/>
                    <p:pic>
                      <p:nvPicPr>
                        <p:cNvPr id="59" name="Object 58">
                          <a:extLst>
                            <a:ext uri="{FF2B5EF4-FFF2-40B4-BE49-F238E27FC236}">
                              <a16:creationId xmlns:a16="http://schemas.microsoft.com/office/drawing/2014/main" id="{C43BCF0C-0F72-4E56-BFF2-CA0D77C43AA0}"/>
                            </a:ext>
                          </a:extLst>
                        </p:cNvPr>
                        <p:cNvPicPr>
                          <a:picLocks noChangeAspect="1" noChangeArrowheads="1"/>
                        </p:cNvPicPr>
                        <p:nvPr/>
                      </p:nvPicPr>
                      <p:blipFill>
                        <a:blip r:embed="rId7"/>
                        <a:srcRect/>
                        <a:stretch>
                          <a:fillRect/>
                        </a:stretch>
                      </p:blipFill>
                      <p:spPr bwMode="auto">
                        <a:xfrm>
                          <a:off x="1401763" y="3653895"/>
                          <a:ext cx="1362075"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E018A47B-0C65-434F-9650-D14E6AB6A907}"/>
                </a:ext>
              </a:extLst>
            </p:cNvPr>
            <p:cNvGraphicFramePr>
              <a:graphicFrameLocks noChangeAspect="1"/>
            </p:cNvGraphicFramePr>
            <p:nvPr>
              <p:extLst>
                <p:ext uri="{D42A27DB-BD31-4B8C-83A1-F6EECF244321}">
                  <p14:modId xmlns:p14="http://schemas.microsoft.com/office/powerpoint/2010/main" val="2234358796"/>
                </p:ext>
              </p:extLst>
            </p:nvPr>
          </p:nvGraphicFramePr>
          <p:xfrm>
            <a:off x="2763838" y="3696758"/>
            <a:ext cx="3763962" cy="500062"/>
          </p:xfrm>
          <a:graphic>
            <a:graphicData uri="http://schemas.openxmlformats.org/presentationml/2006/ole">
              <mc:AlternateContent xmlns:mc="http://schemas.openxmlformats.org/markup-compatibility/2006">
                <mc:Choice xmlns:v="urn:schemas-microsoft-com:vml" Requires="v">
                  <p:oleObj spid="_x0000_s29722" name="Equation" r:id="rId8" imgW="1930320" imgH="253800" progId="Equation.DSMT4">
                    <p:embed/>
                  </p:oleObj>
                </mc:Choice>
                <mc:Fallback>
                  <p:oleObj name="Equation" r:id="rId8" imgW="1930320" imgH="253800" progId="Equation.DSMT4">
                    <p:embed/>
                    <p:pic>
                      <p:nvPicPr>
                        <p:cNvPr id="60" name="Object 59">
                          <a:extLst>
                            <a:ext uri="{FF2B5EF4-FFF2-40B4-BE49-F238E27FC236}">
                              <a16:creationId xmlns:a16="http://schemas.microsoft.com/office/drawing/2014/main" id="{C8C00847-8205-47ED-8AFB-C71E6E72C7C1}"/>
                            </a:ext>
                          </a:extLst>
                        </p:cNvPr>
                        <p:cNvPicPr>
                          <a:picLocks noChangeAspect="1" noChangeArrowheads="1"/>
                        </p:cNvPicPr>
                        <p:nvPr/>
                      </p:nvPicPr>
                      <p:blipFill>
                        <a:blip r:embed="rId9"/>
                        <a:srcRect/>
                        <a:stretch>
                          <a:fillRect/>
                        </a:stretch>
                      </p:blipFill>
                      <p:spPr bwMode="auto">
                        <a:xfrm>
                          <a:off x="2763838" y="3696758"/>
                          <a:ext cx="3763962"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F1B792F0-8352-4F53-84E2-6F78E8E3633D}"/>
                </a:ext>
              </a:extLst>
            </p:cNvPr>
            <p:cNvGraphicFramePr>
              <a:graphicFrameLocks noChangeAspect="1"/>
            </p:cNvGraphicFramePr>
            <p:nvPr>
              <p:extLst>
                <p:ext uri="{D42A27DB-BD31-4B8C-83A1-F6EECF244321}">
                  <p14:modId xmlns:p14="http://schemas.microsoft.com/office/powerpoint/2010/main" val="1138729780"/>
                </p:ext>
              </p:extLst>
            </p:nvPr>
          </p:nvGraphicFramePr>
          <p:xfrm>
            <a:off x="7209659" y="3710095"/>
            <a:ext cx="4603260" cy="538285"/>
          </p:xfrm>
          <a:graphic>
            <a:graphicData uri="http://schemas.openxmlformats.org/presentationml/2006/ole">
              <mc:AlternateContent xmlns:mc="http://schemas.openxmlformats.org/markup-compatibility/2006">
                <mc:Choice xmlns:v="urn:schemas-microsoft-com:vml" Requires="v">
                  <p:oleObj spid="_x0000_s29723" name="Equation" r:id="rId10" imgW="2362200" imgH="279400" progId="Equation.DSMT4">
                    <p:embed/>
                  </p:oleObj>
                </mc:Choice>
                <mc:Fallback>
                  <p:oleObj name="Equation" r:id="rId10" imgW="2362200" imgH="279400" progId="Equation.DSMT4">
                    <p:embed/>
                    <p:pic>
                      <p:nvPicPr>
                        <p:cNvPr id="61" name="Object 60">
                          <a:extLst>
                            <a:ext uri="{FF2B5EF4-FFF2-40B4-BE49-F238E27FC236}">
                              <a16:creationId xmlns:a16="http://schemas.microsoft.com/office/drawing/2014/main" id="{C95EEEC8-B566-4FB5-8A3A-F37697E9FF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9659" y="3710095"/>
                          <a:ext cx="4603260"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a:extLst>
                <a:ext uri="{FF2B5EF4-FFF2-40B4-BE49-F238E27FC236}">
                  <a16:creationId xmlns:a16="http://schemas.microsoft.com/office/drawing/2014/main" id="{A270673C-2EB2-40F7-811D-8042EE6B7E66}"/>
                </a:ext>
              </a:extLst>
            </p:cNvPr>
            <p:cNvSpPr/>
            <p:nvPr/>
          </p:nvSpPr>
          <p:spPr>
            <a:xfrm>
              <a:off x="6527682" y="3692125"/>
              <a:ext cx="851515" cy="461665"/>
            </a:xfrm>
            <a:prstGeom prst="rect">
              <a:avLst/>
            </a:prstGeom>
          </p:spPr>
          <p:txBody>
            <a:bodyPr wrap="none">
              <a:spAutoFit/>
            </a:bodyPr>
            <a:lstStyle/>
            <a:p>
              <a:r>
                <a:rPr lang="vi-VN"/>
                <a:t>Vậy  </a:t>
              </a:r>
            </a:p>
          </p:txBody>
        </p:sp>
      </p:grpSp>
      <p:grpSp>
        <p:nvGrpSpPr>
          <p:cNvPr id="14" name="Group 13">
            <a:extLst>
              <a:ext uri="{FF2B5EF4-FFF2-40B4-BE49-F238E27FC236}">
                <a16:creationId xmlns:a16="http://schemas.microsoft.com/office/drawing/2014/main" id="{875E26A2-C713-4938-A02E-214BDEDF3D26}"/>
              </a:ext>
            </a:extLst>
          </p:cNvPr>
          <p:cNvGrpSpPr/>
          <p:nvPr/>
        </p:nvGrpSpPr>
        <p:grpSpPr>
          <a:xfrm>
            <a:off x="1528418" y="4478645"/>
            <a:ext cx="10712449" cy="538285"/>
            <a:chOff x="1401763" y="3173227"/>
            <a:chExt cx="10712449" cy="538285"/>
          </a:xfrm>
        </p:grpSpPr>
        <p:graphicFrame>
          <p:nvGraphicFramePr>
            <p:cNvPr id="15" name="Object 14">
              <a:extLst>
                <a:ext uri="{FF2B5EF4-FFF2-40B4-BE49-F238E27FC236}">
                  <a16:creationId xmlns:a16="http://schemas.microsoft.com/office/drawing/2014/main" id="{9D9E48A4-5223-4B53-A63F-F0BB40356B4B}"/>
                </a:ext>
              </a:extLst>
            </p:cNvPr>
            <p:cNvGraphicFramePr>
              <a:graphicFrameLocks noChangeAspect="1"/>
            </p:cNvGraphicFramePr>
            <p:nvPr>
              <p:extLst>
                <p:ext uri="{D42A27DB-BD31-4B8C-83A1-F6EECF244321}">
                  <p14:modId xmlns:p14="http://schemas.microsoft.com/office/powerpoint/2010/main" val="2489450993"/>
                </p:ext>
              </p:extLst>
            </p:nvPr>
          </p:nvGraphicFramePr>
          <p:xfrm>
            <a:off x="1401763" y="3173227"/>
            <a:ext cx="1113693" cy="538285"/>
          </p:xfrm>
          <a:graphic>
            <a:graphicData uri="http://schemas.openxmlformats.org/presentationml/2006/ole">
              <mc:AlternateContent xmlns:mc="http://schemas.openxmlformats.org/markup-compatibility/2006">
                <mc:Choice xmlns:v="urn:schemas-microsoft-com:vml" Requires="v">
                  <p:oleObj spid="_x0000_s29724" name="Equation" r:id="rId12" imgW="571252" imgH="279279" progId="Equation.DSMT4">
                    <p:embed/>
                  </p:oleObj>
                </mc:Choice>
                <mc:Fallback>
                  <p:oleObj name="Equation" r:id="rId12" imgW="571252" imgH="279279" progId="Equation.DSMT4">
                    <p:embed/>
                    <p:pic>
                      <p:nvPicPr>
                        <p:cNvPr id="62" name="Object 61">
                          <a:extLst>
                            <a:ext uri="{FF2B5EF4-FFF2-40B4-BE49-F238E27FC236}">
                              <a16:creationId xmlns:a16="http://schemas.microsoft.com/office/drawing/2014/main" id="{847C6A42-4173-4A4F-87D6-61ACAF7E68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1763" y="3173227"/>
                          <a:ext cx="1113693"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a:extLst>
                <a:ext uri="{FF2B5EF4-FFF2-40B4-BE49-F238E27FC236}">
                  <a16:creationId xmlns:a16="http://schemas.microsoft.com/office/drawing/2014/main" id="{64EC15A9-B3E1-4926-A76F-4429885F2712}"/>
                </a:ext>
              </a:extLst>
            </p:cNvPr>
            <p:cNvSpPr/>
            <p:nvPr/>
          </p:nvSpPr>
          <p:spPr>
            <a:xfrm>
              <a:off x="2405240" y="3174164"/>
              <a:ext cx="9708972" cy="461665"/>
            </a:xfrm>
            <a:prstGeom prst="rect">
              <a:avLst/>
            </a:prstGeom>
          </p:spPr>
          <p:txBody>
            <a:bodyPr wrap="square">
              <a:spAutoFit/>
            </a:bodyPr>
            <a:lstStyle/>
            <a:p>
              <a:r>
                <a:rPr lang="vi-VN"/>
                <a:t>: Nếu máy bay xuất hiện tại Y thì có một quả tên lửa bắn lên. Máy bay rơi khi </a:t>
              </a:r>
              <a:endParaRPr lang="en-US"/>
            </a:p>
          </p:txBody>
        </p:sp>
      </p:grpSp>
      <p:sp>
        <p:nvSpPr>
          <p:cNvPr id="17" name="Rectangle 16">
            <a:extLst>
              <a:ext uri="{FF2B5EF4-FFF2-40B4-BE49-F238E27FC236}">
                <a16:creationId xmlns:a16="http://schemas.microsoft.com/office/drawing/2014/main" id="{053B8D31-D69F-4B8C-BC41-0A6B190C5A26}"/>
              </a:ext>
            </a:extLst>
          </p:cNvPr>
          <p:cNvSpPr/>
          <p:nvPr/>
        </p:nvSpPr>
        <p:spPr>
          <a:xfrm>
            <a:off x="1457255" y="5621147"/>
            <a:ext cx="4702245" cy="461665"/>
          </a:xfrm>
          <a:prstGeom prst="rect">
            <a:avLst/>
          </a:prstGeom>
        </p:spPr>
        <p:txBody>
          <a:bodyPr wrap="square">
            <a:spAutoFit/>
          </a:bodyPr>
          <a:lstStyle/>
          <a:p>
            <a:r>
              <a:rPr lang="en-US"/>
              <a:t>Theo công thức xác suất toàn phần:</a:t>
            </a:r>
          </a:p>
        </p:txBody>
      </p:sp>
      <p:graphicFrame>
        <p:nvGraphicFramePr>
          <p:cNvPr id="18" name="Object 17">
            <a:extLst>
              <a:ext uri="{FF2B5EF4-FFF2-40B4-BE49-F238E27FC236}">
                <a16:creationId xmlns:a16="http://schemas.microsoft.com/office/drawing/2014/main" id="{25106296-2B2A-4312-8ED2-05DE0D91B8D7}"/>
              </a:ext>
            </a:extLst>
          </p:cNvPr>
          <p:cNvGraphicFramePr>
            <a:graphicFrameLocks noChangeAspect="1"/>
          </p:cNvGraphicFramePr>
          <p:nvPr>
            <p:extLst>
              <p:ext uri="{D42A27DB-BD31-4B8C-83A1-F6EECF244321}">
                <p14:modId xmlns:p14="http://schemas.microsoft.com/office/powerpoint/2010/main" val="1874318952"/>
              </p:ext>
            </p:extLst>
          </p:nvPr>
        </p:nvGraphicFramePr>
        <p:xfrm>
          <a:off x="2222382" y="6192957"/>
          <a:ext cx="8610600" cy="538163"/>
        </p:xfrm>
        <a:graphic>
          <a:graphicData uri="http://schemas.openxmlformats.org/presentationml/2006/ole">
            <mc:AlternateContent xmlns:mc="http://schemas.openxmlformats.org/markup-compatibility/2006">
              <mc:Choice xmlns:v="urn:schemas-microsoft-com:vml" Requires="v">
                <p:oleObj spid="_x0000_s29725" name="Equation" r:id="rId14" imgW="4419360" imgH="279360" progId="Equation.DSMT4">
                  <p:embed/>
                </p:oleObj>
              </mc:Choice>
              <mc:Fallback>
                <p:oleObj name="Equation" r:id="rId14" imgW="4419360" imgH="279360" progId="Equation.DSMT4">
                  <p:embed/>
                  <p:pic>
                    <p:nvPicPr>
                      <p:cNvPr id="76" name="Object 75">
                        <a:extLst>
                          <a:ext uri="{FF2B5EF4-FFF2-40B4-BE49-F238E27FC236}">
                            <a16:creationId xmlns:a16="http://schemas.microsoft.com/office/drawing/2014/main" id="{6EF9D28D-65F2-495E-84BE-12117A06C96B}"/>
                          </a:ext>
                        </a:extLst>
                      </p:cNvPr>
                      <p:cNvPicPr>
                        <a:picLocks noChangeAspect="1" noChangeArrowheads="1"/>
                      </p:cNvPicPr>
                      <p:nvPr/>
                    </p:nvPicPr>
                    <p:blipFill>
                      <a:blip r:embed="rId15"/>
                      <a:srcRect/>
                      <a:stretch>
                        <a:fillRect/>
                      </a:stretch>
                    </p:blipFill>
                    <p:spPr bwMode="auto">
                      <a:xfrm>
                        <a:off x="2222382" y="6192957"/>
                        <a:ext cx="8610600"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18">
            <a:extLst>
              <a:ext uri="{FF2B5EF4-FFF2-40B4-BE49-F238E27FC236}">
                <a16:creationId xmlns:a16="http://schemas.microsoft.com/office/drawing/2014/main" id="{DD45D393-1C4A-4236-8F6B-1FCF3ACDC991}"/>
              </a:ext>
            </a:extLst>
          </p:cNvPr>
          <p:cNvGrpSpPr/>
          <p:nvPr/>
        </p:nvGrpSpPr>
        <p:grpSpPr>
          <a:xfrm>
            <a:off x="1528418" y="5051979"/>
            <a:ext cx="6438255" cy="538285"/>
            <a:chOff x="1363616" y="3762656"/>
            <a:chExt cx="6438255" cy="538285"/>
          </a:xfrm>
        </p:grpSpPr>
        <p:grpSp>
          <p:nvGrpSpPr>
            <p:cNvPr id="20" name="Group 19">
              <a:extLst>
                <a:ext uri="{FF2B5EF4-FFF2-40B4-BE49-F238E27FC236}">
                  <a16:creationId xmlns:a16="http://schemas.microsoft.com/office/drawing/2014/main" id="{514D17C3-CD7B-47D5-A14B-F09A24B73C5B}"/>
                </a:ext>
              </a:extLst>
            </p:cNvPr>
            <p:cNvGrpSpPr/>
            <p:nvPr/>
          </p:nvGrpSpPr>
          <p:grpSpPr>
            <a:xfrm>
              <a:off x="4951412" y="3762656"/>
              <a:ext cx="2850459" cy="538285"/>
              <a:chOff x="2440116" y="4436418"/>
              <a:chExt cx="2850459" cy="538285"/>
            </a:xfrm>
          </p:grpSpPr>
          <p:graphicFrame>
            <p:nvGraphicFramePr>
              <p:cNvPr id="26" name="Object 25">
                <a:extLst>
                  <a:ext uri="{FF2B5EF4-FFF2-40B4-BE49-F238E27FC236}">
                    <a16:creationId xmlns:a16="http://schemas.microsoft.com/office/drawing/2014/main" id="{BEAE7F33-3AA3-4F9A-9035-A5E1892D246E}"/>
                  </a:ext>
                </a:extLst>
              </p:cNvPr>
              <p:cNvGraphicFramePr>
                <a:graphicFrameLocks noChangeAspect="1"/>
              </p:cNvGraphicFramePr>
              <p:nvPr>
                <p:extLst>
                  <p:ext uri="{D42A27DB-BD31-4B8C-83A1-F6EECF244321}">
                    <p14:modId xmlns:p14="http://schemas.microsoft.com/office/powerpoint/2010/main" val="540171925"/>
                  </p:ext>
                </p:extLst>
              </p:nvPr>
            </p:nvGraphicFramePr>
            <p:xfrm>
              <a:off x="3471543" y="4436418"/>
              <a:ext cx="1819032" cy="538285"/>
            </p:xfrm>
            <a:graphic>
              <a:graphicData uri="http://schemas.openxmlformats.org/presentationml/2006/ole">
                <mc:AlternateContent xmlns:mc="http://schemas.openxmlformats.org/markup-compatibility/2006">
                  <mc:Choice xmlns:v="urn:schemas-microsoft-com:vml" Requires="v">
                    <p:oleObj spid="_x0000_s29726" name="Equation" r:id="rId16" imgW="927100" imgH="279400" progId="Equation.DSMT4">
                      <p:embed/>
                    </p:oleObj>
                  </mc:Choice>
                  <mc:Fallback>
                    <p:oleObj name="Equation" r:id="rId16" imgW="927100" imgH="279400" progId="Equation.DSMT4">
                      <p:embed/>
                      <p:pic>
                        <p:nvPicPr>
                          <p:cNvPr id="63" name="Object 62">
                            <a:extLst>
                              <a:ext uri="{FF2B5EF4-FFF2-40B4-BE49-F238E27FC236}">
                                <a16:creationId xmlns:a16="http://schemas.microsoft.com/office/drawing/2014/main" id="{BE52F371-AB36-413C-A6B2-A69A0F0D915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1543" y="4436418"/>
                            <a:ext cx="1819032"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a:extLst>
                  <a:ext uri="{FF2B5EF4-FFF2-40B4-BE49-F238E27FC236}">
                    <a16:creationId xmlns:a16="http://schemas.microsoft.com/office/drawing/2014/main" id="{4AE164CC-E323-4BD1-B89E-D917938FCB8A}"/>
                  </a:ext>
                </a:extLst>
              </p:cNvPr>
              <p:cNvSpPr/>
              <p:nvPr/>
            </p:nvSpPr>
            <p:spPr>
              <a:xfrm>
                <a:off x="2440116" y="4436418"/>
                <a:ext cx="1176925" cy="461665"/>
              </a:xfrm>
              <a:prstGeom prst="rect">
                <a:avLst/>
              </a:prstGeom>
            </p:spPr>
            <p:txBody>
              <a:bodyPr wrap="none">
                <a:spAutoFit/>
              </a:bodyPr>
              <a:lstStyle/>
              <a:p>
                <a:r>
                  <a:rPr lang="vi-VN"/>
                  <a:t> Do đó  </a:t>
                </a:r>
              </a:p>
            </p:txBody>
          </p:sp>
        </p:grpSp>
        <p:sp>
          <p:nvSpPr>
            <p:cNvPr id="21" name="Rectangle 20">
              <a:extLst>
                <a:ext uri="{FF2B5EF4-FFF2-40B4-BE49-F238E27FC236}">
                  <a16:creationId xmlns:a16="http://schemas.microsoft.com/office/drawing/2014/main" id="{382F3F20-843A-46CB-9124-04A1D386723D}"/>
                </a:ext>
              </a:extLst>
            </p:cNvPr>
            <p:cNvSpPr/>
            <p:nvPr/>
          </p:nvSpPr>
          <p:spPr>
            <a:xfrm>
              <a:off x="1363616" y="3773686"/>
              <a:ext cx="3783408" cy="461665"/>
            </a:xfrm>
            <a:prstGeom prst="rect">
              <a:avLst/>
            </a:prstGeom>
          </p:spPr>
          <p:txBody>
            <a:bodyPr wrap="none">
              <a:spAutoFit/>
            </a:bodyPr>
            <a:lstStyle/>
            <a:p>
              <a:r>
                <a:rPr lang="vi-VN"/>
                <a:t>bị quả tên lửa này bắn trúng. </a:t>
              </a:r>
              <a:endParaRPr lang="en-US"/>
            </a:p>
          </p:txBody>
        </p:sp>
      </p:grpSp>
    </p:spTree>
    <p:extLst>
      <p:ext uri="{BB962C8B-B14F-4D97-AF65-F5344CB8AC3E}">
        <p14:creationId xmlns:p14="http://schemas.microsoft.com/office/powerpoint/2010/main" val="31368370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164059-0948-4F70-BB07-C365731A558F}"/>
              </a:ext>
            </a:extLst>
          </p:cNvPr>
          <p:cNvSpPr/>
          <p:nvPr/>
        </p:nvSpPr>
        <p:spPr>
          <a:xfrm>
            <a:off x="769531" y="2065440"/>
            <a:ext cx="6620282" cy="461665"/>
          </a:xfrm>
          <a:prstGeom prst="rect">
            <a:avLst/>
          </a:prstGeom>
        </p:spPr>
        <p:txBody>
          <a:bodyPr wrap="square">
            <a:spAutoFit/>
          </a:bodyPr>
          <a:lstStyle/>
          <a:p>
            <a:r>
              <a:rPr lang="vi-VN"/>
              <a:t>Gọi A là biến cố: “bắt được thỏ trắng từ chuồng II”;</a:t>
            </a:r>
          </a:p>
        </p:txBody>
      </p:sp>
      <p:grpSp>
        <p:nvGrpSpPr>
          <p:cNvPr id="27" name="Group 26">
            <a:extLst>
              <a:ext uri="{FF2B5EF4-FFF2-40B4-BE49-F238E27FC236}">
                <a16:creationId xmlns:a16="http://schemas.microsoft.com/office/drawing/2014/main" id="{9833E6CD-A426-42F9-BE8A-ECF7457AD948}"/>
              </a:ext>
            </a:extLst>
          </p:cNvPr>
          <p:cNvGrpSpPr/>
          <p:nvPr/>
        </p:nvGrpSpPr>
        <p:grpSpPr>
          <a:xfrm>
            <a:off x="731847" y="3102406"/>
            <a:ext cx="5999339" cy="787302"/>
            <a:chOff x="374983" y="1277662"/>
            <a:chExt cx="5999339" cy="787302"/>
          </a:xfrm>
        </p:grpSpPr>
        <p:graphicFrame>
          <p:nvGraphicFramePr>
            <p:cNvPr id="18" name="Object 17">
              <a:extLst>
                <a:ext uri="{FF2B5EF4-FFF2-40B4-BE49-F238E27FC236}">
                  <a16:creationId xmlns:a16="http://schemas.microsoft.com/office/drawing/2014/main" id="{9286FC98-F4D6-42E8-A246-5675DB848EC9}"/>
                </a:ext>
              </a:extLst>
            </p:cNvPr>
            <p:cNvGraphicFramePr>
              <a:graphicFrameLocks noChangeAspect="1"/>
            </p:cNvGraphicFramePr>
            <p:nvPr/>
          </p:nvGraphicFramePr>
          <p:xfrm>
            <a:off x="1198068" y="1277662"/>
            <a:ext cx="1472549" cy="779585"/>
          </p:xfrm>
          <a:graphic>
            <a:graphicData uri="http://schemas.openxmlformats.org/presentationml/2006/ole">
              <mc:AlternateContent xmlns:mc="http://schemas.openxmlformats.org/markup-compatibility/2006">
                <mc:Choice xmlns:v="urn:schemas-microsoft-com:vml" Requires="v">
                  <p:oleObj spid="_x0000_s31781" name="Equation" r:id="rId4" imgW="749160" imgH="393480" progId="Equation.DSMT4">
                    <p:embed/>
                  </p:oleObj>
                </mc:Choice>
                <mc:Fallback>
                  <p:oleObj name="Equation" r:id="rId4" imgW="749160" imgH="393480" progId="Equation.DSMT4">
                    <p:embed/>
                    <p:pic>
                      <p:nvPicPr>
                        <p:cNvPr id="18" name="Object 17">
                          <a:extLst>
                            <a:ext uri="{FF2B5EF4-FFF2-40B4-BE49-F238E27FC236}">
                              <a16:creationId xmlns:a16="http://schemas.microsoft.com/office/drawing/2014/main" id="{9286FC98-F4D6-42E8-A246-5675DB848EC9}"/>
                            </a:ext>
                          </a:extLst>
                        </p:cNvPr>
                        <p:cNvPicPr>
                          <a:picLocks noChangeAspect="1" noChangeArrowheads="1"/>
                        </p:cNvPicPr>
                        <p:nvPr/>
                      </p:nvPicPr>
                      <p:blipFill>
                        <a:blip r:embed="rId5"/>
                        <a:srcRect/>
                        <a:stretch>
                          <a:fillRect/>
                        </a:stretch>
                      </p:blipFill>
                      <p:spPr bwMode="auto">
                        <a:xfrm>
                          <a:off x="1198068" y="1277662"/>
                          <a:ext cx="1472549" cy="779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98121DA1-7476-48C9-8E6F-8A206D03C4DA}"/>
                </a:ext>
              </a:extLst>
            </p:cNvPr>
            <p:cNvGraphicFramePr>
              <a:graphicFrameLocks noChangeAspect="1"/>
            </p:cNvGraphicFramePr>
            <p:nvPr/>
          </p:nvGraphicFramePr>
          <p:xfrm>
            <a:off x="2736262" y="1285379"/>
            <a:ext cx="3638060" cy="779585"/>
          </p:xfrm>
          <a:graphic>
            <a:graphicData uri="http://schemas.openxmlformats.org/presentationml/2006/ole">
              <mc:AlternateContent xmlns:mc="http://schemas.openxmlformats.org/markup-compatibility/2006">
                <mc:Choice xmlns:v="urn:schemas-microsoft-com:vml" Requires="v">
                  <p:oleObj spid="_x0000_s31782" name="Equation" r:id="rId6" imgW="1866090" imgH="393529" progId="Equation.DSMT4">
                    <p:embed/>
                  </p:oleObj>
                </mc:Choice>
                <mc:Fallback>
                  <p:oleObj name="Equation" r:id="rId6" imgW="1866090" imgH="393529" progId="Equation.DSMT4">
                    <p:embed/>
                    <p:pic>
                      <p:nvPicPr>
                        <p:cNvPr id="19" name="Object 18">
                          <a:extLst>
                            <a:ext uri="{FF2B5EF4-FFF2-40B4-BE49-F238E27FC236}">
                              <a16:creationId xmlns:a16="http://schemas.microsoft.com/office/drawing/2014/main" id="{98121DA1-7476-48C9-8E6F-8A206D03C4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262" y="1285379"/>
                          <a:ext cx="3638060" cy="779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a:extLst>
                <a:ext uri="{FF2B5EF4-FFF2-40B4-BE49-F238E27FC236}">
                  <a16:creationId xmlns:a16="http://schemas.microsoft.com/office/drawing/2014/main" id="{332A059D-BB79-4E74-A6E4-36AEA86CDA04}"/>
                </a:ext>
              </a:extLst>
            </p:cNvPr>
            <p:cNvSpPr/>
            <p:nvPr/>
          </p:nvSpPr>
          <p:spPr>
            <a:xfrm>
              <a:off x="374983" y="1446478"/>
              <a:ext cx="931024" cy="461665"/>
            </a:xfrm>
            <a:prstGeom prst="rect">
              <a:avLst/>
            </a:prstGeom>
          </p:spPr>
          <p:txBody>
            <a:bodyPr wrap="none">
              <a:spAutoFit/>
            </a:bodyPr>
            <a:lstStyle/>
            <a:p>
              <a:r>
                <a:rPr lang="vi-VN"/>
                <a:t>Ta có </a:t>
              </a:r>
              <a:endParaRPr lang="en-US"/>
            </a:p>
          </p:txBody>
        </p:sp>
      </p:grpSp>
      <p:graphicFrame>
        <p:nvGraphicFramePr>
          <p:cNvPr id="26" name="Object 25">
            <a:extLst>
              <a:ext uri="{FF2B5EF4-FFF2-40B4-BE49-F238E27FC236}">
                <a16:creationId xmlns:a16="http://schemas.microsoft.com/office/drawing/2014/main" id="{218E4486-00FA-4A5B-9AD7-FFDFF27EF687}"/>
              </a:ext>
            </a:extLst>
          </p:cNvPr>
          <p:cNvGraphicFramePr>
            <a:graphicFrameLocks noChangeAspect="1"/>
          </p:cNvGraphicFramePr>
          <p:nvPr>
            <p:extLst>
              <p:ext uri="{D42A27DB-BD31-4B8C-83A1-F6EECF244321}">
                <p14:modId xmlns:p14="http://schemas.microsoft.com/office/powerpoint/2010/main" val="3517912990"/>
              </p:ext>
            </p:extLst>
          </p:nvPr>
        </p:nvGraphicFramePr>
        <p:xfrm>
          <a:off x="1802631" y="5973848"/>
          <a:ext cx="7647350" cy="770305"/>
        </p:xfrm>
        <a:graphic>
          <a:graphicData uri="http://schemas.openxmlformats.org/presentationml/2006/ole">
            <mc:AlternateContent xmlns:mc="http://schemas.openxmlformats.org/markup-compatibility/2006">
              <mc:Choice xmlns:v="urn:schemas-microsoft-com:vml" Requires="v">
                <p:oleObj spid="_x0000_s31783" name="Equation" r:id="rId8" imgW="3924000" imgH="393480" progId="Equation.DSMT4">
                  <p:embed/>
                </p:oleObj>
              </mc:Choice>
              <mc:Fallback>
                <p:oleObj name="Equation" r:id="rId8" imgW="3924000" imgH="393480" progId="Equation.DSMT4">
                  <p:embed/>
                  <p:pic>
                    <p:nvPicPr>
                      <p:cNvPr id="26" name="Object 25">
                        <a:extLst>
                          <a:ext uri="{FF2B5EF4-FFF2-40B4-BE49-F238E27FC236}">
                            <a16:creationId xmlns:a16="http://schemas.microsoft.com/office/drawing/2014/main" id="{218E4486-00FA-4A5B-9AD7-FFDFF27EF687}"/>
                          </a:ext>
                        </a:extLst>
                      </p:cNvPr>
                      <p:cNvPicPr>
                        <a:picLocks noChangeAspect="1" noChangeArrowheads="1"/>
                      </p:cNvPicPr>
                      <p:nvPr/>
                    </p:nvPicPr>
                    <p:blipFill>
                      <a:blip r:embed="rId9"/>
                      <a:srcRect/>
                      <a:stretch>
                        <a:fillRect/>
                      </a:stretch>
                    </p:blipFill>
                    <p:spPr bwMode="auto">
                      <a:xfrm>
                        <a:off x="1802631" y="5973848"/>
                        <a:ext cx="7647350" cy="770305"/>
                      </a:xfrm>
                      <a:prstGeom prst="rect">
                        <a:avLst/>
                      </a:prstGeom>
                      <a:noFill/>
                    </p:spPr>
                  </p:pic>
                </p:oleObj>
              </mc:Fallback>
            </mc:AlternateContent>
          </a:graphicData>
        </a:graphic>
      </p:graphicFrame>
      <p:sp>
        <p:nvSpPr>
          <p:cNvPr id="30" name="Rectangle 29">
            <a:extLst>
              <a:ext uri="{FF2B5EF4-FFF2-40B4-BE49-F238E27FC236}">
                <a16:creationId xmlns:a16="http://schemas.microsoft.com/office/drawing/2014/main" id="{0833A1AF-F9CB-41E6-98A9-4C9BB4087C8F}"/>
              </a:ext>
            </a:extLst>
          </p:cNvPr>
          <p:cNvSpPr/>
          <p:nvPr/>
        </p:nvSpPr>
        <p:spPr>
          <a:xfrm>
            <a:off x="785200" y="6113666"/>
            <a:ext cx="1031051" cy="461665"/>
          </a:xfrm>
          <a:prstGeom prst="rect">
            <a:avLst/>
          </a:prstGeom>
        </p:spPr>
        <p:txBody>
          <a:bodyPr wrap="none">
            <a:spAutoFit/>
          </a:bodyPr>
          <a:lstStyle/>
          <a:p>
            <a:r>
              <a:rPr lang="en-US"/>
              <a:t>Do đó:</a:t>
            </a:r>
            <a:endParaRPr lang="vi-VN"/>
          </a:p>
        </p:txBody>
      </p:sp>
      <p:pic>
        <p:nvPicPr>
          <p:cNvPr id="22" name="Picture 41">
            <a:extLst>
              <a:ext uri="{FF2B5EF4-FFF2-40B4-BE49-F238E27FC236}">
                <a16:creationId xmlns:a16="http://schemas.microsoft.com/office/drawing/2014/main" id="{CE05F0CD-926E-4DD6-9283-DBB4602C5D3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53884" y="172562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a:extLst>
              <a:ext uri="{FF2B5EF4-FFF2-40B4-BE49-F238E27FC236}">
                <a16:creationId xmlns:a16="http://schemas.microsoft.com/office/drawing/2014/main" id="{BE48D285-A6A0-4593-A4F7-D24A056AA149}"/>
              </a:ext>
            </a:extLst>
          </p:cNvPr>
          <p:cNvGrpSpPr/>
          <p:nvPr/>
        </p:nvGrpSpPr>
        <p:grpSpPr>
          <a:xfrm>
            <a:off x="0" y="68180"/>
            <a:ext cx="12188825" cy="1581988"/>
            <a:chOff x="0" y="68180"/>
            <a:chExt cx="12188825" cy="1581988"/>
          </a:xfrm>
        </p:grpSpPr>
        <p:sp>
          <p:nvSpPr>
            <p:cNvPr id="24" name="Rounded Rectangle 21">
              <a:extLst>
                <a:ext uri="{FF2B5EF4-FFF2-40B4-BE49-F238E27FC236}">
                  <a16:creationId xmlns:a16="http://schemas.microsoft.com/office/drawing/2014/main" id="{342A8411-DC1B-40AD-9795-D83BA2CB53AE}"/>
                </a:ext>
              </a:extLst>
            </p:cNvPr>
            <p:cNvSpPr/>
            <p:nvPr/>
          </p:nvSpPr>
          <p:spPr>
            <a:xfrm>
              <a:off x="1757592" y="68180"/>
              <a:ext cx="10345895" cy="1581988"/>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5" name="Picture 2">
              <a:extLst>
                <a:ext uri="{FF2B5EF4-FFF2-40B4-BE49-F238E27FC236}">
                  <a16:creationId xmlns:a16="http://schemas.microsoft.com/office/drawing/2014/main" id="{0E90DA7D-D0E2-465A-816C-041536FD384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a:extLst>
                <a:ext uri="{FF2B5EF4-FFF2-40B4-BE49-F238E27FC236}">
                  <a16:creationId xmlns:a16="http://schemas.microsoft.com/office/drawing/2014/main" id="{38C761C0-20D9-415E-A428-90BE7B54808D}"/>
                </a:ext>
              </a:extLst>
            </p:cNvPr>
            <p:cNvSpPr/>
            <p:nvPr/>
          </p:nvSpPr>
          <p:spPr>
            <a:xfrm>
              <a:off x="400422" y="373917"/>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rPr>
                <a:t>6.8</a:t>
              </a:r>
              <a:endParaRPr lang="en-US" sz="54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35" name="Rectangle 202">
              <a:extLst>
                <a:ext uri="{FF2B5EF4-FFF2-40B4-BE49-F238E27FC236}">
                  <a16:creationId xmlns:a16="http://schemas.microsoft.com/office/drawing/2014/main" id="{58BE2682-66E8-4E8C-8B42-E9EA83CA2D12}"/>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 name="Rectangle 1">
            <a:extLst>
              <a:ext uri="{FF2B5EF4-FFF2-40B4-BE49-F238E27FC236}">
                <a16:creationId xmlns:a16="http://schemas.microsoft.com/office/drawing/2014/main" id="{33D01C34-42B0-4040-B2EF-32C5EAE6DCF3}"/>
              </a:ext>
            </a:extLst>
          </p:cNvPr>
          <p:cNvSpPr/>
          <p:nvPr/>
        </p:nvSpPr>
        <p:spPr>
          <a:xfrm>
            <a:off x="1962093" y="80508"/>
            <a:ext cx="9999719" cy="1569660"/>
          </a:xfrm>
          <a:prstGeom prst="rect">
            <a:avLst/>
          </a:prstGeom>
        </p:spPr>
        <p:txBody>
          <a:bodyPr wrap="square">
            <a:spAutoFit/>
          </a:bodyPr>
          <a:lstStyle/>
          <a:p>
            <a:pPr marL="342900" indent="-342900">
              <a:buFont typeface="Wingdings" panose="05000000000000000000" pitchFamily="2" charset="2"/>
              <a:buChar char="v"/>
            </a:pPr>
            <a:r>
              <a:rPr lang="vi-VN"/>
              <a:t>Có hai chuồng thỏ. Chuồng 1 có 5 con thỏ đen và 10 con thỏ trắng. Chuồng II có 7 con thỏ đen và 3 con thỏ trắng. Trước tiên, từ chuồng II lấy ra ngẫu nhiên 1 con thỏ rồi cho vào chuồng 1. Sau đó, từ chuồng | lấy ra ngẫu nhiên 1 con thỏ. </a:t>
            </a:r>
            <a:r>
              <a:rPr lang="vi-VN" b="1"/>
              <a:t>Tính xác suất để con thỏ được lấy ra là con thỏ trắng</a:t>
            </a:r>
            <a:r>
              <a:rPr lang="vi-VN"/>
              <a:t>.</a:t>
            </a:r>
            <a:endParaRPr lang="en-US"/>
          </a:p>
        </p:txBody>
      </p:sp>
      <p:sp>
        <p:nvSpPr>
          <p:cNvPr id="3" name="Rectangle 2">
            <a:extLst>
              <a:ext uri="{FF2B5EF4-FFF2-40B4-BE49-F238E27FC236}">
                <a16:creationId xmlns:a16="http://schemas.microsoft.com/office/drawing/2014/main" id="{D7F91AA8-6F4F-4660-922F-65841BA6C47A}"/>
              </a:ext>
            </a:extLst>
          </p:cNvPr>
          <p:cNvSpPr/>
          <p:nvPr/>
        </p:nvSpPr>
        <p:spPr>
          <a:xfrm>
            <a:off x="747055" y="2627443"/>
            <a:ext cx="6940045" cy="461665"/>
          </a:xfrm>
          <a:prstGeom prst="rect">
            <a:avLst/>
          </a:prstGeom>
        </p:spPr>
        <p:txBody>
          <a:bodyPr wrap="square">
            <a:spAutoFit/>
          </a:bodyPr>
          <a:lstStyle/>
          <a:p>
            <a:r>
              <a:rPr lang="vi-VN"/>
              <a:t>B là biến cố: “Sau đó bắt được thỏ trắng từ chuồng I”.</a:t>
            </a:r>
          </a:p>
        </p:txBody>
      </p:sp>
      <p:grpSp>
        <p:nvGrpSpPr>
          <p:cNvPr id="37" name="Group 36">
            <a:extLst>
              <a:ext uri="{FF2B5EF4-FFF2-40B4-BE49-F238E27FC236}">
                <a16:creationId xmlns:a16="http://schemas.microsoft.com/office/drawing/2014/main" id="{BA513324-1E73-43DD-ACFA-2D8706E155BF}"/>
              </a:ext>
            </a:extLst>
          </p:cNvPr>
          <p:cNvGrpSpPr/>
          <p:nvPr/>
        </p:nvGrpSpPr>
        <p:grpSpPr>
          <a:xfrm>
            <a:off x="8394906" y="1820874"/>
            <a:ext cx="3698279" cy="1687131"/>
            <a:chOff x="8111133" y="2503869"/>
            <a:chExt cx="3698279" cy="1687131"/>
          </a:xfrm>
        </p:grpSpPr>
        <p:pic>
          <p:nvPicPr>
            <p:cNvPr id="38" name="Picture 2">
              <a:extLst>
                <a:ext uri="{FF2B5EF4-FFF2-40B4-BE49-F238E27FC236}">
                  <a16:creationId xmlns:a16="http://schemas.microsoft.com/office/drawing/2014/main" id="{87F577BC-2F1A-4D7C-82BE-1B96A51458B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483" t="18405" r="18116" b="7170"/>
            <a:stretch/>
          </p:blipFill>
          <p:spPr bwMode="auto">
            <a:xfrm>
              <a:off x="8995810" y="2741814"/>
              <a:ext cx="1046964" cy="100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descr="Source Thỏ Thỏ Thỏ Mềm Màu Trắng Đen Nâu Xám Chất Lượng Cao Trực Tiếp Từ  Nhà Máy Đồ Chơi Thỏ Nhồi Bông Mô Phỏng Động Vật on m.alibaba.com">
              <a:extLst>
                <a:ext uri="{FF2B5EF4-FFF2-40B4-BE49-F238E27FC236}">
                  <a16:creationId xmlns:a16="http://schemas.microsoft.com/office/drawing/2014/main" id="{1882689A-4E8E-43D3-9C66-E632BE94C8B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83274" y="2690307"/>
              <a:ext cx="1121338" cy="1121338"/>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14">
              <a:extLst>
                <a:ext uri="{FF2B5EF4-FFF2-40B4-BE49-F238E27FC236}">
                  <a16:creationId xmlns:a16="http://schemas.microsoft.com/office/drawing/2014/main" id="{D07F835B-D3E8-474A-A82B-0CC7A8EC68BC}"/>
                </a:ext>
              </a:extLst>
            </p:cNvPr>
            <p:cNvSpPr/>
            <p:nvPr/>
          </p:nvSpPr>
          <p:spPr>
            <a:xfrm>
              <a:off x="8293278" y="2643353"/>
              <a:ext cx="3516134" cy="1547647"/>
            </a:xfrm>
            <a:prstGeom prst="roundRect">
              <a:avLst>
                <a:gd name="adj" fmla="val 4429"/>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41" name="Rectangle 40">
              <a:extLst>
                <a:ext uri="{FF2B5EF4-FFF2-40B4-BE49-F238E27FC236}">
                  <a16:creationId xmlns:a16="http://schemas.microsoft.com/office/drawing/2014/main" id="{967E9968-C247-4FBA-AFE8-7E1AE96F51E2}"/>
                </a:ext>
              </a:extLst>
            </p:cNvPr>
            <p:cNvSpPr/>
            <p:nvPr/>
          </p:nvSpPr>
          <p:spPr>
            <a:xfrm>
              <a:off x="9281568" y="3606225"/>
              <a:ext cx="4289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3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42" name="Rectangle 41">
              <a:extLst>
                <a:ext uri="{FF2B5EF4-FFF2-40B4-BE49-F238E27FC236}">
                  <a16:creationId xmlns:a16="http://schemas.microsoft.com/office/drawing/2014/main" id="{A5EF0398-3692-40A3-AA30-FD0062D21486}"/>
                </a:ext>
              </a:extLst>
            </p:cNvPr>
            <p:cNvSpPr/>
            <p:nvPr/>
          </p:nvSpPr>
          <p:spPr>
            <a:xfrm>
              <a:off x="10668875" y="3606225"/>
              <a:ext cx="66191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10</a:t>
              </a:r>
              <a:endParaRPr lang="en-US" sz="3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43" name="Oval 42">
              <a:extLst>
                <a:ext uri="{FF2B5EF4-FFF2-40B4-BE49-F238E27FC236}">
                  <a16:creationId xmlns:a16="http://schemas.microsoft.com/office/drawing/2014/main" id="{E8E88C65-8069-4FD4-98A0-E22BD1E9B240}"/>
                </a:ext>
              </a:extLst>
            </p:cNvPr>
            <p:cNvSpPr/>
            <p:nvPr/>
          </p:nvSpPr>
          <p:spPr>
            <a:xfrm>
              <a:off x="8111133" y="2503869"/>
              <a:ext cx="567490" cy="56749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latin typeface="Times New Roman" pitchFamily="18" charset="0"/>
                  <a:cs typeface="Times New Roman" pitchFamily="18" charset="0"/>
                </a:rPr>
                <a:t>I</a:t>
              </a:r>
            </a:p>
          </p:txBody>
        </p:sp>
      </p:grpSp>
      <p:grpSp>
        <p:nvGrpSpPr>
          <p:cNvPr id="44" name="Group 43">
            <a:extLst>
              <a:ext uri="{FF2B5EF4-FFF2-40B4-BE49-F238E27FC236}">
                <a16:creationId xmlns:a16="http://schemas.microsoft.com/office/drawing/2014/main" id="{94538284-FE1E-44F9-AD34-49D65E57BB56}"/>
              </a:ext>
            </a:extLst>
          </p:cNvPr>
          <p:cNvGrpSpPr/>
          <p:nvPr/>
        </p:nvGrpSpPr>
        <p:grpSpPr>
          <a:xfrm>
            <a:off x="8394906" y="3584205"/>
            <a:ext cx="3698279" cy="1719097"/>
            <a:chOff x="8111133" y="4343400"/>
            <a:chExt cx="3698279" cy="1719097"/>
          </a:xfrm>
        </p:grpSpPr>
        <p:pic>
          <p:nvPicPr>
            <p:cNvPr id="45" name="Picture 2">
              <a:extLst>
                <a:ext uri="{FF2B5EF4-FFF2-40B4-BE49-F238E27FC236}">
                  <a16:creationId xmlns:a16="http://schemas.microsoft.com/office/drawing/2014/main" id="{DAEE52B6-9A84-4828-8BCB-CFEE203D7D7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483" t="18405" r="18116" b="7170"/>
            <a:stretch/>
          </p:blipFill>
          <p:spPr bwMode="auto">
            <a:xfrm>
              <a:off x="8995810" y="4613311"/>
              <a:ext cx="1046964" cy="100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descr="Source Thỏ Thỏ Thỏ Mềm Màu Trắng Đen Nâu Xám Chất Lượng Cao Trực Tiếp Từ  Nhà Máy Đồ Chơi Thỏ Nhồi Bông Mô Phỏng Động Vật on m.alibaba.com">
              <a:extLst>
                <a:ext uri="{FF2B5EF4-FFF2-40B4-BE49-F238E27FC236}">
                  <a16:creationId xmlns:a16="http://schemas.microsoft.com/office/drawing/2014/main" id="{7F20BFBC-8032-4E7C-8175-1E5FE625FD5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83274" y="4561804"/>
              <a:ext cx="1121338" cy="1121338"/>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24">
              <a:extLst>
                <a:ext uri="{FF2B5EF4-FFF2-40B4-BE49-F238E27FC236}">
                  <a16:creationId xmlns:a16="http://schemas.microsoft.com/office/drawing/2014/main" id="{0008992E-DDCF-4623-9750-7B6A2AFC0021}"/>
                </a:ext>
              </a:extLst>
            </p:cNvPr>
            <p:cNvSpPr/>
            <p:nvPr/>
          </p:nvSpPr>
          <p:spPr>
            <a:xfrm>
              <a:off x="8293278" y="4514850"/>
              <a:ext cx="3516134" cy="1547647"/>
            </a:xfrm>
            <a:prstGeom prst="roundRect">
              <a:avLst>
                <a:gd name="adj" fmla="val 4429"/>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48" name="Rectangle 47">
              <a:extLst>
                <a:ext uri="{FF2B5EF4-FFF2-40B4-BE49-F238E27FC236}">
                  <a16:creationId xmlns:a16="http://schemas.microsoft.com/office/drawing/2014/main" id="{3925ABF7-CD91-4496-B45A-CD5B0EF9553D}"/>
                </a:ext>
              </a:extLst>
            </p:cNvPr>
            <p:cNvSpPr/>
            <p:nvPr/>
          </p:nvSpPr>
          <p:spPr>
            <a:xfrm>
              <a:off x="9281568" y="5477722"/>
              <a:ext cx="4289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3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49" name="Rectangle 48">
              <a:extLst>
                <a:ext uri="{FF2B5EF4-FFF2-40B4-BE49-F238E27FC236}">
                  <a16:creationId xmlns:a16="http://schemas.microsoft.com/office/drawing/2014/main" id="{F19EC2C0-143E-4851-9130-C91DADD74DD9}"/>
                </a:ext>
              </a:extLst>
            </p:cNvPr>
            <p:cNvSpPr/>
            <p:nvPr/>
          </p:nvSpPr>
          <p:spPr>
            <a:xfrm>
              <a:off x="10785381" y="5477722"/>
              <a:ext cx="4289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3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50" name="Oval 49">
              <a:extLst>
                <a:ext uri="{FF2B5EF4-FFF2-40B4-BE49-F238E27FC236}">
                  <a16:creationId xmlns:a16="http://schemas.microsoft.com/office/drawing/2014/main" id="{1DD3A9FF-ED35-4FA7-9387-4930A804CC13}"/>
                </a:ext>
              </a:extLst>
            </p:cNvPr>
            <p:cNvSpPr/>
            <p:nvPr/>
          </p:nvSpPr>
          <p:spPr>
            <a:xfrm>
              <a:off x="8111133" y="4343400"/>
              <a:ext cx="567490" cy="56749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latin typeface="Times New Roman" pitchFamily="18" charset="0"/>
                  <a:cs typeface="Times New Roman" pitchFamily="18" charset="0"/>
                </a:rPr>
                <a:t>II</a:t>
              </a:r>
              <a:endParaRPr lang="en-US" b="1" i="1">
                <a:latin typeface="Times New Roman" pitchFamily="18" charset="0"/>
                <a:cs typeface="Times New Roman" pitchFamily="18" charset="0"/>
              </a:endParaRPr>
            </a:p>
          </p:txBody>
        </p:sp>
      </p:grpSp>
      <p:grpSp>
        <p:nvGrpSpPr>
          <p:cNvPr id="8" name="Group 7">
            <a:extLst>
              <a:ext uri="{FF2B5EF4-FFF2-40B4-BE49-F238E27FC236}">
                <a16:creationId xmlns:a16="http://schemas.microsoft.com/office/drawing/2014/main" id="{C010B010-F1F6-4A44-80E0-46CC6B206ACB}"/>
              </a:ext>
            </a:extLst>
          </p:cNvPr>
          <p:cNvGrpSpPr/>
          <p:nvPr/>
        </p:nvGrpSpPr>
        <p:grpSpPr>
          <a:xfrm>
            <a:off x="723945" y="3734308"/>
            <a:ext cx="6940045" cy="1177094"/>
            <a:chOff x="723945" y="3734308"/>
            <a:chExt cx="6940045" cy="1177094"/>
          </a:xfrm>
        </p:grpSpPr>
        <p:sp>
          <p:nvSpPr>
            <p:cNvPr id="16" name="Rectangle 15">
              <a:extLst>
                <a:ext uri="{FF2B5EF4-FFF2-40B4-BE49-F238E27FC236}">
                  <a16:creationId xmlns:a16="http://schemas.microsoft.com/office/drawing/2014/main" id="{5F007C61-6DC8-44EE-87E6-EA64DF57A572}"/>
                </a:ext>
              </a:extLst>
            </p:cNvPr>
            <p:cNvSpPr/>
            <p:nvPr/>
          </p:nvSpPr>
          <p:spPr>
            <a:xfrm>
              <a:off x="723945" y="3734308"/>
              <a:ext cx="6940045" cy="461665"/>
            </a:xfrm>
            <a:prstGeom prst="rect">
              <a:avLst/>
            </a:prstGeom>
          </p:spPr>
          <p:txBody>
            <a:bodyPr wrap="square">
              <a:spAutoFit/>
            </a:bodyPr>
            <a:lstStyle/>
            <a:p>
              <a:r>
                <a:rPr lang="vi-VN"/>
                <a:t>Nếu A xảy ra thì chuồng I có 5 thỏ đen và 11 thỏ trắng.  </a:t>
              </a:r>
            </a:p>
          </p:txBody>
        </p:sp>
        <p:grpSp>
          <p:nvGrpSpPr>
            <p:cNvPr id="6" name="Group 5">
              <a:extLst>
                <a:ext uri="{FF2B5EF4-FFF2-40B4-BE49-F238E27FC236}">
                  <a16:creationId xmlns:a16="http://schemas.microsoft.com/office/drawing/2014/main" id="{42644B52-9568-4A0E-8D5C-7D898DB72655}"/>
                </a:ext>
              </a:extLst>
            </p:cNvPr>
            <p:cNvGrpSpPr/>
            <p:nvPr/>
          </p:nvGrpSpPr>
          <p:grpSpPr>
            <a:xfrm>
              <a:off x="747055" y="4131817"/>
              <a:ext cx="2427880" cy="779585"/>
              <a:chOff x="747055" y="4131817"/>
              <a:chExt cx="2427880" cy="779585"/>
            </a:xfrm>
          </p:grpSpPr>
          <p:graphicFrame>
            <p:nvGraphicFramePr>
              <p:cNvPr id="21" name="Object 20">
                <a:extLst>
                  <a:ext uri="{FF2B5EF4-FFF2-40B4-BE49-F238E27FC236}">
                    <a16:creationId xmlns:a16="http://schemas.microsoft.com/office/drawing/2014/main" id="{35F76705-3650-42FE-A44B-422AF4833C09}"/>
                  </a:ext>
                </a:extLst>
              </p:cNvPr>
              <p:cNvGraphicFramePr>
                <a:graphicFrameLocks noChangeAspect="1"/>
              </p:cNvGraphicFramePr>
              <p:nvPr>
                <p:extLst>
                  <p:ext uri="{D42A27DB-BD31-4B8C-83A1-F6EECF244321}">
                    <p14:modId xmlns:p14="http://schemas.microsoft.com/office/powerpoint/2010/main" val="126236245"/>
                  </p:ext>
                </p:extLst>
              </p:nvPr>
            </p:nvGraphicFramePr>
            <p:xfrm>
              <a:off x="1448712" y="4131817"/>
              <a:ext cx="1726223" cy="779585"/>
            </p:xfrm>
            <a:graphic>
              <a:graphicData uri="http://schemas.openxmlformats.org/presentationml/2006/ole">
                <mc:AlternateContent xmlns:mc="http://schemas.openxmlformats.org/markup-compatibility/2006">
                  <mc:Choice xmlns:v="urn:schemas-microsoft-com:vml" Requires="v">
                    <p:oleObj spid="_x0000_s31784" name="Equation" r:id="rId14" imgW="888614" imgH="393529" progId="Equation.DSMT4">
                      <p:embed/>
                    </p:oleObj>
                  </mc:Choice>
                  <mc:Fallback>
                    <p:oleObj name="Equation" r:id="rId14" imgW="888614" imgH="393529" progId="Equation.DSMT4">
                      <p:embed/>
                      <p:pic>
                        <p:nvPicPr>
                          <p:cNvPr id="21" name="Object 20">
                            <a:extLst>
                              <a:ext uri="{FF2B5EF4-FFF2-40B4-BE49-F238E27FC236}">
                                <a16:creationId xmlns:a16="http://schemas.microsoft.com/office/drawing/2014/main" id="{35F76705-3650-42FE-A44B-422AF4833C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8712" y="4131817"/>
                            <a:ext cx="1726223" cy="779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id="{F3872EA4-5B0A-489E-B651-B8A6870B7A54}"/>
                  </a:ext>
                </a:extLst>
              </p:cNvPr>
              <p:cNvSpPr/>
              <p:nvPr/>
            </p:nvSpPr>
            <p:spPr>
              <a:xfrm>
                <a:off x="747055" y="4255800"/>
                <a:ext cx="697627" cy="461665"/>
              </a:xfrm>
              <a:prstGeom prst="rect">
                <a:avLst/>
              </a:prstGeom>
            </p:spPr>
            <p:txBody>
              <a:bodyPr wrap="none">
                <a:spAutoFit/>
              </a:bodyPr>
              <a:lstStyle/>
              <a:p>
                <a:r>
                  <a:rPr lang="vi-VN"/>
                  <a:t>Vậy</a:t>
                </a:r>
                <a:endParaRPr lang="en-US"/>
              </a:p>
            </p:txBody>
          </p:sp>
        </p:grpSp>
      </p:grpSp>
      <p:grpSp>
        <p:nvGrpSpPr>
          <p:cNvPr id="9" name="Group 8">
            <a:extLst>
              <a:ext uri="{FF2B5EF4-FFF2-40B4-BE49-F238E27FC236}">
                <a16:creationId xmlns:a16="http://schemas.microsoft.com/office/drawing/2014/main" id="{AD0802CA-C2B1-49EC-A588-586CE966F340}"/>
              </a:ext>
            </a:extLst>
          </p:cNvPr>
          <p:cNvGrpSpPr/>
          <p:nvPr/>
        </p:nvGrpSpPr>
        <p:grpSpPr>
          <a:xfrm>
            <a:off x="808183" y="4895958"/>
            <a:ext cx="6489306" cy="1211036"/>
            <a:chOff x="797739" y="4914381"/>
            <a:chExt cx="6489306" cy="1211036"/>
          </a:xfrm>
        </p:grpSpPr>
        <p:sp>
          <p:nvSpPr>
            <p:cNvPr id="29" name="Rectangle 28">
              <a:extLst>
                <a:ext uri="{FF2B5EF4-FFF2-40B4-BE49-F238E27FC236}">
                  <a16:creationId xmlns:a16="http://schemas.microsoft.com/office/drawing/2014/main" id="{43503C3F-AA1B-4DF3-9930-3B0F6B9DA22D}"/>
                </a:ext>
              </a:extLst>
            </p:cNvPr>
            <p:cNvSpPr/>
            <p:nvPr/>
          </p:nvSpPr>
          <p:spPr>
            <a:xfrm>
              <a:off x="797739" y="4914381"/>
              <a:ext cx="6489306" cy="461665"/>
            </a:xfrm>
            <a:prstGeom prst="rect">
              <a:avLst/>
            </a:prstGeom>
          </p:spPr>
          <p:txBody>
            <a:bodyPr wrap="square">
              <a:spAutoFit/>
            </a:bodyPr>
            <a:lstStyle/>
            <a:p>
              <a:r>
                <a:rPr lang="vi-VN"/>
                <a:t>Nếu A không xảy ra thì chuồng I có 6 thỏ đen và 10 </a:t>
              </a:r>
              <a:endParaRPr lang="en-US"/>
            </a:p>
          </p:txBody>
        </p:sp>
        <p:grpSp>
          <p:nvGrpSpPr>
            <p:cNvPr id="7" name="Group 6">
              <a:extLst>
                <a:ext uri="{FF2B5EF4-FFF2-40B4-BE49-F238E27FC236}">
                  <a16:creationId xmlns:a16="http://schemas.microsoft.com/office/drawing/2014/main" id="{A8A4BBCC-39ED-4ABD-8E08-99F6E7EED98D}"/>
                </a:ext>
              </a:extLst>
            </p:cNvPr>
            <p:cNvGrpSpPr/>
            <p:nvPr/>
          </p:nvGrpSpPr>
          <p:grpSpPr>
            <a:xfrm>
              <a:off x="807675" y="5345832"/>
              <a:ext cx="3653356" cy="779585"/>
              <a:chOff x="782454" y="5244011"/>
              <a:chExt cx="3653356" cy="779585"/>
            </a:xfrm>
          </p:grpSpPr>
          <p:graphicFrame>
            <p:nvGraphicFramePr>
              <p:cNvPr id="20" name="Object 19">
                <a:extLst>
                  <a:ext uri="{FF2B5EF4-FFF2-40B4-BE49-F238E27FC236}">
                    <a16:creationId xmlns:a16="http://schemas.microsoft.com/office/drawing/2014/main" id="{64E60BC9-B6E0-462D-9B52-D262419805BE}"/>
                  </a:ext>
                </a:extLst>
              </p:cNvPr>
              <p:cNvGraphicFramePr>
                <a:graphicFrameLocks noChangeAspect="1"/>
              </p:cNvGraphicFramePr>
              <p:nvPr>
                <p:extLst>
                  <p:ext uri="{D42A27DB-BD31-4B8C-83A1-F6EECF244321}">
                    <p14:modId xmlns:p14="http://schemas.microsoft.com/office/powerpoint/2010/main" val="122776923"/>
                  </p:ext>
                </p:extLst>
              </p:nvPr>
            </p:nvGraphicFramePr>
            <p:xfrm>
              <a:off x="2709587" y="5244011"/>
              <a:ext cx="1726223" cy="779585"/>
            </p:xfrm>
            <a:graphic>
              <a:graphicData uri="http://schemas.openxmlformats.org/presentationml/2006/ole">
                <mc:AlternateContent xmlns:mc="http://schemas.openxmlformats.org/markup-compatibility/2006">
                  <mc:Choice xmlns:v="urn:schemas-microsoft-com:vml" Requires="v">
                    <p:oleObj spid="_x0000_s31785" name="Equation" r:id="rId16" imgW="888614" imgH="393529" progId="Equation.DSMT4">
                      <p:embed/>
                    </p:oleObj>
                  </mc:Choice>
                  <mc:Fallback>
                    <p:oleObj name="Equation" r:id="rId16" imgW="888614" imgH="393529" progId="Equation.DSMT4">
                      <p:embed/>
                      <p:pic>
                        <p:nvPicPr>
                          <p:cNvPr id="20" name="Object 19">
                            <a:extLst>
                              <a:ext uri="{FF2B5EF4-FFF2-40B4-BE49-F238E27FC236}">
                                <a16:creationId xmlns:a16="http://schemas.microsoft.com/office/drawing/2014/main" id="{64E60BC9-B6E0-462D-9B52-D262419805B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9587" y="5244011"/>
                            <a:ext cx="1726223" cy="779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a:extLst>
                  <a:ext uri="{FF2B5EF4-FFF2-40B4-BE49-F238E27FC236}">
                    <a16:creationId xmlns:a16="http://schemas.microsoft.com/office/drawing/2014/main" id="{55743E99-976A-4125-952E-05481AFE93EE}"/>
                  </a:ext>
                </a:extLst>
              </p:cNvPr>
              <p:cNvSpPr/>
              <p:nvPr/>
            </p:nvSpPr>
            <p:spPr>
              <a:xfrm>
                <a:off x="782454" y="5386313"/>
                <a:ext cx="2024144" cy="461665"/>
              </a:xfrm>
              <a:prstGeom prst="rect">
                <a:avLst/>
              </a:prstGeom>
            </p:spPr>
            <p:txBody>
              <a:bodyPr wrap="none">
                <a:spAutoFit/>
              </a:bodyPr>
              <a:lstStyle/>
              <a:p>
                <a:r>
                  <a:rPr lang="vi-VN"/>
                  <a:t>thỏ trắng. Vậy </a:t>
                </a:r>
                <a:endParaRPr lang="en-US"/>
              </a:p>
            </p:txBody>
          </p:sp>
        </p:grpSp>
      </p:grpSp>
    </p:spTree>
    <p:extLst>
      <p:ext uri="{BB962C8B-B14F-4D97-AF65-F5344CB8AC3E}">
        <p14:creationId xmlns:p14="http://schemas.microsoft.com/office/powerpoint/2010/main" val="17788267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C765EE79-0093-4DD4-A1F4-12383F3B117A}"/>
              </a:ext>
            </a:extLst>
          </p:cNvPr>
          <p:cNvGrpSpPr/>
          <p:nvPr/>
        </p:nvGrpSpPr>
        <p:grpSpPr>
          <a:xfrm>
            <a:off x="0" y="68179"/>
            <a:ext cx="12188825" cy="3147342"/>
            <a:chOff x="0" y="68179"/>
            <a:chExt cx="12188825" cy="3147342"/>
          </a:xfrm>
        </p:grpSpPr>
        <p:grpSp>
          <p:nvGrpSpPr>
            <p:cNvPr id="84" name="Group 83">
              <a:extLst>
                <a:ext uri="{FF2B5EF4-FFF2-40B4-BE49-F238E27FC236}">
                  <a16:creationId xmlns:a16="http://schemas.microsoft.com/office/drawing/2014/main" id="{7ACE481D-E7E7-406D-94F8-9BB8827647AF}"/>
                </a:ext>
              </a:extLst>
            </p:cNvPr>
            <p:cNvGrpSpPr/>
            <p:nvPr/>
          </p:nvGrpSpPr>
          <p:grpSpPr>
            <a:xfrm>
              <a:off x="0" y="68179"/>
              <a:ext cx="12188825" cy="3147335"/>
              <a:chOff x="0" y="68179"/>
              <a:chExt cx="12188825" cy="3147335"/>
            </a:xfrm>
          </p:grpSpPr>
          <p:sp>
            <p:nvSpPr>
              <p:cNvPr id="85" name="Rounded Rectangle 21">
                <a:extLst>
                  <a:ext uri="{FF2B5EF4-FFF2-40B4-BE49-F238E27FC236}">
                    <a16:creationId xmlns:a16="http://schemas.microsoft.com/office/drawing/2014/main" id="{943A8DA4-D682-4290-9810-DCCB9C778309}"/>
                  </a:ext>
                </a:extLst>
              </p:cNvPr>
              <p:cNvSpPr/>
              <p:nvPr/>
            </p:nvSpPr>
            <p:spPr>
              <a:xfrm>
                <a:off x="1757592" y="68179"/>
                <a:ext cx="10345895" cy="314733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86" name="Picture 2">
                <a:extLst>
                  <a:ext uri="{FF2B5EF4-FFF2-40B4-BE49-F238E27FC236}">
                    <a16:creationId xmlns:a16="http://schemas.microsoft.com/office/drawing/2014/main" id="{685270CC-C42C-416B-AF20-24A9206D73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86">
                <a:extLst>
                  <a:ext uri="{FF2B5EF4-FFF2-40B4-BE49-F238E27FC236}">
                    <a16:creationId xmlns:a16="http://schemas.microsoft.com/office/drawing/2014/main" id="{38EEFC9D-D54D-4275-8B50-A0BF74EB6490}"/>
                  </a:ext>
                </a:extLst>
              </p:cNvPr>
              <p:cNvSpPr/>
              <p:nvPr/>
            </p:nvSpPr>
            <p:spPr>
              <a:xfrm>
                <a:off x="400422" y="373917"/>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rPr>
                  <a:t>6.9</a:t>
                </a:r>
                <a:endParaRPr lang="en-US" sz="54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88" name="Rectangle 202">
                <a:extLst>
                  <a:ext uri="{FF2B5EF4-FFF2-40B4-BE49-F238E27FC236}">
                    <a16:creationId xmlns:a16="http://schemas.microsoft.com/office/drawing/2014/main" id="{F1526FD7-906B-426A-95F6-FCC66FB35FB7}"/>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2" name="Rectangle 81">
              <a:extLst>
                <a:ext uri="{FF2B5EF4-FFF2-40B4-BE49-F238E27FC236}">
                  <a16:creationId xmlns:a16="http://schemas.microsoft.com/office/drawing/2014/main" id="{96D11D6B-C81A-4970-B37B-27251D10B783}"/>
                </a:ext>
              </a:extLst>
            </p:cNvPr>
            <p:cNvSpPr/>
            <p:nvPr/>
          </p:nvSpPr>
          <p:spPr>
            <a:xfrm>
              <a:off x="2055812" y="76200"/>
              <a:ext cx="9980613" cy="3139321"/>
            </a:xfrm>
            <a:prstGeom prst="rect">
              <a:avLst/>
            </a:prstGeom>
          </p:spPr>
          <p:txBody>
            <a:bodyPr wrap="square">
              <a:spAutoFit/>
            </a:bodyPr>
            <a:lstStyle/>
            <a:p>
              <a:pPr marL="342900" indent="-342900" algn="just">
                <a:buFont typeface="Wingdings" panose="05000000000000000000" pitchFamily="2" charset="2"/>
                <a:buChar char="v"/>
              </a:pPr>
              <a:r>
                <a:rPr lang="vi-VN" sz="2200"/>
                <a:t>Tại nhà máy X sản xuất linh kiện điện tử tỉ lệ sản phẩm đạt tiêu chuẩn là 80%. Trước khi xuất xưởng ra thị trường, các linh kiện điện tử đều phải qua khâu kiểm tra chất lượng đề đóng dấu OTK. Vì sự kiểm tra không tuyệt đối hoàn hảo nên nếu một linh kiện điện tử đạt tiêu chuẩn thì nó có xác suất 0,99 được đóng dấu OTK; nếu một linh kiện điện tử không đạt tiêu chuẩn thì nó có xác suất 0,95 không được đóng dấu OTK. Chọn ngẫu nhiên một linh kiện điện tử của nhà máy X trên thị trường.</a:t>
              </a:r>
            </a:p>
            <a:p>
              <a:pPr algn="just"/>
              <a:r>
                <a:rPr lang="en-US" sz="2200"/>
                <a:t>  </a:t>
              </a:r>
              <a:r>
                <a:rPr lang="vi-VN" sz="2200"/>
                <a:t>a) Tính xác suất để linh kiện điện tử đó được đóng dấu OTK.</a:t>
              </a:r>
            </a:p>
            <a:p>
              <a:pPr algn="just"/>
              <a:r>
                <a:rPr lang="en-US" sz="2200"/>
                <a:t>  </a:t>
              </a:r>
              <a:r>
                <a:rPr lang="vi-VN" sz="2200"/>
                <a:t>b) Dùng sơ đồ hình cây, hãy mô tả cách tính xác suất để linh kiện điện tử được</a:t>
              </a:r>
              <a:endParaRPr lang="en-US" sz="2200"/>
            </a:p>
            <a:p>
              <a:pPr algn="just"/>
              <a:r>
                <a:rPr lang="vi-VN" sz="2200"/>
                <a:t> </a:t>
              </a:r>
              <a:r>
                <a:rPr lang="en-US" sz="2200"/>
                <a:t>     </a:t>
              </a:r>
              <a:r>
                <a:rPr lang="vi-VN" sz="2200"/>
                <a:t>chọn không được đóng dấu OTK.</a:t>
              </a:r>
              <a:endParaRPr lang="en-US" sz="2200"/>
            </a:p>
          </p:txBody>
        </p:sp>
      </p:grpSp>
      <p:pic>
        <p:nvPicPr>
          <p:cNvPr id="83" name="Picture 41">
            <a:extLst>
              <a:ext uri="{FF2B5EF4-FFF2-40B4-BE49-F238E27FC236}">
                <a16:creationId xmlns:a16="http://schemas.microsoft.com/office/drawing/2014/main" id="{36CAF713-DC06-4867-A6E2-EDBCABA828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105" y="327769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Group 89">
            <a:extLst>
              <a:ext uri="{FF2B5EF4-FFF2-40B4-BE49-F238E27FC236}">
                <a16:creationId xmlns:a16="http://schemas.microsoft.com/office/drawing/2014/main" id="{76FDB2DE-11B0-4A59-BEFD-CC9C55A845C4}"/>
              </a:ext>
            </a:extLst>
          </p:cNvPr>
          <p:cNvGrpSpPr/>
          <p:nvPr/>
        </p:nvGrpSpPr>
        <p:grpSpPr>
          <a:xfrm>
            <a:off x="857478" y="4557967"/>
            <a:ext cx="6478098" cy="545183"/>
            <a:chOff x="180975" y="1140144"/>
            <a:chExt cx="6478098" cy="545183"/>
          </a:xfrm>
        </p:grpSpPr>
        <p:graphicFrame>
          <p:nvGraphicFramePr>
            <p:cNvPr id="91" name="Object 90">
              <a:extLst>
                <a:ext uri="{FF2B5EF4-FFF2-40B4-BE49-F238E27FC236}">
                  <a16:creationId xmlns:a16="http://schemas.microsoft.com/office/drawing/2014/main" id="{C9724730-02D3-4F7D-A12E-E066C32C29B9}"/>
                </a:ext>
              </a:extLst>
            </p:cNvPr>
            <p:cNvGraphicFramePr>
              <a:graphicFrameLocks noChangeAspect="1"/>
            </p:cNvGraphicFramePr>
            <p:nvPr>
              <p:extLst>
                <p:ext uri="{D42A27DB-BD31-4B8C-83A1-F6EECF244321}">
                  <p14:modId xmlns:p14="http://schemas.microsoft.com/office/powerpoint/2010/main" val="1440693673"/>
                </p:ext>
              </p:extLst>
            </p:nvPr>
          </p:nvGraphicFramePr>
          <p:xfrm>
            <a:off x="1979612" y="1149673"/>
            <a:ext cx="1429240" cy="501161"/>
          </p:xfrm>
          <a:graphic>
            <a:graphicData uri="http://schemas.openxmlformats.org/presentationml/2006/ole">
              <mc:AlternateContent xmlns:mc="http://schemas.openxmlformats.org/markup-compatibility/2006">
                <mc:Choice xmlns:v="urn:schemas-microsoft-com:vml" Requires="v">
                  <p:oleObj spid="_x0000_s28744" name="Equation" r:id="rId6" imgW="736280" imgH="253890" progId="Equation.DSMT4">
                    <p:embed/>
                  </p:oleObj>
                </mc:Choice>
                <mc:Fallback>
                  <p:oleObj name="Equation" r:id="rId6" imgW="736280" imgH="253890" progId="Equation.DSMT4">
                    <p:embed/>
                    <p:pic>
                      <p:nvPicPr>
                        <p:cNvPr id="32" name="Object 31">
                          <a:extLst>
                            <a:ext uri="{FF2B5EF4-FFF2-40B4-BE49-F238E27FC236}">
                              <a16:creationId xmlns:a16="http://schemas.microsoft.com/office/drawing/2014/main" id="{7F97F173-4EC4-448C-9FB6-39EC7F741C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2" y="1149673"/>
                          <a:ext cx="1429240" cy="501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Object 91">
              <a:extLst>
                <a:ext uri="{FF2B5EF4-FFF2-40B4-BE49-F238E27FC236}">
                  <a16:creationId xmlns:a16="http://schemas.microsoft.com/office/drawing/2014/main" id="{5893D715-0302-469D-9AE9-F5D9899A76CF}"/>
                </a:ext>
              </a:extLst>
            </p:cNvPr>
            <p:cNvGraphicFramePr>
              <a:graphicFrameLocks noChangeAspect="1"/>
            </p:cNvGraphicFramePr>
            <p:nvPr>
              <p:extLst>
                <p:ext uri="{D42A27DB-BD31-4B8C-83A1-F6EECF244321}">
                  <p14:modId xmlns:p14="http://schemas.microsoft.com/office/powerpoint/2010/main" val="2613325987"/>
                </p:ext>
              </p:extLst>
            </p:nvPr>
          </p:nvGraphicFramePr>
          <p:xfrm>
            <a:off x="4171827" y="1147042"/>
            <a:ext cx="779585" cy="538285"/>
          </p:xfrm>
          <a:graphic>
            <a:graphicData uri="http://schemas.openxmlformats.org/presentationml/2006/ole">
              <mc:AlternateContent xmlns:mc="http://schemas.openxmlformats.org/markup-compatibility/2006">
                <mc:Choice xmlns:v="urn:schemas-microsoft-com:vml" Requires="v">
                  <p:oleObj spid="_x0000_s28745" name="Equation" r:id="rId8" imgW="393529" imgH="279279" progId="Equation.DSMT4">
                    <p:embed/>
                  </p:oleObj>
                </mc:Choice>
                <mc:Fallback>
                  <p:oleObj name="Equation" r:id="rId8" imgW="393529" imgH="279279" progId="Equation.DSMT4">
                    <p:embed/>
                    <p:pic>
                      <p:nvPicPr>
                        <p:cNvPr id="33" name="Object 32">
                          <a:extLst>
                            <a:ext uri="{FF2B5EF4-FFF2-40B4-BE49-F238E27FC236}">
                              <a16:creationId xmlns:a16="http://schemas.microsoft.com/office/drawing/2014/main" id="{3141F362-AA66-4EEC-981F-578CBE14D2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1827" y="1147042"/>
                          <a:ext cx="779585"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 name="Object 92">
              <a:extLst>
                <a:ext uri="{FF2B5EF4-FFF2-40B4-BE49-F238E27FC236}">
                  <a16:creationId xmlns:a16="http://schemas.microsoft.com/office/drawing/2014/main" id="{B569679E-6AE3-4B88-8170-9CD1C8ED6C38}"/>
                </a:ext>
              </a:extLst>
            </p:cNvPr>
            <p:cNvGraphicFramePr>
              <a:graphicFrameLocks noChangeAspect="1"/>
            </p:cNvGraphicFramePr>
            <p:nvPr>
              <p:extLst>
                <p:ext uri="{D42A27DB-BD31-4B8C-83A1-F6EECF244321}">
                  <p14:modId xmlns:p14="http://schemas.microsoft.com/office/powerpoint/2010/main" val="1486485374"/>
                </p:ext>
              </p:extLst>
            </p:nvPr>
          </p:nvGraphicFramePr>
          <p:xfrm>
            <a:off x="4951412" y="1233319"/>
            <a:ext cx="1707661" cy="389793"/>
          </p:xfrm>
          <a:graphic>
            <a:graphicData uri="http://schemas.openxmlformats.org/presentationml/2006/ole">
              <mc:AlternateContent xmlns:mc="http://schemas.openxmlformats.org/markup-compatibility/2006">
                <mc:Choice xmlns:v="urn:schemas-microsoft-com:vml" Requires="v">
                  <p:oleObj spid="_x0000_s28746" name="Equation" r:id="rId10" imgW="876300" imgH="203200" progId="Equation.DSMT4">
                    <p:embed/>
                  </p:oleObj>
                </mc:Choice>
                <mc:Fallback>
                  <p:oleObj name="Equation" r:id="rId10" imgW="876300" imgH="203200" progId="Equation.DSMT4">
                    <p:embed/>
                    <p:pic>
                      <p:nvPicPr>
                        <p:cNvPr id="34" name="Object 33">
                          <a:extLst>
                            <a:ext uri="{FF2B5EF4-FFF2-40B4-BE49-F238E27FC236}">
                              <a16:creationId xmlns:a16="http://schemas.microsoft.com/office/drawing/2014/main" id="{14CB9CF1-FBBC-438E-9E41-8404515111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1412" y="1233319"/>
                          <a:ext cx="1707661" cy="389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Rectangle 93">
              <a:extLst>
                <a:ext uri="{FF2B5EF4-FFF2-40B4-BE49-F238E27FC236}">
                  <a16:creationId xmlns:a16="http://schemas.microsoft.com/office/drawing/2014/main" id="{D498B814-E5B0-4194-8DC1-757CA298D366}"/>
                </a:ext>
              </a:extLst>
            </p:cNvPr>
            <p:cNvSpPr/>
            <p:nvPr/>
          </p:nvSpPr>
          <p:spPr>
            <a:xfrm>
              <a:off x="180975" y="1140144"/>
              <a:ext cx="1967205" cy="461665"/>
            </a:xfrm>
            <a:prstGeom prst="rect">
              <a:avLst/>
            </a:prstGeom>
          </p:spPr>
          <p:txBody>
            <a:bodyPr wrap="none">
              <a:spAutoFit/>
            </a:bodyPr>
            <a:lstStyle/>
            <a:p>
              <a:r>
                <a:rPr lang="en-US"/>
                <a:t>Theo giả thiết </a:t>
              </a:r>
            </a:p>
          </p:txBody>
        </p:sp>
        <p:sp>
          <p:nvSpPr>
            <p:cNvPr id="95" name="Rectangle 94">
              <a:extLst>
                <a:ext uri="{FF2B5EF4-FFF2-40B4-BE49-F238E27FC236}">
                  <a16:creationId xmlns:a16="http://schemas.microsoft.com/office/drawing/2014/main" id="{1C7336D4-69A3-473C-B447-7E81F09F7694}"/>
                </a:ext>
              </a:extLst>
            </p:cNvPr>
            <p:cNvSpPr/>
            <p:nvPr/>
          </p:nvSpPr>
          <p:spPr>
            <a:xfrm>
              <a:off x="3354347" y="1160285"/>
              <a:ext cx="1184940" cy="461665"/>
            </a:xfrm>
            <a:prstGeom prst="rect">
              <a:avLst/>
            </a:prstGeom>
          </p:spPr>
          <p:txBody>
            <a:bodyPr wrap="none">
              <a:spAutoFit/>
            </a:bodyPr>
            <a:lstStyle/>
            <a:p>
              <a:r>
                <a:rPr lang="en-US"/>
                <a:t>do đó    </a:t>
              </a:r>
            </a:p>
          </p:txBody>
        </p:sp>
      </p:grpSp>
      <p:pic>
        <p:nvPicPr>
          <p:cNvPr id="97" name="Picture 96">
            <a:extLst>
              <a:ext uri="{FF2B5EF4-FFF2-40B4-BE49-F238E27FC236}">
                <a16:creationId xmlns:a16="http://schemas.microsoft.com/office/drawing/2014/main" id="{0192D9AE-254E-4EDB-9340-F95C80699B53}"/>
              </a:ext>
            </a:extLst>
          </p:cNvPr>
          <p:cNvPicPr>
            <a:picLocks noChangeAspect="1"/>
          </p:cNvPicPr>
          <p:nvPr/>
        </p:nvPicPr>
        <p:blipFill>
          <a:blip r:embed="rId12"/>
          <a:stretch>
            <a:fillRect/>
          </a:stretch>
        </p:blipFill>
        <p:spPr>
          <a:xfrm>
            <a:off x="780113" y="4041453"/>
            <a:ext cx="11323374" cy="646232"/>
          </a:xfrm>
          <a:prstGeom prst="rect">
            <a:avLst/>
          </a:prstGeom>
        </p:spPr>
      </p:pic>
      <p:pic>
        <p:nvPicPr>
          <p:cNvPr id="98" name="Picture 97">
            <a:extLst>
              <a:ext uri="{FF2B5EF4-FFF2-40B4-BE49-F238E27FC236}">
                <a16:creationId xmlns:a16="http://schemas.microsoft.com/office/drawing/2014/main" id="{44B20913-F158-423A-928B-29C344781DFE}"/>
              </a:ext>
            </a:extLst>
          </p:cNvPr>
          <p:cNvPicPr>
            <a:picLocks noChangeAspect="1"/>
          </p:cNvPicPr>
          <p:nvPr/>
        </p:nvPicPr>
        <p:blipFill>
          <a:blip r:embed="rId13"/>
          <a:stretch>
            <a:fillRect/>
          </a:stretch>
        </p:blipFill>
        <p:spPr>
          <a:xfrm>
            <a:off x="780113" y="5007997"/>
            <a:ext cx="11305487" cy="646232"/>
          </a:xfrm>
          <a:prstGeom prst="rect">
            <a:avLst/>
          </a:prstGeom>
        </p:spPr>
      </p:pic>
      <p:pic>
        <p:nvPicPr>
          <p:cNvPr id="99" name="Picture 98">
            <a:extLst>
              <a:ext uri="{FF2B5EF4-FFF2-40B4-BE49-F238E27FC236}">
                <a16:creationId xmlns:a16="http://schemas.microsoft.com/office/drawing/2014/main" id="{710129A7-3AF6-4D2C-821C-B8FFC992EF63}"/>
              </a:ext>
            </a:extLst>
          </p:cNvPr>
          <p:cNvPicPr>
            <a:picLocks noChangeAspect="1"/>
          </p:cNvPicPr>
          <p:nvPr/>
        </p:nvPicPr>
        <p:blipFill rotWithShape="1">
          <a:blip r:embed="rId14"/>
          <a:srcRect r="3375"/>
          <a:stretch/>
        </p:blipFill>
        <p:spPr>
          <a:xfrm>
            <a:off x="829345" y="5451318"/>
            <a:ext cx="11207022" cy="1012024"/>
          </a:xfrm>
          <a:prstGeom prst="rect">
            <a:avLst/>
          </a:prstGeom>
        </p:spPr>
      </p:pic>
      <p:pic>
        <p:nvPicPr>
          <p:cNvPr id="100" name="Picture 99">
            <a:extLst>
              <a:ext uri="{FF2B5EF4-FFF2-40B4-BE49-F238E27FC236}">
                <a16:creationId xmlns:a16="http://schemas.microsoft.com/office/drawing/2014/main" id="{5327A07A-065B-4521-9863-7496A7F6A253}"/>
              </a:ext>
            </a:extLst>
          </p:cNvPr>
          <p:cNvPicPr>
            <a:picLocks noChangeAspect="1"/>
          </p:cNvPicPr>
          <p:nvPr/>
        </p:nvPicPr>
        <p:blipFill>
          <a:blip r:embed="rId15"/>
          <a:stretch>
            <a:fillRect/>
          </a:stretch>
        </p:blipFill>
        <p:spPr>
          <a:xfrm>
            <a:off x="861475" y="6260989"/>
            <a:ext cx="11327350" cy="634039"/>
          </a:xfrm>
          <a:prstGeom prst="rect">
            <a:avLst/>
          </a:prstGeom>
        </p:spPr>
      </p:pic>
      <p:grpSp>
        <p:nvGrpSpPr>
          <p:cNvPr id="102" name="Group 101">
            <a:extLst>
              <a:ext uri="{FF2B5EF4-FFF2-40B4-BE49-F238E27FC236}">
                <a16:creationId xmlns:a16="http://schemas.microsoft.com/office/drawing/2014/main" id="{945D4A93-75C6-43F7-A1EB-65DABD6C9FA2}"/>
              </a:ext>
            </a:extLst>
          </p:cNvPr>
          <p:cNvGrpSpPr/>
          <p:nvPr/>
        </p:nvGrpSpPr>
        <p:grpSpPr>
          <a:xfrm>
            <a:off x="538173" y="3592909"/>
            <a:ext cx="11887143" cy="627497"/>
            <a:chOff x="568777" y="3592043"/>
            <a:chExt cx="11887143" cy="627497"/>
          </a:xfrm>
        </p:grpSpPr>
        <p:pic>
          <p:nvPicPr>
            <p:cNvPr id="96" name="Picture 95">
              <a:extLst>
                <a:ext uri="{FF2B5EF4-FFF2-40B4-BE49-F238E27FC236}">
                  <a16:creationId xmlns:a16="http://schemas.microsoft.com/office/drawing/2014/main" id="{4319E05B-2E63-475D-8DBD-9A0C0C8C3007}"/>
                </a:ext>
              </a:extLst>
            </p:cNvPr>
            <p:cNvPicPr>
              <a:picLocks noChangeAspect="1"/>
            </p:cNvPicPr>
            <p:nvPr/>
          </p:nvPicPr>
          <p:blipFill>
            <a:blip r:embed="rId16"/>
            <a:stretch>
              <a:fillRect/>
            </a:stretch>
          </p:blipFill>
          <p:spPr>
            <a:xfrm>
              <a:off x="857478" y="3592043"/>
              <a:ext cx="11598442" cy="627497"/>
            </a:xfrm>
            <a:prstGeom prst="rect">
              <a:avLst/>
            </a:prstGeom>
          </p:spPr>
        </p:pic>
        <p:sp>
          <p:nvSpPr>
            <p:cNvPr id="101" name="Rectangle 100">
              <a:extLst>
                <a:ext uri="{FF2B5EF4-FFF2-40B4-BE49-F238E27FC236}">
                  <a16:creationId xmlns:a16="http://schemas.microsoft.com/office/drawing/2014/main" id="{96D8F7A5-AAC5-4514-9C27-1A7B2AF999CC}"/>
                </a:ext>
              </a:extLst>
            </p:cNvPr>
            <p:cNvSpPr/>
            <p:nvPr/>
          </p:nvSpPr>
          <p:spPr>
            <a:xfrm>
              <a:off x="568777" y="3604931"/>
              <a:ext cx="577402" cy="461665"/>
            </a:xfrm>
            <a:prstGeom prst="rect">
              <a:avLst/>
            </a:prstGeom>
          </p:spPr>
          <p:txBody>
            <a:bodyPr wrap="none">
              <a:spAutoFit/>
            </a:bodyPr>
            <a:lstStyle/>
            <a:p>
              <a:r>
                <a:rPr lang="en-US"/>
                <a:t> a) </a:t>
              </a:r>
            </a:p>
          </p:txBody>
        </p:sp>
      </p:grpSp>
    </p:spTree>
    <p:extLst>
      <p:ext uri="{BB962C8B-B14F-4D97-AF65-F5344CB8AC3E}">
        <p14:creationId xmlns:p14="http://schemas.microsoft.com/office/powerpoint/2010/main" val="3767826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left)">
                                      <p:cBhvr>
                                        <p:cTn id="27" dur="5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wipe(left)">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wipe(left)">
                                      <p:cBhvr>
                                        <p:cTn id="37" dur="500"/>
                                        <p:tgtEl>
                                          <p:spTgt spid="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wipe(left)">
                                      <p:cBhvr>
                                        <p:cTn id="4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7ACE481D-E7E7-406D-94F8-9BB8827647AF}"/>
              </a:ext>
            </a:extLst>
          </p:cNvPr>
          <p:cNvGrpSpPr/>
          <p:nvPr/>
        </p:nvGrpSpPr>
        <p:grpSpPr>
          <a:xfrm>
            <a:off x="0" y="68179"/>
            <a:ext cx="12188825" cy="3147335"/>
            <a:chOff x="0" y="68179"/>
            <a:chExt cx="12188825" cy="3147335"/>
          </a:xfrm>
        </p:grpSpPr>
        <p:sp>
          <p:nvSpPr>
            <p:cNvPr id="85" name="Rounded Rectangle 21">
              <a:extLst>
                <a:ext uri="{FF2B5EF4-FFF2-40B4-BE49-F238E27FC236}">
                  <a16:creationId xmlns:a16="http://schemas.microsoft.com/office/drawing/2014/main" id="{943A8DA4-D682-4290-9810-DCCB9C778309}"/>
                </a:ext>
              </a:extLst>
            </p:cNvPr>
            <p:cNvSpPr/>
            <p:nvPr/>
          </p:nvSpPr>
          <p:spPr>
            <a:xfrm>
              <a:off x="1757592" y="68179"/>
              <a:ext cx="10345895" cy="314733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86" name="Picture 2">
              <a:extLst>
                <a:ext uri="{FF2B5EF4-FFF2-40B4-BE49-F238E27FC236}">
                  <a16:creationId xmlns:a16="http://schemas.microsoft.com/office/drawing/2014/main" id="{685270CC-C42C-416B-AF20-24A9206D73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86">
              <a:extLst>
                <a:ext uri="{FF2B5EF4-FFF2-40B4-BE49-F238E27FC236}">
                  <a16:creationId xmlns:a16="http://schemas.microsoft.com/office/drawing/2014/main" id="{38EEFC9D-D54D-4275-8B50-A0BF74EB6490}"/>
                </a:ext>
              </a:extLst>
            </p:cNvPr>
            <p:cNvSpPr/>
            <p:nvPr/>
          </p:nvSpPr>
          <p:spPr>
            <a:xfrm>
              <a:off x="400422" y="373917"/>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rPr>
                <a:t>6.9</a:t>
              </a:r>
              <a:endParaRPr lang="en-US" sz="54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88" name="Rectangle 202">
              <a:extLst>
                <a:ext uri="{FF2B5EF4-FFF2-40B4-BE49-F238E27FC236}">
                  <a16:creationId xmlns:a16="http://schemas.microsoft.com/office/drawing/2014/main" id="{F1526FD7-906B-426A-95F6-FCC66FB35FB7}"/>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2" name="Rectangle 81">
            <a:extLst>
              <a:ext uri="{FF2B5EF4-FFF2-40B4-BE49-F238E27FC236}">
                <a16:creationId xmlns:a16="http://schemas.microsoft.com/office/drawing/2014/main" id="{96D11D6B-C81A-4970-B37B-27251D10B783}"/>
              </a:ext>
            </a:extLst>
          </p:cNvPr>
          <p:cNvSpPr/>
          <p:nvPr/>
        </p:nvSpPr>
        <p:spPr>
          <a:xfrm>
            <a:off x="2055812" y="76200"/>
            <a:ext cx="9980613" cy="3139321"/>
          </a:xfrm>
          <a:prstGeom prst="rect">
            <a:avLst/>
          </a:prstGeom>
        </p:spPr>
        <p:txBody>
          <a:bodyPr wrap="square">
            <a:spAutoFit/>
          </a:bodyPr>
          <a:lstStyle/>
          <a:p>
            <a:pPr marL="342900" indent="-342900" algn="just">
              <a:buFont typeface="Wingdings" panose="05000000000000000000" pitchFamily="2" charset="2"/>
              <a:buChar char="v"/>
            </a:pPr>
            <a:r>
              <a:rPr lang="vi-VN" sz="2200"/>
              <a:t>Tại nhà máy X sản xuất linh kiện điện tử tỉ lệ sản phẩm đạt tiêu chuẩn là 80%. Trước khi xuất xưởng ra thị trường, các linh kiện điện tử đều phải qua khâu kiểm tra chất lượng đề đóng dấu OTK. Vì sự kiểm tra không tuyệt đối hoàn hảo nên nếu một linh kiện điện tử đạt tiêu chuẩn thì nó có xác suất 0,99 được đóng dấu OTK; nếu một linh kiện điện tử không đạt tiêu chuẩn thì nó có xác suất 0,95 không được đóng dấu OTK. Chọn ngẫu nhiên một linh kiện điện tử của nhà máy X trên thị trường.</a:t>
            </a:r>
          </a:p>
          <a:p>
            <a:pPr algn="just"/>
            <a:r>
              <a:rPr lang="en-US" sz="2200"/>
              <a:t>  </a:t>
            </a:r>
            <a:r>
              <a:rPr lang="vi-VN" sz="2200"/>
              <a:t>a) Tính xác suất để linh kiện điện tử đó được đóng dấu OTK.</a:t>
            </a:r>
          </a:p>
          <a:p>
            <a:pPr algn="just"/>
            <a:r>
              <a:rPr lang="en-US" sz="2200"/>
              <a:t>  </a:t>
            </a:r>
            <a:r>
              <a:rPr lang="vi-VN" sz="2200"/>
              <a:t>b) Dùng sơ đồ hình cây, hãy mô tả cách tính xác suất để linh kiện điện tử được</a:t>
            </a:r>
            <a:endParaRPr lang="en-US" sz="2200"/>
          </a:p>
          <a:p>
            <a:pPr algn="just"/>
            <a:r>
              <a:rPr lang="vi-VN" sz="2200"/>
              <a:t> </a:t>
            </a:r>
            <a:r>
              <a:rPr lang="en-US" sz="2200"/>
              <a:t>     </a:t>
            </a:r>
            <a:r>
              <a:rPr lang="vi-VN" sz="2200"/>
              <a:t>chọn không được đóng dấu OTK.</a:t>
            </a:r>
            <a:endParaRPr lang="en-US" sz="2200"/>
          </a:p>
        </p:txBody>
      </p:sp>
      <p:grpSp>
        <p:nvGrpSpPr>
          <p:cNvPr id="9" name="Group 8">
            <a:extLst>
              <a:ext uri="{FF2B5EF4-FFF2-40B4-BE49-F238E27FC236}">
                <a16:creationId xmlns:a16="http://schemas.microsoft.com/office/drawing/2014/main" id="{BC5B4DA4-6367-4AE4-AF91-E06802CD6944}"/>
              </a:ext>
            </a:extLst>
          </p:cNvPr>
          <p:cNvGrpSpPr/>
          <p:nvPr/>
        </p:nvGrpSpPr>
        <p:grpSpPr>
          <a:xfrm>
            <a:off x="945667" y="3296648"/>
            <a:ext cx="3319945" cy="476573"/>
            <a:chOff x="221953" y="3729467"/>
            <a:chExt cx="3871465" cy="476573"/>
          </a:xfrm>
        </p:grpSpPr>
        <p:graphicFrame>
          <p:nvGraphicFramePr>
            <p:cNvPr id="10" name="Object 9">
              <a:extLst>
                <a:ext uri="{FF2B5EF4-FFF2-40B4-BE49-F238E27FC236}">
                  <a16:creationId xmlns:a16="http://schemas.microsoft.com/office/drawing/2014/main" id="{1A1881A0-F1EA-4B99-8179-5492323BDF92}"/>
                </a:ext>
              </a:extLst>
            </p:cNvPr>
            <p:cNvGraphicFramePr>
              <a:graphicFrameLocks noChangeAspect="1"/>
            </p:cNvGraphicFramePr>
            <p:nvPr>
              <p:extLst>
                <p:ext uri="{D42A27DB-BD31-4B8C-83A1-F6EECF244321}">
                  <p14:modId xmlns:p14="http://schemas.microsoft.com/office/powerpoint/2010/main" val="1504581552"/>
                </p:ext>
              </p:extLst>
            </p:nvPr>
          </p:nvGraphicFramePr>
          <p:xfrm>
            <a:off x="973925" y="3753749"/>
            <a:ext cx="1076570" cy="445477"/>
          </p:xfrm>
          <a:graphic>
            <a:graphicData uri="http://schemas.openxmlformats.org/presentationml/2006/ole">
              <mc:AlternateContent xmlns:mc="http://schemas.openxmlformats.org/markup-compatibility/2006">
                <mc:Choice xmlns:v="urn:schemas-microsoft-com:vml" Requires="v">
                  <p:oleObj spid="_x0000_s32862" name="Equation" r:id="rId5" imgW="545863" imgH="228501" progId="Equation.DSMT4">
                    <p:embed/>
                  </p:oleObj>
                </mc:Choice>
                <mc:Fallback>
                  <p:oleObj name="Equation" r:id="rId5" imgW="545863" imgH="228501" progId="Equation.DSMT4">
                    <p:embed/>
                    <p:pic>
                      <p:nvPicPr>
                        <p:cNvPr id="38" name="Object 37">
                          <a:extLst>
                            <a:ext uri="{FF2B5EF4-FFF2-40B4-BE49-F238E27FC236}">
                              <a16:creationId xmlns:a16="http://schemas.microsoft.com/office/drawing/2014/main" id="{4A93975F-1ED9-4973-9F73-7728EBFD94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925" y="3753749"/>
                          <a:ext cx="1076570" cy="445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ADC2C198-35C0-46FC-94E0-4717F0DC0860}"/>
                </a:ext>
              </a:extLst>
            </p:cNvPr>
            <p:cNvGraphicFramePr>
              <a:graphicFrameLocks noChangeAspect="1"/>
            </p:cNvGraphicFramePr>
            <p:nvPr>
              <p:extLst>
                <p:ext uri="{D42A27DB-BD31-4B8C-83A1-F6EECF244321}">
                  <p14:modId xmlns:p14="http://schemas.microsoft.com/office/powerpoint/2010/main" val="2442317540"/>
                </p:ext>
              </p:extLst>
            </p:nvPr>
          </p:nvGraphicFramePr>
          <p:xfrm>
            <a:off x="2088772" y="3816247"/>
            <a:ext cx="2004646" cy="389793"/>
          </p:xfrm>
          <a:graphic>
            <a:graphicData uri="http://schemas.openxmlformats.org/presentationml/2006/ole">
              <mc:AlternateContent xmlns:mc="http://schemas.openxmlformats.org/markup-compatibility/2006">
                <mc:Choice xmlns:v="urn:schemas-microsoft-com:vml" Requires="v">
                  <p:oleObj spid="_x0000_s32863" name="Equation" r:id="rId7" imgW="1028254" imgH="203112" progId="Equation.DSMT4">
                    <p:embed/>
                  </p:oleObj>
                </mc:Choice>
                <mc:Fallback>
                  <p:oleObj name="Equation" r:id="rId7" imgW="1028254" imgH="203112" progId="Equation.DSMT4">
                    <p:embed/>
                    <p:pic>
                      <p:nvPicPr>
                        <p:cNvPr id="39" name="Object 38">
                          <a:extLst>
                            <a:ext uri="{FF2B5EF4-FFF2-40B4-BE49-F238E27FC236}">
                              <a16:creationId xmlns:a16="http://schemas.microsoft.com/office/drawing/2014/main" id="{2B955F6A-64D2-4187-99B9-53565A61ED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8772" y="3816247"/>
                          <a:ext cx="2004646" cy="389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FC5735FF-9B5E-4890-8F72-D82327253DEB}"/>
                </a:ext>
              </a:extLst>
            </p:cNvPr>
            <p:cNvSpPr/>
            <p:nvPr/>
          </p:nvSpPr>
          <p:spPr>
            <a:xfrm>
              <a:off x="221953" y="3729467"/>
              <a:ext cx="774570" cy="461665"/>
            </a:xfrm>
            <a:prstGeom prst="rect">
              <a:avLst/>
            </a:prstGeom>
          </p:spPr>
          <p:txBody>
            <a:bodyPr wrap="none">
              <a:spAutoFit/>
            </a:bodyPr>
            <a:lstStyle/>
            <a:p>
              <a:r>
                <a:rPr lang="en-US"/>
                <a:t>Vậy </a:t>
              </a:r>
            </a:p>
          </p:txBody>
        </p:sp>
      </p:grpSp>
      <p:graphicFrame>
        <p:nvGraphicFramePr>
          <p:cNvPr id="14" name="Object 13">
            <a:extLst>
              <a:ext uri="{FF2B5EF4-FFF2-40B4-BE49-F238E27FC236}">
                <a16:creationId xmlns:a16="http://schemas.microsoft.com/office/drawing/2014/main" id="{A9B1BE23-039A-4C45-BE5A-266E6D330179}"/>
              </a:ext>
            </a:extLst>
          </p:cNvPr>
          <p:cNvGraphicFramePr>
            <a:graphicFrameLocks noChangeAspect="1"/>
          </p:cNvGraphicFramePr>
          <p:nvPr>
            <p:extLst>
              <p:ext uri="{D42A27DB-BD31-4B8C-83A1-F6EECF244321}">
                <p14:modId xmlns:p14="http://schemas.microsoft.com/office/powerpoint/2010/main" val="3324930273"/>
              </p:ext>
            </p:extLst>
          </p:nvPr>
        </p:nvGraphicFramePr>
        <p:xfrm>
          <a:off x="4298435" y="3320930"/>
          <a:ext cx="7737989" cy="538163"/>
        </p:xfrm>
        <a:graphic>
          <a:graphicData uri="http://schemas.openxmlformats.org/presentationml/2006/ole">
            <mc:AlternateContent xmlns:mc="http://schemas.openxmlformats.org/markup-compatibility/2006">
              <mc:Choice xmlns:v="urn:schemas-microsoft-com:vml" Requires="v">
                <p:oleObj spid="_x0000_s32864" name="Equation" r:id="rId9" imgW="4495680" imgH="279360" progId="Equation.DSMT4">
                  <p:embed/>
                </p:oleObj>
              </mc:Choice>
              <mc:Fallback>
                <p:oleObj name="Equation" r:id="rId9" imgW="4495680" imgH="279360" progId="Equation.DSMT4">
                  <p:embed/>
                  <p:pic>
                    <p:nvPicPr>
                      <p:cNvPr id="13" name="Object 12">
                        <a:extLst>
                          <a:ext uri="{FF2B5EF4-FFF2-40B4-BE49-F238E27FC236}">
                            <a16:creationId xmlns:a16="http://schemas.microsoft.com/office/drawing/2014/main" id="{F4BC9A34-6194-40FB-8722-D801CD6BCE45}"/>
                          </a:ext>
                        </a:extLst>
                      </p:cNvPr>
                      <p:cNvPicPr>
                        <a:picLocks noChangeAspect="1" noChangeArrowheads="1"/>
                      </p:cNvPicPr>
                      <p:nvPr/>
                    </p:nvPicPr>
                    <p:blipFill>
                      <a:blip r:embed="rId10"/>
                      <a:srcRect/>
                      <a:stretch>
                        <a:fillRect/>
                      </a:stretch>
                    </p:blipFill>
                    <p:spPr bwMode="auto">
                      <a:xfrm>
                        <a:off x="4298435" y="3320930"/>
                        <a:ext cx="7737989" cy="538163"/>
                      </a:xfrm>
                      <a:prstGeom prst="rect">
                        <a:avLst/>
                      </a:prstGeom>
                      <a:noFill/>
                    </p:spPr>
                  </p:pic>
                </p:oleObj>
              </mc:Fallback>
            </mc:AlternateContent>
          </a:graphicData>
        </a:graphic>
      </p:graphicFrame>
      <p:sp>
        <p:nvSpPr>
          <p:cNvPr id="2" name="Rectangle 1">
            <a:extLst>
              <a:ext uri="{FF2B5EF4-FFF2-40B4-BE49-F238E27FC236}">
                <a16:creationId xmlns:a16="http://schemas.microsoft.com/office/drawing/2014/main" id="{DA43B1A7-BBDE-43F4-B10D-B16D8A0B9F8F}"/>
              </a:ext>
            </a:extLst>
          </p:cNvPr>
          <p:cNvSpPr/>
          <p:nvPr/>
        </p:nvSpPr>
        <p:spPr>
          <a:xfrm>
            <a:off x="815690" y="3838452"/>
            <a:ext cx="441146" cy="461665"/>
          </a:xfrm>
          <a:prstGeom prst="rect">
            <a:avLst/>
          </a:prstGeom>
        </p:spPr>
        <p:txBody>
          <a:bodyPr wrap="none">
            <a:spAutoFit/>
          </a:bodyPr>
          <a:lstStyle/>
          <a:p>
            <a:r>
              <a:rPr lang="vi-VN"/>
              <a:t>b)</a:t>
            </a:r>
            <a:endParaRPr lang="en-US"/>
          </a:p>
        </p:txBody>
      </p:sp>
      <p:grpSp>
        <p:nvGrpSpPr>
          <p:cNvPr id="17" name="Group 16">
            <a:extLst>
              <a:ext uri="{FF2B5EF4-FFF2-40B4-BE49-F238E27FC236}">
                <a16:creationId xmlns:a16="http://schemas.microsoft.com/office/drawing/2014/main" id="{711EEA4B-65ED-4D45-89B9-E0C1BC0C1525}"/>
              </a:ext>
            </a:extLst>
          </p:cNvPr>
          <p:cNvGrpSpPr/>
          <p:nvPr/>
        </p:nvGrpSpPr>
        <p:grpSpPr>
          <a:xfrm>
            <a:off x="1672254" y="3838452"/>
            <a:ext cx="3266927" cy="2869715"/>
            <a:chOff x="436544" y="1707124"/>
            <a:chExt cx="3797820" cy="3611001"/>
          </a:xfrm>
        </p:grpSpPr>
        <p:pic>
          <p:nvPicPr>
            <p:cNvPr id="18" name="Picture 17">
              <a:extLst>
                <a:ext uri="{FF2B5EF4-FFF2-40B4-BE49-F238E27FC236}">
                  <a16:creationId xmlns:a16="http://schemas.microsoft.com/office/drawing/2014/main" id="{E58E6B9A-F239-42F8-89DD-B9D77B27E8E2}"/>
                </a:ext>
              </a:extLst>
            </p:cNvPr>
            <p:cNvPicPr>
              <a:picLocks noChangeAspect="1"/>
            </p:cNvPicPr>
            <p:nvPr/>
          </p:nvPicPr>
          <p:blipFill>
            <a:blip r:embed="rId11"/>
            <a:stretch>
              <a:fillRect/>
            </a:stretch>
          </p:blipFill>
          <p:spPr>
            <a:xfrm>
              <a:off x="639197" y="1827702"/>
              <a:ext cx="3440029" cy="3215679"/>
            </a:xfrm>
            <a:prstGeom prst="rect">
              <a:avLst/>
            </a:prstGeom>
          </p:spPr>
        </p:pic>
        <p:sp>
          <p:nvSpPr>
            <p:cNvPr id="19" name="TextBox 18">
              <a:extLst>
                <a:ext uri="{FF2B5EF4-FFF2-40B4-BE49-F238E27FC236}">
                  <a16:creationId xmlns:a16="http://schemas.microsoft.com/office/drawing/2014/main" id="{8CA5E221-0486-42D3-9B11-8916F150D2A2}"/>
                </a:ext>
              </a:extLst>
            </p:cNvPr>
            <p:cNvSpPr txBox="1"/>
            <p:nvPr/>
          </p:nvSpPr>
          <p:spPr>
            <a:xfrm>
              <a:off x="1962307" y="1707124"/>
              <a:ext cx="793807" cy="369332"/>
            </a:xfrm>
            <a:prstGeom prst="rect">
              <a:avLst/>
            </a:prstGeom>
            <a:noFill/>
          </p:spPr>
          <p:txBody>
            <a:bodyPr wrap="none" rtlCol="0">
              <a:spAutoFit/>
            </a:bodyPr>
            <a:lstStyle/>
            <a:p>
              <a:r>
                <a:rPr lang="en-US" sz="1800"/>
                <a:t>Gốc </a:t>
              </a:r>
              <a:r>
                <a:rPr lang="en-US" sz="1800" i="1"/>
                <a:t>O</a:t>
              </a:r>
            </a:p>
          </p:txBody>
        </p:sp>
        <p:sp>
          <p:nvSpPr>
            <p:cNvPr id="20" name="TextBox 19">
              <a:extLst>
                <a:ext uri="{FF2B5EF4-FFF2-40B4-BE49-F238E27FC236}">
                  <a16:creationId xmlns:a16="http://schemas.microsoft.com/office/drawing/2014/main" id="{2FC9BFA0-C7EB-4B46-816D-CFF94C732DD2}"/>
                </a:ext>
              </a:extLst>
            </p:cNvPr>
            <p:cNvSpPr txBox="1"/>
            <p:nvPr/>
          </p:nvSpPr>
          <p:spPr>
            <a:xfrm>
              <a:off x="1329052" y="2568504"/>
              <a:ext cx="550104" cy="461135"/>
            </a:xfrm>
            <a:prstGeom prst="rect">
              <a:avLst/>
            </a:prstGeom>
            <a:noFill/>
          </p:spPr>
          <p:txBody>
            <a:bodyPr wrap="none" rtlCol="0">
              <a:spAutoFit/>
            </a:bodyPr>
            <a:lstStyle/>
            <a:p>
              <a:r>
                <a:rPr lang="en-US" sz="1800"/>
                <a:t>0,8</a:t>
              </a:r>
              <a:endParaRPr lang="en-US" sz="1800" i="1"/>
            </a:p>
          </p:txBody>
        </p:sp>
        <p:sp>
          <p:nvSpPr>
            <p:cNvPr id="21" name="TextBox 20">
              <a:extLst>
                <a:ext uri="{FF2B5EF4-FFF2-40B4-BE49-F238E27FC236}">
                  <a16:creationId xmlns:a16="http://schemas.microsoft.com/office/drawing/2014/main" id="{28F8819B-6588-462C-BCFB-52F6C4FE9109}"/>
                </a:ext>
              </a:extLst>
            </p:cNvPr>
            <p:cNvSpPr txBox="1"/>
            <p:nvPr/>
          </p:nvSpPr>
          <p:spPr>
            <a:xfrm>
              <a:off x="436544" y="3871594"/>
              <a:ext cx="684277" cy="461135"/>
            </a:xfrm>
            <a:prstGeom prst="rect">
              <a:avLst/>
            </a:prstGeom>
            <a:noFill/>
          </p:spPr>
          <p:txBody>
            <a:bodyPr wrap="none" rtlCol="0">
              <a:spAutoFit/>
            </a:bodyPr>
            <a:lstStyle/>
            <a:p>
              <a:r>
                <a:rPr lang="en-US" sz="1800"/>
                <a:t>0,99</a:t>
              </a:r>
              <a:endParaRPr lang="en-US" sz="1800" i="1"/>
            </a:p>
          </p:txBody>
        </p:sp>
        <p:sp>
          <p:nvSpPr>
            <p:cNvPr id="22" name="TextBox 21">
              <a:extLst>
                <a:ext uri="{FF2B5EF4-FFF2-40B4-BE49-F238E27FC236}">
                  <a16:creationId xmlns:a16="http://schemas.microsoft.com/office/drawing/2014/main" id="{7C2F8911-81B4-4ACE-89D5-D44F1D71E3B8}"/>
                </a:ext>
              </a:extLst>
            </p:cNvPr>
            <p:cNvSpPr txBox="1"/>
            <p:nvPr/>
          </p:nvSpPr>
          <p:spPr>
            <a:xfrm>
              <a:off x="1620167" y="3936219"/>
              <a:ext cx="684277" cy="461135"/>
            </a:xfrm>
            <a:prstGeom prst="rect">
              <a:avLst/>
            </a:prstGeom>
            <a:noFill/>
          </p:spPr>
          <p:txBody>
            <a:bodyPr wrap="none" rtlCol="0">
              <a:spAutoFit/>
            </a:bodyPr>
            <a:lstStyle/>
            <a:p>
              <a:r>
                <a:rPr lang="en-US" sz="1800"/>
                <a:t>0,01</a:t>
              </a:r>
              <a:endParaRPr lang="en-US" sz="1800" i="1"/>
            </a:p>
          </p:txBody>
        </p:sp>
        <p:sp>
          <p:nvSpPr>
            <p:cNvPr id="23" name="TextBox 22">
              <a:extLst>
                <a:ext uri="{FF2B5EF4-FFF2-40B4-BE49-F238E27FC236}">
                  <a16:creationId xmlns:a16="http://schemas.microsoft.com/office/drawing/2014/main" id="{7F1D76BF-FBA6-429E-A2FB-991364EE540E}"/>
                </a:ext>
              </a:extLst>
            </p:cNvPr>
            <p:cNvSpPr txBox="1"/>
            <p:nvPr/>
          </p:nvSpPr>
          <p:spPr>
            <a:xfrm>
              <a:off x="2435029" y="3957712"/>
              <a:ext cx="684277" cy="461135"/>
            </a:xfrm>
            <a:prstGeom prst="rect">
              <a:avLst/>
            </a:prstGeom>
            <a:noFill/>
          </p:spPr>
          <p:txBody>
            <a:bodyPr wrap="none" rtlCol="0">
              <a:spAutoFit/>
            </a:bodyPr>
            <a:lstStyle/>
            <a:p>
              <a:r>
                <a:rPr lang="en-US" sz="1800"/>
                <a:t>0,05</a:t>
              </a:r>
              <a:endParaRPr lang="en-US" sz="1800" i="1"/>
            </a:p>
          </p:txBody>
        </p:sp>
        <p:sp>
          <p:nvSpPr>
            <p:cNvPr id="24" name="TextBox 23">
              <a:extLst>
                <a:ext uri="{FF2B5EF4-FFF2-40B4-BE49-F238E27FC236}">
                  <a16:creationId xmlns:a16="http://schemas.microsoft.com/office/drawing/2014/main" id="{D2213B21-534F-48A9-B01F-189977C66292}"/>
                </a:ext>
              </a:extLst>
            </p:cNvPr>
            <p:cNvSpPr txBox="1"/>
            <p:nvPr/>
          </p:nvSpPr>
          <p:spPr>
            <a:xfrm>
              <a:off x="3550087" y="3917496"/>
              <a:ext cx="684277" cy="461135"/>
            </a:xfrm>
            <a:prstGeom prst="rect">
              <a:avLst/>
            </a:prstGeom>
            <a:noFill/>
          </p:spPr>
          <p:txBody>
            <a:bodyPr wrap="none" rtlCol="0">
              <a:spAutoFit/>
            </a:bodyPr>
            <a:lstStyle/>
            <a:p>
              <a:r>
                <a:rPr lang="en-US" sz="1800"/>
                <a:t>0,95</a:t>
              </a:r>
              <a:endParaRPr lang="en-US" sz="1800" i="1"/>
            </a:p>
          </p:txBody>
        </p:sp>
        <p:sp>
          <p:nvSpPr>
            <p:cNvPr id="25" name="TextBox 24">
              <a:extLst>
                <a:ext uri="{FF2B5EF4-FFF2-40B4-BE49-F238E27FC236}">
                  <a16:creationId xmlns:a16="http://schemas.microsoft.com/office/drawing/2014/main" id="{30BC81EC-877C-451B-A32F-47ED77400321}"/>
                </a:ext>
              </a:extLst>
            </p:cNvPr>
            <p:cNvSpPr txBox="1"/>
            <p:nvPr/>
          </p:nvSpPr>
          <p:spPr>
            <a:xfrm>
              <a:off x="2853303" y="2561652"/>
              <a:ext cx="550104" cy="461135"/>
            </a:xfrm>
            <a:prstGeom prst="rect">
              <a:avLst/>
            </a:prstGeom>
            <a:noFill/>
          </p:spPr>
          <p:txBody>
            <a:bodyPr wrap="none" rtlCol="0">
              <a:spAutoFit/>
            </a:bodyPr>
            <a:lstStyle/>
            <a:p>
              <a:r>
                <a:rPr lang="en-US" sz="1800"/>
                <a:t>0,2</a:t>
              </a:r>
              <a:endParaRPr lang="en-US" sz="1800" i="1"/>
            </a:p>
          </p:txBody>
        </p:sp>
        <p:graphicFrame>
          <p:nvGraphicFramePr>
            <p:cNvPr id="26" name="Object 25">
              <a:extLst>
                <a:ext uri="{FF2B5EF4-FFF2-40B4-BE49-F238E27FC236}">
                  <a16:creationId xmlns:a16="http://schemas.microsoft.com/office/drawing/2014/main" id="{E828079D-4FD3-4544-A96A-0DFFECF8B94E}"/>
                </a:ext>
              </a:extLst>
            </p:cNvPr>
            <p:cNvGraphicFramePr>
              <a:graphicFrameLocks noChangeAspect="1"/>
            </p:cNvGraphicFramePr>
            <p:nvPr>
              <p:extLst>
                <p:ext uri="{D42A27DB-BD31-4B8C-83A1-F6EECF244321}">
                  <p14:modId xmlns:p14="http://schemas.microsoft.com/office/powerpoint/2010/main" val="137006480"/>
                </p:ext>
              </p:extLst>
            </p:nvPr>
          </p:nvGraphicFramePr>
          <p:xfrm>
            <a:off x="1059068" y="3299013"/>
            <a:ext cx="269985" cy="292485"/>
          </p:xfrm>
          <a:graphic>
            <a:graphicData uri="http://schemas.openxmlformats.org/presentationml/2006/ole">
              <mc:AlternateContent xmlns:mc="http://schemas.openxmlformats.org/markup-compatibility/2006">
                <mc:Choice xmlns:v="urn:schemas-microsoft-com:vml" Requires="v">
                  <p:oleObj spid="_x0000_s32865" name="Equation" r:id="rId12" imgW="152280" imgH="164880" progId="Equation.DSMT4">
                    <p:embed/>
                  </p:oleObj>
                </mc:Choice>
                <mc:Fallback>
                  <p:oleObj name="Equation" r:id="rId12" imgW="152280" imgH="164880" progId="Equation.DSMT4">
                    <p:embed/>
                    <p:pic>
                      <p:nvPicPr>
                        <p:cNvPr id="30" name="Object 29">
                          <a:extLst>
                            <a:ext uri="{FF2B5EF4-FFF2-40B4-BE49-F238E27FC236}">
                              <a16:creationId xmlns:a16="http://schemas.microsoft.com/office/drawing/2014/main" id="{B4EEC7E2-00EF-4793-A75D-B829A74DA51C}"/>
                            </a:ext>
                          </a:extLst>
                        </p:cNvPr>
                        <p:cNvPicPr/>
                        <p:nvPr/>
                      </p:nvPicPr>
                      <p:blipFill>
                        <a:blip r:embed="rId13"/>
                        <a:stretch>
                          <a:fillRect/>
                        </a:stretch>
                      </p:blipFill>
                      <p:spPr>
                        <a:xfrm>
                          <a:off x="1059068" y="3299013"/>
                          <a:ext cx="269985" cy="292485"/>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5B9767E0-4AC9-4664-8980-19C57F8310C9}"/>
                </a:ext>
              </a:extLst>
            </p:cNvPr>
            <p:cNvGraphicFramePr>
              <a:graphicFrameLocks noChangeAspect="1"/>
            </p:cNvGraphicFramePr>
            <p:nvPr>
              <p:extLst>
                <p:ext uri="{D42A27DB-BD31-4B8C-83A1-F6EECF244321}">
                  <p14:modId xmlns:p14="http://schemas.microsoft.com/office/powerpoint/2010/main" val="3282870900"/>
                </p:ext>
              </p:extLst>
            </p:nvPr>
          </p:nvGraphicFramePr>
          <p:xfrm>
            <a:off x="3373238" y="3213100"/>
            <a:ext cx="269875" cy="382588"/>
          </p:xfrm>
          <a:graphic>
            <a:graphicData uri="http://schemas.openxmlformats.org/presentationml/2006/ole">
              <mc:AlternateContent xmlns:mc="http://schemas.openxmlformats.org/markup-compatibility/2006">
                <mc:Choice xmlns:v="urn:schemas-microsoft-com:vml" Requires="v">
                  <p:oleObj spid="_x0000_s32866" name="Equation" r:id="rId14" imgW="152280" imgH="215640" progId="Equation.DSMT4">
                    <p:embed/>
                  </p:oleObj>
                </mc:Choice>
                <mc:Fallback>
                  <p:oleObj name="Equation" r:id="rId14" imgW="152280" imgH="215640" progId="Equation.DSMT4">
                    <p:embed/>
                    <p:pic>
                      <p:nvPicPr>
                        <p:cNvPr id="31" name="Object 30">
                          <a:extLst>
                            <a:ext uri="{FF2B5EF4-FFF2-40B4-BE49-F238E27FC236}">
                              <a16:creationId xmlns:a16="http://schemas.microsoft.com/office/drawing/2014/main" id="{8F6EF7A6-70AE-4261-9D31-A4E175E0E066}"/>
                            </a:ext>
                          </a:extLst>
                        </p:cNvPr>
                        <p:cNvPicPr/>
                        <p:nvPr/>
                      </p:nvPicPr>
                      <p:blipFill>
                        <a:blip r:embed="rId15"/>
                        <a:stretch>
                          <a:fillRect/>
                        </a:stretch>
                      </p:blipFill>
                      <p:spPr>
                        <a:xfrm>
                          <a:off x="3373238" y="3213100"/>
                          <a:ext cx="269875" cy="38258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EB969278-6E9C-4AEF-A585-33C7D0BEC965}"/>
                </a:ext>
              </a:extLst>
            </p:cNvPr>
            <p:cNvGraphicFramePr>
              <a:graphicFrameLocks noChangeAspect="1"/>
            </p:cNvGraphicFramePr>
            <p:nvPr>
              <p:extLst>
                <p:ext uri="{D42A27DB-BD31-4B8C-83A1-F6EECF244321}">
                  <p14:modId xmlns:p14="http://schemas.microsoft.com/office/powerpoint/2010/main" val="3141675021"/>
                </p:ext>
              </p:extLst>
            </p:nvPr>
          </p:nvGraphicFramePr>
          <p:xfrm>
            <a:off x="569582" y="4906548"/>
            <a:ext cx="269985" cy="292485"/>
          </p:xfrm>
          <a:graphic>
            <a:graphicData uri="http://schemas.openxmlformats.org/presentationml/2006/ole">
              <mc:AlternateContent xmlns:mc="http://schemas.openxmlformats.org/markup-compatibility/2006">
                <mc:Choice xmlns:v="urn:schemas-microsoft-com:vml" Requires="v">
                  <p:oleObj spid="_x0000_s32867" name="Equation" r:id="rId16" imgW="152280" imgH="164880" progId="Equation.DSMT4">
                    <p:embed/>
                  </p:oleObj>
                </mc:Choice>
                <mc:Fallback>
                  <p:oleObj name="Equation" r:id="rId16" imgW="152280" imgH="164880" progId="Equation.DSMT4">
                    <p:embed/>
                    <p:pic>
                      <p:nvPicPr>
                        <p:cNvPr id="32" name="Object 31">
                          <a:extLst>
                            <a:ext uri="{FF2B5EF4-FFF2-40B4-BE49-F238E27FC236}">
                              <a16:creationId xmlns:a16="http://schemas.microsoft.com/office/drawing/2014/main" id="{1F371676-E490-4656-84BE-5599735ED3F9}"/>
                            </a:ext>
                          </a:extLst>
                        </p:cNvPr>
                        <p:cNvPicPr/>
                        <p:nvPr/>
                      </p:nvPicPr>
                      <p:blipFill>
                        <a:blip r:embed="rId17"/>
                        <a:stretch>
                          <a:fillRect/>
                        </a:stretch>
                      </p:blipFill>
                      <p:spPr>
                        <a:xfrm>
                          <a:off x="569582" y="4906548"/>
                          <a:ext cx="269985" cy="29248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E3D760EE-AF46-4D40-AA38-C44907C028F4}"/>
                </a:ext>
              </a:extLst>
            </p:cNvPr>
            <p:cNvGraphicFramePr>
              <a:graphicFrameLocks noChangeAspect="1"/>
            </p:cNvGraphicFramePr>
            <p:nvPr>
              <p:extLst>
                <p:ext uri="{D42A27DB-BD31-4B8C-83A1-F6EECF244321}">
                  <p14:modId xmlns:p14="http://schemas.microsoft.com/office/powerpoint/2010/main" val="2349794773"/>
                </p:ext>
              </p:extLst>
            </p:nvPr>
          </p:nvGraphicFramePr>
          <p:xfrm>
            <a:off x="1846263" y="4935538"/>
            <a:ext cx="269875" cy="382587"/>
          </p:xfrm>
          <a:graphic>
            <a:graphicData uri="http://schemas.openxmlformats.org/presentationml/2006/ole">
              <mc:AlternateContent xmlns:mc="http://schemas.openxmlformats.org/markup-compatibility/2006">
                <mc:Choice xmlns:v="urn:schemas-microsoft-com:vml" Requires="v">
                  <p:oleObj spid="_x0000_s32868" name="Equation" r:id="rId18" imgW="152280" imgH="215640" progId="Equation.DSMT4">
                    <p:embed/>
                  </p:oleObj>
                </mc:Choice>
                <mc:Fallback>
                  <p:oleObj name="Equation" r:id="rId18" imgW="152280" imgH="215640" progId="Equation.DSMT4">
                    <p:embed/>
                    <p:pic>
                      <p:nvPicPr>
                        <p:cNvPr id="33" name="Object 32">
                          <a:extLst>
                            <a:ext uri="{FF2B5EF4-FFF2-40B4-BE49-F238E27FC236}">
                              <a16:creationId xmlns:a16="http://schemas.microsoft.com/office/drawing/2014/main" id="{ACF75B7C-7B05-4B04-9137-E15554C6A6E1}"/>
                            </a:ext>
                          </a:extLst>
                        </p:cNvPr>
                        <p:cNvPicPr/>
                        <p:nvPr/>
                      </p:nvPicPr>
                      <p:blipFill>
                        <a:blip r:embed="rId19"/>
                        <a:stretch>
                          <a:fillRect/>
                        </a:stretch>
                      </p:blipFill>
                      <p:spPr>
                        <a:xfrm>
                          <a:off x="1846263" y="4935538"/>
                          <a:ext cx="269875" cy="382587"/>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A65F9495-9A7E-4E42-9D7D-DBB0A30B7A42}"/>
                </a:ext>
              </a:extLst>
            </p:cNvPr>
            <p:cNvGraphicFramePr>
              <a:graphicFrameLocks noChangeAspect="1"/>
            </p:cNvGraphicFramePr>
            <p:nvPr>
              <p:extLst>
                <p:ext uri="{D42A27DB-BD31-4B8C-83A1-F6EECF244321}">
                  <p14:modId xmlns:p14="http://schemas.microsoft.com/office/powerpoint/2010/main" val="2659101117"/>
                </p:ext>
              </p:extLst>
            </p:nvPr>
          </p:nvGraphicFramePr>
          <p:xfrm>
            <a:off x="3809351" y="4914164"/>
            <a:ext cx="269875" cy="382587"/>
          </p:xfrm>
          <a:graphic>
            <a:graphicData uri="http://schemas.openxmlformats.org/presentationml/2006/ole">
              <mc:AlternateContent xmlns:mc="http://schemas.openxmlformats.org/markup-compatibility/2006">
                <mc:Choice xmlns:v="urn:schemas-microsoft-com:vml" Requires="v">
                  <p:oleObj spid="_x0000_s32869" name="Equation" r:id="rId20" imgW="152280" imgH="215640" progId="Equation.DSMT4">
                    <p:embed/>
                  </p:oleObj>
                </mc:Choice>
                <mc:Fallback>
                  <p:oleObj name="Equation" r:id="rId20" imgW="152280" imgH="215640" progId="Equation.DSMT4">
                    <p:embed/>
                    <p:pic>
                      <p:nvPicPr>
                        <p:cNvPr id="34" name="Object 33">
                          <a:extLst>
                            <a:ext uri="{FF2B5EF4-FFF2-40B4-BE49-F238E27FC236}">
                              <a16:creationId xmlns:a16="http://schemas.microsoft.com/office/drawing/2014/main" id="{46740DFF-6756-4D61-9254-9DF99CD94E09}"/>
                            </a:ext>
                          </a:extLst>
                        </p:cNvPr>
                        <p:cNvPicPr/>
                        <p:nvPr/>
                      </p:nvPicPr>
                      <p:blipFill>
                        <a:blip r:embed="rId19"/>
                        <a:stretch>
                          <a:fillRect/>
                        </a:stretch>
                      </p:blipFill>
                      <p:spPr>
                        <a:xfrm>
                          <a:off x="3809351" y="4914164"/>
                          <a:ext cx="269875" cy="382587"/>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990B1433-56C5-400B-BE29-96C5CA5CAEEB}"/>
                </a:ext>
              </a:extLst>
            </p:cNvPr>
            <p:cNvGraphicFramePr>
              <a:graphicFrameLocks noChangeAspect="1"/>
            </p:cNvGraphicFramePr>
            <p:nvPr>
              <p:extLst>
                <p:ext uri="{D42A27DB-BD31-4B8C-83A1-F6EECF244321}">
                  <p14:modId xmlns:p14="http://schemas.microsoft.com/office/powerpoint/2010/main" val="92238489"/>
                </p:ext>
              </p:extLst>
            </p:nvPr>
          </p:nvGraphicFramePr>
          <p:xfrm>
            <a:off x="2554570" y="4964872"/>
            <a:ext cx="269985" cy="292485"/>
          </p:xfrm>
          <a:graphic>
            <a:graphicData uri="http://schemas.openxmlformats.org/presentationml/2006/ole">
              <mc:AlternateContent xmlns:mc="http://schemas.openxmlformats.org/markup-compatibility/2006">
                <mc:Choice xmlns:v="urn:schemas-microsoft-com:vml" Requires="v">
                  <p:oleObj spid="_x0000_s32870" name="Equation" r:id="rId21" imgW="152280" imgH="164880" progId="Equation.DSMT4">
                    <p:embed/>
                  </p:oleObj>
                </mc:Choice>
                <mc:Fallback>
                  <p:oleObj name="Equation" r:id="rId21" imgW="152280" imgH="164880" progId="Equation.DSMT4">
                    <p:embed/>
                    <p:pic>
                      <p:nvPicPr>
                        <p:cNvPr id="35" name="Object 34">
                          <a:extLst>
                            <a:ext uri="{FF2B5EF4-FFF2-40B4-BE49-F238E27FC236}">
                              <a16:creationId xmlns:a16="http://schemas.microsoft.com/office/drawing/2014/main" id="{8D3FCAE3-79C5-4822-99D4-8BC3891A422E}"/>
                            </a:ext>
                          </a:extLst>
                        </p:cNvPr>
                        <p:cNvPicPr/>
                        <p:nvPr/>
                      </p:nvPicPr>
                      <p:blipFill>
                        <a:blip r:embed="rId17"/>
                        <a:stretch>
                          <a:fillRect/>
                        </a:stretch>
                      </p:blipFill>
                      <p:spPr>
                        <a:xfrm>
                          <a:off x="2554570" y="4964872"/>
                          <a:ext cx="269985" cy="292485"/>
                        </a:xfrm>
                        <a:prstGeom prst="rect">
                          <a:avLst/>
                        </a:prstGeom>
                      </p:spPr>
                    </p:pic>
                  </p:oleObj>
                </mc:Fallback>
              </mc:AlternateContent>
            </a:graphicData>
          </a:graphic>
        </p:graphicFrame>
      </p:grpSp>
      <p:grpSp>
        <p:nvGrpSpPr>
          <p:cNvPr id="65" name="Group 64">
            <a:extLst>
              <a:ext uri="{FF2B5EF4-FFF2-40B4-BE49-F238E27FC236}">
                <a16:creationId xmlns:a16="http://schemas.microsoft.com/office/drawing/2014/main" id="{DCC3D20B-5E3A-46A7-9CCE-3F75E053C528}"/>
              </a:ext>
            </a:extLst>
          </p:cNvPr>
          <p:cNvGrpSpPr/>
          <p:nvPr/>
        </p:nvGrpSpPr>
        <p:grpSpPr>
          <a:xfrm>
            <a:off x="5783725" y="5043907"/>
            <a:ext cx="5166752" cy="538285"/>
            <a:chOff x="5504595" y="5066807"/>
            <a:chExt cx="5166752" cy="538285"/>
          </a:xfrm>
        </p:grpSpPr>
        <p:graphicFrame>
          <p:nvGraphicFramePr>
            <p:cNvPr id="5" name="Object 4">
              <a:extLst>
                <a:ext uri="{FF2B5EF4-FFF2-40B4-BE49-F238E27FC236}">
                  <a16:creationId xmlns:a16="http://schemas.microsoft.com/office/drawing/2014/main" id="{63AF07A0-9A5C-433F-A815-6FA54F3939CD}"/>
                </a:ext>
              </a:extLst>
            </p:cNvPr>
            <p:cNvGraphicFramePr>
              <a:graphicFrameLocks noChangeAspect="1"/>
            </p:cNvGraphicFramePr>
            <p:nvPr>
              <p:extLst>
                <p:ext uri="{D42A27DB-BD31-4B8C-83A1-F6EECF244321}">
                  <p14:modId xmlns:p14="http://schemas.microsoft.com/office/powerpoint/2010/main" val="2709966953"/>
                </p:ext>
              </p:extLst>
            </p:nvPr>
          </p:nvGraphicFramePr>
          <p:xfrm>
            <a:off x="5504595" y="5066807"/>
            <a:ext cx="779585" cy="538285"/>
          </p:xfrm>
          <a:graphic>
            <a:graphicData uri="http://schemas.openxmlformats.org/presentationml/2006/ole">
              <mc:AlternateContent xmlns:mc="http://schemas.openxmlformats.org/markup-compatibility/2006">
                <mc:Choice xmlns:v="urn:schemas-microsoft-com:vml" Requires="v">
                  <p:oleObj spid="_x0000_s32871" name="Equation" r:id="rId22" imgW="393529" imgH="279279" progId="Equation.DSMT4">
                    <p:embed/>
                  </p:oleObj>
                </mc:Choice>
                <mc:Fallback>
                  <p:oleObj name="Equation" r:id="rId22" imgW="393529" imgH="279279" progId="Equation.DSMT4">
                    <p:embed/>
                    <p:pic>
                      <p:nvPicPr>
                        <p:cNvPr id="0" name="Object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04595" y="5066807"/>
                          <a:ext cx="779585"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E8137CE6-B596-42A4-95EB-823ACC810027}"/>
                </a:ext>
              </a:extLst>
            </p:cNvPr>
            <p:cNvGraphicFramePr>
              <a:graphicFrameLocks noChangeAspect="1"/>
            </p:cNvGraphicFramePr>
            <p:nvPr>
              <p:extLst>
                <p:ext uri="{D42A27DB-BD31-4B8C-83A1-F6EECF244321}">
                  <p14:modId xmlns:p14="http://schemas.microsoft.com/office/powerpoint/2010/main" val="800119727"/>
                </p:ext>
              </p:extLst>
            </p:nvPr>
          </p:nvGraphicFramePr>
          <p:xfrm>
            <a:off x="6365071" y="5088822"/>
            <a:ext cx="4306276" cy="501161"/>
          </p:xfrm>
          <a:graphic>
            <a:graphicData uri="http://schemas.openxmlformats.org/presentationml/2006/ole">
              <mc:AlternateContent xmlns:mc="http://schemas.openxmlformats.org/markup-compatibility/2006">
                <mc:Choice xmlns:v="urn:schemas-microsoft-com:vml" Requires="v">
                  <p:oleObj spid="_x0000_s32872" name="Equation" r:id="rId24" imgW="2209680" imgH="253800" progId="Equation.DSMT4">
                    <p:embed/>
                  </p:oleObj>
                </mc:Choice>
                <mc:Fallback>
                  <p:oleObj name="Equation" r:id="rId24" imgW="2209680" imgH="253800" progId="Equation.DSMT4">
                    <p:embed/>
                    <p:pic>
                      <p:nvPicPr>
                        <p:cNvPr id="0" name="Object 1"/>
                        <p:cNvPicPr>
                          <a:picLocks noChangeAspect="1" noChangeArrowheads="1"/>
                        </p:cNvPicPr>
                        <p:nvPr/>
                      </p:nvPicPr>
                      <p:blipFill>
                        <a:blip r:embed="rId25"/>
                        <a:srcRect/>
                        <a:stretch>
                          <a:fillRect/>
                        </a:stretch>
                      </p:blipFill>
                      <p:spPr bwMode="auto">
                        <a:xfrm>
                          <a:off x="6365071" y="5088822"/>
                          <a:ext cx="4306276" cy="501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4" name="Rectangle 63">
            <a:extLst>
              <a:ext uri="{FF2B5EF4-FFF2-40B4-BE49-F238E27FC236}">
                <a16:creationId xmlns:a16="http://schemas.microsoft.com/office/drawing/2014/main" id="{C6185051-3980-40BA-9619-E94A0C01778B}"/>
              </a:ext>
            </a:extLst>
          </p:cNvPr>
          <p:cNvSpPr/>
          <p:nvPr/>
        </p:nvSpPr>
        <p:spPr>
          <a:xfrm>
            <a:off x="5589017" y="4317255"/>
            <a:ext cx="6092825" cy="461665"/>
          </a:xfrm>
          <a:prstGeom prst="rect">
            <a:avLst/>
          </a:prstGeom>
        </p:spPr>
        <p:txBody>
          <a:bodyPr>
            <a:spAutoFit/>
          </a:bodyPr>
          <a:lstStyle/>
          <a:p>
            <a:r>
              <a:rPr lang="vi-VN"/>
              <a:t>A: “Đạt chất lượng”; B: “Có dấu OTK”.   </a:t>
            </a:r>
          </a:p>
        </p:txBody>
      </p:sp>
    </p:spTree>
    <p:extLst>
      <p:ext uri="{BB962C8B-B14F-4D97-AF65-F5344CB8AC3E}">
        <p14:creationId xmlns:p14="http://schemas.microsoft.com/office/powerpoint/2010/main" val="1330067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par>
                                <p:cTn id="28" presetID="22" presetClass="entr" presetSubtype="8"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left)">
                                      <p:cBhvr>
                                        <p:cTn id="3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5EA0F493-CFCD-49C8-8E37-2F17BF16FA84}"/>
              </a:ext>
            </a:extLst>
          </p:cNvPr>
          <p:cNvGrpSpPr/>
          <p:nvPr/>
        </p:nvGrpSpPr>
        <p:grpSpPr>
          <a:xfrm>
            <a:off x="0" y="68180"/>
            <a:ext cx="12188825" cy="2392544"/>
            <a:chOff x="0" y="68180"/>
            <a:chExt cx="12188825" cy="2392544"/>
          </a:xfrm>
        </p:grpSpPr>
        <p:grpSp>
          <p:nvGrpSpPr>
            <p:cNvPr id="64" name="Group 63">
              <a:extLst>
                <a:ext uri="{FF2B5EF4-FFF2-40B4-BE49-F238E27FC236}">
                  <a16:creationId xmlns:a16="http://schemas.microsoft.com/office/drawing/2014/main" id="{8E38448D-6539-4E1C-8711-5C0A43FECA21}"/>
                </a:ext>
              </a:extLst>
            </p:cNvPr>
            <p:cNvGrpSpPr/>
            <p:nvPr/>
          </p:nvGrpSpPr>
          <p:grpSpPr>
            <a:xfrm>
              <a:off x="0" y="68180"/>
              <a:ext cx="12188825" cy="2392544"/>
              <a:chOff x="0" y="68180"/>
              <a:chExt cx="12188825" cy="2392544"/>
            </a:xfrm>
          </p:grpSpPr>
          <p:sp>
            <p:nvSpPr>
              <p:cNvPr id="66" name="Rounded Rectangle 21">
                <a:extLst>
                  <a:ext uri="{FF2B5EF4-FFF2-40B4-BE49-F238E27FC236}">
                    <a16:creationId xmlns:a16="http://schemas.microsoft.com/office/drawing/2014/main" id="{C1594CD8-6A93-433A-BBC6-4FC70E9EA874}"/>
                  </a:ext>
                </a:extLst>
              </p:cNvPr>
              <p:cNvSpPr/>
              <p:nvPr/>
            </p:nvSpPr>
            <p:spPr>
              <a:xfrm>
                <a:off x="1757592" y="68180"/>
                <a:ext cx="10345895" cy="2392544"/>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67" name="Picture 2">
                <a:extLst>
                  <a:ext uri="{FF2B5EF4-FFF2-40B4-BE49-F238E27FC236}">
                    <a16:creationId xmlns:a16="http://schemas.microsoft.com/office/drawing/2014/main" id="{51CC3BD9-92E4-481F-99BE-7BBC1A91CB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a:extLst>
                  <a:ext uri="{FF2B5EF4-FFF2-40B4-BE49-F238E27FC236}">
                    <a16:creationId xmlns:a16="http://schemas.microsoft.com/office/drawing/2014/main" id="{326F2038-5B79-43C3-B636-2AF38E905FC0}"/>
                  </a:ext>
                </a:extLst>
              </p:cNvPr>
              <p:cNvSpPr/>
              <p:nvPr/>
            </p:nvSpPr>
            <p:spPr>
              <a:xfrm>
                <a:off x="279538" y="337821"/>
                <a:ext cx="133312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C00000"/>
                    </a:solidFill>
                    <a:effectLst>
                      <a:outerShdw blurRad="76200" dist="50800" dir="5400000" algn="tl" rotWithShape="0">
                        <a:srgbClr val="000000">
                          <a:alpha val="65000"/>
                        </a:srgbClr>
                      </a:outerShdw>
                    </a:effectLst>
                    <a:latin typeface=".VnCentury SchoolbookH" pitchFamily="34" charset="0"/>
                  </a:rPr>
                  <a:t>6.10</a:t>
                </a:r>
                <a:endPar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69" name="Rectangle 202">
                <a:extLst>
                  <a:ext uri="{FF2B5EF4-FFF2-40B4-BE49-F238E27FC236}">
                    <a16:creationId xmlns:a16="http://schemas.microsoft.com/office/drawing/2014/main" id="{102E526D-EE10-4F8E-B42B-BD5F233ABA75}"/>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5" name="Rectangle 54">
              <a:extLst>
                <a:ext uri="{FF2B5EF4-FFF2-40B4-BE49-F238E27FC236}">
                  <a16:creationId xmlns:a16="http://schemas.microsoft.com/office/drawing/2014/main" id="{3DB5248E-102B-4BD5-9701-97D4A5CF23A6}"/>
                </a:ext>
              </a:extLst>
            </p:cNvPr>
            <p:cNvSpPr/>
            <p:nvPr/>
          </p:nvSpPr>
          <p:spPr>
            <a:xfrm>
              <a:off x="1827212" y="152400"/>
              <a:ext cx="10210800" cy="2308324"/>
            </a:xfrm>
            <a:prstGeom prst="rect">
              <a:avLst/>
            </a:prstGeom>
          </p:spPr>
          <p:txBody>
            <a:bodyPr wrap="square">
              <a:spAutoFit/>
            </a:bodyPr>
            <a:lstStyle/>
            <a:p>
              <a:r>
                <a:rPr lang="vi-VN"/>
                <a:t>Có hai đội thi đấu môn Bắn súng. Đội 1 có 5 vận động viên, đội II có 7 vận động viên. Xác suất đạt huy chương vàng của mỗi vận động viên đội 1 và đội II tương ứng là 0,65 và 0,55. Chọn ngẫu nhiên một vận động viên.</a:t>
              </a:r>
            </a:p>
            <a:p>
              <a:r>
                <a:rPr lang="vi-VN"/>
                <a:t>a) Tính xác suất để vận động viên này đạt huy chương vàng;</a:t>
              </a:r>
            </a:p>
            <a:p>
              <a:r>
                <a:rPr lang="vi-VN"/>
                <a:t>b) Giả sử vận động viên được chọn đạt huy chương vàng. Tính xác suất để vận động viên này thuộc đội 1.</a:t>
              </a:r>
              <a:endParaRPr lang="en-US"/>
            </a:p>
          </p:txBody>
        </p:sp>
      </p:grpSp>
      <p:pic>
        <p:nvPicPr>
          <p:cNvPr id="70" name="Picture 41">
            <a:extLst>
              <a:ext uri="{FF2B5EF4-FFF2-40B4-BE49-F238E27FC236}">
                <a16:creationId xmlns:a16="http://schemas.microsoft.com/office/drawing/2014/main" id="{E713FBCB-C864-44BC-BC30-1519D7B94A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105" y="254494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Group 97">
            <a:extLst>
              <a:ext uri="{FF2B5EF4-FFF2-40B4-BE49-F238E27FC236}">
                <a16:creationId xmlns:a16="http://schemas.microsoft.com/office/drawing/2014/main" id="{B7761D1E-9577-4528-99BF-31885ADD6467}"/>
              </a:ext>
            </a:extLst>
          </p:cNvPr>
          <p:cNvGrpSpPr/>
          <p:nvPr/>
        </p:nvGrpSpPr>
        <p:grpSpPr>
          <a:xfrm>
            <a:off x="1111816" y="2983870"/>
            <a:ext cx="11020523" cy="830997"/>
            <a:chOff x="712688" y="2854641"/>
            <a:chExt cx="11020523" cy="830997"/>
          </a:xfrm>
        </p:grpSpPr>
        <p:sp>
          <p:nvSpPr>
            <p:cNvPr id="81" name="Rectangle 80">
              <a:extLst>
                <a:ext uri="{FF2B5EF4-FFF2-40B4-BE49-F238E27FC236}">
                  <a16:creationId xmlns:a16="http://schemas.microsoft.com/office/drawing/2014/main" id="{63755E11-BAB1-4F7E-BE2D-14DA66607EA7}"/>
                </a:ext>
              </a:extLst>
            </p:cNvPr>
            <p:cNvSpPr/>
            <p:nvPr/>
          </p:nvSpPr>
          <p:spPr>
            <a:xfrm>
              <a:off x="712688" y="2854641"/>
              <a:ext cx="11020523" cy="830997"/>
            </a:xfrm>
            <a:prstGeom prst="rect">
              <a:avLst/>
            </a:prstGeom>
          </p:spPr>
          <p:txBody>
            <a:bodyPr wrap="square">
              <a:spAutoFit/>
            </a:bodyPr>
            <a:lstStyle/>
            <a:p>
              <a:r>
                <a:rPr lang="en-US"/>
                <a:t>a) Gọi A là biến cố: “VĐV thuộc đội I”; B là biến cố: “VĐV thuộc đội II”; E là biến cố: “VĐV đạt HCV”. Ta có B =     .</a:t>
              </a:r>
            </a:p>
          </p:txBody>
        </p:sp>
        <p:graphicFrame>
          <p:nvGraphicFramePr>
            <p:cNvPr id="89" name="Object 88">
              <a:extLst>
                <a:ext uri="{FF2B5EF4-FFF2-40B4-BE49-F238E27FC236}">
                  <a16:creationId xmlns:a16="http://schemas.microsoft.com/office/drawing/2014/main" id="{89A6A6F5-5947-458B-9378-13E51AF1CD45}"/>
                </a:ext>
              </a:extLst>
            </p:cNvPr>
            <p:cNvGraphicFramePr>
              <a:graphicFrameLocks noChangeAspect="1"/>
            </p:cNvGraphicFramePr>
            <p:nvPr>
              <p:extLst>
                <p:ext uri="{D42A27DB-BD31-4B8C-83A1-F6EECF244321}">
                  <p14:modId xmlns:p14="http://schemas.microsoft.com/office/powerpoint/2010/main" val="4287649293"/>
                </p:ext>
              </p:extLst>
            </p:nvPr>
          </p:nvGraphicFramePr>
          <p:xfrm>
            <a:off x="4341812" y="3234044"/>
            <a:ext cx="296984" cy="371231"/>
          </p:xfrm>
          <a:graphic>
            <a:graphicData uri="http://schemas.openxmlformats.org/presentationml/2006/ole">
              <mc:AlternateContent xmlns:mc="http://schemas.openxmlformats.org/markup-compatibility/2006">
                <mc:Choice xmlns:v="urn:schemas-microsoft-com:vml" Requires="v">
                  <p:oleObj spid="_x0000_s33881" name="Equation" r:id="rId6" imgW="152334" imgH="190417" progId="Equation.DSMT4">
                    <p:embed/>
                  </p:oleObj>
                </mc:Choice>
                <mc:Fallback>
                  <p:oleObj name="Equation" r:id="rId6" imgW="152334" imgH="190417" progId="Equation.DSMT4">
                    <p:embed/>
                    <p:pic>
                      <p:nvPicPr>
                        <p:cNvPr id="58" name="Object 57">
                          <a:extLst>
                            <a:ext uri="{FF2B5EF4-FFF2-40B4-BE49-F238E27FC236}">
                              <a16:creationId xmlns:a16="http://schemas.microsoft.com/office/drawing/2014/main" id="{35460FC3-A470-4453-8107-1861B7D8A7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812" y="3234044"/>
                          <a:ext cx="296984" cy="3712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2" name="Group 101">
            <a:extLst>
              <a:ext uri="{FF2B5EF4-FFF2-40B4-BE49-F238E27FC236}">
                <a16:creationId xmlns:a16="http://schemas.microsoft.com/office/drawing/2014/main" id="{21A0DD77-629C-4C4B-A446-2EFCE6644666}"/>
              </a:ext>
            </a:extLst>
          </p:cNvPr>
          <p:cNvGrpSpPr/>
          <p:nvPr/>
        </p:nvGrpSpPr>
        <p:grpSpPr>
          <a:xfrm>
            <a:off x="1343117" y="4051739"/>
            <a:ext cx="3924399" cy="815974"/>
            <a:chOff x="996529" y="4239995"/>
            <a:chExt cx="3924399" cy="815974"/>
          </a:xfrm>
        </p:grpSpPr>
        <p:graphicFrame>
          <p:nvGraphicFramePr>
            <p:cNvPr id="91" name="Object 90">
              <a:extLst>
                <a:ext uri="{FF2B5EF4-FFF2-40B4-BE49-F238E27FC236}">
                  <a16:creationId xmlns:a16="http://schemas.microsoft.com/office/drawing/2014/main" id="{97F7D821-A9C3-4D36-B057-0CA98AA14298}"/>
                </a:ext>
              </a:extLst>
            </p:cNvPr>
            <p:cNvGraphicFramePr>
              <a:graphicFrameLocks noChangeAspect="1"/>
            </p:cNvGraphicFramePr>
            <p:nvPr>
              <p:extLst>
                <p:ext uri="{D42A27DB-BD31-4B8C-83A1-F6EECF244321}">
                  <p14:modId xmlns:p14="http://schemas.microsoft.com/office/powerpoint/2010/main" val="2767609021"/>
                </p:ext>
              </p:extLst>
            </p:nvPr>
          </p:nvGraphicFramePr>
          <p:xfrm>
            <a:off x="996529" y="4239995"/>
            <a:ext cx="1473200" cy="779462"/>
          </p:xfrm>
          <a:graphic>
            <a:graphicData uri="http://schemas.openxmlformats.org/presentationml/2006/ole">
              <mc:AlternateContent xmlns:mc="http://schemas.openxmlformats.org/markup-compatibility/2006">
                <mc:Choice xmlns:v="urn:schemas-microsoft-com:vml" Requires="v">
                  <p:oleObj spid="_x0000_s33882" name="Equation" r:id="rId8" imgW="749160" imgH="393480" progId="Equation.DSMT4">
                    <p:embed/>
                  </p:oleObj>
                </mc:Choice>
                <mc:Fallback>
                  <p:oleObj name="Equation" r:id="rId8" imgW="749160" imgH="393480" progId="Equation.DSMT4">
                    <p:embed/>
                    <p:pic>
                      <p:nvPicPr>
                        <p:cNvPr id="60" name="Object 59">
                          <a:extLst>
                            <a:ext uri="{FF2B5EF4-FFF2-40B4-BE49-F238E27FC236}">
                              <a16:creationId xmlns:a16="http://schemas.microsoft.com/office/drawing/2014/main" id="{CE40A602-9F75-430D-BDFB-2B2870E21F1B}"/>
                            </a:ext>
                          </a:extLst>
                        </p:cNvPr>
                        <p:cNvPicPr>
                          <a:picLocks noChangeAspect="1" noChangeArrowheads="1"/>
                        </p:cNvPicPr>
                        <p:nvPr/>
                      </p:nvPicPr>
                      <p:blipFill>
                        <a:blip r:embed="rId9"/>
                        <a:srcRect/>
                        <a:stretch>
                          <a:fillRect/>
                        </a:stretch>
                      </p:blipFill>
                      <p:spPr bwMode="auto">
                        <a:xfrm>
                          <a:off x="996529" y="4239995"/>
                          <a:ext cx="147320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Object 91">
              <a:extLst>
                <a:ext uri="{FF2B5EF4-FFF2-40B4-BE49-F238E27FC236}">
                  <a16:creationId xmlns:a16="http://schemas.microsoft.com/office/drawing/2014/main" id="{F948B2BB-9CE1-4F38-9392-930285DC7250}"/>
                </a:ext>
              </a:extLst>
            </p:cNvPr>
            <p:cNvGraphicFramePr>
              <a:graphicFrameLocks noChangeAspect="1"/>
            </p:cNvGraphicFramePr>
            <p:nvPr>
              <p:extLst>
                <p:ext uri="{D42A27DB-BD31-4B8C-83A1-F6EECF244321}">
                  <p14:modId xmlns:p14="http://schemas.microsoft.com/office/powerpoint/2010/main" val="2586219636"/>
                </p:ext>
              </p:extLst>
            </p:nvPr>
          </p:nvGraphicFramePr>
          <p:xfrm>
            <a:off x="2450679" y="4397157"/>
            <a:ext cx="1006475" cy="538163"/>
          </p:xfrm>
          <a:graphic>
            <a:graphicData uri="http://schemas.openxmlformats.org/presentationml/2006/ole">
              <mc:AlternateContent xmlns:mc="http://schemas.openxmlformats.org/markup-compatibility/2006">
                <mc:Choice xmlns:v="urn:schemas-microsoft-com:vml" Requires="v">
                  <p:oleObj spid="_x0000_s33883" name="Equation" r:id="rId10" imgW="507960" imgH="279360" progId="Equation.DSMT4">
                    <p:embed/>
                  </p:oleObj>
                </mc:Choice>
                <mc:Fallback>
                  <p:oleObj name="Equation" r:id="rId10" imgW="507960" imgH="279360" progId="Equation.DSMT4">
                    <p:embed/>
                    <p:pic>
                      <p:nvPicPr>
                        <p:cNvPr id="61" name="Object 60">
                          <a:extLst>
                            <a:ext uri="{FF2B5EF4-FFF2-40B4-BE49-F238E27FC236}">
                              <a16:creationId xmlns:a16="http://schemas.microsoft.com/office/drawing/2014/main" id="{EFBCBE45-983B-430F-81F1-3A6BE8B29AFE}"/>
                            </a:ext>
                          </a:extLst>
                        </p:cNvPr>
                        <p:cNvPicPr>
                          <a:picLocks noChangeAspect="1" noChangeArrowheads="1"/>
                        </p:cNvPicPr>
                        <p:nvPr/>
                      </p:nvPicPr>
                      <p:blipFill>
                        <a:blip r:embed="rId11"/>
                        <a:srcRect/>
                        <a:stretch>
                          <a:fillRect/>
                        </a:stretch>
                      </p:blipFill>
                      <p:spPr bwMode="auto">
                        <a:xfrm>
                          <a:off x="2450679" y="4397157"/>
                          <a:ext cx="1006475"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 name="Object 92">
              <a:extLst>
                <a:ext uri="{FF2B5EF4-FFF2-40B4-BE49-F238E27FC236}">
                  <a16:creationId xmlns:a16="http://schemas.microsoft.com/office/drawing/2014/main" id="{29C280D9-CFF2-4E36-A819-ABC382D266F0}"/>
                </a:ext>
              </a:extLst>
            </p:cNvPr>
            <p:cNvGraphicFramePr>
              <a:graphicFrameLocks noChangeAspect="1"/>
            </p:cNvGraphicFramePr>
            <p:nvPr>
              <p:extLst>
                <p:ext uri="{D42A27DB-BD31-4B8C-83A1-F6EECF244321}">
                  <p14:modId xmlns:p14="http://schemas.microsoft.com/office/powerpoint/2010/main" val="1402355829"/>
                </p:ext>
              </p:extLst>
            </p:nvPr>
          </p:nvGraphicFramePr>
          <p:xfrm>
            <a:off x="3447728" y="4276507"/>
            <a:ext cx="1473200" cy="779462"/>
          </p:xfrm>
          <a:graphic>
            <a:graphicData uri="http://schemas.openxmlformats.org/presentationml/2006/ole">
              <mc:AlternateContent xmlns:mc="http://schemas.openxmlformats.org/markup-compatibility/2006">
                <mc:Choice xmlns:v="urn:schemas-microsoft-com:vml" Requires="v">
                  <p:oleObj spid="_x0000_s33884" name="Equation" r:id="rId12" imgW="749160" imgH="393480" progId="Equation.DSMT4">
                    <p:embed/>
                  </p:oleObj>
                </mc:Choice>
                <mc:Fallback>
                  <p:oleObj name="Equation" r:id="rId12" imgW="749160" imgH="393480" progId="Equation.DSMT4">
                    <p:embed/>
                    <p:pic>
                      <p:nvPicPr>
                        <p:cNvPr id="62" name="Object 61">
                          <a:extLst>
                            <a:ext uri="{FF2B5EF4-FFF2-40B4-BE49-F238E27FC236}">
                              <a16:creationId xmlns:a16="http://schemas.microsoft.com/office/drawing/2014/main" id="{B80A6FBE-34EB-4E1E-8072-2CEB7C2E0D0A}"/>
                            </a:ext>
                          </a:extLst>
                        </p:cNvPr>
                        <p:cNvPicPr>
                          <a:picLocks noChangeAspect="1" noChangeArrowheads="1"/>
                        </p:cNvPicPr>
                        <p:nvPr/>
                      </p:nvPicPr>
                      <p:blipFill>
                        <a:blip r:embed="rId13"/>
                        <a:srcRect/>
                        <a:stretch>
                          <a:fillRect/>
                        </a:stretch>
                      </p:blipFill>
                      <p:spPr bwMode="auto">
                        <a:xfrm>
                          <a:off x="3447728" y="4276507"/>
                          <a:ext cx="147320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1" name="Group 100">
            <a:extLst>
              <a:ext uri="{FF2B5EF4-FFF2-40B4-BE49-F238E27FC236}">
                <a16:creationId xmlns:a16="http://schemas.microsoft.com/office/drawing/2014/main" id="{EC073EC7-2903-4F21-8363-48F168F26C1D}"/>
              </a:ext>
            </a:extLst>
          </p:cNvPr>
          <p:cNvGrpSpPr/>
          <p:nvPr/>
        </p:nvGrpSpPr>
        <p:grpSpPr>
          <a:xfrm>
            <a:off x="1343117" y="5398550"/>
            <a:ext cx="11174843" cy="551215"/>
            <a:chOff x="634569" y="5340537"/>
            <a:chExt cx="11174843" cy="551215"/>
          </a:xfrm>
        </p:grpSpPr>
        <p:sp>
          <p:nvSpPr>
            <p:cNvPr id="56" name="Rectangle 55">
              <a:extLst>
                <a:ext uri="{FF2B5EF4-FFF2-40B4-BE49-F238E27FC236}">
                  <a16:creationId xmlns:a16="http://schemas.microsoft.com/office/drawing/2014/main" id="{09E1FF92-8A8D-43FE-B602-BBA7BD42C941}"/>
                </a:ext>
              </a:extLst>
            </p:cNvPr>
            <p:cNvSpPr/>
            <p:nvPr/>
          </p:nvSpPr>
          <p:spPr>
            <a:xfrm>
              <a:off x="1603050" y="5369165"/>
              <a:ext cx="10206362" cy="461665"/>
            </a:xfrm>
            <a:prstGeom prst="rect">
              <a:avLst/>
            </a:prstGeom>
          </p:spPr>
          <p:txBody>
            <a:bodyPr wrap="square">
              <a:spAutoFit/>
            </a:bodyPr>
            <a:lstStyle/>
            <a:p>
              <a:r>
                <a:rPr lang="en-US"/>
                <a:t> là xác suất để VĐV thuộc đội II đoạt HCV. Theo bài ra ta có                = 0,55.</a:t>
              </a:r>
            </a:p>
          </p:txBody>
        </p:sp>
        <p:graphicFrame>
          <p:nvGraphicFramePr>
            <p:cNvPr id="94" name="Object 93">
              <a:extLst>
                <a:ext uri="{FF2B5EF4-FFF2-40B4-BE49-F238E27FC236}">
                  <a16:creationId xmlns:a16="http://schemas.microsoft.com/office/drawing/2014/main" id="{D7B01DB5-4930-4CDD-B02C-6E37D6590490}"/>
                </a:ext>
              </a:extLst>
            </p:cNvPr>
            <p:cNvGraphicFramePr>
              <a:graphicFrameLocks noChangeAspect="1"/>
            </p:cNvGraphicFramePr>
            <p:nvPr>
              <p:extLst>
                <p:ext uri="{D42A27DB-BD31-4B8C-83A1-F6EECF244321}">
                  <p14:modId xmlns:p14="http://schemas.microsoft.com/office/powerpoint/2010/main" val="1109865128"/>
                </p:ext>
              </p:extLst>
            </p:nvPr>
          </p:nvGraphicFramePr>
          <p:xfrm>
            <a:off x="634569" y="5340537"/>
            <a:ext cx="1132255" cy="538285"/>
          </p:xfrm>
          <a:graphic>
            <a:graphicData uri="http://schemas.openxmlformats.org/presentationml/2006/ole">
              <mc:AlternateContent xmlns:mc="http://schemas.openxmlformats.org/markup-compatibility/2006">
                <mc:Choice xmlns:v="urn:schemas-microsoft-com:vml" Requires="v">
                  <p:oleObj spid="_x0000_s33885" name="Equation" r:id="rId14" imgW="583947" imgH="279279" progId="Equation.DSMT4">
                    <p:embed/>
                  </p:oleObj>
                </mc:Choice>
                <mc:Fallback>
                  <p:oleObj name="Equation" r:id="rId14" imgW="583947" imgH="279279" progId="Equation.DSMT4">
                    <p:embed/>
                    <p:pic>
                      <p:nvPicPr>
                        <p:cNvPr id="71" name="Object 70">
                          <a:extLst>
                            <a:ext uri="{FF2B5EF4-FFF2-40B4-BE49-F238E27FC236}">
                              <a16:creationId xmlns:a16="http://schemas.microsoft.com/office/drawing/2014/main" id="{AB0B962B-5E76-48CD-B861-A9AB5D3CB3B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569" y="5340537"/>
                          <a:ext cx="1132255"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 name="Object 94">
              <a:extLst>
                <a:ext uri="{FF2B5EF4-FFF2-40B4-BE49-F238E27FC236}">
                  <a16:creationId xmlns:a16="http://schemas.microsoft.com/office/drawing/2014/main" id="{035F2D6D-172E-47D5-8C4C-16A900A18914}"/>
                </a:ext>
              </a:extLst>
            </p:cNvPr>
            <p:cNvGraphicFramePr>
              <a:graphicFrameLocks noChangeAspect="1"/>
            </p:cNvGraphicFramePr>
            <p:nvPr>
              <p:extLst>
                <p:ext uri="{D42A27DB-BD31-4B8C-83A1-F6EECF244321}">
                  <p14:modId xmlns:p14="http://schemas.microsoft.com/office/powerpoint/2010/main" val="4102770484"/>
                </p:ext>
              </p:extLst>
            </p:nvPr>
          </p:nvGraphicFramePr>
          <p:xfrm>
            <a:off x="9142412" y="5353467"/>
            <a:ext cx="1132255" cy="538285"/>
          </p:xfrm>
          <a:graphic>
            <a:graphicData uri="http://schemas.openxmlformats.org/presentationml/2006/ole">
              <mc:AlternateContent xmlns:mc="http://schemas.openxmlformats.org/markup-compatibility/2006">
                <mc:Choice xmlns:v="urn:schemas-microsoft-com:vml" Requires="v">
                  <p:oleObj spid="_x0000_s33886" name="Equation" r:id="rId16" imgW="583947" imgH="279279" progId="Equation.DSMT4">
                    <p:embed/>
                  </p:oleObj>
                </mc:Choice>
                <mc:Fallback>
                  <p:oleObj name="Equation" r:id="rId16" imgW="583947" imgH="279279" progId="Equation.DSMT4">
                    <p:embed/>
                    <p:pic>
                      <p:nvPicPr>
                        <p:cNvPr id="72" name="Object 71">
                          <a:extLst>
                            <a:ext uri="{FF2B5EF4-FFF2-40B4-BE49-F238E27FC236}">
                              <a16:creationId xmlns:a16="http://schemas.microsoft.com/office/drawing/2014/main" id="{AFB37935-4F43-49D0-A4DA-6371175487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42412" y="5353467"/>
                          <a:ext cx="1132255"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9" name="Group 98">
            <a:extLst>
              <a:ext uri="{FF2B5EF4-FFF2-40B4-BE49-F238E27FC236}">
                <a16:creationId xmlns:a16="http://schemas.microsoft.com/office/drawing/2014/main" id="{6CD60F19-A01B-415A-8E14-D11D31A6BCF8}"/>
              </a:ext>
            </a:extLst>
          </p:cNvPr>
          <p:cNvGrpSpPr/>
          <p:nvPr/>
        </p:nvGrpSpPr>
        <p:grpSpPr>
          <a:xfrm>
            <a:off x="1240876" y="3751697"/>
            <a:ext cx="9862770" cy="538285"/>
            <a:chOff x="810479" y="3753845"/>
            <a:chExt cx="9862770" cy="538285"/>
          </a:xfrm>
        </p:grpSpPr>
        <p:graphicFrame>
          <p:nvGraphicFramePr>
            <p:cNvPr id="90" name="Object 89">
              <a:extLst>
                <a:ext uri="{FF2B5EF4-FFF2-40B4-BE49-F238E27FC236}">
                  <a16:creationId xmlns:a16="http://schemas.microsoft.com/office/drawing/2014/main" id="{7751A881-6019-4FAE-A8BF-12146FC05BB9}"/>
                </a:ext>
              </a:extLst>
            </p:cNvPr>
            <p:cNvGraphicFramePr>
              <a:graphicFrameLocks noChangeAspect="1"/>
            </p:cNvGraphicFramePr>
            <p:nvPr>
              <p:extLst>
                <p:ext uri="{D42A27DB-BD31-4B8C-83A1-F6EECF244321}">
                  <p14:modId xmlns:p14="http://schemas.microsoft.com/office/powerpoint/2010/main" val="762695564"/>
                </p:ext>
              </p:extLst>
            </p:nvPr>
          </p:nvGraphicFramePr>
          <p:xfrm>
            <a:off x="5865812" y="3753845"/>
            <a:ext cx="4807437" cy="538285"/>
          </p:xfrm>
          <a:graphic>
            <a:graphicData uri="http://schemas.openxmlformats.org/presentationml/2006/ole">
              <mc:AlternateContent xmlns:mc="http://schemas.openxmlformats.org/markup-compatibility/2006">
                <mc:Choice xmlns:v="urn:schemas-microsoft-com:vml" Requires="v">
                  <p:oleObj spid="_x0000_s33887" name="Equation" r:id="rId18" imgW="2463800" imgH="279400" progId="Equation.DSMT4">
                    <p:embed/>
                  </p:oleObj>
                </mc:Choice>
                <mc:Fallback>
                  <p:oleObj name="Equation" r:id="rId18" imgW="2463800" imgH="279400" progId="Equation.DSMT4">
                    <p:embed/>
                    <p:pic>
                      <p:nvPicPr>
                        <p:cNvPr id="59" name="Object 58">
                          <a:extLst>
                            <a:ext uri="{FF2B5EF4-FFF2-40B4-BE49-F238E27FC236}">
                              <a16:creationId xmlns:a16="http://schemas.microsoft.com/office/drawing/2014/main" id="{92D1AC42-BBAB-4FF3-AC27-084AF5BB712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65812" y="3753845"/>
                          <a:ext cx="4807437"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 name="Rectangle 95">
              <a:extLst>
                <a:ext uri="{FF2B5EF4-FFF2-40B4-BE49-F238E27FC236}">
                  <a16:creationId xmlns:a16="http://schemas.microsoft.com/office/drawing/2014/main" id="{B25E1320-31CE-445F-9BF0-B020A2021EF8}"/>
                </a:ext>
              </a:extLst>
            </p:cNvPr>
            <p:cNvSpPr/>
            <p:nvPr/>
          </p:nvSpPr>
          <p:spPr>
            <a:xfrm>
              <a:off x="810479" y="3753845"/>
              <a:ext cx="5131533" cy="461665"/>
            </a:xfrm>
            <a:prstGeom prst="rect">
              <a:avLst/>
            </a:prstGeom>
          </p:spPr>
          <p:txBody>
            <a:bodyPr wrap="none">
              <a:spAutoFit/>
            </a:bodyPr>
            <a:lstStyle/>
            <a:p>
              <a:r>
                <a:rPr lang="en-US"/>
                <a:t>Theo công thức xác suất toàn phần ta có</a:t>
              </a:r>
            </a:p>
          </p:txBody>
        </p:sp>
      </p:grpSp>
      <p:sp>
        <p:nvSpPr>
          <p:cNvPr id="100" name="Rectangle 99">
            <a:extLst>
              <a:ext uri="{FF2B5EF4-FFF2-40B4-BE49-F238E27FC236}">
                <a16:creationId xmlns:a16="http://schemas.microsoft.com/office/drawing/2014/main" id="{3806DDC5-478B-44F1-9256-83894C70D9A8}"/>
              </a:ext>
            </a:extLst>
          </p:cNvPr>
          <p:cNvSpPr/>
          <p:nvPr/>
        </p:nvSpPr>
        <p:spPr>
          <a:xfrm>
            <a:off x="1249745" y="4890154"/>
            <a:ext cx="10556891" cy="461665"/>
          </a:xfrm>
          <a:prstGeom prst="rect">
            <a:avLst/>
          </a:prstGeom>
        </p:spPr>
        <p:txBody>
          <a:bodyPr wrap="square">
            <a:spAutoFit/>
          </a:bodyPr>
          <a:lstStyle/>
          <a:p>
            <a:r>
              <a:rPr lang="en-US" i="1"/>
              <a:t>P(E|A) </a:t>
            </a:r>
            <a:r>
              <a:rPr lang="en-US"/>
              <a:t>là xác suất để VĐV thuộc đội I đoạt HCV. Theo bài ra ta có </a:t>
            </a:r>
            <a:r>
              <a:rPr lang="en-US" i="1"/>
              <a:t>P(E|A)</a:t>
            </a:r>
            <a:r>
              <a:rPr lang="en-US"/>
              <a:t> = 0,65.</a:t>
            </a:r>
          </a:p>
        </p:txBody>
      </p:sp>
      <p:grpSp>
        <p:nvGrpSpPr>
          <p:cNvPr id="106" name="Group 105">
            <a:extLst>
              <a:ext uri="{FF2B5EF4-FFF2-40B4-BE49-F238E27FC236}">
                <a16:creationId xmlns:a16="http://schemas.microsoft.com/office/drawing/2014/main" id="{1F07CAE3-40D7-47B4-80AA-8A4C1068D6B9}"/>
              </a:ext>
            </a:extLst>
          </p:cNvPr>
          <p:cNvGrpSpPr/>
          <p:nvPr/>
        </p:nvGrpSpPr>
        <p:grpSpPr>
          <a:xfrm>
            <a:off x="1377508" y="5902293"/>
            <a:ext cx="6726864" cy="767212"/>
            <a:chOff x="906058" y="5994953"/>
            <a:chExt cx="6726864" cy="767212"/>
          </a:xfrm>
        </p:grpSpPr>
        <p:sp>
          <p:nvSpPr>
            <p:cNvPr id="104" name="Rectangle 103">
              <a:extLst>
                <a:ext uri="{FF2B5EF4-FFF2-40B4-BE49-F238E27FC236}">
                  <a16:creationId xmlns:a16="http://schemas.microsoft.com/office/drawing/2014/main" id="{0448B979-E06D-454D-A685-1C0E7F185B9A}"/>
                </a:ext>
              </a:extLst>
            </p:cNvPr>
            <p:cNvSpPr/>
            <p:nvPr/>
          </p:nvSpPr>
          <p:spPr>
            <a:xfrm>
              <a:off x="906058" y="6137049"/>
              <a:ext cx="3223959" cy="461665"/>
            </a:xfrm>
            <a:prstGeom prst="rect">
              <a:avLst/>
            </a:prstGeom>
          </p:spPr>
          <p:txBody>
            <a:bodyPr wrap="none">
              <a:spAutoFit/>
            </a:bodyPr>
            <a:lstStyle/>
            <a:p>
              <a:r>
                <a:rPr lang="vi-VN"/>
                <a:t>Thay vào ta được </a:t>
              </a:r>
              <a:r>
                <a:rPr lang="vi-VN" i="1"/>
                <a:t>P(E)</a:t>
              </a:r>
              <a:r>
                <a:rPr lang="en-US" i="1"/>
                <a:t> </a:t>
              </a:r>
              <a:r>
                <a:rPr lang="vi-VN"/>
                <a:t>=</a:t>
              </a:r>
            </a:p>
          </p:txBody>
        </p:sp>
        <p:graphicFrame>
          <p:nvGraphicFramePr>
            <p:cNvPr id="105" name="Object 104">
              <a:extLst>
                <a:ext uri="{FF2B5EF4-FFF2-40B4-BE49-F238E27FC236}">
                  <a16:creationId xmlns:a16="http://schemas.microsoft.com/office/drawing/2014/main" id="{D235AB00-DE07-4414-A7CA-9022B13D9EE1}"/>
                </a:ext>
              </a:extLst>
            </p:cNvPr>
            <p:cNvGraphicFramePr>
              <a:graphicFrameLocks noChangeAspect="1"/>
            </p:cNvGraphicFramePr>
            <p:nvPr>
              <p:extLst>
                <p:ext uri="{D42A27DB-BD31-4B8C-83A1-F6EECF244321}">
                  <p14:modId xmlns:p14="http://schemas.microsoft.com/office/powerpoint/2010/main" val="1319057285"/>
                </p:ext>
              </p:extLst>
            </p:nvPr>
          </p:nvGraphicFramePr>
          <p:xfrm>
            <a:off x="4093857" y="5994953"/>
            <a:ext cx="3539065" cy="767212"/>
          </p:xfrm>
          <a:graphic>
            <a:graphicData uri="http://schemas.openxmlformats.org/presentationml/2006/ole">
              <mc:AlternateContent xmlns:mc="http://schemas.openxmlformats.org/markup-compatibility/2006">
                <mc:Choice xmlns:v="urn:schemas-microsoft-com:vml" Requires="v">
                  <p:oleObj spid="_x0000_s33888" name="Equation" r:id="rId20" imgW="1815840" imgH="393480" progId="Equation.DSMT4">
                    <p:embed/>
                  </p:oleObj>
                </mc:Choice>
                <mc:Fallback>
                  <p:oleObj name="Equation" r:id="rId20" imgW="1815840" imgH="393480" progId="Equation.DSMT4">
                    <p:embed/>
                    <p:pic>
                      <p:nvPicPr>
                        <p:cNvPr id="0" name=""/>
                        <p:cNvPicPr/>
                        <p:nvPr/>
                      </p:nvPicPr>
                      <p:blipFill>
                        <a:blip r:embed="rId21"/>
                        <a:stretch>
                          <a:fillRect/>
                        </a:stretch>
                      </p:blipFill>
                      <p:spPr>
                        <a:xfrm>
                          <a:off x="4093857" y="5994953"/>
                          <a:ext cx="3539065" cy="767212"/>
                        </a:xfrm>
                        <a:prstGeom prst="rect">
                          <a:avLst/>
                        </a:prstGeom>
                      </p:spPr>
                    </p:pic>
                  </p:oleObj>
                </mc:Fallback>
              </mc:AlternateContent>
            </a:graphicData>
          </a:graphic>
        </p:graphicFrame>
      </p:grpSp>
    </p:spTree>
    <p:extLst>
      <p:ext uri="{BB962C8B-B14F-4D97-AF65-F5344CB8AC3E}">
        <p14:creationId xmlns:p14="http://schemas.microsoft.com/office/powerpoint/2010/main" val="10062301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wipe(left)">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left)">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wipe(left)">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ipe(left)">
                                      <p:cBhvr>
                                        <p:cTn id="32" dur="5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left)">
                                      <p:cBhvr>
                                        <p:cTn id="37" dur="500"/>
                                        <p:tgtEl>
                                          <p:spTgt spid="10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left)">
                                      <p:cBhvr>
                                        <p:cTn id="4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8E38448D-6539-4E1C-8711-5C0A43FECA21}"/>
              </a:ext>
            </a:extLst>
          </p:cNvPr>
          <p:cNvGrpSpPr/>
          <p:nvPr/>
        </p:nvGrpSpPr>
        <p:grpSpPr>
          <a:xfrm>
            <a:off x="0" y="68180"/>
            <a:ext cx="12188825" cy="2392544"/>
            <a:chOff x="0" y="68180"/>
            <a:chExt cx="12188825" cy="2392544"/>
          </a:xfrm>
        </p:grpSpPr>
        <p:sp>
          <p:nvSpPr>
            <p:cNvPr id="66" name="Rounded Rectangle 21">
              <a:extLst>
                <a:ext uri="{FF2B5EF4-FFF2-40B4-BE49-F238E27FC236}">
                  <a16:creationId xmlns:a16="http://schemas.microsoft.com/office/drawing/2014/main" id="{C1594CD8-6A93-433A-BBC6-4FC70E9EA874}"/>
                </a:ext>
              </a:extLst>
            </p:cNvPr>
            <p:cNvSpPr/>
            <p:nvPr/>
          </p:nvSpPr>
          <p:spPr>
            <a:xfrm>
              <a:off x="1757592" y="68180"/>
              <a:ext cx="10345895" cy="2392544"/>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67" name="Picture 2">
              <a:extLst>
                <a:ext uri="{FF2B5EF4-FFF2-40B4-BE49-F238E27FC236}">
                  <a16:creationId xmlns:a16="http://schemas.microsoft.com/office/drawing/2014/main" id="{51CC3BD9-92E4-481F-99BE-7BBC1A91CB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a:extLst>
                <a:ext uri="{FF2B5EF4-FFF2-40B4-BE49-F238E27FC236}">
                  <a16:creationId xmlns:a16="http://schemas.microsoft.com/office/drawing/2014/main" id="{326F2038-5B79-43C3-B636-2AF38E905FC0}"/>
                </a:ext>
              </a:extLst>
            </p:cNvPr>
            <p:cNvSpPr/>
            <p:nvPr/>
          </p:nvSpPr>
          <p:spPr>
            <a:xfrm>
              <a:off x="279538" y="337821"/>
              <a:ext cx="133312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C00000"/>
                  </a:solidFill>
                  <a:effectLst>
                    <a:outerShdw blurRad="76200" dist="50800" dir="5400000" algn="tl" rotWithShape="0">
                      <a:srgbClr val="000000">
                        <a:alpha val="65000"/>
                      </a:srgbClr>
                    </a:outerShdw>
                  </a:effectLst>
                  <a:latin typeface=".VnCentury SchoolbookH" pitchFamily="34" charset="0"/>
                </a:rPr>
                <a:t>6.10</a:t>
              </a:r>
              <a:endPar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69" name="Rectangle 202">
              <a:extLst>
                <a:ext uri="{FF2B5EF4-FFF2-40B4-BE49-F238E27FC236}">
                  <a16:creationId xmlns:a16="http://schemas.microsoft.com/office/drawing/2014/main" id="{102E526D-EE10-4F8E-B42B-BD5F233ABA75}"/>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5" name="Rectangle 54">
            <a:extLst>
              <a:ext uri="{FF2B5EF4-FFF2-40B4-BE49-F238E27FC236}">
                <a16:creationId xmlns:a16="http://schemas.microsoft.com/office/drawing/2014/main" id="{3DB5248E-102B-4BD5-9701-97D4A5CF23A6}"/>
              </a:ext>
            </a:extLst>
          </p:cNvPr>
          <p:cNvSpPr/>
          <p:nvPr/>
        </p:nvSpPr>
        <p:spPr>
          <a:xfrm>
            <a:off x="1827212" y="152400"/>
            <a:ext cx="10210800" cy="2308324"/>
          </a:xfrm>
          <a:prstGeom prst="rect">
            <a:avLst/>
          </a:prstGeom>
        </p:spPr>
        <p:txBody>
          <a:bodyPr wrap="square">
            <a:spAutoFit/>
          </a:bodyPr>
          <a:lstStyle/>
          <a:p>
            <a:r>
              <a:rPr lang="vi-VN"/>
              <a:t>Có hai đội thi đấu môn Bắn súng. Đội 1 có 5 vận động viên, đội II có 7 vận động viên. Xác suất đạt huy chương vàng của mỗi vận động viên đội 1 và đội II tương ứng là 0,65 và 0,55. Chọn ngẫu nhiên một vận động viên.</a:t>
            </a:r>
          </a:p>
          <a:p>
            <a:r>
              <a:rPr lang="vi-VN"/>
              <a:t>a) Tính xác suất để vận động viên này đạt huy chương vàng;</a:t>
            </a:r>
          </a:p>
          <a:p>
            <a:r>
              <a:rPr lang="vi-VN"/>
              <a:t>b) Giả sử vận động viên được chọn đạt huy chương vàng. Tính xác suất để vận động viên này thuộc đội 1.</a:t>
            </a:r>
            <a:endParaRPr lang="en-US"/>
          </a:p>
        </p:txBody>
      </p:sp>
      <p:pic>
        <p:nvPicPr>
          <p:cNvPr id="70" name="Picture 41">
            <a:extLst>
              <a:ext uri="{FF2B5EF4-FFF2-40B4-BE49-F238E27FC236}">
                <a16:creationId xmlns:a16="http://schemas.microsoft.com/office/drawing/2014/main" id="{E713FBCB-C864-44BC-BC30-1519D7B94A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105" y="254494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2EFB9F93-3562-483B-8C9F-9904DCBC3293}"/>
              </a:ext>
            </a:extLst>
          </p:cNvPr>
          <p:cNvSpPr/>
          <p:nvPr/>
        </p:nvSpPr>
        <p:spPr>
          <a:xfrm>
            <a:off x="1757592" y="3147330"/>
            <a:ext cx="6092825" cy="461665"/>
          </a:xfrm>
          <a:prstGeom prst="rect">
            <a:avLst/>
          </a:prstGeom>
        </p:spPr>
        <p:txBody>
          <a:bodyPr>
            <a:spAutoFit/>
          </a:bodyPr>
          <a:lstStyle/>
          <a:p>
            <a:r>
              <a:rPr lang="vi-VN"/>
              <a:t>b) Theo công thức Bayes và a) ta có </a:t>
            </a:r>
          </a:p>
        </p:txBody>
      </p:sp>
      <p:graphicFrame>
        <p:nvGraphicFramePr>
          <p:cNvPr id="5" name="Object 4">
            <a:extLst>
              <a:ext uri="{FF2B5EF4-FFF2-40B4-BE49-F238E27FC236}">
                <a16:creationId xmlns:a16="http://schemas.microsoft.com/office/drawing/2014/main" id="{19725F0E-C977-4781-8B8D-5FCE61847482}"/>
              </a:ext>
            </a:extLst>
          </p:cNvPr>
          <p:cNvGraphicFramePr>
            <a:graphicFrameLocks noChangeAspect="1"/>
          </p:cNvGraphicFramePr>
          <p:nvPr>
            <p:extLst>
              <p:ext uri="{D42A27DB-BD31-4B8C-83A1-F6EECF244321}">
                <p14:modId xmlns:p14="http://schemas.microsoft.com/office/powerpoint/2010/main" val="3504521762"/>
              </p:ext>
            </p:extLst>
          </p:nvPr>
        </p:nvGraphicFramePr>
        <p:xfrm>
          <a:off x="3656012" y="3470845"/>
          <a:ext cx="5748338" cy="1206500"/>
        </p:xfrm>
        <a:graphic>
          <a:graphicData uri="http://schemas.openxmlformats.org/presentationml/2006/ole">
            <mc:AlternateContent xmlns:mc="http://schemas.openxmlformats.org/markup-compatibility/2006">
              <mc:Choice xmlns:v="urn:schemas-microsoft-com:vml" Requires="v">
                <p:oleObj spid="_x0000_s34828" name="Equation" r:id="rId6" imgW="2946240" imgH="622080" progId="Equation.DSMT4">
                  <p:embed/>
                </p:oleObj>
              </mc:Choice>
              <mc:Fallback>
                <p:oleObj name="Equation" r:id="rId6" imgW="2946240" imgH="622080" progId="Equation.DSMT4">
                  <p:embed/>
                  <p:pic>
                    <p:nvPicPr>
                      <p:cNvPr id="0" name="Object 1"/>
                      <p:cNvPicPr>
                        <a:picLocks noChangeAspect="1" noChangeArrowheads="1"/>
                      </p:cNvPicPr>
                      <p:nvPr/>
                    </p:nvPicPr>
                    <p:blipFill>
                      <a:blip r:embed="rId7"/>
                      <a:srcRect/>
                      <a:stretch>
                        <a:fillRect/>
                      </a:stretch>
                    </p:blipFill>
                    <p:spPr bwMode="auto">
                      <a:xfrm>
                        <a:off x="3656012" y="3470845"/>
                        <a:ext cx="5748338"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a:extLst>
              <a:ext uri="{FF2B5EF4-FFF2-40B4-BE49-F238E27FC236}">
                <a16:creationId xmlns:a16="http://schemas.microsoft.com/office/drawing/2014/main" id="{AB9BFC93-11F1-4360-9378-7A2675B8694E}"/>
              </a:ext>
            </a:extLst>
          </p:cNvPr>
          <p:cNvPicPr>
            <a:picLocks noChangeAspect="1"/>
          </p:cNvPicPr>
          <p:nvPr/>
        </p:nvPicPr>
        <p:blipFill>
          <a:blip r:embed="rId8"/>
          <a:stretch>
            <a:fillRect/>
          </a:stretch>
        </p:blipFill>
        <p:spPr>
          <a:xfrm>
            <a:off x="9973874" y="5867400"/>
            <a:ext cx="2237426" cy="1231499"/>
          </a:xfrm>
          <a:prstGeom prst="rect">
            <a:avLst/>
          </a:prstGeom>
        </p:spPr>
      </p:pic>
    </p:spTree>
    <p:extLst>
      <p:ext uri="{BB962C8B-B14F-4D97-AF65-F5344CB8AC3E}">
        <p14:creationId xmlns:p14="http://schemas.microsoft.com/office/powerpoint/2010/main" val="12115810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8E38448D-6539-4E1C-8711-5C0A43FECA21}"/>
              </a:ext>
            </a:extLst>
          </p:cNvPr>
          <p:cNvGrpSpPr/>
          <p:nvPr/>
        </p:nvGrpSpPr>
        <p:grpSpPr>
          <a:xfrm>
            <a:off x="0" y="68179"/>
            <a:ext cx="12188825" cy="3132211"/>
            <a:chOff x="0" y="68179"/>
            <a:chExt cx="12188825" cy="3132211"/>
          </a:xfrm>
        </p:grpSpPr>
        <p:sp>
          <p:nvSpPr>
            <p:cNvPr id="66" name="Rounded Rectangle 21">
              <a:extLst>
                <a:ext uri="{FF2B5EF4-FFF2-40B4-BE49-F238E27FC236}">
                  <a16:creationId xmlns:a16="http://schemas.microsoft.com/office/drawing/2014/main" id="{C1594CD8-6A93-433A-BBC6-4FC70E9EA874}"/>
                </a:ext>
              </a:extLst>
            </p:cNvPr>
            <p:cNvSpPr/>
            <p:nvPr/>
          </p:nvSpPr>
          <p:spPr>
            <a:xfrm>
              <a:off x="1757592" y="68179"/>
              <a:ext cx="10345895" cy="313221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67" name="Picture 2">
              <a:extLst>
                <a:ext uri="{FF2B5EF4-FFF2-40B4-BE49-F238E27FC236}">
                  <a16:creationId xmlns:a16="http://schemas.microsoft.com/office/drawing/2014/main" id="{51CC3BD9-92E4-481F-99BE-7BBC1A91CB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a:extLst>
                <a:ext uri="{FF2B5EF4-FFF2-40B4-BE49-F238E27FC236}">
                  <a16:creationId xmlns:a16="http://schemas.microsoft.com/office/drawing/2014/main" id="{326F2038-5B79-43C3-B636-2AF38E905FC0}"/>
                </a:ext>
              </a:extLst>
            </p:cNvPr>
            <p:cNvSpPr/>
            <p:nvPr/>
          </p:nvSpPr>
          <p:spPr>
            <a:xfrm>
              <a:off x="272324" y="337821"/>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C00000"/>
                  </a:solidFill>
                  <a:effectLst>
                    <a:outerShdw blurRad="76200" dist="50800" dir="5400000" algn="tl" rotWithShape="0">
                      <a:srgbClr val="000000">
                        <a:alpha val="65000"/>
                      </a:srgbClr>
                    </a:outerShdw>
                  </a:effectLst>
                  <a:latin typeface=".VnCentury SchoolbookH" pitchFamily="34" charset="0"/>
                </a:rPr>
                <a:t>6.11</a:t>
              </a:r>
              <a:endPar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69" name="Rectangle 202">
              <a:extLst>
                <a:ext uri="{FF2B5EF4-FFF2-40B4-BE49-F238E27FC236}">
                  <a16:creationId xmlns:a16="http://schemas.microsoft.com/office/drawing/2014/main" id="{102E526D-EE10-4F8E-B42B-BD5F233ABA75}"/>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70" name="Picture 41">
            <a:extLst>
              <a:ext uri="{FF2B5EF4-FFF2-40B4-BE49-F238E27FC236}">
                <a16:creationId xmlns:a16="http://schemas.microsoft.com/office/drawing/2014/main" id="{E713FBCB-C864-44BC-BC30-1519D7B94A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105" y="339667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AB9BFC93-11F1-4360-9378-7A2675B8694E}"/>
              </a:ext>
            </a:extLst>
          </p:cNvPr>
          <p:cNvPicPr>
            <a:picLocks noChangeAspect="1"/>
          </p:cNvPicPr>
          <p:nvPr/>
        </p:nvPicPr>
        <p:blipFill>
          <a:blip r:embed="rId6"/>
          <a:stretch>
            <a:fillRect/>
          </a:stretch>
        </p:blipFill>
        <p:spPr>
          <a:xfrm>
            <a:off x="9973874" y="5867400"/>
            <a:ext cx="2237426" cy="1231499"/>
          </a:xfrm>
          <a:prstGeom prst="rect">
            <a:avLst/>
          </a:prstGeom>
        </p:spPr>
      </p:pic>
      <p:sp>
        <p:nvSpPr>
          <p:cNvPr id="4" name="Rectangle 3">
            <a:extLst>
              <a:ext uri="{FF2B5EF4-FFF2-40B4-BE49-F238E27FC236}">
                <a16:creationId xmlns:a16="http://schemas.microsoft.com/office/drawing/2014/main" id="{FE32E479-4086-4824-B37A-7F24159EAE55}"/>
              </a:ext>
            </a:extLst>
          </p:cNvPr>
          <p:cNvSpPr/>
          <p:nvPr/>
        </p:nvSpPr>
        <p:spPr>
          <a:xfrm>
            <a:off x="1932627" y="91495"/>
            <a:ext cx="10131685" cy="3046988"/>
          </a:xfrm>
          <a:prstGeom prst="rect">
            <a:avLst/>
          </a:prstGeom>
        </p:spPr>
        <p:txBody>
          <a:bodyPr wrap="square">
            <a:spAutoFit/>
          </a:bodyPr>
          <a:lstStyle/>
          <a:p>
            <a:pPr marL="342900" indent="-342900">
              <a:buFont typeface="Wingdings" panose="05000000000000000000" pitchFamily="2" charset="2"/>
              <a:buChar char="v"/>
            </a:pPr>
            <a:r>
              <a:rPr lang="vi-VN"/>
              <a:t>Một bộ lọc được sử dụng để chặn thư rác trong các tài khoản thư điện tử. Tuy nhiên, vì bộ lọc không tuyệt đối hoàn hảo nên một thư rác bị chặn với xác suất 0,95 và một thư đúng (không phải là thư rác) bị chặn với xác suất 0,01. Thống kê cho thấy tỉ lệ thư rác là 3%.</a:t>
            </a:r>
          </a:p>
          <a:p>
            <a:r>
              <a:rPr lang="vi-VN"/>
              <a:t>a) Chọn ngẫu nhiên một thư bị chặn. Tính xác suất để đó là thư rác.</a:t>
            </a:r>
          </a:p>
          <a:p>
            <a:r>
              <a:rPr lang="vi-VN"/>
              <a:t>b) Chọn ngẫu nhiên một thư không bị chặn. Tính xác suất để đó là thư đúng.</a:t>
            </a:r>
          </a:p>
          <a:p>
            <a:r>
              <a:rPr lang="vi-VN"/>
              <a:t>c) Trong số các thư bị chặn, có bao nhiêu phần trăm là thư đúng? Trong số các </a:t>
            </a:r>
            <a:endParaRPr lang="en-US"/>
          </a:p>
          <a:p>
            <a:r>
              <a:rPr lang="en-US"/>
              <a:t>    </a:t>
            </a:r>
            <a:r>
              <a:rPr lang="vi-VN"/>
              <a:t>thư không bị chặn, có bao nhiêu phần trăm là thư rác?</a:t>
            </a:r>
            <a:endParaRPr lang="en-US"/>
          </a:p>
        </p:txBody>
      </p:sp>
      <p:sp>
        <p:nvSpPr>
          <p:cNvPr id="6" name="Rectangle 5">
            <a:extLst>
              <a:ext uri="{FF2B5EF4-FFF2-40B4-BE49-F238E27FC236}">
                <a16:creationId xmlns:a16="http://schemas.microsoft.com/office/drawing/2014/main" id="{3B28DD4E-7FE1-4E00-B326-B4E3E3D56323}"/>
              </a:ext>
            </a:extLst>
          </p:cNvPr>
          <p:cNvSpPr/>
          <p:nvPr/>
        </p:nvSpPr>
        <p:spPr>
          <a:xfrm>
            <a:off x="727767" y="3822112"/>
            <a:ext cx="9464675" cy="461665"/>
          </a:xfrm>
          <a:prstGeom prst="rect">
            <a:avLst/>
          </a:prstGeom>
        </p:spPr>
        <p:txBody>
          <a:bodyPr wrap="square">
            <a:spAutoFit/>
          </a:bodyPr>
          <a:lstStyle/>
          <a:p>
            <a:r>
              <a:rPr lang="vi-VN"/>
              <a:t>a) Gọi </a:t>
            </a:r>
            <a:r>
              <a:rPr lang="vi-VN" i="1"/>
              <a:t>A</a:t>
            </a:r>
            <a:r>
              <a:rPr lang="vi-VN"/>
              <a:t> là biến cố: “Thư đó là thư rác”; </a:t>
            </a:r>
            <a:r>
              <a:rPr lang="vi-VN" i="1"/>
              <a:t>B</a:t>
            </a:r>
            <a:r>
              <a:rPr lang="vi-VN"/>
              <a:t> là biến cố: “Thư đó là bị chặn”. </a:t>
            </a:r>
          </a:p>
        </p:txBody>
      </p:sp>
      <p:sp>
        <p:nvSpPr>
          <p:cNvPr id="7" name="Rectangle 6">
            <a:extLst>
              <a:ext uri="{FF2B5EF4-FFF2-40B4-BE49-F238E27FC236}">
                <a16:creationId xmlns:a16="http://schemas.microsoft.com/office/drawing/2014/main" id="{528A8096-611A-40CA-9813-BDDD7E35DEA4}"/>
              </a:ext>
            </a:extLst>
          </p:cNvPr>
          <p:cNvSpPr/>
          <p:nvPr/>
        </p:nvSpPr>
        <p:spPr>
          <a:xfrm>
            <a:off x="1141412" y="4947663"/>
            <a:ext cx="5867400" cy="461665"/>
          </a:xfrm>
          <a:prstGeom prst="rect">
            <a:avLst/>
          </a:prstGeom>
        </p:spPr>
        <p:txBody>
          <a:bodyPr wrap="square">
            <a:spAutoFit/>
          </a:bodyPr>
          <a:lstStyle/>
          <a:p>
            <a:r>
              <a:rPr lang="vi-VN"/>
              <a:t>Ta phải tính </a:t>
            </a:r>
            <a:r>
              <a:rPr lang="vi-VN" i="1"/>
              <a:t>P(A|B). </a:t>
            </a:r>
            <a:r>
              <a:rPr lang="vi-VN"/>
              <a:t>Công thức Bayes cho ta</a:t>
            </a:r>
            <a:endParaRPr lang="en-US"/>
          </a:p>
        </p:txBody>
      </p:sp>
      <p:grpSp>
        <p:nvGrpSpPr>
          <p:cNvPr id="10" name="Group 9">
            <a:extLst>
              <a:ext uri="{FF2B5EF4-FFF2-40B4-BE49-F238E27FC236}">
                <a16:creationId xmlns:a16="http://schemas.microsoft.com/office/drawing/2014/main" id="{73A537B5-D0B4-4C19-A62B-85AC6BBDB0D1}"/>
              </a:ext>
            </a:extLst>
          </p:cNvPr>
          <p:cNvGrpSpPr/>
          <p:nvPr/>
        </p:nvGrpSpPr>
        <p:grpSpPr>
          <a:xfrm>
            <a:off x="1141412" y="4325443"/>
            <a:ext cx="8127728" cy="541141"/>
            <a:chOff x="980175" y="4202428"/>
            <a:chExt cx="8127728" cy="541141"/>
          </a:xfrm>
        </p:grpSpPr>
        <p:sp>
          <p:nvSpPr>
            <p:cNvPr id="8" name="Rectangle 7">
              <a:extLst>
                <a:ext uri="{FF2B5EF4-FFF2-40B4-BE49-F238E27FC236}">
                  <a16:creationId xmlns:a16="http://schemas.microsoft.com/office/drawing/2014/main" id="{D55949E3-8AC8-4B94-82EE-C5C0EE9A5D4C}"/>
                </a:ext>
              </a:extLst>
            </p:cNvPr>
            <p:cNvSpPr/>
            <p:nvPr/>
          </p:nvSpPr>
          <p:spPr>
            <a:xfrm>
              <a:off x="980175" y="4205406"/>
              <a:ext cx="2635017" cy="461665"/>
            </a:xfrm>
            <a:prstGeom prst="rect">
              <a:avLst/>
            </a:prstGeom>
          </p:spPr>
          <p:txBody>
            <a:bodyPr wrap="none">
              <a:spAutoFit/>
            </a:bodyPr>
            <a:lstStyle/>
            <a:p>
              <a:r>
                <a:rPr lang="vi-VN"/>
                <a:t>Ta có </a:t>
              </a:r>
              <a:r>
                <a:rPr lang="vi-VN" i="1"/>
                <a:t>P(A) </a:t>
              </a:r>
              <a:r>
                <a:rPr lang="vi-VN"/>
                <a:t>= 0,03; </a:t>
              </a:r>
            </a:p>
          </p:txBody>
        </p:sp>
        <p:graphicFrame>
          <p:nvGraphicFramePr>
            <p:cNvPr id="17" name="Object 16">
              <a:extLst>
                <a:ext uri="{FF2B5EF4-FFF2-40B4-BE49-F238E27FC236}">
                  <a16:creationId xmlns:a16="http://schemas.microsoft.com/office/drawing/2014/main" id="{5AD04E0D-0EE3-4757-AB85-5DC064165AE8}"/>
                </a:ext>
              </a:extLst>
            </p:cNvPr>
            <p:cNvGraphicFramePr>
              <a:graphicFrameLocks noChangeAspect="1"/>
            </p:cNvGraphicFramePr>
            <p:nvPr>
              <p:extLst>
                <p:ext uri="{D42A27DB-BD31-4B8C-83A1-F6EECF244321}">
                  <p14:modId xmlns:p14="http://schemas.microsoft.com/office/powerpoint/2010/main" val="4088172898"/>
                </p:ext>
              </p:extLst>
            </p:nvPr>
          </p:nvGraphicFramePr>
          <p:xfrm>
            <a:off x="3427412" y="4205406"/>
            <a:ext cx="1690687" cy="538163"/>
          </p:xfrm>
          <a:graphic>
            <a:graphicData uri="http://schemas.openxmlformats.org/presentationml/2006/ole">
              <mc:AlternateContent xmlns:mc="http://schemas.openxmlformats.org/markup-compatibility/2006">
                <mc:Choice xmlns:v="urn:schemas-microsoft-com:vml" Requires="v">
                  <p:oleObj spid="_x0000_s37905" name="Equation" r:id="rId7" imgW="863280" imgH="279360" progId="Equation.DSMT4">
                    <p:embed/>
                  </p:oleObj>
                </mc:Choice>
                <mc:Fallback>
                  <p:oleObj name="Equation" r:id="rId7" imgW="863280" imgH="279360" progId="Equation.DSMT4">
                    <p:embed/>
                    <p:pic>
                      <p:nvPicPr>
                        <p:cNvPr id="28" name="Object 27">
                          <a:extLst>
                            <a:ext uri="{FF2B5EF4-FFF2-40B4-BE49-F238E27FC236}">
                              <a16:creationId xmlns:a16="http://schemas.microsoft.com/office/drawing/2014/main" id="{8E2F7F92-7E76-454E-A8DA-827C028123F7}"/>
                            </a:ext>
                          </a:extLst>
                        </p:cNvPr>
                        <p:cNvPicPr>
                          <a:picLocks noChangeAspect="1" noChangeArrowheads="1"/>
                        </p:cNvPicPr>
                        <p:nvPr/>
                      </p:nvPicPr>
                      <p:blipFill>
                        <a:blip r:embed="rId8"/>
                        <a:srcRect/>
                        <a:stretch>
                          <a:fillRect/>
                        </a:stretch>
                      </p:blipFill>
                      <p:spPr bwMode="auto">
                        <a:xfrm>
                          <a:off x="3427412" y="4205406"/>
                          <a:ext cx="1690687"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79FA114E-53F7-4131-BD88-B7BD16D64ABC}"/>
                </a:ext>
              </a:extLst>
            </p:cNvPr>
            <p:cNvGraphicFramePr>
              <a:graphicFrameLocks noChangeAspect="1"/>
            </p:cNvGraphicFramePr>
            <p:nvPr>
              <p:extLst>
                <p:ext uri="{D42A27DB-BD31-4B8C-83A1-F6EECF244321}">
                  <p14:modId xmlns:p14="http://schemas.microsoft.com/office/powerpoint/2010/main" val="3710536205"/>
                </p:ext>
              </p:extLst>
            </p:nvPr>
          </p:nvGraphicFramePr>
          <p:xfrm>
            <a:off x="5124532" y="4223662"/>
            <a:ext cx="2024063" cy="501650"/>
          </p:xfrm>
          <a:graphic>
            <a:graphicData uri="http://schemas.openxmlformats.org/presentationml/2006/ole">
              <mc:AlternateContent xmlns:mc="http://schemas.openxmlformats.org/markup-compatibility/2006">
                <mc:Choice xmlns:v="urn:schemas-microsoft-com:vml" Requires="v">
                  <p:oleObj spid="_x0000_s37906" name="Equation" r:id="rId9" imgW="1041120" imgH="253800" progId="Equation.DSMT4">
                    <p:embed/>
                  </p:oleObj>
                </mc:Choice>
                <mc:Fallback>
                  <p:oleObj name="Equation" r:id="rId9" imgW="1041120" imgH="253800" progId="Equation.DSMT4">
                    <p:embed/>
                    <p:pic>
                      <p:nvPicPr>
                        <p:cNvPr id="29" name="Object 28">
                          <a:extLst>
                            <a:ext uri="{FF2B5EF4-FFF2-40B4-BE49-F238E27FC236}">
                              <a16:creationId xmlns:a16="http://schemas.microsoft.com/office/drawing/2014/main" id="{BFE35DED-41F3-4D5D-B9B8-055B6E135C3B}"/>
                            </a:ext>
                          </a:extLst>
                        </p:cNvPr>
                        <p:cNvPicPr>
                          <a:picLocks noChangeAspect="1" noChangeArrowheads="1"/>
                        </p:cNvPicPr>
                        <p:nvPr/>
                      </p:nvPicPr>
                      <p:blipFill>
                        <a:blip r:embed="rId10"/>
                        <a:srcRect/>
                        <a:stretch>
                          <a:fillRect/>
                        </a:stretch>
                      </p:blipFill>
                      <p:spPr bwMode="auto">
                        <a:xfrm>
                          <a:off x="5124532" y="4223662"/>
                          <a:ext cx="202406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5919A7FC-6E58-4A2B-9922-9AD7DE2FDC25}"/>
                </a:ext>
              </a:extLst>
            </p:cNvPr>
            <p:cNvGraphicFramePr>
              <a:graphicFrameLocks noChangeAspect="1"/>
            </p:cNvGraphicFramePr>
            <p:nvPr>
              <p:extLst>
                <p:ext uri="{D42A27DB-BD31-4B8C-83A1-F6EECF244321}">
                  <p14:modId xmlns:p14="http://schemas.microsoft.com/office/powerpoint/2010/main" val="3917531162"/>
                </p:ext>
              </p:extLst>
            </p:nvPr>
          </p:nvGraphicFramePr>
          <p:xfrm>
            <a:off x="7177503" y="4202428"/>
            <a:ext cx="1930400" cy="538285"/>
          </p:xfrm>
          <a:graphic>
            <a:graphicData uri="http://schemas.openxmlformats.org/presentationml/2006/ole">
              <mc:AlternateContent xmlns:mc="http://schemas.openxmlformats.org/markup-compatibility/2006">
                <mc:Choice xmlns:v="urn:schemas-microsoft-com:vml" Requires="v">
                  <p:oleObj spid="_x0000_s37907" name="Equation" r:id="rId11" imgW="990170" imgH="279279" progId="Equation.DSMT4">
                    <p:embed/>
                  </p:oleObj>
                </mc:Choice>
                <mc:Fallback>
                  <p:oleObj name="Equation" r:id="rId11" imgW="990170" imgH="279279" progId="Equation.DSMT4">
                    <p:embed/>
                    <p:pic>
                      <p:nvPicPr>
                        <p:cNvPr id="30" name="Object 29">
                          <a:extLst>
                            <a:ext uri="{FF2B5EF4-FFF2-40B4-BE49-F238E27FC236}">
                              <a16:creationId xmlns:a16="http://schemas.microsoft.com/office/drawing/2014/main" id="{4C018F09-65AA-43F1-ACE2-ADC2888989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7503" y="4202428"/>
                          <a:ext cx="1930400"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1" name="Object 10">
            <a:extLst>
              <a:ext uri="{FF2B5EF4-FFF2-40B4-BE49-F238E27FC236}">
                <a16:creationId xmlns:a16="http://schemas.microsoft.com/office/drawing/2014/main" id="{7917C539-6DA0-441C-A090-49B9E414393C}"/>
              </a:ext>
            </a:extLst>
          </p:cNvPr>
          <p:cNvGraphicFramePr>
            <a:graphicFrameLocks noChangeAspect="1"/>
          </p:cNvGraphicFramePr>
          <p:nvPr>
            <p:extLst>
              <p:ext uri="{D42A27DB-BD31-4B8C-83A1-F6EECF244321}">
                <p14:modId xmlns:p14="http://schemas.microsoft.com/office/powerpoint/2010/main" val="702267154"/>
              </p:ext>
            </p:extLst>
          </p:nvPr>
        </p:nvGraphicFramePr>
        <p:xfrm>
          <a:off x="1141412" y="5554980"/>
          <a:ext cx="9256016" cy="965199"/>
        </p:xfrm>
        <a:graphic>
          <a:graphicData uri="http://schemas.openxmlformats.org/presentationml/2006/ole">
            <mc:AlternateContent xmlns:mc="http://schemas.openxmlformats.org/markup-compatibility/2006">
              <mc:Choice xmlns:v="urn:schemas-microsoft-com:vml" Requires="v">
                <p:oleObj spid="_x0000_s37908" name="Equation" r:id="rId13" imgW="4749480" imgH="495000" progId="Equation.DSMT4">
                  <p:embed/>
                </p:oleObj>
              </mc:Choice>
              <mc:Fallback>
                <p:oleObj name="Equation" r:id="rId13" imgW="4749480" imgH="495000" progId="Equation.DSMT4">
                  <p:embed/>
                  <p:pic>
                    <p:nvPicPr>
                      <p:cNvPr id="0" name=""/>
                      <p:cNvPicPr/>
                      <p:nvPr/>
                    </p:nvPicPr>
                    <p:blipFill>
                      <a:blip r:embed="rId14"/>
                      <a:stretch>
                        <a:fillRect/>
                      </a:stretch>
                    </p:blipFill>
                    <p:spPr>
                      <a:xfrm>
                        <a:off x="1141412" y="5554980"/>
                        <a:ext cx="9256016" cy="965199"/>
                      </a:xfrm>
                      <a:prstGeom prst="rect">
                        <a:avLst/>
                      </a:prstGeom>
                    </p:spPr>
                  </p:pic>
                </p:oleObj>
              </mc:Fallback>
            </mc:AlternateContent>
          </a:graphicData>
        </a:graphic>
      </p:graphicFrame>
    </p:spTree>
    <p:extLst>
      <p:ext uri="{BB962C8B-B14F-4D97-AF65-F5344CB8AC3E}">
        <p14:creationId xmlns:p14="http://schemas.microsoft.com/office/powerpoint/2010/main" val="9300471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9730" y="266589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77539" y="47301"/>
            <a:ext cx="5418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CÔNG THỨC XÁC XUẤT TOÀN PHẦN</a:t>
            </a:r>
            <a:endParaRPr lang="vi-VN" sz="1900" b="1">
              <a:solidFill>
                <a:schemeClr val="bg1"/>
              </a:solidFill>
              <a:latin typeface="Arial" pitchFamily="34" charset="0"/>
              <a:cs typeface="Arial" pitchFamily="34" charset="0"/>
            </a:endParaRPr>
          </a:p>
        </p:txBody>
      </p:sp>
      <p:graphicFrame>
        <p:nvGraphicFramePr>
          <p:cNvPr id="7" name="Object 6">
            <a:extLst>
              <a:ext uri="{FF2B5EF4-FFF2-40B4-BE49-F238E27FC236}">
                <a16:creationId xmlns:a16="http://schemas.microsoft.com/office/drawing/2014/main" id="{4FE71406-7EB8-4371-74DE-858080098C10}"/>
              </a:ext>
            </a:extLst>
          </p:cNvPr>
          <p:cNvGraphicFramePr>
            <a:graphicFrameLocks noChangeAspect="1"/>
          </p:cNvGraphicFramePr>
          <p:nvPr>
            <p:extLst>
              <p:ext uri="{D42A27DB-BD31-4B8C-83A1-F6EECF244321}">
                <p14:modId xmlns:p14="http://schemas.microsoft.com/office/powerpoint/2010/main" val="974184016"/>
              </p:ext>
            </p:extLst>
          </p:nvPr>
        </p:nvGraphicFramePr>
        <p:xfrm>
          <a:off x="5437876" y="3014633"/>
          <a:ext cx="1712913" cy="474662"/>
        </p:xfrm>
        <a:graphic>
          <a:graphicData uri="http://schemas.openxmlformats.org/presentationml/2006/ole">
            <mc:AlternateContent xmlns:mc="http://schemas.openxmlformats.org/markup-compatibility/2006">
              <mc:Choice xmlns:v="urn:schemas-microsoft-com:vml" Requires="v">
                <p:oleObj spid="_x0000_s1176" name="Equation" r:id="rId5" imgW="825480" imgH="228600" progId="Equation.DSMT4">
                  <p:embed/>
                </p:oleObj>
              </mc:Choice>
              <mc:Fallback>
                <p:oleObj name="Equation" r:id="rId5" imgW="825480" imgH="228600" progId="Equation.DSMT4">
                  <p:embed/>
                  <p:pic>
                    <p:nvPicPr>
                      <p:cNvPr id="5" name="Object 4">
                        <a:extLst>
                          <a:ext uri="{FF2B5EF4-FFF2-40B4-BE49-F238E27FC236}">
                            <a16:creationId xmlns:a16="http://schemas.microsoft.com/office/drawing/2014/main" id="{549BE663-10AC-6E48-6722-157FB5E09808}"/>
                          </a:ext>
                        </a:extLst>
                      </p:cNvPr>
                      <p:cNvPicPr/>
                      <p:nvPr/>
                    </p:nvPicPr>
                    <p:blipFill>
                      <a:blip r:embed="rId6"/>
                      <a:stretch>
                        <a:fillRect/>
                      </a:stretch>
                    </p:blipFill>
                    <p:spPr>
                      <a:xfrm>
                        <a:off x="5437876" y="3014633"/>
                        <a:ext cx="1712913" cy="4746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E4E8DF8-957A-73B1-2266-219F2C85C3DE}"/>
              </a:ext>
            </a:extLst>
          </p:cNvPr>
          <p:cNvGraphicFramePr>
            <a:graphicFrameLocks noChangeAspect="1"/>
          </p:cNvGraphicFramePr>
          <p:nvPr>
            <p:extLst>
              <p:ext uri="{D42A27DB-BD31-4B8C-83A1-F6EECF244321}">
                <p14:modId xmlns:p14="http://schemas.microsoft.com/office/powerpoint/2010/main" val="3189687912"/>
              </p:ext>
            </p:extLst>
          </p:nvPr>
        </p:nvGraphicFramePr>
        <p:xfrm>
          <a:off x="3422649" y="3053403"/>
          <a:ext cx="1951038" cy="422275"/>
        </p:xfrm>
        <a:graphic>
          <a:graphicData uri="http://schemas.openxmlformats.org/presentationml/2006/ole">
            <mc:AlternateContent xmlns:mc="http://schemas.openxmlformats.org/markup-compatibility/2006">
              <mc:Choice xmlns:v="urn:schemas-microsoft-com:vml" Requires="v">
                <p:oleObj spid="_x0000_s1177" name="Equation" r:id="rId7" imgW="939600" imgH="203040" progId="Equation.DSMT4">
                  <p:embed/>
                </p:oleObj>
              </mc:Choice>
              <mc:Fallback>
                <p:oleObj name="Equation" r:id="rId7" imgW="939600" imgH="203040" progId="Equation.DSMT4">
                  <p:embed/>
                  <p:pic>
                    <p:nvPicPr>
                      <p:cNvPr id="7" name="Object 6">
                        <a:extLst>
                          <a:ext uri="{FF2B5EF4-FFF2-40B4-BE49-F238E27FC236}">
                            <a16:creationId xmlns:a16="http://schemas.microsoft.com/office/drawing/2014/main" id="{4FE71406-7EB8-4371-74DE-858080098C10}"/>
                          </a:ext>
                        </a:extLst>
                      </p:cNvPr>
                      <p:cNvPicPr/>
                      <p:nvPr/>
                    </p:nvPicPr>
                    <p:blipFill>
                      <a:blip r:embed="rId8"/>
                      <a:stretch>
                        <a:fillRect/>
                      </a:stretch>
                    </p:blipFill>
                    <p:spPr>
                      <a:xfrm>
                        <a:off x="3422649" y="3053403"/>
                        <a:ext cx="1951038" cy="4222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7B53390-CB4B-AF20-9265-B11ED03EB2DA}"/>
              </a:ext>
            </a:extLst>
          </p:cNvPr>
          <p:cNvGraphicFramePr>
            <a:graphicFrameLocks noChangeAspect="1"/>
          </p:cNvGraphicFramePr>
          <p:nvPr>
            <p:extLst>
              <p:ext uri="{D42A27DB-BD31-4B8C-83A1-F6EECF244321}">
                <p14:modId xmlns:p14="http://schemas.microsoft.com/office/powerpoint/2010/main" val="3412028482"/>
              </p:ext>
            </p:extLst>
          </p:nvPr>
        </p:nvGraphicFramePr>
        <p:xfrm>
          <a:off x="7189787" y="3040703"/>
          <a:ext cx="1924050" cy="476250"/>
        </p:xfrm>
        <a:graphic>
          <a:graphicData uri="http://schemas.openxmlformats.org/presentationml/2006/ole">
            <mc:AlternateContent xmlns:mc="http://schemas.openxmlformats.org/markup-compatibility/2006">
              <mc:Choice xmlns:v="urn:schemas-microsoft-com:vml" Requires="v">
                <p:oleObj spid="_x0000_s1178" name="Equation" r:id="rId9" imgW="927000" imgH="228600" progId="Equation.DSMT4">
                  <p:embed/>
                </p:oleObj>
              </mc:Choice>
              <mc:Fallback>
                <p:oleObj name="Equation" r:id="rId9" imgW="927000" imgH="228600" progId="Equation.DSMT4">
                  <p:embed/>
                  <p:pic>
                    <p:nvPicPr>
                      <p:cNvPr id="8" name="Object 7">
                        <a:extLst>
                          <a:ext uri="{FF2B5EF4-FFF2-40B4-BE49-F238E27FC236}">
                            <a16:creationId xmlns:a16="http://schemas.microsoft.com/office/drawing/2014/main" id="{8E4E8DF8-957A-73B1-2266-219F2C85C3DE}"/>
                          </a:ext>
                        </a:extLst>
                      </p:cNvPr>
                      <p:cNvPicPr/>
                      <p:nvPr/>
                    </p:nvPicPr>
                    <p:blipFill>
                      <a:blip r:embed="rId10"/>
                      <a:stretch>
                        <a:fillRect/>
                      </a:stretch>
                    </p:blipFill>
                    <p:spPr>
                      <a:xfrm>
                        <a:off x="7189787" y="3040703"/>
                        <a:ext cx="1924050" cy="4762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CCB07D8-4909-202A-214F-F21944E44134}"/>
              </a:ext>
            </a:extLst>
          </p:cNvPr>
          <p:cNvGraphicFramePr>
            <a:graphicFrameLocks noChangeAspect="1"/>
          </p:cNvGraphicFramePr>
          <p:nvPr>
            <p:extLst>
              <p:ext uri="{D42A27DB-BD31-4B8C-83A1-F6EECF244321}">
                <p14:modId xmlns:p14="http://schemas.microsoft.com/office/powerpoint/2010/main" val="2280484487"/>
              </p:ext>
            </p:extLst>
          </p:nvPr>
        </p:nvGraphicFramePr>
        <p:xfrm>
          <a:off x="1379433" y="3041547"/>
          <a:ext cx="2082800" cy="422275"/>
        </p:xfrm>
        <a:graphic>
          <a:graphicData uri="http://schemas.openxmlformats.org/presentationml/2006/ole">
            <mc:AlternateContent xmlns:mc="http://schemas.openxmlformats.org/markup-compatibility/2006">
              <mc:Choice xmlns:v="urn:schemas-microsoft-com:vml" Requires="v">
                <p:oleObj spid="_x0000_s1179" name="Equation" r:id="rId11" imgW="1002960" imgH="203040" progId="Equation.DSMT4">
                  <p:embed/>
                </p:oleObj>
              </mc:Choice>
              <mc:Fallback>
                <p:oleObj name="Equation" r:id="rId11" imgW="1002960" imgH="203040" progId="Equation.DSMT4">
                  <p:embed/>
                  <p:pic>
                    <p:nvPicPr>
                      <p:cNvPr id="5" name="Object 4">
                        <a:extLst>
                          <a:ext uri="{FF2B5EF4-FFF2-40B4-BE49-F238E27FC236}">
                            <a16:creationId xmlns:a16="http://schemas.microsoft.com/office/drawing/2014/main" id="{549BE663-10AC-6E48-6722-157FB5E09808}"/>
                          </a:ext>
                        </a:extLst>
                      </p:cNvPr>
                      <p:cNvPicPr/>
                      <p:nvPr/>
                    </p:nvPicPr>
                    <p:blipFill>
                      <a:blip r:embed="rId12"/>
                      <a:stretch>
                        <a:fillRect/>
                      </a:stretch>
                    </p:blipFill>
                    <p:spPr>
                      <a:xfrm>
                        <a:off x="1379433" y="3041547"/>
                        <a:ext cx="2082800" cy="422275"/>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7AAD582-CB6E-4A57-B662-1E013CDB406A}"/>
              </a:ext>
            </a:extLst>
          </p:cNvPr>
          <p:cNvGrpSpPr/>
          <p:nvPr/>
        </p:nvGrpSpPr>
        <p:grpSpPr>
          <a:xfrm>
            <a:off x="447216" y="704850"/>
            <a:ext cx="11561094" cy="1860887"/>
            <a:chOff x="447216" y="704850"/>
            <a:chExt cx="11561094" cy="1860887"/>
          </a:xfrm>
        </p:grpSpPr>
        <p:sp>
          <p:nvSpPr>
            <p:cNvPr id="17" name="Rounded Rectangle 16"/>
            <p:cNvSpPr/>
            <p:nvPr/>
          </p:nvSpPr>
          <p:spPr>
            <a:xfrm>
              <a:off x="447216" y="704850"/>
              <a:ext cx="11400298" cy="1860887"/>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719078"/>
              <a:ext cx="11324099" cy="1846659"/>
            </a:xfrm>
            <a:prstGeom prst="rect">
              <a:avLst/>
            </a:prstGeom>
            <a:noFill/>
          </p:spPr>
          <p:txBody>
            <a:bodyPr wrap="square" rtlCol="0">
              <a:spAutoFit/>
            </a:bodyPr>
            <a:lstStyle/>
            <a:p>
              <a:r>
                <a:rPr lang="en-US" sz="2600" b="1">
                  <a:latin typeface="Arial" pitchFamily="34" charset="0"/>
                  <a:cs typeface="Arial" pitchFamily="34" charset="0"/>
                </a:rPr>
                <a:t>	</a:t>
              </a:r>
              <a:r>
                <a:rPr lang="en-US" b="1">
                  <a:latin typeface="Arial" pitchFamily="34" charset="0"/>
                  <a:cs typeface="Arial" pitchFamily="34" charset="0"/>
                </a:rPr>
                <a:t> </a:t>
              </a:r>
              <a:r>
                <a:rPr lang="vi-VN" sz="2200" b="1">
                  <a:latin typeface="Arial" pitchFamily="34" charset="0"/>
                  <a:cs typeface="Arial" pitchFamily="34" charset="0"/>
                </a:rPr>
                <a:t>. Hình thành công thức xác suất toàn phần</a:t>
              </a:r>
              <a:r>
                <a:rPr lang="en-US" sz="2200" b="1">
                  <a:latin typeface="Arial" pitchFamily="34" charset="0"/>
                  <a:cs typeface="Arial" pitchFamily="34" charset="0"/>
                </a:rPr>
                <a:t>.</a:t>
              </a:r>
            </a:p>
            <a:p>
              <a:r>
                <a:rPr lang="vi-VN" sz="2200" b="1">
                  <a:latin typeface="Arial" pitchFamily="34" charset="0"/>
                  <a:cs typeface="Arial" pitchFamily="34" charset="0"/>
                </a:rPr>
                <a:t>Gọi </a:t>
              </a:r>
              <a:r>
                <a:rPr lang="vi-VN" sz="2200" b="1" i="1">
                  <a:latin typeface="Arial" pitchFamily="34" charset="0"/>
                  <a:cs typeface="Arial" pitchFamily="34" charset="0"/>
                </a:rPr>
                <a:t>A</a:t>
              </a:r>
              <a:r>
                <a:rPr lang="vi-VN" sz="2200" b="1">
                  <a:latin typeface="Arial" pitchFamily="34" charset="0"/>
                  <a:cs typeface="Arial" pitchFamily="34" charset="0"/>
                </a:rPr>
                <a:t> là bi</a:t>
              </a:r>
              <a:r>
                <a:rPr lang="en-US" sz="2200" b="1">
                  <a:latin typeface="Arial" pitchFamily="34" charset="0"/>
                  <a:cs typeface="Arial" pitchFamily="34" charset="0"/>
                </a:rPr>
                <a:t>ế</a:t>
              </a:r>
              <a:r>
                <a:rPr lang="vi-VN" sz="2200" b="1">
                  <a:latin typeface="Arial" pitchFamily="34" charset="0"/>
                  <a:cs typeface="Arial" pitchFamily="34" charset="0"/>
                </a:rPr>
                <a:t>n c</a:t>
              </a:r>
              <a:r>
                <a:rPr lang="en-US" sz="2200" b="1">
                  <a:latin typeface="Arial" pitchFamily="34" charset="0"/>
                  <a:cs typeface="Arial" pitchFamily="34" charset="0"/>
                </a:rPr>
                <a:t>ố</a:t>
              </a:r>
              <a:r>
                <a:rPr lang="vi-VN" sz="2200" b="1">
                  <a:latin typeface="Arial" pitchFamily="34" charset="0"/>
                  <a:cs typeface="Arial" pitchFamily="34" charset="0"/>
                </a:rPr>
                <a:t> "Trời mưa” và </a:t>
              </a:r>
              <a:r>
                <a:rPr lang="vi-VN" sz="2200" b="1" i="1">
                  <a:latin typeface="Arial" pitchFamily="34" charset="0"/>
                  <a:cs typeface="Arial" pitchFamily="34" charset="0"/>
                </a:rPr>
                <a:t>B</a:t>
              </a:r>
              <a:r>
                <a:rPr lang="vi-VN" sz="2200" b="1">
                  <a:latin typeface="Arial" pitchFamily="34" charset="0"/>
                  <a:cs typeface="Arial" pitchFamily="34" charset="0"/>
                </a:rPr>
                <a:t> là biến cố "Bán hết v</a:t>
              </a:r>
              <a:r>
                <a:rPr lang="en-US" sz="2200" b="1">
                  <a:latin typeface="Arial" pitchFamily="34" charset="0"/>
                  <a:cs typeface="Arial" pitchFamily="34" charset="0"/>
                </a:rPr>
                <a:t>é</a:t>
              </a:r>
              <a:r>
                <a:rPr lang="vi-VN" sz="2200" b="1">
                  <a:latin typeface="Arial" pitchFamily="34" charset="0"/>
                  <a:cs typeface="Arial" pitchFamily="34" charset="0"/>
                </a:rPr>
                <a:t>” trong tình huống mở đầu.</a:t>
              </a:r>
              <a:endParaRPr lang="en-US" sz="2200" b="1">
                <a:latin typeface="Arial" pitchFamily="34" charset="0"/>
                <a:cs typeface="Arial" pitchFamily="34" charset="0"/>
              </a:endParaRPr>
            </a:p>
            <a:p>
              <a:pPr marL="457200" indent="-457200">
                <a:buAutoNum type="alphaLcParenR"/>
              </a:pPr>
              <a:r>
                <a:rPr lang="en-US" sz="2200" b="1">
                  <a:latin typeface="Arial" pitchFamily="34" charset="0"/>
                  <a:cs typeface="Arial" pitchFamily="34" charset="0"/>
                </a:rPr>
                <a:t>Tính</a:t>
              </a:r>
              <a:endParaRPr lang="pt-BR" sz="2200" b="1">
                <a:cs typeface="Arial" pitchFamily="34" charset="0"/>
              </a:endParaRPr>
            </a:p>
            <a:p>
              <a:pPr marL="457200" indent="-457200">
                <a:buAutoNum type="alphaLcParenR"/>
              </a:pPr>
              <a:r>
                <a:rPr lang="vi-VN" sz="2200" b="1">
                  <a:latin typeface="Arial" pitchFamily="34" charset="0"/>
                  <a:cs typeface="Arial" pitchFamily="34" charset="0"/>
                </a:rPr>
                <a:t>Trong hai xác suất</a:t>
              </a:r>
              <a:r>
                <a:rPr lang="en-US" sz="2200" b="1">
                  <a:latin typeface="Arial" pitchFamily="34" charset="0"/>
                  <a:cs typeface="Arial" pitchFamily="34" charset="0"/>
                </a:rPr>
                <a:t>    </a:t>
              </a:r>
              <a:r>
                <a:rPr lang="vi-VN" sz="2200" b="1">
                  <a:latin typeface="Arial" pitchFamily="34" charset="0"/>
                  <a:cs typeface="Arial" pitchFamily="34" charset="0"/>
                </a:rPr>
                <a:t> </a:t>
              </a:r>
              <a:r>
                <a:rPr lang="en-US" sz="2200" b="1">
                  <a:latin typeface="Arial" pitchFamily="34" charset="0"/>
                  <a:cs typeface="Arial" pitchFamily="34" charset="0"/>
                </a:rPr>
                <a:t>    </a:t>
              </a:r>
              <a:r>
                <a:rPr lang="vi-VN" sz="2200" b="1">
                  <a:latin typeface="Arial" pitchFamily="34" charset="0"/>
                  <a:cs typeface="Arial" pitchFamily="34" charset="0"/>
                </a:rPr>
                <a:t> và</a:t>
              </a:r>
              <a:r>
                <a:rPr lang="en-US" sz="2200" b="1">
                  <a:latin typeface="Arial" pitchFamily="34" charset="0"/>
                  <a:cs typeface="Arial" pitchFamily="34" charset="0"/>
                </a:rPr>
                <a:t>  </a:t>
              </a:r>
              <a:r>
                <a:rPr lang="vi-VN" sz="2200" b="1">
                  <a:latin typeface="Arial" pitchFamily="34" charset="0"/>
                  <a:cs typeface="Arial" pitchFamily="34" charset="0"/>
                </a:rPr>
                <a:t> </a:t>
              </a:r>
              <a:r>
                <a:rPr lang="en-US" sz="2200" b="1">
                  <a:latin typeface="Arial" pitchFamily="34" charset="0"/>
                  <a:cs typeface="Arial" pitchFamily="34" charset="0"/>
                </a:rPr>
                <a:t>      </a:t>
              </a:r>
              <a:r>
                <a:rPr lang="vi-VN" sz="2200" b="1">
                  <a:latin typeface="Arial" pitchFamily="34" charset="0"/>
                  <a:cs typeface="Arial" pitchFamily="34" charset="0"/>
                </a:rPr>
                <a:t>, nhà tổ chức sự kiện quan tâm đến xác suất nào nhất?</a:t>
              </a:r>
            </a:p>
          </p:txBody>
        </p:sp>
        <p:pic>
          <p:nvPicPr>
            <p:cNvPr id="30725" name="Picture 5"/>
            <p:cNvPicPr>
              <a:picLocks noChangeAspect="1" noChangeArrowheads="1"/>
            </p:cNvPicPr>
            <p:nvPr/>
          </p:nvPicPr>
          <p:blipFill rotWithShape="1">
            <a:blip r:embed="rId13">
              <a:extLst>
                <a:ext uri="{28A0092B-C50C-407E-A947-70E740481C1C}">
                  <a14:useLocalDpi xmlns:a14="http://schemas.microsoft.com/office/drawing/2010/main" val="0"/>
                </a:ext>
              </a:extLst>
            </a:blip>
            <a:srcRect l="3900" t="8129" r="23873" b="34426"/>
            <a:stretch/>
          </p:blipFill>
          <p:spPr bwMode="auto">
            <a:xfrm>
              <a:off x="608012" y="761750"/>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11">
              <a:extLst>
                <a:ext uri="{FF2B5EF4-FFF2-40B4-BE49-F238E27FC236}">
                  <a16:creationId xmlns:a16="http://schemas.microsoft.com/office/drawing/2014/main" id="{9BBCF80E-863B-3FEF-96DF-71FAF62B8451}"/>
                </a:ext>
              </a:extLst>
            </p:cNvPr>
            <p:cNvGraphicFramePr>
              <a:graphicFrameLocks noChangeAspect="1"/>
            </p:cNvGraphicFramePr>
            <p:nvPr>
              <p:extLst>
                <p:ext uri="{D42A27DB-BD31-4B8C-83A1-F6EECF244321}">
                  <p14:modId xmlns:p14="http://schemas.microsoft.com/office/powerpoint/2010/main" val="3492782380"/>
                </p:ext>
              </p:extLst>
            </p:nvPr>
          </p:nvGraphicFramePr>
          <p:xfrm>
            <a:off x="1852264" y="1442864"/>
            <a:ext cx="3822700" cy="474662"/>
          </p:xfrm>
          <a:graphic>
            <a:graphicData uri="http://schemas.openxmlformats.org/presentationml/2006/ole">
              <mc:AlternateContent xmlns:mc="http://schemas.openxmlformats.org/markup-compatibility/2006">
                <mc:Choice xmlns:v="urn:schemas-microsoft-com:vml" Requires="v">
                  <p:oleObj spid="_x0000_s1180" name="Equation" r:id="rId14" imgW="1841400" imgH="228600" progId="Equation.DSMT4">
                    <p:embed/>
                  </p:oleObj>
                </mc:Choice>
                <mc:Fallback>
                  <p:oleObj name="Equation" r:id="rId14" imgW="1841400" imgH="228600" progId="Equation.DSMT4">
                    <p:embed/>
                    <p:pic>
                      <p:nvPicPr>
                        <p:cNvPr id="10" name="Object 9">
                          <a:extLst>
                            <a:ext uri="{FF2B5EF4-FFF2-40B4-BE49-F238E27FC236}">
                              <a16:creationId xmlns:a16="http://schemas.microsoft.com/office/drawing/2014/main" id="{8CCB07D8-4909-202A-214F-F21944E44134}"/>
                            </a:ext>
                          </a:extLst>
                        </p:cNvPr>
                        <p:cNvPicPr/>
                        <p:nvPr/>
                      </p:nvPicPr>
                      <p:blipFill>
                        <a:blip r:embed="rId15"/>
                        <a:stretch>
                          <a:fillRect/>
                        </a:stretch>
                      </p:blipFill>
                      <p:spPr>
                        <a:xfrm>
                          <a:off x="1852264" y="1442864"/>
                          <a:ext cx="3822700" cy="4746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A788656-9EAA-5F57-DFA7-C6FE07399AF1}"/>
                </a:ext>
              </a:extLst>
            </p:cNvPr>
            <p:cNvGraphicFramePr>
              <a:graphicFrameLocks noChangeAspect="1"/>
            </p:cNvGraphicFramePr>
            <p:nvPr>
              <p:extLst>
                <p:ext uri="{D42A27DB-BD31-4B8C-83A1-F6EECF244321}">
                  <p14:modId xmlns:p14="http://schemas.microsoft.com/office/powerpoint/2010/main" val="1292430063"/>
                </p:ext>
              </p:extLst>
            </p:nvPr>
          </p:nvGraphicFramePr>
          <p:xfrm>
            <a:off x="3715872" y="1808868"/>
            <a:ext cx="738187" cy="422275"/>
          </p:xfrm>
          <a:graphic>
            <a:graphicData uri="http://schemas.openxmlformats.org/presentationml/2006/ole">
              <mc:AlternateContent xmlns:mc="http://schemas.openxmlformats.org/markup-compatibility/2006">
                <mc:Choice xmlns:v="urn:schemas-microsoft-com:vml" Requires="v">
                  <p:oleObj spid="_x0000_s1181" name="Equation" r:id="rId16" imgW="355320" imgH="203040" progId="Equation.DSMT4">
                    <p:embed/>
                  </p:oleObj>
                </mc:Choice>
                <mc:Fallback>
                  <p:oleObj name="Equation" r:id="rId16" imgW="355320" imgH="203040" progId="Equation.DSMT4">
                    <p:embed/>
                    <p:pic>
                      <p:nvPicPr>
                        <p:cNvPr id="12" name="Object 11">
                          <a:extLst>
                            <a:ext uri="{FF2B5EF4-FFF2-40B4-BE49-F238E27FC236}">
                              <a16:creationId xmlns:a16="http://schemas.microsoft.com/office/drawing/2014/main" id="{9BBCF80E-863B-3FEF-96DF-71FAF62B8451}"/>
                            </a:ext>
                          </a:extLst>
                        </p:cNvPr>
                        <p:cNvPicPr/>
                        <p:nvPr/>
                      </p:nvPicPr>
                      <p:blipFill>
                        <a:blip r:embed="rId17"/>
                        <a:stretch>
                          <a:fillRect/>
                        </a:stretch>
                      </p:blipFill>
                      <p:spPr>
                        <a:xfrm>
                          <a:off x="3715872" y="1808868"/>
                          <a:ext cx="738187" cy="42227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B7EDA75-2BD2-9A08-E1B7-43137FFB06BA}"/>
                </a:ext>
              </a:extLst>
            </p:cNvPr>
            <p:cNvGraphicFramePr>
              <a:graphicFrameLocks noChangeAspect="1"/>
            </p:cNvGraphicFramePr>
            <p:nvPr>
              <p:extLst>
                <p:ext uri="{D42A27DB-BD31-4B8C-83A1-F6EECF244321}">
                  <p14:modId xmlns:p14="http://schemas.microsoft.com/office/powerpoint/2010/main" val="2647578656"/>
                </p:ext>
              </p:extLst>
            </p:nvPr>
          </p:nvGraphicFramePr>
          <p:xfrm>
            <a:off x="4798399" y="1790580"/>
            <a:ext cx="738187" cy="422275"/>
          </p:xfrm>
          <a:graphic>
            <a:graphicData uri="http://schemas.openxmlformats.org/presentationml/2006/ole">
              <mc:AlternateContent xmlns:mc="http://schemas.openxmlformats.org/markup-compatibility/2006">
                <mc:Choice xmlns:v="urn:schemas-microsoft-com:vml" Requires="v">
                  <p:oleObj spid="_x0000_s1182" name="Equation" r:id="rId18" imgW="355320" imgH="203040" progId="Equation.DSMT4">
                    <p:embed/>
                  </p:oleObj>
                </mc:Choice>
                <mc:Fallback>
                  <p:oleObj name="Equation" r:id="rId18" imgW="355320" imgH="203040" progId="Equation.DSMT4">
                    <p:embed/>
                    <p:pic>
                      <p:nvPicPr>
                        <p:cNvPr id="13" name="Object 12">
                          <a:extLst>
                            <a:ext uri="{FF2B5EF4-FFF2-40B4-BE49-F238E27FC236}">
                              <a16:creationId xmlns:a16="http://schemas.microsoft.com/office/drawing/2014/main" id="{3A788656-9EAA-5F57-DFA7-C6FE07399AF1}"/>
                            </a:ext>
                          </a:extLst>
                        </p:cNvPr>
                        <p:cNvPicPr/>
                        <p:nvPr/>
                      </p:nvPicPr>
                      <p:blipFill>
                        <a:blip r:embed="rId19"/>
                        <a:stretch>
                          <a:fillRect/>
                        </a:stretch>
                      </p:blipFill>
                      <p:spPr>
                        <a:xfrm>
                          <a:off x="4798399" y="1790580"/>
                          <a:ext cx="738187" cy="422275"/>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C4248EE0-3786-4B4A-933A-05095A98C920}"/>
              </a:ext>
            </a:extLst>
          </p:cNvPr>
          <p:cNvGrpSpPr/>
          <p:nvPr/>
        </p:nvGrpSpPr>
        <p:grpSpPr>
          <a:xfrm>
            <a:off x="1377844" y="3266102"/>
            <a:ext cx="5056192" cy="724643"/>
            <a:chOff x="2747386" y="4949694"/>
            <a:chExt cx="5056192" cy="724643"/>
          </a:xfrm>
        </p:grpSpPr>
        <p:sp>
          <p:nvSpPr>
            <p:cNvPr id="11" name="Rectangle 10">
              <a:extLst>
                <a:ext uri="{FF2B5EF4-FFF2-40B4-BE49-F238E27FC236}">
                  <a16:creationId xmlns:a16="http://schemas.microsoft.com/office/drawing/2014/main" id="{C0E8171D-05BC-43D8-A119-7C0C2DFCD2FF}"/>
                </a:ext>
              </a:extLst>
            </p:cNvPr>
            <p:cNvSpPr/>
            <p:nvPr/>
          </p:nvSpPr>
          <p:spPr>
            <a:xfrm>
              <a:off x="2747386" y="4949694"/>
              <a:ext cx="5056192" cy="718466"/>
            </a:xfrm>
            <a:prstGeom prst="rect">
              <a:avLst/>
            </a:prstGeom>
          </p:spPr>
          <p:txBody>
            <a:bodyPr wrap="none">
              <a:spAutoFit/>
            </a:bodyPr>
            <a:lstStyle/>
            <a:p>
              <a:pPr algn="just">
                <a:lnSpc>
                  <a:spcPct val="200000"/>
                </a:lnSpc>
              </a:pPr>
              <a:r>
                <a:rPr lang="vi-VN">
                  <a:cs typeface="Arial" pitchFamily="34" charset="0"/>
                </a:rPr>
                <a:t>b) Nhà tổ chức quan tâm tới </a:t>
              </a:r>
              <a:r>
                <a:rPr lang="vi-VN" i="1">
                  <a:solidFill>
                    <a:schemeClr val="bg1"/>
                  </a:solidFill>
                  <a:cs typeface="Arial" pitchFamily="34" charset="0"/>
                </a:rPr>
                <a:t>P</a:t>
              </a:r>
              <a:r>
                <a:rPr lang="vi-VN">
                  <a:solidFill>
                    <a:schemeClr val="bg1"/>
                  </a:solidFill>
                  <a:cs typeface="Arial" pitchFamily="34" charset="0"/>
                </a:rPr>
                <a:t>(</a:t>
              </a:r>
              <a:r>
                <a:rPr lang="vi-VN" i="1">
                  <a:solidFill>
                    <a:schemeClr val="bg1"/>
                  </a:solidFill>
                  <a:cs typeface="Arial" pitchFamily="34" charset="0"/>
                </a:rPr>
                <a:t>B</a:t>
              </a:r>
              <a:r>
                <a:rPr lang="vi-VN">
                  <a:solidFill>
                    <a:schemeClr val="bg1"/>
                  </a:solidFill>
                  <a:cs typeface="Arial" pitchFamily="34" charset="0"/>
                </a:rPr>
                <a:t>)</a:t>
              </a:r>
              <a:r>
                <a:rPr lang="vi-VN">
                  <a:cs typeface="Arial" pitchFamily="34" charset="0"/>
                </a:rPr>
                <a:t> </a:t>
              </a:r>
              <a:r>
                <a:rPr lang="en-US">
                  <a:cs typeface="Arial" pitchFamily="34" charset="0"/>
                </a:rPr>
                <a:t> </a:t>
              </a:r>
              <a:r>
                <a:rPr lang="vi-VN">
                  <a:cs typeface="Arial" pitchFamily="34" charset="0"/>
                </a:rPr>
                <a:t>nhất.</a:t>
              </a:r>
            </a:p>
          </p:txBody>
        </p:sp>
        <p:graphicFrame>
          <p:nvGraphicFramePr>
            <p:cNvPr id="5" name="Object 4">
              <a:extLst>
                <a:ext uri="{FF2B5EF4-FFF2-40B4-BE49-F238E27FC236}">
                  <a16:creationId xmlns:a16="http://schemas.microsoft.com/office/drawing/2014/main" id="{549BE663-10AC-6E48-6722-157FB5E09808}"/>
                </a:ext>
              </a:extLst>
            </p:cNvPr>
            <p:cNvGraphicFramePr>
              <a:graphicFrameLocks noChangeAspect="1"/>
            </p:cNvGraphicFramePr>
            <p:nvPr>
              <p:extLst>
                <p:ext uri="{D42A27DB-BD31-4B8C-83A1-F6EECF244321}">
                  <p14:modId xmlns:p14="http://schemas.microsoft.com/office/powerpoint/2010/main" val="1882197880"/>
                </p:ext>
              </p:extLst>
            </p:nvPr>
          </p:nvGraphicFramePr>
          <p:xfrm>
            <a:off x="6291693" y="5252062"/>
            <a:ext cx="738187" cy="422275"/>
          </p:xfrm>
          <a:graphic>
            <a:graphicData uri="http://schemas.openxmlformats.org/presentationml/2006/ole">
              <mc:AlternateContent xmlns:mc="http://schemas.openxmlformats.org/markup-compatibility/2006">
                <mc:Choice xmlns:v="urn:schemas-microsoft-com:vml" Requires="v">
                  <p:oleObj spid="_x0000_s1183" name="Equation" r:id="rId20" imgW="355320" imgH="203040" progId="Equation.DSMT4">
                    <p:embed/>
                  </p:oleObj>
                </mc:Choice>
                <mc:Fallback>
                  <p:oleObj name="Equation" r:id="rId20" imgW="355320" imgH="203040" progId="Equation.DSMT4">
                    <p:embed/>
                    <p:pic>
                      <p:nvPicPr>
                        <p:cNvPr id="0" name=""/>
                        <p:cNvPicPr/>
                        <p:nvPr/>
                      </p:nvPicPr>
                      <p:blipFill>
                        <a:blip r:embed="rId21"/>
                        <a:stretch>
                          <a:fillRect/>
                        </a:stretch>
                      </p:blipFill>
                      <p:spPr>
                        <a:xfrm>
                          <a:off x="6291693" y="5252062"/>
                          <a:ext cx="738187" cy="422275"/>
                        </a:xfrm>
                        <a:prstGeom prst="rect">
                          <a:avLst/>
                        </a:prstGeom>
                      </p:spPr>
                    </p:pic>
                  </p:oleObj>
                </mc:Fallback>
              </mc:AlternateContent>
            </a:graphicData>
          </a:graphic>
        </p:graphicFrame>
      </p:grpSp>
      <p:grpSp>
        <p:nvGrpSpPr>
          <p:cNvPr id="21" name="Group 20">
            <a:extLst>
              <a:ext uri="{FF2B5EF4-FFF2-40B4-BE49-F238E27FC236}">
                <a16:creationId xmlns:a16="http://schemas.microsoft.com/office/drawing/2014/main" id="{899120AA-449B-43B7-8CBE-F8937E4ECEB7}"/>
              </a:ext>
            </a:extLst>
          </p:cNvPr>
          <p:cNvGrpSpPr/>
          <p:nvPr/>
        </p:nvGrpSpPr>
        <p:grpSpPr>
          <a:xfrm>
            <a:off x="373782" y="4144134"/>
            <a:ext cx="11441260" cy="2122531"/>
            <a:chOff x="591759" y="820434"/>
            <a:chExt cx="11441260" cy="2122531"/>
          </a:xfrm>
        </p:grpSpPr>
        <p:sp>
          <p:nvSpPr>
            <p:cNvPr id="22" name="Rounded Rectangle 15">
              <a:extLst>
                <a:ext uri="{FF2B5EF4-FFF2-40B4-BE49-F238E27FC236}">
                  <a16:creationId xmlns:a16="http://schemas.microsoft.com/office/drawing/2014/main" id="{D283BCA6-EF6E-46DD-9978-5E19FD6758E7}"/>
                </a:ext>
              </a:extLst>
            </p:cNvPr>
            <p:cNvSpPr/>
            <p:nvPr/>
          </p:nvSpPr>
          <p:spPr>
            <a:xfrm>
              <a:off x="591759" y="914399"/>
              <a:ext cx="11441113" cy="1981201"/>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a:extLst>
                <a:ext uri="{FF2B5EF4-FFF2-40B4-BE49-F238E27FC236}">
                  <a16:creationId xmlns:a16="http://schemas.microsoft.com/office/drawing/2014/main" id="{4F01856E-75E9-4C92-9ECF-74174E559620}"/>
                </a:ext>
              </a:extLst>
            </p:cNvPr>
            <p:cNvSpPr txBox="1"/>
            <p:nvPr/>
          </p:nvSpPr>
          <p:spPr>
            <a:xfrm>
              <a:off x="1442907" y="820434"/>
              <a:ext cx="9829800" cy="768415"/>
            </a:xfrm>
            <a:prstGeom prst="rect">
              <a:avLst/>
            </a:prstGeom>
            <a:noFill/>
          </p:spPr>
          <p:txBody>
            <a:bodyPr wrap="square" rtlCol="0">
              <a:spAutoFit/>
            </a:bodyPr>
            <a:lstStyle/>
            <a:p>
              <a:pPr marL="457200" indent="-457200">
                <a:lnSpc>
                  <a:spcPct val="200000"/>
                </a:lnSpc>
                <a:buFont typeface="Wingdings" panose="05000000000000000000" pitchFamily="2" charset="2"/>
                <a:buChar char="v"/>
              </a:pPr>
              <a:r>
                <a:rPr lang="en-US" sz="2600" b="1">
                  <a:cs typeface="Arial" pitchFamily="34" charset="0"/>
                </a:rPr>
                <a:t>Cho hai biến cố </a:t>
              </a:r>
              <a:r>
                <a:rPr lang="en-US" sz="2600" i="1">
                  <a:cs typeface="Arial" pitchFamily="34" charset="0"/>
                </a:rPr>
                <a:t>A</a:t>
              </a:r>
              <a:r>
                <a:rPr lang="en-US" sz="2600" b="1">
                  <a:cs typeface="Arial" pitchFamily="34" charset="0"/>
                </a:rPr>
                <a:t> và </a:t>
              </a:r>
              <a:r>
                <a:rPr lang="en-US" sz="2600" i="1">
                  <a:cs typeface="Arial" pitchFamily="34" charset="0"/>
                </a:rPr>
                <a:t>B</a:t>
              </a:r>
              <a:r>
                <a:rPr lang="en-US" sz="2600" b="1">
                  <a:cs typeface="Arial" pitchFamily="34" charset="0"/>
                </a:rPr>
                <a:t>. Khi đó, ta có công thức sau:</a:t>
              </a:r>
              <a:endParaRPr lang="vi-VN" sz="2800" b="1">
                <a:solidFill>
                  <a:schemeClr val="accent2">
                    <a:lumMod val="75000"/>
                  </a:schemeClr>
                </a:solidFill>
                <a:cs typeface="Arial" pitchFamily="34" charset="0"/>
              </a:endParaRPr>
            </a:p>
          </p:txBody>
        </p:sp>
        <p:pic>
          <p:nvPicPr>
            <p:cNvPr id="24" name="Picture 23">
              <a:extLst>
                <a:ext uri="{FF2B5EF4-FFF2-40B4-BE49-F238E27FC236}">
                  <a16:creationId xmlns:a16="http://schemas.microsoft.com/office/drawing/2014/main" id="{151881D0-7C8E-4DEB-B074-85E156AB962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10807969" y="1627474"/>
              <a:ext cx="1225050" cy="1315491"/>
            </a:xfrm>
            <a:prstGeom prst="rect">
              <a:avLst/>
            </a:prstGeom>
          </p:spPr>
        </p:pic>
        <p:sp>
          <p:nvSpPr>
            <p:cNvPr id="25" name="TextBox 24">
              <a:extLst>
                <a:ext uri="{FF2B5EF4-FFF2-40B4-BE49-F238E27FC236}">
                  <a16:creationId xmlns:a16="http://schemas.microsoft.com/office/drawing/2014/main" id="{E3ACE723-3568-45ED-A228-758CC62BECA5}"/>
                </a:ext>
              </a:extLst>
            </p:cNvPr>
            <p:cNvSpPr txBox="1"/>
            <p:nvPr/>
          </p:nvSpPr>
          <p:spPr>
            <a:xfrm>
              <a:off x="1816515" y="1901013"/>
              <a:ext cx="8991600" cy="768415"/>
            </a:xfrm>
            <a:prstGeom prst="rect">
              <a:avLst/>
            </a:prstGeom>
            <a:noFill/>
          </p:spPr>
          <p:txBody>
            <a:bodyPr wrap="square" rtlCol="0">
              <a:spAutoFit/>
            </a:bodyPr>
            <a:lstStyle/>
            <a:p>
              <a:pPr>
                <a:lnSpc>
                  <a:spcPct val="200000"/>
                </a:lnSpc>
              </a:pPr>
              <a:r>
                <a:rPr lang="en-US" sz="2600" b="1">
                  <a:cs typeface="Arial" pitchFamily="34" charset="0"/>
                </a:rPr>
                <a:t>Công thức nàu gọi là </a:t>
              </a:r>
              <a:r>
                <a:rPr lang="en-US" sz="2600" b="1">
                  <a:solidFill>
                    <a:srgbClr val="C00000"/>
                  </a:solidFill>
                  <a:cs typeface="Arial" pitchFamily="34" charset="0"/>
                </a:rPr>
                <a:t>công thức xác suất toàn phần.</a:t>
              </a:r>
              <a:endParaRPr lang="vi-VN" sz="2800" b="1">
                <a:solidFill>
                  <a:srgbClr val="C00000"/>
                </a:solidFill>
                <a:cs typeface="Arial" pitchFamily="34" charset="0"/>
              </a:endParaRPr>
            </a:p>
          </p:txBody>
        </p:sp>
        <p:graphicFrame>
          <p:nvGraphicFramePr>
            <p:cNvPr id="26" name="Object 25">
              <a:extLst>
                <a:ext uri="{FF2B5EF4-FFF2-40B4-BE49-F238E27FC236}">
                  <a16:creationId xmlns:a16="http://schemas.microsoft.com/office/drawing/2014/main" id="{F8EE4DEE-8D12-4AEE-903C-D749477792E5}"/>
                </a:ext>
              </a:extLst>
            </p:cNvPr>
            <p:cNvGraphicFramePr>
              <a:graphicFrameLocks noChangeAspect="1"/>
            </p:cNvGraphicFramePr>
            <p:nvPr>
              <p:extLst>
                <p:ext uri="{D42A27DB-BD31-4B8C-83A1-F6EECF244321}">
                  <p14:modId xmlns:p14="http://schemas.microsoft.com/office/powerpoint/2010/main" val="596466731"/>
                </p:ext>
              </p:extLst>
            </p:nvPr>
          </p:nvGraphicFramePr>
          <p:xfrm>
            <a:off x="2831001" y="1617951"/>
            <a:ext cx="6069622" cy="566125"/>
          </p:xfrm>
          <a:graphic>
            <a:graphicData uri="http://schemas.openxmlformats.org/presentationml/2006/ole">
              <mc:AlternateContent xmlns:mc="http://schemas.openxmlformats.org/markup-compatibility/2006">
                <mc:Choice xmlns:v="urn:schemas-microsoft-com:vml" Requires="v">
                  <p:oleObj spid="_x0000_s1184" name="Equation" r:id="rId23" imgW="2450880" imgH="228600" progId="Equation.DSMT4">
                    <p:embed/>
                  </p:oleObj>
                </mc:Choice>
                <mc:Fallback>
                  <p:oleObj name="Equation" r:id="rId23" imgW="2450880" imgH="228600" progId="Equation.DSMT4">
                    <p:embed/>
                    <p:pic>
                      <p:nvPicPr>
                        <p:cNvPr id="15" name="Object 14">
                          <a:extLst>
                            <a:ext uri="{FF2B5EF4-FFF2-40B4-BE49-F238E27FC236}">
                              <a16:creationId xmlns:a16="http://schemas.microsoft.com/office/drawing/2014/main" id="{A26D7456-93A4-7319-A2D9-2CF2FF62E19A}"/>
                            </a:ext>
                          </a:extLst>
                        </p:cNvPr>
                        <p:cNvPicPr/>
                        <p:nvPr/>
                      </p:nvPicPr>
                      <p:blipFill>
                        <a:blip r:embed="rId24"/>
                        <a:stretch>
                          <a:fillRect/>
                        </a:stretch>
                      </p:blipFill>
                      <p:spPr>
                        <a:xfrm>
                          <a:off x="2831001" y="1617951"/>
                          <a:ext cx="6069622" cy="566125"/>
                        </a:xfrm>
                        <a:prstGeom prst="rect">
                          <a:avLst/>
                        </a:prstGeom>
                      </p:spPr>
                    </p:pic>
                  </p:oleObj>
                </mc:Fallback>
              </mc:AlternateContent>
            </a:graphicData>
          </a:graphic>
        </p:graphicFrame>
      </p:gr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8E38448D-6539-4E1C-8711-5C0A43FECA21}"/>
              </a:ext>
            </a:extLst>
          </p:cNvPr>
          <p:cNvGrpSpPr/>
          <p:nvPr/>
        </p:nvGrpSpPr>
        <p:grpSpPr>
          <a:xfrm>
            <a:off x="0" y="68179"/>
            <a:ext cx="12188825" cy="3132211"/>
            <a:chOff x="0" y="68179"/>
            <a:chExt cx="12188825" cy="3132211"/>
          </a:xfrm>
        </p:grpSpPr>
        <p:sp>
          <p:nvSpPr>
            <p:cNvPr id="66" name="Rounded Rectangle 21">
              <a:extLst>
                <a:ext uri="{FF2B5EF4-FFF2-40B4-BE49-F238E27FC236}">
                  <a16:creationId xmlns:a16="http://schemas.microsoft.com/office/drawing/2014/main" id="{C1594CD8-6A93-433A-BBC6-4FC70E9EA874}"/>
                </a:ext>
              </a:extLst>
            </p:cNvPr>
            <p:cNvSpPr/>
            <p:nvPr/>
          </p:nvSpPr>
          <p:spPr>
            <a:xfrm>
              <a:off x="1757592" y="68179"/>
              <a:ext cx="10345895" cy="313221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67" name="Picture 2">
              <a:extLst>
                <a:ext uri="{FF2B5EF4-FFF2-40B4-BE49-F238E27FC236}">
                  <a16:creationId xmlns:a16="http://schemas.microsoft.com/office/drawing/2014/main" id="{51CC3BD9-92E4-481F-99BE-7BBC1A91CB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a:extLst>
                <a:ext uri="{FF2B5EF4-FFF2-40B4-BE49-F238E27FC236}">
                  <a16:creationId xmlns:a16="http://schemas.microsoft.com/office/drawing/2014/main" id="{326F2038-5B79-43C3-B636-2AF38E905FC0}"/>
                </a:ext>
              </a:extLst>
            </p:cNvPr>
            <p:cNvSpPr/>
            <p:nvPr/>
          </p:nvSpPr>
          <p:spPr>
            <a:xfrm>
              <a:off x="272324" y="337821"/>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C00000"/>
                  </a:solidFill>
                  <a:effectLst>
                    <a:outerShdw blurRad="76200" dist="50800" dir="5400000" algn="tl" rotWithShape="0">
                      <a:srgbClr val="000000">
                        <a:alpha val="65000"/>
                      </a:srgbClr>
                    </a:outerShdw>
                  </a:effectLst>
                  <a:latin typeface=".VnCentury SchoolbookH" pitchFamily="34" charset="0"/>
                </a:rPr>
                <a:t>6.11</a:t>
              </a:r>
              <a:endPar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69" name="Rectangle 202">
              <a:extLst>
                <a:ext uri="{FF2B5EF4-FFF2-40B4-BE49-F238E27FC236}">
                  <a16:creationId xmlns:a16="http://schemas.microsoft.com/office/drawing/2014/main" id="{102E526D-EE10-4F8E-B42B-BD5F233ABA75}"/>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70" name="Picture 41">
            <a:extLst>
              <a:ext uri="{FF2B5EF4-FFF2-40B4-BE49-F238E27FC236}">
                <a16:creationId xmlns:a16="http://schemas.microsoft.com/office/drawing/2014/main" id="{E713FBCB-C864-44BC-BC30-1519D7B94A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105" y="326333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AB9BFC93-11F1-4360-9378-7A2675B8694E}"/>
              </a:ext>
            </a:extLst>
          </p:cNvPr>
          <p:cNvPicPr>
            <a:picLocks noChangeAspect="1"/>
          </p:cNvPicPr>
          <p:nvPr/>
        </p:nvPicPr>
        <p:blipFill>
          <a:blip r:embed="rId6"/>
          <a:stretch>
            <a:fillRect/>
          </a:stretch>
        </p:blipFill>
        <p:spPr>
          <a:xfrm>
            <a:off x="9973874" y="5867400"/>
            <a:ext cx="2237426" cy="1231499"/>
          </a:xfrm>
          <a:prstGeom prst="rect">
            <a:avLst/>
          </a:prstGeom>
        </p:spPr>
      </p:pic>
      <p:sp>
        <p:nvSpPr>
          <p:cNvPr id="4" name="Rectangle 3">
            <a:extLst>
              <a:ext uri="{FF2B5EF4-FFF2-40B4-BE49-F238E27FC236}">
                <a16:creationId xmlns:a16="http://schemas.microsoft.com/office/drawing/2014/main" id="{FE32E479-4086-4824-B37A-7F24159EAE55}"/>
              </a:ext>
            </a:extLst>
          </p:cNvPr>
          <p:cNvSpPr/>
          <p:nvPr/>
        </p:nvSpPr>
        <p:spPr>
          <a:xfrm>
            <a:off x="1932627" y="91495"/>
            <a:ext cx="10131685" cy="3046988"/>
          </a:xfrm>
          <a:prstGeom prst="rect">
            <a:avLst/>
          </a:prstGeom>
        </p:spPr>
        <p:txBody>
          <a:bodyPr wrap="square">
            <a:spAutoFit/>
          </a:bodyPr>
          <a:lstStyle/>
          <a:p>
            <a:pPr marL="342900" indent="-342900">
              <a:buFont typeface="Wingdings" panose="05000000000000000000" pitchFamily="2" charset="2"/>
              <a:buChar char="v"/>
            </a:pPr>
            <a:r>
              <a:rPr lang="vi-VN"/>
              <a:t>Một bộ lọc được sử dụng để chặn thư rác trong các tài khoản thư điện tử. Tuy nhiên, vì bộ lọc không tuyệt đối hoàn hảo nên một thư rác bị chặn với xác suất 0,95 và một thư đúng (không phải là thư rác) bị chặn với xác suất 0,01. Thống kê cho thấy tỉ lệ thư rác là 3%.</a:t>
            </a:r>
          </a:p>
          <a:p>
            <a:r>
              <a:rPr lang="vi-VN"/>
              <a:t>a) Chọn ngẫu nhiên một thư bị chặn. Tính xác suất để đó là thư rác.</a:t>
            </a:r>
          </a:p>
          <a:p>
            <a:r>
              <a:rPr lang="vi-VN"/>
              <a:t>b) Chọn ngẫu nhiên một thư không bị chặn. Tính xác suất để đó là thư đúng.</a:t>
            </a:r>
          </a:p>
          <a:p>
            <a:r>
              <a:rPr lang="vi-VN"/>
              <a:t>c) Trong số các thư bị chặn, có bao nhiêu phần trăm là thư đúng? Trong số các </a:t>
            </a:r>
            <a:endParaRPr lang="en-US"/>
          </a:p>
          <a:p>
            <a:r>
              <a:rPr lang="en-US"/>
              <a:t>    </a:t>
            </a:r>
            <a:r>
              <a:rPr lang="vi-VN"/>
              <a:t>thư không bị chặn, có bao nhiêu phần trăm là thư rác?</a:t>
            </a:r>
            <a:endParaRPr lang="en-US"/>
          </a:p>
        </p:txBody>
      </p:sp>
      <p:sp>
        <p:nvSpPr>
          <p:cNvPr id="2" name="Rectangle 1">
            <a:extLst>
              <a:ext uri="{FF2B5EF4-FFF2-40B4-BE49-F238E27FC236}">
                <a16:creationId xmlns:a16="http://schemas.microsoft.com/office/drawing/2014/main" id="{1AA6C27A-FF49-4672-9B41-2BB12B4EB02B}"/>
              </a:ext>
            </a:extLst>
          </p:cNvPr>
          <p:cNvSpPr/>
          <p:nvPr/>
        </p:nvSpPr>
        <p:spPr>
          <a:xfrm>
            <a:off x="1277181" y="4818305"/>
            <a:ext cx="3293232" cy="461665"/>
          </a:xfrm>
          <a:prstGeom prst="rect">
            <a:avLst/>
          </a:prstGeom>
        </p:spPr>
        <p:txBody>
          <a:bodyPr wrap="square">
            <a:spAutoFit/>
          </a:bodyPr>
          <a:lstStyle/>
          <a:p>
            <a:r>
              <a:rPr lang="en-US"/>
              <a:t>Công thức Bayes cho ta</a:t>
            </a:r>
          </a:p>
        </p:txBody>
      </p:sp>
      <p:sp>
        <p:nvSpPr>
          <p:cNvPr id="3" name="Rectangle 2">
            <a:extLst>
              <a:ext uri="{FF2B5EF4-FFF2-40B4-BE49-F238E27FC236}">
                <a16:creationId xmlns:a16="http://schemas.microsoft.com/office/drawing/2014/main" id="{8569104E-314E-4CFC-9CF8-B1ACA63D442D}"/>
              </a:ext>
            </a:extLst>
          </p:cNvPr>
          <p:cNvSpPr/>
          <p:nvPr/>
        </p:nvSpPr>
        <p:spPr>
          <a:xfrm>
            <a:off x="945668" y="3689156"/>
            <a:ext cx="3129575" cy="461665"/>
          </a:xfrm>
          <a:prstGeom prst="rect">
            <a:avLst/>
          </a:prstGeom>
        </p:spPr>
        <p:txBody>
          <a:bodyPr wrap="none">
            <a:spAutoFit/>
          </a:bodyPr>
          <a:lstStyle/>
          <a:p>
            <a:r>
              <a:rPr lang="en-US"/>
              <a:t>b) Ta phải tính              .</a:t>
            </a:r>
          </a:p>
        </p:txBody>
      </p:sp>
      <p:graphicFrame>
        <p:nvGraphicFramePr>
          <p:cNvPr id="12" name="Object 11">
            <a:extLst>
              <a:ext uri="{FF2B5EF4-FFF2-40B4-BE49-F238E27FC236}">
                <a16:creationId xmlns:a16="http://schemas.microsoft.com/office/drawing/2014/main" id="{AB64C0DF-2ECC-45CA-B2D7-4B4B78B5B0DC}"/>
              </a:ext>
            </a:extLst>
          </p:cNvPr>
          <p:cNvGraphicFramePr>
            <a:graphicFrameLocks noChangeAspect="1"/>
          </p:cNvGraphicFramePr>
          <p:nvPr>
            <p:extLst>
              <p:ext uri="{D42A27DB-BD31-4B8C-83A1-F6EECF244321}">
                <p14:modId xmlns:p14="http://schemas.microsoft.com/office/powerpoint/2010/main" val="1768928429"/>
              </p:ext>
            </p:extLst>
          </p:nvPr>
        </p:nvGraphicFramePr>
        <p:xfrm>
          <a:off x="2817812" y="3668283"/>
          <a:ext cx="1132255" cy="538285"/>
        </p:xfrm>
        <a:graphic>
          <a:graphicData uri="http://schemas.openxmlformats.org/presentationml/2006/ole">
            <mc:AlternateContent xmlns:mc="http://schemas.openxmlformats.org/markup-compatibility/2006">
              <mc:Choice xmlns:v="urn:schemas-microsoft-com:vml" Requires="v">
                <p:oleObj spid="_x0000_s35857" name="Equation" r:id="rId7" imgW="583947" imgH="279279" progId="Equation.DSMT4">
                  <p:embed/>
                </p:oleObj>
              </mc:Choice>
              <mc:Fallback>
                <p:oleObj name="Equation" r:id="rId7" imgW="583947" imgH="279279" progId="Equation.DSMT4">
                  <p:embed/>
                  <p:pic>
                    <p:nvPicPr>
                      <p:cNvPr id="32" name="Object 31">
                        <a:extLst>
                          <a:ext uri="{FF2B5EF4-FFF2-40B4-BE49-F238E27FC236}">
                            <a16:creationId xmlns:a16="http://schemas.microsoft.com/office/drawing/2014/main" id="{4AB9C48D-2B8C-400F-84A5-CD534FC625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7812" y="3668283"/>
                        <a:ext cx="1132255"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3583A279-BDCC-4C16-9BF8-DDBD632E37E0}"/>
              </a:ext>
            </a:extLst>
          </p:cNvPr>
          <p:cNvGraphicFramePr>
            <a:graphicFrameLocks noChangeAspect="1"/>
          </p:cNvGraphicFramePr>
          <p:nvPr>
            <p:extLst>
              <p:ext uri="{D42A27DB-BD31-4B8C-83A1-F6EECF244321}">
                <p14:modId xmlns:p14="http://schemas.microsoft.com/office/powerpoint/2010/main" val="3172264624"/>
              </p:ext>
            </p:extLst>
          </p:nvPr>
        </p:nvGraphicFramePr>
        <p:xfrm>
          <a:off x="2117001" y="4152959"/>
          <a:ext cx="3916483" cy="538285"/>
        </p:xfrm>
        <a:graphic>
          <a:graphicData uri="http://schemas.openxmlformats.org/presentationml/2006/ole">
            <mc:AlternateContent xmlns:mc="http://schemas.openxmlformats.org/markup-compatibility/2006">
              <mc:Choice xmlns:v="urn:schemas-microsoft-com:vml" Requires="v">
                <p:oleObj spid="_x0000_s35858" name="Equation" r:id="rId9" imgW="2006600" imgH="279400" progId="Equation.DSMT4">
                  <p:embed/>
                </p:oleObj>
              </mc:Choice>
              <mc:Fallback>
                <p:oleObj name="Equation" r:id="rId9" imgW="2006600" imgH="279400" progId="Equation.DSMT4">
                  <p:embed/>
                  <p:pic>
                    <p:nvPicPr>
                      <p:cNvPr id="33" name="Object 32">
                        <a:extLst>
                          <a:ext uri="{FF2B5EF4-FFF2-40B4-BE49-F238E27FC236}">
                            <a16:creationId xmlns:a16="http://schemas.microsoft.com/office/drawing/2014/main" id="{E3FA9052-50D5-463E-9D87-5D63BA5617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7001" y="4152959"/>
                        <a:ext cx="3916483"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822D67EF-A866-4C21-A69B-BBEA16D61EB9}"/>
              </a:ext>
            </a:extLst>
          </p:cNvPr>
          <p:cNvGraphicFramePr>
            <a:graphicFrameLocks noChangeAspect="1"/>
          </p:cNvGraphicFramePr>
          <p:nvPr>
            <p:extLst>
              <p:ext uri="{D42A27DB-BD31-4B8C-83A1-F6EECF244321}">
                <p14:modId xmlns:p14="http://schemas.microsoft.com/office/powerpoint/2010/main" val="2340237587"/>
              </p:ext>
            </p:extLst>
          </p:nvPr>
        </p:nvGraphicFramePr>
        <p:xfrm>
          <a:off x="6081960" y="4187326"/>
          <a:ext cx="4232030" cy="538285"/>
        </p:xfrm>
        <a:graphic>
          <a:graphicData uri="http://schemas.openxmlformats.org/presentationml/2006/ole">
            <mc:AlternateContent xmlns:mc="http://schemas.openxmlformats.org/markup-compatibility/2006">
              <mc:Choice xmlns:v="urn:schemas-microsoft-com:vml" Requires="v">
                <p:oleObj spid="_x0000_s35859" name="Equation" r:id="rId11" imgW="2171700" imgH="279400" progId="Equation.DSMT4">
                  <p:embed/>
                </p:oleObj>
              </mc:Choice>
              <mc:Fallback>
                <p:oleObj name="Equation" r:id="rId11" imgW="2171700" imgH="279400" progId="Equation.DSMT4">
                  <p:embed/>
                  <p:pic>
                    <p:nvPicPr>
                      <p:cNvPr id="34" name="Object 33">
                        <a:extLst>
                          <a:ext uri="{FF2B5EF4-FFF2-40B4-BE49-F238E27FC236}">
                            <a16:creationId xmlns:a16="http://schemas.microsoft.com/office/drawing/2014/main" id="{38B98379-63E9-4F01-99C1-68190B3FBB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1960" y="4187326"/>
                        <a:ext cx="4232030"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F0EEA03E-FA9F-4492-B574-04ADEF77E5B0}"/>
              </a:ext>
            </a:extLst>
          </p:cNvPr>
          <p:cNvGraphicFramePr>
            <a:graphicFrameLocks noChangeAspect="1"/>
          </p:cNvGraphicFramePr>
          <p:nvPr>
            <p:extLst>
              <p:ext uri="{D42A27DB-BD31-4B8C-83A1-F6EECF244321}">
                <p14:modId xmlns:p14="http://schemas.microsoft.com/office/powerpoint/2010/main" val="2949299305"/>
              </p:ext>
            </p:extLst>
          </p:nvPr>
        </p:nvGraphicFramePr>
        <p:xfrm>
          <a:off x="1594221" y="5290516"/>
          <a:ext cx="9187958" cy="1039446"/>
        </p:xfrm>
        <a:graphic>
          <a:graphicData uri="http://schemas.openxmlformats.org/presentationml/2006/ole">
            <mc:AlternateContent xmlns:mc="http://schemas.openxmlformats.org/markup-compatibility/2006">
              <mc:Choice xmlns:v="urn:schemas-microsoft-com:vml" Requires="v">
                <p:oleObj spid="_x0000_s35860" name="Equation" r:id="rId13" imgW="4711680" imgH="533160" progId="Equation.DSMT4">
                  <p:embed/>
                </p:oleObj>
              </mc:Choice>
              <mc:Fallback>
                <p:oleObj name="Equation" r:id="rId13" imgW="4711680" imgH="533160" progId="Equation.DSMT4">
                  <p:embed/>
                  <p:pic>
                    <p:nvPicPr>
                      <p:cNvPr id="35" name="Object 34">
                        <a:extLst>
                          <a:ext uri="{FF2B5EF4-FFF2-40B4-BE49-F238E27FC236}">
                            <a16:creationId xmlns:a16="http://schemas.microsoft.com/office/drawing/2014/main" id="{1053689D-7157-4768-99DE-7AE53331029C}"/>
                          </a:ext>
                        </a:extLst>
                      </p:cNvPr>
                      <p:cNvPicPr>
                        <a:picLocks noChangeAspect="1" noChangeArrowheads="1"/>
                      </p:cNvPicPr>
                      <p:nvPr/>
                    </p:nvPicPr>
                    <p:blipFill>
                      <a:blip r:embed="rId14"/>
                      <a:srcRect/>
                      <a:stretch>
                        <a:fillRect/>
                      </a:stretch>
                    </p:blipFill>
                    <p:spPr bwMode="auto">
                      <a:xfrm>
                        <a:off x="1594221" y="5290516"/>
                        <a:ext cx="9187958" cy="1039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a:extLst>
              <a:ext uri="{FF2B5EF4-FFF2-40B4-BE49-F238E27FC236}">
                <a16:creationId xmlns:a16="http://schemas.microsoft.com/office/drawing/2014/main" id="{90224864-DC6B-42D5-9317-70738546A84C}"/>
              </a:ext>
            </a:extLst>
          </p:cNvPr>
          <p:cNvSpPr/>
          <p:nvPr/>
        </p:nvSpPr>
        <p:spPr>
          <a:xfrm>
            <a:off x="1270747" y="4169889"/>
            <a:ext cx="9325951" cy="461665"/>
          </a:xfrm>
          <a:prstGeom prst="rect">
            <a:avLst/>
          </a:prstGeom>
        </p:spPr>
        <p:txBody>
          <a:bodyPr wrap="none">
            <a:spAutoFit/>
          </a:bodyPr>
          <a:lstStyle/>
          <a:p>
            <a:r>
              <a:rPr lang="en-US"/>
              <a:t>Ta có                                                    ;                                                       .</a:t>
            </a:r>
          </a:p>
        </p:txBody>
      </p:sp>
    </p:spTree>
    <p:extLst>
      <p:ext uri="{BB962C8B-B14F-4D97-AF65-F5344CB8AC3E}">
        <p14:creationId xmlns:p14="http://schemas.microsoft.com/office/powerpoint/2010/main" val="13913433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8E38448D-6539-4E1C-8711-5C0A43FECA21}"/>
              </a:ext>
            </a:extLst>
          </p:cNvPr>
          <p:cNvGrpSpPr/>
          <p:nvPr/>
        </p:nvGrpSpPr>
        <p:grpSpPr>
          <a:xfrm>
            <a:off x="0" y="68179"/>
            <a:ext cx="12188825" cy="3132211"/>
            <a:chOff x="0" y="68179"/>
            <a:chExt cx="12188825" cy="3132211"/>
          </a:xfrm>
        </p:grpSpPr>
        <p:sp>
          <p:nvSpPr>
            <p:cNvPr id="66" name="Rounded Rectangle 21">
              <a:extLst>
                <a:ext uri="{FF2B5EF4-FFF2-40B4-BE49-F238E27FC236}">
                  <a16:creationId xmlns:a16="http://schemas.microsoft.com/office/drawing/2014/main" id="{C1594CD8-6A93-433A-BBC6-4FC70E9EA874}"/>
                </a:ext>
              </a:extLst>
            </p:cNvPr>
            <p:cNvSpPr/>
            <p:nvPr/>
          </p:nvSpPr>
          <p:spPr>
            <a:xfrm>
              <a:off x="1757592" y="68179"/>
              <a:ext cx="10345895" cy="313221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67" name="Picture 2">
              <a:extLst>
                <a:ext uri="{FF2B5EF4-FFF2-40B4-BE49-F238E27FC236}">
                  <a16:creationId xmlns:a16="http://schemas.microsoft.com/office/drawing/2014/main" id="{51CC3BD9-92E4-481F-99BE-7BBC1A91CB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13" y="76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a:extLst>
                <a:ext uri="{FF2B5EF4-FFF2-40B4-BE49-F238E27FC236}">
                  <a16:creationId xmlns:a16="http://schemas.microsoft.com/office/drawing/2014/main" id="{326F2038-5B79-43C3-B636-2AF38E905FC0}"/>
                </a:ext>
              </a:extLst>
            </p:cNvPr>
            <p:cNvSpPr/>
            <p:nvPr/>
          </p:nvSpPr>
          <p:spPr>
            <a:xfrm>
              <a:off x="272324" y="337821"/>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C00000"/>
                  </a:solidFill>
                  <a:effectLst>
                    <a:outerShdw blurRad="76200" dist="50800" dir="5400000" algn="tl" rotWithShape="0">
                      <a:srgbClr val="000000">
                        <a:alpha val="65000"/>
                      </a:srgbClr>
                    </a:outerShdw>
                  </a:effectLst>
                  <a:latin typeface=".VnCentury SchoolbookH" pitchFamily="34" charset="0"/>
                </a:rPr>
                <a:t>6.11</a:t>
              </a:r>
              <a:endParaRPr lang="en-US" sz="48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69" name="Rectangle 202">
              <a:extLst>
                <a:ext uri="{FF2B5EF4-FFF2-40B4-BE49-F238E27FC236}">
                  <a16:creationId xmlns:a16="http://schemas.microsoft.com/office/drawing/2014/main" id="{102E526D-EE10-4F8E-B42B-BD5F233ABA75}"/>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70" name="Picture 41">
            <a:extLst>
              <a:ext uri="{FF2B5EF4-FFF2-40B4-BE49-F238E27FC236}">
                <a16:creationId xmlns:a16="http://schemas.microsoft.com/office/drawing/2014/main" id="{E713FBCB-C864-44BC-BC30-1519D7B94A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0105" y="326333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AB9BFC93-11F1-4360-9378-7A2675B8694E}"/>
              </a:ext>
            </a:extLst>
          </p:cNvPr>
          <p:cNvPicPr>
            <a:picLocks noChangeAspect="1"/>
          </p:cNvPicPr>
          <p:nvPr/>
        </p:nvPicPr>
        <p:blipFill>
          <a:blip r:embed="rId5"/>
          <a:stretch>
            <a:fillRect/>
          </a:stretch>
        </p:blipFill>
        <p:spPr>
          <a:xfrm>
            <a:off x="9973874" y="5867400"/>
            <a:ext cx="2237426" cy="1231499"/>
          </a:xfrm>
          <a:prstGeom prst="rect">
            <a:avLst/>
          </a:prstGeom>
        </p:spPr>
      </p:pic>
      <p:sp>
        <p:nvSpPr>
          <p:cNvPr id="4" name="Rectangle 3">
            <a:extLst>
              <a:ext uri="{FF2B5EF4-FFF2-40B4-BE49-F238E27FC236}">
                <a16:creationId xmlns:a16="http://schemas.microsoft.com/office/drawing/2014/main" id="{FE32E479-4086-4824-B37A-7F24159EAE55}"/>
              </a:ext>
            </a:extLst>
          </p:cNvPr>
          <p:cNvSpPr/>
          <p:nvPr/>
        </p:nvSpPr>
        <p:spPr>
          <a:xfrm>
            <a:off x="1932627" y="91495"/>
            <a:ext cx="10131685" cy="3046988"/>
          </a:xfrm>
          <a:prstGeom prst="rect">
            <a:avLst/>
          </a:prstGeom>
        </p:spPr>
        <p:txBody>
          <a:bodyPr wrap="square">
            <a:spAutoFit/>
          </a:bodyPr>
          <a:lstStyle/>
          <a:p>
            <a:pPr marL="342900" indent="-342900">
              <a:buFont typeface="Wingdings" panose="05000000000000000000" pitchFamily="2" charset="2"/>
              <a:buChar char="v"/>
            </a:pPr>
            <a:r>
              <a:rPr lang="vi-VN"/>
              <a:t>Một bộ lọc được sử dụng để chặn thư rác trong các tài khoản thư điện tử. Tuy nhiên, vì bộ lọc không tuyệt đối hoàn hảo nên một thư rác bị chặn với xác suất 0,95 và một thư đúng (không phải là thư rác) bị chặn với xác suất 0,01. Thống kê cho thấy tỉ lệ thư rác là 3%.</a:t>
            </a:r>
          </a:p>
          <a:p>
            <a:r>
              <a:rPr lang="vi-VN"/>
              <a:t>a) Chọn ngẫu nhiên một thư bị chặn. Tính xác suất để đó là thư rác.</a:t>
            </a:r>
          </a:p>
          <a:p>
            <a:r>
              <a:rPr lang="vi-VN"/>
              <a:t>b) Chọn ngẫu nhiên một thư không bị chặn. Tính xác suất để đó là thư đúng.</a:t>
            </a:r>
          </a:p>
          <a:p>
            <a:r>
              <a:rPr lang="vi-VN"/>
              <a:t>c) Trong số các thư bị chặn, có bao nhiêu phần trăm là thư đúng? Trong số các </a:t>
            </a:r>
            <a:endParaRPr lang="en-US"/>
          </a:p>
          <a:p>
            <a:r>
              <a:rPr lang="en-US"/>
              <a:t>    </a:t>
            </a:r>
            <a:r>
              <a:rPr lang="vi-VN"/>
              <a:t>thư không bị chặn, có bao nhiêu phần trăm là thư rác?</a:t>
            </a:r>
            <a:endParaRPr lang="en-US"/>
          </a:p>
        </p:txBody>
      </p:sp>
      <p:sp>
        <p:nvSpPr>
          <p:cNvPr id="6" name="Rectangle 5">
            <a:extLst>
              <a:ext uri="{FF2B5EF4-FFF2-40B4-BE49-F238E27FC236}">
                <a16:creationId xmlns:a16="http://schemas.microsoft.com/office/drawing/2014/main" id="{469CCD3B-1C1F-44EB-8F6F-DD20D8B4411A}"/>
              </a:ext>
            </a:extLst>
          </p:cNvPr>
          <p:cNvSpPr/>
          <p:nvPr/>
        </p:nvSpPr>
        <p:spPr>
          <a:xfrm>
            <a:off x="907985" y="3675371"/>
            <a:ext cx="10999100" cy="830997"/>
          </a:xfrm>
          <a:prstGeom prst="rect">
            <a:avLst/>
          </a:prstGeom>
        </p:spPr>
        <p:txBody>
          <a:bodyPr wrap="square">
            <a:spAutoFit/>
          </a:bodyPr>
          <a:lstStyle/>
          <a:p>
            <a:r>
              <a:rPr lang="vi-VN"/>
              <a:t>c) Từ câu a, ta thấy xác suất một thư là thư rác nếu biết rằng thư đó bi chặn là 0,746.</a:t>
            </a:r>
            <a:endParaRPr lang="en-US"/>
          </a:p>
          <a:p>
            <a:r>
              <a:rPr lang="en-US"/>
              <a:t>    </a:t>
            </a:r>
            <a:r>
              <a:rPr lang="vi-VN"/>
              <a:t>Nghĩa là trong số các thư bị chặn có khoảng 74,6% thư rác. </a:t>
            </a:r>
          </a:p>
        </p:txBody>
      </p:sp>
      <p:sp>
        <p:nvSpPr>
          <p:cNvPr id="7" name="Rectangle 6">
            <a:extLst>
              <a:ext uri="{FF2B5EF4-FFF2-40B4-BE49-F238E27FC236}">
                <a16:creationId xmlns:a16="http://schemas.microsoft.com/office/drawing/2014/main" id="{75E1A234-3EBD-49C7-8022-BF00BBE74EE2}"/>
              </a:ext>
            </a:extLst>
          </p:cNvPr>
          <p:cNvSpPr/>
          <p:nvPr/>
        </p:nvSpPr>
        <p:spPr>
          <a:xfrm>
            <a:off x="1207282" y="5015825"/>
            <a:ext cx="10363200" cy="830997"/>
          </a:xfrm>
          <a:prstGeom prst="rect">
            <a:avLst/>
          </a:prstGeom>
        </p:spPr>
        <p:txBody>
          <a:bodyPr wrap="square">
            <a:spAutoFit/>
          </a:bodyPr>
          <a:lstStyle/>
          <a:p>
            <a:r>
              <a:rPr lang="vi-VN"/>
              <a:t>Từ câu b, ta thấy xác suất để đó là thư đúng nếu biết rằng thư đó không bi chặn là 0,998. Nghĩa là trong số các thư không bị chặn có khoảng 99,8% thư đúng. </a:t>
            </a:r>
          </a:p>
        </p:txBody>
      </p:sp>
      <p:sp>
        <p:nvSpPr>
          <p:cNvPr id="8" name="Rectangle 7">
            <a:extLst>
              <a:ext uri="{FF2B5EF4-FFF2-40B4-BE49-F238E27FC236}">
                <a16:creationId xmlns:a16="http://schemas.microsoft.com/office/drawing/2014/main" id="{2E4B4181-19E6-4587-80DD-3C409DC110F4}"/>
              </a:ext>
            </a:extLst>
          </p:cNvPr>
          <p:cNvSpPr/>
          <p:nvPr/>
        </p:nvSpPr>
        <p:spPr>
          <a:xfrm>
            <a:off x="1207282" y="4537455"/>
            <a:ext cx="9989369" cy="461665"/>
          </a:xfrm>
          <a:prstGeom prst="rect">
            <a:avLst/>
          </a:prstGeom>
        </p:spPr>
        <p:txBody>
          <a:bodyPr wrap="square">
            <a:spAutoFit/>
          </a:bodyPr>
          <a:lstStyle/>
          <a:p>
            <a:r>
              <a:rPr lang="vi-VN"/>
              <a:t>Vậy trong số các thư bị chặn có 100% – 74,6% = 25,4% là thư đúng.</a:t>
            </a:r>
            <a:endParaRPr lang="en-US"/>
          </a:p>
        </p:txBody>
      </p:sp>
      <p:sp>
        <p:nvSpPr>
          <p:cNvPr id="10" name="Rectangle 9">
            <a:extLst>
              <a:ext uri="{FF2B5EF4-FFF2-40B4-BE49-F238E27FC236}">
                <a16:creationId xmlns:a16="http://schemas.microsoft.com/office/drawing/2014/main" id="{A0169B60-72E9-47C7-90A3-85679BEB6424}"/>
              </a:ext>
            </a:extLst>
          </p:cNvPr>
          <p:cNvSpPr/>
          <p:nvPr/>
        </p:nvSpPr>
        <p:spPr>
          <a:xfrm>
            <a:off x="1209705" y="5983151"/>
            <a:ext cx="9626003" cy="461665"/>
          </a:xfrm>
          <a:prstGeom prst="rect">
            <a:avLst/>
          </a:prstGeom>
        </p:spPr>
        <p:txBody>
          <a:bodyPr wrap="square">
            <a:spAutoFit/>
          </a:bodyPr>
          <a:lstStyle/>
          <a:p>
            <a:r>
              <a:rPr lang="vi-VN"/>
              <a:t>Vậy trong số các thư không bị chặn có 100% – 99,8% = 0,02% là thư rác.</a:t>
            </a:r>
            <a:endParaRPr lang="en-US"/>
          </a:p>
        </p:txBody>
      </p:sp>
    </p:spTree>
    <p:extLst>
      <p:ext uri="{BB962C8B-B14F-4D97-AF65-F5344CB8AC3E}">
        <p14:creationId xmlns:p14="http://schemas.microsoft.com/office/powerpoint/2010/main" val="2174255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0789" y="493397"/>
            <a:ext cx="5461723" cy="5891265"/>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1218621"/>
            <a:endParaRPr lang="en-US" sz="2399">
              <a:solidFill>
                <a:prstClr val="white"/>
              </a:solidFill>
              <a:latin typeface="Calibri"/>
            </a:endParaRPr>
          </a:p>
        </p:txBody>
      </p:sp>
      <p:sp>
        <p:nvSpPr>
          <p:cNvPr id="45" name="Rectangle 15"/>
          <p:cNvSpPr/>
          <p:nvPr/>
        </p:nvSpPr>
        <p:spPr>
          <a:xfrm rot="1132070">
            <a:off x="3698016" y="-1190"/>
            <a:ext cx="1915078" cy="6880443"/>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1218621"/>
            <a:endParaRPr lang="en-US" sz="2399">
              <a:solidFill>
                <a:prstClr val="white"/>
              </a:solidFill>
              <a:latin typeface="Calibri"/>
            </a:endParaRPr>
          </a:p>
        </p:txBody>
      </p:sp>
      <p:sp>
        <p:nvSpPr>
          <p:cNvPr id="46" name="Rectangle 15"/>
          <p:cNvSpPr/>
          <p:nvPr/>
        </p:nvSpPr>
        <p:spPr>
          <a:xfrm rot="1132070">
            <a:off x="5733534" y="-1190"/>
            <a:ext cx="1915078" cy="6880443"/>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1218621"/>
            <a:endParaRPr lang="en-US" sz="2399">
              <a:solidFill>
                <a:prstClr val="white"/>
              </a:solidFill>
              <a:latin typeface="Calibri"/>
            </a:endParaRPr>
          </a:p>
        </p:txBody>
      </p:sp>
      <p:pic>
        <p:nvPicPr>
          <p:cNvPr id="4280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09" t="9303" r="8242" b="22923"/>
          <a:stretch/>
        </p:blipFill>
        <p:spPr bwMode="auto">
          <a:xfrm>
            <a:off x="838167" y="1991772"/>
            <a:ext cx="3734976" cy="53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80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78" y="1490835"/>
            <a:ext cx="5256431" cy="73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803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3098" t="18785" r="22102" b="23334"/>
          <a:stretch/>
        </p:blipFill>
        <p:spPr bwMode="auto">
          <a:xfrm>
            <a:off x="1648374" y="856593"/>
            <a:ext cx="1977141" cy="74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9736548" y="5333504"/>
            <a:ext cx="812376" cy="812588"/>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1218621"/>
            <a:endParaRPr lang="en-US" sz="2399">
              <a:solidFill>
                <a:prstClr val="white"/>
              </a:solidFill>
              <a:latin typeface="Calibri"/>
            </a:endParaRPr>
          </a:p>
        </p:txBody>
      </p:sp>
      <p:cxnSp>
        <p:nvCxnSpPr>
          <p:cNvPr id="17" name="Straight Connector 16"/>
          <p:cNvCxnSpPr/>
          <p:nvPr/>
        </p:nvCxnSpPr>
        <p:spPr>
          <a:xfrm>
            <a:off x="10548926" y="5079570"/>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a:off x="10548926" y="5079638"/>
            <a:ext cx="0" cy="5077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7703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1100"/>
                            </p:stCondLst>
                            <p:childTnLst>
                              <p:par>
                                <p:cTn id="19" presetID="2" presetClass="entr" presetSubtype="8" fill="hold" nodeType="afterEffect">
                                  <p:stCondLst>
                                    <p:cond delay="0"/>
                                  </p:stCondLst>
                                  <p:childTnLst>
                                    <p:set>
                                      <p:cBhvr>
                                        <p:cTn id="20" dur="1" fill="hold">
                                          <p:stCondLst>
                                            <p:cond delay="0"/>
                                          </p:stCondLst>
                                        </p:cTn>
                                        <p:tgtEl>
                                          <p:spTgt spid="428036"/>
                                        </p:tgtEl>
                                        <p:attrNameLst>
                                          <p:attrName>style.visibility</p:attrName>
                                        </p:attrNameLst>
                                      </p:cBhvr>
                                      <p:to>
                                        <p:strVal val="visible"/>
                                      </p:to>
                                    </p:set>
                                    <p:anim calcmode="lin" valueType="num">
                                      <p:cBhvr additive="base">
                                        <p:cTn id="21" dur="500" fill="hold"/>
                                        <p:tgtEl>
                                          <p:spTgt spid="428036"/>
                                        </p:tgtEl>
                                        <p:attrNameLst>
                                          <p:attrName>ppt_x</p:attrName>
                                        </p:attrNameLst>
                                      </p:cBhvr>
                                      <p:tavLst>
                                        <p:tav tm="0">
                                          <p:val>
                                            <p:strVal val="0-#ppt_w/2"/>
                                          </p:val>
                                        </p:tav>
                                        <p:tav tm="100000">
                                          <p:val>
                                            <p:strVal val="#ppt_x"/>
                                          </p:val>
                                        </p:tav>
                                      </p:tavLst>
                                    </p:anim>
                                    <p:anim calcmode="lin" valueType="num">
                                      <p:cBhvr additive="base">
                                        <p:cTn id="22" dur="500" fill="hold"/>
                                        <p:tgtEl>
                                          <p:spTgt spid="428036"/>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2" presetClass="entr" presetSubtype="4" fill="hold" nodeType="afterEffect">
                                  <p:stCondLst>
                                    <p:cond delay="0"/>
                                  </p:stCondLst>
                                  <p:childTnLst>
                                    <p:set>
                                      <p:cBhvr>
                                        <p:cTn id="25" dur="1" fill="hold">
                                          <p:stCondLst>
                                            <p:cond delay="0"/>
                                          </p:stCondLst>
                                        </p:cTn>
                                        <p:tgtEl>
                                          <p:spTgt spid="428035"/>
                                        </p:tgtEl>
                                        <p:attrNameLst>
                                          <p:attrName>style.visibility</p:attrName>
                                        </p:attrNameLst>
                                      </p:cBhvr>
                                      <p:to>
                                        <p:strVal val="visible"/>
                                      </p:to>
                                    </p:set>
                                    <p:anim calcmode="lin" valueType="num">
                                      <p:cBhvr additive="base">
                                        <p:cTn id="26" dur="500" fill="hold"/>
                                        <p:tgtEl>
                                          <p:spTgt spid="428035"/>
                                        </p:tgtEl>
                                        <p:attrNameLst>
                                          <p:attrName>ppt_x</p:attrName>
                                        </p:attrNameLst>
                                      </p:cBhvr>
                                      <p:tavLst>
                                        <p:tav tm="0">
                                          <p:val>
                                            <p:strVal val="#ppt_x"/>
                                          </p:val>
                                        </p:tav>
                                        <p:tav tm="100000">
                                          <p:val>
                                            <p:strVal val="#ppt_x"/>
                                          </p:val>
                                        </p:tav>
                                      </p:tavLst>
                                    </p:anim>
                                    <p:anim calcmode="lin" valueType="num">
                                      <p:cBhvr additive="base">
                                        <p:cTn id="27" dur="500" fill="hold"/>
                                        <p:tgtEl>
                                          <p:spTgt spid="428035"/>
                                        </p:tgtEl>
                                        <p:attrNameLst>
                                          <p:attrName>ppt_y</p:attrName>
                                        </p:attrNameLst>
                                      </p:cBhvr>
                                      <p:tavLst>
                                        <p:tav tm="0">
                                          <p:val>
                                            <p:strVal val="1+#ppt_h/2"/>
                                          </p:val>
                                        </p:tav>
                                        <p:tav tm="100000">
                                          <p:val>
                                            <p:strVal val="#ppt_y"/>
                                          </p:val>
                                        </p:tav>
                                      </p:tavLst>
                                    </p:anim>
                                  </p:childTnLst>
                                </p:cTn>
                              </p:par>
                            </p:childTnLst>
                          </p:cTn>
                        </p:par>
                        <p:par>
                          <p:cTn id="28" fill="hold">
                            <p:stCondLst>
                              <p:cond delay="2100"/>
                            </p:stCondLst>
                            <p:childTnLst>
                              <p:par>
                                <p:cTn id="29" presetID="2" presetClass="entr" presetSubtype="2" fill="hold" nodeType="afterEffect">
                                  <p:stCondLst>
                                    <p:cond delay="0"/>
                                  </p:stCondLst>
                                  <p:childTnLst>
                                    <p:set>
                                      <p:cBhvr>
                                        <p:cTn id="30" dur="1" fill="hold">
                                          <p:stCondLst>
                                            <p:cond delay="0"/>
                                          </p:stCondLst>
                                        </p:cTn>
                                        <p:tgtEl>
                                          <p:spTgt spid="428034"/>
                                        </p:tgtEl>
                                        <p:attrNameLst>
                                          <p:attrName>style.visibility</p:attrName>
                                        </p:attrNameLst>
                                      </p:cBhvr>
                                      <p:to>
                                        <p:strVal val="visible"/>
                                      </p:to>
                                    </p:set>
                                    <p:anim calcmode="lin" valueType="num">
                                      <p:cBhvr additive="base">
                                        <p:cTn id="31" dur="500" fill="hold"/>
                                        <p:tgtEl>
                                          <p:spTgt spid="428034"/>
                                        </p:tgtEl>
                                        <p:attrNameLst>
                                          <p:attrName>ppt_x</p:attrName>
                                        </p:attrNameLst>
                                      </p:cBhvr>
                                      <p:tavLst>
                                        <p:tav tm="0">
                                          <p:val>
                                            <p:strVal val="1+#ppt_w/2"/>
                                          </p:val>
                                        </p:tav>
                                        <p:tav tm="100000">
                                          <p:val>
                                            <p:strVal val="#ppt_x"/>
                                          </p:val>
                                        </p:tav>
                                      </p:tavLst>
                                    </p:anim>
                                    <p:anim calcmode="lin" valueType="num">
                                      <p:cBhvr additive="base">
                                        <p:cTn id="32" dur="500" fill="hold"/>
                                        <p:tgtEl>
                                          <p:spTgt spid="428034"/>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5812" y="215067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a:extLst>
              <a:ext uri="{FF2B5EF4-FFF2-40B4-BE49-F238E27FC236}">
                <a16:creationId xmlns:a16="http://schemas.microsoft.com/office/drawing/2014/main" id="{ADACD85D-F2A2-4F85-B628-7B620A193275}"/>
              </a:ext>
            </a:extLst>
          </p:cNvPr>
          <p:cNvGrpSpPr/>
          <p:nvPr/>
        </p:nvGrpSpPr>
        <p:grpSpPr>
          <a:xfrm>
            <a:off x="-5599" y="0"/>
            <a:ext cx="12119811" cy="2081854"/>
            <a:chOff x="-5599" y="0"/>
            <a:chExt cx="12119811" cy="2081854"/>
          </a:xfrm>
        </p:grpSpPr>
        <p:sp>
          <p:nvSpPr>
            <p:cNvPr id="11" name="Rounded Rectangle 10"/>
            <p:cNvSpPr/>
            <p:nvPr/>
          </p:nvSpPr>
          <p:spPr>
            <a:xfrm>
              <a:off x="1328823" y="49235"/>
              <a:ext cx="10785389" cy="2032619"/>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 y="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68659" y="434030"/>
              <a:ext cx="488211"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352972" y="42307"/>
              <a:ext cx="10761239" cy="1969748"/>
            </a:xfrm>
            <a:prstGeom prst="rect">
              <a:avLst/>
            </a:prstGeom>
            <a:noFill/>
          </p:spPr>
          <p:txBody>
            <a:bodyPr wrap="square" lIns="121899" tIns="60949" rIns="121899" bIns="60949" rtlCol="0">
              <a:spAutoFit/>
            </a:bodyPr>
            <a:lstStyle/>
            <a:p>
              <a:pPr marL="342900" indent="-342900">
                <a:buFont typeface="Wingdings" panose="05000000000000000000" pitchFamily="2" charset="2"/>
                <a:buChar char="v"/>
              </a:pPr>
              <a:r>
                <a:rPr lang="vi-VN" b="1">
                  <a:cs typeface="Arial" pitchFamily="34" charset="0"/>
                </a:rPr>
                <a:t>Ông An hằng ngày đi làm bằng xe máy</a:t>
              </a:r>
              <a:r>
                <a:rPr lang="en-US" b="1">
                  <a:cs typeface="Arial" pitchFamily="34" charset="0"/>
                </a:rPr>
                <a:t> (XM)</a:t>
              </a:r>
              <a:r>
                <a:rPr lang="vi-VN" b="1">
                  <a:cs typeface="Arial" pitchFamily="34" charset="0"/>
                </a:rPr>
                <a:t> hoặc xe buýt</a:t>
              </a:r>
              <a:r>
                <a:rPr lang="en-US" b="1">
                  <a:cs typeface="Arial" pitchFamily="34" charset="0"/>
                </a:rPr>
                <a:t> (XB)</a:t>
              </a:r>
              <a:r>
                <a:rPr lang="vi-VN" b="1">
                  <a:cs typeface="Arial" pitchFamily="34" charset="0"/>
                </a:rPr>
                <a:t>. Nếu hôm nay ông đi làm bằng xe buýt thì xác suất để hôm sau ông đi làm bằng xe máy là 0,4. Nếu hôm nay ông đi làm bằng xe máy thì xác suất để hôm sau ông đi làm bằng xe buýt là 0,7. Xét một tuần mà thứ Hai ông An đi làm bằng xe buýt. Tính xác suất để thứ Tư trong tuần đó, ông An đi làm bằng xe máy.</a:t>
              </a:r>
              <a:endParaRPr lang="en-US" b="1">
                <a:cs typeface="Arial" pitchFamily="34" charset="0"/>
              </a:endParaRPr>
            </a:p>
          </p:txBody>
        </p:sp>
      </p:grpSp>
      <p:grpSp>
        <p:nvGrpSpPr>
          <p:cNvPr id="32" name="Group 31">
            <a:extLst>
              <a:ext uri="{FF2B5EF4-FFF2-40B4-BE49-F238E27FC236}">
                <a16:creationId xmlns:a16="http://schemas.microsoft.com/office/drawing/2014/main" id="{388EE3D7-D639-49B0-990D-5AB830B8D514}"/>
              </a:ext>
            </a:extLst>
          </p:cNvPr>
          <p:cNvGrpSpPr/>
          <p:nvPr/>
        </p:nvGrpSpPr>
        <p:grpSpPr>
          <a:xfrm>
            <a:off x="1029659" y="2850548"/>
            <a:ext cx="7381089" cy="470165"/>
            <a:chOff x="1019215" y="3245566"/>
            <a:chExt cx="7381089" cy="470165"/>
          </a:xfrm>
        </p:grpSpPr>
        <p:grpSp>
          <p:nvGrpSpPr>
            <p:cNvPr id="3" name="Group 2">
              <a:extLst>
                <a:ext uri="{FF2B5EF4-FFF2-40B4-BE49-F238E27FC236}">
                  <a16:creationId xmlns:a16="http://schemas.microsoft.com/office/drawing/2014/main" id="{3B961C22-1DCA-4226-A31F-F75D2C5606CE}"/>
                </a:ext>
              </a:extLst>
            </p:cNvPr>
            <p:cNvGrpSpPr/>
            <p:nvPr/>
          </p:nvGrpSpPr>
          <p:grpSpPr>
            <a:xfrm>
              <a:off x="1019215" y="3245566"/>
              <a:ext cx="3274225" cy="470165"/>
              <a:chOff x="1179264" y="3276123"/>
              <a:chExt cx="3274225" cy="470165"/>
            </a:xfrm>
          </p:grpSpPr>
          <p:sp>
            <p:nvSpPr>
              <p:cNvPr id="18" name="TextBox 17"/>
              <p:cNvSpPr txBox="1"/>
              <p:nvPr/>
            </p:nvSpPr>
            <p:spPr>
              <a:xfrm>
                <a:off x="1179264" y="3276123"/>
                <a:ext cx="3274225" cy="461665"/>
              </a:xfrm>
              <a:prstGeom prst="rect">
                <a:avLst/>
              </a:prstGeom>
              <a:noFill/>
            </p:spPr>
            <p:txBody>
              <a:bodyPr wrap="square" rtlCol="0">
                <a:spAutoFit/>
              </a:bodyPr>
              <a:lstStyle/>
              <a:p>
                <a:pPr algn="just"/>
                <a:r>
                  <a:rPr lang="vi-VN" b="1">
                    <a:cs typeface="Arial" pitchFamily="34" charset="0"/>
                  </a:rPr>
                  <a:t>Ta cần tính</a:t>
                </a:r>
                <a:r>
                  <a:rPr lang="en-US" b="1">
                    <a:cs typeface="Arial" pitchFamily="34" charset="0"/>
                  </a:rPr>
                  <a:t>         </a:t>
                </a:r>
                <a:r>
                  <a:rPr lang="vi-VN" b="1">
                    <a:cs typeface="Arial" pitchFamily="34" charset="0"/>
                  </a:rPr>
                  <a:t>. </a:t>
                </a:r>
                <a:r>
                  <a:rPr lang="vi-VN">
                    <a:cs typeface="Arial" pitchFamily="34" charset="0"/>
                  </a:rPr>
                  <a:t>Ta có:</a:t>
                </a:r>
                <a:endParaRPr lang="en-US">
                  <a:latin typeface="Arial" pitchFamily="34" charset="0"/>
                  <a:cs typeface="Arial" pitchFamily="34" charset="0"/>
                </a:endParaRPr>
              </a:p>
            </p:txBody>
          </p:sp>
          <p:graphicFrame>
            <p:nvGraphicFramePr>
              <p:cNvPr id="9" name="Object 8">
                <a:extLst>
                  <a:ext uri="{FF2B5EF4-FFF2-40B4-BE49-F238E27FC236}">
                    <a16:creationId xmlns:a16="http://schemas.microsoft.com/office/drawing/2014/main" id="{CCA7EAB3-9DF9-74EC-62B6-75E967A44CD2}"/>
                  </a:ext>
                </a:extLst>
              </p:cNvPr>
              <p:cNvGraphicFramePr>
                <a:graphicFrameLocks noChangeAspect="1"/>
              </p:cNvGraphicFramePr>
              <p:nvPr>
                <p:extLst>
                  <p:ext uri="{D42A27DB-BD31-4B8C-83A1-F6EECF244321}">
                    <p14:modId xmlns:p14="http://schemas.microsoft.com/office/powerpoint/2010/main" val="2374116746"/>
                  </p:ext>
                </p:extLst>
              </p:nvPr>
            </p:nvGraphicFramePr>
            <p:xfrm>
              <a:off x="2744422" y="3330363"/>
              <a:ext cx="730250" cy="415925"/>
            </p:xfrm>
            <a:graphic>
              <a:graphicData uri="http://schemas.openxmlformats.org/presentationml/2006/ole">
                <mc:AlternateContent xmlns:mc="http://schemas.openxmlformats.org/markup-compatibility/2006">
                  <mc:Choice xmlns:v="urn:schemas-microsoft-com:vml" Requires="v">
                    <p:oleObj spid="_x0000_s3210" name="Equation" r:id="rId6" imgW="355320" imgH="203040" progId="Equation.DSMT4">
                      <p:embed/>
                    </p:oleObj>
                  </mc:Choice>
                  <mc:Fallback>
                    <p:oleObj name="Equation" r:id="rId6" imgW="355320" imgH="203040" progId="Equation.DSMT4">
                      <p:embed/>
                      <p:pic>
                        <p:nvPicPr>
                          <p:cNvPr id="8" name="Object 7">
                            <a:extLst>
                              <a:ext uri="{FF2B5EF4-FFF2-40B4-BE49-F238E27FC236}">
                                <a16:creationId xmlns:a16="http://schemas.microsoft.com/office/drawing/2014/main" id="{997AF7EB-76B7-0BBD-0DF0-FAE23DC9A6E8}"/>
                              </a:ext>
                            </a:extLst>
                          </p:cNvPr>
                          <p:cNvPicPr/>
                          <p:nvPr/>
                        </p:nvPicPr>
                        <p:blipFill>
                          <a:blip r:embed="rId7"/>
                          <a:stretch>
                            <a:fillRect/>
                          </a:stretch>
                        </p:blipFill>
                        <p:spPr>
                          <a:xfrm>
                            <a:off x="2744422" y="3330363"/>
                            <a:ext cx="730250" cy="415925"/>
                          </a:xfrm>
                          <a:prstGeom prst="rect">
                            <a:avLst/>
                          </a:prstGeom>
                        </p:spPr>
                      </p:pic>
                    </p:oleObj>
                  </mc:Fallback>
                </mc:AlternateContent>
              </a:graphicData>
            </a:graphic>
          </p:graphicFrame>
        </p:grpSp>
        <p:graphicFrame>
          <p:nvGraphicFramePr>
            <p:cNvPr id="16" name="Object 15">
              <a:extLst>
                <a:ext uri="{FF2B5EF4-FFF2-40B4-BE49-F238E27FC236}">
                  <a16:creationId xmlns:a16="http://schemas.microsoft.com/office/drawing/2014/main" id="{0CF8BCC3-F6D5-3882-1082-0E4DE4686CD3}"/>
                </a:ext>
              </a:extLst>
            </p:cNvPr>
            <p:cNvGraphicFramePr>
              <a:graphicFrameLocks noChangeAspect="1"/>
            </p:cNvGraphicFramePr>
            <p:nvPr>
              <p:extLst>
                <p:ext uri="{D42A27DB-BD31-4B8C-83A1-F6EECF244321}">
                  <p14:modId xmlns:p14="http://schemas.microsoft.com/office/powerpoint/2010/main" val="3837715769"/>
                </p:ext>
              </p:extLst>
            </p:nvPr>
          </p:nvGraphicFramePr>
          <p:xfrm>
            <a:off x="4204511" y="3299484"/>
            <a:ext cx="1538288" cy="415925"/>
          </p:xfrm>
          <a:graphic>
            <a:graphicData uri="http://schemas.openxmlformats.org/presentationml/2006/ole">
              <mc:AlternateContent xmlns:mc="http://schemas.openxmlformats.org/markup-compatibility/2006">
                <mc:Choice xmlns:v="urn:schemas-microsoft-com:vml" Requires="v">
                  <p:oleObj spid="_x0000_s3211" name="Equation" r:id="rId8" imgW="749160" imgH="203040" progId="Equation.DSMT4">
                    <p:embed/>
                  </p:oleObj>
                </mc:Choice>
                <mc:Fallback>
                  <p:oleObj name="Equation" r:id="rId8" imgW="749160" imgH="203040" progId="Equation.DSMT4">
                    <p:embed/>
                    <p:pic>
                      <p:nvPicPr>
                        <p:cNvPr id="10" name="Object 9">
                          <a:extLst>
                            <a:ext uri="{FF2B5EF4-FFF2-40B4-BE49-F238E27FC236}">
                              <a16:creationId xmlns:a16="http://schemas.microsoft.com/office/drawing/2014/main" id="{B8F7985D-2514-838A-5E17-8AE4C22FE154}"/>
                            </a:ext>
                          </a:extLst>
                        </p:cNvPr>
                        <p:cNvPicPr/>
                        <p:nvPr/>
                      </p:nvPicPr>
                      <p:blipFill>
                        <a:blip r:embed="rId9"/>
                        <a:stretch>
                          <a:fillRect/>
                        </a:stretch>
                      </p:blipFill>
                      <p:spPr>
                        <a:xfrm>
                          <a:off x="4204511" y="3299484"/>
                          <a:ext cx="1538288" cy="4159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01E54D4-47E8-8B09-8D33-1768BC4C4F41}"/>
                </a:ext>
              </a:extLst>
            </p:cNvPr>
            <p:cNvGraphicFramePr>
              <a:graphicFrameLocks noChangeAspect="1"/>
            </p:cNvGraphicFramePr>
            <p:nvPr>
              <p:extLst>
                <p:ext uri="{D42A27DB-BD31-4B8C-83A1-F6EECF244321}">
                  <p14:modId xmlns:p14="http://schemas.microsoft.com/office/powerpoint/2010/main" val="4146253786"/>
                </p:ext>
              </p:extLst>
            </p:nvPr>
          </p:nvGraphicFramePr>
          <p:xfrm>
            <a:off x="5815854" y="3247097"/>
            <a:ext cx="2584450" cy="468312"/>
          </p:xfrm>
          <a:graphic>
            <a:graphicData uri="http://schemas.openxmlformats.org/presentationml/2006/ole">
              <mc:AlternateContent xmlns:mc="http://schemas.openxmlformats.org/markup-compatibility/2006">
                <mc:Choice xmlns:v="urn:schemas-microsoft-com:vml" Requires="v">
                  <p:oleObj spid="_x0000_s3212" name="Equation" r:id="rId10" imgW="1257120" imgH="228600" progId="Equation.DSMT4">
                    <p:embed/>
                  </p:oleObj>
                </mc:Choice>
                <mc:Fallback>
                  <p:oleObj name="Equation" r:id="rId10" imgW="1257120" imgH="228600" progId="Equation.DSMT4">
                    <p:embed/>
                    <p:pic>
                      <p:nvPicPr>
                        <p:cNvPr id="20" name="Object 19">
                          <a:extLst>
                            <a:ext uri="{FF2B5EF4-FFF2-40B4-BE49-F238E27FC236}">
                              <a16:creationId xmlns:a16="http://schemas.microsoft.com/office/drawing/2014/main" id="{04B35E09-CCE5-0A99-42DE-D25810DE4E9D}"/>
                            </a:ext>
                          </a:extLst>
                        </p:cNvPr>
                        <p:cNvPicPr/>
                        <p:nvPr/>
                      </p:nvPicPr>
                      <p:blipFill>
                        <a:blip r:embed="rId11"/>
                        <a:stretch>
                          <a:fillRect/>
                        </a:stretch>
                      </p:blipFill>
                      <p:spPr>
                        <a:xfrm>
                          <a:off x="5815854" y="3247097"/>
                          <a:ext cx="2584450" cy="468312"/>
                        </a:xfrm>
                        <a:prstGeom prst="rect">
                          <a:avLst/>
                        </a:prstGeom>
                      </p:spPr>
                    </p:pic>
                  </p:oleObj>
                </mc:Fallback>
              </mc:AlternateContent>
            </a:graphicData>
          </a:graphic>
        </p:graphicFrame>
      </p:grpSp>
      <p:grpSp>
        <p:nvGrpSpPr>
          <p:cNvPr id="23" name="Group 22">
            <a:extLst>
              <a:ext uri="{FF2B5EF4-FFF2-40B4-BE49-F238E27FC236}">
                <a16:creationId xmlns:a16="http://schemas.microsoft.com/office/drawing/2014/main" id="{6903587B-157A-4628-AEC6-A5EB5B8D30D3}"/>
              </a:ext>
            </a:extLst>
          </p:cNvPr>
          <p:cNvGrpSpPr/>
          <p:nvPr/>
        </p:nvGrpSpPr>
        <p:grpSpPr>
          <a:xfrm>
            <a:off x="1096370" y="3286962"/>
            <a:ext cx="11074846" cy="646232"/>
            <a:chOff x="1191766" y="3536920"/>
            <a:chExt cx="11074846" cy="646232"/>
          </a:xfrm>
        </p:grpSpPr>
        <p:graphicFrame>
          <p:nvGraphicFramePr>
            <p:cNvPr id="24" name="Object 23">
              <a:extLst>
                <a:ext uri="{FF2B5EF4-FFF2-40B4-BE49-F238E27FC236}">
                  <a16:creationId xmlns:a16="http://schemas.microsoft.com/office/drawing/2014/main" id="{FA488A45-6749-BA96-80D4-29B8EB286715}"/>
                </a:ext>
              </a:extLst>
            </p:cNvPr>
            <p:cNvGraphicFramePr>
              <a:graphicFrameLocks noChangeAspect="1"/>
            </p:cNvGraphicFramePr>
            <p:nvPr>
              <p:extLst>
                <p:ext uri="{D42A27DB-BD31-4B8C-83A1-F6EECF244321}">
                  <p14:modId xmlns:p14="http://schemas.microsoft.com/office/powerpoint/2010/main" val="181384185"/>
                </p:ext>
              </p:extLst>
            </p:nvPr>
          </p:nvGraphicFramePr>
          <p:xfrm>
            <a:off x="1191766" y="3629203"/>
            <a:ext cx="1223963" cy="417513"/>
          </p:xfrm>
          <a:graphic>
            <a:graphicData uri="http://schemas.openxmlformats.org/presentationml/2006/ole">
              <mc:AlternateContent xmlns:mc="http://schemas.openxmlformats.org/markup-compatibility/2006">
                <mc:Choice xmlns:v="urn:schemas-microsoft-com:vml" Requires="v">
                  <p:oleObj spid="_x0000_s3213" name="Equation" r:id="rId12" imgW="596880" imgH="203040" progId="Equation.DSMT4">
                    <p:embed/>
                  </p:oleObj>
                </mc:Choice>
                <mc:Fallback>
                  <p:oleObj name="Equation" r:id="rId12" imgW="596880" imgH="203040" progId="Equation.DSMT4">
                    <p:embed/>
                    <p:pic>
                      <p:nvPicPr>
                        <p:cNvPr id="8" name="Object 7">
                          <a:extLst>
                            <a:ext uri="{FF2B5EF4-FFF2-40B4-BE49-F238E27FC236}">
                              <a16:creationId xmlns:a16="http://schemas.microsoft.com/office/drawing/2014/main" id="{997AF7EB-76B7-0BBD-0DF0-FAE23DC9A6E8}"/>
                            </a:ext>
                          </a:extLst>
                        </p:cNvPr>
                        <p:cNvPicPr/>
                        <p:nvPr/>
                      </p:nvPicPr>
                      <p:blipFill>
                        <a:blip r:embed="rId13"/>
                        <a:stretch>
                          <a:fillRect/>
                        </a:stretch>
                      </p:blipFill>
                      <p:spPr>
                        <a:xfrm>
                          <a:off x="1191766" y="3629203"/>
                          <a:ext cx="1223963" cy="417513"/>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BE998BB6-F278-41E9-A4A5-81201CF15140}"/>
                </a:ext>
              </a:extLst>
            </p:cNvPr>
            <p:cNvPicPr>
              <a:picLocks noChangeAspect="1"/>
            </p:cNvPicPr>
            <p:nvPr/>
          </p:nvPicPr>
          <p:blipFill>
            <a:blip r:embed="rId14"/>
            <a:stretch>
              <a:fillRect/>
            </a:stretch>
          </p:blipFill>
          <p:spPr>
            <a:xfrm>
              <a:off x="2284412" y="3536920"/>
              <a:ext cx="9982200" cy="646232"/>
            </a:xfrm>
            <a:prstGeom prst="rect">
              <a:avLst/>
            </a:prstGeom>
          </p:spPr>
        </p:pic>
      </p:grpSp>
      <p:grpSp>
        <p:nvGrpSpPr>
          <p:cNvPr id="25" name="Group 24">
            <a:extLst>
              <a:ext uri="{FF2B5EF4-FFF2-40B4-BE49-F238E27FC236}">
                <a16:creationId xmlns:a16="http://schemas.microsoft.com/office/drawing/2014/main" id="{4EFBC1BD-1160-4105-90CF-3F50CCEC2A20}"/>
              </a:ext>
            </a:extLst>
          </p:cNvPr>
          <p:cNvGrpSpPr/>
          <p:nvPr/>
        </p:nvGrpSpPr>
        <p:grpSpPr>
          <a:xfrm>
            <a:off x="1096370" y="3757593"/>
            <a:ext cx="10960833" cy="1421928"/>
            <a:chOff x="1541946" y="1320775"/>
            <a:chExt cx="10343665" cy="1421928"/>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11654E-A1D8-4527-9372-E588E4D9726E}"/>
                    </a:ext>
                  </a:extLst>
                </p:cNvPr>
                <p:cNvSpPr txBox="1"/>
                <p:nvPr/>
              </p:nvSpPr>
              <p:spPr>
                <a:xfrm>
                  <a:off x="1541946" y="1320775"/>
                  <a:ext cx="10343665" cy="1421928"/>
                </a:xfrm>
                <a:prstGeom prst="rect">
                  <a:avLst/>
                </a:prstGeom>
                <a:noFill/>
              </p:spPr>
              <p:txBody>
                <a:bodyPr wrap="square" rtlCol="0">
                  <a:spAutoFit/>
                </a:bodyPr>
                <a:lstStyle/>
                <a:p>
                  <a:pPr algn="just">
                    <a:lnSpc>
                      <a:spcPct val="120000"/>
                    </a:lnSpc>
                  </a:pPr>
                  <a:r>
                    <a:rPr lang="en-US">
                      <a:cs typeface="Arial" pitchFamily="34" charset="0"/>
                    </a:rPr>
                    <a:t>N</a:t>
                  </a:r>
                  <a:r>
                    <a:rPr lang="vi-VN">
                      <a:cs typeface="Arial" pitchFamily="34" charset="0"/>
                    </a:rPr>
                    <a:t>ếu hôm nay ông đi làm </a:t>
                  </a:r>
                  <a:r>
                    <a:rPr lang="en-US">
                      <a:cs typeface="Arial" pitchFamily="34" charset="0"/>
                    </a:rPr>
                    <a:t>XM </a:t>
                  </a:r>
                  <a:r>
                    <a:rPr lang="vi-VN">
                      <a:cs typeface="Arial" pitchFamily="34" charset="0"/>
                    </a:rPr>
                    <a:t>thì xác suất để hôm sau ông đi làm </a:t>
                  </a:r>
                  <a:r>
                    <a:rPr lang="en-US">
                      <a:cs typeface="Arial" pitchFamily="34" charset="0"/>
                    </a:rPr>
                    <a:t>XB </a:t>
                  </a:r>
                  <a:r>
                    <a:rPr lang="vi-VN">
                      <a:cs typeface="Arial" pitchFamily="34" charset="0"/>
                    </a:rPr>
                    <a:t>là</a:t>
                  </a:r>
                  <a:r>
                    <a:rPr lang="en-US">
                      <a:cs typeface="Arial" pitchFamily="34" charset="0"/>
                    </a:rPr>
                    <a:t> 0,7 </a:t>
                  </a:r>
                  <a:r>
                    <a:rPr lang="vi-VN">
                      <a:cs typeface="Arial" pitchFamily="34" charset="0"/>
                    </a:rPr>
                    <a:t>và đi làm </a:t>
                  </a:r>
                  <a:r>
                    <a:rPr lang="en-US">
                      <a:cs typeface="Arial" pitchFamily="34" charset="0"/>
                    </a:rPr>
                    <a:t>XM </a:t>
                  </a:r>
                  <a:r>
                    <a:rPr lang="vi-VN">
                      <a:cs typeface="Arial" pitchFamily="34" charset="0"/>
                    </a:rPr>
                    <a:t>là 1</a:t>
                  </a:r>
                  <a14:m>
                    <m:oMath xmlns:m="http://schemas.openxmlformats.org/officeDocument/2006/math">
                      <m:r>
                        <a:rPr lang="en-US" b="0" i="1">
                          <a:latin typeface="Cambria Math" panose="02040503050406030204" pitchFamily="18" charset="0"/>
                          <a:ea typeface="Cambria Math" panose="02040503050406030204" pitchFamily="18" charset="0"/>
                          <a:cs typeface="Arial" pitchFamily="34" charset="0"/>
                        </a:rPr>
                        <m:t>−</m:t>
                      </m:r>
                    </m:oMath>
                  </a14:m>
                  <a:r>
                    <a:rPr lang="vi-VN">
                      <a:cs typeface="Arial" pitchFamily="34" charset="0"/>
                    </a:rPr>
                    <a:t>0,7 = 0,3. Do đó, nếu thứ Ba, ông An đi làm </a:t>
                  </a:r>
                  <a:r>
                    <a:rPr lang="en-US">
                      <a:cs typeface="Arial" pitchFamily="34" charset="0"/>
                    </a:rPr>
                    <a:t>XM </a:t>
                  </a:r>
                  <a:r>
                    <a:rPr lang="vi-VN">
                      <a:cs typeface="Arial" pitchFamily="34" charset="0"/>
                    </a:rPr>
                    <a:t>thì xác suất để thứ Tư, ông đi làm </a:t>
                  </a:r>
                  <a:r>
                    <a:rPr lang="en-US">
                      <a:cs typeface="Arial" pitchFamily="34" charset="0"/>
                    </a:rPr>
                    <a:t>XM </a:t>
                  </a:r>
                  <a:r>
                    <a:rPr lang="vi-VN">
                      <a:cs typeface="Arial" pitchFamily="34" charset="0"/>
                    </a:rPr>
                    <a:t>là 0,3. Vậy</a:t>
                  </a:r>
                  <a:endParaRPr lang="en-US">
                    <a:cs typeface="Arial" pitchFamily="34" charset="0"/>
                  </a:endParaRPr>
                </a:p>
              </p:txBody>
            </p:sp>
          </mc:Choice>
          <mc:Fallback xmlns="">
            <p:sp>
              <p:nvSpPr>
                <p:cNvPr id="26" name="TextBox 25">
                  <a:extLst>
                    <a:ext uri="{FF2B5EF4-FFF2-40B4-BE49-F238E27FC236}">
                      <a16:creationId xmlns:a16="http://schemas.microsoft.com/office/drawing/2014/main" id="{5111654E-A1D8-4527-9372-E588E4D9726E}"/>
                    </a:ext>
                  </a:extLst>
                </p:cNvPr>
                <p:cNvSpPr txBox="1">
                  <a:spLocks noRot="1" noChangeAspect="1" noMove="1" noResize="1" noEditPoints="1" noAdjustHandles="1" noChangeArrowheads="1" noChangeShapeType="1" noTextEdit="1"/>
                </p:cNvSpPr>
                <p:nvPr/>
              </p:nvSpPr>
              <p:spPr>
                <a:xfrm>
                  <a:off x="1541946" y="1320775"/>
                  <a:ext cx="10343665" cy="1421928"/>
                </a:xfrm>
                <a:prstGeom prst="rect">
                  <a:avLst/>
                </a:prstGeom>
                <a:blipFill>
                  <a:blip r:embed="rId15"/>
                  <a:stretch>
                    <a:fillRect l="-890" t="-855" r="-834" b="-59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7" name="Object 26">
                  <a:extLst>
                    <a:ext uri="{FF2B5EF4-FFF2-40B4-BE49-F238E27FC236}">
                      <a16:creationId xmlns:a16="http://schemas.microsoft.com/office/drawing/2014/main" id="{FCB8DEB7-DA3F-4B6D-981E-9E622FAE3ABE}"/>
                    </a:ext>
                  </a:extLst>
                </p:cNvPr>
                <p:cNvGraphicFramePr>
                  <a:graphicFrameLocks noChangeAspect="1"/>
                </p:cNvGraphicFramePr>
                <p:nvPr>
                  <p:extLst>
                    <p:ext uri="{D42A27DB-BD31-4B8C-83A1-F6EECF244321}">
                      <p14:modId xmlns:p14="http://schemas.microsoft.com/office/powerpoint/2010/main" val="220812809"/>
                    </p:ext>
                  </p:extLst>
                </p:nvPr>
              </p:nvGraphicFramePr>
              <p:xfrm>
                <a:off x="4239108" y="2302740"/>
                <a:ext cx="1803728" cy="395288"/>
              </p:xfrm>
              <a:graphic>
                <a:graphicData uri="http://schemas.openxmlformats.org/presentationml/2006/ole">
                  <mc:AlternateContent>
                    <mc:Choice xmlns:v="urn:schemas-microsoft-com:vml" Requires="v">
                      <p:oleObj spid="_x0000_s3214" name="Equation" r:id="rId16" imgW="927000" imgH="203040" progId="Equation.DSMT4">
                        <p:embed/>
                      </p:oleObj>
                    </mc:Choice>
                    <mc:Fallback>
                      <p:oleObj name="Equation" r:id="rId16" imgW="927000" imgH="203040" progId="Equation.DSMT4">
                        <p:embed/>
                        <p:pic>
                          <p:nvPicPr>
                            <p:cNvPr id="16" name="Object 15">
                              <a:extLst>
                                <a:ext uri="{FF2B5EF4-FFF2-40B4-BE49-F238E27FC236}">
                                  <a16:creationId xmlns:a16="http://schemas.microsoft.com/office/drawing/2014/main" id="{9C255EE0-7142-AB71-3ABB-6D61EFD3B5B7}"/>
                                </a:ext>
                              </a:extLst>
                            </p:cNvPr>
                            <p:cNvPicPr/>
                            <p:nvPr/>
                          </p:nvPicPr>
                          <p:blipFill>
                            <a:blip r:embed="rId17"/>
                            <a:stretch>
                              <a:fillRect/>
                            </a:stretch>
                          </p:blipFill>
                          <p:spPr>
                            <a:xfrm>
                              <a:off x="4239108" y="2302740"/>
                              <a:ext cx="1803728" cy="395288"/>
                            </a:xfrm>
                            <a:prstGeom prst="rect">
                              <a:avLst/>
                            </a:prstGeom>
                          </p:spPr>
                        </p:pic>
                      </p:oleObj>
                    </mc:Fallback>
                  </mc:AlternateContent>
                </a:graphicData>
              </a:graphic>
            </p:graphicFrame>
          </mc:Choice>
          <mc:Fallback xmlns="">
            <p:graphicFrame>
              <p:nvGraphicFramePr>
                <p:cNvPr id="27" name="Object 26">
                  <a:extLst>
                    <a:ext uri="{FF2B5EF4-FFF2-40B4-BE49-F238E27FC236}">
                      <a16:creationId xmlns:a16="http://schemas.microsoft.com/office/drawing/2014/main" id="{FCB8DEB7-DA3F-4B6D-981E-9E622FAE3ABE}"/>
                    </a:ext>
                  </a:extLst>
                </p:cNvPr>
                <p:cNvGraphicFramePr>
                  <a:graphicFrameLocks noChangeAspect="1"/>
                </p:cNvGraphicFramePr>
                <p:nvPr>
                  <p:extLst>
                    <p:ext uri="{D42A27DB-BD31-4B8C-83A1-F6EECF244321}">
                      <p14:modId xmlns:p14="http://schemas.microsoft.com/office/powerpoint/2010/main" val="220812809"/>
                    </p:ext>
                  </p:extLst>
                </p:nvPr>
              </p:nvGraphicFramePr>
              <p:xfrm>
                <a:off x="4239108" y="2302740"/>
                <a:ext cx="1803728" cy="395288"/>
              </p:xfrm>
              <a:graphic>
                <a:graphicData uri="http://schemas.openxmlformats.org/presentationml/2006/ole">
                  <mc:AlternateContent>
                    <mc:Choice xmlns:v="urn:schemas-microsoft-com:vml" Requires="v">
                      <p:oleObj spid="_x0000_s3137" name="Equation" r:id="rId18" imgW="927000" imgH="203040" progId="Equation.DSMT4">
                        <p:embed/>
                      </p:oleObj>
                    </mc:Choice>
                    <mc:Fallback>
                      <p:oleObj name="Equation" r:id="rId18" imgW="927000" imgH="203040" progId="Equation.DSMT4">
                        <p:embed/>
                        <p:pic>
                          <p:nvPicPr>
                            <p:cNvPr id="16" name="Object 15">
                              <a:extLst>
                                <a:ext uri="{FF2B5EF4-FFF2-40B4-BE49-F238E27FC236}">
                                  <a16:creationId xmlns:a16="http://schemas.microsoft.com/office/drawing/2014/main" id="{9C255EE0-7142-AB71-3ABB-6D61EFD3B5B7}"/>
                                </a:ext>
                              </a:extLst>
                            </p:cNvPr>
                            <p:cNvPicPr/>
                            <p:nvPr/>
                          </p:nvPicPr>
                          <p:blipFill>
                            <a:blip r:embed="rId19"/>
                            <a:stretch>
                              <a:fillRect/>
                            </a:stretch>
                          </p:blipFill>
                          <p:spPr>
                            <a:xfrm>
                              <a:off x="4239108" y="2302740"/>
                              <a:ext cx="1803728" cy="395288"/>
                            </a:xfrm>
                            <a:prstGeom prst="rect">
                              <a:avLst/>
                            </a:prstGeom>
                          </p:spPr>
                        </p:pic>
                      </p:oleObj>
                    </mc:Fallback>
                  </mc:AlternateContent>
                </a:graphicData>
              </a:graphic>
            </p:graphicFrame>
          </mc:Fallback>
        </mc:AlternateContent>
      </p:grpSp>
      <p:grpSp>
        <p:nvGrpSpPr>
          <p:cNvPr id="30" name="Group 29">
            <a:extLst>
              <a:ext uri="{FF2B5EF4-FFF2-40B4-BE49-F238E27FC236}">
                <a16:creationId xmlns:a16="http://schemas.microsoft.com/office/drawing/2014/main" id="{A1CCBB60-E16B-40EF-B368-4B7C9539DD05}"/>
              </a:ext>
            </a:extLst>
          </p:cNvPr>
          <p:cNvGrpSpPr/>
          <p:nvPr/>
        </p:nvGrpSpPr>
        <p:grpSpPr>
          <a:xfrm>
            <a:off x="1098793" y="5134846"/>
            <a:ext cx="11094996" cy="830997"/>
            <a:chOff x="1019215" y="5498432"/>
            <a:chExt cx="11094996" cy="830997"/>
          </a:xfrm>
        </p:grpSpPr>
        <p:sp>
          <p:nvSpPr>
            <p:cNvPr id="28" name="Rectangle 27">
              <a:extLst>
                <a:ext uri="{FF2B5EF4-FFF2-40B4-BE49-F238E27FC236}">
                  <a16:creationId xmlns:a16="http://schemas.microsoft.com/office/drawing/2014/main" id="{824C7817-DC58-479E-81F8-0765070F9C80}"/>
                </a:ext>
              </a:extLst>
            </p:cNvPr>
            <p:cNvSpPr/>
            <p:nvPr/>
          </p:nvSpPr>
          <p:spPr>
            <a:xfrm>
              <a:off x="1019215" y="5498432"/>
              <a:ext cx="11094996" cy="830997"/>
            </a:xfrm>
            <a:prstGeom prst="rect">
              <a:avLst/>
            </a:prstGeom>
          </p:spPr>
          <p:txBody>
            <a:bodyPr wrap="square">
              <a:spAutoFit/>
            </a:bodyPr>
            <a:lstStyle/>
            <a:p>
              <a:r>
                <a:rPr lang="en-US">
                  <a:cs typeface="Arial" pitchFamily="34" charset="0"/>
                </a:rPr>
                <a:t>N</a:t>
              </a:r>
              <a:r>
                <a:rPr lang="vi-VN">
                  <a:cs typeface="Arial" pitchFamily="34" charset="0"/>
                </a:rPr>
                <a:t>ếu hôm nay ông đi làm </a:t>
              </a:r>
              <a:r>
                <a:rPr lang="en-US">
                  <a:cs typeface="Arial" pitchFamily="34" charset="0"/>
                </a:rPr>
                <a:t>XB </a:t>
              </a:r>
              <a:r>
                <a:rPr lang="vi-VN">
                  <a:cs typeface="Arial" pitchFamily="34" charset="0"/>
                </a:rPr>
                <a:t>thì xác suất để hôm sau ông đi làm </a:t>
              </a:r>
              <a:r>
                <a:rPr lang="en-US">
                  <a:cs typeface="Arial" pitchFamily="34" charset="0"/>
                </a:rPr>
                <a:t>XM </a:t>
              </a:r>
              <a:r>
                <a:rPr lang="vi-VN">
                  <a:cs typeface="Arial" pitchFamily="34" charset="0"/>
                </a:rPr>
                <a:t>là 0,4. </a:t>
              </a:r>
              <a:r>
                <a:rPr lang="en-US">
                  <a:cs typeface="Arial" pitchFamily="34" charset="0"/>
                </a:rPr>
                <a:t>Nên </a:t>
              </a:r>
              <a:r>
                <a:rPr lang="vi-VN">
                  <a:cs typeface="Arial" pitchFamily="34" charset="0"/>
                </a:rPr>
                <a:t>nếu thứ Ba, ông đi làm </a:t>
              </a:r>
              <a:r>
                <a:rPr lang="en-US">
                  <a:cs typeface="Arial" pitchFamily="34" charset="0"/>
                </a:rPr>
                <a:t>XB </a:t>
              </a:r>
              <a:r>
                <a:rPr lang="vi-VN">
                  <a:cs typeface="Arial" pitchFamily="34" charset="0"/>
                </a:rPr>
                <a:t>thì xác suất để thứ Tư, ông đi làm </a:t>
              </a:r>
              <a:r>
                <a:rPr lang="en-US">
                  <a:cs typeface="Arial" pitchFamily="34" charset="0"/>
                </a:rPr>
                <a:t>XM </a:t>
              </a:r>
              <a:r>
                <a:rPr lang="vi-VN">
                  <a:cs typeface="Arial" pitchFamily="34" charset="0"/>
                </a:rPr>
                <a:t>là 0,4. Suy ra</a:t>
              </a:r>
              <a:r>
                <a:rPr lang="en-US">
                  <a:cs typeface="Arial" pitchFamily="34" charset="0"/>
                </a:rPr>
                <a:t>                        </a:t>
              </a:r>
              <a:r>
                <a:rPr lang="vi-VN">
                  <a:cs typeface="Arial" pitchFamily="34" charset="0"/>
                </a:rPr>
                <a:t> </a:t>
              </a:r>
              <a:endParaRPr lang="en-US"/>
            </a:p>
          </p:txBody>
        </p:sp>
        <p:graphicFrame>
          <p:nvGraphicFramePr>
            <p:cNvPr id="29" name="Object 28">
              <a:extLst>
                <a:ext uri="{FF2B5EF4-FFF2-40B4-BE49-F238E27FC236}">
                  <a16:creationId xmlns:a16="http://schemas.microsoft.com/office/drawing/2014/main" id="{BC5B6A37-98CC-49B2-9AE1-9CBB856F239D}"/>
                </a:ext>
              </a:extLst>
            </p:cNvPr>
            <p:cNvGraphicFramePr>
              <a:graphicFrameLocks noChangeAspect="1"/>
            </p:cNvGraphicFramePr>
            <p:nvPr>
              <p:extLst>
                <p:ext uri="{D42A27DB-BD31-4B8C-83A1-F6EECF244321}">
                  <p14:modId xmlns:p14="http://schemas.microsoft.com/office/powerpoint/2010/main" val="876632664"/>
                </p:ext>
              </p:extLst>
            </p:nvPr>
          </p:nvGraphicFramePr>
          <p:xfrm>
            <a:off x="9944261" y="5884135"/>
            <a:ext cx="1831817" cy="445294"/>
          </p:xfrm>
          <a:graphic>
            <a:graphicData uri="http://schemas.openxmlformats.org/presentationml/2006/ole">
              <mc:AlternateContent xmlns:mc="http://schemas.openxmlformats.org/markup-compatibility/2006">
                <mc:Choice xmlns:v="urn:schemas-microsoft-com:vml" Requires="v">
                  <p:oleObj spid="_x0000_s3215" name="Equation" r:id="rId20" imgW="939600" imgH="228600" progId="Equation.DSMT4">
                    <p:embed/>
                  </p:oleObj>
                </mc:Choice>
                <mc:Fallback>
                  <p:oleObj name="Equation" r:id="rId20" imgW="939600" imgH="228600" progId="Equation.DSMT4">
                    <p:embed/>
                    <p:pic>
                      <p:nvPicPr>
                        <p:cNvPr id="0" name=""/>
                        <p:cNvPicPr/>
                        <p:nvPr/>
                      </p:nvPicPr>
                      <p:blipFill>
                        <a:blip r:embed="rId21"/>
                        <a:stretch>
                          <a:fillRect/>
                        </a:stretch>
                      </p:blipFill>
                      <p:spPr>
                        <a:xfrm>
                          <a:off x="9944261" y="5884135"/>
                          <a:ext cx="1831817" cy="445294"/>
                        </a:xfrm>
                        <a:prstGeom prst="rect">
                          <a:avLst/>
                        </a:prstGeom>
                      </p:spPr>
                    </p:pic>
                  </p:oleObj>
                </mc:Fallback>
              </mc:AlternateContent>
            </a:graphicData>
          </a:graphic>
        </p:graphicFrame>
      </p:grpSp>
      <p:pic>
        <p:nvPicPr>
          <p:cNvPr id="31" name="Picture 30">
            <a:extLst>
              <a:ext uri="{FF2B5EF4-FFF2-40B4-BE49-F238E27FC236}">
                <a16:creationId xmlns:a16="http://schemas.microsoft.com/office/drawing/2014/main" id="{8CD019B4-8860-4AF3-A1A7-6A4FE9A75416}"/>
              </a:ext>
            </a:extLst>
          </p:cNvPr>
          <p:cNvPicPr>
            <a:picLocks noChangeAspect="1"/>
          </p:cNvPicPr>
          <p:nvPr/>
        </p:nvPicPr>
        <p:blipFill>
          <a:blip r:embed="rId22"/>
          <a:stretch>
            <a:fillRect/>
          </a:stretch>
        </p:blipFill>
        <p:spPr>
          <a:xfrm>
            <a:off x="911624" y="2395698"/>
            <a:ext cx="11444339" cy="646232"/>
          </a:xfrm>
          <a:prstGeom prst="rect">
            <a:avLst/>
          </a:prstGeom>
        </p:spPr>
      </p:pic>
      <p:grpSp>
        <p:nvGrpSpPr>
          <p:cNvPr id="35" name="Group 34">
            <a:extLst>
              <a:ext uri="{FF2B5EF4-FFF2-40B4-BE49-F238E27FC236}">
                <a16:creationId xmlns:a16="http://schemas.microsoft.com/office/drawing/2014/main" id="{BA6B9B61-6DA3-4A51-9F74-783D7A80367B}"/>
              </a:ext>
            </a:extLst>
          </p:cNvPr>
          <p:cNvGrpSpPr/>
          <p:nvPr/>
        </p:nvGrpSpPr>
        <p:grpSpPr>
          <a:xfrm>
            <a:off x="1605076" y="6055944"/>
            <a:ext cx="8697156" cy="478444"/>
            <a:chOff x="1605076" y="6055944"/>
            <a:chExt cx="8697156" cy="478444"/>
          </a:xfrm>
        </p:grpSpPr>
        <p:graphicFrame>
          <p:nvGraphicFramePr>
            <p:cNvPr id="33" name="Object 32">
              <a:extLst>
                <a:ext uri="{FF2B5EF4-FFF2-40B4-BE49-F238E27FC236}">
                  <a16:creationId xmlns:a16="http://schemas.microsoft.com/office/drawing/2014/main" id="{E5519FA0-0CBA-4CFF-9F7A-4DF5D2D54888}"/>
                </a:ext>
              </a:extLst>
            </p:cNvPr>
            <p:cNvGraphicFramePr>
              <a:graphicFrameLocks noChangeAspect="1"/>
            </p:cNvGraphicFramePr>
            <p:nvPr>
              <p:extLst>
                <p:ext uri="{D42A27DB-BD31-4B8C-83A1-F6EECF244321}">
                  <p14:modId xmlns:p14="http://schemas.microsoft.com/office/powerpoint/2010/main" val="2406041237"/>
                </p:ext>
              </p:extLst>
            </p:nvPr>
          </p:nvGraphicFramePr>
          <p:xfrm>
            <a:off x="2258902" y="6088911"/>
            <a:ext cx="8043330" cy="445477"/>
          </p:xfrm>
          <a:graphic>
            <a:graphicData uri="http://schemas.openxmlformats.org/presentationml/2006/ole">
              <mc:AlternateContent xmlns:mc="http://schemas.openxmlformats.org/markup-compatibility/2006">
                <mc:Choice xmlns:v="urn:schemas-microsoft-com:vml" Requires="v">
                  <p:oleObj spid="_x0000_s3216" name="Equation" r:id="rId23" imgW="4127400" imgH="228600" progId="Equation.DSMT4">
                    <p:embed/>
                  </p:oleObj>
                </mc:Choice>
                <mc:Fallback>
                  <p:oleObj name="Equation" r:id="rId23" imgW="4127400" imgH="228600" progId="Equation.DSMT4">
                    <p:embed/>
                    <p:pic>
                      <p:nvPicPr>
                        <p:cNvPr id="0" name=""/>
                        <p:cNvPicPr/>
                        <p:nvPr/>
                      </p:nvPicPr>
                      <p:blipFill>
                        <a:blip r:embed="rId24"/>
                        <a:stretch>
                          <a:fillRect/>
                        </a:stretch>
                      </p:blipFill>
                      <p:spPr>
                        <a:xfrm>
                          <a:off x="2258902" y="6088911"/>
                          <a:ext cx="8043330" cy="445477"/>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756E8161-6A6E-4FAD-B290-81B8E1D6017A}"/>
                </a:ext>
              </a:extLst>
            </p:cNvPr>
            <p:cNvSpPr txBox="1"/>
            <p:nvPr/>
          </p:nvSpPr>
          <p:spPr>
            <a:xfrm>
              <a:off x="1605076" y="6055944"/>
              <a:ext cx="697627" cy="461665"/>
            </a:xfrm>
            <a:prstGeom prst="rect">
              <a:avLst/>
            </a:prstGeom>
            <a:noFill/>
          </p:spPr>
          <p:txBody>
            <a:bodyPr wrap="none" rtlCol="0">
              <a:spAutoFit/>
            </a:bodyPr>
            <a:lstStyle/>
            <a:p>
              <a:r>
                <a:rPr lang="en-US"/>
                <a:t>Vậy</a:t>
              </a:r>
            </a:p>
          </p:txBody>
        </p:sp>
      </p:grpSp>
    </p:spTree>
    <p:extLst>
      <p:ext uri="{BB962C8B-B14F-4D97-AF65-F5344CB8AC3E}">
        <p14:creationId xmlns:p14="http://schemas.microsoft.com/office/powerpoint/2010/main" val="6373371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94C66EE-16CB-44AF-B6C6-11036CB2085D}"/>
              </a:ext>
            </a:extLst>
          </p:cNvPr>
          <p:cNvGrpSpPr/>
          <p:nvPr/>
        </p:nvGrpSpPr>
        <p:grpSpPr>
          <a:xfrm>
            <a:off x="0" y="53890"/>
            <a:ext cx="12038012" cy="1463520"/>
            <a:chOff x="0" y="53890"/>
            <a:chExt cx="12038012" cy="1463520"/>
          </a:xfrm>
        </p:grpSpPr>
        <p:sp>
          <p:nvSpPr>
            <p:cNvPr id="26" name="Rounded Rectangle 25"/>
            <p:cNvSpPr/>
            <p:nvPr/>
          </p:nvSpPr>
          <p:spPr>
            <a:xfrm>
              <a:off x="1648742" y="90978"/>
              <a:ext cx="10389270" cy="1426432"/>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89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562622" y="58980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239252" y="22673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481537" y="235539"/>
              <a:ext cx="7575957" cy="861752"/>
            </a:xfrm>
            <a:prstGeom prst="rect">
              <a:avLst/>
            </a:prstGeom>
            <a:noFill/>
          </p:spPr>
          <p:txBody>
            <a:bodyPr wrap="square" lIns="121899" tIns="60949" rIns="121899" bIns="60949" rtlCol="0">
              <a:spAutoFit/>
            </a:bodyPr>
            <a:lstStyle/>
            <a:p>
              <a:pPr algn="just"/>
              <a:r>
                <a:rPr lang="en-US" b="1">
                  <a:cs typeface="Arial" pitchFamily="34" charset="0"/>
                </a:rPr>
                <a:t>     </a:t>
              </a:r>
              <a:r>
                <a:rPr lang="vi-VN" b="1">
                  <a:cs typeface="Arial" pitchFamily="34" charset="0"/>
                </a:rPr>
                <a:t>Trở lại </a:t>
              </a:r>
              <a:r>
                <a:rPr lang="vi-VN" b="1" i="1">
                  <a:cs typeface="Arial" pitchFamily="34" charset="0"/>
                </a:rPr>
                <a:t>tình huống m</a:t>
              </a:r>
              <a:r>
                <a:rPr lang="en-US" b="1" i="1">
                  <a:cs typeface="Arial" pitchFamily="34" charset="0"/>
                </a:rPr>
                <a:t>ở</a:t>
              </a:r>
              <a:r>
                <a:rPr lang="vi-VN" b="1" i="1">
                  <a:cs typeface="Arial" pitchFamily="34" charset="0"/>
                </a:rPr>
                <a:t> đầu Mục 1</a:t>
              </a:r>
              <a:r>
                <a:rPr lang="vi-VN" b="1">
                  <a:cs typeface="Arial" pitchFamily="34" charset="0"/>
                </a:rPr>
                <a:t>. </a:t>
              </a:r>
              <a:endParaRPr lang="en-US" b="1">
                <a:cs typeface="Arial" pitchFamily="34" charset="0"/>
              </a:endParaRPr>
            </a:p>
            <a:p>
              <a:pPr marL="342900" indent="-342900" algn="just">
                <a:buFont typeface="Wingdings" panose="05000000000000000000" pitchFamily="2" charset="2"/>
                <a:buChar char="v"/>
              </a:pPr>
              <a:r>
                <a:rPr lang="vi-VN" b="1">
                  <a:cs typeface="Arial" pitchFamily="34" charset="0"/>
                </a:rPr>
                <a:t>Tính xác suất để nhà tổ chức sự kiện bán hết vé.</a:t>
              </a:r>
              <a:endParaRPr lang="vi-VN" sz="2800" b="1">
                <a:cs typeface="Arial" pitchFamily="34" charset="0"/>
              </a:endParaRPr>
            </a:p>
          </p:txBody>
        </p:sp>
      </p:grpSp>
      <p:pic>
        <p:nvPicPr>
          <p:cNvPr id="24" name="Picture 23">
            <a:extLst>
              <a:ext uri="{FF2B5EF4-FFF2-40B4-BE49-F238E27FC236}">
                <a16:creationId xmlns:a16="http://schemas.microsoft.com/office/drawing/2014/main" id="{C2FB97CF-2849-4AAD-90DD-54162C618E27}"/>
              </a:ext>
            </a:extLst>
          </p:cNvPr>
          <p:cNvPicPr>
            <a:picLocks noChangeAspect="1"/>
          </p:cNvPicPr>
          <p:nvPr/>
        </p:nvPicPr>
        <p:blipFill>
          <a:blip r:embed="rId6"/>
          <a:stretch>
            <a:fillRect/>
          </a:stretch>
        </p:blipFill>
        <p:spPr>
          <a:xfrm>
            <a:off x="10890288" y="495745"/>
            <a:ext cx="1176630" cy="1140051"/>
          </a:xfrm>
          <a:prstGeom prst="rect">
            <a:avLst/>
          </a:prstGeom>
        </p:spPr>
      </p:pic>
      <p:sp>
        <p:nvSpPr>
          <p:cNvPr id="29" name="Rectangle 28">
            <a:extLst>
              <a:ext uri="{FF2B5EF4-FFF2-40B4-BE49-F238E27FC236}">
                <a16:creationId xmlns:a16="http://schemas.microsoft.com/office/drawing/2014/main" id="{B973F050-F30A-49CC-AE58-591915C73540}"/>
              </a:ext>
            </a:extLst>
          </p:cNvPr>
          <p:cNvSpPr/>
          <p:nvPr/>
        </p:nvSpPr>
        <p:spPr>
          <a:xfrm>
            <a:off x="1688543" y="2238770"/>
            <a:ext cx="7620000" cy="461665"/>
          </a:xfrm>
          <a:prstGeom prst="rect">
            <a:avLst/>
          </a:prstGeom>
        </p:spPr>
        <p:txBody>
          <a:bodyPr wrap="square">
            <a:spAutoFit/>
          </a:bodyPr>
          <a:lstStyle/>
          <a:p>
            <a:r>
              <a:rPr lang="vi-VN"/>
              <a:t>Gọi A là biến cố: “Trời mưa” và B là biến cố: “Bán hết vé”.</a:t>
            </a:r>
          </a:p>
        </p:txBody>
      </p:sp>
      <p:sp>
        <p:nvSpPr>
          <p:cNvPr id="35" name="TextBox 34">
            <a:extLst>
              <a:ext uri="{FF2B5EF4-FFF2-40B4-BE49-F238E27FC236}">
                <a16:creationId xmlns:a16="http://schemas.microsoft.com/office/drawing/2014/main" id="{A03F85EB-71A9-44B5-884A-7E5EAA0CD778}"/>
              </a:ext>
            </a:extLst>
          </p:cNvPr>
          <p:cNvSpPr txBox="1"/>
          <p:nvPr/>
        </p:nvSpPr>
        <p:spPr>
          <a:xfrm>
            <a:off x="1664786" y="4479692"/>
            <a:ext cx="6973415" cy="461665"/>
          </a:xfrm>
          <a:prstGeom prst="rect">
            <a:avLst/>
          </a:prstGeom>
          <a:noFill/>
        </p:spPr>
        <p:txBody>
          <a:bodyPr wrap="square" rtlCol="0">
            <a:spAutoFit/>
          </a:bodyPr>
          <a:lstStyle/>
          <a:p>
            <a:r>
              <a:rPr lang="vi-VN">
                <a:cs typeface="Arial" pitchFamily="34" charset="0"/>
              </a:rPr>
              <a:t>Thay vào công thức xác suất toàn phần ta được</a:t>
            </a:r>
            <a:endParaRPr lang="vi-VN">
              <a:latin typeface="Arial" pitchFamily="34" charset="0"/>
              <a:cs typeface="Arial" pitchFamily="34" charset="0"/>
            </a:endParaRPr>
          </a:p>
        </p:txBody>
      </p:sp>
      <p:graphicFrame>
        <p:nvGraphicFramePr>
          <p:cNvPr id="42" name="Object 41">
            <a:extLst>
              <a:ext uri="{FF2B5EF4-FFF2-40B4-BE49-F238E27FC236}">
                <a16:creationId xmlns:a16="http://schemas.microsoft.com/office/drawing/2014/main" id="{8B14D027-BCD9-4486-BB8A-C7E09F58FD53}"/>
              </a:ext>
            </a:extLst>
          </p:cNvPr>
          <p:cNvGraphicFramePr>
            <a:graphicFrameLocks noChangeAspect="1"/>
          </p:cNvGraphicFramePr>
          <p:nvPr>
            <p:extLst>
              <p:ext uri="{D42A27DB-BD31-4B8C-83A1-F6EECF244321}">
                <p14:modId xmlns:p14="http://schemas.microsoft.com/office/powerpoint/2010/main" val="2499782505"/>
              </p:ext>
            </p:extLst>
          </p:nvPr>
        </p:nvGraphicFramePr>
        <p:xfrm>
          <a:off x="7952401" y="3412268"/>
          <a:ext cx="1940287" cy="437346"/>
        </p:xfrm>
        <a:graphic>
          <a:graphicData uri="http://schemas.openxmlformats.org/presentationml/2006/ole">
            <mc:AlternateContent xmlns:mc="http://schemas.openxmlformats.org/markup-compatibility/2006">
              <mc:Choice xmlns:v="urn:schemas-microsoft-com:vml" Requires="v">
                <p:oleObj spid="_x0000_s5287" name="Equation" r:id="rId7" imgW="887815" imgH="200111" progId="Equation.DSMT4">
                  <p:embed/>
                </p:oleObj>
              </mc:Choice>
              <mc:Fallback>
                <p:oleObj name="Equation" r:id="rId7" imgW="887815" imgH="200111" progId="Equation.DSMT4">
                  <p:embed/>
                  <p:pic>
                    <p:nvPicPr>
                      <p:cNvPr id="23" name="Object 22">
                        <a:extLst>
                          <a:ext uri="{FF2B5EF4-FFF2-40B4-BE49-F238E27FC236}">
                            <a16:creationId xmlns:a16="http://schemas.microsoft.com/office/drawing/2014/main" id="{7948A871-83BB-468A-B5C4-D06125C1206A}"/>
                          </a:ext>
                        </a:extLst>
                      </p:cNvPr>
                      <p:cNvPicPr/>
                      <p:nvPr/>
                    </p:nvPicPr>
                    <p:blipFill>
                      <a:blip r:embed="rId8"/>
                      <a:stretch>
                        <a:fillRect/>
                      </a:stretch>
                    </p:blipFill>
                    <p:spPr>
                      <a:xfrm>
                        <a:off x="7952401" y="3412268"/>
                        <a:ext cx="1940287" cy="437346"/>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C19AE167-9A31-4833-AAE9-AFD39947FA78}"/>
              </a:ext>
            </a:extLst>
          </p:cNvPr>
          <p:cNvGraphicFramePr>
            <a:graphicFrameLocks noChangeAspect="1"/>
          </p:cNvGraphicFramePr>
          <p:nvPr>
            <p:extLst>
              <p:ext uri="{D42A27DB-BD31-4B8C-83A1-F6EECF244321}">
                <p14:modId xmlns:p14="http://schemas.microsoft.com/office/powerpoint/2010/main" val="4101375004"/>
              </p:ext>
            </p:extLst>
          </p:nvPr>
        </p:nvGraphicFramePr>
        <p:xfrm>
          <a:off x="8714401" y="3884380"/>
          <a:ext cx="1866741" cy="560546"/>
        </p:xfrm>
        <a:graphic>
          <a:graphicData uri="http://schemas.openxmlformats.org/presentationml/2006/ole">
            <mc:AlternateContent xmlns:mc="http://schemas.openxmlformats.org/markup-compatibility/2006">
              <mc:Choice xmlns:v="urn:schemas-microsoft-com:vml" Requires="v">
                <p:oleObj spid="_x0000_s5288" name="Equation" r:id="rId9" imgW="927000" imgH="279360" progId="Equation.DSMT4">
                  <p:embed/>
                </p:oleObj>
              </mc:Choice>
              <mc:Fallback>
                <p:oleObj name="Equation" r:id="rId9" imgW="927000" imgH="279360" progId="Equation.DSMT4">
                  <p:embed/>
                  <p:pic>
                    <p:nvPicPr>
                      <p:cNvPr id="40" name="Object 39">
                        <a:extLst>
                          <a:ext uri="{FF2B5EF4-FFF2-40B4-BE49-F238E27FC236}">
                            <a16:creationId xmlns:a16="http://schemas.microsoft.com/office/drawing/2014/main" id="{4D8E7412-2D72-E51D-B307-FE986F3E7F44}"/>
                          </a:ext>
                        </a:extLst>
                      </p:cNvPr>
                      <p:cNvPicPr/>
                      <p:nvPr/>
                    </p:nvPicPr>
                    <p:blipFill>
                      <a:blip r:embed="rId10"/>
                      <a:stretch>
                        <a:fillRect/>
                      </a:stretch>
                    </p:blipFill>
                    <p:spPr>
                      <a:xfrm>
                        <a:off x="8714401" y="3884380"/>
                        <a:ext cx="1866741" cy="560546"/>
                      </a:xfrm>
                      <a:prstGeom prst="rect">
                        <a:avLst/>
                      </a:prstGeom>
                    </p:spPr>
                  </p:pic>
                </p:oleObj>
              </mc:Fallback>
            </mc:AlternateContent>
          </a:graphicData>
        </a:graphic>
      </p:graphicFrame>
      <p:grpSp>
        <p:nvGrpSpPr>
          <p:cNvPr id="49" name="Group 48">
            <a:extLst>
              <a:ext uri="{FF2B5EF4-FFF2-40B4-BE49-F238E27FC236}">
                <a16:creationId xmlns:a16="http://schemas.microsoft.com/office/drawing/2014/main" id="{BD9AF435-A856-4FE1-8F5A-0F1F7FFFA162}"/>
              </a:ext>
            </a:extLst>
          </p:cNvPr>
          <p:cNvGrpSpPr/>
          <p:nvPr/>
        </p:nvGrpSpPr>
        <p:grpSpPr>
          <a:xfrm>
            <a:off x="1856401" y="5029200"/>
            <a:ext cx="9569408" cy="605914"/>
            <a:chOff x="759932" y="4812083"/>
            <a:chExt cx="9569408" cy="605914"/>
          </a:xfrm>
        </p:grpSpPr>
        <p:graphicFrame>
          <p:nvGraphicFramePr>
            <p:cNvPr id="44" name="Object 43">
              <a:extLst>
                <a:ext uri="{FF2B5EF4-FFF2-40B4-BE49-F238E27FC236}">
                  <a16:creationId xmlns:a16="http://schemas.microsoft.com/office/drawing/2014/main" id="{965FC3CC-E493-4337-8A25-5F106C2B724D}"/>
                </a:ext>
              </a:extLst>
            </p:cNvPr>
            <p:cNvGraphicFramePr>
              <a:graphicFrameLocks noChangeAspect="1"/>
            </p:cNvGraphicFramePr>
            <p:nvPr>
              <p:extLst>
                <p:ext uri="{D42A27DB-BD31-4B8C-83A1-F6EECF244321}">
                  <p14:modId xmlns:p14="http://schemas.microsoft.com/office/powerpoint/2010/main" val="2430463295"/>
                </p:ext>
              </p:extLst>
            </p:nvPr>
          </p:nvGraphicFramePr>
          <p:xfrm>
            <a:off x="759932" y="4829381"/>
            <a:ext cx="877532" cy="564127"/>
          </p:xfrm>
          <a:graphic>
            <a:graphicData uri="http://schemas.openxmlformats.org/presentationml/2006/ole">
              <mc:AlternateContent xmlns:mc="http://schemas.openxmlformats.org/markup-compatibility/2006">
                <mc:Choice xmlns:v="urn:schemas-microsoft-com:vml" Requires="v">
                  <p:oleObj spid="_x0000_s5289" name="Equation" r:id="rId11" imgW="400797" imgH="256977" progId="Equation.DSMT4">
                    <p:embed/>
                  </p:oleObj>
                </mc:Choice>
                <mc:Fallback>
                  <p:oleObj name="Equation" r:id="rId11" imgW="400797" imgH="256977" progId="Equation.DSMT4">
                    <p:embed/>
                    <p:pic>
                      <p:nvPicPr>
                        <p:cNvPr id="41" name="Object 40">
                          <a:extLst>
                            <a:ext uri="{FF2B5EF4-FFF2-40B4-BE49-F238E27FC236}">
                              <a16:creationId xmlns:a16="http://schemas.microsoft.com/office/drawing/2014/main" id="{D7740E17-9256-E386-DD8A-E46D636ACB2A}"/>
                            </a:ext>
                          </a:extLst>
                        </p:cNvPr>
                        <p:cNvPicPr/>
                        <p:nvPr/>
                      </p:nvPicPr>
                      <p:blipFill>
                        <a:blip r:embed="rId12"/>
                        <a:stretch>
                          <a:fillRect/>
                        </a:stretch>
                      </p:blipFill>
                      <p:spPr>
                        <a:xfrm>
                          <a:off x="759932" y="4829381"/>
                          <a:ext cx="877532" cy="564127"/>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DB4822C4-23A0-4B2F-92CB-7696BC06A23A}"/>
                </a:ext>
              </a:extLst>
            </p:cNvPr>
            <p:cNvGraphicFramePr>
              <a:graphicFrameLocks noChangeAspect="1"/>
            </p:cNvGraphicFramePr>
            <p:nvPr>
              <p:extLst>
                <p:ext uri="{D42A27DB-BD31-4B8C-83A1-F6EECF244321}">
                  <p14:modId xmlns:p14="http://schemas.microsoft.com/office/powerpoint/2010/main" val="1239848235"/>
                </p:ext>
              </p:extLst>
            </p:nvPr>
          </p:nvGraphicFramePr>
          <p:xfrm>
            <a:off x="1637464" y="4812083"/>
            <a:ext cx="4429439" cy="605914"/>
          </p:xfrm>
          <a:graphic>
            <a:graphicData uri="http://schemas.openxmlformats.org/presentationml/2006/ole">
              <mc:AlternateContent xmlns:mc="http://schemas.openxmlformats.org/markup-compatibility/2006">
                <mc:Choice xmlns:v="urn:schemas-microsoft-com:vml" Requires="v">
                  <p:oleObj spid="_x0000_s5290" name="Equation" r:id="rId13" imgW="2019300" imgH="279400" progId="Equation.DSMT4">
                    <p:embed/>
                  </p:oleObj>
                </mc:Choice>
                <mc:Fallback>
                  <p:oleObj name="Equation" r:id="rId13" imgW="2019300" imgH="279400" progId="Equation.DSMT4">
                    <p:embed/>
                    <p:pic>
                      <p:nvPicPr>
                        <p:cNvPr id="50" name="Object 49">
                          <a:extLst>
                            <a:ext uri="{FF2B5EF4-FFF2-40B4-BE49-F238E27FC236}">
                              <a16:creationId xmlns:a16="http://schemas.microsoft.com/office/drawing/2014/main" id="{5966D07A-4656-C337-83E6-67A68A7852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7464" y="4812083"/>
                          <a:ext cx="4429439" cy="605914"/>
                        </a:xfrm>
                        <a:prstGeom prst="rect">
                          <a:avLst/>
                        </a:prstGeom>
                        <a:noFill/>
                      </p:spPr>
                    </p:pic>
                  </p:oleObj>
                </mc:Fallback>
              </mc:AlternateContent>
            </a:graphicData>
          </a:graphic>
        </p:graphicFrame>
        <p:graphicFrame>
          <p:nvGraphicFramePr>
            <p:cNvPr id="46" name="Object 45">
              <a:extLst>
                <a:ext uri="{FF2B5EF4-FFF2-40B4-BE49-F238E27FC236}">
                  <a16:creationId xmlns:a16="http://schemas.microsoft.com/office/drawing/2014/main" id="{115C1207-73A5-489D-BC72-96CF274FF828}"/>
                </a:ext>
              </a:extLst>
            </p:cNvPr>
            <p:cNvGraphicFramePr>
              <a:graphicFrameLocks noChangeAspect="1"/>
            </p:cNvGraphicFramePr>
            <p:nvPr>
              <p:extLst>
                <p:ext uri="{D42A27DB-BD31-4B8C-83A1-F6EECF244321}">
                  <p14:modId xmlns:p14="http://schemas.microsoft.com/office/powerpoint/2010/main" val="2880781269"/>
                </p:ext>
              </p:extLst>
            </p:nvPr>
          </p:nvGraphicFramePr>
          <p:xfrm>
            <a:off x="6066903" y="4896541"/>
            <a:ext cx="4262437" cy="438150"/>
          </p:xfrm>
          <a:graphic>
            <a:graphicData uri="http://schemas.openxmlformats.org/presentationml/2006/ole">
              <mc:AlternateContent xmlns:mc="http://schemas.openxmlformats.org/markup-compatibility/2006">
                <mc:Choice xmlns:v="urn:schemas-microsoft-com:vml" Requires="v">
                  <p:oleObj spid="_x0000_s5291" name="Equation" r:id="rId15" imgW="1942920" imgH="203040" progId="Equation.DSMT4">
                    <p:embed/>
                  </p:oleObj>
                </mc:Choice>
                <mc:Fallback>
                  <p:oleObj name="Equation" r:id="rId15" imgW="1942920" imgH="203040" progId="Equation.DSMT4">
                    <p:embed/>
                    <p:pic>
                      <p:nvPicPr>
                        <p:cNvPr id="51" name="Object 50">
                          <a:extLst>
                            <a:ext uri="{FF2B5EF4-FFF2-40B4-BE49-F238E27FC236}">
                              <a16:creationId xmlns:a16="http://schemas.microsoft.com/office/drawing/2014/main" id="{E786D7F3-D6B9-F562-B8A9-6673C4C13485}"/>
                            </a:ext>
                          </a:extLst>
                        </p:cNvPr>
                        <p:cNvPicPr>
                          <a:picLocks noChangeAspect="1" noChangeArrowheads="1"/>
                        </p:cNvPicPr>
                        <p:nvPr/>
                      </p:nvPicPr>
                      <p:blipFill>
                        <a:blip r:embed="rId16"/>
                        <a:srcRect/>
                        <a:stretch>
                          <a:fillRect/>
                        </a:stretch>
                      </p:blipFill>
                      <p:spPr bwMode="auto">
                        <a:xfrm>
                          <a:off x="6066903" y="4896541"/>
                          <a:ext cx="4262437" cy="438150"/>
                        </a:xfrm>
                        <a:prstGeom prst="rect">
                          <a:avLst/>
                        </a:prstGeom>
                        <a:noFill/>
                      </p:spPr>
                    </p:pic>
                  </p:oleObj>
                </mc:Fallback>
              </mc:AlternateContent>
            </a:graphicData>
          </a:graphic>
        </p:graphicFrame>
      </p:grpSp>
      <p:grpSp>
        <p:nvGrpSpPr>
          <p:cNvPr id="31" name="Group 30">
            <a:extLst>
              <a:ext uri="{FF2B5EF4-FFF2-40B4-BE49-F238E27FC236}">
                <a16:creationId xmlns:a16="http://schemas.microsoft.com/office/drawing/2014/main" id="{F2BA2A4D-032A-46D2-9F06-EAC1BC25122C}"/>
              </a:ext>
            </a:extLst>
          </p:cNvPr>
          <p:cNvGrpSpPr/>
          <p:nvPr/>
        </p:nvGrpSpPr>
        <p:grpSpPr>
          <a:xfrm>
            <a:off x="1707008" y="2733849"/>
            <a:ext cx="7752738" cy="551932"/>
            <a:chOff x="945386" y="2505005"/>
            <a:chExt cx="7752738" cy="551932"/>
          </a:xfrm>
        </p:grpSpPr>
        <p:graphicFrame>
          <p:nvGraphicFramePr>
            <p:cNvPr id="40" name="Object 39">
              <a:extLst>
                <a:ext uri="{FF2B5EF4-FFF2-40B4-BE49-F238E27FC236}">
                  <a16:creationId xmlns:a16="http://schemas.microsoft.com/office/drawing/2014/main" id="{D3E6322F-D9B9-41BC-8200-772AF3D6707B}"/>
                </a:ext>
              </a:extLst>
            </p:cNvPr>
            <p:cNvGraphicFramePr>
              <a:graphicFrameLocks noChangeAspect="1"/>
            </p:cNvGraphicFramePr>
            <p:nvPr>
              <p:extLst>
                <p:ext uri="{D42A27DB-BD31-4B8C-83A1-F6EECF244321}">
                  <p14:modId xmlns:p14="http://schemas.microsoft.com/office/powerpoint/2010/main" val="2339603973"/>
                </p:ext>
              </p:extLst>
            </p:nvPr>
          </p:nvGraphicFramePr>
          <p:xfrm>
            <a:off x="4425410" y="2505005"/>
            <a:ext cx="4272714" cy="551932"/>
          </p:xfrm>
          <a:graphic>
            <a:graphicData uri="http://schemas.openxmlformats.org/presentationml/2006/ole">
              <mc:AlternateContent xmlns:mc="http://schemas.openxmlformats.org/markup-compatibility/2006">
                <mc:Choice xmlns:v="urn:schemas-microsoft-com:vml" Requires="v">
                  <p:oleObj spid="_x0000_s5292" name="Equation" r:id="rId17" imgW="2138187" imgH="276052" progId="Equation.DSMT4">
                    <p:embed/>
                  </p:oleObj>
                </mc:Choice>
                <mc:Fallback>
                  <p:oleObj name="Equation" r:id="rId17" imgW="2138187" imgH="276052" progId="Equation.DSMT4">
                    <p:embed/>
                    <p:pic>
                      <p:nvPicPr>
                        <p:cNvPr id="17" name="Object 16">
                          <a:extLst>
                            <a:ext uri="{FF2B5EF4-FFF2-40B4-BE49-F238E27FC236}">
                              <a16:creationId xmlns:a16="http://schemas.microsoft.com/office/drawing/2014/main" id="{2472FA28-FE13-B041-0C2D-DF0AB32D0155}"/>
                            </a:ext>
                          </a:extLst>
                        </p:cNvPr>
                        <p:cNvPicPr/>
                        <p:nvPr/>
                      </p:nvPicPr>
                      <p:blipFill>
                        <a:blip r:embed="rId18"/>
                        <a:stretch>
                          <a:fillRect/>
                        </a:stretch>
                      </p:blipFill>
                      <p:spPr>
                        <a:xfrm>
                          <a:off x="4425410" y="2505005"/>
                          <a:ext cx="4272714" cy="551932"/>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4D02E1DB-3DB7-4DC2-A0A1-6CF126D6BC87}"/>
                </a:ext>
              </a:extLst>
            </p:cNvPr>
            <p:cNvGraphicFramePr>
              <a:graphicFrameLocks noChangeAspect="1"/>
            </p:cNvGraphicFramePr>
            <p:nvPr>
              <p:extLst>
                <p:ext uri="{D42A27DB-BD31-4B8C-83A1-F6EECF244321}">
                  <p14:modId xmlns:p14="http://schemas.microsoft.com/office/powerpoint/2010/main" val="409792698"/>
                </p:ext>
              </p:extLst>
            </p:nvPr>
          </p:nvGraphicFramePr>
          <p:xfrm>
            <a:off x="2513012" y="2525799"/>
            <a:ext cx="1884362" cy="495300"/>
          </p:xfrm>
          <a:graphic>
            <a:graphicData uri="http://schemas.openxmlformats.org/presentationml/2006/ole">
              <mc:AlternateContent xmlns:mc="http://schemas.openxmlformats.org/markup-compatibility/2006">
                <mc:Choice xmlns:v="urn:schemas-microsoft-com:vml" Requires="v">
                  <p:oleObj spid="_x0000_s5293" name="Equation" r:id="rId19" imgW="965160" imgH="253800" progId="Equation.DSMT4">
                    <p:embed/>
                  </p:oleObj>
                </mc:Choice>
                <mc:Fallback>
                  <p:oleObj name="Equation" r:id="rId19" imgW="965160" imgH="253800" progId="Equation.DSMT4">
                    <p:embed/>
                    <p:pic>
                      <p:nvPicPr>
                        <p:cNvPr id="18" name="Object 17">
                          <a:extLst>
                            <a:ext uri="{FF2B5EF4-FFF2-40B4-BE49-F238E27FC236}">
                              <a16:creationId xmlns:a16="http://schemas.microsoft.com/office/drawing/2014/main" id="{06B1AC82-FE30-8F5E-BD98-9CE452621AD9}"/>
                            </a:ext>
                          </a:extLst>
                        </p:cNvPr>
                        <p:cNvPicPr/>
                        <p:nvPr/>
                      </p:nvPicPr>
                      <p:blipFill>
                        <a:blip r:embed="rId20"/>
                        <a:stretch>
                          <a:fillRect/>
                        </a:stretch>
                      </p:blipFill>
                      <p:spPr>
                        <a:xfrm>
                          <a:off x="2513012" y="2525799"/>
                          <a:ext cx="1884362" cy="495300"/>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2683ACE9-B969-43B8-95B6-65D0BDDB2C31}"/>
                </a:ext>
              </a:extLst>
            </p:cNvPr>
            <p:cNvSpPr/>
            <p:nvPr/>
          </p:nvSpPr>
          <p:spPr>
            <a:xfrm>
              <a:off x="945386" y="2514748"/>
              <a:ext cx="1661032" cy="461665"/>
            </a:xfrm>
            <a:prstGeom prst="rect">
              <a:avLst/>
            </a:prstGeom>
          </p:spPr>
          <p:txBody>
            <a:bodyPr wrap="none">
              <a:spAutoFit/>
            </a:bodyPr>
            <a:lstStyle/>
            <a:p>
              <a:pPr algn="just"/>
              <a:r>
                <a:rPr lang="vi-VN">
                  <a:cs typeface="Arial" pitchFamily="34" charset="0"/>
                </a:rPr>
                <a:t>Theo bài ra </a:t>
              </a:r>
              <a:endParaRPr lang="en-US">
                <a:cs typeface="Arial" pitchFamily="34" charset="0"/>
              </a:endParaRPr>
            </a:p>
          </p:txBody>
        </p:sp>
      </p:grpSp>
      <p:sp>
        <p:nvSpPr>
          <p:cNvPr id="32" name="Rectangle 31">
            <a:extLst>
              <a:ext uri="{FF2B5EF4-FFF2-40B4-BE49-F238E27FC236}">
                <a16:creationId xmlns:a16="http://schemas.microsoft.com/office/drawing/2014/main" id="{3EBA7203-42B7-46CC-8A71-E8E9D074F9A7}"/>
              </a:ext>
            </a:extLst>
          </p:cNvPr>
          <p:cNvSpPr/>
          <p:nvPr/>
        </p:nvSpPr>
        <p:spPr>
          <a:xfrm>
            <a:off x="1713441" y="3366436"/>
            <a:ext cx="8753560" cy="461665"/>
          </a:xfrm>
          <a:prstGeom prst="rect">
            <a:avLst/>
          </a:prstGeom>
        </p:spPr>
        <p:txBody>
          <a:bodyPr wrap="square">
            <a:spAutoFit/>
          </a:bodyPr>
          <a:lstStyle/>
          <a:p>
            <a:r>
              <a:rPr lang="vi-VN">
                <a:cs typeface="Arial" pitchFamily="34" charset="0"/>
              </a:rPr>
              <a:t>+) nếu trời mưa thì xác suất bán hết vé là 0,4.</a:t>
            </a:r>
            <a:r>
              <a:rPr lang="en-US">
                <a:cs typeface="Arial" pitchFamily="34" charset="0"/>
              </a:rPr>
              <a:t> Vậy</a:t>
            </a:r>
          </a:p>
        </p:txBody>
      </p:sp>
      <p:sp>
        <p:nvSpPr>
          <p:cNvPr id="48" name="Rectangle 47">
            <a:extLst>
              <a:ext uri="{FF2B5EF4-FFF2-40B4-BE49-F238E27FC236}">
                <a16:creationId xmlns:a16="http://schemas.microsoft.com/office/drawing/2014/main" id="{7490ACB1-147F-46FA-ADC6-25A8FDB78179}"/>
              </a:ext>
            </a:extLst>
          </p:cNvPr>
          <p:cNvSpPr/>
          <p:nvPr/>
        </p:nvSpPr>
        <p:spPr>
          <a:xfrm>
            <a:off x="1713441" y="3872522"/>
            <a:ext cx="8067760" cy="461665"/>
          </a:xfrm>
          <a:prstGeom prst="rect">
            <a:avLst/>
          </a:prstGeom>
        </p:spPr>
        <p:txBody>
          <a:bodyPr wrap="square">
            <a:spAutoFit/>
          </a:bodyPr>
          <a:lstStyle/>
          <a:p>
            <a:r>
              <a:rPr lang="vi-VN">
                <a:cs typeface="Arial" pitchFamily="34" charset="0"/>
              </a:rPr>
              <a:t>+) nếu trời không mưa thì xác suất bán hết vé là 0,9.</a:t>
            </a:r>
            <a:r>
              <a:rPr lang="en-US">
                <a:cs typeface="Arial" pitchFamily="34" charset="0"/>
              </a:rPr>
              <a:t> Vậy </a:t>
            </a:r>
            <a:endParaRPr lang="vi-VN">
              <a:cs typeface="Arial" pitchFamily="34" charset="0"/>
            </a:endParaRPr>
          </a:p>
        </p:txBody>
      </p:sp>
      <p:pic>
        <p:nvPicPr>
          <p:cNvPr id="50" name="Picture 49">
            <a:extLst>
              <a:ext uri="{FF2B5EF4-FFF2-40B4-BE49-F238E27FC236}">
                <a16:creationId xmlns:a16="http://schemas.microsoft.com/office/drawing/2014/main" id="{4CBA8EEC-D7E5-42B4-B295-66FFED5A0D49}"/>
              </a:ext>
            </a:extLst>
          </p:cNvPr>
          <p:cNvPicPr>
            <a:picLocks noChangeAspect="1"/>
          </p:cNvPicPr>
          <p:nvPr/>
        </p:nvPicPr>
        <p:blipFill>
          <a:blip r:embed="rId21"/>
          <a:stretch>
            <a:fillRect/>
          </a:stretch>
        </p:blipFill>
        <p:spPr>
          <a:xfrm>
            <a:off x="5456182" y="1700942"/>
            <a:ext cx="1268078" cy="304826"/>
          </a:xfrm>
          <a:prstGeom prst="rect">
            <a:avLst/>
          </a:prstGeom>
        </p:spPr>
      </p:pic>
      <p:pic>
        <p:nvPicPr>
          <p:cNvPr id="52" name="Picture 51">
            <a:extLst>
              <a:ext uri="{FF2B5EF4-FFF2-40B4-BE49-F238E27FC236}">
                <a16:creationId xmlns:a16="http://schemas.microsoft.com/office/drawing/2014/main" id="{3359BC0F-C0BD-4195-B4C1-B56C013F8C5A}"/>
              </a:ext>
            </a:extLst>
          </p:cNvPr>
          <p:cNvPicPr>
            <a:picLocks noChangeAspect="1"/>
          </p:cNvPicPr>
          <p:nvPr/>
        </p:nvPicPr>
        <p:blipFill>
          <a:blip r:embed="rId22"/>
          <a:stretch>
            <a:fillRect/>
          </a:stretch>
        </p:blipFill>
        <p:spPr>
          <a:xfrm flipH="1">
            <a:off x="-44191" y="5867400"/>
            <a:ext cx="1900592" cy="1231499"/>
          </a:xfrm>
          <a:prstGeom prst="rect">
            <a:avLst/>
          </a:prstGeom>
        </p:spPr>
      </p:pic>
    </p:spTree>
    <p:extLst>
      <p:ext uri="{BB962C8B-B14F-4D97-AF65-F5344CB8AC3E}">
        <p14:creationId xmlns:p14="http://schemas.microsoft.com/office/powerpoint/2010/main" val="5815109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2"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85508" y="1915422"/>
            <a:ext cx="3690104" cy="461665"/>
          </a:xfrm>
          <a:prstGeom prst="rect">
            <a:avLst/>
          </a:prstGeom>
          <a:noFill/>
        </p:spPr>
        <p:txBody>
          <a:bodyPr wrap="square" rtlCol="0">
            <a:spAutoFit/>
          </a:bodyPr>
          <a:lstStyle/>
          <a:p>
            <a:r>
              <a:rPr lang="en-US">
                <a:cs typeface="Arial" pitchFamily="34" charset="0"/>
              </a:rPr>
              <a:t>V</a:t>
            </a:r>
            <a:r>
              <a:rPr lang="vi-VN">
                <a:cs typeface="Arial" pitchFamily="34" charset="0"/>
              </a:rPr>
              <a:t>ẽ sơ đồ hình cây như sau:</a:t>
            </a:r>
            <a:endParaRPr lang="vi-VN">
              <a:latin typeface="Arial" pitchFamily="34" charset="0"/>
              <a:cs typeface="Arial" pitchFamily="34" charset="0"/>
            </a:endParaRPr>
          </a:p>
        </p:txBody>
      </p:sp>
      <p:sp>
        <p:nvSpPr>
          <p:cNvPr id="5" name="TextBox 4">
            <a:extLst>
              <a:ext uri="{FF2B5EF4-FFF2-40B4-BE49-F238E27FC236}">
                <a16:creationId xmlns:a16="http://schemas.microsoft.com/office/drawing/2014/main" id="{FD2E1DB6-F54F-F320-1ED0-DBF82022C7A5}"/>
              </a:ext>
            </a:extLst>
          </p:cNvPr>
          <p:cNvSpPr txBox="1"/>
          <p:nvPr/>
        </p:nvSpPr>
        <p:spPr>
          <a:xfrm>
            <a:off x="1845772" y="298894"/>
            <a:ext cx="7924051" cy="1231084"/>
          </a:xfrm>
          <a:prstGeom prst="rect">
            <a:avLst/>
          </a:prstGeom>
          <a:noFill/>
        </p:spPr>
        <p:txBody>
          <a:bodyPr wrap="square" lIns="121899" tIns="60949" rIns="121899" bIns="60949" rtlCol="0">
            <a:spAutoFit/>
          </a:bodyPr>
          <a:lstStyle/>
          <a:p>
            <a:pPr algn="just"/>
            <a:r>
              <a:rPr lang="vi-VN" b="1">
                <a:cs typeface="Arial" pitchFamily="34" charset="0"/>
              </a:rPr>
              <a:t>Trở lại Ví dụ 1. </a:t>
            </a:r>
            <a:endParaRPr lang="en-US" b="1">
              <a:cs typeface="Arial" pitchFamily="34" charset="0"/>
            </a:endParaRPr>
          </a:p>
          <a:p>
            <a:pPr algn="just"/>
            <a:r>
              <a:rPr lang="vi-VN">
                <a:cs typeface="Arial" pitchFamily="34" charset="0"/>
              </a:rPr>
              <a:t>Kí hiệu </a:t>
            </a:r>
            <a:r>
              <a:rPr lang="vi-VN" i="1">
                <a:cs typeface="Arial" pitchFamily="34" charset="0"/>
              </a:rPr>
              <a:t>A</a:t>
            </a:r>
            <a:r>
              <a:rPr lang="vi-VN">
                <a:cs typeface="Arial" pitchFamily="34" charset="0"/>
              </a:rPr>
              <a:t> là biến cố: “Thứ Ba, ông An đi làm bằng xe máy";</a:t>
            </a:r>
            <a:r>
              <a:rPr lang="en-US">
                <a:cs typeface="Arial" pitchFamily="34" charset="0"/>
              </a:rPr>
              <a:t> </a:t>
            </a:r>
          </a:p>
          <a:p>
            <a:pPr algn="just"/>
            <a:r>
              <a:rPr lang="en-US" i="1">
                <a:cs typeface="Arial" pitchFamily="34" charset="0"/>
              </a:rPr>
              <a:t>             </a:t>
            </a:r>
            <a:r>
              <a:rPr lang="vi-VN" i="1">
                <a:cs typeface="Arial" pitchFamily="34" charset="0"/>
              </a:rPr>
              <a:t>B</a:t>
            </a:r>
            <a:r>
              <a:rPr lang="vi-VN">
                <a:cs typeface="Arial" pitchFamily="34" charset="0"/>
              </a:rPr>
              <a:t> là biến cố: “Thứ Tư, ông An đi làm bằng xe máy".</a:t>
            </a:r>
            <a:r>
              <a:rPr lang="en-US">
                <a:cs typeface="Arial" pitchFamily="34" charset="0"/>
              </a:rPr>
              <a:t>  </a:t>
            </a:r>
            <a:endParaRPr lang="vi-VN">
              <a:cs typeface="Arial" pitchFamily="34" charset="0"/>
            </a:endParaRPr>
          </a:p>
        </p:txBody>
      </p:sp>
      <p:graphicFrame>
        <p:nvGraphicFramePr>
          <p:cNvPr id="4" name="Object 3">
            <a:extLst>
              <a:ext uri="{FF2B5EF4-FFF2-40B4-BE49-F238E27FC236}">
                <a16:creationId xmlns:a16="http://schemas.microsoft.com/office/drawing/2014/main" id="{31651FD9-E322-32AE-4709-58A7DD9A6362}"/>
              </a:ext>
            </a:extLst>
          </p:cNvPr>
          <p:cNvGraphicFramePr>
            <a:graphicFrameLocks noChangeAspect="1"/>
          </p:cNvGraphicFramePr>
          <p:nvPr>
            <p:extLst>
              <p:ext uri="{D42A27DB-BD31-4B8C-83A1-F6EECF244321}">
                <p14:modId xmlns:p14="http://schemas.microsoft.com/office/powerpoint/2010/main" val="2233605162"/>
              </p:ext>
            </p:extLst>
          </p:nvPr>
        </p:nvGraphicFramePr>
        <p:xfrm>
          <a:off x="5027612" y="4648200"/>
          <a:ext cx="4343400" cy="428978"/>
        </p:xfrm>
        <a:graphic>
          <a:graphicData uri="http://schemas.openxmlformats.org/presentationml/2006/ole">
            <mc:AlternateContent xmlns:mc="http://schemas.openxmlformats.org/markup-compatibility/2006">
              <mc:Choice xmlns:v="urn:schemas-microsoft-com:vml" Requires="v">
                <p:oleObj spid="_x0000_s23914" name="Equation" r:id="rId4" imgW="2057400" imgH="203040" progId="Equation.DSMT4">
                  <p:embed/>
                </p:oleObj>
              </mc:Choice>
              <mc:Fallback>
                <p:oleObj name="Equation" r:id="rId4" imgW="2057400" imgH="203040" progId="Equation.DSMT4">
                  <p:embed/>
                  <p:pic>
                    <p:nvPicPr>
                      <p:cNvPr id="4" name="Object 3">
                        <a:extLst>
                          <a:ext uri="{FF2B5EF4-FFF2-40B4-BE49-F238E27FC236}">
                            <a16:creationId xmlns:a16="http://schemas.microsoft.com/office/drawing/2014/main" id="{31651FD9-E322-32AE-4709-58A7DD9A6362}"/>
                          </a:ext>
                        </a:extLst>
                      </p:cNvPr>
                      <p:cNvPicPr/>
                      <p:nvPr/>
                    </p:nvPicPr>
                    <p:blipFill>
                      <a:blip r:embed="rId5"/>
                      <a:stretch>
                        <a:fillRect/>
                      </a:stretch>
                    </p:blipFill>
                    <p:spPr>
                      <a:xfrm>
                        <a:off x="5027612" y="4648200"/>
                        <a:ext cx="4343400" cy="428978"/>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D618A58A-4877-4E7E-94C5-632C7E98C21B}"/>
              </a:ext>
            </a:extLst>
          </p:cNvPr>
          <p:cNvGrpSpPr/>
          <p:nvPr/>
        </p:nvGrpSpPr>
        <p:grpSpPr>
          <a:xfrm>
            <a:off x="4323301" y="2343891"/>
            <a:ext cx="7303616" cy="474662"/>
            <a:chOff x="1686396" y="2080019"/>
            <a:chExt cx="7303616" cy="474662"/>
          </a:xfrm>
        </p:grpSpPr>
        <p:sp>
          <p:nvSpPr>
            <p:cNvPr id="8" name="TextBox 7">
              <a:extLst>
                <a:ext uri="{FF2B5EF4-FFF2-40B4-BE49-F238E27FC236}">
                  <a16:creationId xmlns:a16="http://schemas.microsoft.com/office/drawing/2014/main" id="{AD321942-9EDD-B345-1EC8-1A59A7E05235}"/>
                </a:ext>
              </a:extLst>
            </p:cNvPr>
            <p:cNvSpPr txBox="1"/>
            <p:nvPr/>
          </p:nvSpPr>
          <p:spPr>
            <a:xfrm>
              <a:off x="1686396" y="2085872"/>
              <a:ext cx="7303616" cy="461665"/>
            </a:xfrm>
            <a:prstGeom prst="rect">
              <a:avLst/>
            </a:prstGeom>
            <a:noFill/>
          </p:spPr>
          <p:txBody>
            <a:bodyPr wrap="square" rtlCol="0">
              <a:spAutoFit/>
            </a:bodyPr>
            <a:lstStyle/>
            <a:p>
              <a:r>
                <a:rPr lang="vi-VN">
                  <a:cs typeface="Arial" pitchFamily="34" charset="0"/>
                </a:rPr>
                <a:t>Trên nhánh cây </a:t>
              </a:r>
              <a:r>
                <a:rPr lang="en-US">
                  <a:cs typeface="Arial" pitchFamily="34" charset="0"/>
                </a:rPr>
                <a:t>      </a:t>
              </a:r>
              <a:r>
                <a:rPr lang="vi-VN">
                  <a:cs typeface="Arial" pitchFamily="34" charset="0"/>
                </a:rPr>
                <a:t>và </a:t>
              </a:r>
              <a:r>
                <a:rPr lang="en-US">
                  <a:cs typeface="Arial" pitchFamily="34" charset="0"/>
                </a:rPr>
                <a:t>       </a:t>
              </a:r>
              <a:r>
                <a:rPr lang="vi-VN">
                  <a:cs typeface="Arial" pitchFamily="34" charset="0"/>
                </a:rPr>
                <a:t>tương ứng ghi</a:t>
              </a:r>
              <a:r>
                <a:rPr lang="en-US">
                  <a:cs typeface="Arial" pitchFamily="34" charset="0"/>
                </a:rPr>
                <a:t>  </a:t>
              </a:r>
              <a:r>
                <a:rPr lang="vi-VN">
                  <a:cs typeface="Arial" pitchFamily="34" charset="0"/>
                </a:rPr>
                <a:t> </a:t>
              </a:r>
              <a:r>
                <a:rPr lang="en-US" i="1">
                  <a:cs typeface="Arial" pitchFamily="34" charset="0"/>
                </a:rPr>
                <a:t>     </a:t>
              </a:r>
              <a:r>
                <a:rPr lang="vi-VN">
                  <a:cs typeface="Arial" pitchFamily="34" charset="0"/>
                </a:rPr>
                <a:t> </a:t>
              </a:r>
              <a:r>
                <a:rPr lang="en-US">
                  <a:cs typeface="Arial" pitchFamily="34" charset="0"/>
                </a:rPr>
                <a:t> </a:t>
              </a:r>
              <a:r>
                <a:rPr lang="vi-VN">
                  <a:cs typeface="Arial" pitchFamily="34" charset="0"/>
                </a:rPr>
                <a:t>và</a:t>
              </a:r>
              <a:endParaRPr lang="en-US">
                <a:cs typeface="Arial" pitchFamily="34" charset="0"/>
              </a:endParaRPr>
            </a:p>
          </p:txBody>
        </p:sp>
        <p:graphicFrame>
          <p:nvGraphicFramePr>
            <p:cNvPr id="16" name="Object 15">
              <a:extLst>
                <a:ext uri="{FF2B5EF4-FFF2-40B4-BE49-F238E27FC236}">
                  <a16:creationId xmlns:a16="http://schemas.microsoft.com/office/drawing/2014/main" id="{E7C5D5EF-8638-223A-63E4-DB6B9BD610C5}"/>
                </a:ext>
              </a:extLst>
            </p:cNvPr>
            <p:cNvGraphicFramePr>
              <a:graphicFrameLocks noChangeAspect="1"/>
            </p:cNvGraphicFramePr>
            <p:nvPr>
              <p:extLst>
                <p:ext uri="{D42A27DB-BD31-4B8C-83A1-F6EECF244321}">
                  <p14:modId xmlns:p14="http://schemas.microsoft.com/office/powerpoint/2010/main" val="25894877"/>
                </p:ext>
              </p:extLst>
            </p:nvPr>
          </p:nvGraphicFramePr>
          <p:xfrm>
            <a:off x="6832493" y="2119935"/>
            <a:ext cx="738187" cy="422275"/>
          </p:xfrm>
          <a:graphic>
            <a:graphicData uri="http://schemas.openxmlformats.org/presentationml/2006/ole">
              <mc:AlternateContent xmlns:mc="http://schemas.openxmlformats.org/markup-compatibility/2006">
                <mc:Choice xmlns:v="urn:schemas-microsoft-com:vml" Requires="v">
                  <p:oleObj spid="_x0000_s23915" name="Equation" r:id="rId6" imgW="355320" imgH="203040" progId="Equation.DSMT4">
                    <p:embed/>
                  </p:oleObj>
                </mc:Choice>
                <mc:Fallback>
                  <p:oleObj name="Equation" r:id="rId6" imgW="355320" imgH="203040" progId="Equation.DSMT4">
                    <p:embed/>
                    <p:pic>
                      <p:nvPicPr>
                        <p:cNvPr id="16" name="Object 15">
                          <a:extLst>
                            <a:ext uri="{FF2B5EF4-FFF2-40B4-BE49-F238E27FC236}">
                              <a16:creationId xmlns:a16="http://schemas.microsoft.com/office/drawing/2014/main" id="{E7C5D5EF-8638-223A-63E4-DB6B9BD610C5}"/>
                            </a:ext>
                          </a:extLst>
                        </p:cNvPr>
                        <p:cNvPicPr/>
                        <p:nvPr/>
                      </p:nvPicPr>
                      <p:blipFill>
                        <a:blip r:embed="rId7"/>
                        <a:stretch>
                          <a:fillRect/>
                        </a:stretch>
                      </p:blipFill>
                      <p:spPr>
                        <a:xfrm>
                          <a:off x="6832493" y="2119935"/>
                          <a:ext cx="738187" cy="4222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2C777BF-4782-2663-4F31-EA35E81DE88B}"/>
                </a:ext>
              </a:extLst>
            </p:cNvPr>
            <p:cNvGraphicFramePr>
              <a:graphicFrameLocks noChangeAspect="1"/>
            </p:cNvGraphicFramePr>
            <p:nvPr>
              <p:extLst>
                <p:ext uri="{D42A27DB-BD31-4B8C-83A1-F6EECF244321}">
                  <p14:modId xmlns:p14="http://schemas.microsoft.com/office/powerpoint/2010/main" val="155144477"/>
                </p:ext>
              </p:extLst>
            </p:nvPr>
          </p:nvGraphicFramePr>
          <p:xfrm>
            <a:off x="7913477" y="2080019"/>
            <a:ext cx="763587" cy="474662"/>
          </p:xfrm>
          <a:graphic>
            <a:graphicData uri="http://schemas.openxmlformats.org/presentationml/2006/ole">
              <mc:AlternateContent xmlns:mc="http://schemas.openxmlformats.org/markup-compatibility/2006">
                <mc:Choice xmlns:v="urn:schemas-microsoft-com:vml" Requires="v">
                  <p:oleObj spid="_x0000_s23916" name="Equation" r:id="rId8" imgW="368280" imgH="228600" progId="Equation.DSMT4">
                    <p:embed/>
                  </p:oleObj>
                </mc:Choice>
                <mc:Fallback>
                  <p:oleObj name="Equation" r:id="rId8" imgW="368280" imgH="228600" progId="Equation.DSMT4">
                    <p:embed/>
                    <p:pic>
                      <p:nvPicPr>
                        <p:cNvPr id="17" name="Object 16">
                          <a:extLst>
                            <a:ext uri="{FF2B5EF4-FFF2-40B4-BE49-F238E27FC236}">
                              <a16:creationId xmlns:a16="http://schemas.microsoft.com/office/drawing/2014/main" id="{E2C777BF-4782-2663-4F31-EA35E81DE88B}"/>
                            </a:ext>
                          </a:extLst>
                        </p:cNvPr>
                        <p:cNvPicPr/>
                        <p:nvPr/>
                      </p:nvPicPr>
                      <p:blipFill>
                        <a:blip r:embed="rId9"/>
                        <a:stretch>
                          <a:fillRect/>
                        </a:stretch>
                      </p:blipFill>
                      <p:spPr>
                        <a:xfrm>
                          <a:off x="7913477" y="2080019"/>
                          <a:ext cx="763587" cy="47466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888F078-D594-C58B-0BFC-F0ABBAD49254}"/>
                </a:ext>
              </a:extLst>
            </p:cNvPr>
            <p:cNvGraphicFramePr>
              <a:graphicFrameLocks noChangeAspect="1"/>
            </p:cNvGraphicFramePr>
            <p:nvPr>
              <p:extLst>
                <p:ext uri="{D42A27DB-BD31-4B8C-83A1-F6EECF244321}">
                  <p14:modId xmlns:p14="http://schemas.microsoft.com/office/powerpoint/2010/main" val="849069946"/>
                </p:ext>
              </p:extLst>
            </p:nvPr>
          </p:nvGraphicFramePr>
          <p:xfrm>
            <a:off x="4533440" y="2095872"/>
            <a:ext cx="500062" cy="422275"/>
          </p:xfrm>
          <a:graphic>
            <a:graphicData uri="http://schemas.openxmlformats.org/presentationml/2006/ole">
              <mc:AlternateContent xmlns:mc="http://schemas.openxmlformats.org/markup-compatibility/2006">
                <mc:Choice xmlns:v="urn:schemas-microsoft-com:vml" Requires="v">
                  <p:oleObj spid="_x0000_s23917" name="Equation" r:id="rId10" imgW="241200" imgH="203040" progId="Equation.DSMT4">
                    <p:embed/>
                  </p:oleObj>
                </mc:Choice>
                <mc:Fallback>
                  <p:oleObj name="Equation" r:id="rId10" imgW="241200" imgH="203040" progId="Equation.DSMT4">
                    <p:embed/>
                    <p:pic>
                      <p:nvPicPr>
                        <p:cNvPr id="18" name="Object 17">
                          <a:extLst>
                            <a:ext uri="{FF2B5EF4-FFF2-40B4-BE49-F238E27FC236}">
                              <a16:creationId xmlns:a16="http://schemas.microsoft.com/office/drawing/2014/main" id="{E888F078-D594-C58B-0BFC-F0ABBAD49254}"/>
                            </a:ext>
                          </a:extLst>
                        </p:cNvPr>
                        <p:cNvPicPr/>
                        <p:nvPr/>
                      </p:nvPicPr>
                      <p:blipFill>
                        <a:blip r:embed="rId11"/>
                        <a:stretch>
                          <a:fillRect/>
                        </a:stretch>
                      </p:blipFill>
                      <p:spPr>
                        <a:xfrm>
                          <a:off x="4533440" y="2095872"/>
                          <a:ext cx="500062" cy="4222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AAFCDDC-7ECE-5743-830E-4F56AA96F761}"/>
                </a:ext>
              </a:extLst>
            </p:cNvPr>
            <p:cNvGraphicFramePr>
              <a:graphicFrameLocks noChangeAspect="1"/>
            </p:cNvGraphicFramePr>
            <p:nvPr>
              <p:extLst>
                <p:ext uri="{D42A27DB-BD31-4B8C-83A1-F6EECF244321}">
                  <p14:modId xmlns:p14="http://schemas.microsoft.com/office/powerpoint/2010/main" val="726855396"/>
                </p:ext>
              </p:extLst>
            </p:nvPr>
          </p:nvGraphicFramePr>
          <p:xfrm>
            <a:off x="3664031" y="2153563"/>
            <a:ext cx="500062" cy="369887"/>
          </p:xfrm>
          <a:graphic>
            <a:graphicData uri="http://schemas.openxmlformats.org/presentationml/2006/ole">
              <mc:AlternateContent xmlns:mc="http://schemas.openxmlformats.org/markup-compatibility/2006">
                <mc:Choice xmlns:v="urn:schemas-microsoft-com:vml" Requires="v">
                  <p:oleObj spid="_x0000_s23918" name="Equation" r:id="rId12" imgW="241200" imgH="177480" progId="Equation.DSMT4">
                    <p:embed/>
                  </p:oleObj>
                </mc:Choice>
                <mc:Fallback>
                  <p:oleObj name="Equation" r:id="rId12" imgW="241200" imgH="177480" progId="Equation.DSMT4">
                    <p:embed/>
                    <p:pic>
                      <p:nvPicPr>
                        <p:cNvPr id="19" name="Object 18">
                          <a:extLst>
                            <a:ext uri="{FF2B5EF4-FFF2-40B4-BE49-F238E27FC236}">
                              <a16:creationId xmlns:a16="http://schemas.microsoft.com/office/drawing/2014/main" id="{4AAFCDDC-7ECE-5743-830E-4F56AA96F761}"/>
                            </a:ext>
                          </a:extLst>
                        </p:cNvPr>
                        <p:cNvPicPr/>
                        <p:nvPr/>
                      </p:nvPicPr>
                      <p:blipFill>
                        <a:blip r:embed="rId13"/>
                        <a:stretch>
                          <a:fillRect/>
                        </a:stretch>
                      </p:blipFill>
                      <p:spPr>
                        <a:xfrm>
                          <a:off x="3664031" y="2153563"/>
                          <a:ext cx="500062" cy="369887"/>
                        </a:xfrm>
                        <a:prstGeom prst="rect">
                          <a:avLst/>
                        </a:prstGeom>
                      </p:spPr>
                    </p:pic>
                  </p:oleObj>
                </mc:Fallback>
              </mc:AlternateContent>
            </a:graphicData>
          </a:graphic>
        </p:graphicFrame>
      </p:grpSp>
      <p:grpSp>
        <p:nvGrpSpPr>
          <p:cNvPr id="30" name="Group 29">
            <a:extLst>
              <a:ext uri="{FF2B5EF4-FFF2-40B4-BE49-F238E27FC236}">
                <a16:creationId xmlns:a16="http://schemas.microsoft.com/office/drawing/2014/main" id="{3FEC50A6-7057-4376-95FB-286B13738FAB}"/>
              </a:ext>
            </a:extLst>
          </p:cNvPr>
          <p:cNvGrpSpPr/>
          <p:nvPr/>
        </p:nvGrpSpPr>
        <p:grpSpPr>
          <a:xfrm>
            <a:off x="4332910" y="3391163"/>
            <a:ext cx="8461513" cy="480990"/>
            <a:chOff x="1767995" y="3236850"/>
            <a:chExt cx="8461513" cy="480990"/>
          </a:xfrm>
        </p:grpSpPr>
        <p:sp>
          <p:nvSpPr>
            <p:cNvPr id="3" name="Rectangle 2">
              <a:extLst>
                <a:ext uri="{FF2B5EF4-FFF2-40B4-BE49-F238E27FC236}">
                  <a16:creationId xmlns:a16="http://schemas.microsoft.com/office/drawing/2014/main" id="{E50B93BD-52B3-41B8-8EF2-A16E81CB7C11}"/>
                </a:ext>
              </a:extLst>
            </p:cNvPr>
            <p:cNvSpPr/>
            <p:nvPr/>
          </p:nvSpPr>
          <p:spPr>
            <a:xfrm>
              <a:off x="1767995" y="3256175"/>
              <a:ext cx="8461513" cy="461665"/>
            </a:xfrm>
            <a:prstGeom prst="rect">
              <a:avLst/>
            </a:prstGeom>
          </p:spPr>
          <p:txBody>
            <a:bodyPr wrap="square">
              <a:spAutoFit/>
            </a:bodyPr>
            <a:lstStyle/>
            <a:p>
              <a:r>
                <a:rPr lang="vi-VN">
                  <a:cs typeface="Arial" pitchFamily="34" charset="0"/>
                </a:rPr>
                <a:t>Trên nhánh cây </a:t>
              </a:r>
              <a:r>
                <a:rPr lang="en-US">
                  <a:cs typeface="Arial" pitchFamily="34" charset="0"/>
                </a:rPr>
                <a:t>      </a:t>
              </a:r>
              <a:r>
                <a:rPr lang="vi-VN">
                  <a:cs typeface="Arial" pitchFamily="34" charset="0"/>
                </a:rPr>
                <a:t>và </a:t>
              </a:r>
              <a:r>
                <a:rPr lang="en-US">
                  <a:cs typeface="Arial" pitchFamily="34" charset="0"/>
                </a:rPr>
                <a:t>       </a:t>
              </a:r>
              <a:r>
                <a:rPr lang="vi-VN">
                  <a:cs typeface="Arial" pitchFamily="34" charset="0"/>
                </a:rPr>
                <a:t>tương ứng ghi</a:t>
              </a:r>
              <a:r>
                <a:rPr lang="en-US">
                  <a:cs typeface="Arial" pitchFamily="34" charset="0"/>
                </a:rPr>
                <a:t> </a:t>
              </a:r>
              <a:r>
                <a:rPr lang="vi-VN">
                  <a:cs typeface="Arial" pitchFamily="34" charset="0"/>
                </a:rPr>
                <a:t> </a:t>
              </a:r>
              <a:r>
                <a:rPr lang="en-US">
                  <a:cs typeface="Arial" pitchFamily="34" charset="0"/>
                </a:rPr>
                <a:t>             </a:t>
              </a:r>
              <a:r>
                <a:rPr lang="vi-VN">
                  <a:cs typeface="Arial" pitchFamily="34" charset="0"/>
                </a:rPr>
                <a:t>và</a:t>
              </a:r>
              <a:endParaRPr lang="vi-VN">
                <a:latin typeface="Arial" pitchFamily="34" charset="0"/>
                <a:cs typeface="Arial" pitchFamily="34" charset="0"/>
              </a:endParaRPr>
            </a:p>
          </p:txBody>
        </p:sp>
        <p:graphicFrame>
          <p:nvGraphicFramePr>
            <p:cNvPr id="9" name="Object 8">
              <a:extLst>
                <a:ext uri="{FF2B5EF4-FFF2-40B4-BE49-F238E27FC236}">
                  <a16:creationId xmlns:a16="http://schemas.microsoft.com/office/drawing/2014/main" id="{A9E136F6-F0FD-B8E0-C8C5-D3F7B1706013}"/>
                </a:ext>
              </a:extLst>
            </p:cNvPr>
            <p:cNvGraphicFramePr>
              <a:graphicFrameLocks noChangeAspect="1"/>
            </p:cNvGraphicFramePr>
            <p:nvPr>
              <p:extLst>
                <p:ext uri="{D42A27DB-BD31-4B8C-83A1-F6EECF244321}">
                  <p14:modId xmlns:p14="http://schemas.microsoft.com/office/powerpoint/2010/main" val="956587178"/>
                </p:ext>
              </p:extLst>
            </p:nvPr>
          </p:nvGraphicFramePr>
          <p:xfrm>
            <a:off x="6892153" y="3236850"/>
            <a:ext cx="1135250" cy="475221"/>
          </p:xfrm>
          <a:graphic>
            <a:graphicData uri="http://schemas.openxmlformats.org/presentationml/2006/ole">
              <mc:AlternateContent xmlns:mc="http://schemas.openxmlformats.org/markup-compatibility/2006">
                <mc:Choice xmlns:v="urn:schemas-microsoft-com:vml" Requires="v">
                  <p:oleObj spid="_x0000_s23919" name="Equation" r:id="rId14" imgW="545760" imgH="228600" progId="Equation.DSMT4">
                    <p:embed/>
                  </p:oleObj>
                </mc:Choice>
                <mc:Fallback>
                  <p:oleObj name="Equation" r:id="rId14" imgW="545760" imgH="228600" progId="Equation.DSMT4">
                    <p:embed/>
                    <p:pic>
                      <p:nvPicPr>
                        <p:cNvPr id="9" name="Object 8">
                          <a:extLst>
                            <a:ext uri="{FF2B5EF4-FFF2-40B4-BE49-F238E27FC236}">
                              <a16:creationId xmlns:a16="http://schemas.microsoft.com/office/drawing/2014/main" id="{A9E136F6-F0FD-B8E0-C8C5-D3F7B1706013}"/>
                            </a:ext>
                          </a:extLst>
                        </p:cNvPr>
                        <p:cNvPicPr/>
                        <p:nvPr/>
                      </p:nvPicPr>
                      <p:blipFill>
                        <a:blip r:embed="rId15"/>
                        <a:stretch>
                          <a:fillRect/>
                        </a:stretch>
                      </p:blipFill>
                      <p:spPr>
                        <a:xfrm>
                          <a:off x="6892153" y="3236850"/>
                          <a:ext cx="1135250" cy="47522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F9AD641-60E7-7973-0A97-ADC07B830AC0}"/>
                </a:ext>
              </a:extLst>
            </p:cNvPr>
            <p:cNvGraphicFramePr>
              <a:graphicFrameLocks noChangeAspect="1"/>
            </p:cNvGraphicFramePr>
            <p:nvPr>
              <p:extLst>
                <p:ext uri="{D42A27DB-BD31-4B8C-83A1-F6EECF244321}">
                  <p14:modId xmlns:p14="http://schemas.microsoft.com/office/powerpoint/2010/main" val="2254062539"/>
                </p:ext>
              </p:extLst>
            </p:nvPr>
          </p:nvGraphicFramePr>
          <p:xfrm>
            <a:off x="8380412" y="3237409"/>
            <a:ext cx="1212850" cy="474662"/>
          </p:xfrm>
          <a:graphic>
            <a:graphicData uri="http://schemas.openxmlformats.org/presentationml/2006/ole">
              <mc:AlternateContent xmlns:mc="http://schemas.openxmlformats.org/markup-compatibility/2006">
                <mc:Choice xmlns:v="urn:schemas-microsoft-com:vml" Requires="v">
                  <p:oleObj spid="_x0000_s23920" name="Equation" r:id="rId16" imgW="583920" imgH="228600" progId="Equation.DSMT4">
                    <p:embed/>
                  </p:oleObj>
                </mc:Choice>
                <mc:Fallback>
                  <p:oleObj name="Equation" r:id="rId16" imgW="583920" imgH="228600" progId="Equation.DSMT4">
                    <p:embed/>
                    <p:pic>
                      <p:nvPicPr>
                        <p:cNvPr id="12" name="Object 11">
                          <a:extLst>
                            <a:ext uri="{FF2B5EF4-FFF2-40B4-BE49-F238E27FC236}">
                              <a16:creationId xmlns:a16="http://schemas.microsoft.com/office/drawing/2014/main" id="{AF9AD641-60E7-7973-0A97-ADC07B830AC0}"/>
                            </a:ext>
                          </a:extLst>
                        </p:cNvPr>
                        <p:cNvPicPr/>
                        <p:nvPr/>
                      </p:nvPicPr>
                      <p:blipFill>
                        <a:blip r:embed="rId17"/>
                        <a:stretch>
                          <a:fillRect/>
                        </a:stretch>
                      </p:blipFill>
                      <p:spPr>
                        <a:xfrm>
                          <a:off x="8380412" y="3237409"/>
                          <a:ext cx="1212850" cy="47466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388CF01A-05A2-95FD-33FB-8DE390025EFE}"/>
                </a:ext>
              </a:extLst>
            </p:cNvPr>
            <p:cNvGraphicFramePr>
              <a:graphicFrameLocks noChangeAspect="1"/>
            </p:cNvGraphicFramePr>
            <p:nvPr>
              <p:extLst>
                <p:ext uri="{D42A27DB-BD31-4B8C-83A1-F6EECF244321}">
                  <p14:modId xmlns:p14="http://schemas.microsoft.com/office/powerpoint/2010/main" val="4289281485"/>
                </p:ext>
              </p:extLst>
            </p:nvPr>
          </p:nvGraphicFramePr>
          <p:xfrm>
            <a:off x="3724487" y="3236850"/>
            <a:ext cx="527050" cy="396875"/>
          </p:xfrm>
          <a:graphic>
            <a:graphicData uri="http://schemas.openxmlformats.org/presentationml/2006/ole">
              <mc:AlternateContent xmlns:mc="http://schemas.openxmlformats.org/markup-compatibility/2006">
                <mc:Choice xmlns:v="urn:schemas-microsoft-com:vml" Requires="v">
                  <p:oleObj spid="_x0000_s23921" name="Equation" r:id="rId18" imgW="253800" imgH="190440" progId="Equation.DSMT4">
                    <p:embed/>
                  </p:oleObj>
                </mc:Choice>
                <mc:Fallback>
                  <p:oleObj name="Equation" r:id="rId18" imgW="253800" imgH="190440" progId="Equation.DSMT4">
                    <p:embed/>
                    <p:pic>
                      <p:nvPicPr>
                        <p:cNvPr id="22" name="Object 21">
                          <a:extLst>
                            <a:ext uri="{FF2B5EF4-FFF2-40B4-BE49-F238E27FC236}">
                              <a16:creationId xmlns:a16="http://schemas.microsoft.com/office/drawing/2014/main" id="{388CF01A-05A2-95FD-33FB-8DE390025EFE}"/>
                            </a:ext>
                          </a:extLst>
                        </p:cNvPr>
                        <p:cNvPicPr/>
                        <p:nvPr/>
                      </p:nvPicPr>
                      <p:blipFill>
                        <a:blip r:embed="rId19"/>
                        <a:stretch>
                          <a:fillRect/>
                        </a:stretch>
                      </p:blipFill>
                      <p:spPr>
                        <a:xfrm>
                          <a:off x="3724487" y="3236850"/>
                          <a:ext cx="527050" cy="39687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D4B192C0-7984-E6ED-D444-AACE4B27A573}"/>
                </a:ext>
              </a:extLst>
            </p:cNvPr>
            <p:cNvGraphicFramePr>
              <a:graphicFrameLocks noChangeAspect="1"/>
            </p:cNvGraphicFramePr>
            <p:nvPr>
              <p:extLst>
                <p:ext uri="{D42A27DB-BD31-4B8C-83A1-F6EECF244321}">
                  <p14:modId xmlns:p14="http://schemas.microsoft.com/office/powerpoint/2010/main" val="1555019601"/>
                </p:ext>
              </p:extLst>
            </p:nvPr>
          </p:nvGraphicFramePr>
          <p:xfrm>
            <a:off x="4603638" y="3240556"/>
            <a:ext cx="527050" cy="396875"/>
          </p:xfrm>
          <a:graphic>
            <a:graphicData uri="http://schemas.openxmlformats.org/presentationml/2006/ole">
              <mc:AlternateContent xmlns:mc="http://schemas.openxmlformats.org/markup-compatibility/2006">
                <mc:Choice xmlns:v="urn:schemas-microsoft-com:vml" Requires="v">
                  <p:oleObj spid="_x0000_s23922" name="Equation" r:id="rId20" imgW="253800" imgH="190440" progId="Equation.DSMT4">
                    <p:embed/>
                  </p:oleObj>
                </mc:Choice>
                <mc:Fallback>
                  <p:oleObj name="Equation" r:id="rId20" imgW="253800" imgH="190440" progId="Equation.DSMT4">
                    <p:embed/>
                    <p:pic>
                      <p:nvPicPr>
                        <p:cNvPr id="23" name="Object 22">
                          <a:extLst>
                            <a:ext uri="{FF2B5EF4-FFF2-40B4-BE49-F238E27FC236}">
                              <a16:creationId xmlns:a16="http://schemas.microsoft.com/office/drawing/2014/main" id="{D4B192C0-7984-E6ED-D444-AACE4B27A573}"/>
                            </a:ext>
                          </a:extLst>
                        </p:cNvPr>
                        <p:cNvPicPr/>
                        <p:nvPr/>
                      </p:nvPicPr>
                      <p:blipFill>
                        <a:blip r:embed="rId21"/>
                        <a:stretch>
                          <a:fillRect/>
                        </a:stretch>
                      </p:blipFill>
                      <p:spPr>
                        <a:xfrm>
                          <a:off x="4603638" y="3240556"/>
                          <a:ext cx="527050" cy="396875"/>
                        </a:xfrm>
                        <a:prstGeom prst="rect">
                          <a:avLst/>
                        </a:prstGeom>
                      </p:spPr>
                    </p:pic>
                  </p:oleObj>
                </mc:Fallback>
              </mc:AlternateContent>
            </a:graphicData>
          </a:graphic>
        </p:graphicFrame>
      </p:grpSp>
      <p:grpSp>
        <p:nvGrpSpPr>
          <p:cNvPr id="50" name="Group 49">
            <a:extLst>
              <a:ext uri="{FF2B5EF4-FFF2-40B4-BE49-F238E27FC236}">
                <a16:creationId xmlns:a16="http://schemas.microsoft.com/office/drawing/2014/main" id="{F846F0B5-E1E5-4532-9011-32681D4786A0}"/>
              </a:ext>
            </a:extLst>
          </p:cNvPr>
          <p:cNvGrpSpPr/>
          <p:nvPr/>
        </p:nvGrpSpPr>
        <p:grpSpPr>
          <a:xfrm>
            <a:off x="4332910" y="4029344"/>
            <a:ext cx="6217472" cy="461665"/>
            <a:chOff x="4332910" y="4029344"/>
            <a:chExt cx="6217472" cy="461665"/>
          </a:xfrm>
        </p:grpSpPr>
        <p:sp>
          <p:nvSpPr>
            <p:cNvPr id="13" name="TextBox 12">
              <a:extLst>
                <a:ext uri="{FF2B5EF4-FFF2-40B4-BE49-F238E27FC236}">
                  <a16:creationId xmlns:a16="http://schemas.microsoft.com/office/drawing/2014/main" id="{BCDAFE77-23DF-98B6-30F0-E592ABDFC2D4}"/>
                </a:ext>
              </a:extLst>
            </p:cNvPr>
            <p:cNvSpPr txBox="1"/>
            <p:nvPr/>
          </p:nvSpPr>
          <p:spPr>
            <a:xfrm>
              <a:off x="4332910" y="4029344"/>
              <a:ext cx="6217472" cy="461665"/>
            </a:xfrm>
            <a:prstGeom prst="rect">
              <a:avLst/>
            </a:prstGeom>
            <a:noFill/>
          </p:spPr>
          <p:txBody>
            <a:bodyPr wrap="square" rtlCol="0">
              <a:spAutoFit/>
            </a:bodyPr>
            <a:lstStyle/>
            <a:p>
              <a:r>
                <a:rPr lang="vi-VN">
                  <a:cs typeface="Arial" pitchFamily="34" charset="0"/>
                </a:rPr>
                <a:t>Có hai nhánh cây đi tới </a:t>
              </a:r>
              <a:r>
                <a:rPr lang="vi-VN" i="1">
                  <a:cs typeface="Arial" pitchFamily="34" charset="0"/>
                </a:rPr>
                <a:t>B</a:t>
              </a:r>
              <a:r>
                <a:rPr lang="vi-VN">
                  <a:cs typeface="Arial" pitchFamily="34" charset="0"/>
                </a:rPr>
                <a:t> là</a:t>
              </a:r>
              <a:r>
                <a:rPr lang="en-US">
                  <a:cs typeface="Arial" pitchFamily="34" charset="0"/>
                </a:rPr>
                <a:t>   </a:t>
              </a:r>
              <a:r>
                <a:rPr lang="vi-VN">
                  <a:cs typeface="Arial" pitchFamily="34" charset="0"/>
                </a:rPr>
                <a:t> </a:t>
              </a:r>
              <a:r>
                <a:rPr lang="en-US" i="1">
                  <a:cs typeface="Arial" pitchFamily="34" charset="0"/>
                </a:rPr>
                <a:t>    </a:t>
              </a:r>
              <a:r>
                <a:rPr lang="vi-VN">
                  <a:cs typeface="Arial" pitchFamily="34" charset="0"/>
                </a:rPr>
                <a:t> </a:t>
              </a:r>
              <a:r>
                <a:rPr lang="en-US">
                  <a:cs typeface="Arial" pitchFamily="34" charset="0"/>
                </a:rPr>
                <a:t> </a:t>
              </a:r>
              <a:r>
                <a:rPr lang="vi-VN">
                  <a:cs typeface="Arial" pitchFamily="34" charset="0"/>
                </a:rPr>
                <a:t>và </a:t>
              </a:r>
              <a:r>
                <a:rPr lang="en-US" i="1">
                  <a:cs typeface="Arial" pitchFamily="34" charset="0"/>
                </a:rPr>
                <a:t>        </a:t>
              </a:r>
              <a:r>
                <a:rPr lang="vi-VN">
                  <a:cs typeface="Arial" pitchFamily="34" charset="0"/>
                </a:rPr>
                <a:t>. Vậy:</a:t>
              </a:r>
              <a:endParaRPr lang="vi-VN">
                <a:latin typeface="Arial" pitchFamily="34" charset="0"/>
                <a:cs typeface="Arial" pitchFamily="34" charset="0"/>
              </a:endParaRPr>
            </a:p>
          </p:txBody>
        </p:sp>
        <p:graphicFrame>
          <p:nvGraphicFramePr>
            <p:cNvPr id="27" name="Object 26">
              <a:extLst>
                <a:ext uri="{FF2B5EF4-FFF2-40B4-BE49-F238E27FC236}">
                  <a16:creationId xmlns:a16="http://schemas.microsoft.com/office/drawing/2014/main" id="{A9722F6F-9CA5-8068-23C4-A317218E4272}"/>
                </a:ext>
              </a:extLst>
            </p:cNvPr>
            <p:cNvGraphicFramePr>
              <a:graphicFrameLocks noChangeAspect="1"/>
            </p:cNvGraphicFramePr>
            <p:nvPr>
              <p:extLst>
                <p:ext uri="{D42A27DB-BD31-4B8C-83A1-F6EECF244321}">
                  <p14:modId xmlns:p14="http://schemas.microsoft.com/office/powerpoint/2010/main" val="3491868814"/>
                </p:ext>
              </p:extLst>
            </p:nvPr>
          </p:nvGraphicFramePr>
          <p:xfrm>
            <a:off x="7866920" y="4090410"/>
            <a:ext cx="711200" cy="369888"/>
          </p:xfrm>
          <a:graphic>
            <a:graphicData uri="http://schemas.openxmlformats.org/presentationml/2006/ole">
              <mc:AlternateContent xmlns:mc="http://schemas.openxmlformats.org/markup-compatibility/2006">
                <mc:Choice xmlns:v="urn:schemas-microsoft-com:vml" Requires="v">
                  <p:oleObj spid="_x0000_s23923" name="Equation" r:id="rId22" imgW="342720" imgH="177480" progId="Equation.DSMT4">
                    <p:embed/>
                  </p:oleObj>
                </mc:Choice>
                <mc:Fallback>
                  <p:oleObj name="Equation" r:id="rId22" imgW="342720" imgH="177480" progId="Equation.DSMT4">
                    <p:embed/>
                    <p:pic>
                      <p:nvPicPr>
                        <p:cNvPr id="27" name="Object 26">
                          <a:extLst>
                            <a:ext uri="{FF2B5EF4-FFF2-40B4-BE49-F238E27FC236}">
                              <a16:creationId xmlns:a16="http://schemas.microsoft.com/office/drawing/2014/main" id="{A9722F6F-9CA5-8068-23C4-A317218E4272}"/>
                            </a:ext>
                          </a:extLst>
                        </p:cNvPr>
                        <p:cNvPicPr/>
                        <p:nvPr/>
                      </p:nvPicPr>
                      <p:blipFill>
                        <a:blip r:embed="rId23"/>
                        <a:stretch>
                          <a:fillRect/>
                        </a:stretch>
                      </p:blipFill>
                      <p:spPr>
                        <a:xfrm>
                          <a:off x="7866920" y="4090410"/>
                          <a:ext cx="711200" cy="36988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8E9AEFD7-F44E-B6B8-5B85-E378A1EEDBB0}"/>
                </a:ext>
              </a:extLst>
            </p:cNvPr>
            <p:cNvGraphicFramePr>
              <a:graphicFrameLocks noChangeAspect="1"/>
            </p:cNvGraphicFramePr>
            <p:nvPr>
              <p:extLst>
                <p:ext uri="{D42A27DB-BD31-4B8C-83A1-F6EECF244321}">
                  <p14:modId xmlns:p14="http://schemas.microsoft.com/office/powerpoint/2010/main" val="1922770414"/>
                </p:ext>
              </p:extLst>
            </p:nvPr>
          </p:nvGraphicFramePr>
          <p:xfrm>
            <a:off x="8912452" y="4038023"/>
            <a:ext cx="711200" cy="422275"/>
          </p:xfrm>
          <a:graphic>
            <a:graphicData uri="http://schemas.openxmlformats.org/presentationml/2006/ole">
              <mc:AlternateContent xmlns:mc="http://schemas.openxmlformats.org/markup-compatibility/2006">
                <mc:Choice xmlns:v="urn:schemas-microsoft-com:vml" Requires="v">
                  <p:oleObj spid="_x0000_s23924" name="Equation" r:id="rId24" imgW="342720" imgH="203040" progId="Equation.DSMT4">
                    <p:embed/>
                  </p:oleObj>
                </mc:Choice>
                <mc:Fallback>
                  <p:oleObj name="Equation" r:id="rId24" imgW="342720" imgH="203040" progId="Equation.DSMT4">
                    <p:embed/>
                    <p:pic>
                      <p:nvPicPr>
                        <p:cNvPr id="28" name="Object 27">
                          <a:extLst>
                            <a:ext uri="{FF2B5EF4-FFF2-40B4-BE49-F238E27FC236}">
                              <a16:creationId xmlns:a16="http://schemas.microsoft.com/office/drawing/2014/main" id="{8E9AEFD7-F44E-B6B8-5B85-E378A1EEDBB0}"/>
                            </a:ext>
                          </a:extLst>
                        </p:cNvPr>
                        <p:cNvPicPr/>
                        <p:nvPr/>
                      </p:nvPicPr>
                      <p:blipFill>
                        <a:blip r:embed="rId25"/>
                        <a:stretch>
                          <a:fillRect/>
                        </a:stretch>
                      </p:blipFill>
                      <p:spPr>
                        <a:xfrm>
                          <a:off x="8912452" y="4038023"/>
                          <a:ext cx="711200" cy="422275"/>
                        </a:xfrm>
                        <a:prstGeom prst="rect">
                          <a:avLst/>
                        </a:prstGeom>
                      </p:spPr>
                    </p:pic>
                  </p:oleObj>
                </mc:Fallback>
              </mc:AlternateContent>
            </a:graphicData>
          </a:graphic>
        </p:graphicFrame>
      </p:grpSp>
      <p:pic>
        <p:nvPicPr>
          <p:cNvPr id="2" name="Picture 1">
            <a:extLst>
              <a:ext uri="{FF2B5EF4-FFF2-40B4-BE49-F238E27FC236}">
                <a16:creationId xmlns:a16="http://schemas.microsoft.com/office/drawing/2014/main" id="{9E5C742C-A829-4D29-8C08-83E5841FED63}"/>
              </a:ext>
            </a:extLst>
          </p:cNvPr>
          <p:cNvPicPr>
            <a:picLocks noChangeAspect="1"/>
          </p:cNvPicPr>
          <p:nvPr/>
        </p:nvPicPr>
        <p:blipFill>
          <a:blip r:embed="rId26"/>
          <a:stretch>
            <a:fillRect/>
          </a:stretch>
        </p:blipFill>
        <p:spPr>
          <a:xfrm>
            <a:off x="17811" y="0"/>
            <a:ext cx="1827961" cy="861753"/>
          </a:xfrm>
          <a:prstGeom prst="rect">
            <a:avLst/>
          </a:prstGeom>
        </p:spPr>
      </p:pic>
      <p:grpSp>
        <p:nvGrpSpPr>
          <p:cNvPr id="29" name="Group 28">
            <a:extLst>
              <a:ext uri="{FF2B5EF4-FFF2-40B4-BE49-F238E27FC236}">
                <a16:creationId xmlns:a16="http://schemas.microsoft.com/office/drawing/2014/main" id="{0641AC70-8805-45D6-810E-C4E88AC60D9C}"/>
              </a:ext>
            </a:extLst>
          </p:cNvPr>
          <p:cNvGrpSpPr/>
          <p:nvPr/>
        </p:nvGrpSpPr>
        <p:grpSpPr>
          <a:xfrm>
            <a:off x="4323301" y="2816082"/>
            <a:ext cx="8206379" cy="505243"/>
            <a:chOff x="1707615" y="2567690"/>
            <a:chExt cx="8206379" cy="505243"/>
          </a:xfrm>
        </p:grpSpPr>
        <p:sp>
          <p:nvSpPr>
            <p:cNvPr id="24" name="Rectangle 23">
              <a:extLst>
                <a:ext uri="{FF2B5EF4-FFF2-40B4-BE49-F238E27FC236}">
                  <a16:creationId xmlns:a16="http://schemas.microsoft.com/office/drawing/2014/main" id="{F17B5E38-F878-4ABC-B7A3-CFF63EFEF917}"/>
                </a:ext>
              </a:extLst>
            </p:cNvPr>
            <p:cNvSpPr/>
            <p:nvPr/>
          </p:nvSpPr>
          <p:spPr>
            <a:xfrm>
              <a:off x="1707615" y="2571906"/>
              <a:ext cx="8206379" cy="461665"/>
            </a:xfrm>
            <a:prstGeom prst="rect">
              <a:avLst/>
            </a:prstGeom>
          </p:spPr>
          <p:txBody>
            <a:bodyPr wrap="square">
              <a:spAutoFit/>
            </a:bodyPr>
            <a:lstStyle/>
            <a:p>
              <a:r>
                <a:rPr lang="vi-VN">
                  <a:cs typeface="Arial" pitchFamily="34" charset="0"/>
                </a:rPr>
                <a:t>Trên nhánh cây </a:t>
              </a:r>
              <a:r>
                <a:rPr lang="en-US" i="1">
                  <a:cs typeface="Arial" pitchFamily="34" charset="0"/>
                </a:rPr>
                <a:t>     </a:t>
              </a:r>
              <a:r>
                <a:rPr lang="vi-VN">
                  <a:cs typeface="Arial" pitchFamily="34" charset="0"/>
                </a:rPr>
                <a:t> và </a:t>
              </a:r>
              <a:r>
                <a:rPr lang="en-US">
                  <a:cs typeface="Arial" pitchFamily="34" charset="0"/>
                </a:rPr>
                <a:t>       </a:t>
              </a:r>
              <a:r>
                <a:rPr lang="vi-VN">
                  <a:cs typeface="Arial" pitchFamily="34" charset="0"/>
                </a:rPr>
                <a:t>tương ứng ghi</a:t>
              </a:r>
              <a:r>
                <a:rPr lang="en-US">
                  <a:cs typeface="Arial" pitchFamily="34" charset="0"/>
                </a:rPr>
                <a:t> </a:t>
              </a:r>
              <a:r>
                <a:rPr lang="vi-VN">
                  <a:cs typeface="Arial" pitchFamily="34" charset="0"/>
                </a:rPr>
                <a:t> </a:t>
              </a:r>
              <a:r>
                <a:rPr lang="en-US" i="1">
                  <a:cs typeface="Arial" pitchFamily="34" charset="0"/>
                </a:rPr>
                <a:t>             </a:t>
              </a:r>
              <a:r>
                <a:rPr lang="vi-VN">
                  <a:cs typeface="Arial" pitchFamily="34" charset="0"/>
                </a:rPr>
                <a:t>và</a:t>
              </a:r>
              <a:endParaRPr lang="en-US"/>
            </a:p>
          </p:txBody>
        </p:sp>
        <p:graphicFrame>
          <p:nvGraphicFramePr>
            <p:cNvPr id="14" name="Object 13">
              <a:extLst>
                <a:ext uri="{FF2B5EF4-FFF2-40B4-BE49-F238E27FC236}">
                  <a16:creationId xmlns:a16="http://schemas.microsoft.com/office/drawing/2014/main" id="{0AC89E82-22BE-9BFF-7F15-5D0A434B3240}"/>
                </a:ext>
              </a:extLst>
            </p:cNvPr>
            <p:cNvGraphicFramePr>
              <a:graphicFrameLocks noChangeAspect="1"/>
            </p:cNvGraphicFramePr>
            <p:nvPr>
              <p:extLst>
                <p:ext uri="{D42A27DB-BD31-4B8C-83A1-F6EECF244321}">
                  <p14:modId xmlns:p14="http://schemas.microsoft.com/office/powerpoint/2010/main" val="3376852274"/>
                </p:ext>
              </p:extLst>
            </p:nvPr>
          </p:nvGraphicFramePr>
          <p:xfrm>
            <a:off x="8295270" y="2598271"/>
            <a:ext cx="1212850" cy="474662"/>
          </p:xfrm>
          <a:graphic>
            <a:graphicData uri="http://schemas.openxmlformats.org/presentationml/2006/ole">
              <mc:AlternateContent xmlns:mc="http://schemas.openxmlformats.org/markup-compatibility/2006">
                <mc:Choice xmlns:v="urn:schemas-microsoft-com:vml" Requires="v">
                  <p:oleObj spid="_x0000_s23925" name="Equation" r:id="rId27" imgW="583920" imgH="228600" progId="Equation.DSMT4">
                    <p:embed/>
                  </p:oleObj>
                </mc:Choice>
                <mc:Fallback>
                  <p:oleObj name="Equation" r:id="rId27" imgW="583920" imgH="228600" progId="Equation.DSMT4">
                    <p:embed/>
                    <p:pic>
                      <p:nvPicPr>
                        <p:cNvPr id="14" name="Object 13">
                          <a:extLst>
                            <a:ext uri="{FF2B5EF4-FFF2-40B4-BE49-F238E27FC236}">
                              <a16:creationId xmlns:a16="http://schemas.microsoft.com/office/drawing/2014/main" id="{0AC89E82-22BE-9BFF-7F15-5D0A434B3240}"/>
                            </a:ext>
                          </a:extLst>
                        </p:cNvPr>
                        <p:cNvPicPr/>
                        <p:nvPr/>
                      </p:nvPicPr>
                      <p:blipFill>
                        <a:blip r:embed="rId28"/>
                        <a:stretch>
                          <a:fillRect/>
                        </a:stretch>
                      </p:blipFill>
                      <p:spPr>
                        <a:xfrm>
                          <a:off x="8295270" y="2598271"/>
                          <a:ext cx="1212850" cy="4746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A37C67F-252A-87AE-E5A2-95D987E23B40}"/>
                </a:ext>
              </a:extLst>
            </p:cNvPr>
            <p:cNvGraphicFramePr>
              <a:graphicFrameLocks noChangeAspect="1"/>
            </p:cNvGraphicFramePr>
            <p:nvPr>
              <p:extLst>
                <p:ext uri="{D42A27DB-BD31-4B8C-83A1-F6EECF244321}">
                  <p14:modId xmlns:p14="http://schemas.microsoft.com/office/powerpoint/2010/main" val="511280483"/>
                </p:ext>
              </p:extLst>
            </p:nvPr>
          </p:nvGraphicFramePr>
          <p:xfrm>
            <a:off x="6822547" y="2638733"/>
            <a:ext cx="1133475" cy="422275"/>
          </p:xfrm>
          <a:graphic>
            <a:graphicData uri="http://schemas.openxmlformats.org/presentationml/2006/ole">
              <mc:AlternateContent xmlns:mc="http://schemas.openxmlformats.org/markup-compatibility/2006">
                <mc:Choice xmlns:v="urn:schemas-microsoft-com:vml" Requires="v">
                  <p:oleObj spid="_x0000_s23926" name="Equation" r:id="rId29" imgW="545760" imgH="203040" progId="Equation.DSMT4">
                    <p:embed/>
                  </p:oleObj>
                </mc:Choice>
                <mc:Fallback>
                  <p:oleObj name="Equation" r:id="rId29" imgW="545760" imgH="203040" progId="Equation.DSMT4">
                    <p:embed/>
                    <p:pic>
                      <p:nvPicPr>
                        <p:cNvPr id="15" name="Object 14">
                          <a:extLst>
                            <a:ext uri="{FF2B5EF4-FFF2-40B4-BE49-F238E27FC236}">
                              <a16:creationId xmlns:a16="http://schemas.microsoft.com/office/drawing/2014/main" id="{3A37C67F-252A-87AE-E5A2-95D987E23B40}"/>
                            </a:ext>
                          </a:extLst>
                        </p:cNvPr>
                        <p:cNvPicPr/>
                        <p:nvPr/>
                      </p:nvPicPr>
                      <p:blipFill>
                        <a:blip r:embed="rId30"/>
                        <a:stretch>
                          <a:fillRect/>
                        </a:stretch>
                      </p:blipFill>
                      <p:spPr>
                        <a:xfrm>
                          <a:off x="6822547" y="2638733"/>
                          <a:ext cx="1133475" cy="42227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634EE9B2-782D-1037-8C57-881678ED398F}"/>
                </a:ext>
              </a:extLst>
            </p:cNvPr>
            <p:cNvGraphicFramePr>
              <a:graphicFrameLocks noChangeAspect="1"/>
            </p:cNvGraphicFramePr>
            <p:nvPr>
              <p:extLst>
                <p:ext uri="{D42A27DB-BD31-4B8C-83A1-F6EECF244321}">
                  <p14:modId xmlns:p14="http://schemas.microsoft.com/office/powerpoint/2010/main" val="1471570552"/>
                </p:ext>
              </p:extLst>
            </p:nvPr>
          </p:nvGraphicFramePr>
          <p:xfrm>
            <a:off x="3650537" y="2610495"/>
            <a:ext cx="527050" cy="344488"/>
          </p:xfrm>
          <a:graphic>
            <a:graphicData uri="http://schemas.openxmlformats.org/presentationml/2006/ole">
              <mc:AlternateContent xmlns:mc="http://schemas.openxmlformats.org/markup-compatibility/2006">
                <mc:Choice xmlns:v="urn:schemas-microsoft-com:vml" Requires="v">
                  <p:oleObj spid="_x0000_s23927" name="Equation" r:id="rId31" imgW="253800" imgH="164880" progId="Equation.DSMT4">
                    <p:embed/>
                  </p:oleObj>
                </mc:Choice>
                <mc:Fallback>
                  <p:oleObj name="Equation" r:id="rId31" imgW="253800" imgH="164880" progId="Equation.DSMT4">
                    <p:embed/>
                    <p:pic>
                      <p:nvPicPr>
                        <p:cNvPr id="20" name="Object 19">
                          <a:extLst>
                            <a:ext uri="{FF2B5EF4-FFF2-40B4-BE49-F238E27FC236}">
                              <a16:creationId xmlns:a16="http://schemas.microsoft.com/office/drawing/2014/main" id="{634EE9B2-782D-1037-8C57-881678ED398F}"/>
                            </a:ext>
                          </a:extLst>
                        </p:cNvPr>
                        <p:cNvPicPr/>
                        <p:nvPr/>
                      </p:nvPicPr>
                      <p:blipFill>
                        <a:blip r:embed="rId32"/>
                        <a:stretch>
                          <a:fillRect/>
                        </a:stretch>
                      </p:blipFill>
                      <p:spPr>
                        <a:xfrm>
                          <a:off x="3650537" y="2610495"/>
                          <a:ext cx="527050" cy="34448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7F9BA03C-C95F-201B-1284-716E1FE2F083}"/>
                </a:ext>
              </a:extLst>
            </p:cNvPr>
            <p:cNvGraphicFramePr>
              <a:graphicFrameLocks noChangeAspect="1"/>
            </p:cNvGraphicFramePr>
            <p:nvPr>
              <p:extLst>
                <p:ext uri="{D42A27DB-BD31-4B8C-83A1-F6EECF244321}">
                  <p14:modId xmlns:p14="http://schemas.microsoft.com/office/powerpoint/2010/main" val="764075661"/>
                </p:ext>
              </p:extLst>
            </p:nvPr>
          </p:nvGraphicFramePr>
          <p:xfrm>
            <a:off x="4524917" y="2567690"/>
            <a:ext cx="527050" cy="396875"/>
          </p:xfrm>
          <a:graphic>
            <a:graphicData uri="http://schemas.openxmlformats.org/presentationml/2006/ole">
              <mc:AlternateContent xmlns:mc="http://schemas.openxmlformats.org/markup-compatibility/2006">
                <mc:Choice xmlns:v="urn:schemas-microsoft-com:vml" Requires="v">
                  <p:oleObj spid="_x0000_s23928" name="Equation" r:id="rId33" imgW="253800" imgH="190440" progId="Equation.DSMT4">
                    <p:embed/>
                  </p:oleObj>
                </mc:Choice>
                <mc:Fallback>
                  <p:oleObj name="Equation" r:id="rId33" imgW="253800" imgH="190440" progId="Equation.DSMT4">
                    <p:embed/>
                    <p:pic>
                      <p:nvPicPr>
                        <p:cNvPr id="21" name="Object 20">
                          <a:extLst>
                            <a:ext uri="{FF2B5EF4-FFF2-40B4-BE49-F238E27FC236}">
                              <a16:creationId xmlns:a16="http://schemas.microsoft.com/office/drawing/2014/main" id="{7F9BA03C-C95F-201B-1284-716E1FE2F083}"/>
                            </a:ext>
                          </a:extLst>
                        </p:cNvPr>
                        <p:cNvPicPr/>
                        <p:nvPr/>
                      </p:nvPicPr>
                      <p:blipFill>
                        <a:blip r:embed="rId34"/>
                        <a:stretch>
                          <a:fillRect/>
                        </a:stretch>
                      </p:blipFill>
                      <p:spPr>
                        <a:xfrm>
                          <a:off x="4524917" y="2567690"/>
                          <a:ext cx="527050" cy="396875"/>
                        </a:xfrm>
                        <a:prstGeom prst="rect">
                          <a:avLst/>
                        </a:prstGeom>
                      </p:spPr>
                    </p:pic>
                  </p:oleObj>
                </mc:Fallback>
              </mc:AlternateContent>
            </a:graphicData>
          </a:graphic>
        </p:graphicFrame>
      </p:grpSp>
      <p:grpSp>
        <p:nvGrpSpPr>
          <p:cNvPr id="34" name="Group 33">
            <a:extLst>
              <a:ext uri="{FF2B5EF4-FFF2-40B4-BE49-F238E27FC236}">
                <a16:creationId xmlns:a16="http://schemas.microsoft.com/office/drawing/2014/main" id="{78D09D85-D4A1-47E5-AA18-2159388D60BC}"/>
              </a:ext>
            </a:extLst>
          </p:cNvPr>
          <p:cNvGrpSpPr/>
          <p:nvPr/>
        </p:nvGrpSpPr>
        <p:grpSpPr>
          <a:xfrm>
            <a:off x="569582" y="1733265"/>
            <a:ext cx="3509644" cy="3541001"/>
            <a:chOff x="569582" y="1777124"/>
            <a:chExt cx="3509644" cy="3541001"/>
          </a:xfrm>
        </p:grpSpPr>
        <p:pic>
          <p:nvPicPr>
            <p:cNvPr id="31" name="Picture 30">
              <a:extLst>
                <a:ext uri="{FF2B5EF4-FFF2-40B4-BE49-F238E27FC236}">
                  <a16:creationId xmlns:a16="http://schemas.microsoft.com/office/drawing/2014/main" id="{D9997401-AA3A-4140-9436-B1B8083E3374}"/>
                </a:ext>
              </a:extLst>
            </p:cNvPr>
            <p:cNvPicPr>
              <a:picLocks noChangeAspect="1"/>
            </p:cNvPicPr>
            <p:nvPr/>
          </p:nvPicPr>
          <p:blipFill>
            <a:blip r:embed="rId35"/>
            <a:stretch>
              <a:fillRect/>
            </a:stretch>
          </p:blipFill>
          <p:spPr>
            <a:xfrm>
              <a:off x="639197" y="1827702"/>
              <a:ext cx="3440029" cy="3215679"/>
            </a:xfrm>
            <a:prstGeom prst="rect">
              <a:avLst/>
            </a:prstGeom>
          </p:spPr>
        </p:pic>
        <p:sp>
          <p:nvSpPr>
            <p:cNvPr id="32" name="TextBox 31">
              <a:extLst>
                <a:ext uri="{FF2B5EF4-FFF2-40B4-BE49-F238E27FC236}">
                  <a16:creationId xmlns:a16="http://schemas.microsoft.com/office/drawing/2014/main" id="{F1C969E7-0C88-46E3-ABD3-37205F9D56AF}"/>
                </a:ext>
              </a:extLst>
            </p:cNvPr>
            <p:cNvSpPr txBox="1"/>
            <p:nvPr/>
          </p:nvSpPr>
          <p:spPr>
            <a:xfrm>
              <a:off x="1962307" y="1777124"/>
              <a:ext cx="793807" cy="369332"/>
            </a:xfrm>
            <a:prstGeom prst="rect">
              <a:avLst/>
            </a:prstGeom>
            <a:noFill/>
          </p:spPr>
          <p:txBody>
            <a:bodyPr wrap="none" rtlCol="0">
              <a:spAutoFit/>
            </a:bodyPr>
            <a:lstStyle/>
            <a:p>
              <a:r>
                <a:rPr lang="en-US" sz="1800"/>
                <a:t>Gốc </a:t>
              </a:r>
              <a:r>
                <a:rPr lang="en-US" sz="1800" i="1"/>
                <a:t>O</a:t>
              </a:r>
            </a:p>
          </p:txBody>
        </p:sp>
        <p:sp>
          <p:nvSpPr>
            <p:cNvPr id="36" name="TextBox 35">
              <a:extLst>
                <a:ext uri="{FF2B5EF4-FFF2-40B4-BE49-F238E27FC236}">
                  <a16:creationId xmlns:a16="http://schemas.microsoft.com/office/drawing/2014/main" id="{4284ECBE-F024-4C27-B649-5F096C531F67}"/>
                </a:ext>
              </a:extLst>
            </p:cNvPr>
            <p:cNvSpPr txBox="1"/>
            <p:nvPr/>
          </p:nvSpPr>
          <p:spPr>
            <a:xfrm>
              <a:off x="1329053" y="2568504"/>
              <a:ext cx="473206" cy="369332"/>
            </a:xfrm>
            <a:prstGeom prst="rect">
              <a:avLst/>
            </a:prstGeom>
            <a:noFill/>
          </p:spPr>
          <p:txBody>
            <a:bodyPr wrap="none" rtlCol="0">
              <a:spAutoFit/>
            </a:bodyPr>
            <a:lstStyle/>
            <a:p>
              <a:r>
                <a:rPr lang="en-US" sz="1800"/>
                <a:t>0,4</a:t>
              </a:r>
              <a:endParaRPr lang="en-US" sz="1800" i="1"/>
            </a:p>
          </p:txBody>
        </p:sp>
        <p:sp>
          <p:nvSpPr>
            <p:cNvPr id="40" name="TextBox 39">
              <a:extLst>
                <a:ext uri="{FF2B5EF4-FFF2-40B4-BE49-F238E27FC236}">
                  <a16:creationId xmlns:a16="http://schemas.microsoft.com/office/drawing/2014/main" id="{703706E4-9673-49FA-BB00-4E1043BCCE38}"/>
                </a:ext>
              </a:extLst>
            </p:cNvPr>
            <p:cNvSpPr txBox="1"/>
            <p:nvPr/>
          </p:nvSpPr>
          <p:spPr>
            <a:xfrm>
              <a:off x="621709" y="3888537"/>
              <a:ext cx="473206" cy="369332"/>
            </a:xfrm>
            <a:prstGeom prst="rect">
              <a:avLst/>
            </a:prstGeom>
            <a:noFill/>
          </p:spPr>
          <p:txBody>
            <a:bodyPr wrap="none" rtlCol="0">
              <a:spAutoFit/>
            </a:bodyPr>
            <a:lstStyle/>
            <a:p>
              <a:r>
                <a:rPr lang="en-US" sz="1800"/>
                <a:t>0,3</a:t>
              </a:r>
              <a:endParaRPr lang="en-US" sz="1800" i="1"/>
            </a:p>
          </p:txBody>
        </p:sp>
        <p:sp>
          <p:nvSpPr>
            <p:cNvPr id="41" name="TextBox 40">
              <a:extLst>
                <a:ext uri="{FF2B5EF4-FFF2-40B4-BE49-F238E27FC236}">
                  <a16:creationId xmlns:a16="http://schemas.microsoft.com/office/drawing/2014/main" id="{25109ECE-9B51-42B8-A655-A33239463EB6}"/>
                </a:ext>
              </a:extLst>
            </p:cNvPr>
            <p:cNvSpPr txBox="1"/>
            <p:nvPr/>
          </p:nvSpPr>
          <p:spPr>
            <a:xfrm>
              <a:off x="1725704" y="3938056"/>
              <a:ext cx="473206" cy="369332"/>
            </a:xfrm>
            <a:prstGeom prst="rect">
              <a:avLst/>
            </a:prstGeom>
            <a:noFill/>
          </p:spPr>
          <p:txBody>
            <a:bodyPr wrap="none" rtlCol="0">
              <a:spAutoFit/>
            </a:bodyPr>
            <a:lstStyle/>
            <a:p>
              <a:r>
                <a:rPr lang="en-US" sz="1800"/>
                <a:t>0,7</a:t>
              </a:r>
              <a:endParaRPr lang="en-US" sz="1800" i="1"/>
            </a:p>
          </p:txBody>
        </p:sp>
        <p:sp>
          <p:nvSpPr>
            <p:cNvPr id="42" name="TextBox 41">
              <a:extLst>
                <a:ext uri="{FF2B5EF4-FFF2-40B4-BE49-F238E27FC236}">
                  <a16:creationId xmlns:a16="http://schemas.microsoft.com/office/drawing/2014/main" id="{2C354F50-5B55-4E3F-8BF7-38B7C9C50E9D}"/>
                </a:ext>
              </a:extLst>
            </p:cNvPr>
            <p:cNvSpPr txBox="1"/>
            <p:nvPr/>
          </p:nvSpPr>
          <p:spPr>
            <a:xfrm>
              <a:off x="2533242" y="3953611"/>
              <a:ext cx="473206" cy="369332"/>
            </a:xfrm>
            <a:prstGeom prst="rect">
              <a:avLst/>
            </a:prstGeom>
            <a:noFill/>
          </p:spPr>
          <p:txBody>
            <a:bodyPr wrap="none" rtlCol="0">
              <a:spAutoFit/>
            </a:bodyPr>
            <a:lstStyle/>
            <a:p>
              <a:r>
                <a:rPr lang="en-US" sz="1800"/>
                <a:t>0,4</a:t>
              </a:r>
              <a:endParaRPr lang="en-US" sz="1800" i="1"/>
            </a:p>
          </p:txBody>
        </p:sp>
        <p:sp>
          <p:nvSpPr>
            <p:cNvPr id="43" name="TextBox 42">
              <a:extLst>
                <a:ext uri="{FF2B5EF4-FFF2-40B4-BE49-F238E27FC236}">
                  <a16:creationId xmlns:a16="http://schemas.microsoft.com/office/drawing/2014/main" id="{468158DC-FF6A-4421-9433-DE8C0798DC76}"/>
                </a:ext>
              </a:extLst>
            </p:cNvPr>
            <p:cNvSpPr txBox="1"/>
            <p:nvPr/>
          </p:nvSpPr>
          <p:spPr>
            <a:xfrm>
              <a:off x="3550087" y="3917496"/>
              <a:ext cx="473206" cy="369332"/>
            </a:xfrm>
            <a:prstGeom prst="rect">
              <a:avLst/>
            </a:prstGeom>
            <a:noFill/>
          </p:spPr>
          <p:txBody>
            <a:bodyPr wrap="none" rtlCol="0">
              <a:spAutoFit/>
            </a:bodyPr>
            <a:lstStyle/>
            <a:p>
              <a:r>
                <a:rPr lang="en-US" sz="1800"/>
                <a:t>0,6</a:t>
              </a:r>
              <a:endParaRPr lang="en-US" sz="1800" i="1"/>
            </a:p>
          </p:txBody>
        </p:sp>
        <p:sp>
          <p:nvSpPr>
            <p:cNvPr id="44" name="TextBox 43">
              <a:extLst>
                <a:ext uri="{FF2B5EF4-FFF2-40B4-BE49-F238E27FC236}">
                  <a16:creationId xmlns:a16="http://schemas.microsoft.com/office/drawing/2014/main" id="{115C78BD-E1F6-4790-A79C-BC01F775B39A}"/>
                </a:ext>
              </a:extLst>
            </p:cNvPr>
            <p:cNvSpPr txBox="1"/>
            <p:nvPr/>
          </p:nvSpPr>
          <p:spPr>
            <a:xfrm>
              <a:off x="2853303" y="2561652"/>
              <a:ext cx="473206" cy="369332"/>
            </a:xfrm>
            <a:prstGeom prst="rect">
              <a:avLst/>
            </a:prstGeom>
            <a:noFill/>
          </p:spPr>
          <p:txBody>
            <a:bodyPr wrap="none" rtlCol="0">
              <a:spAutoFit/>
            </a:bodyPr>
            <a:lstStyle/>
            <a:p>
              <a:r>
                <a:rPr lang="en-US" sz="1800"/>
                <a:t>0,6</a:t>
              </a:r>
              <a:endParaRPr lang="en-US" sz="1800" i="1"/>
            </a:p>
          </p:txBody>
        </p:sp>
        <p:graphicFrame>
          <p:nvGraphicFramePr>
            <p:cNvPr id="33" name="Object 32">
              <a:extLst>
                <a:ext uri="{FF2B5EF4-FFF2-40B4-BE49-F238E27FC236}">
                  <a16:creationId xmlns:a16="http://schemas.microsoft.com/office/drawing/2014/main" id="{CEEB2628-2665-4611-B1FC-C246B6EDBAF4}"/>
                </a:ext>
              </a:extLst>
            </p:cNvPr>
            <p:cNvGraphicFramePr>
              <a:graphicFrameLocks noChangeAspect="1"/>
            </p:cNvGraphicFramePr>
            <p:nvPr>
              <p:extLst>
                <p:ext uri="{D42A27DB-BD31-4B8C-83A1-F6EECF244321}">
                  <p14:modId xmlns:p14="http://schemas.microsoft.com/office/powerpoint/2010/main" val="18431121"/>
                </p:ext>
              </p:extLst>
            </p:nvPr>
          </p:nvGraphicFramePr>
          <p:xfrm>
            <a:off x="1059068" y="3299013"/>
            <a:ext cx="269985" cy="292485"/>
          </p:xfrm>
          <a:graphic>
            <a:graphicData uri="http://schemas.openxmlformats.org/presentationml/2006/ole">
              <mc:AlternateContent xmlns:mc="http://schemas.openxmlformats.org/markup-compatibility/2006">
                <mc:Choice xmlns:v="urn:schemas-microsoft-com:vml" Requires="v">
                  <p:oleObj spid="_x0000_s23929" name="Equation" r:id="rId36" imgW="152280" imgH="164880" progId="Equation.DSMT4">
                    <p:embed/>
                  </p:oleObj>
                </mc:Choice>
                <mc:Fallback>
                  <p:oleObj name="Equation" r:id="rId36" imgW="152280" imgH="164880" progId="Equation.DSMT4">
                    <p:embed/>
                    <p:pic>
                      <p:nvPicPr>
                        <p:cNvPr id="0" name=""/>
                        <p:cNvPicPr/>
                        <p:nvPr/>
                      </p:nvPicPr>
                      <p:blipFill>
                        <a:blip r:embed="rId37"/>
                        <a:stretch>
                          <a:fillRect/>
                        </a:stretch>
                      </p:blipFill>
                      <p:spPr>
                        <a:xfrm>
                          <a:off x="1059068" y="3299013"/>
                          <a:ext cx="269985" cy="292485"/>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1D229AD3-B972-4096-BD70-FADFFE70F9A7}"/>
                </a:ext>
              </a:extLst>
            </p:cNvPr>
            <p:cNvGraphicFramePr>
              <a:graphicFrameLocks noChangeAspect="1"/>
            </p:cNvGraphicFramePr>
            <p:nvPr>
              <p:extLst>
                <p:ext uri="{D42A27DB-BD31-4B8C-83A1-F6EECF244321}">
                  <p14:modId xmlns:p14="http://schemas.microsoft.com/office/powerpoint/2010/main" val="3136145591"/>
                </p:ext>
              </p:extLst>
            </p:nvPr>
          </p:nvGraphicFramePr>
          <p:xfrm>
            <a:off x="3373238" y="3213100"/>
            <a:ext cx="269875" cy="382588"/>
          </p:xfrm>
          <a:graphic>
            <a:graphicData uri="http://schemas.openxmlformats.org/presentationml/2006/ole">
              <mc:AlternateContent xmlns:mc="http://schemas.openxmlformats.org/markup-compatibility/2006">
                <mc:Choice xmlns:v="urn:schemas-microsoft-com:vml" Requires="v">
                  <p:oleObj spid="_x0000_s23930" name="Equation" r:id="rId38" imgW="152280" imgH="215640" progId="Equation.DSMT4">
                    <p:embed/>
                  </p:oleObj>
                </mc:Choice>
                <mc:Fallback>
                  <p:oleObj name="Equation" r:id="rId38" imgW="152280" imgH="215640" progId="Equation.DSMT4">
                    <p:embed/>
                    <p:pic>
                      <p:nvPicPr>
                        <p:cNvPr id="33" name="Object 32">
                          <a:extLst>
                            <a:ext uri="{FF2B5EF4-FFF2-40B4-BE49-F238E27FC236}">
                              <a16:creationId xmlns:a16="http://schemas.microsoft.com/office/drawing/2014/main" id="{CEEB2628-2665-4611-B1FC-C246B6EDBAF4}"/>
                            </a:ext>
                          </a:extLst>
                        </p:cNvPr>
                        <p:cNvPicPr/>
                        <p:nvPr/>
                      </p:nvPicPr>
                      <p:blipFill>
                        <a:blip r:embed="rId39"/>
                        <a:stretch>
                          <a:fillRect/>
                        </a:stretch>
                      </p:blipFill>
                      <p:spPr>
                        <a:xfrm>
                          <a:off x="3373238" y="3213100"/>
                          <a:ext cx="269875" cy="382588"/>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C695D579-9D92-45C2-ACA7-2A15184D4146}"/>
                </a:ext>
              </a:extLst>
            </p:cNvPr>
            <p:cNvGraphicFramePr>
              <a:graphicFrameLocks noChangeAspect="1"/>
            </p:cNvGraphicFramePr>
            <p:nvPr>
              <p:extLst>
                <p:ext uri="{D42A27DB-BD31-4B8C-83A1-F6EECF244321}">
                  <p14:modId xmlns:p14="http://schemas.microsoft.com/office/powerpoint/2010/main" val="824735489"/>
                </p:ext>
              </p:extLst>
            </p:nvPr>
          </p:nvGraphicFramePr>
          <p:xfrm>
            <a:off x="569582" y="4906548"/>
            <a:ext cx="269985" cy="292485"/>
          </p:xfrm>
          <a:graphic>
            <a:graphicData uri="http://schemas.openxmlformats.org/presentationml/2006/ole">
              <mc:AlternateContent xmlns:mc="http://schemas.openxmlformats.org/markup-compatibility/2006">
                <mc:Choice xmlns:v="urn:schemas-microsoft-com:vml" Requires="v">
                  <p:oleObj spid="_x0000_s23931" name="Equation" r:id="rId40" imgW="152280" imgH="164880" progId="Equation.DSMT4">
                    <p:embed/>
                  </p:oleObj>
                </mc:Choice>
                <mc:Fallback>
                  <p:oleObj name="Equation" r:id="rId40" imgW="152280" imgH="164880" progId="Equation.DSMT4">
                    <p:embed/>
                    <p:pic>
                      <p:nvPicPr>
                        <p:cNvPr id="33" name="Object 32">
                          <a:extLst>
                            <a:ext uri="{FF2B5EF4-FFF2-40B4-BE49-F238E27FC236}">
                              <a16:creationId xmlns:a16="http://schemas.microsoft.com/office/drawing/2014/main" id="{CEEB2628-2665-4611-B1FC-C246B6EDBAF4}"/>
                            </a:ext>
                          </a:extLst>
                        </p:cNvPr>
                        <p:cNvPicPr/>
                        <p:nvPr/>
                      </p:nvPicPr>
                      <p:blipFill>
                        <a:blip r:embed="rId41"/>
                        <a:stretch>
                          <a:fillRect/>
                        </a:stretch>
                      </p:blipFill>
                      <p:spPr>
                        <a:xfrm>
                          <a:off x="569582" y="4906548"/>
                          <a:ext cx="269985" cy="292485"/>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73A9EF95-1948-4989-94DC-BF3D19B067A2}"/>
                </a:ext>
              </a:extLst>
            </p:cNvPr>
            <p:cNvGraphicFramePr>
              <a:graphicFrameLocks noChangeAspect="1"/>
            </p:cNvGraphicFramePr>
            <p:nvPr>
              <p:extLst>
                <p:ext uri="{D42A27DB-BD31-4B8C-83A1-F6EECF244321}">
                  <p14:modId xmlns:p14="http://schemas.microsoft.com/office/powerpoint/2010/main" val="2107794632"/>
                </p:ext>
              </p:extLst>
            </p:nvPr>
          </p:nvGraphicFramePr>
          <p:xfrm>
            <a:off x="1846263" y="4935538"/>
            <a:ext cx="269875" cy="382587"/>
          </p:xfrm>
          <a:graphic>
            <a:graphicData uri="http://schemas.openxmlformats.org/presentationml/2006/ole">
              <mc:AlternateContent xmlns:mc="http://schemas.openxmlformats.org/markup-compatibility/2006">
                <mc:Choice xmlns:v="urn:schemas-microsoft-com:vml" Requires="v">
                  <p:oleObj spid="_x0000_s23932" name="Equation" r:id="rId42" imgW="152280" imgH="215640" progId="Equation.DSMT4">
                    <p:embed/>
                  </p:oleObj>
                </mc:Choice>
                <mc:Fallback>
                  <p:oleObj name="Equation" r:id="rId42" imgW="152280" imgH="215640" progId="Equation.DSMT4">
                    <p:embed/>
                    <p:pic>
                      <p:nvPicPr>
                        <p:cNvPr id="46" name="Object 45">
                          <a:extLst>
                            <a:ext uri="{FF2B5EF4-FFF2-40B4-BE49-F238E27FC236}">
                              <a16:creationId xmlns:a16="http://schemas.microsoft.com/office/drawing/2014/main" id="{C695D579-9D92-45C2-ACA7-2A15184D4146}"/>
                            </a:ext>
                          </a:extLst>
                        </p:cNvPr>
                        <p:cNvPicPr/>
                        <p:nvPr/>
                      </p:nvPicPr>
                      <p:blipFill>
                        <a:blip r:embed="rId43"/>
                        <a:stretch>
                          <a:fillRect/>
                        </a:stretch>
                      </p:blipFill>
                      <p:spPr>
                        <a:xfrm>
                          <a:off x="1846263" y="4935538"/>
                          <a:ext cx="269875" cy="382587"/>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6FCB36AD-6AB1-47BF-8299-0F81858D77F0}"/>
                </a:ext>
              </a:extLst>
            </p:cNvPr>
            <p:cNvGraphicFramePr>
              <a:graphicFrameLocks noChangeAspect="1"/>
            </p:cNvGraphicFramePr>
            <p:nvPr>
              <p:extLst>
                <p:ext uri="{D42A27DB-BD31-4B8C-83A1-F6EECF244321}">
                  <p14:modId xmlns:p14="http://schemas.microsoft.com/office/powerpoint/2010/main" val="3003564933"/>
                </p:ext>
              </p:extLst>
            </p:nvPr>
          </p:nvGraphicFramePr>
          <p:xfrm>
            <a:off x="3809351" y="4914164"/>
            <a:ext cx="269875" cy="382587"/>
          </p:xfrm>
          <a:graphic>
            <a:graphicData uri="http://schemas.openxmlformats.org/presentationml/2006/ole">
              <mc:AlternateContent xmlns:mc="http://schemas.openxmlformats.org/markup-compatibility/2006">
                <mc:Choice xmlns:v="urn:schemas-microsoft-com:vml" Requires="v">
                  <p:oleObj spid="_x0000_s23933" name="Equation" r:id="rId44" imgW="152280" imgH="215640" progId="Equation.DSMT4">
                    <p:embed/>
                  </p:oleObj>
                </mc:Choice>
                <mc:Fallback>
                  <p:oleObj name="Equation" r:id="rId44" imgW="152280" imgH="215640" progId="Equation.DSMT4">
                    <p:embed/>
                    <p:pic>
                      <p:nvPicPr>
                        <p:cNvPr id="47" name="Object 46">
                          <a:extLst>
                            <a:ext uri="{FF2B5EF4-FFF2-40B4-BE49-F238E27FC236}">
                              <a16:creationId xmlns:a16="http://schemas.microsoft.com/office/drawing/2014/main" id="{73A9EF95-1948-4989-94DC-BF3D19B067A2}"/>
                            </a:ext>
                          </a:extLst>
                        </p:cNvPr>
                        <p:cNvPicPr/>
                        <p:nvPr/>
                      </p:nvPicPr>
                      <p:blipFill>
                        <a:blip r:embed="rId43"/>
                        <a:stretch>
                          <a:fillRect/>
                        </a:stretch>
                      </p:blipFill>
                      <p:spPr>
                        <a:xfrm>
                          <a:off x="3809351" y="4914164"/>
                          <a:ext cx="269875" cy="382587"/>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729D06AF-10C8-416D-8208-11638CAAE0A7}"/>
                </a:ext>
              </a:extLst>
            </p:cNvPr>
            <p:cNvGraphicFramePr>
              <a:graphicFrameLocks noChangeAspect="1"/>
            </p:cNvGraphicFramePr>
            <p:nvPr>
              <p:extLst>
                <p:ext uri="{D42A27DB-BD31-4B8C-83A1-F6EECF244321}">
                  <p14:modId xmlns:p14="http://schemas.microsoft.com/office/powerpoint/2010/main" val="2246379358"/>
                </p:ext>
              </p:extLst>
            </p:nvPr>
          </p:nvGraphicFramePr>
          <p:xfrm>
            <a:off x="2554570" y="4964872"/>
            <a:ext cx="269985" cy="292485"/>
          </p:xfrm>
          <a:graphic>
            <a:graphicData uri="http://schemas.openxmlformats.org/presentationml/2006/ole">
              <mc:AlternateContent xmlns:mc="http://schemas.openxmlformats.org/markup-compatibility/2006">
                <mc:Choice xmlns:v="urn:schemas-microsoft-com:vml" Requires="v">
                  <p:oleObj spid="_x0000_s23934" name="Equation" r:id="rId45" imgW="152280" imgH="164880" progId="Equation.DSMT4">
                    <p:embed/>
                  </p:oleObj>
                </mc:Choice>
                <mc:Fallback>
                  <p:oleObj name="Equation" r:id="rId45" imgW="152280" imgH="164880" progId="Equation.DSMT4">
                    <p:embed/>
                    <p:pic>
                      <p:nvPicPr>
                        <p:cNvPr id="46" name="Object 45">
                          <a:extLst>
                            <a:ext uri="{FF2B5EF4-FFF2-40B4-BE49-F238E27FC236}">
                              <a16:creationId xmlns:a16="http://schemas.microsoft.com/office/drawing/2014/main" id="{C695D579-9D92-45C2-ACA7-2A15184D4146}"/>
                            </a:ext>
                          </a:extLst>
                        </p:cNvPr>
                        <p:cNvPicPr/>
                        <p:nvPr/>
                      </p:nvPicPr>
                      <p:blipFill>
                        <a:blip r:embed="rId41"/>
                        <a:stretch>
                          <a:fillRect/>
                        </a:stretch>
                      </p:blipFill>
                      <p:spPr>
                        <a:xfrm>
                          <a:off x="2554570" y="4964872"/>
                          <a:ext cx="269985" cy="292485"/>
                        </a:xfrm>
                        <a:prstGeom prst="rect">
                          <a:avLst/>
                        </a:prstGeom>
                      </p:spPr>
                    </p:pic>
                  </p:oleObj>
                </mc:Fallback>
              </mc:AlternateContent>
            </a:graphicData>
          </a:graphic>
        </p:graphicFrame>
      </p:grpSp>
      <p:pic>
        <p:nvPicPr>
          <p:cNvPr id="35" name="Picture 34">
            <a:extLst>
              <a:ext uri="{FF2B5EF4-FFF2-40B4-BE49-F238E27FC236}">
                <a16:creationId xmlns:a16="http://schemas.microsoft.com/office/drawing/2014/main" id="{E7E8037C-C249-4160-B750-6B114C1B0930}"/>
              </a:ext>
            </a:extLst>
          </p:cNvPr>
          <p:cNvPicPr>
            <a:picLocks noChangeAspect="1"/>
          </p:cNvPicPr>
          <p:nvPr/>
        </p:nvPicPr>
        <p:blipFill>
          <a:blip r:embed="rId46"/>
          <a:stretch>
            <a:fillRect/>
          </a:stretch>
        </p:blipFill>
        <p:spPr>
          <a:xfrm flipH="1">
            <a:off x="9978750" y="5791200"/>
            <a:ext cx="2236561" cy="1231499"/>
          </a:xfrm>
          <a:prstGeom prst="rect">
            <a:avLst/>
          </a:prstGeom>
        </p:spPr>
      </p:pic>
    </p:spTree>
    <p:extLst>
      <p:ext uri="{BB962C8B-B14F-4D97-AF65-F5344CB8AC3E}">
        <p14:creationId xmlns:p14="http://schemas.microsoft.com/office/powerpoint/2010/main" val="1523291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592" y="227590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a:extLst>
              <a:ext uri="{FF2B5EF4-FFF2-40B4-BE49-F238E27FC236}">
                <a16:creationId xmlns:a16="http://schemas.microsoft.com/office/drawing/2014/main" id="{B1B523BE-E961-8EB0-E4AD-0391AE2C9B13}"/>
              </a:ext>
            </a:extLst>
          </p:cNvPr>
          <p:cNvSpPr>
            <a:spLocks noChangeArrowheads="1"/>
          </p:cNvSpPr>
          <p:nvPr/>
        </p:nvSpPr>
        <p:spPr bwMode="gray">
          <a:xfrm>
            <a:off x="447212" y="-34459"/>
            <a:ext cx="5418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CÔNG THỨC XÁC XUẤT TOÀN PHẦN</a:t>
            </a:r>
            <a:endParaRPr lang="vi-VN" sz="1900" b="1">
              <a:solidFill>
                <a:schemeClr val="bg1"/>
              </a:solidFill>
              <a:latin typeface="Arial" pitchFamily="34" charset="0"/>
              <a:cs typeface="Arial" pitchFamily="34" charset="0"/>
            </a:endParaRPr>
          </a:p>
        </p:txBody>
      </p:sp>
      <p:grpSp>
        <p:nvGrpSpPr>
          <p:cNvPr id="7" name="Group 6">
            <a:extLst>
              <a:ext uri="{FF2B5EF4-FFF2-40B4-BE49-F238E27FC236}">
                <a16:creationId xmlns:a16="http://schemas.microsoft.com/office/drawing/2014/main" id="{1D523F47-9030-4E6E-8CF0-7CA5F5C0A309}"/>
              </a:ext>
            </a:extLst>
          </p:cNvPr>
          <p:cNvGrpSpPr/>
          <p:nvPr/>
        </p:nvGrpSpPr>
        <p:grpSpPr>
          <a:xfrm>
            <a:off x="0" y="529094"/>
            <a:ext cx="12188825" cy="1556351"/>
            <a:chOff x="0" y="647700"/>
            <a:chExt cx="12188825" cy="1556351"/>
          </a:xfrm>
        </p:grpSpPr>
        <p:sp>
          <p:nvSpPr>
            <p:cNvPr id="22" name="Rounded Rectangle 21"/>
            <p:cNvSpPr/>
            <p:nvPr/>
          </p:nvSpPr>
          <p:spPr>
            <a:xfrm>
              <a:off x="1987176" y="745644"/>
              <a:ext cx="10022262" cy="1458407"/>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7" y="730426"/>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009" y="126633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18639" y="903274"/>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11396" y="795510"/>
              <a:ext cx="9448800" cy="1231084"/>
            </a:xfrm>
            <a:prstGeom prst="rect">
              <a:avLst/>
            </a:prstGeom>
            <a:noFill/>
          </p:spPr>
          <p:txBody>
            <a:bodyPr wrap="square" lIns="121899" tIns="60949" rIns="121899" bIns="60949" rtlCol="0">
              <a:spAutoFit/>
            </a:bodyPr>
            <a:lstStyle/>
            <a:p>
              <a:pPr algn="just"/>
              <a:r>
                <a:rPr lang="en-US" b="1">
                  <a:cs typeface="Arial" pitchFamily="34" charset="0"/>
                </a:rPr>
                <a:t>     </a:t>
              </a:r>
              <a:r>
                <a:rPr lang="vi-VN" b="1">
                  <a:cs typeface="Arial" pitchFamily="34" charset="0"/>
                </a:rPr>
                <a:t>Trở lại Ví dụ 1. </a:t>
              </a:r>
              <a:endParaRPr lang="en-US" b="1">
                <a:cs typeface="Arial" pitchFamily="34" charset="0"/>
              </a:endParaRPr>
            </a:p>
            <a:p>
              <a:pPr marL="342900" indent="-342900" algn="just">
                <a:buFont typeface="Wingdings" panose="05000000000000000000" pitchFamily="2" charset="2"/>
                <a:buChar char="v"/>
              </a:pPr>
              <a:r>
                <a:rPr lang="vi-VN" b="1">
                  <a:cs typeface="Arial" pitchFamily="34" charset="0"/>
                </a:rPr>
                <a:t>Sử dụng sơ đồ hình cây, hãy mô tả cách tính xác suất để thứ Tư, ông An đi làm bằng xe buýt.</a:t>
              </a:r>
            </a:p>
          </p:txBody>
        </p:sp>
        <p:sp>
          <p:nvSpPr>
            <p:cNvPr id="9" name="Rectangle 202">
              <a:extLst>
                <a:ext uri="{FF2B5EF4-FFF2-40B4-BE49-F238E27FC236}">
                  <a16:creationId xmlns:a16="http://schemas.microsoft.com/office/drawing/2014/main" id="{A4375736-87C1-CC89-3E0A-F905C0223721}"/>
                </a:ext>
              </a:extLst>
            </p:cNvPr>
            <p:cNvSpPr>
              <a:spLocks noChangeArrowheads="1"/>
            </p:cNvSpPr>
            <p:nvPr/>
          </p:nvSpPr>
          <p:spPr bwMode="auto">
            <a:xfrm>
              <a:off x="0" y="6477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Group 4">
            <a:extLst>
              <a:ext uri="{FF2B5EF4-FFF2-40B4-BE49-F238E27FC236}">
                <a16:creationId xmlns:a16="http://schemas.microsoft.com/office/drawing/2014/main" id="{BC5914F9-C225-4CE9-8C0B-800F21BC930D}"/>
              </a:ext>
            </a:extLst>
          </p:cNvPr>
          <p:cNvGrpSpPr/>
          <p:nvPr/>
        </p:nvGrpSpPr>
        <p:grpSpPr>
          <a:xfrm>
            <a:off x="1632288" y="3164356"/>
            <a:ext cx="5710961" cy="476069"/>
            <a:chOff x="916851" y="2786368"/>
            <a:chExt cx="5710961" cy="476069"/>
          </a:xfrm>
        </p:grpSpPr>
        <p:sp>
          <p:nvSpPr>
            <p:cNvPr id="26" name="TextBox 25"/>
            <p:cNvSpPr txBox="1"/>
            <p:nvPr/>
          </p:nvSpPr>
          <p:spPr>
            <a:xfrm>
              <a:off x="916851" y="2800772"/>
              <a:ext cx="5710961" cy="461665"/>
            </a:xfrm>
            <a:prstGeom prst="rect">
              <a:avLst/>
            </a:prstGeom>
            <a:noFill/>
          </p:spPr>
          <p:txBody>
            <a:bodyPr wrap="square" rtlCol="0">
              <a:spAutoFit/>
            </a:bodyPr>
            <a:lstStyle/>
            <a:p>
              <a:pPr marL="342900" indent="-342900">
                <a:buFont typeface="Wingdings" pitchFamily="2" charset="2"/>
                <a:buChar char="v"/>
              </a:pPr>
              <a:r>
                <a:rPr lang="vi-VN">
                  <a:cs typeface="Arial" pitchFamily="34" charset="0"/>
                </a:rPr>
                <a:t>Hai nhánh cây đi tới</a:t>
              </a:r>
              <a:r>
                <a:rPr lang="en-US">
                  <a:cs typeface="Arial" pitchFamily="34" charset="0"/>
                </a:rPr>
                <a:t> </a:t>
              </a:r>
              <a:r>
                <a:rPr lang="vi-VN">
                  <a:cs typeface="Arial" pitchFamily="34" charset="0"/>
                </a:rPr>
                <a:t>   </a:t>
              </a:r>
              <a:r>
                <a:rPr lang="en-US">
                  <a:cs typeface="Arial" pitchFamily="34" charset="0"/>
                </a:rPr>
                <a:t>  </a:t>
              </a:r>
              <a:r>
                <a:rPr lang="vi-VN">
                  <a:cs typeface="Arial" pitchFamily="34" charset="0"/>
                </a:rPr>
                <a:t>là </a:t>
              </a:r>
              <a:r>
                <a:rPr lang="en-US">
                  <a:cs typeface="Arial" pitchFamily="34" charset="0"/>
                </a:rPr>
                <a:t>          </a:t>
              </a:r>
              <a:r>
                <a:rPr lang="vi-VN">
                  <a:cs typeface="Arial" pitchFamily="34" charset="0"/>
                </a:rPr>
                <a:t>và   </a:t>
              </a:r>
              <a:r>
                <a:rPr lang="en-US">
                  <a:cs typeface="Arial" pitchFamily="34" charset="0"/>
                </a:rPr>
                <a:t>      . </a:t>
              </a:r>
              <a:endParaRPr lang="el-GR">
                <a:latin typeface="Arial" pitchFamily="34" charset="0"/>
                <a:cs typeface="Arial" pitchFamily="34" charset="0"/>
              </a:endParaRPr>
            </a:p>
          </p:txBody>
        </p:sp>
        <p:graphicFrame>
          <p:nvGraphicFramePr>
            <p:cNvPr id="4" name="Object 3">
              <a:extLst>
                <a:ext uri="{FF2B5EF4-FFF2-40B4-BE49-F238E27FC236}">
                  <a16:creationId xmlns:a16="http://schemas.microsoft.com/office/drawing/2014/main" id="{B0443D49-3982-494A-0DBC-5F711DBF2533}"/>
                </a:ext>
              </a:extLst>
            </p:cNvPr>
            <p:cNvGraphicFramePr>
              <a:graphicFrameLocks noChangeAspect="1"/>
            </p:cNvGraphicFramePr>
            <p:nvPr>
              <p:extLst>
                <p:ext uri="{D42A27DB-BD31-4B8C-83A1-F6EECF244321}">
                  <p14:modId xmlns:p14="http://schemas.microsoft.com/office/powerpoint/2010/main" val="3603781346"/>
                </p:ext>
              </p:extLst>
            </p:nvPr>
          </p:nvGraphicFramePr>
          <p:xfrm>
            <a:off x="3885174" y="2786368"/>
            <a:ext cx="331938" cy="414922"/>
          </p:xfrm>
          <a:graphic>
            <a:graphicData uri="http://schemas.openxmlformats.org/presentationml/2006/ole">
              <mc:AlternateContent xmlns:mc="http://schemas.openxmlformats.org/markup-compatibility/2006">
                <mc:Choice xmlns:v="urn:schemas-microsoft-com:vml" Requires="v">
                  <p:oleObj spid="_x0000_s7340" name="Equation" r:id="rId7" imgW="152599" imgH="190393" progId="Equation.DSMT4">
                    <p:embed/>
                  </p:oleObj>
                </mc:Choice>
                <mc:Fallback>
                  <p:oleObj name="Equation" r:id="rId7" imgW="152599" imgH="190393" progId="Equation.DSMT4">
                    <p:embed/>
                    <p:pic>
                      <p:nvPicPr>
                        <p:cNvPr id="0" name=""/>
                        <p:cNvPicPr/>
                        <p:nvPr/>
                      </p:nvPicPr>
                      <p:blipFill>
                        <a:blip r:embed="rId8"/>
                        <a:stretch>
                          <a:fillRect/>
                        </a:stretch>
                      </p:blipFill>
                      <p:spPr>
                        <a:xfrm>
                          <a:off x="3885174" y="2786368"/>
                          <a:ext cx="331938" cy="41492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E69AF69-2289-46E9-1DEF-BE11E45213B2}"/>
                </a:ext>
              </a:extLst>
            </p:cNvPr>
            <p:cNvGraphicFramePr>
              <a:graphicFrameLocks noChangeAspect="1"/>
            </p:cNvGraphicFramePr>
            <p:nvPr>
              <p:extLst>
                <p:ext uri="{D42A27DB-BD31-4B8C-83A1-F6EECF244321}">
                  <p14:modId xmlns:p14="http://schemas.microsoft.com/office/powerpoint/2010/main" val="2097622398"/>
                </p:ext>
              </p:extLst>
            </p:nvPr>
          </p:nvGraphicFramePr>
          <p:xfrm>
            <a:off x="4585593" y="2809312"/>
            <a:ext cx="670714" cy="397460"/>
          </p:xfrm>
          <a:graphic>
            <a:graphicData uri="http://schemas.openxmlformats.org/presentationml/2006/ole">
              <mc:AlternateContent xmlns:mc="http://schemas.openxmlformats.org/markup-compatibility/2006">
                <mc:Choice xmlns:v="urn:schemas-microsoft-com:vml" Requires="v">
                  <p:oleObj spid="_x0000_s7341" name="Equation" r:id="rId9" imgW="342720" imgH="203040" progId="Equation.DSMT4">
                    <p:embed/>
                  </p:oleObj>
                </mc:Choice>
                <mc:Fallback>
                  <p:oleObj name="Equation" r:id="rId9" imgW="342720" imgH="203040" progId="Equation.DSMT4">
                    <p:embed/>
                    <p:pic>
                      <p:nvPicPr>
                        <p:cNvPr id="0" name="Object 200"/>
                        <p:cNvPicPr>
                          <a:picLocks noChangeAspect="1" noChangeArrowheads="1"/>
                        </p:cNvPicPr>
                        <p:nvPr/>
                      </p:nvPicPr>
                      <p:blipFill>
                        <a:blip r:embed="rId10"/>
                        <a:srcRect/>
                        <a:stretch>
                          <a:fillRect/>
                        </a:stretch>
                      </p:blipFill>
                      <p:spPr bwMode="auto">
                        <a:xfrm>
                          <a:off x="4585593" y="2809312"/>
                          <a:ext cx="670714" cy="397460"/>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C5B28027-20E1-A51C-8D9C-7C8A8A9A758D}"/>
                </a:ext>
              </a:extLst>
            </p:cNvPr>
            <p:cNvGraphicFramePr>
              <a:graphicFrameLocks noChangeAspect="1"/>
            </p:cNvGraphicFramePr>
            <p:nvPr>
              <p:extLst>
                <p:ext uri="{D42A27DB-BD31-4B8C-83A1-F6EECF244321}">
                  <p14:modId xmlns:p14="http://schemas.microsoft.com/office/powerpoint/2010/main" val="2763487598"/>
                </p:ext>
              </p:extLst>
            </p:nvPr>
          </p:nvGraphicFramePr>
          <p:xfrm>
            <a:off x="5680411" y="2809312"/>
            <a:ext cx="670714" cy="399317"/>
          </p:xfrm>
          <a:graphic>
            <a:graphicData uri="http://schemas.openxmlformats.org/presentationml/2006/ole">
              <mc:AlternateContent xmlns:mc="http://schemas.openxmlformats.org/markup-compatibility/2006">
                <mc:Choice xmlns:v="urn:schemas-microsoft-com:vml" Requires="v">
                  <p:oleObj spid="_x0000_s7342" name="Equation" r:id="rId11" imgW="342720" imgH="203040" progId="Equation.DSMT4">
                    <p:embed/>
                  </p:oleObj>
                </mc:Choice>
                <mc:Fallback>
                  <p:oleObj name="Equation" r:id="rId11" imgW="342720" imgH="203040" progId="Equation.DSMT4">
                    <p:embed/>
                    <p:pic>
                      <p:nvPicPr>
                        <p:cNvPr id="0" name=""/>
                        <p:cNvPicPr/>
                        <p:nvPr/>
                      </p:nvPicPr>
                      <p:blipFill>
                        <a:blip r:embed="rId12"/>
                        <a:stretch>
                          <a:fillRect/>
                        </a:stretch>
                      </p:blipFill>
                      <p:spPr>
                        <a:xfrm>
                          <a:off x="5680411" y="2809312"/>
                          <a:ext cx="670714" cy="399317"/>
                        </a:xfrm>
                        <a:prstGeom prst="rect">
                          <a:avLst/>
                        </a:prstGeom>
                      </p:spPr>
                    </p:pic>
                  </p:oleObj>
                </mc:Fallback>
              </mc:AlternateContent>
            </a:graphicData>
          </a:graphic>
        </p:graphicFrame>
      </p:grpSp>
      <p:grpSp>
        <p:nvGrpSpPr>
          <p:cNvPr id="15" name="Group 14">
            <a:extLst>
              <a:ext uri="{FF2B5EF4-FFF2-40B4-BE49-F238E27FC236}">
                <a16:creationId xmlns:a16="http://schemas.microsoft.com/office/drawing/2014/main" id="{AEC757EF-0FBE-43FC-B6FF-310F1E8CF819}"/>
              </a:ext>
            </a:extLst>
          </p:cNvPr>
          <p:cNvGrpSpPr/>
          <p:nvPr/>
        </p:nvGrpSpPr>
        <p:grpSpPr>
          <a:xfrm>
            <a:off x="8028377" y="2726543"/>
            <a:ext cx="3509644" cy="3541001"/>
            <a:chOff x="569582" y="1777124"/>
            <a:chExt cx="3509644" cy="3541001"/>
          </a:xfrm>
        </p:grpSpPr>
        <p:pic>
          <p:nvPicPr>
            <p:cNvPr id="16" name="Picture 15">
              <a:extLst>
                <a:ext uri="{FF2B5EF4-FFF2-40B4-BE49-F238E27FC236}">
                  <a16:creationId xmlns:a16="http://schemas.microsoft.com/office/drawing/2014/main" id="{2AD46EFF-D0CB-49A8-BC53-39A1BCCA80EB}"/>
                </a:ext>
              </a:extLst>
            </p:cNvPr>
            <p:cNvPicPr>
              <a:picLocks noChangeAspect="1"/>
            </p:cNvPicPr>
            <p:nvPr/>
          </p:nvPicPr>
          <p:blipFill>
            <a:blip r:embed="rId13"/>
            <a:stretch>
              <a:fillRect/>
            </a:stretch>
          </p:blipFill>
          <p:spPr>
            <a:xfrm>
              <a:off x="639197" y="1827702"/>
              <a:ext cx="3440029" cy="3215679"/>
            </a:xfrm>
            <a:prstGeom prst="rect">
              <a:avLst/>
            </a:prstGeom>
          </p:spPr>
        </p:pic>
        <p:sp>
          <p:nvSpPr>
            <p:cNvPr id="17" name="TextBox 16">
              <a:extLst>
                <a:ext uri="{FF2B5EF4-FFF2-40B4-BE49-F238E27FC236}">
                  <a16:creationId xmlns:a16="http://schemas.microsoft.com/office/drawing/2014/main" id="{BD4DA925-DB97-4BF4-871A-3A7EDD82FA7D}"/>
                </a:ext>
              </a:extLst>
            </p:cNvPr>
            <p:cNvSpPr txBox="1"/>
            <p:nvPr/>
          </p:nvSpPr>
          <p:spPr>
            <a:xfrm>
              <a:off x="1962307" y="1777124"/>
              <a:ext cx="793807" cy="369332"/>
            </a:xfrm>
            <a:prstGeom prst="rect">
              <a:avLst/>
            </a:prstGeom>
            <a:noFill/>
          </p:spPr>
          <p:txBody>
            <a:bodyPr wrap="none" rtlCol="0">
              <a:spAutoFit/>
            </a:bodyPr>
            <a:lstStyle/>
            <a:p>
              <a:r>
                <a:rPr lang="en-US" sz="1800"/>
                <a:t>Gốc </a:t>
              </a:r>
              <a:r>
                <a:rPr lang="en-US" sz="1800" i="1"/>
                <a:t>O</a:t>
              </a:r>
            </a:p>
          </p:txBody>
        </p:sp>
        <p:sp>
          <p:nvSpPr>
            <p:cNvPr id="18" name="TextBox 17">
              <a:extLst>
                <a:ext uri="{FF2B5EF4-FFF2-40B4-BE49-F238E27FC236}">
                  <a16:creationId xmlns:a16="http://schemas.microsoft.com/office/drawing/2014/main" id="{ED33FB1E-E272-456B-88BC-E2AAC02E803A}"/>
                </a:ext>
              </a:extLst>
            </p:cNvPr>
            <p:cNvSpPr txBox="1"/>
            <p:nvPr/>
          </p:nvSpPr>
          <p:spPr>
            <a:xfrm>
              <a:off x="1329053" y="2568504"/>
              <a:ext cx="473206" cy="369332"/>
            </a:xfrm>
            <a:prstGeom prst="rect">
              <a:avLst/>
            </a:prstGeom>
            <a:noFill/>
          </p:spPr>
          <p:txBody>
            <a:bodyPr wrap="none" rtlCol="0">
              <a:spAutoFit/>
            </a:bodyPr>
            <a:lstStyle/>
            <a:p>
              <a:r>
                <a:rPr lang="en-US" sz="1800"/>
                <a:t>0,4</a:t>
              </a:r>
              <a:endParaRPr lang="en-US" sz="1800" i="1"/>
            </a:p>
          </p:txBody>
        </p:sp>
        <p:sp>
          <p:nvSpPr>
            <p:cNvPr id="19" name="TextBox 18">
              <a:extLst>
                <a:ext uri="{FF2B5EF4-FFF2-40B4-BE49-F238E27FC236}">
                  <a16:creationId xmlns:a16="http://schemas.microsoft.com/office/drawing/2014/main" id="{73DD7B3B-B324-45E4-B83B-31C7BA44300F}"/>
                </a:ext>
              </a:extLst>
            </p:cNvPr>
            <p:cNvSpPr txBox="1"/>
            <p:nvPr/>
          </p:nvSpPr>
          <p:spPr>
            <a:xfrm>
              <a:off x="621709" y="3888537"/>
              <a:ext cx="473206" cy="369332"/>
            </a:xfrm>
            <a:prstGeom prst="rect">
              <a:avLst/>
            </a:prstGeom>
            <a:noFill/>
          </p:spPr>
          <p:txBody>
            <a:bodyPr wrap="none" rtlCol="0">
              <a:spAutoFit/>
            </a:bodyPr>
            <a:lstStyle/>
            <a:p>
              <a:r>
                <a:rPr lang="en-US" sz="1800"/>
                <a:t>0,3</a:t>
              </a:r>
              <a:endParaRPr lang="en-US" sz="1800" i="1"/>
            </a:p>
          </p:txBody>
        </p:sp>
        <p:sp>
          <p:nvSpPr>
            <p:cNvPr id="20" name="TextBox 19">
              <a:extLst>
                <a:ext uri="{FF2B5EF4-FFF2-40B4-BE49-F238E27FC236}">
                  <a16:creationId xmlns:a16="http://schemas.microsoft.com/office/drawing/2014/main" id="{83BA412D-761A-412B-83C9-B52880E78FE4}"/>
                </a:ext>
              </a:extLst>
            </p:cNvPr>
            <p:cNvSpPr txBox="1"/>
            <p:nvPr/>
          </p:nvSpPr>
          <p:spPr>
            <a:xfrm>
              <a:off x="1725704" y="3938056"/>
              <a:ext cx="473206" cy="369332"/>
            </a:xfrm>
            <a:prstGeom prst="rect">
              <a:avLst/>
            </a:prstGeom>
            <a:noFill/>
          </p:spPr>
          <p:txBody>
            <a:bodyPr wrap="none" rtlCol="0">
              <a:spAutoFit/>
            </a:bodyPr>
            <a:lstStyle/>
            <a:p>
              <a:r>
                <a:rPr lang="en-US" sz="1800"/>
                <a:t>0,7</a:t>
              </a:r>
              <a:endParaRPr lang="en-US" sz="1800" i="1"/>
            </a:p>
          </p:txBody>
        </p:sp>
        <p:sp>
          <p:nvSpPr>
            <p:cNvPr id="21" name="TextBox 20">
              <a:extLst>
                <a:ext uri="{FF2B5EF4-FFF2-40B4-BE49-F238E27FC236}">
                  <a16:creationId xmlns:a16="http://schemas.microsoft.com/office/drawing/2014/main" id="{1F78ECB4-0DA4-4685-818B-01F55E3AD4F7}"/>
                </a:ext>
              </a:extLst>
            </p:cNvPr>
            <p:cNvSpPr txBox="1"/>
            <p:nvPr/>
          </p:nvSpPr>
          <p:spPr>
            <a:xfrm>
              <a:off x="2533242" y="3953611"/>
              <a:ext cx="473206" cy="369332"/>
            </a:xfrm>
            <a:prstGeom prst="rect">
              <a:avLst/>
            </a:prstGeom>
            <a:noFill/>
          </p:spPr>
          <p:txBody>
            <a:bodyPr wrap="none" rtlCol="0">
              <a:spAutoFit/>
            </a:bodyPr>
            <a:lstStyle/>
            <a:p>
              <a:r>
                <a:rPr lang="en-US" sz="1800"/>
                <a:t>0,4</a:t>
              </a:r>
              <a:endParaRPr lang="en-US" sz="1800" i="1"/>
            </a:p>
          </p:txBody>
        </p:sp>
        <p:sp>
          <p:nvSpPr>
            <p:cNvPr id="28" name="TextBox 27">
              <a:extLst>
                <a:ext uri="{FF2B5EF4-FFF2-40B4-BE49-F238E27FC236}">
                  <a16:creationId xmlns:a16="http://schemas.microsoft.com/office/drawing/2014/main" id="{9B755957-D1C1-406B-A6D8-0014BBD45E19}"/>
                </a:ext>
              </a:extLst>
            </p:cNvPr>
            <p:cNvSpPr txBox="1"/>
            <p:nvPr/>
          </p:nvSpPr>
          <p:spPr>
            <a:xfrm>
              <a:off x="3550087" y="3917496"/>
              <a:ext cx="473206" cy="369332"/>
            </a:xfrm>
            <a:prstGeom prst="rect">
              <a:avLst/>
            </a:prstGeom>
            <a:noFill/>
          </p:spPr>
          <p:txBody>
            <a:bodyPr wrap="none" rtlCol="0">
              <a:spAutoFit/>
            </a:bodyPr>
            <a:lstStyle/>
            <a:p>
              <a:r>
                <a:rPr lang="en-US" sz="1800"/>
                <a:t>0,6</a:t>
              </a:r>
              <a:endParaRPr lang="en-US" sz="1800" i="1"/>
            </a:p>
          </p:txBody>
        </p:sp>
        <p:sp>
          <p:nvSpPr>
            <p:cNvPr id="29" name="TextBox 28">
              <a:extLst>
                <a:ext uri="{FF2B5EF4-FFF2-40B4-BE49-F238E27FC236}">
                  <a16:creationId xmlns:a16="http://schemas.microsoft.com/office/drawing/2014/main" id="{FA9730B6-0086-4CB2-847D-AEBE44888340}"/>
                </a:ext>
              </a:extLst>
            </p:cNvPr>
            <p:cNvSpPr txBox="1"/>
            <p:nvPr/>
          </p:nvSpPr>
          <p:spPr>
            <a:xfrm>
              <a:off x="2853303" y="2561652"/>
              <a:ext cx="473206" cy="369332"/>
            </a:xfrm>
            <a:prstGeom prst="rect">
              <a:avLst/>
            </a:prstGeom>
            <a:noFill/>
          </p:spPr>
          <p:txBody>
            <a:bodyPr wrap="none" rtlCol="0">
              <a:spAutoFit/>
            </a:bodyPr>
            <a:lstStyle/>
            <a:p>
              <a:r>
                <a:rPr lang="en-US" sz="1800"/>
                <a:t>0,6</a:t>
              </a:r>
              <a:endParaRPr lang="en-US" sz="1800" i="1"/>
            </a:p>
          </p:txBody>
        </p:sp>
        <p:graphicFrame>
          <p:nvGraphicFramePr>
            <p:cNvPr id="30" name="Object 29">
              <a:extLst>
                <a:ext uri="{FF2B5EF4-FFF2-40B4-BE49-F238E27FC236}">
                  <a16:creationId xmlns:a16="http://schemas.microsoft.com/office/drawing/2014/main" id="{B4EEC7E2-00EF-4793-A75D-B829A74DA51C}"/>
                </a:ext>
              </a:extLst>
            </p:cNvPr>
            <p:cNvGraphicFramePr>
              <a:graphicFrameLocks noChangeAspect="1"/>
            </p:cNvGraphicFramePr>
            <p:nvPr>
              <p:extLst>
                <p:ext uri="{D42A27DB-BD31-4B8C-83A1-F6EECF244321}">
                  <p14:modId xmlns:p14="http://schemas.microsoft.com/office/powerpoint/2010/main" val="1872756570"/>
                </p:ext>
              </p:extLst>
            </p:nvPr>
          </p:nvGraphicFramePr>
          <p:xfrm>
            <a:off x="1059068" y="3299013"/>
            <a:ext cx="269985" cy="292485"/>
          </p:xfrm>
          <a:graphic>
            <a:graphicData uri="http://schemas.openxmlformats.org/presentationml/2006/ole">
              <mc:AlternateContent xmlns:mc="http://schemas.openxmlformats.org/markup-compatibility/2006">
                <mc:Choice xmlns:v="urn:schemas-microsoft-com:vml" Requires="v">
                  <p:oleObj spid="_x0000_s7343" name="Equation" r:id="rId14" imgW="152280" imgH="164880" progId="Equation.DSMT4">
                    <p:embed/>
                  </p:oleObj>
                </mc:Choice>
                <mc:Fallback>
                  <p:oleObj name="Equation" r:id="rId14" imgW="152280" imgH="164880" progId="Equation.DSMT4">
                    <p:embed/>
                    <p:pic>
                      <p:nvPicPr>
                        <p:cNvPr id="33" name="Object 32">
                          <a:extLst>
                            <a:ext uri="{FF2B5EF4-FFF2-40B4-BE49-F238E27FC236}">
                              <a16:creationId xmlns:a16="http://schemas.microsoft.com/office/drawing/2014/main" id="{CEEB2628-2665-4611-B1FC-C246B6EDBAF4}"/>
                            </a:ext>
                          </a:extLst>
                        </p:cNvPr>
                        <p:cNvPicPr/>
                        <p:nvPr/>
                      </p:nvPicPr>
                      <p:blipFill>
                        <a:blip r:embed="rId15"/>
                        <a:stretch>
                          <a:fillRect/>
                        </a:stretch>
                      </p:blipFill>
                      <p:spPr>
                        <a:xfrm>
                          <a:off x="1059068" y="3299013"/>
                          <a:ext cx="269985" cy="29248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F6EF7A6-70AE-4261-9D31-A4E175E0E066}"/>
                </a:ext>
              </a:extLst>
            </p:cNvPr>
            <p:cNvGraphicFramePr>
              <a:graphicFrameLocks noChangeAspect="1"/>
            </p:cNvGraphicFramePr>
            <p:nvPr>
              <p:extLst>
                <p:ext uri="{D42A27DB-BD31-4B8C-83A1-F6EECF244321}">
                  <p14:modId xmlns:p14="http://schemas.microsoft.com/office/powerpoint/2010/main" val="3105086522"/>
                </p:ext>
              </p:extLst>
            </p:nvPr>
          </p:nvGraphicFramePr>
          <p:xfrm>
            <a:off x="3373238" y="3213100"/>
            <a:ext cx="269875" cy="382588"/>
          </p:xfrm>
          <a:graphic>
            <a:graphicData uri="http://schemas.openxmlformats.org/presentationml/2006/ole">
              <mc:AlternateContent xmlns:mc="http://schemas.openxmlformats.org/markup-compatibility/2006">
                <mc:Choice xmlns:v="urn:schemas-microsoft-com:vml" Requires="v">
                  <p:oleObj spid="_x0000_s7344" name="Equation" r:id="rId16" imgW="152280" imgH="215640" progId="Equation.DSMT4">
                    <p:embed/>
                  </p:oleObj>
                </mc:Choice>
                <mc:Fallback>
                  <p:oleObj name="Equation" r:id="rId16" imgW="152280" imgH="215640" progId="Equation.DSMT4">
                    <p:embed/>
                    <p:pic>
                      <p:nvPicPr>
                        <p:cNvPr id="45" name="Object 44">
                          <a:extLst>
                            <a:ext uri="{FF2B5EF4-FFF2-40B4-BE49-F238E27FC236}">
                              <a16:creationId xmlns:a16="http://schemas.microsoft.com/office/drawing/2014/main" id="{1D229AD3-B972-4096-BD70-FADFFE70F9A7}"/>
                            </a:ext>
                          </a:extLst>
                        </p:cNvPr>
                        <p:cNvPicPr/>
                        <p:nvPr/>
                      </p:nvPicPr>
                      <p:blipFill>
                        <a:blip r:embed="rId17"/>
                        <a:stretch>
                          <a:fillRect/>
                        </a:stretch>
                      </p:blipFill>
                      <p:spPr>
                        <a:xfrm>
                          <a:off x="3373238" y="3213100"/>
                          <a:ext cx="269875" cy="382588"/>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1F371676-E490-4656-84BE-5599735ED3F9}"/>
                </a:ext>
              </a:extLst>
            </p:cNvPr>
            <p:cNvGraphicFramePr>
              <a:graphicFrameLocks noChangeAspect="1"/>
            </p:cNvGraphicFramePr>
            <p:nvPr>
              <p:extLst>
                <p:ext uri="{D42A27DB-BD31-4B8C-83A1-F6EECF244321}">
                  <p14:modId xmlns:p14="http://schemas.microsoft.com/office/powerpoint/2010/main" val="1857159711"/>
                </p:ext>
              </p:extLst>
            </p:nvPr>
          </p:nvGraphicFramePr>
          <p:xfrm>
            <a:off x="569582" y="4906548"/>
            <a:ext cx="269985" cy="292485"/>
          </p:xfrm>
          <a:graphic>
            <a:graphicData uri="http://schemas.openxmlformats.org/presentationml/2006/ole">
              <mc:AlternateContent xmlns:mc="http://schemas.openxmlformats.org/markup-compatibility/2006">
                <mc:Choice xmlns:v="urn:schemas-microsoft-com:vml" Requires="v">
                  <p:oleObj spid="_x0000_s7345" name="Equation" r:id="rId18" imgW="152280" imgH="164880" progId="Equation.DSMT4">
                    <p:embed/>
                  </p:oleObj>
                </mc:Choice>
                <mc:Fallback>
                  <p:oleObj name="Equation" r:id="rId18" imgW="152280" imgH="164880" progId="Equation.DSMT4">
                    <p:embed/>
                    <p:pic>
                      <p:nvPicPr>
                        <p:cNvPr id="46" name="Object 45">
                          <a:extLst>
                            <a:ext uri="{FF2B5EF4-FFF2-40B4-BE49-F238E27FC236}">
                              <a16:creationId xmlns:a16="http://schemas.microsoft.com/office/drawing/2014/main" id="{C695D579-9D92-45C2-ACA7-2A15184D4146}"/>
                            </a:ext>
                          </a:extLst>
                        </p:cNvPr>
                        <p:cNvPicPr/>
                        <p:nvPr/>
                      </p:nvPicPr>
                      <p:blipFill>
                        <a:blip r:embed="rId19"/>
                        <a:stretch>
                          <a:fillRect/>
                        </a:stretch>
                      </p:blipFill>
                      <p:spPr>
                        <a:xfrm>
                          <a:off x="569582" y="4906548"/>
                          <a:ext cx="269985" cy="29248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ACF75B7C-7B05-4B04-9137-E15554C6A6E1}"/>
                </a:ext>
              </a:extLst>
            </p:cNvPr>
            <p:cNvGraphicFramePr>
              <a:graphicFrameLocks noChangeAspect="1"/>
            </p:cNvGraphicFramePr>
            <p:nvPr>
              <p:extLst>
                <p:ext uri="{D42A27DB-BD31-4B8C-83A1-F6EECF244321}">
                  <p14:modId xmlns:p14="http://schemas.microsoft.com/office/powerpoint/2010/main" val="3569573673"/>
                </p:ext>
              </p:extLst>
            </p:nvPr>
          </p:nvGraphicFramePr>
          <p:xfrm>
            <a:off x="1846263" y="4935538"/>
            <a:ext cx="269875" cy="382587"/>
          </p:xfrm>
          <a:graphic>
            <a:graphicData uri="http://schemas.openxmlformats.org/presentationml/2006/ole">
              <mc:AlternateContent xmlns:mc="http://schemas.openxmlformats.org/markup-compatibility/2006">
                <mc:Choice xmlns:v="urn:schemas-microsoft-com:vml" Requires="v">
                  <p:oleObj spid="_x0000_s7346" name="Equation" r:id="rId20" imgW="152280" imgH="215640" progId="Equation.DSMT4">
                    <p:embed/>
                  </p:oleObj>
                </mc:Choice>
                <mc:Fallback>
                  <p:oleObj name="Equation" r:id="rId20" imgW="152280" imgH="215640" progId="Equation.DSMT4">
                    <p:embed/>
                    <p:pic>
                      <p:nvPicPr>
                        <p:cNvPr id="47" name="Object 46">
                          <a:extLst>
                            <a:ext uri="{FF2B5EF4-FFF2-40B4-BE49-F238E27FC236}">
                              <a16:creationId xmlns:a16="http://schemas.microsoft.com/office/drawing/2014/main" id="{73A9EF95-1948-4989-94DC-BF3D19B067A2}"/>
                            </a:ext>
                          </a:extLst>
                        </p:cNvPr>
                        <p:cNvPicPr/>
                        <p:nvPr/>
                      </p:nvPicPr>
                      <p:blipFill>
                        <a:blip r:embed="rId21"/>
                        <a:stretch>
                          <a:fillRect/>
                        </a:stretch>
                      </p:blipFill>
                      <p:spPr>
                        <a:xfrm>
                          <a:off x="1846263" y="4935538"/>
                          <a:ext cx="269875" cy="382587"/>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46740DFF-6756-4D61-9254-9DF99CD94E09}"/>
                </a:ext>
              </a:extLst>
            </p:cNvPr>
            <p:cNvGraphicFramePr>
              <a:graphicFrameLocks noChangeAspect="1"/>
            </p:cNvGraphicFramePr>
            <p:nvPr>
              <p:extLst>
                <p:ext uri="{D42A27DB-BD31-4B8C-83A1-F6EECF244321}">
                  <p14:modId xmlns:p14="http://schemas.microsoft.com/office/powerpoint/2010/main" val="327025000"/>
                </p:ext>
              </p:extLst>
            </p:nvPr>
          </p:nvGraphicFramePr>
          <p:xfrm>
            <a:off x="3809351" y="4914164"/>
            <a:ext cx="269875" cy="382587"/>
          </p:xfrm>
          <a:graphic>
            <a:graphicData uri="http://schemas.openxmlformats.org/presentationml/2006/ole">
              <mc:AlternateContent xmlns:mc="http://schemas.openxmlformats.org/markup-compatibility/2006">
                <mc:Choice xmlns:v="urn:schemas-microsoft-com:vml" Requires="v">
                  <p:oleObj spid="_x0000_s7347" name="Equation" r:id="rId22" imgW="152280" imgH="215640" progId="Equation.DSMT4">
                    <p:embed/>
                  </p:oleObj>
                </mc:Choice>
                <mc:Fallback>
                  <p:oleObj name="Equation" r:id="rId22" imgW="152280" imgH="215640" progId="Equation.DSMT4">
                    <p:embed/>
                    <p:pic>
                      <p:nvPicPr>
                        <p:cNvPr id="48" name="Object 47">
                          <a:extLst>
                            <a:ext uri="{FF2B5EF4-FFF2-40B4-BE49-F238E27FC236}">
                              <a16:creationId xmlns:a16="http://schemas.microsoft.com/office/drawing/2014/main" id="{6FCB36AD-6AB1-47BF-8299-0F81858D77F0}"/>
                            </a:ext>
                          </a:extLst>
                        </p:cNvPr>
                        <p:cNvPicPr/>
                        <p:nvPr/>
                      </p:nvPicPr>
                      <p:blipFill>
                        <a:blip r:embed="rId21"/>
                        <a:stretch>
                          <a:fillRect/>
                        </a:stretch>
                      </p:blipFill>
                      <p:spPr>
                        <a:xfrm>
                          <a:off x="3809351" y="4914164"/>
                          <a:ext cx="269875" cy="382587"/>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8D3FCAE3-79C5-4822-99D4-8BC3891A422E}"/>
                </a:ext>
              </a:extLst>
            </p:cNvPr>
            <p:cNvGraphicFramePr>
              <a:graphicFrameLocks noChangeAspect="1"/>
            </p:cNvGraphicFramePr>
            <p:nvPr>
              <p:extLst>
                <p:ext uri="{D42A27DB-BD31-4B8C-83A1-F6EECF244321}">
                  <p14:modId xmlns:p14="http://schemas.microsoft.com/office/powerpoint/2010/main" val="1354528165"/>
                </p:ext>
              </p:extLst>
            </p:nvPr>
          </p:nvGraphicFramePr>
          <p:xfrm>
            <a:off x="2554570" y="4964872"/>
            <a:ext cx="269985" cy="292485"/>
          </p:xfrm>
          <a:graphic>
            <a:graphicData uri="http://schemas.openxmlformats.org/presentationml/2006/ole">
              <mc:AlternateContent xmlns:mc="http://schemas.openxmlformats.org/markup-compatibility/2006">
                <mc:Choice xmlns:v="urn:schemas-microsoft-com:vml" Requires="v">
                  <p:oleObj spid="_x0000_s7348" name="Equation" r:id="rId23" imgW="152280" imgH="164880" progId="Equation.DSMT4">
                    <p:embed/>
                  </p:oleObj>
                </mc:Choice>
                <mc:Fallback>
                  <p:oleObj name="Equation" r:id="rId23" imgW="152280" imgH="164880" progId="Equation.DSMT4">
                    <p:embed/>
                    <p:pic>
                      <p:nvPicPr>
                        <p:cNvPr id="49" name="Object 48">
                          <a:extLst>
                            <a:ext uri="{FF2B5EF4-FFF2-40B4-BE49-F238E27FC236}">
                              <a16:creationId xmlns:a16="http://schemas.microsoft.com/office/drawing/2014/main" id="{729D06AF-10C8-416D-8208-11638CAAE0A7}"/>
                            </a:ext>
                          </a:extLst>
                        </p:cNvPr>
                        <p:cNvPicPr/>
                        <p:nvPr/>
                      </p:nvPicPr>
                      <p:blipFill>
                        <a:blip r:embed="rId19"/>
                        <a:stretch>
                          <a:fillRect/>
                        </a:stretch>
                      </p:blipFill>
                      <p:spPr>
                        <a:xfrm>
                          <a:off x="2554570" y="4964872"/>
                          <a:ext cx="269985" cy="292485"/>
                        </a:xfrm>
                        <a:prstGeom prst="rect">
                          <a:avLst/>
                        </a:prstGeom>
                      </p:spPr>
                    </p:pic>
                  </p:oleObj>
                </mc:Fallback>
              </mc:AlternateContent>
            </a:graphicData>
          </a:graphic>
        </p:graphicFrame>
      </p:grpSp>
      <p:grpSp>
        <p:nvGrpSpPr>
          <p:cNvPr id="6" name="Group 5">
            <a:extLst>
              <a:ext uri="{FF2B5EF4-FFF2-40B4-BE49-F238E27FC236}">
                <a16:creationId xmlns:a16="http://schemas.microsoft.com/office/drawing/2014/main" id="{876B7C82-6F92-4D18-A112-816031132E9E}"/>
              </a:ext>
            </a:extLst>
          </p:cNvPr>
          <p:cNvGrpSpPr/>
          <p:nvPr/>
        </p:nvGrpSpPr>
        <p:grpSpPr>
          <a:xfrm>
            <a:off x="1983786" y="3757788"/>
            <a:ext cx="4961663" cy="477838"/>
            <a:chOff x="1367493" y="4143838"/>
            <a:chExt cx="4961663" cy="477838"/>
          </a:xfrm>
        </p:grpSpPr>
        <p:graphicFrame>
          <p:nvGraphicFramePr>
            <p:cNvPr id="12" name="Object 11">
              <a:extLst>
                <a:ext uri="{FF2B5EF4-FFF2-40B4-BE49-F238E27FC236}">
                  <a16:creationId xmlns:a16="http://schemas.microsoft.com/office/drawing/2014/main" id="{85F39503-D454-BA37-0880-36AEBC371A38}"/>
                </a:ext>
              </a:extLst>
            </p:cNvPr>
            <p:cNvGraphicFramePr>
              <a:graphicFrameLocks noChangeAspect="1"/>
            </p:cNvGraphicFramePr>
            <p:nvPr>
              <p:extLst>
                <p:ext uri="{D42A27DB-BD31-4B8C-83A1-F6EECF244321}">
                  <p14:modId xmlns:p14="http://schemas.microsoft.com/office/powerpoint/2010/main" val="3027762662"/>
                </p:ext>
              </p:extLst>
            </p:nvPr>
          </p:nvGraphicFramePr>
          <p:xfrm>
            <a:off x="2128631" y="4143838"/>
            <a:ext cx="4200525" cy="477838"/>
          </p:xfrm>
          <a:graphic>
            <a:graphicData uri="http://schemas.openxmlformats.org/presentationml/2006/ole">
              <mc:AlternateContent xmlns:mc="http://schemas.openxmlformats.org/markup-compatibility/2006">
                <mc:Choice xmlns:v="urn:schemas-microsoft-com:vml" Requires="v">
                  <p:oleObj spid="_x0000_s7349" name="Equation" r:id="rId24" imgW="2006280" imgH="228600" progId="Equation.DSMT4">
                    <p:embed/>
                  </p:oleObj>
                </mc:Choice>
                <mc:Fallback>
                  <p:oleObj name="Equation" r:id="rId24" imgW="2006280" imgH="228600" progId="Equation.DSMT4">
                    <p:embed/>
                    <p:pic>
                      <p:nvPicPr>
                        <p:cNvPr id="0" name=""/>
                        <p:cNvPicPr/>
                        <p:nvPr/>
                      </p:nvPicPr>
                      <p:blipFill>
                        <a:blip r:embed="rId25"/>
                        <a:stretch>
                          <a:fillRect/>
                        </a:stretch>
                      </p:blipFill>
                      <p:spPr>
                        <a:xfrm>
                          <a:off x="2128631" y="4143838"/>
                          <a:ext cx="4200525" cy="47783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DC2C84E-EFB7-49EA-8CA9-5F3FA0A0011D}"/>
                </a:ext>
              </a:extLst>
            </p:cNvPr>
            <p:cNvSpPr/>
            <p:nvPr/>
          </p:nvSpPr>
          <p:spPr>
            <a:xfrm>
              <a:off x="1367493" y="4143838"/>
              <a:ext cx="782587" cy="461665"/>
            </a:xfrm>
            <a:prstGeom prst="rect">
              <a:avLst/>
            </a:prstGeom>
          </p:spPr>
          <p:txBody>
            <a:bodyPr wrap="none">
              <a:spAutoFit/>
            </a:bodyPr>
            <a:lstStyle/>
            <a:p>
              <a:r>
                <a:rPr lang="en-US">
                  <a:cs typeface="Arial" pitchFamily="34" charset="0"/>
                </a:rPr>
                <a:t>V</a:t>
              </a:r>
              <a:r>
                <a:rPr lang="vi-VN">
                  <a:cs typeface="Arial" pitchFamily="34" charset="0"/>
                </a:rPr>
                <a:t>ậy</a:t>
              </a:r>
              <a:r>
                <a:rPr lang="en-US">
                  <a:cs typeface="Arial" pitchFamily="34" charset="0"/>
                </a:rPr>
                <a:t>:</a:t>
              </a:r>
              <a:endParaRPr lang="en-US"/>
            </a:p>
          </p:txBody>
        </p:sp>
      </p:grpSp>
      <p:pic>
        <p:nvPicPr>
          <p:cNvPr id="13" name="Picture 12">
            <a:extLst>
              <a:ext uri="{FF2B5EF4-FFF2-40B4-BE49-F238E27FC236}">
                <a16:creationId xmlns:a16="http://schemas.microsoft.com/office/drawing/2014/main" id="{E9FA30A6-E010-4370-B037-5433E87987B2}"/>
              </a:ext>
            </a:extLst>
          </p:cNvPr>
          <p:cNvPicPr>
            <a:picLocks noChangeAspect="1"/>
          </p:cNvPicPr>
          <p:nvPr/>
        </p:nvPicPr>
        <p:blipFill>
          <a:blip r:embed="rId26"/>
          <a:stretch>
            <a:fillRect/>
          </a:stretch>
        </p:blipFill>
        <p:spPr>
          <a:xfrm>
            <a:off x="49482" y="5783909"/>
            <a:ext cx="1902117" cy="1231499"/>
          </a:xfrm>
          <a:prstGeom prst="rect">
            <a:avLst/>
          </a:prstGeom>
        </p:spPr>
      </p:pic>
    </p:spTree>
    <p:extLst>
      <p:ext uri="{BB962C8B-B14F-4D97-AF65-F5344CB8AC3E}">
        <p14:creationId xmlns:p14="http://schemas.microsoft.com/office/powerpoint/2010/main" val="1506640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A7AA4C2-A0B2-49ED-940B-BC35005370FF}"/>
              </a:ext>
            </a:extLst>
          </p:cNvPr>
          <p:cNvGrpSpPr/>
          <p:nvPr/>
        </p:nvGrpSpPr>
        <p:grpSpPr>
          <a:xfrm>
            <a:off x="-13620" y="28575"/>
            <a:ext cx="12111395" cy="2932605"/>
            <a:chOff x="-13620" y="28575"/>
            <a:chExt cx="12111395" cy="2932605"/>
          </a:xfrm>
        </p:grpSpPr>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738808" y="92617"/>
              <a:ext cx="10358967" cy="2868563"/>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42549" y="152400"/>
              <a:ext cx="9890793" cy="2708412"/>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cs typeface="Arial" pitchFamily="34" charset="0"/>
                </a:rPr>
                <a:t>Hình dạng hạt của đậu Hà Lan có hai kiểu hình: </a:t>
              </a:r>
              <a:r>
                <a:rPr lang="en-US" b="1">
                  <a:cs typeface="Arial" pitchFamily="34" charset="0"/>
                </a:rPr>
                <a:t>H</a:t>
              </a:r>
              <a:r>
                <a:rPr lang="vi-VN" b="1">
                  <a:cs typeface="Arial" pitchFamily="34" charset="0"/>
                </a:rPr>
                <a:t>ạt trơn và hạt nhăn, có hai gene ứng với hai kiểu hình này là gene trội B và gene lặn b.</a:t>
              </a:r>
              <a:endParaRPr lang="en-US" b="1">
                <a:cs typeface="Arial" pitchFamily="34" charset="0"/>
              </a:endParaRPr>
            </a:p>
            <a:p>
              <a:pPr algn="just"/>
              <a:r>
                <a:rPr lang="vi-VN" b="1">
                  <a:cs typeface="Arial" pitchFamily="34" charset="0"/>
                </a:rPr>
                <a:t>Khi cho lai hai cây đậu Hà Lan, cây con lấy ngẫu nhiên một cách độc lập một gene từ cây bố</a:t>
              </a:r>
              <a:r>
                <a:rPr lang="en-US" b="1">
                  <a:cs typeface="Arial" pitchFamily="34" charset="0"/>
                </a:rPr>
                <a:t> </a:t>
              </a:r>
              <a:r>
                <a:rPr lang="vi-VN" b="1">
                  <a:cs typeface="Arial" pitchFamily="34" charset="0"/>
                </a:rPr>
                <a:t>và một gene từ cây mẹ để hình thành một cặp gene. Giả sử cây bố và cây mẹ được chọn ngẫu nhiên từ một quần thể các cây đậu Hà Lan, ở đó tỉ lệ cây mang kiểu gene bb, Bb tương ứng là 40% và 60%. Tính xác suất để cây con có kiểu gene bb.</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20" y="17013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24" y="600838"/>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41">
            <a:extLst>
              <a:ext uri="{FF2B5EF4-FFF2-40B4-BE49-F238E27FC236}">
                <a16:creationId xmlns:a16="http://schemas.microsoft.com/office/drawing/2014/main" id="{44543D8F-A568-40AA-36CE-1FF5362972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9975" y="311181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F6923AB5-22D8-4350-89E7-8C8B36D0FF99}"/>
              </a:ext>
            </a:extLst>
          </p:cNvPr>
          <p:cNvGrpSpPr/>
          <p:nvPr/>
        </p:nvGrpSpPr>
        <p:grpSpPr>
          <a:xfrm>
            <a:off x="902516" y="4490460"/>
            <a:ext cx="9089623" cy="461665"/>
            <a:chOff x="988593" y="4421452"/>
            <a:chExt cx="9089623" cy="461665"/>
          </a:xfrm>
        </p:grpSpPr>
        <p:sp>
          <p:nvSpPr>
            <p:cNvPr id="11" name="Rectangle 10">
              <a:extLst>
                <a:ext uri="{FF2B5EF4-FFF2-40B4-BE49-F238E27FC236}">
                  <a16:creationId xmlns:a16="http://schemas.microsoft.com/office/drawing/2014/main" id="{FE22F473-576B-4749-8F76-6415A300A0C8}"/>
                </a:ext>
              </a:extLst>
            </p:cNvPr>
            <p:cNvSpPr/>
            <p:nvPr/>
          </p:nvSpPr>
          <p:spPr>
            <a:xfrm>
              <a:off x="988593" y="4421452"/>
              <a:ext cx="8417689" cy="461665"/>
            </a:xfrm>
            <a:prstGeom prst="rect">
              <a:avLst/>
            </a:prstGeom>
          </p:spPr>
          <p:txBody>
            <a:bodyPr wrap="none">
              <a:spAutoFit/>
            </a:bodyPr>
            <a:lstStyle/>
            <a:p>
              <a:r>
                <a:rPr lang="vi-VN">
                  <a:cs typeface="Arial" pitchFamily="34" charset="0"/>
                </a:rPr>
                <a:t>Theo giả thiết, </a:t>
              </a:r>
              <a:r>
                <a:rPr lang="vi-VN" i="1">
                  <a:cs typeface="Arial" pitchFamily="34" charset="0"/>
                </a:rPr>
                <a:t>M</a:t>
              </a:r>
              <a:r>
                <a:rPr lang="vi-VN">
                  <a:cs typeface="Arial" pitchFamily="34" charset="0"/>
                </a:rPr>
                <a:t> và </a:t>
              </a:r>
              <a:r>
                <a:rPr lang="vi-VN" i="1">
                  <a:cs typeface="Arial" pitchFamily="34" charset="0"/>
                </a:rPr>
                <a:t>N</a:t>
              </a:r>
              <a:r>
                <a:rPr lang="vi-VN">
                  <a:cs typeface="Arial" pitchFamily="34" charset="0"/>
                </a:rPr>
                <a:t> độc lập nên</a:t>
              </a:r>
              <a:r>
                <a:rPr lang="en-US">
                  <a:cs typeface="Arial" pitchFamily="34" charset="0"/>
                </a:rPr>
                <a:t>                                   . Cần tính </a:t>
              </a:r>
              <a:r>
                <a:rPr lang="vi-VN">
                  <a:cs typeface="Arial" pitchFamily="34" charset="0"/>
                </a:rPr>
                <a:t> </a:t>
              </a:r>
              <a:endParaRPr lang="en-US"/>
            </a:p>
          </p:txBody>
        </p:sp>
        <p:graphicFrame>
          <p:nvGraphicFramePr>
            <p:cNvPr id="5" name="Object 4">
              <a:extLst>
                <a:ext uri="{FF2B5EF4-FFF2-40B4-BE49-F238E27FC236}">
                  <a16:creationId xmlns:a16="http://schemas.microsoft.com/office/drawing/2014/main" id="{A63E4AC3-DBB8-8117-166F-175D9BB99A57}"/>
                </a:ext>
              </a:extLst>
            </p:cNvPr>
            <p:cNvGraphicFramePr>
              <a:graphicFrameLocks noChangeAspect="1"/>
            </p:cNvGraphicFramePr>
            <p:nvPr>
              <p:extLst>
                <p:ext uri="{D42A27DB-BD31-4B8C-83A1-F6EECF244321}">
                  <p14:modId xmlns:p14="http://schemas.microsoft.com/office/powerpoint/2010/main" val="491105242"/>
                </p:ext>
              </p:extLst>
            </p:nvPr>
          </p:nvGraphicFramePr>
          <p:xfrm>
            <a:off x="5296474" y="4449244"/>
            <a:ext cx="2765939" cy="433873"/>
          </p:xfrm>
          <a:graphic>
            <a:graphicData uri="http://schemas.openxmlformats.org/presentationml/2006/ole">
              <mc:AlternateContent xmlns:mc="http://schemas.openxmlformats.org/markup-compatibility/2006">
                <mc:Choice xmlns:v="urn:schemas-microsoft-com:vml" Requires="v">
                  <p:oleObj spid="_x0000_s8391" name="Equation" r:id="rId7" imgW="1295280" imgH="203040" progId="Equation.DSMT4">
                    <p:embed/>
                  </p:oleObj>
                </mc:Choice>
                <mc:Fallback>
                  <p:oleObj name="Equation" r:id="rId7" imgW="1295280" imgH="203040" progId="Equation.DSMT4">
                    <p:embed/>
                    <p:pic>
                      <p:nvPicPr>
                        <p:cNvPr id="0" name=""/>
                        <p:cNvPicPr/>
                        <p:nvPr/>
                      </p:nvPicPr>
                      <p:blipFill>
                        <a:blip r:embed="rId8"/>
                        <a:stretch>
                          <a:fillRect/>
                        </a:stretch>
                      </p:blipFill>
                      <p:spPr>
                        <a:xfrm>
                          <a:off x="5296474" y="4449244"/>
                          <a:ext cx="2765939" cy="43387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B504DC0-E296-F0A8-04ED-7582AFFC8C8C}"/>
                </a:ext>
              </a:extLst>
            </p:cNvPr>
            <p:cNvGraphicFramePr>
              <a:graphicFrameLocks noChangeAspect="1"/>
            </p:cNvGraphicFramePr>
            <p:nvPr>
              <p:extLst>
                <p:ext uri="{D42A27DB-BD31-4B8C-83A1-F6EECF244321}">
                  <p14:modId xmlns:p14="http://schemas.microsoft.com/office/powerpoint/2010/main" val="3259473905"/>
                </p:ext>
              </p:extLst>
            </p:nvPr>
          </p:nvGraphicFramePr>
          <p:xfrm>
            <a:off x="9290239" y="4485339"/>
            <a:ext cx="787977" cy="393988"/>
          </p:xfrm>
          <a:graphic>
            <a:graphicData uri="http://schemas.openxmlformats.org/presentationml/2006/ole">
              <mc:AlternateContent xmlns:mc="http://schemas.openxmlformats.org/markup-compatibility/2006">
                <mc:Choice xmlns:v="urn:schemas-microsoft-com:vml" Requires="v">
                  <p:oleObj spid="_x0000_s8392" name="Equation" r:id="rId9" imgW="406080" imgH="203040" progId="Equation.DSMT4">
                    <p:embed/>
                  </p:oleObj>
                </mc:Choice>
                <mc:Fallback>
                  <p:oleObj name="Equation" r:id="rId9" imgW="406080" imgH="203040" progId="Equation.DSMT4">
                    <p:embed/>
                    <p:pic>
                      <p:nvPicPr>
                        <p:cNvPr id="5" name="Object 4">
                          <a:extLst>
                            <a:ext uri="{FF2B5EF4-FFF2-40B4-BE49-F238E27FC236}">
                              <a16:creationId xmlns:a16="http://schemas.microsoft.com/office/drawing/2014/main" id="{A63E4AC3-DBB8-8117-166F-175D9BB99A57}"/>
                            </a:ext>
                          </a:extLst>
                        </p:cNvPr>
                        <p:cNvPicPr/>
                        <p:nvPr/>
                      </p:nvPicPr>
                      <p:blipFill>
                        <a:blip r:embed="rId10"/>
                        <a:stretch>
                          <a:fillRect/>
                        </a:stretch>
                      </p:blipFill>
                      <p:spPr>
                        <a:xfrm>
                          <a:off x="9290239" y="4485339"/>
                          <a:ext cx="787977" cy="393988"/>
                        </a:xfrm>
                        <a:prstGeom prst="rect">
                          <a:avLst/>
                        </a:prstGeom>
                      </p:spPr>
                    </p:pic>
                  </p:oleObj>
                </mc:Fallback>
              </mc:AlternateContent>
            </a:graphicData>
          </a:graphic>
        </p:graphicFrame>
      </p:grpSp>
      <p:graphicFrame>
        <p:nvGraphicFramePr>
          <p:cNvPr id="8" name="Object 7">
            <a:extLst>
              <a:ext uri="{FF2B5EF4-FFF2-40B4-BE49-F238E27FC236}">
                <a16:creationId xmlns:a16="http://schemas.microsoft.com/office/drawing/2014/main" id="{045F0F47-FAA3-A99A-32AA-92CFBDCAD037}"/>
              </a:ext>
            </a:extLst>
          </p:cNvPr>
          <p:cNvGraphicFramePr>
            <a:graphicFrameLocks noChangeAspect="1"/>
          </p:cNvGraphicFramePr>
          <p:nvPr>
            <p:extLst>
              <p:ext uri="{D42A27DB-BD31-4B8C-83A1-F6EECF244321}">
                <p14:modId xmlns:p14="http://schemas.microsoft.com/office/powerpoint/2010/main" val="3858079239"/>
              </p:ext>
            </p:extLst>
          </p:nvPr>
        </p:nvGraphicFramePr>
        <p:xfrm>
          <a:off x="6037263" y="3354388"/>
          <a:ext cx="112712" cy="149225"/>
        </p:xfrm>
        <a:graphic>
          <a:graphicData uri="http://schemas.openxmlformats.org/presentationml/2006/ole">
            <mc:AlternateContent xmlns:mc="http://schemas.openxmlformats.org/markup-compatibility/2006">
              <mc:Choice xmlns:v="urn:schemas-microsoft-com:vml" Requires="v">
                <p:oleObj spid="_x0000_s8393" name="Equation" r:id="rId11" imgW="112173" imgH="149533" progId="Equation.DSMT4">
                  <p:embed/>
                </p:oleObj>
              </mc:Choice>
              <mc:Fallback>
                <p:oleObj name="Equation" r:id="rId11" imgW="112173" imgH="149533" progId="Equation.DSMT4">
                  <p:embed/>
                  <p:pic>
                    <p:nvPicPr>
                      <p:cNvPr id="0" name=""/>
                      <p:cNvPicPr/>
                      <p:nvPr/>
                    </p:nvPicPr>
                    <p:blipFill>
                      <a:blip r:embed="rId12"/>
                      <a:stretch>
                        <a:fillRect/>
                      </a:stretch>
                    </p:blipFill>
                    <p:spPr>
                      <a:xfrm>
                        <a:off x="6037263" y="3354388"/>
                        <a:ext cx="112712" cy="149225"/>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9BA754D6-FF24-4DED-A128-5E4CE9260DB6}"/>
              </a:ext>
            </a:extLst>
          </p:cNvPr>
          <p:cNvSpPr/>
          <p:nvPr/>
        </p:nvSpPr>
        <p:spPr>
          <a:xfrm>
            <a:off x="872020" y="3466403"/>
            <a:ext cx="11202655" cy="461665"/>
          </a:xfrm>
          <a:prstGeom prst="rect">
            <a:avLst/>
          </a:prstGeom>
        </p:spPr>
        <p:txBody>
          <a:bodyPr wrap="square">
            <a:spAutoFit/>
          </a:bodyPr>
          <a:lstStyle/>
          <a:p>
            <a:pPr algn="just"/>
            <a:r>
              <a:rPr lang="vi-VN">
                <a:cs typeface="Arial" pitchFamily="34" charset="0"/>
              </a:rPr>
              <a:t>Gọi </a:t>
            </a:r>
            <a:r>
              <a:rPr lang="vi-VN" i="1">
                <a:cs typeface="Arial" pitchFamily="34" charset="0"/>
              </a:rPr>
              <a:t>A</a:t>
            </a:r>
            <a:r>
              <a:rPr lang="vi-VN">
                <a:cs typeface="Arial" pitchFamily="34" charset="0"/>
              </a:rPr>
              <a:t> là biến cố: "Cây bố có kiểu gene bb";</a:t>
            </a:r>
            <a:r>
              <a:rPr lang="en-US">
                <a:cs typeface="Arial" pitchFamily="34" charset="0"/>
              </a:rPr>
              <a:t> </a:t>
            </a:r>
            <a:r>
              <a:rPr lang="vi-VN" i="1">
                <a:cs typeface="Arial" pitchFamily="34" charset="0"/>
              </a:rPr>
              <a:t>M</a:t>
            </a:r>
            <a:r>
              <a:rPr lang="vi-VN">
                <a:cs typeface="Arial" pitchFamily="34" charset="0"/>
              </a:rPr>
              <a:t> là biến cố: "Cây con lấy gene b từ cây bố";</a:t>
            </a:r>
            <a:r>
              <a:rPr lang="en-US">
                <a:cs typeface="Arial" pitchFamily="34" charset="0"/>
              </a:rPr>
              <a:t>    </a:t>
            </a:r>
          </a:p>
        </p:txBody>
      </p:sp>
      <p:sp>
        <p:nvSpPr>
          <p:cNvPr id="10" name="Rectangle 9">
            <a:extLst>
              <a:ext uri="{FF2B5EF4-FFF2-40B4-BE49-F238E27FC236}">
                <a16:creationId xmlns:a16="http://schemas.microsoft.com/office/drawing/2014/main" id="{61B088BF-050E-418F-B3A1-BF170665D2B9}"/>
              </a:ext>
            </a:extLst>
          </p:cNvPr>
          <p:cNvSpPr/>
          <p:nvPr/>
        </p:nvSpPr>
        <p:spPr>
          <a:xfrm>
            <a:off x="1353031" y="3991957"/>
            <a:ext cx="10835794" cy="461665"/>
          </a:xfrm>
          <a:prstGeom prst="rect">
            <a:avLst/>
          </a:prstGeom>
        </p:spPr>
        <p:txBody>
          <a:bodyPr wrap="square">
            <a:spAutoFit/>
          </a:bodyPr>
          <a:lstStyle/>
          <a:p>
            <a:r>
              <a:rPr lang="vi-VN" i="1">
                <a:cs typeface="Arial" pitchFamily="34" charset="0"/>
              </a:rPr>
              <a:t>N</a:t>
            </a:r>
            <a:r>
              <a:rPr lang="vi-VN">
                <a:cs typeface="Arial" pitchFamily="34" charset="0"/>
              </a:rPr>
              <a:t> là biến cố: "Cây con lấy gene b từ cây mẹ";</a:t>
            </a:r>
            <a:r>
              <a:rPr lang="en-US">
                <a:cs typeface="Arial" pitchFamily="34" charset="0"/>
              </a:rPr>
              <a:t> </a:t>
            </a:r>
            <a:r>
              <a:rPr lang="vi-VN" i="1">
                <a:cs typeface="Arial" pitchFamily="34" charset="0"/>
              </a:rPr>
              <a:t>E</a:t>
            </a:r>
            <a:r>
              <a:rPr lang="vi-VN">
                <a:cs typeface="Arial" pitchFamily="34" charset="0"/>
              </a:rPr>
              <a:t> là biến cố: "Cây con có kiểu gene bb".</a:t>
            </a:r>
            <a:endParaRPr lang="en-US"/>
          </a:p>
        </p:txBody>
      </p:sp>
      <p:graphicFrame>
        <p:nvGraphicFramePr>
          <p:cNvPr id="22" name="Object 21">
            <a:extLst>
              <a:ext uri="{FF2B5EF4-FFF2-40B4-BE49-F238E27FC236}">
                <a16:creationId xmlns:a16="http://schemas.microsoft.com/office/drawing/2014/main" id="{FB62C5EE-BB30-46A3-A9D3-E39C5C2CB0BC}"/>
              </a:ext>
            </a:extLst>
          </p:cNvPr>
          <p:cNvGraphicFramePr>
            <a:graphicFrameLocks noChangeAspect="1"/>
          </p:cNvGraphicFramePr>
          <p:nvPr>
            <p:extLst>
              <p:ext uri="{D42A27DB-BD31-4B8C-83A1-F6EECF244321}">
                <p14:modId xmlns:p14="http://schemas.microsoft.com/office/powerpoint/2010/main" val="2776022114"/>
              </p:ext>
            </p:extLst>
          </p:nvPr>
        </p:nvGraphicFramePr>
        <p:xfrm>
          <a:off x="7704842" y="2861241"/>
          <a:ext cx="112712" cy="149225"/>
        </p:xfrm>
        <a:graphic>
          <a:graphicData uri="http://schemas.openxmlformats.org/presentationml/2006/ole">
            <mc:AlternateContent xmlns:mc="http://schemas.openxmlformats.org/markup-compatibility/2006">
              <mc:Choice xmlns:v="urn:schemas-microsoft-com:vml" Requires="v">
                <p:oleObj spid="_x0000_s8394" name="Equation" r:id="rId13" imgW="112173" imgH="149533" progId="Equation.DSMT4">
                  <p:embed/>
                </p:oleObj>
              </mc:Choice>
              <mc:Fallback>
                <p:oleObj name="Equation" r:id="rId13" imgW="112173" imgH="149533" progId="Equation.DSMT4">
                  <p:embed/>
                  <p:pic>
                    <p:nvPicPr>
                      <p:cNvPr id="8" name="Object 7">
                        <a:extLst>
                          <a:ext uri="{FF2B5EF4-FFF2-40B4-BE49-F238E27FC236}">
                            <a16:creationId xmlns:a16="http://schemas.microsoft.com/office/drawing/2014/main" id="{045F0F47-FAA3-A99A-32AA-92CFBDCAD037}"/>
                          </a:ext>
                        </a:extLst>
                      </p:cNvPr>
                      <p:cNvPicPr/>
                      <p:nvPr/>
                    </p:nvPicPr>
                    <p:blipFill>
                      <a:blip r:embed="rId12"/>
                      <a:stretch>
                        <a:fillRect/>
                      </a:stretch>
                    </p:blipFill>
                    <p:spPr>
                      <a:xfrm>
                        <a:off x="7704842" y="2861241"/>
                        <a:ext cx="112712" cy="149225"/>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C17B3B01-68CE-4642-96F9-67CCACB1E1AE}"/>
              </a:ext>
            </a:extLst>
          </p:cNvPr>
          <p:cNvGrpSpPr/>
          <p:nvPr/>
        </p:nvGrpSpPr>
        <p:grpSpPr>
          <a:xfrm>
            <a:off x="711492" y="5520245"/>
            <a:ext cx="11557106" cy="677086"/>
            <a:chOff x="1039285" y="5513226"/>
            <a:chExt cx="11557106" cy="677086"/>
          </a:xfrm>
        </p:grpSpPr>
        <p:sp>
          <p:nvSpPr>
            <p:cNvPr id="23" name="TextBox 22">
              <a:extLst>
                <a:ext uri="{FF2B5EF4-FFF2-40B4-BE49-F238E27FC236}">
                  <a16:creationId xmlns:a16="http://schemas.microsoft.com/office/drawing/2014/main" id="{E3C6F52C-EF13-4ACE-B602-9ADDB4EA9569}"/>
                </a:ext>
              </a:extLst>
            </p:cNvPr>
            <p:cNvSpPr txBox="1"/>
            <p:nvPr/>
          </p:nvSpPr>
          <p:spPr>
            <a:xfrm>
              <a:off x="1039285" y="5513226"/>
              <a:ext cx="11557106" cy="677086"/>
            </a:xfrm>
            <a:prstGeom prst="rect">
              <a:avLst/>
            </a:prstGeom>
            <a:noFill/>
          </p:spPr>
          <p:txBody>
            <a:bodyPr wrap="square" lIns="121899" tIns="60949" rIns="121899" bIns="60949" rtlCol="0">
              <a:spAutoFit/>
            </a:bodyPr>
            <a:lstStyle/>
            <a:p>
              <a:pPr algn="just">
                <a:lnSpc>
                  <a:spcPct val="150000"/>
                </a:lnSpc>
              </a:pPr>
              <a:r>
                <a:rPr lang="en-US">
                  <a:solidFill>
                    <a:schemeClr val="bg1"/>
                  </a:solidFill>
                  <a:cs typeface="Arial" pitchFamily="34" charset="0"/>
                </a:rPr>
                <a:t>P(MIA)     </a:t>
              </a:r>
              <a:r>
                <a:rPr lang="en-US">
                  <a:cs typeface="Arial" pitchFamily="34" charset="0"/>
                </a:rPr>
                <a:t>là xác suất để cây con lấy gene b từ cây bố với điều kiện cây bố có kiểu gene bb. </a:t>
              </a:r>
              <a:endParaRPr lang="vi-VN">
                <a:cs typeface="Arial" pitchFamily="34" charset="0"/>
              </a:endParaRPr>
            </a:p>
          </p:txBody>
        </p:sp>
        <p:graphicFrame>
          <p:nvGraphicFramePr>
            <p:cNvPr id="24" name="Object 23">
              <a:extLst>
                <a:ext uri="{FF2B5EF4-FFF2-40B4-BE49-F238E27FC236}">
                  <a16:creationId xmlns:a16="http://schemas.microsoft.com/office/drawing/2014/main" id="{ABC37571-A876-4061-B516-5D0B11C43D30}"/>
                </a:ext>
              </a:extLst>
            </p:cNvPr>
            <p:cNvGraphicFramePr>
              <a:graphicFrameLocks noChangeAspect="1"/>
            </p:cNvGraphicFramePr>
            <p:nvPr>
              <p:extLst>
                <p:ext uri="{D42A27DB-BD31-4B8C-83A1-F6EECF244321}">
                  <p14:modId xmlns:p14="http://schemas.microsoft.com/office/powerpoint/2010/main" val="912206189"/>
                </p:ext>
              </p:extLst>
            </p:nvPr>
          </p:nvGraphicFramePr>
          <p:xfrm>
            <a:off x="1246176" y="5661934"/>
            <a:ext cx="1274762" cy="434975"/>
          </p:xfrm>
          <a:graphic>
            <a:graphicData uri="http://schemas.openxmlformats.org/presentationml/2006/ole">
              <mc:AlternateContent xmlns:mc="http://schemas.openxmlformats.org/markup-compatibility/2006">
                <mc:Choice xmlns:v="urn:schemas-microsoft-com:vml" Requires="v">
                  <p:oleObj spid="_x0000_s8395" name="Equation" r:id="rId14" imgW="596880" imgH="203040" progId="Equation.DSMT4">
                    <p:embed/>
                  </p:oleObj>
                </mc:Choice>
                <mc:Fallback>
                  <p:oleObj name="Equation" r:id="rId14" imgW="596880" imgH="203040" progId="Equation.DSMT4">
                    <p:embed/>
                    <p:pic>
                      <p:nvPicPr>
                        <p:cNvPr id="9" name="Object 8">
                          <a:extLst>
                            <a:ext uri="{FF2B5EF4-FFF2-40B4-BE49-F238E27FC236}">
                              <a16:creationId xmlns:a16="http://schemas.microsoft.com/office/drawing/2014/main" id="{616925E4-4632-9041-D50F-15AEF4948F1E}"/>
                            </a:ext>
                          </a:extLst>
                        </p:cNvPr>
                        <p:cNvPicPr/>
                        <p:nvPr/>
                      </p:nvPicPr>
                      <p:blipFill>
                        <a:blip r:embed="rId15"/>
                        <a:stretch>
                          <a:fillRect/>
                        </a:stretch>
                      </p:blipFill>
                      <p:spPr>
                        <a:xfrm>
                          <a:off x="1246176" y="5661934"/>
                          <a:ext cx="1274762" cy="434975"/>
                        </a:xfrm>
                        <a:prstGeom prst="rect">
                          <a:avLst/>
                        </a:prstGeom>
                      </p:spPr>
                    </p:pic>
                  </p:oleObj>
                </mc:Fallback>
              </mc:AlternateContent>
            </a:graphicData>
          </a:graphic>
        </p:graphicFrame>
      </p:grpSp>
      <p:grpSp>
        <p:nvGrpSpPr>
          <p:cNvPr id="30" name="Group 29">
            <a:extLst>
              <a:ext uri="{FF2B5EF4-FFF2-40B4-BE49-F238E27FC236}">
                <a16:creationId xmlns:a16="http://schemas.microsoft.com/office/drawing/2014/main" id="{B9E6226A-FA0F-40F3-BD09-58B4FF9AB9F2}"/>
              </a:ext>
            </a:extLst>
          </p:cNvPr>
          <p:cNvGrpSpPr/>
          <p:nvPr/>
        </p:nvGrpSpPr>
        <p:grpSpPr>
          <a:xfrm>
            <a:off x="711492" y="6091589"/>
            <a:ext cx="11557106" cy="610722"/>
            <a:chOff x="799704" y="5768373"/>
            <a:chExt cx="11557106" cy="610722"/>
          </a:xfrm>
        </p:grpSpPr>
        <p:sp>
          <p:nvSpPr>
            <p:cNvPr id="26" name="TextBox 25">
              <a:extLst>
                <a:ext uri="{FF2B5EF4-FFF2-40B4-BE49-F238E27FC236}">
                  <a16:creationId xmlns:a16="http://schemas.microsoft.com/office/drawing/2014/main" id="{64B46809-B222-4036-92AE-D94EA7240D93}"/>
                </a:ext>
              </a:extLst>
            </p:cNvPr>
            <p:cNvSpPr txBox="1"/>
            <p:nvPr/>
          </p:nvSpPr>
          <p:spPr>
            <a:xfrm>
              <a:off x="799704" y="5768373"/>
              <a:ext cx="11557106" cy="610722"/>
            </a:xfrm>
            <a:prstGeom prst="rect">
              <a:avLst/>
            </a:prstGeom>
            <a:noFill/>
          </p:spPr>
          <p:txBody>
            <a:bodyPr wrap="square" lIns="121899" tIns="60949" rIns="121899" bIns="60949" rtlCol="0">
              <a:spAutoFit/>
            </a:bodyPr>
            <a:lstStyle/>
            <a:p>
              <a:pPr algn="just">
                <a:lnSpc>
                  <a:spcPct val="150000"/>
                </a:lnSpc>
              </a:pPr>
              <a:r>
                <a:rPr lang="en-US">
                  <a:solidFill>
                    <a:schemeClr val="bg1"/>
                  </a:solidFill>
                  <a:cs typeface="Arial" pitchFamily="34" charset="0"/>
                </a:rPr>
                <a:t>P(M | A)   </a:t>
              </a:r>
              <a:r>
                <a:rPr lang="en-US">
                  <a:cs typeface="Arial" pitchFamily="34" charset="0"/>
                </a:rPr>
                <a:t>là xác suất để cây con lấy gene b từ cây bố với điều kiện cây bố có kiểu gene Bb.</a:t>
              </a:r>
              <a:endParaRPr lang="vi-VN">
                <a:cs typeface="Arial" pitchFamily="34" charset="0"/>
              </a:endParaRPr>
            </a:p>
          </p:txBody>
        </p:sp>
        <p:graphicFrame>
          <p:nvGraphicFramePr>
            <p:cNvPr id="29" name="Object 28">
              <a:extLst>
                <a:ext uri="{FF2B5EF4-FFF2-40B4-BE49-F238E27FC236}">
                  <a16:creationId xmlns:a16="http://schemas.microsoft.com/office/drawing/2014/main" id="{F5A89D70-150B-4F55-BA91-C1A62E3CE024}"/>
                </a:ext>
              </a:extLst>
            </p:cNvPr>
            <p:cNvGraphicFramePr>
              <a:graphicFrameLocks noChangeAspect="1"/>
            </p:cNvGraphicFramePr>
            <p:nvPr>
              <p:extLst>
                <p:ext uri="{D42A27DB-BD31-4B8C-83A1-F6EECF244321}">
                  <p14:modId xmlns:p14="http://schemas.microsoft.com/office/powerpoint/2010/main" val="1664184750"/>
                </p:ext>
              </p:extLst>
            </p:nvPr>
          </p:nvGraphicFramePr>
          <p:xfrm>
            <a:off x="889650" y="5850360"/>
            <a:ext cx="1274762" cy="488950"/>
          </p:xfrm>
          <a:graphic>
            <a:graphicData uri="http://schemas.openxmlformats.org/presentationml/2006/ole">
              <mc:AlternateContent xmlns:mc="http://schemas.openxmlformats.org/markup-compatibility/2006">
                <mc:Choice xmlns:v="urn:schemas-microsoft-com:vml" Requires="v">
                  <p:oleObj spid="_x0000_s8396" name="Equation" r:id="rId16" imgW="596880" imgH="228600" progId="Equation.DSMT4">
                    <p:embed/>
                  </p:oleObj>
                </mc:Choice>
                <mc:Fallback>
                  <p:oleObj name="Equation" r:id="rId16" imgW="596880" imgH="228600" progId="Equation.DSMT4">
                    <p:embed/>
                    <p:pic>
                      <p:nvPicPr>
                        <p:cNvPr id="27" name="Object 26">
                          <a:extLst>
                            <a:ext uri="{FF2B5EF4-FFF2-40B4-BE49-F238E27FC236}">
                              <a16:creationId xmlns:a16="http://schemas.microsoft.com/office/drawing/2014/main" id="{CF144F8D-F585-4FA8-944B-2576F1F49477}"/>
                            </a:ext>
                          </a:extLst>
                        </p:cNvPr>
                        <p:cNvPicPr/>
                        <p:nvPr/>
                      </p:nvPicPr>
                      <p:blipFill>
                        <a:blip r:embed="rId17"/>
                        <a:stretch>
                          <a:fillRect/>
                        </a:stretch>
                      </p:blipFill>
                      <p:spPr>
                        <a:xfrm>
                          <a:off x="889650" y="5850360"/>
                          <a:ext cx="1274762" cy="488950"/>
                        </a:xfrm>
                        <a:prstGeom prst="rect">
                          <a:avLst/>
                        </a:prstGeom>
                      </p:spPr>
                    </p:pic>
                  </p:oleObj>
                </mc:Fallback>
              </mc:AlternateContent>
            </a:graphicData>
          </a:graphic>
        </p:graphicFrame>
      </p:grpSp>
      <p:grpSp>
        <p:nvGrpSpPr>
          <p:cNvPr id="7" name="Group 6">
            <a:extLst>
              <a:ext uri="{FF2B5EF4-FFF2-40B4-BE49-F238E27FC236}">
                <a16:creationId xmlns:a16="http://schemas.microsoft.com/office/drawing/2014/main" id="{9B2A36D0-6F5A-4554-BD7F-94FE56A1D415}"/>
              </a:ext>
            </a:extLst>
          </p:cNvPr>
          <p:cNvGrpSpPr/>
          <p:nvPr/>
        </p:nvGrpSpPr>
        <p:grpSpPr>
          <a:xfrm>
            <a:off x="872020" y="4888325"/>
            <a:ext cx="9573719" cy="630865"/>
            <a:chOff x="786084" y="4721733"/>
            <a:chExt cx="9573719" cy="630865"/>
          </a:xfrm>
        </p:grpSpPr>
        <p:grpSp>
          <p:nvGrpSpPr>
            <p:cNvPr id="31" name="Group 30">
              <a:extLst>
                <a:ext uri="{FF2B5EF4-FFF2-40B4-BE49-F238E27FC236}">
                  <a16:creationId xmlns:a16="http://schemas.microsoft.com/office/drawing/2014/main" id="{78D5BC8C-B18F-42F4-B069-5ACAA0DC9DA6}"/>
                </a:ext>
              </a:extLst>
            </p:cNvPr>
            <p:cNvGrpSpPr/>
            <p:nvPr/>
          </p:nvGrpSpPr>
          <p:grpSpPr>
            <a:xfrm>
              <a:off x="786084" y="4721733"/>
              <a:ext cx="9573719" cy="617276"/>
              <a:chOff x="1020820" y="4777955"/>
              <a:chExt cx="9573719" cy="617276"/>
            </a:xfrm>
          </p:grpSpPr>
          <p:sp>
            <p:nvSpPr>
              <p:cNvPr id="18" name="TextBox 17">
                <a:extLst>
                  <a:ext uri="{FF2B5EF4-FFF2-40B4-BE49-F238E27FC236}">
                    <a16:creationId xmlns:a16="http://schemas.microsoft.com/office/drawing/2014/main" id="{141DAC65-7D67-4780-A030-B48D2ECBC8B8}"/>
                  </a:ext>
                </a:extLst>
              </p:cNvPr>
              <p:cNvSpPr txBox="1"/>
              <p:nvPr/>
            </p:nvSpPr>
            <p:spPr>
              <a:xfrm>
                <a:off x="1020820" y="4777955"/>
                <a:ext cx="1143000" cy="608606"/>
              </a:xfrm>
              <a:prstGeom prst="rect">
                <a:avLst/>
              </a:prstGeom>
              <a:noFill/>
            </p:spPr>
            <p:txBody>
              <a:bodyPr wrap="square" lIns="121899" tIns="60949" rIns="121899" bIns="60949" rtlCol="0">
                <a:spAutoFit/>
              </a:bodyPr>
              <a:lstStyle/>
              <a:p>
                <a:pPr algn="just">
                  <a:lnSpc>
                    <a:spcPct val="150000"/>
                  </a:lnSpc>
                </a:pPr>
                <a:r>
                  <a:rPr lang="en-US">
                    <a:cs typeface="Arial" pitchFamily="34" charset="0"/>
                  </a:rPr>
                  <a:t>Ta có</a:t>
                </a:r>
                <a:endParaRPr lang="vi-VN">
                  <a:cs typeface="Arial" pitchFamily="34" charset="0"/>
                </a:endParaRPr>
              </a:p>
            </p:txBody>
          </p:sp>
          <p:graphicFrame>
            <p:nvGraphicFramePr>
              <p:cNvPr id="21" name="Object 20">
                <a:extLst>
                  <a:ext uri="{FF2B5EF4-FFF2-40B4-BE49-F238E27FC236}">
                    <a16:creationId xmlns:a16="http://schemas.microsoft.com/office/drawing/2014/main" id="{66AB7800-903B-4AEA-B147-9A4867D31C57}"/>
                  </a:ext>
                </a:extLst>
              </p:cNvPr>
              <p:cNvGraphicFramePr>
                <a:graphicFrameLocks noChangeAspect="1"/>
              </p:cNvGraphicFramePr>
              <p:nvPr>
                <p:extLst>
                  <p:ext uri="{D42A27DB-BD31-4B8C-83A1-F6EECF244321}">
                    <p14:modId xmlns:p14="http://schemas.microsoft.com/office/powerpoint/2010/main" val="1980573485"/>
                  </p:ext>
                </p:extLst>
              </p:nvPr>
            </p:nvGraphicFramePr>
            <p:xfrm>
              <a:off x="7449701" y="4906281"/>
              <a:ext cx="3144838" cy="488950"/>
            </p:xfrm>
            <a:graphic>
              <a:graphicData uri="http://schemas.openxmlformats.org/presentationml/2006/ole">
                <mc:AlternateContent xmlns:mc="http://schemas.openxmlformats.org/markup-compatibility/2006">
                  <mc:Choice xmlns:v="urn:schemas-microsoft-com:vml" Requires="v">
                    <p:oleObj spid="_x0000_s8397" name="Equation" r:id="rId18" imgW="1473120" imgH="228600" progId="Equation.DSMT4">
                      <p:embed/>
                    </p:oleObj>
                  </mc:Choice>
                  <mc:Fallback>
                    <p:oleObj name="Equation" r:id="rId18" imgW="1473120" imgH="228600" progId="Equation.DSMT4">
                      <p:embed/>
                      <p:pic>
                        <p:nvPicPr>
                          <p:cNvPr id="5" name="Object 4">
                            <a:extLst>
                              <a:ext uri="{FF2B5EF4-FFF2-40B4-BE49-F238E27FC236}">
                                <a16:creationId xmlns:a16="http://schemas.microsoft.com/office/drawing/2014/main" id="{A63E4AC3-DBB8-8117-166F-175D9BB99A57}"/>
                              </a:ext>
                            </a:extLst>
                          </p:cNvPr>
                          <p:cNvPicPr/>
                          <p:nvPr/>
                        </p:nvPicPr>
                        <p:blipFill>
                          <a:blip r:embed="rId19"/>
                          <a:stretch>
                            <a:fillRect/>
                          </a:stretch>
                        </p:blipFill>
                        <p:spPr>
                          <a:xfrm>
                            <a:off x="7449701" y="4906281"/>
                            <a:ext cx="3144838" cy="488950"/>
                          </a:xfrm>
                          <a:prstGeom prst="rect">
                            <a:avLst/>
                          </a:prstGeom>
                        </p:spPr>
                      </p:pic>
                    </p:oleObj>
                  </mc:Fallback>
                </mc:AlternateContent>
              </a:graphicData>
            </a:graphic>
          </p:graphicFrame>
        </p:grpSp>
        <p:graphicFrame>
          <p:nvGraphicFramePr>
            <p:cNvPr id="4" name="Object 3">
              <a:extLst>
                <a:ext uri="{FF2B5EF4-FFF2-40B4-BE49-F238E27FC236}">
                  <a16:creationId xmlns:a16="http://schemas.microsoft.com/office/drawing/2014/main" id="{052586D8-D43F-4B49-881B-50304D17618B}"/>
                </a:ext>
              </a:extLst>
            </p:cNvPr>
            <p:cNvGraphicFramePr>
              <a:graphicFrameLocks noChangeAspect="1"/>
            </p:cNvGraphicFramePr>
            <p:nvPr>
              <p:extLst>
                <p:ext uri="{D42A27DB-BD31-4B8C-83A1-F6EECF244321}">
                  <p14:modId xmlns:p14="http://schemas.microsoft.com/office/powerpoint/2010/main" val="697725885"/>
                </p:ext>
              </p:extLst>
            </p:nvPr>
          </p:nvGraphicFramePr>
          <p:xfrm>
            <a:off x="1747258" y="4857624"/>
            <a:ext cx="5395220" cy="494974"/>
          </p:xfrm>
          <a:graphic>
            <a:graphicData uri="http://schemas.openxmlformats.org/presentationml/2006/ole">
              <mc:AlternateContent xmlns:mc="http://schemas.openxmlformats.org/markup-compatibility/2006">
                <mc:Choice xmlns:v="urn:schemas-microsoft-com:vml" Requires="v">
                  <p:oleObj spid="_x0000_s8398" name="Equation" r:id="rId20" imgW="2768400" imgH="253800" progId="Equation.DSMT4">
                    <p:embed/>
                  </p:oleObj>
                </mc:Choice>
                <mc:Fallback>
                  <p:oleObj name="Equation" r:id="rId20" imgW="2768400" imgH="253800" progId="Equation.DSMT4">
                    <p:embed/>
                    <p:pic>
                      <p:nvPicPr>
                        <p:cNvPr id="0" name=""/>
                        <p:cNvPicPr/>
                        <p:nvPr/>
                      </p:nvPicPr>
                      <p:blipFill>
                        <a:blip r:embed="rId21"/>
                        <a:stretch>
                          <a:fillRect/>
                        </a:stretch>
                      </p:blipFill>
                      <p:spPr>
                        <a:xfrm>
                          <a:off x="1747258" y="4857624"/>
                          <a:ext cx="5395220" cy="494974"/>
                        </a:xfrm>
                        <a:prstGeom prst="rect">
                          <a:avLst/>
                        </a:prstGeom>
                      </p:spPr>
                    </p:pic>
                  </p:oleObj>
                </mc:Fallback>
              </mc:AlternateContent>
            </a:graphicData>
          </a:graphic>
        </p:graphicFrame>
      </p:grpSp>
    </p:spTree>
    <p:extLst>
      <p:ext uri="{BB962C8B-B14F-4D97-AF65-F5344CB8AC3E}">
        <p14:creationId xmlns:p14="http://schemas.microsoft.com/office/powerpoint/2010/main" val="23467321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738808" y="92617"/>
            <a:ext cx="10358967" cy="2868563"/>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42549" y="152400"/>
            <a:ext cx="9890793" cy="2708412"/>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cs typeface="Arial" pitchFamily="34" charset="0"/>
              </a:rPr>
              <a:t>Hình dạng hạt của đậu Hà Lan có hai kiểu hình: </a:t>
            </a:r>
            <a:r>
              <a:rPr lang="en-US" b="1">
                <a:cs typeface="Arial" pitchFamily="34" charset="0"/>
              </a:rPr>
              <a:t>H</a:t>
            </a:r>
            <a:r>
              <a:rPr lang="vi-VN" b="1">
                <a:cs typeface="Arial" pitchFamily="34" charset="0"/>
              </a:rPr>
              <a:t>ạt trơn và hạt nhăn, có hai gene ứng với hai kiểu hình này là gene trội B và gene lặn b.</a:t>
            </a:r>
            <a:endParaRPr lang="en-US" b="1">
              <a:cs typeface="Arial" pitchFamily="34" charset="0"/>
            </a:endParaRPr>
          </a:p>
          <a:p>
            <a:pPr algn="just"/>
            <a:r>
              <a:rPr lang="vi-VN" b="1">
                <a:cs typeface="Arial" pitchFamily="34" charset="0"/>
              </a:rPr>
              <a:t>Khi cho lai hai cây đậu Hà Lan, cây con lấy ngẫu nhiên một cách độc lập một gene từ cây bố</a:t>
            </a:r>
            <a:r>
              <a:rPr lang="en-US" b="1">
                <a:cs typeface="Arial" pitchFamily="34" charset="0"/>
              </a:rPr>
              <a:t> </a:t>
            </a:r>
            <a:r>
              <a:rPr lang="vi-VN" b="1">
                <a:cs typeface="Arial" pitchFamily="34" charset="0"/>
              </a:rPr>
              <a:t>và một gene từ cây mẹ để hình thành một cặp gene. Giả sử cây bố và cây mẹ được chọn ngẫu nhiên từ một quần thể các cây đậu Hà Lan, ở đó tỉ lệ cây mang kiểu gene bb, Bb tương ứng là 40% và 60%. Tính xác suất để cây con có kiểu gene bb.</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20" y="17013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25" y="369505"/>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1">
            <a:extLst>
              <a:ext uri="{FF2B5EF4-FFF2-40B4-BE49-F238E27FC236}">
                <a16:creationId xmlns:a16="http://schemas.microsoft.com/office/drawing/2014/main" id="{44543D8F-A568-40AA-36CE-1FF5362972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1477" y="312624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Object 21">
            <a:extLst>
              <a:ext uri="{FF2B5EF4-FFF2-40B4-BE49-F238E27FC236}">
                <a16:creationId xmlns:a16="http://schemas.microsoft.com/office/drawing/2014/main" id="{FB62C5EE-BB30-46A3-A9D3-E39C5C2CB0BC}"/>
              </a:ext>
            </a:extLst>
          </p:cNvPr>
          <p:cNvGraphicFramePr>
            <a:graphicFrameLocks noChangeAspect="1"/>
          </p:cNvGraphicFramePr>
          <p:nvPr>
            <p:extLst/>
          </p:nvPr>
        </p:nvGraphicFramePr>
        <p:xfrm>
          <a:off x="7704842" y="2861241"/>
          <a:ext cx="112712" cy="149225"/>
        </p:xfrm>
        <a:graphic>
          <a:graphicData uri="http://schemas.openxmlformats.org/presentationml/2006/ole">
            <mc:AlternateContent xmlns:mc="http://schemas.openxmlformats.org/markup-compatibility/2006">
              <mc:Choice xmlns:v="urn:schemas-microsoft-com:vml" Requires="v">
                <p:oleObj spid="_x0000_s25682" name="Equation" r:id="rId7" imgW="112173" imgH="149533" progId="Equation.DSMT4">
                  <p:embed/>
                </p:oleObj>
              </mc:Choice>
              <mc:Fallback>
                <p:oleObj name="Equation" r:id="rId7" imgW="112173" imgH="149533" progId="Equation.DSMT4">
                  <p:embed/>
                  <p:pic>
                    <p:nvPicPr>
                      <p:cNvPr id="22" name="Object 21">
                        <a:extLst>
                          <a:ext uri="{FF2B5EF4-FFF2-40B4-BE49-F238E27FC236}">
                            <a16:creationId xmlns:a16="http://schemas.microsoft.com/office/drawing/2014/main" id="{FB62C5EE-BB30-46A3-A9D3-E39C5C2CB0BC}"/>
                          </a:ext>
                        </a:extLst>
                      </p:cNvPr>
                      <p:cNvPicPr/>
                      <p:nvPr/>
                    </p:nvPicPr>
                    <p:blipFill>
                      <a:blip r:embed="rId8"/>
                      <a:stretch>
                        <a:fillRect/>
                      </a:stretch>
                    </p:blipFill>
                    <p:spPr>
                      <a:xfrm>
                        <a:off x="7704842" y="2861241"/>
                        <a:ext cx="112712" cy="149225"/>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44E49621-D94A-434D-A9FA-535738FB5AB2}"/>
              </a:ext>
            </a:extLst>
          </p:cNvPr>
          <p:cNvGrpSpPr/>
          <p:nvPr/>
        </p:nvGrpSpPr>
        <p:grpSpPr>
          <a:xfrm>
            <a:off x="3495813" y="3310534"/>
            <a:ext cx="4725757" cy="842963"/>
            <a:chOff x="1368655" y="3260461"/>
            <a:chExt cx="4725757" cy="842963"/>
          </a:xfrm>
        </p:grpSpPr>
        <p:sp>
          <p:nvSpPr>
            <p:cNvPr id="13" name="Rectangle 12">
              <a:extLst>
                <a:ext uri="{FF2B5EF4-FFF2-40B4-BE49-F238E27FC236}">
                  <a16:creationId xmlns:a16="http://schemas.microsoft.com/office/drawing/2014/main" id="{2DEBDB22-FDC3-44C3-95FB-66283683229D}"/>
                </a:ext>
              </a:extLst>
            </p:cNvPr>
            <p:cNvSpPr/>
            <p:nvPr/>
          </p:nvSpPr>
          <p:spPr>
            <a:xfrm>
              <a:off x="1368655" y="3468206"/>
              <a:ext cx="3005951" cy="461665"/>
            </a:xfrm>
            <a:prstGeom prst="rect">
              <a:avLst/>
            </a:prstGeom>
          </p:spPr>
          <p:txBody>
            <a:bodyPr wrap="none">
              <a:spAutoFit/>
            </a:bodyPr>
            <a:lstStyle/>
            <a:p>
              <a:r>
                <a:rPr lang="en-US">
                  <a:cs typeface="Arial" pitchFamily="34" charset="0"/>
                </a:rPr>
                <a:t>Do đó                      và </a:t>
              </a:r>
              <a:endParaRPr lang="en-US"/>
            </a:p>
          </p:txBody>
        </p:sp>
        <p:graphicFrame>
          <p:nvGraphicFramePr>
            <p:cNvPr id="25" name="Object 24">
              <a:extLst>
                <a:ext uri="{FF2B5EF4-FFF2-40B4-BE49-F238E27FC236}">
                  <a16:creationId xmlns:a16="http://schemas.microsoft.com/office/drawing/2014/main" id="{EC88A227-7EA5-4557-9BE4-B6007C9BC0F0}"/>
                </a:ext>
              </a:extLst>
            </p:cNvPr>
            <p:cNvGraphicFramePr>
              <a:graphicFrameLocks noChangeAspect="1"/>
            </p:cNvGraphicFramePr>
            <p:nvPr>
              <p:extLst>
                <p:ext uri="{D42A27DB-BD31-4B8C-83A1-F6EECF244321}">
                  <p14:modId xmlns:p14="http://schemas.microsoft.com/office/powerpoint/2010/main" val="528100278"/>
                </p:ext>
              </p:extLst>
            </p:nvPr>
          </p:nvGraphicFramePr>
          <p:xfrm>
            <a:off x="2191737" y="3493070"/>
            <a:ext cx="1708150" cy="434975"/>
          </p:xfrm>
          <a:graphic>
            <a:graphicData uri="http://schemas.openxmlformats.org/presentationml/2006/ole">
              <mc:AlternateContent xmlns:mc="http://schemas.openxmlformats.org/markup-compatibility/2006">
                <mc:Choice xmlns:v="urn:schemas-microsoft-com:vml" Requires="v">
                  <p:oleObj spid="_x0000_s25683" name="Equation" r:id="rId9" imgW="799920" imgH="203040" progId="Equation.DSMT4">
                    <p:embed/>
                  </p:oleObj>
                </mc:Choice>
                <mc:Fallback>
                  <p:oleObj name="Equation" r:id="rId9" imgW="799920" imgH="203040" progId="Equation.DSMT4">
                    <p:embed/>
                    <p:pic>
                      <p:nvPicPr>
                        <p:cNvPr id="25" name="Object 24">
                          <a:extLst>
                            <a:ext uri="{FF2B5EF4-FFF2-40B4-BE49-F238E27FC236}">
                              <a16:creationId xmlns:a16="http://schemas.microsoft.com/office/drawing/2014/main" id="{EC88A227-7EA5-4557-9BE4-B6007C9BC0F0}"/>
                            </a:ext>
                          </a:extLst>
                        </p:cNvPr>
                        <p:cNvPicPr/>
                        <p:nvPr/>
                      </p:nvPicPr>
                      <p:blipFill>
                        <a:blip r:embed="rId10"/>
                        <a:stretch>
                          <a:fillRect/>
                        </a:stretch>
                      </p:blipFill>
                      <p:spPr>
                        <a:xfrm>
                          <a:off x="2191737" y="3493070"/>
                          <a:ext cx="1708150" cy="43497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0DDD2158-AC8D-4023-80A4-11B308834D21}"/>
                </a:ext>
              </a:extLst>
            </p:cNvPr>
            <p:cNvGraphicFramePr>
              <a:graphicFrameLocks noChangeAspect="1"/>
            </p:cNvGraphicFramePr>
            <p:nvPr>
              <p:extLst>
                <p:ext uri="{D42A27DB-BD31-4B8C-83A1-F6EECF244321}">
                  <p14:modId xmlns:p14="http://schemas.microsoft.com/office/powerpoint/2010/main" val="2447101424"/>
                </p:ext>
              </p:extLst>
            </p:nvPr>
          </p:nvGraphicFramePr>
          <p:xfrm>
            <a:off x="4197349" y="3260461"/>
            <a:ext cx="1897063" cy="842963"/>
          </p:xfrm>
          <a:graphic>
            <a:graphicData uri="http://schemas.openxmlformats.org/presentationml/2006/ole">
              <mc:AlternateContent xmlns:mc="http://schemas.openxmlformats.org/markup-compatibility/2006">
                <mc:Choice xmlns:v="urn:schemas-microsoft-com:vml" Requires="v">
                  <p:oleObj spid="_x0000_s25684" name="Equation" r:id="rId11" imgW="888840" imgH="393480" progId="Equation.DSMT4">
                    <p:embed/>
                  </p:oleObj>
                </mc:Choice>
                <mc:Fallback>
                  <p:oleObj name="Equation" r:id="rId11" imgW="888840" imgH="393480" progId="Equation.DSMT4">
                    <p:embed/>
                    <p:pic>
                      <p:nvPicPr>
                        <p:cNvPr id="28" name="Object 27">
                          <a:extLst>
                            <a:ext uri="{FF2B5EF4-FFF2-40B4-BE49-F238E27FC236}">
                              <a16:creationId xmlns:a16="http://schemas.microsoft.com/office/drawing/2014/main" id="{0DDD2158-AC8D-4023-80A4-11B308834D21}"/>
                            </a:ext>
                          </a:extLst>
                        </p:cNvPr>
                        <p:cNvPicPr/>
                        <p:nvPr/>
                      </p:nvPicPr>
                      <p:blipFill>
                        <a:blip r:embed="rId12"/>
                        <a:stretch>
                          <a:fillRect/>
                        </a:stretch>
                      </p:blipFill>
                      <p:spPr>
                        <a:xfrm>
                          <a:off x="4197349" y="3260461"/>
                          <a:ext cx="1897063" cy="842963"/>
                        </a:xfrm>
                        <a:prstGeom prst="rect">
                          <a:avLst/>
                        </a:prstGeom>
                      </p:spPr>
                    </p:pic>
                  </p:oleObj>
                </mc:Fallback>
              </mc:AlternateContent>
            </a:graphicData>
          </a:graphic>
        </p:graphicFrame>
      </p:grpSp>
      <p:grpSp>
        <p:nvGrpSpPr>
          <p:cNvPr id="7" name="Group 6">
            <a:extLst>
              <a:ext uri="{FF2B5EF4-FFF2-40B4-BE49-F238E27FC236}">
                <a16:creationId xmlns:a16="http://schemas.microsoft.com/office/drawing/2014/main" id="{4B38C84B-C258-4893-A786-4B1B6C0A79B4}"/>
              </a:ext>
            </a:extLst>
          </p:cNvPr>
          <p:cNvGrpSpPr/>
          <p:nvPr/>
        </p:nvGrpSpPr>
        <p:grpSpPr>
          <a:xfrm>
            <a:off x="3427339" y="3970634"/>
            <a:ext cx="5918845" cy="555323"/>
            <a:chOff x="5749444" y="3465922"/>
            <a:chExt cx="5918845" cy="555323"/>
          </a:xfrm>
        </p:grpSpPr>
        <p:sp>
          <p:nvSpPr>
            <p:cNvPr id="12" name="TextBox 11">
              <a:extLst>
                <a:ext uri="{FF2B5EF4-FFF2-40B4-BE49-F238E27FC236}">
                  <a16:creationId xmlns:a16="http://schemas.microsoft.com/office/drawing/2014/main" id="{5271A761-7B2C-4F22-96D0-170C824318D2}"/>
                </a:ext>
              </a:extLst>
            </p:cNvPr>
            <p:cNvSpPr txBox="1"/>
            <p:nvPr/>
          </p:nvSpPr>
          <p:spPr>
            <a:xfrm>
              <a:off x="5749444" y="3465922"/>
              <a:ext cx="3302477" cy="555323"/>
            </a:xfrm>
            <a:prstGeom prst="rect">
              <a:avLst/>
            </a:prstGeom>
            <a:noFill/>
          </p:spPr>
          <p:txBody>
            <a:bodyPr wrap="square" lIns="121899" tIns="60949" rIns="121899" bIns="60949" rtlCol="0">
              <a:spAutoFit/>
            </a:bodyPr>
            <a:lstStyle/>
            <a:p>
              <a:pPr algn="just">
                <a:lnSpc>
                  <a:spcPct val="130000"/>
                </a:lnSpc>
              </a:pPr>
              <a:r>
                <a:rPr lang="en-US">
                  <a:cs typeface="Arial" pitchFamily="34" charset="0"/>
                </a:rPr>
                <a:t>Thay vào (*) ta được </a:t>
              </a:r>
              <a:endParaRPr lang="vi-VN">
                <a:cs typeface="Arial" pitchFamily="34" charset="0"/>
              </a:endParaRPr>
            </a:p>
          </p:txBody>
        </p:sp>
        <p:graphicFrame>
          <p:nvGraphicFramePr>
            <p:cNvPr id="17" name="Object 16">
              <a:extLst>
                <a:ext uri="{FF2B5EF4-FFF2-40B4-BE49-F238E27FC236}">
                  <a16:creationId xmlns:a16="http://schemas.microsoft.com/office/drawing/2014/main" id="{3C2BE9B4-13AF-406F-A2D2-ECE68E52D2BF}"/>
                </a:ext>
              </a:extLst>
            </p:cNvPr>
            <p:cNvGraphicFramePr>
              <a:graphicFrameLocks noChangeAspect="1"/>
            </p:cNvGraphicFramePr>
            <p:nvPr>
              <p:extLst>
                <p:ext uri="{D42A27DB-BD31-4B8C-83A1-F6EECF244321}">
                  <p14:modId xmlns:p14="http://schemas.microsoft.com/office/powerpoint/2010/main" val="3574950172"/>
                </p:ext>
              </p:extLst>
            </p:nvPr>
          </p:nvGraphicFramePr>
          <p:xfrm>
            <a:off x="8495353" y="3584658"/>
            <a:ext cx="3172936" cy="434817"/>
          </p:xfrm>
          <a:graphic>
            <a:graphicData uri="http://schemas.openxmlformats.org/presentationml/2006/ole">
              <mc:AlternateContent xmlns:mc="http://schemas.openxmlformats.org/markup-compatibility/2006">
                <mc:Choice xmlns:v="urn:schemas-microsoft-com:vml" Requires="v">
                  <p:oleObj spid="_x0000_s25685" name="Equation" r:id="rId13" imgW="1485720" imgH="203040" progId="Equation.DSMT4">
                    <p:embed/>
                  </p:oleObj>
                </mc:Choice>
                <mc:Fallback>
                  <p:oleObj name="Equation" r:id="rId13" imgW="1485720" imgH="203040" progId="Equation.DSMT4">
                    <p:embed/>
                    <p:pic>
                      <p:nvPicPr>
                        <p:cNvPr id="6" name="Object 5">
                          <a:extLst>
                            <a:ext uri="{FF2B5EF4-FFF2-40B4-BE49-F238E27FC236}">
                              <a16:creationId xmlns:a16="http://schemas.microsoft.com/office/drawing/2014/main" id="{3B504DC0-E296-F0A8-04ED-7582AFFC8C8C}"/>
                            </a:ext>
                          </a:extLst>
                        </p:cNvPr>
                        <p:cNvPicPr/>
                        <p:nvPr/>
                      </p:nvPicPr>
                      <p:blipFill>
                        <a:blip r:embed="rId14"/>
                        <a:stretch>
                          <a:fillRect/>
                        </a:stretch>
                      </p:blipFill>
                      <p:spPr>
                        <a:xfrm>
                          <a:off x="8495353" y="3584658"/>
                          <a:ext cx="3172936" cy="434817"/>
                        </a:xfrm>
                        <a:prstGeom prst="rect">
                          <a:avLst/>
                        </a:prstGeom>
                      </p:spPr>
                    </p:pic>
                  </p:oleObj>
                </mc:Fallback>
              </mc:AlternateContent>
            </a:graphicData>
          </a:graphic>
        </p:graphicFrame>
      </p:grpSp>
      <p:graphicFrame>
        <p:nvGraphicFramePr>
          <p:cNvPr id="18" name="Object 17">
            <a:extLst>
              <a:ext uri="{FF2B5EF4-FFF2-40B4-BE49-F238E27FC236}">
                <a16:creationId xmlns:a16="http://schemas.microsoft.com/office/drawing/2014/main" id="{FA6982E6-70E3-44AF-BEF5-FE36BE8F6812}"/>
              </a:ext>
            </a:extLst>
          </p:cNvPr>
          <p:cNvGraphicFramePr>
            <a:graphicFrameLocks noChangeAspect="1"/>
          </p:cNvGraphicFramePr>
          <p:nvPr>
            <p:extLst>
              <p:ext uri="{D42A27DB-BD31-4B8C-83A1-F6EECF244321}">
                <p14:modId xmlns:p14="http://schemas.microsoft.com/office/powerpoint/2010/main" val="4293126991"/>
              </p:ext>
            </p:extLst>
          </p:nvPr>
        </p:nvGraphicFramePr>
        <p:xfrm>
          <a:off x="6682284" y="4436257"/>
          <a:ext cx="112712" cy="149225"/>
        </p:xfrm>
        <a:graphic>
          <a:graphicData uri="http://schemas.openxmlformats.org/presentationml/2006/ole">
            <mc:AlternateContent xmlns:mc="http://schemas.openxmlformats.org/markup-compatibility/2006">
              <mc:Choice xmlns:v="urn:schemas-microsoft-com:vml" Requires="v">
                <p:oleObj spid="_x0000_s25686" name="Equation" r:id="rId15" imgW="112173" imgH="149533" progId="Equation.DSMT4">
                  <p:embed/>
                </p:oleObj>
              </mc:Choice>
              <mc:Fallback>
                <p:oleObj name="Equation" r:id="rId15" imgW="112173" imgH="149533" progId="Equation.DSMT4">
                  <p:embed/>
                  <p:pic>
                    <p:nvPicPr>
                      <p:cNvPr id="8" name="Object 7">
                        <a:extLst>
                          <a:ext uri="{FF2B5EF4-FFF2-40B4-BE49-F238E27FC236}">
                            <a16:creationId xmlns:a16="http://schemas.microsoft.com/office/drawing/2014/main" id="{045F0F47-FAA3-A99A-32AA-92CFBDCAD037}"/>
                          </a:ext>
                        </a:extLst>
                      </p:cNvPr>
                      <p:cNvPicPr/>
                      <p:nvPr/>
                    </p:nvPicPr>
                    <p:blipFill>
                      <a:blip r:embed="rId8"/>
                      <a:stretch>
                        <a:fillRect/>
                      </a:stretch>
                    </p:blipFill>
                    <p:spPr>
                      <a:xfrm>
                        <a:off x="6682284" y="4436257"/>
                        <a:ext cx="112712" cy="149225"/>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F75F1D67-0E65-400E-A58E-FE1EF91AD780}"/>
              </a:ext>
            </a:extLst>
          </p:cNvPr>
          <p:cNvGrpSpPr/>
          <p:nvPr/>
        </p:nvGrpSpPr>
        <p:grpSpPr>
          <a:xfrm>
            <a:off x="3427339" y="4398699"/>
            <a:ext cx="4146600" cy="603220"/>
            <a:chOff x="1084211" y="4183305"/>
            <a:chExt cx="4146600" cy="603220"/>
          </a:xfrm>
        </p:grpSpPr>
        <p:sp>
          <p:nvSpPr>
            <p:cNvPr id="21" name="TextBox 20">
              <a:extLst>
                <a:ext uri="{FF2B5EF4-FFF2-40B4-BE49-F238E27FC236}">
                  <a16:creationId xmlns:a16="http://schemas.microsoft.com/office/drawing/2014/main" id="{42A26F81-86ED-4C5D-B57D-FD0F1FF43250}"/>
                </a:ext>
              </a:extLst>
            </p:cNvPr>
            <p:cNvSpPr txBox="1"/>
            <p:nvPr/>
          </p:nvSpPr>
          <p:spPr>
            <a:xfrm>
              <a:off x="1084211" y="4183305"/>
              <a:ext cx="3294813" cy="603220"/>
            </a:xfrm>
            <a:prstGeom prst="rect">
              <a:avLst/>
            </a:prstGeom>
            <a:noFill/>
          </p:spPr>
          <p:txBody>
            <a:bodyPr wrap="square" lIns="121899" tIns="60949" rIns="121899" bIns="60949" rtlCol="0">
              <a:spAutoFit/>
            </a:bodyPr>
            <a:lstStyle/>
            <a:p>
              <a:pPr algn="just">
                <a:lnSpc>
                  <a:spcPct val="130000"/>
                </a:lnSpc>
              </a:pPr>
              <a:r>
                <a:rPr lang="en-US">
                  <a:cs typeface="Arial" pitchFamily="34" charset="0"/>
                </a:rPr>
                <a:t>Tương tự tính được </a:t>
              </a:r>
              <a:endParaRPr lang="vi-VN">
                <a:cs typeface="Arial" pitchFamily="34" charset="0"/>
              </a:endParaRPr>
            </a:p>
          </p:txBody>
        </p:sp>
        <p:graphicFrame>
          <p:nvGraphicFramePr>
            <p:cNvPr id="23" name="Object 22">
              <a:extLst>
                <a:ext uri="{FF2B5EF4-FFF2-40B4-BE49-F238E27FC236}">
                  <a16:creationId xmlns:a16="http://schemas.microsoft.com/office/drawing/2014/main" id="{BB4FFC6F-5659-4165-83D5-C677AA992C85}"/>
                </a:ext>
              </a:extLst>
            </p:cNvPr>
            <p:cNvGraphicFramePr>
              <a:graphicFrameLocks noChangeAspect="1"/>
            </p:cNvGraphicFramePr>
            <p:nvPr>
              <p:extLst>
                <p:ext uri="{D42A27DB-BD31-4B8C-83A1-F6EECF244321}">
                  <p14:modId xmlns:p14="http://schemas.microsoft.com/office/powerpoint/2010/main" val="3666622722"/>
                </p:ext>
              </p:extLst>
            </p:nvPr>
          </p:nvGraphicFramePr>
          <p:xfrm>
            <a:off x="3575366" y="4336014"/>
            <a:ext cx="1655445" cy="434816"/>
          </p:xfrm>
          <a:graphic>
            <a:graphicData uri="http://schemas.openxmlformats.org/presentationml/2006/ole">
              <mc:AlternateContent xmlns:mc="http://schemas.openxmlformats.org/markup-compatibility/2006">
                <mc:Choice xmlns:v="urn:schemas-microsoft-com:vml" Requires="v">
                  <p:oleObj spid="_x0000_s25687" name="Equation" r:id="rId16" imgW="774360" imgH="203040" progId="Equation.DSMT4">
                    <p:embed/>
                  </p:oleObj>
                </mc:Choice>
                <mc:Fallback>
                  <p:oleObj name="Equation" r:id="rId16" imgW="774360" imgH="203040" progId="Equation.DSMT4">
                    <p:embed/>
                    <p:pic>
                      <p:nvPicPr>
                        <p:cNvPr id="9" name="Object 8">
                          <a:extLst>
                            <a:ext uri="{FF2B5EF4-FFF2-40B4-BE49-F238E27FC236}">
                              <a16:creationId xmlns:a16="http://schemas.microsoft.com/office/drawing/2014/main" id="{616925E4-4632-9041-D50F-15AEF4948F1E}"/>
                            </a:ext>
                          </a:extLst>
                        </p:cNvPr>
                        <p:cNvPicPr/>
                        <p:nvPr/>
                      </p:nvPicPr>
                      <p:blipFill>
                        <a:blip r:embed="rId17"/>
                        <a:stretch>
                          <a:fillRect/>
                        </a:stretch>
                      </p:blipFill>
                      <p:spPr>
                        <a:xfrm>
                          <a:off x="3575366" y="4336014"/>
                          <a:ext cx="1655445" cy="434816"/>
                        </a:xfrm>
                        <a:prstGeom prst="rect">
                          <a:avLst/>
                        </a:prstGeom>
                      </p:spPr>
                    </p:pic>
                  </p:oleObj>
                </mc:Fallback>
              </mc:AlternateContent>
            </a:graphicData>
          </a:graphic>
        </p:graphicFrame>
      </p:grpSp>
      <p:sp>
        <p:nvSpPr>
          <p:cNvPr id="26" name="TextBox 25">
            <a:extLst>
              <a:ext uri="{FF2B5EF4-FFF2-40B4-BE49-F238E27FC236}">
                <a16:creationId xmlns:a16="http://schemas.microsoft.com/office/drawing/2014/main" id="{46479A3C-5021-4FB1-A77F-0E46093CA740}"/>
              </a:ext>
            </a:extLst>
          </p:cNvPr>
          <p:cNvSpPr txBox="1"/>
          <p:nvPr/>
        </p:nvSpPr>
        <p:spPr>
          <a:xfrm>
            <a:off x="3396218" y="5433196"/>
            <a:ext cx="8499441" cy="1231084"/>
          </a:xfrm>
          <a:prstGeom prst="rect">
            <a:avLst/>
          </a:prstGeom>
          <a:noFill/>
        </p:spPr>
        <p:txBody>
          <a:bodyPr wrap="square" lIns="121899" tIns="60949" rIns="121899" bIns="60949" rtlCol="0">
            <a:spAutoFit/>
          </a:bodyPr>
          <a:lstStyle/>
          <a:p>
            <a:pPr algn="just"/>
            <a:r>
              <a:rPr lang="vi-VN">
                <a:cs typeface="Arial" pitchFamily="34" charset="0"/>
              </a:rPr>
              <a:t>Từ kết quả trên suy ra trong một quần thể các cây đậu Hà Lan, mà ở đó tỉ lệ cây bố và cây mẹ mang kiểu gene bb, Bb tương ứng là 40% và 60%, thì tỉ lệ cây con có kiểu gene bb là khoảng </a:t>
            </a:r>
            <a:r>
              <a:rPr lang="vi-VN">
                <a:solidFill>
                  <a:srgbClr val="FF0000"/>
                </a:solidFill>
                <a:cs typeface="Arial" pitchFamily="34" charset="0"/>
              </a:rPr>
              <a:t>49%</a:t>
            </a:r>
            <a:r>
              <a:rPr lang="vi-VN">
                <a:cs typeface="Arial" pitchFamily="34" charset="0"/>
              </a:rPr>
              <a:t>.</a:t>
            </a:r>
          </a:p>
        </p:txBody>
      </p:sp>
      <p:grpSp>
        <p:nvGrpSpPr>
          <p:cNvPr id="5" name="Group 4">
            <a:extLst>
              <a:ext uri="{FF2B5EF4-FFF2-40B4-BE49-F238E27FC236}">
                <a16:creationId xmlns:a16="http://schemas.microsoft.com/office/drawing/2014/main" id="{8AD15D5C-F692-4CF7-9DC7-CFFC13C4DBAB}"/>
              </a:ext>
            </a:extLst>
          </p:cNvPr>
          <p:cNvGrpSpPr/>
          <p:nvPr/>
        </p:nvGrpSpPr>
        <p:grpSpPr>
          <a:xfrm>
            <a:off x="3396218" y="4891591"/>
            <a:ext cx="5764395" cy="582056"/>
            <a:chOff x="5141325" y="4193042"/>
            <a:chExt cx="5764395" cy="582056"/>
          </a:xfrm>
        </p:grpSpPr>
        <p:graphicFrame>
          <p:nvGraphicFramePr>
            <p:cNvPr id="24" name="Object 23">
              <a:extLst>
                <a:ext uri="{FF2B5EF4-FFF2-40B4-BE49-F238E27FC236}">
                  <a16:creationId xmlns:a16="http://schemas.microsoft.com/office/drawing/2014/main" id="{E85FF6E2-795F-46CC-B4DE-F861E0BE8A9E}"/>
                </a:ext>
              </a:extLst>
            </p:cNvPr>
            <p:cNvGraphicFramePr>
              <a:graphicFrameLocks noChangeAspect="1"/>
            </p:cNvGraphicFramePr>
            <p:nvPr>
              <p:extLst>
                <p:ext uri="{D42A27DB-BD31-4B8C-83A1-F6EECF244321}">
                  <p14:modId xmlns:p14="http://schemas.microsoft.com/office/powerpoint/2010/main" val="2197271600"/>
                </p:ext>
              </p:extLst>
            </p:nvPr>
          </p:nvGraphicFramePr>
          <p:xfrm>
            <a:off x="5809845" y="4340123"/>
            <a:ext cx="5095875" cy="434975"/>
          </p:xfrm>
          <a:graphic>
            <a:graphicData uri="http://schemas.openxmlformats.org/presentationml/2006/ole">
              <mc:AlternateContent xmlns:mc="http://schemas.openxmlformats.org/markup-compatibility/2006">
                <mc:Choice xmlns:v="urn:schemas-microsoft-com:vml" Requires="v">
                  <p:oleObj spid="_x0000_s25688" name="Equation" r:id="rId18" imgW="2387520" imgH="203040" progId="Equation.DSMT4">
                    <p:embed/>
                  </p:oleObj>
                </mc:Choice>
                <mc:Fallback>
                  <p:oleObj name="Equation" r:id="rId18" imgW="2387520" imgH="203040" progId="Equation.DSMT4">
                    <p:embed/>
                    <p:pic>
                      <p:nvPicPr>
                        <p:cNvPr id="11" name="Object 10">
                          <a:extLst>
                            <a:ext uri="{FF2B5EF4-FFF2-40B4-BE49-F238E27FC236}">
                              <a16:creationId xmlns:a16="http://schemas.microsoft.com/office/drawing/2014/main" id="{58A9E88C-ADB0-CA1A-3E38-BB195E2E72BD}"/>
                            </a:ext>
                          </a:extLst>
                        </p:cNvPr>
                        <p:cNvPicPr/>
                        <p:nvPr/>
                      </p:nvPicPr>
                      <p:blipFill>
                        <a:blip r:embed="rId19"/>
                        <a:stretch>
                          <a:fillRect/>
                        </a:stretch>
                      </p:blipFill>
                      <p:spPr>
                        <a:xfrm>
                          <a:off x="5809845" y="4340123"/>
                          <a:ext cx="5095875" cy="434975"/>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28C51DC0-26B4-496E-B049-71ECA5391E5E}"/>
                </a:ext>
              </a:extLst>
            </p:cNvPr>
            <p:cNvSpPr txBox="1"/>
            <p:nvPr/>
          </p:nvSpPr>
          <p:spPr>
            <a:xfrm>
              <a:off x="5141325" y="4193042"/>
              <a:ext cx="856413" cy="555323"/>
            </a:xfrm>
            <a:prstGeom prst="rect">
              <a:avLst/>
            </a:prstGeom>
            <a:noFill/>
          </p:spPr>
          <p:txBody>
            <a:bodyPr wrap="square" lIns="121899" tIns="60949" rIns="121899" bIns="60949" rtlCol="0">
              <a:spAutoFit/>
            </a:bodyPr>
            <a:lstStyle/>
            <a:p>
              <a:pPr algn="just">
                <a:lnSpc>
                  <a:spcPct val="130000"/>
                </a:lnSpc>
              </a:pPr>
              <a:r>
                <a:rPr lang="en-US">
                  <a:cs typeface="Arial" pitchFamily="34" charset="0"/>
                </a:rPr>
                <a:t>Vậy</a:t>
              </a:r>
              <a:endParaRPr lang="vi-VN">
                <a:cs typeface="Arial" pitchFamily="34" charset="0"/>
              </a:endParaRPr>
            </a:p>
          </p:txBody>
        </p:sp>
      </p:grpSp>
      <p:pic>
        <p:nvPicPr>
          <p:cNvPr id="8" name="Picture 7">
            <a:extLst>
              <a:ext uri="{FF2B5EF4-FFF2-40B4-BE49-F238E27FC236}">
                <a16:creationId xmlns:a16="http://schemas.microsoft.com/office/drawing/2014/main" id="{027790A9-DFB4-438A-9D06-E55F5C0A3400}"/>
              </a:ext>
            </a:extLst>
          </p:cNvPr>
          <p:cNvPicPr>
            <a:picLocks noChangeAspect="1"/>
          </p:cNvPicPr>
          <p:nvPr/>
        </p:nvPicPr>
        <p:blipFill>
          <a:blip r:embed="rId20"/>
          <a:stretch>
            <a:fillRect/>
          </a:stretch>
        </p:blipFill>
        <p:spPr>
          <a:xfrm>
            <a:off x="302283" y="3160547"/>
            <a:ext cx="2810500" cy="3270834"/>
          </a:xfrm>
          <a:prstGeom prst="rect">
            <a:avLst/>
          </a:prstGeom>
        </p:spPr>
      </p:pic>
    </p:spTree>
    <p:extLst>
      <p:ext uri="{BB962C8B-B14F-4D97-AF65-F5344CB8AC3E}">
        <p14:creationId xmlns:p14="http://schemas.microsoft.com/office/powerpoint/2010/main" val="240288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47538</TotalTime>
  <Words>4690</Words>
  <Application>Microsoft Office PowerPoint</Application>
  <PresentationFormat>Custom</PresentationFormat>
  <Paragraphs>307</Paragraphs>
  <Slides>32</Slides>
  <Notes>32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42" baseType="lpstr">
      <vt:lpstr>.VnCentury SchoolbookH</vt:lpstr>
      <vt:lpstr>Arial</vt:lpstr>
      <vt:lpstr>Calibri</vt:lpstr>
      <vt:lpstr>Cambria Math</vt:lpstr>
      <vt:lpstr>Times New Roman</vt:lpstr>
      <vt:lpstr>Wingdings</vt:lpstr>
      <vt:lpstr>Office Theme</vt:lpstr>
      <vt:lpstr>4_Office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2722</cp:revision>
  <dcterms:created xsi:type="dcterms:W3CDTF">2021-08-04T05:24:17Z</dcterms:created>
  <dcterms:modified xsi:type="dcterms:W3CDTF">2024-09-03T09:43:12Z</dcterms:modified>
</cp:coreProperties>
</file>