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  <p:sldMasterId id="2147483701" r:id="rId5"/>
  </p:sldMasterIdLst>
  <p:notesMasterIdLst>
    <p:notesMasterId r:id="rId24"/>
  </p:notesMasterIdLst>
  <p:sldIdLst>
    <p:sldId id="297" r:id="rId6"/>
    <p:sldId id="317" r:id="rId7"/>
    <p:sldId id="318" r:id="rId8"/>
    <p:sldId id="319" r:id="rId9"/>
    <p:sldId id="320" r:id="rId10"/>
    <p:sldId id="321" r:id="rId11"/>
    <p:sldId id="322" r:id="rId12"/>
    <p:sldId id="284" r:id="rId13"/>
    <p:sldId id="256" r:id="rId14"/>
    <p:sldId id="315" r:id="rId15"/>
    <p:sldId id="264" r:id="rId16"/>
    <p:sldId id="323" r:id="rId17"/>
    <p:sldId id="288" r:id="rId18"/>
    <p:sldId id="308" r:id="rId19"/>
    <p:sldId id="258" r:id="rId20"/>
    <p:sldId id="260" r:id="rId21"/>
    <p:sldId id="306" r:id="rId22"/>
    <p:sldId id="299" r:id="rId23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24" y="-96"/>
      </p:cViewPr>
      <p:guideLst>
        <p:guide orient="horz" pos="2199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4/11/2020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572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0695980" y="6333135"/>
            <a:ext cx="685875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0586365" y="5438996"/>
            <a:ext cx="84904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7" name="Google Shape;127;p5"/>
          <p:cNvSpPr/>
          <p:nvPr/>
        </p:nvSpPr>
        <p:spPr>
          <a:xfrm>
            <a:off x="10854392" y="536089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8" name="Google Shape;128;p5"/>
          <p:cNvSpPr/>
          <p:nvPr/>
        </p:nvSpPr>
        <p:spPr>
          <a:xfrm>
            <a:off x="8828105" y="-146300"/>
            <a:ext cx="480578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29" name="Google Shape;129;p5"/>
          <p:cNvSpPr/>
          <p:nvPr/>
        </p:nvSpPr>
        <p:spPr>
          <a:xfrm>
            <a:off x="10643000" y="2180868"/>
            <a:ext cx="999385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0629975" y="1923870"/>
            <a:ext cx="600748" cy="57659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1" name="Google Shape;131;p5"/>
          <p:cNvSpPr/>
          <p:nvPr/>
        </p:nvSpPr>
        <p:spPr>
          <a:xfrm>
            <a:off x="8805892" y="1080004"/>
            <a:ext cx="1164425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2" name="Google Shape;132;p5"/>
          <p:cNvSpPr/>
          <p:nvPr/>
        </p:nvSpPr>
        <p:spPr>
          <a:xfrm>
            <a:off x="9422312" y="1832567"/>
            <a:ext cx="431812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8544883" y="6097994"/>
            <a:ext cx="1196772" cy="83336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4" name="Google Shape;134;p5"/>
          <p:cNvSpPr/>
          <p:nvPr/>
        </p:nvSpPr>
        <p:spPr>
          <a:xfrm>
            <a:off x="9889844" y="-173966"/>
            <a:ext cx="999368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8461008" y="3208585"/>
            <a:ext cx="923320" cy="64294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6" name="Google Shape;136;p5"/>
          <p:cNvSpPr/>
          <p:nvPr/>
        </p:nvSpPr>
        <p:spPr>
          <a:xfrm>
            <a:off x="9146941" y="3195234"/>
            <a:ext cx="35125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7" name="Google Shape;137;p5"/>
          <p:cNvSpPr/>
          <p:nvPr/>
        </p:nvSpPr>
        <p:spPr>
          <a:xfrm>
            <a:off x="9579548" y="4196535"/>
            <a:ext cx="849055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8963020" y="1110482"/>
            <a:ext cx="769332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39" name="Google Shape;139;p5"/>
          <p:cNvSpPr/>
          <p:nvPr/>
        </p:nvSpPr>
        <p:spPr>
          <a:xfrm>
            <a:off x="9716820" y="-204717"/>
            <a:ext cx="1046382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0591633" y="5384374"/>
            <a:ext cx="957318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0444739" y="2269410"/>
            <a:ext cx="971227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8617424" y="5728465"/>
            <a:ext cx="1306627" cy="109978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3" name="Google Shape;143;p5"/>
          <p:cNvSpPr/>
          <p:nvPr/>
        </p:nvSpPr>
        <p:spPr>
          <a:xfrm>
            <a:off x="9146954" y="3371614"/>
            <a:ext cx="275371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8683361" y="2938537"/>
            <a:ext cx="358830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5" name="Google Shape;145;p5"/>
          <p:cNvSpPr/>
          <p:nvPr/>
        </p:nvSpPr>
        <p:spPr>
          <a:xfrm>
            <a:off x="8684891" y="-87894"/>
            <a:ext cx="572442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9824030" y="4204361"/>
            <a:ext cx="627491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571500" y="579433"/>
            <a:ext cx="7480875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571500" y="1905000"/>
            <a:ext cx="7480875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04/11/2020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04/11/2020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11/4/2020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04/11/2020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04/11/2020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04/11/2020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11/4/2020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04/11/2020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04/11/2020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04/11/2020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04/11/2020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4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122363"/>
            <a:ext cx="9715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9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4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3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3" y="2505075"/>
            <a:ext cx="48354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6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9" y="987426"/>
            <a:ext cx="5786438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04/11/2020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04/11/2020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571500" y="1600200"/>
            <a:ext cx="102870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9.xml"/><Relationship Id="rId7" Type="http://schemas.openxmlformats.org/officeDocument/2006/relationships/slide" Target="slide8.xml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slide" Target="slide9.xml"/><Relationship Id="rId5" Type="http://schemas.openxmlformats.org/officeDocument/2006/relationships/image" Target="../media/image33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1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4.xml"/><Relationship Id="rId5" Type="http://schemas.openxmlformats.org/officeDocument/2006/relationships/image" Target="../media/image41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/>
          <p:cNvSpPr/>
          <p:nvPr/>
        </p:nvSpPr>
        <p:spPr>
          <a:xfrm>
            <a:off x="2209800" y="2247901"/>
            <a:ext cx="5615338" cy="113256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lstStyle/>
          <a:p>
            <a:pPr algn="ctr" defTabSz="1140460">
              <a:defRPr/>
            </a:pP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Môn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: TIẾNG VIỆT </a:t>
            </a:r>
            <a:r>
              <a:rPr lang="en-US" altLang="zh-CN" sz="4125" b="1" dirty="0" err="1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Lớp</a:t>
            </a:r>
            <a:r>
              <a:rPr lang="en-US" altLang="zh-CN" sz="4125" b="1" dirty="0">
                <a:solidFill>
                  <a:srgbClr val="FF0000"/>
                </a:solidFill>
                <a:latin typeface="Times New Roman" panose="02020603050405020304" charset="0"/>
                <a:ea typeface="SimHei" panose="02010609060101010101" pitchFamily="49" charset="-122"/>
                <a:cs typeface="Times New Roman" panose="02020603050405020304" charset="0"/>
              </a:rPr>
              <a:t> 1.</a:t>
            </a:r>
            <a:endParaRPr lang="zh-CN" altLang="en-US" sz="4125" b="1" dirty="0">
              <a:solidFill>
                <a:srgbClr val="FF0000"/>
              </a:solidFill>
              <a:latin typeface="Times New Roman" panose="02020603050405020304" charset="0"/>
              <a:ea typeface="SimHei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885326" y="5938261"/>
            <a:ext cx="5945124" cy="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095" tIns="57047" rIns="114095" bIns="570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140460"/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000" b="1" dirty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Trần</a:t>
            </a:r>
            <a:r>
              <a:rPr lang="en-US" altLang="zh-CN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000" b="1" dirty="0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 Thu </a:t>
            </a:r>
            <a:r>
              <a:rPr lang="en-US" altLang="zh-CN" sz="30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SimHei" panose="02010609060101010101" pitchFamily="49" charset="-122"/>
                <a:cs typeface="Tahoma" panose="020B0604030504040204" pitchFamily="34" charset="0"/>
                <a:sym typeface="+mn-lt"/>
              </a:rPr>
              <a:t>Trang</a:t>
            </a:r>
            <a:endParaRPr lang="zh-CN" altLang="en-US" sz="3000" b="1" dirty="0">
              <a:solidFill>
                <a:srgbClr val="C00000"/>
              </a:solidFill>
              <a:latin typeface="Tahoma" panose="020B0604030504040204" pitchFamily="34" charset="0"/>
              <a:ea typeface="SimHei" panose="02010609060101010101" pitchFamily="49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8" y="152400"/>
            <a:ext cx="97059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/>
          <p:nvPr/>
        </p:nvSpPr>
        <p:spPr>
          <a:xfrm>
            <a:off x="195580" y="0"/>
            <a:ext cx="1009142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7411" name="Rectangle 1"/>
          <p:cNvSpPr/>
          <p:nvPr/>
        </p:nvSpPr>
        <p:spPr>
          <a:xfrm>
            <a:off x="436880" y="141288"/>
            <a:ext cx="1828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2</a:t>
            </a:r>
            <a:r>
              <a:rPr sz="4000" b="1" dirty="0">
                <a:latin typeface="UTM Avo" panose="02040603050506020204" charset="0"/>
                <a:cs typeface="UTM Avo" panose="02040603050506020204" charset="0"/>
              </a:rPr>
              <a:t>.Đọc</a:t>
            </a:r>
            <a:endParaRPr sz="4000" dirty="0">
              <a:latin typeface="UTM Avo" panose="02040603050506020204" charset="0"/>
              <a:ea typeface="Times New Roman" panose="02020603050405020304" charset="0"/>
              <a:cs typeface="UTM Avo" panose="02040603050506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5000" y="1143000"/>
            <a:ext cx="72390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6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ac   ăc   âc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695640"/>
              </p:ext>
            </p:extLst>
          </p:nvPr>
        </p:nvGraphicFramePr>
        <p:xfrm>
          <a:off x="3771900" y="2209800"/>
          <a:ext cx="4000500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0250"/>
                <a:gridCol w="2000250"/>
              </a:tblGrid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latin typeface="UTM Avo" panose="02040603050506020204" charset="0"/>
                          <a:cs typeface="UTM Avo" panose="02040603050506020204" charset="0"/>
                        </a:rPr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ac</a:t>
                      </a:r>
                    </a:p>
                  </a:txBody>
                  <a:tcPr/>
                </a:tc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th</a:t>
                      </a:r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UTM Avo" panose="02040603050506020204" charset="0"/>
                          <a:cs typeface="UTM Avo" panose="02040603050506020204" charset="0"/>
                        </a:rPr>
                        <a:t>ác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2410" y="4648200"/>
            <a:ext cx="1119759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lạc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         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nhạc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      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mặc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     </a:t>
            </a:r>
          </a:p>
          <a:p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 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nhắc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        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gấc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     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nhấc</a:t>
            </a:r>
            <a:endParaRPr lang="en-US" sz="54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599" y="4668982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ac</a:t>
            </a:r>
            <a:endParaRPr lang="en-US" sz="5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1318" y="4641273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ac</a:t>
            </a:r>
            <a:endParaRPr lang="en-US" sz="5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74454" y="4655127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ă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endParaRPr lang="en-US" sz="5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5481658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ắc</a:t>
            </a:r>
            <a:endParaRPr lang="en-US" sz="5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5472269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â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endParaRPr lang="en-US" sz="5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52363" y="5472269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â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endParaRPr lang="en-US" sz="5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ldLvl="0" animBg="1"/>
      <p:bldP spid="12" grpId="0"/>
      <p:bldP spid="15" grpId="0"/>
      <p:bldP spid="2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3314699" y="44958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533400" y="11303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-42" y="11303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78" r="77206" b="26279"/>
          <a:stretch/>
        </p:blipFill>
        <p:spPr>
          <a:xfrm>
            <a:off x="955964" y="914400"/>
            <a:ext cx="1939636" cy="205047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1" t="9471" r="5295"/>
          <a:stretch/>
        </p:blipFill>
        <p:spPr bwMode="auto">
          <a:xfrm>
            <a:off x="8534400" y="601762"/>
            <a:ext cx="2092036" cy="185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8" t="18816" r="38780"/>
          <a:stretch/>
        </p:blipFill>
        <p:spPr bwMode="auto">
          <a:xfrm>
            <a:off x="4427320" y="697445"/>
            <a:ext cx="2576945" cy="166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7919" y="3581400"/>
            <a:ext cx="24449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kern="0" dirty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ác</a:t>
            </a:r>
            <a:r>
              <a:rPr kumimoji="0" lang="en-US" sz="6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66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sĩ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6063" y="2875002"/>
            <a:ext cx="29626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kern="0" dirty="0" err="1"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6600" kern="0" dirty="0" err="1" smtClean="0">
                <a:latin typeface="UTM Avo" panose="02040603050506020204" charset="0"/>
                <a:cs typeface="UTM Avo" panose="02040603050506020204" charset="0"/>
              </a:rPr>
              <a:t>ắc</a:t>
            </a:r>
            <a:r>
              <a:rPr lang="en-US" sz="6600" kern="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600" kern="0" dirty="0" err="1" smtClean="0">
                <a:latin typeface="UTM Avo" panose="02040603050506020204" charset="0"/>
                <a:cs typeface="UTM Avo" panose="02040603050506020204" charset="0"/>
              </a:rPr>
              <a:t>áo</a:t>
            </a:r>
            <a:endParaRPr lang="vi-VN" kern="0" dirty="0"/>
          </a:p>
        </p:txBody>
      </p:sp>
      <p:sp>
        <p:nvSpPr>
          <p:cNvPr id="4" name="Rectangle 3"/>
          <p:cNvSpPr/>
          <p:nvPr/>
        </p:nvSpPr>
        <p:spPr>
          <a:xfrm>
            <a:off x="8014825" y="2875186"/>
            <a:ext cx="31999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6600" kern="0" dirty="0" err="1">
                <a:latin typeface="UTM Avo" panose="02040603050506020204" charset="0"/>
                <a:cs typeface="UTM Avo" panose="02040603050506020204" charset="0"/>
              </a:rPr>
              <a:t>q</a:t>
            </a:r>
            <a:r>
              <a:rPr lang="en-US" sz="6600" kern="0" dirty="0" err="1" smtClean="0">
                <a:latin typeface="UTM Avo" panose="02040603050506020204" charset="0"/>
                <a:cs typeface="UTM Avo" panose="02040603050506020204" charset="0"/>
              </a:rPr>
              <a:t>uả</a:t>
            </a:r>
            <a:r>
              <a:rPr lang="en-US" sz="6600" kern="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600" kern="0" dirty="0" err="1" smtClean="0">
                <a:latin typeface="UTM Avo" panose="02040603050506020204" charset="0"/>
                <a:cs typeface="UTM Avo" panose="02040603050506020204" charset="0"/>
              </a:rPr>
              <a:t>gấc</a:t>
            </a:r>
            <a:endParaRPr lang="vi-VN" kern="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34" y="4495800"/>
            <a:ext cx="977096" cy="17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7" y="3774314"/>
            <a:ext cx="9747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073" y="3811548"/>
            <a:ext cx="9747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7883" y="228600"/>
            <a:ext cx="42819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ac  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ăc</a:t>
            </a:r>
            <a:r>
              <a:rPr lang="en-US" sz="6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âc</a:t>
            </a:r>
            <a:endParaRPr lang="en-US" sz="66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1987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219200"/>
            <a:ext cx="40052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112" y="3505200"/>
            <a:ext cx="1119759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l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ạc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nh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ạc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ặc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nh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ắc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g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ấc</a:t>
            </a:r>
            <a:r>
              <a:rPr lang="en-US" sz="5400" dirty="0" smtClean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5400" dirty="0" err="1" smtClean="0">
                <a:latin typeface="UTM Avo" panose="02040603050506020204" charset="0"/>
                <a:cs typeface="UTM Avo" panose="02040603050506020204" charset="0"/>
              </a:rPr>
              <a:t>nh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ấc</a:t>
            </a:r>
            <a:endParaRPr lang="en-US" sz="5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5" y="4572001"/>
            <a:ext cx="1427162" cy="11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17" y="4671499"/>
            <a:ext cx="2286000" cy="98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572000"/>
            <a:ext cx="1600200" cy="10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5941003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bác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sĩ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6807" y="5704000"/>
            <a:ext cx="24545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mắc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áo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77200" y="5625338"/>
            <a:ext cx="26468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gấc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5" y="6631660"/>
            <a:ext cx="9747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17" y="6402668"/>
            <a:ext cx="9747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51" y="6377218"/>
            <a:ext cx="9747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9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29143" y="1642202"/>
            <a:ext cx="7321759" cy="2858360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9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0695980" y="6151627"/>
            <a:ext cx="685875" cy="492000"/>
          </a:xfrm>
          <a:prstGeom prst="rect">
            <a:avLst/>
          </a:prstGeom>
        </p:spPr>
        <p:txBody>
          <a:bodyPr spcFirstLastPara="1" vert="horz" wrap="square" lIns="114281" tIns="114281" rIns="114281" bIns="114281" rtlCol="0" anchor="ctr" anchorCtr="0">
            <a:noAutofit/>
          </a:bodyPr>
          <a:lstStyle/>
          <a:p>
            <a:pPr defTabSz="11430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42349" y="2267575"/>
            <a:ext cx="6695347" cy="20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19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743585" y="0"/>
            <a:ext cx="23622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4208" y="-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Google Shape;461;p28"/>
          <p:cNvSpPr txBox="1"/>
          <p:nvPr/>
        </p:nvSpPr>
        <p:spPr>
          <a:xfrm>
            <a:off x="1447800" y="1219200"/>
            <a:ext cx="86868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charset="0"/>
                <a:sym typeface="Chivo Light"/>
              </a:rPr>
              <a:t>ǯǯǯǯǯǯǯǯǯǯǯǯǯǯǯǯǯǯǯǯǯ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  <a:p>
            <a:pPr marL="0" indent="0" algn="ctr">
              <a:spcBef>
                <a:spcPts val="750"/>
              </a:spcBef>
              <a:buClr>
                <a:srgbClr val="4F81BD"/>
              </a:buClr>
              <a:buNone/>
            </a:pPr>
            <a:r>
              <a:rPr lang="en-US" sz="18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ǯǯǯǯǯǯǯǯǯǯǯǯǯǯǯǯǯǯǯǯǯ</a:t>
            </a:r>
            <a:endParaRPr lang="en-US" sz="1800" b="1" kern="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F81BD"/>
              </a:buClr>
              <a:buSzPts val="2600"/>
              <a:buFont typeface="Chivo Light"/>
              <a:buNone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charset="0"/>
              <a:sym typeface="Chiv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5256" y="1191631"/>
            <a:ext cx="608254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ac      </a:t>
            </a:r>
            <a:r>
              <a:rPr kumimoji="0" lang="en-SG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ăc</a:t>
            </a: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SG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âc</a:t>
            </a:r>
            <a:r>
              <a:rPr kumimoji="0" lang="en-SG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2297752"/>
            <a:ext cx="7239000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5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bác</a:t>
            </a: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</a:t>
            </a:r>
            <a:r>
              <a:rPr kumimoji="0" lang="en-SG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mắc</a:t>
            </a: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 </a:t>
            </a:r>
            <a:r>
              <a:rPr kumimoji="0" lang="en-SG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gấc</a:t>
            </a: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  <p:bldP spid="10" grpId="0"/>
      <p:bldP spid="2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676400" y="1111649"/>
            <a:ext cx="2133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1022103" y="1111649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24200" y="0"/>
            <a:ext cx="398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46: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ă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â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107442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437515" y="3998367"/>
            <a:ext cx="10992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Nếu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lên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Tây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ắc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bạn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hãy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đến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Sa Pa.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Vào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mùa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hè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mỗi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ngày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ở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đây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như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bốn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mùa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. Sa Pa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36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Th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ác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ạc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Cầu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Mây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bản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Tả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Van,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Tả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Phìn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Sín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Chải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.</a:t>
            </a:r>
            <a:endParaRPr lang="en-US" sz="3600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-130810"/>
            <a:ext cx="9925685" cy="375941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758507" cy="8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6" y="5562599"/>
            <a:ext cx="755650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029200"/>
            <a:ext cx="755650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112395"/>
            <a:ext cx="9805670" cy="6633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110490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sz="7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sz="7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vần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ac,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ăc</a:t>
            </a:r>
            <a:r>
              <a:rPr lang="en-SG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SG" altLang="vi-VN" sz="5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âc</a:t>
            </a:r>
            <a: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vi-VN" sz="5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85725"/>
            <a:ext cx="11430635" cy="67729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3" y="2807546"/>
            <a:ext cx="1675100" cy="105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52" y="2444054"/>
            <a:ext cx="489247" cy="6629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4" y="3662791"/>
            <a:ext cx="525826" cy="571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7822583" y="2637763"/>
            <a:ext cx="1344284" cy="13534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31" y="4040084"/>
            <a:ext cx="1028637" cy="91077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8238788" y="4608311"/>
            <a:ext cx="762462" cy="6158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61" y="4886864"/>
            <a:ext cx="1156817" cy="9876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5714719" y="4635594"/>
            <a:ext cx="896190" cy="955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367040" y="5048216"/>
            <a:ext cx="1028789" cy="9281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3342913" y="3986507"/>
            <a:ext cx="1545470" cy="12391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29" y="4950857"/>
            <a:ext cx="818459" cy="81845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09891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25313" y="1137617"/>
            <a:ext cx="255397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3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060" y="411150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22219" y="28793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5" y="-635"/>
            <a:ext cx="11429365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9296400" cy="61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1676717" y="2514600"/>
            <a:ext cx="807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trùng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may </a:t>
            </a:r>
            <a:r>
              <a:rPr lang="en-US" sz="3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vướng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lưới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nhện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thoát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khỏi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lưới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nhện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hỏi.Các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trùng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67343"/>
            <a:ext cx="1281014" cy="5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7968148" y="3029605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5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8141810" y="319377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8318999" y="3095602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095999" y="489493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288232" y="4951689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162305" y="155132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252942" y="1354474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015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02" y="2736743"/>
            <a:ext cx="1902051" cy="1201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918896" y="1318927"/>
            <a:ext cx="837534" cy="607061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2590801" y="2075446"/>
            <a:ext cx="3086866" cy="48316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Ong </a:t>
            </a:r>
            <a:r>
              <a:rPr lang="en-US" sz="4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 action="ppaction://hlinksldjump"/>
              </a:rPr>
              <a:t>Vàng</a:t>
            </a:r>
            <a:endParaRPr lang="en-US" sz="4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09600"/>
            <a:ext cx="1705017" cy="134796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89" y="2883496"/>
            <a:ext cx="951419" cy="769039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7010400" y="3704539"/>
            <a:ext cx="1678281" cy="1190400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lang="en-US" sz="4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2360300"/>
            <a:ext cx="1631908" cy="128354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154092" y="4785720"/>
            <a:ext cx="597693" cy="596214"/>
          </a:xfrm>
          <a:prstGeom prst="rect">
            <a:avLst/>
          </a:prstGeom>
        </p:spPr>
      </p:pic>
      <p:sp>
        <p:nvSpPr>
          <p:cNvPr id="75" name="Rounded Rectangle 74">
            <a:hlinkClick r:id="rId11" action="ppaction://hlinksldjump"/>
          </p:cNvPr>
          <p:cNvSpPr/>
          <p:nvPr/>
        </p:nvSpPr>
        <p:spPr>
          <a:xfrm>
            <a:off x="3733800" y="5447198"/>
            <a:ext cx="3429000" cy="782152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Cánh</a:t>
            </a:r>
            <a:r>
              <a:rPr lang="en-US" sz="4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34" y="4302896"/>
            <a:ext cx="1705975" cy="1190161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2814" y="832712"/>
            <a:ext cx="4572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6746" y="1551323"/>
            <a:ext cx="4572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6746" y="2131700"/>
            <a:ext cx="4572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54439" y="2692620"/>
            <a:ext cx="4572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2348" y="3423935"/>
            <a:ext cx="4572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11173" y="4074296"/>
            <a:ext cx="4572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57646" y="4705598"/>
            <a:ext cx="4572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9487" y="5290952"/>
            <a:ext cx="457200" cy="4572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42680" y="6000750"/>
            <a:ext cx="457200" cy="4572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18869" y="86323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07" y="2275659"/>
            <a:ext cx="4915586" cy="3165123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8466380" y="5014956"/>
            <a:ext cx="1252569" cy="1215206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1772579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6915" y="1489075"/>
            <a:ext cx="6451600" cy="706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charset="0"/>
                <a:cs typeface="UTM Avo" panose="02040603050506020204" charset="0"/>
              </a:rPr>
              <a:t>Tiếng nào có vần </a:t>
            </a:r>
            <a:r>
              <a:rPr 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iu</a:t>
            </a:r>
            <a:r>
              <a:rPr lang="en-US" sz="4000" dirty="0"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56915" y="2514600"/>
            <a:ext cx="2000885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a.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rìu</a:t>
            </a:r>
            <a:endParaRPr lang="en-US" sz="6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15200" y="2514600"/>
            <a:ext cx="2888201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a. </a:t>
            </a:r>
            <a:r>
              <a:rPr lang="en-US" sz="6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lưu</a:t>
            </a:r>
            <a:endParaRPr lang="en-US" sz="6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4.44444E-6 C -0.01904 0.00949 -0.03848 0.01759 -0.05723 0.02824 C -0.06542 0.03287 -0.06695 0.03959 -0.0764 0.04236 C -0.08251 0.04954 -0.09209 0.0507 -0.09945 0.05255 C -0.11042 0.0588 -0.12209 0.06759 -0.13334 0.0706 C -0.15917 0.09283 -0.18723 0.11204 -0.21584 0.1213 C -0.26431 0.13681 -0.31445 0.12246 -0.3639 0.12315 C -0.40584 0.12199 -0.43806 0.11898 -0.4789 0.11713 C -0.50181 0.10949 -0.49098 0.11204 -0.51154 0.10903 C -0.51931 0.10278 -0.52584 0.10255 -0.53459 0.10093 C -0.54542 0.09398 -0.55834 0.0919 -0.56973 0.08889 C -0.57681 0.08403 -0.58404 0.08171 -0.59154 0.07871 C -0.59959 0.07546 -0.6064 0.06898 -0.61459 0.06667 C -0.63945 0.05949 -0.66473 0.05463 -0.68973 0.04838 C -0.69792 0.04421 -0.70306 0.03079 -0.70306 0.01621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1" animBg="1"/>
      <p:bldP spid="3" grpId="2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568" y="5270224"/>
            <a:ext cx="899110" cy="7305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0" y="1434248"/>
            <a:ext cx="6934200" cy="214715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Đọc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to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sau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rìu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địu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quả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lựu</a:t>
            </a:r>
            <a:r>
              <a:rPr lang="en-US" sz="4800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, con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cừu</a:t>
            </a:r>
            <a:endParaRPr lang="en-US" sz="4800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0.00431 -0.00185 0.00847 -0.00556 0.01208 -0.01018 C 0.01431 -0.01319 0.01611 -0.0169 0.0182 -0.02014 C 0.01903 -0.02153 0.0207 -0.02431 0.0207 -0.02431 C 0.02264 -0.03472 0.02861 -0.03866 0.03153 -0.04838 C 0.03347 -0.05486 0.03431 -0.0625 0.03639 -0.06875 C 0.04028 -0.08032 0.04528 -0.09097 0.04847 -0.10301 C 0.05097 -0.11227 0.05111 -0.12083 0.05458 -0.12917 C 0.05611 -0.13935 0.05958 -0.14768 0.06181 -0.15764 C 0.0657 -0.17523 0.06722 -0.19398 0.07028 -0.21204 C 0.07083 -0.22523 0.06931 -0.24213 0.07514 -0.25255 C 0.07833 -0.28843 0.08167 -0.32407 0.08611 -0.35949 C 0.08695 -0.37893 0.08764 -0.38727 0.08972 -0.40393 C 0.09111 -0.42917 0.09542 -0.45347 0.0982 -0.4787 C 0.09972 -0.4919 0.09972 -0.50393 0.10431 -0.51505 C 0.10528 -0.52593 0.10708 -0.53518 0.10917 -0.54537 C 0.11195 -0.5588 0.11292 -0.57245 0.11514 -0.58588 C 0.11639 -0.59352 0.11861 -0.60046 0.12 -0.6081 C 0.12153 -0.61667 0.12347 -0.62546 0.12486 -0.63426 C 0.12667 -0.6463 0.12445 -0.64167 0.12736 -0.64653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86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635" y="-2286000"/>
            <a:ext cx="6858000" cy="1143063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874" y="5041624"/>
            <a:ext cx="959126" cy="9591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0600" y="1477010"/>
            <a:ext cx="815276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Tiếng nào không </a:t>
            </a:r>
            <a:r>
              <a:rPr lang="en-US" sz="4000" b="1" dirty="0" err="1">
                <a:latin typeface="UTM Avo" panose="02040603050506020204" charset="0"/>
                <a:cs typeface="UTM Avo" panose="02040603050506020204" charset="0"/>
              </a:rPr>
              <a:t>chứa</a:t>
            </a:r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 smtClean="0">
                <a:latin typeface="UTM Avo" panose="02040603050506020204" charset="0"/>
                <a:cs typeface="UTM Avo" panose="02040603050506020204" charset="0"/>
              </a:rPr>
              <a:t>vần</a:t>
            </a:r>
            <a:r>
              <a:rPr lang="en-US" sz="4000" b="1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>
                <a:latin typeface="UTM Avo" panose="02040603050506020204" charset="0"/>
                <a:cs typeface="UTM Avo" panose="02040603050506020204" charset="0"/>
              </a:rPr>
              <a:t>ưu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082164" y="2755265"/>
            <a:ext cx="2984817" cy="1207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4800" dirty="0" err="1">
                <a:latin typeface="UTM Avo" panose="02040603050506020204" charset="0"/>
                <a:cs typeface="UTM Avo" panose="02040603050506020204" charset="0"/>
              </a:rPr>
              <a:t>về</a:t>
            </a:r>
            <a:r>
              <a:rPr lang="en-US" sz="48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latin typeface="UTM Avo" panose="02040603050506020204" charset="0"/>
                <a:cs typeface="UTM Avo" panose="02040603050506020204" charset="0"/>
              </a:rPr>
              <a:t>hưu</a:t>
            </a:r>
            <a:r>
              <a:rPr lang="en-US" sz="4800" dirty="0"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12864" y="2755265"/>
            <a:ext cx="3493135" cy="1207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charset="0"/>
                <a:cs typeface="UTM Avo" panose="02040603050506020204" charset="0"/>
              </a:rPr>
              <a:t>B. </a:t>
            </a:r>
            <a:r>
              <a:rPr lang="en-US" sz="5400" dirty="0" err="1"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5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400" dirty="0" err="1">
                <a:latin typeface="UTM Avo" panose="02040603050506020204" charset="0"/>
                <a:cs typeface="UTM Avo" panose="02040603050506020204" charset="0"/>
              </a:rPr>
              <a:t>rìu</a:t>
            </a:r>
            <a:endParaRPr lang="en-US" sz="5400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03935 C 0.06027 -0.03565 0.05638 -0.03842 0.06486 -0.02916 C 0.06652 -0.02731 0.06888 -0.02824 0.07083 -0.02731 C 0.07333 -0.02615 0.07819 -0.02315 0.07819 -0.02291 C 0.11611 -0.02453 0.11833 -0.02176 0.14236 -0.02916 C 0.15111 -0.03912 0.1625 -0.0449 0.17027 -0.05764 C 0.17611 -0.06713 0.18527 -0.0787 0.18972 -0.08981 C 0.19291 -0.09791 0.19083 -0.09444 0.19569 -0.1 C 0.19652 -0.10208 0.19722 -0.10416 0.19819 -0.10602 C 0.19888 -0.1074 0.19986 -0.10856 0.20055 -0.11018 C 0.20263 -0.11481 0.20666 -0.1243 0.20666 -0.12407 C 0.20805 -0.13102 0.20847 -0.13541 0.21152 -0.14028 C 0.21402 -0.15903 0.21055 -0.14028 0.21513 -0.15254 C 0.21736 -0.15856 0.2175 -0.16458 0.22 -0.1706 C 0.22166 -0.18403 0.22513 -0.19653 0.22847 -0.20903 C 0.2325 -0.22384 0.23375 -0.24028 0.23694 -0.25555 C 0.24194 -0.31967 0.23986 -0.30903 0.23819 -0.42315 C 0.23791 -0.44676 0.23555 -0.47778 0.22722 -0.49791 C 0.22597 -0.50578 0.22597 -0.51227 0.22236 -0.51805 C 0.21944 -0.53472 0.21305 -0.54722 0.20666 -0.56065 C 0.20444 -0.56528 0.20305 -0.5706 0.20055 -0.57477 C 0.19736 -0.58009 0.19361 -0.58495 0.19083 -0.59097 C 0.18472 -0.60463 0.17819 -0.62176 0.16902 -0.62916 C 0.16388 -0.64282 0.15666 -0.6537 0.14847 -0.66157 C 0.14416 -0.66574 0.14236 -0.67129 0.1375 -0.67361 C 0.13458 -0.67893 0.13125 -0.6794 0.12791 -0.68379 C 0.11888 -0.69583 0.10916 -0.70625 0.1 -0.71805 C 0.09416 -0.72569 0.09708 -0.72338 0.09152 -0.72615 C 0.08902 -0.7324 0.08694 -0.73495 0.08305 -0.73842 " pathEditMode="relative" rAng="0" ptsTypes="ffffffffffffffffffffffffffff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3" y="-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1" animBg="1"/>
      <p:bldP spid="2" grpId="2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676400" y="2438400"/>
            <a:ext cx="7613069" cy="169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54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4</a:t>
            </a:r>
            <a:r>
              <a:rPr lang="en-SG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6</a:t>
            </a:r>
            <a:r>
              <a:rPr lang="en-US" sz="54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54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ă</a:t>
            </a:r>
            <a:r>
              <a:rPr lang="en-SG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vi-VN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SG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âc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4" y="1"/>
            <a:ext cx="10729595" cy="5243194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69422" y="5486400"/>
            <a:ext cx="10708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Tây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ắc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có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ruộng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ậc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thang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ác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latin typeface="UTM Avo" panose="02040603050506020204" charset="0"/>
                <a:cs typeface="UTM Avo" panose="02040603050506020204" charset="0"/>
              </a:rPr>
              <a:t>nước</a:t>
            </a:r>
            <a:r>
              <a:rPr lang="en-US" sz="4400" dirty="0">
                <a:latin typeface="UTM Avo" panose="02040603050506020204" charset="0"/>
                <a:cs typeface="UTM Avo" panose="02040603050506020204" charset="0"/>
              </a:rPr>
              <a:t>.</a:t>
            </a:r>
          </a:p>
        </p:txBody>
      </p:sp>
      <p:pic>
        <p:nvPicPr>
          <p:cNvPr id="3" name="Tây bắc có ruộng bậc thang, có thác nướ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255</Words>
  <PresentationFormat>Custom</PresentationFormat>
  <Paragraphs>57</Paragraphs>
  <Slides>18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Bạn nhỏ 16x9</vt:lpstr>
      <vt:lpstr>Trẻ em Vui vẻ 16x9</vt:lpstr>
      <vt:lpstr>3_Default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Tìm những từ ngữ chứa các vần ac, ăc, âc.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2020-07-22T10:07:00Z</dcterms:created>
  <dcterms:modified xsi:type="dcterms:W3CDTF">2020-11-04T13:48:46Z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