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58"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6"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1E5FF"/>
    <a:srgbClr val="EFFDFF"/>
    <a:srgbClr val="24E2FC"/>
    <a:srgbClr val="FFFFD1"/>
    <a:srgbClr val="FF0066"/>
    <a:srgbClr val="FFCCFF"/>
    <a:srgbClr val="660066"/>
    <a:srgbClr val="008000"/>
    <a:srgbClr val="9A00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p:cViewPr>
        <p:scale>
          <a:sx n="60" d="100"/>
          <a:sy n="60" d="100"/>
        </p:scale>
        <p:origin x="-1674"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7105DB-E234-447B-A88B-A5D024FC58D6}"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37111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105DB-E234-447B-A88B-A5D024FC58D6}"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184417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105DB-E234-447B-A88B-A5D024FC58D6}"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228676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7105DB-E234-447B-A88B-A5D024FC58D6}"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159384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7105DB-E234-447B-A88B-A5D024FC58D6}"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294650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7105DB-E234-447B-A88B-A5D024FC58D6}"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25437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7105DB-E234-447B-A88B-A5D024FC58D6}"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2013857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7105DB-E234-447B-A88B-A5D024FC58D6}"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86607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105DB-E234-447B-A88B-A5D024FC58D6}"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4450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105DB-E234-447B-A88B-A5D024FC58D6}"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312451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105DB-E234-447B-A88B-A5D024FC58D6}"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F2657-0B14-4338-9B12-CC88DE77175B}" type="slidenum">
              <a:rPr lang="en-US" smtClean="0"/>
              <a:t>‹#›</a:t>
            </a:fld>
            <a:endParaRPr lang="en-US"/>
          </a:p>
        </p:txBody>
      </p:sp>
    </p:spTree>
    <p:extLst>
      <p:ext uri="{BB962C8B-B14F-4D97-AF65-F5344CB8AC3E}">
        <p14:creationId xmlns:p14="http://schemas.microsoft.com/office/powerpoint/2010/main" val="403392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105DB-E234-447B-A88B-A5D024FC58D6}" type="datetimeFigureOut">
              <a:rPr lang="en-US" smtClean="0"/>
              <a:t>4/2/2020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F2657-0B14-4338-9B12-CC88DE77175B}" type="slidenum">
              <a:rPr lang="en-US" smtClean="0"/>
              <a:t>‹#›</a:t>
            </a:fld>
            <a:endParaRPr lang="en-US"/>
          </a:p>
        </p:txBody>
      </p:sp>
    </p:spTree>
    <p:extLst>
      <p:ext uri="{BB962C8B-B14F-4D97-AF65-F5344CB8AC3E}">
        <p14:creationId xmlns:p14="http://schemas.microsoft.com/office/powerpoint/2010/main" val="3222091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4.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05000" y="3352800"/>
            <a:ext cx="5410200" cy="1015663"/>
          </a:xfrm>
          <a:prstGeom prst="rect">
            <a:avLst/>
          </a:prstGeom>
          <a:noFill/>
        </p:spPr>
        <p:txBody>
          <a:bodyPr wrap="square" rtlCol="0">
            <a:spAutoFit/>
          </a:bodyPr>
          <a:lstStyle/>
          <a:p>
            <a:pPr algn="ctr"/>
            <a:r>
              <a:rPr lang="vi-VN" sz="2800" b="1" dirty="0" smtClean="0">
                <a:solidFill>
                  <a:srgbClr val="0070C0"/>
                </a:solidFill>
                <a:effectLst>
                  <a:glow rad="63500">
                    <a:schemeClr val="accent4">
                      <a:satMod val="175000"/>
                      <a:alpha val="40000"/>
                    </a:schemeClr>
                  </a:glow>
                </a:effectLst>
              </a:rPr>
              <a:t>KHÓA HỌC MĨ THUẬT 8</a:t>
            </a:r>
          </a:p>
          <a:p>
            <a:r>
              <a:rPr lang="vi-VN" sz="3200" b="1" dirty="0" smtClean="0">
                <a:solidFill>
                  <a:srgbClr val="FF0066"/>
                </a:solidFill>
                <a:effectLst>
                  <a:glow rad="63500">
                    <a:schemeClr val="accent4">
                      <a:satMod val="175000"/>
                      <a:alpha val="40000"/>
                    </a:schemeClr>
                  </a:glow>
                </a:effectLst>
              </a:rPr>
              <a:t>Giáo Viên: Lê Thanh Sàng</a:t>
            </a:r>
            <a:endParaRPr lang="en-US" sz="3200" b="1" dirty="0">
              <a:solidFill>
                <a:srgbClr val="FF0066"/>
              </a:solidFill>
              <a:effectLst>
                <a:glow rad="63500">
                  <a:schemeClr val="accent4">
                    <a:satMod val="175000"/>
                    <a:alpha val="40000"/>
                  </a:schemeClr>
                </a:glow>
              </a:effectLst>
            </a:endParaRPr>
          </a:p>
        </p:txBody>
      </p:sp>
      <p:sp>
        <p:nvSpPr>
          <p:cNvPr id="6" name="Rectangle 5"/>
          <p:cNvSpPr/>
          <p:nvPr/>
        </p:nvSpPr>
        <p:spPr>
          <a:xfrm>
            <a:off x="619837" y="2583976"/>
            <a:ext cx="8261444" cy="762000"/>
          </a:xfrm>
          <a:prstGeom prst="rect">
            <a:avLst/>
          </a:prstGeom>
          <a:noFill/>
        </p:spPr>
        <p:txBody>
          <a:bodyPr wrap="none" lIns="91440" tIns="45720" rIns="91440" bIns="45720">
            <a:prstTxWarp prst="textArchUp">
              <a:avLst>
                <a:gd name="adj" fmla="val 10929627"/>
              </a:avLst>
            </a:prstTxWarp>
            <a:spAutoFit/>
          </a:bodyPr>
          <a:lstStyle/>
          <a:p>
            <a:pPr algn="ctr"/>
            <a:r>
              <a:rPr lang="vi-VN" sz="6600" b="1" dirty="0" smtClean="0">
                <a:ln w="19050">
                  <a:solidFill>
                    <a:schemeClr val="tx2">
                      <a:tint val="1000"/>
                    </a:schemeClr>
                  </a:solidFill>
                  <a:prstDash val="solid"/>
                </a:ln>
                <a:solidFill>
                  <a:srgbClr val="C00000"/>
                </a:solidFill>
                <a:effectLst>
                  <a:glow rad="63500">
                    <a:schemeClr val="accent2">
                      <a:satMod val="175000"/>
                      <a:alpha val="40000"/>
                    </a:schemeClr>
                  </a:glow>
                  <a:outerShdw blurRad="50800" dist="38100" dir="18900000" algn="bl" rotWithShape="0">
                    <a:prstClr val="black">
                      <a:alpha val="40000"/>
                    </a:prstClr>
                  </a:outerShdw>
                </a:effectLst>
              </a:rPr>
              <a:t>CHÀO MỪNG CÁC EM HỌC SINH</a:t>
            </a:r>
            <a:endParaRPr lang="en-US" sz="6600" b="1" cap="none" spc="0" dirty="0">
              <a:ln w="19050">
                <a:solidFill>
                  <a:schemeClr val="tx2">
                    <a:tint val="1000"/>
                  </a:schemeClr>
                </a:solidFill>
                <a:prstDash val="solid"/>
              </a:ln>
              <a:solidFill>
                <a:srgbClr val="C00000"/>
              </a:solidFill>
              <a:effectLst>
                <a:glow rad="63500">
                  <a:schemeClr val="accent2">
                    <a:satMod val="175000"/>
                    <a:alpha val="40000"/>
                  </a:schemeClr>
                </a:glow>
                <a:outerShdw blurRad="50800" dist="38100" dir="18900000" algn="bl" rotWithShape="0">
                  <a:prstClr val="black">
                    <a:alpha val="40000"/>
                  </a:prstClr>
                </a:outerShdw>
              </a:effectLst>
              <a:latin typeface="Arial Black" panose="020B0A04020102020204" pitchFamily="34" charset="0"/>
            </a:endParaRPr>
          </a:p>
        </p:txBody>
      </p:sp>
      <p:pic>
        <p:nvPicPr>
          <p:cNvPr id="7" name="Alla-Figaro-Paul-Mauriat-Paul-Mauri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4012" y="6172200"/>
            <a:ext cx="609600" cy="609600"/>
          </a:xfrm>
          <a:prstGeom prst="rect">
            <a:avLst/>
          </a:prstGeom>
        </p:spPr>
      </p:pic>
    </p:spTree>
    <p:extLst>
      <p:ext uri="{BB962C8B-B14F-4D97-AF65-F5344CB8AC3E}">
        <p14:creationId xmlns:p14="http://schemas.microsoft.com/office/powerpoint/2010/main" val="8604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03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304800"/>
            <a:ext cx="8458200" cy="646331"/>
          </a:xfrm>
          <a:prstGeom prst="rect">
            <a:avLst/>
          </a:prstGeom>
          <a:noFill/>
        </p:spPr>
        <p:txBody>
          <a:bodyPr wrap="square" rtlCol="0">
            <a:spAutoFit/>
          </a:bodyPr>
          <a:lstStyle/>
          <a:p>
            <a:r>
              <a:rPr lang="vi-VN" sz="3600" b="1" cap="all" dirty="0" smtClean="0">
                <a:ln w="9000" cmpd="sng">
                  <a:solidFill>
                    <a:srgbClr val="CC0053"/>
                  </a:solidFill>
                  <a:prstDash val="solid"/>
                </a:ln>
                <a:solidFill>
                  <a:srgbClr val="C00000"/>
                </a:solidFill>
                <a:effectLst>
                  <a:reflection blurRad="12700" stA="28000" endPos="45000" dist="1000" dir="5400000" sy="-100000" algn="bl" rotWithShape="0"/>
                </a:effectLst>
              </a:rPr>
              <a:t>Ii. Tìm Hiểu Tỉ Lệ mặt người :</a:t>
            </a:r>
            <a:endParaRPr lang="en-US" sz="3600" b="1" cap="all" dirty="0">
              <a:ln w="9000" cmpd="sng">
                <a:solidFill>
                  <a:srgbClr val="CC0053"/>
                </a:solidFill>
                <a:prstDash val="solid"/>
              </a:ln>
              <a:solidFill>
                <a:srgbClr val="C00000"/>
              </a:solidFill>
              <a:effectLst>
                <a:reflection blurRad="12700" stA="28000" endPos="45000" dist="1000" dir="5400000" sy="-100000" algn="bl" rotWithShape="0"/>
              </a:effectLst>
            </a:endParaRPr>
          </a:p>
        </p:txBody>
      </p:sp>
      <p:sp>
        <p:nvSpPr>
          <p:cNvPr id="5" name="TextBox 4"/>
          <p:cNvSpPr txBox="1"/>
          <p:nvPr/>
        </p:nvSpPr>
        <p:spPr>
          <a:xfrm>
            <a:off x="304800" y="1219200"/>
            <a:ext cx="8458200" cy="2308324"/>
          </a:xfrm>
          <a:prstGeom prst="rect">
            <a:avLst/>
          </a:prstGeom>
          <a:noFill/>
        </p:spPr>
        <p:txBody>
          <a:bodyPr wrap="square" rtlCol="0">
            <a:spAutoFit/>
          </a:bodyPr>
          <a:lstStyle/>
          <a:p>
            <a:pPr algn="just"/>
            <a:r>
              <a:rPr lang="vi-VN" sz="3600" b="1" dirty="0" smtClean="0"/>
              <a:t>- Qua nghiên cứu giải phẫu học về hình thể và cấu trúc cơ thể người, người ta đã tìm ra tỉ lệ chung cho các bộ phận trên mặt người như sau :</a:t>
            </a:r>
            <a:endParaRPr lang="en-US" sz="3600" b="1" dirty="0"/>
          </a:p>
        </p:txBody>
      </p:sp>
      <p:pic>
        <p:nvPicPr>
          <p:cNvPr id="8194" name="Picture 2" descr="E:\hình nền powerpoint\0b4c2db80c74db2c2153cc640e5f7240.png"/>
          <p:cNvPicPr>
            <a:picLocks noChangeAspect="1" noChangeArrowheads="1"/>
          </p:cNvPicPr>
          <p:nvPr/>
        </p:nvPicPr>
        <p:blipFill rotWithShape="1">
          <a:blip r:embed="rId3">
            <a:extLst>
              <a:ext uri="{28A0092B-C50C-407E-A947-70E740481C1C}">
                <a14:useLocalDpi xmlns:a14="http://schemas.microsoft.com/office/drawing/2010/main" val="0"/>
              </a:ext>
            </a:extLst>
          </a:blip>
          <a:srcRect l="59179" t="2587" r="22910" b="55025"/>
          <a:stretch/>
        </p:blipFill>
        <p:spPr bwMode="auto">
          <a:xfrm>
            <a:off x="3048000" y="3704230"/>
            <a:ext cx="2183643" cy="290697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hình động\912f3f66901d0bb5b8ff702ed874c1ec-d7oun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57437" y="5567362"/>
            <a:ext cx="690563" cy="690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hình động\912f3f66901d0bb5b8ff702ed874c1ec-d7oun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67361"/>
            <a:ext cx="690563" cy="690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hình động\912f3f66901d0bb5b8ff702ed874c1ec-d7oun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567362"/>
            <a:ext cx="690563" cy="69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250"/>
                                        <p:tgtEl>
                                          <p:spTgt spid="8194"/>
                                        </p:tgtEl>
                                      </p:cBhvr>
                                    </p:animEffect>
                                  </p:childTnLst>
                                </p:cTn>
                              </p:par>
                              <p:par>
                                <p:cTn id="20" presetID="10" presetClass="entr" presetSubtype="0" fill="hold" nodeType="with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fade">
                                      <p:cBhvr>
                                        <p:cTn id="22" dur="250"/>
                                        <p:tgtEl>
                                          <p:spTgt spid="8195"/>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595" y="152400"/>
            <a:ext cx="9013208" cy="523220"/>
          </a:xfrm>
          <a:prstGeom prst="rect">
            <a:avLst/>
          </a:prstGeom>
          <a:solidFill>
            <a:srgbClr val="92D050"/>
          </a:solidFill>
          <a:ln w="38100">
            <a:solidFill>
              <a:srgbClr val="00B05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2800" b="1" dirty="0" smtClean="0"/>
              <a:t>1. Tỉ lệ các bộ phận khuôn mặt chia theo chiều dài :</a:t>
            </a:r>
            <a:endParaRPr lang="en-US" sz="2800" b="1" dirty="0"/>
          </a:p>
        </p:txBody>
      </p:sp>
      <p:pic>
        <p:nvPicPr>
          <p:cNvPr id="9218" name="Picture 2" descr="C:\Users\SANG CINDY\Desktop\HỌC TRỰC TUYẾN\lớp 8 chủ đề 3 mặt nạ\kimtaehee5-1585452907-15854529-9284-6238-1585453189_1200x0.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85" r="30793"/>
          <a:stretch/>
        </p:blipFill>
        <p:spPr bwMode="auto">
          <a:xfrm>
            <a:off x="228600" y="958755"/>
            <a:ext cx="4176216" cy="5638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27160" y="1606927"/>
            <a:ext cx="4372401" cy="4031873"/>
          </a:xfrm>
          <a:prstGeom prst="rect">
            <a:avLst/>
          </a:prstGeom>
          <a:solidFill>
            <a:srgbClr val="92D050"/>
          </a:solidFill>
          <a:ln w="76200">
            <a:solidFill>
              <a:srgbClr val="00B05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3200" b="1" dirty="0" smtClean="0">
                <a:solidFill>
                  <a:srgbClr val="002060"/>
                </a:solidFill>
              </a:rPr>
              <a:t>Chiều dài khuôn mặt người chia làm 3 phần :</a:t>
            </a:r>
          </a:p>
          <a:p>
            <a:r>
              <a:rPr lang="vi-VN" sz="3200" b="1" dirty="0" smtClean="0">
                <a:solidFill>
                  <a:srgbClr val="002060"/>
                </a:solidFill>
              </a:rPr>
              <a:t>- 1 chân mày đến chân tóc.</a:t>
            </a:r>
          </a:p>
          <a:p>
            <a:r>
              <a:rPr lang="vi-VN" sz="3200" b="1" dirty="0" smtClean="0">
                <a:solidFill>
                  <a:srgbClr val="002060"/>
                </a:solidFill>
              </a:rPr>
              <a:t>- 2 chân mày đến chân mũi</a:t>
            </a:r>
          </a:p>
          <a:p>
            <a:r>
              <a:rPr lang="vi-VN" sz="3200" b="1" dirty="0" smtClean="0">
                <a:solidFill>
                  <a:srgbClr val="002060"/>
                </a:solidFill>
              </a:rPr>
              <a:t>- 3 chân mũi đến cằm</a:t>
            </a:r>
            <a:endParaRPr lang="en-US" sz="3200" b="1" dirty="0">
              <a:solidFill>
                <a:srgbClr val="002060"/>
              </a:solidFill>
            </a:endParaRPr>
          </a:p>
        </p:txBody>
      </p:sp>
      <p:cxnSp>
        <p:nvCxnSpPr>
          <p:cNvPr id="13" name="Straight Connector 12"/>
          <p:cNvCxnSpPr/>
          <p:nvPr/>
        </p:nvCxnSpPr>
        <p:spPr>
          <a:xfrm>
            <a:off x="-838200" y="1981200"/>
            <a:ext cx="5257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8200" y="3048000"/>
            <a:ext cx="5257800" cy="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8200" y="4114800"/>
            <a:ext cx="5257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5181600"/>
            <a:ext cx="5257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591" y="4322929"/>
            <a:ext cx="1241946" cy="707886"/>
          </a:xfrm>
          <a:prstGeom prst="rect">
            <a:avLst/>
          </a:prstGeom>
          <a:noFill/>
        </p:spPr>
        <p:txBody>
          <a:bodyPr wrap="square" rtlCol="0">
            <a:spAutoFit/>
          </a:bodyPr>
          <a:lstStyle/>
          <a:p>
            <a:pPr algn="ctr"/>
            <a:r>
              <a:rPr lang="vi-VN" sz="4000" b="1" dirty="0" smtClean="0">
                <a:solidFill>
                  <a:srgbClr val="C00000"/>
                </a:solidFill>
              </a:rPr>
              <a:t>1/3</a:t>
            </a:r>
            <a:endParaRPr lang="en-US" sz="4000" b="1" dirty="0">
              <a:solidFill>
                <a:srgbClr val="C00000"/>
              </a:solidFill>
            </a:endParaRPr>
          </a:p>
        </p:txBody>
      </p:sp>
      <p:sp>
        <p:nvSpPr>
          <p:cNvPr id="20" name="TextBox 19"/>
          <p:cNvSpPr txBox="1"/>
          <p:nvPr/>
        </p:nvSpPr>
        <p:spPr>
          <a:xfrm>
            <a:off x="0" y="2133600"/>
            <a:ext cx="1241946" cy="707886"/>
          </a:xfrm>
          <a:prstGeom prst="rect">
            <a:avLst/>
          </a:prstGeom>
          <a:noFill/>
        </p:spPr>
        <p:txBody>
          <a:bodyPr wrap="square" rtlCol="0">
            <a:spAutoFit/>
          </a:bodyPr>
          <a:lstStyle/>
          <a:p>
            <a:pPr algn="ctr"/>
            <a:r>
              <a:rPr lang="vi-VN" sz="4000" b="1" dirty="0" smtClean="0">
                <a:solidFill>
                  <a:srgbClr val="0070C0"/>
                </a:solidFill>
              </a:rPr>
              <a:t>1/3</a:t>
            </a:r>
            <a:endParaRPr lang="en-US" sz="4000" b="1" dirty="0">
              <a:solidFill>
                <a:srgbClr val="0070C0"/>
              </a:solidFill>
            </a:endParaRPr>
          </a:p>
        </p:txBody>
      </p:sp>
      <p:sp>
        <p:nvSpPr>
          <p:cNvPr id="21" name="TextBox 20"/>
          <p:cNvSpPr txBox="1"/>
          <p:nvPr/>
        </p:nvSpPr>
        <p:spPr>
          <a:xfrm>
            <a:off x="-76200" y="3200400"/>
            <a:ext cx="1241946" cy="707886"/>
          </a:xfrm>
          <a:prstGeom prst="rect">
            <a:avLst/>
          </a:prstGeom>
          <a:noFill/>
        </p:spPr>
        <p:txBody>
          <a:bodyPr wrap="square" rtlCol="0">
            <a:spAutoFit/>
          </a:bodyPr>
          <a:lstStyle/>
          <a:p>
            <a:pPr algn="ctr"/>
            <a:r>
              <a:rPr lang="vi-VN" sz="4000" b="1" dirty="0" smtClean="0">
                <a:solidFill>
                  <a:srgbClr val="008000"/>
                </a:solidFill>
              </a:rPr>
              <a:t>1/3</a:t>
            </a:r>
            <a:endParaRPr lang="en-US" sz="4000" b="1" dirty="0">
              <a:solidFill>
                <a:srgbClr val="008000"/>
              </a:solidFill>
            </a:endParaRPr>
          </a:p>
        </p:txBody>
      </p:sp>
    </p:spTree>
    <p:extLst>
      <p:ext uri="{BB962C8B-B14F-4D97-AF65-F5344CB8AC3E}">
        <p14:creationId xmlns:p14="http://schemas.microsoft.com/office/powerpoint/2010/main" val="4130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126" y="162580"/>
            <a:ext cx="9013208" cy="523220"/>
          </a:xfrm>
          <a:prstGeom prst="rect">
            <a:avLst/>
          </a:prstGeom>
          <a:solidFill>
            <a:srgbClr val="92D050"/>
          </a:solidFill>
          <a:ln w="38100">
            <a:solidFill>
              <a:srgbClr val="00B05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2800" b="1" dirty="0" smtClean="0"/>
              <a:t>2. Tỉ lệ các bộ phận khuôn mặt chia theo chiều rộng </a:t>
            </a:r>
            <a:endParaRPr lang="en-US" sz="2800" b="1" dirty="0"/>
          </a:p>
        </p:txBody>
      </p:sp>
      <p:pic>
        <p:nvPicPr>
          <p:cNvPr id="10242" name="Picture 2" descr="C:\Users\SANG CINDY\Desktop\HỌC TRỰC TUYẾN\lớp 8 chủ đề 3 mặt nạ\unn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l="17539" t="1981" r="19409" b="19995"/>
          <a:stretch/>
        </p:blipFill>
        <p:spPr bwMode="auto">
          <a:xfrm>
            <a:off x="234844" y="776003"/>
            <a:ext cx="4156460" cy="523291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85800" y="2057400"/>
            <a:ext cx="3352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5800" y="3200400"/>
            <a:ext cx="3352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 y="4495800"/>
            <a:ext cx="3352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5800" y="5791200"/>
            <a:ext cx="3352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000" y="1828800"/>
            <a:ext cx="0" cy="41148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71600" y="1828800"/>
            <a:ext cx="0" cy="411480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57400" y="1828800"/>
            <a:ext cx="0" cy="4114800"/>
          </a:xfrm>
          <a:prstGeom prst="line">
            <a:avLst/>
          </a:prstGeom>
          <a:ln w="76200">
            <a:solidFill>
              <a:srgbClr val="660066"/>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667000" y="1828800"/>
            <a:ext cx="0" cy="4114800"/>
          </a:xfrm>
          <a:prstGeom prst="line">
            <a:avLst/>
          </a:prstGeom>
          <a:ln w="76200">
            <a:solidFill>
              <a:srgbClr val="660066"/>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76600" y="1828800"/>
            <a:ext cx="0" cy="411480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962400" y="1828800"/>
            <a:ext cx="0" cy="4114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27161" y="882532"/>
            <a:ext cx="4135840" cy="3970318"/>
          </a:xfrm>
          <a:prstGeom prst="rect">
            <a:avLst/>
          </a:prstGeom>
          <a:solidFill>
            <a:srgbClr val="92D050"/>
          </a:solidFill>
          <a:ln w="76200">
            <a:solidFill>
              <a:srgbClr val="00B05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2800" b="1" dirty="0" smtClean="0">
                <a:solidFill>
                  <a:srgbClr val="002060"/>
                </a:solidFill>
              </a:rPr>
              <a:t>Chiều rộng của khuôn mặt mỗi người chia làm 5 phần và dùng chiều dài của 1 con mắt người đó làm chuẩn thước đo cho tỉ lệ chiều rộng ( chiều ngang ) khuôn mặt của họ khi vẽ. </a:t>
            </a:r>
          </a:p>
        </p:txBody>
      </p:sp>
      <p:sp>
        <p:nvSpPr>
          <p:cNvPr id="26" name="TextBox 25"/>
          <p:cNvSpPr txBox="1"/>
          <p:nvPr/>
        </p:nvSpPr>
        <p:spPr>
          <a:xfrm>
            <a:off x="2643351" y="6053959"/>
            <a:ext cx="709449" cy="461665"/>
          </a:xfrm>
          <a:prstGeom prst="rect">
            <a:avLst/>
          </a:prstGeom>
          <a:solidFill>
            <a:srgbClr val="FFFF00"/>
          </a:solidFill>
        </p:spPr>
        <p:txBody>
          <a:bodyPr wrap="square" rtlCol="0">
            <a:spAutoFit/>
          </a:bodyPr>
          <a:lstStyle/>
          <a:p>
            <a:pPr algn="ctr"/>
            <a:r>
              <a:rPr lang="vi-VN" sz="2400" b="1" dirty="0" smtClean="0">
                <a:solidFill>
                  <a:srgbClr val="FF0000"/>
                </a:solidFill>
              </a:rPr>
              <a:t>1/5</a:t>
            </a:r>
            <a:endParaRPr lang="en-US" sz="2400" b="1" dirty="0">
              <a:solidFill>
                <a:srgbClr val="FF0000"/>
              </a:solidFill>
            </a:endParaRPr>
          </a:p>
        </p:txBody>
      </p:sp>
      <p:sp>
        <p:nvSpPr>
          <p:cNvPr id="33" name="Left-Right Arrow 32"/>
          <p:cNvSpPr/>
          <p:nvPr/>
        </p:nvSpPr>
        <p:spPr>
          <a:xfrm>
            <a:off x="2675277" y="3505200"/>
            <a:ext cx="620126"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p:cNvSpPr/>
          <p:nvPr/>
        </p:nvSpPr>
        <p:spPr>
          <a:xfrm>
            <a:off x="3311299" y="4101084"/>
            <a:ext cx="620126"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Right Arrow 34"/>
          <p:cNvSpPr/>
          <p:nvPr/>
        </p:nvSpPr>
        <p:spPr>
          <a:xfrm>
            <a:off x="2057400" y="4343400"/>
            <a:ext cx="620126"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Right Arrow 37"/>
          <p:cNvSpPr/>
          <p:nvPr/>
        </p:nvSpPr>
        <p:spPr>
          <a:xfrm>
            <a:off x="1387549" y="3505200"/>
            <a:ext cx="620126"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a:off x="767423" y="4113949"/>
            <a:ext cx="620126"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descr="C:\Users\SANG CINDY\Desktop\HỌC TRỰC TUYẾN\lớp 8 chủ đề 3 mặt nạ\unnamed.jpg"/>
          <p:cNvPicPr>
            <a:picLocks noChangeAspect="1" noChangeArrowheads="1"/>
          </p:cNvPicPr>
          <p:nvPr/>
        </p:nvPicPr>
        <p:blipFill rotWithShape="1">
          <a:blip r:embed="rId2">
            <a:extLst>
              <a:ext uri="{28A0092B-C50C-407E-A947-70E740481C1C}">
                <a14:useLocalDpi xmlns:a14="http://schemas.microsoft.com/office/drawing/2010/main" val="0"/>
              </a:ext>
            </a:extLst>
          </a:blip>
          <a:srcRect l="51295" t="35584" r="32118" b="49070"/>
          <a:stretch/>
        </p:blipFill>
        <p:spPr bwMode="auto">
          <a:xfrm>
            <a:off x="5742580" y="4894599"/>
            <a:ext cx="2029819" cy="1910696"/>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flipV="1">
            <a:off x="6172200" y="4724400"/>
            <a:ext cx="0" cy="2133600"/>
          </a:xfrm>
          <a:prstGeom prst="line">
            <a:avLst/>
          </a:prstGeom>
          <a:ln w="76200">
            <a:solidFill>
              <a:srgbClr val="FF0066"/>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315200" y="4724400"/>
            <a:ext cx="0" cy="2133600"/>
          </a:xfrm>
          <a:prstGeom prst="line">
            <a:avLst/>
          </a:prstGeom>
          <a:ln w="76200">
            <a:solidFill>
              <a:srgbClr val="FF0066"/>
            </a:solidFill>
            <a:prstDash val="soli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402764" y="6172200"/>
            <a:ext cx="709449" cy="461665"/>
          </a:xfrm>
          <a:prstGeom prst="rect">
            <a:avLst/>
          </a:prstGeom>
          <a:solidFill>
            <a:srgbClr val="FFFF00"/>
          </a:solidFill>
        </p:spPr>
        <p:txBody>
          <a:bodyPr wrap="square" rtlCol="0">
            <a:spAutoFit/>
          </a:bodyPr>
          <a:lstStyle/>
          <a:p>
            <a:pPr algn="ctr"/>
            <a:r>
              <a:rPr lang="vi-VN" sz="2400" b="1" dirty="0" smtClean="0">
                <a:solidFill>
                  <a:srgbClr val="FF0000"/>
                </a:solidFill>
              </a:rPr>
              <a:t>1/5</a:t>
            </a:r>
            <a:endParaRPr lang="en-US" sz="2400" b="1" dirty="0">
              <a:solidFill>
                <a:srgbClr val="FF0000"/>
              </a:solidFill>
            </a:endParaRPr>
          </a:p>
        </p:txBody>
      </p:sp>
      <p:sp>
        <p:nvSpPr>
          <p:cNvPr id="50" name="Left-Right Arrow 49"/>
          <p:cNvSpPr/>
          <p:nvPr/>
        </p:nvSpPr>
        <p:spPr>
          <a:xfrm>
            <a:off x="6173872" y="5791200"/>
            <a:ext cx="1141328" cy="484632"/>
          </a:xfrm>
          <a:prstGeom prst="leftRightArrow">
            <a:avLst>
              <a:gd name="adj1" fmla="val 32847"/>
              <a:gd name="adj2" fmla="val 328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E:\hình động\em0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09271" y="5427916"/>
            <a:ext cx="1414165" cy="141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down)">
                                      <p:cBhvr>
                                        <p:cTn id="54" dur="500"/>
                                        <p:tgtEl>
                                          <p:spTgt spid="3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P spid="26" grpId="0" animBg="1"/>
      <p:bldP spid="33" grpId="0" animBg="1"/>
      <p:bldP spid="34" grpId="0" animBg="1"/>
      <p:bldP spid="35" grpId="0" animBg="1"/>
      <p:bldP spid="38" grpId="0" animBg="1"/>
      <p:bldP spid="39"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902" b="3598"/>
          <a:stretch/>
        </p:blipFill>
        <p:spPr bwMode="auto">
          <a:xfrm>
            <a:off x="457200" y="2231025"/>
            <a:ext cx="3429000" cy="432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2595" y="152400"/>
            <a:ext cx="9013208" cy="954107"/>
          </a:xfrm>
          <a:prstGeom prst="rect">
            <a:avLst/>
          </a:prstGeom>
          <a:solidFill>
            <a:srgbClr val="92D050"/>
          </a:solidFill>
          <a:ln w="38100">
            <a:solidFill>
              <a:srgbClr val="00B05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2800" b="1" dirty="0" smtClean="0"/>
              <a:t>Những đặc điểm chú ý khi vẽ khuôn mặt trẻ em và người trưởng thành.</a:t>
            </a:r>
            <a:endParaRPr lang="en-US" sz="2800" b="1" dirty="0"/>
          </a:p>
        </p:txBody>
      </p:sp>
      <p:pic>
        <p:nvPicPr>
          <p:cNvPr id="1027" name="Picture 3" descr="C:\Users\SANG CINDY\Desktop\HỌC TRỰC TUYẾN\lớp 8 chủ đề 3 mặt nạ\unnamed.jpg"/>
          <p:cNvPicPr>
            <a:picLocks noChangeAspect="1" noChangeArrowheads="1"/>
          </p:cNvPicPr>
          <p:nvPr/>
        </p:nvPicPr>
        <p:blipFill rotWithShape="1">
          <a:blip r:embed="rId3">
            <a:extLst>
              <a:ext uri="{28A0092B-C50C-407E-A947-70E740481C1C}">
                <a14:useLocalDpi xmlns:a14="http://schemas.microsoft.com/office/drawing/2010/main" val="0"/>
              </a:ext>
            </a:extLst>
          </a:blip>
          <a:srcRect l="23368" r="23368" b="21125"/>
          <a:stretch/>
        </p:blipFill>
        <p:spPr bwMode="auto">
          <a:xfrm>
            <a:off x="5105400" y="1295400"/>
            <a:ext cx="3541595" cy="533569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57200" y="2231026"/>
            <a:ext cx="4876800" cy="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4114800"/>
            <a:ext cx="48768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400" y="6422026"/>
            <a:ext cx="4876800" cy="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76800" y="2362200"/>
            <a:ext cx="4876800" cy="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66649" y="4267200"/>
            <a:ext cx="48768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76800" y="6400800"/>
            <a:ext cx="4876800" cy="0"/>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38199" y="2971800"/>
            <a:ext cx="762000" cy="769441"/>
          </a:xfrm>
          <a:prstGeom prst="rect">
            <a:avLst/>
          </a:prstGeom>
          <a:noFill/>
        </p:spPr>
        <p:txBody>
          <a:bodyPr wrap="square" rtlCol="0">
            <a:spAutoFit/>
          </a:bodyPr>
          <a:lstStyle/>
          <a:p>
            <a:pPr algn="ctr"/>
            <a:r>
              <a:rPr lang="vi-VN" sz="4400" b="1" dirty="0" smtClean="0"/>
              <a:t>1</a:t>
            </a:r>
            <a:endParaRPr lang="en-US" sz="4400" b="1" dirty="0"/>
          </a:p>
        </p:txBody>
      </p:sp>
      <p:sp>
        <p:nvSpPr>
          <p:cNvPr id="19" name="TextBox 18"/>
          <p:cNvSpPr txBox="1"/>
          <p:nvPr/>
        </p:nvSpPr>
        <p:spPr>
          <a:xfrm>
            <a:off x="4238199" y="5105399"/>
            <a:ext cx="762000" cy="769441"/>
          </a:xfrm>
          <a:prstGeom prst="rect">
            <a:avLst/>
          </a:prstGeom>
          <a:noFill/>
        </p:spPr>
        <p:txBody>
          <a:bodyPr wrap="square" rtlCol="0">
            <a:spAutoFit/>
          </a:bodyPr>
          <a:lstStyle/>
          <a:p>
            <a:pPr algn="ctr"/>
            <a:r>
              <a:rPr lang="vi-VN" sz="4400" b="1" dirty="0"/>
              <a:t>2</a:t>
            </a:r>
            <a:endParaRPr lang="en-US" sz="4400" b="1" dirty="0"/>
          </a:p>
        </p:txBody>
      </p:sp>
      <p:pic>
        <p:nvPicPr>
          <p:cNvPr id="1028" name="Picture 4" descr="E:\hình động\24543y03ds8v6o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89643"/>
            <a:ext cx="990600" cy="126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976048" cy="6858000"/>
          </a:xfrm>
          <a:prstGeom prst="rect">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76048" y="-76200"/>
            <a:ext cx="5167952" cy="693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2595" y="152400"/>
            <a:ext cx="8802805" cy="1077218"/>
          </a:xfrm>
          <a:prstGeom prst="rect">
            <a:avLst/>
          </a:prstGeom>
          <a:solidFill>
            <a:srgbClr val="EFFDFF"/>
          </a:solidFill>
          <a:ln w="38100">
            <a:solidFill>
              <a:srgbClr val="21E5FF"/>
            </a:solidFill>
          </a:ln>
          <a:effectLst/>
        </p:spPr>
        <p:txBody>
          <a:bodyPr wrap="square" rtlCol="0">
            <a:spAutoFit/>
          </a:bodyPr>
          <a:lstStyle/>
          <a:p>
            <a:r>
              <a:rPr lang="vi-VN" sz="3200" b="1" dirty="0" smtClean="0"/>
              <a:t>Những biểu lộ cảm xúc thể hiện trên khuôn mặt người.</a:t>
            </a:r>
            <a:endParaRPr lang="en-US" sz="3200" b="1" dirty="0"/>
          </a:p>
        </p:txBody>
      </p:sp>
      <p:pic>
        <p:nvPicPr>
          <p:cNvPr id="7" name="Picture 3" descr="C:\Users\SANG CINDY\Desktop\HỌC TRỰC TUYẾN\lớp 8 chủ đề 3 mặt nạ\nụ-cười-trẻ-thơ-mang-den-hoa-binh.jpg"/>
          <p:cNvPicPr>
            <a:picLocks noChangeAspect="1" noChangeArrowheads="1"/>
          </p:cNvPicPr>
          <p:nvPr/>
        </p:nvPicPr>
        <p:blipFill rotWithShape="1">
          <a:blip r:embed="rId2">
            <a:extLst>
              <a:ext uri="{28A0092B-C50C-407E-A947-70E740481C1C}">
                <a14:useLocalDpi xmlns:a14="http://schemas.microsoft.com/office/drawing/2010/main" val="0"/>
              </a:ext>
            </a:extLst>
          </a:blip>
          <a:srcRect r="17856"/>
          <a:stretch/>
        </p:blipFill>
        <p:spPr bwMode="auto">
          <a:xfrm>
            <a:off x="533400" y="1438701"/>
            <a:ext cx="3442648" cy="39945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37230" y="5638800"/>
            <a:ext cx="2434988" cy="646331"/>
          </a:xfrm>
          <a:prstGeom prst="rect">
            <a:avLst/>
          </a:prstGeom>
          <a:noFill/>
        </p:spPr>
        <p:txBody>
          <a:bodyPr wrap="square" rtlCol="0">
            <a:spAutoFit/>
          </a:bodyPr>
          <a:lstStyle/>
          <a:p>
            <a:pPr algn="ctr"/>
            <a:r>
              <a:rPr lang="vi-VN" sz="3600" b="1" dirty="0" smtClean="0">
                <a:solidFill>
                  <a:srgbClr val="FF0000"/>
                </a:solidFill>
              </a:rPr>
              <a:t>vui vẻ</a:t>
            </a:r>
            <a:endParaRPr lang="en-US" sz="3600" b="1" dirty="0">
              <a:solidFill>
                <a:srgbClr val="FF0000"/>
              </a:solidFill>
            </a:endParaRPr>
          </a:p>
        </p:txBody>
      </p:sp>
      <p:pic>
        <p:nvPicPr>
          <p:cNvPr id="9" name="Picture 5" descr="C:\Users\SANG CINDY\Desktop\HỌC TRỰC TUYẾN\lớp 8 chủ đề 3 mặt nạ\hinh-anh-em-be-khoc-meu-de-thuong-k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1380848"/>
            <a:ext cx="47625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444018" y="4400273"/>
            <a:ext cx="2434988" cy="646331"/>
          </a:xfrm>
          <a:prstGeom prst="rect">
            <a:avLst/>
          </a:prstGeom>
          <a:noFill/>
        </p:spPr>
        <p:txBody>
          <a:bodyPr wrap="square" rtlCol="0">
            <a:spAutoFit/>
          </a:bodyPr>
          <a:lstStyle/>
          <a:p>
            <a:pPr algn="ctr"/>
            <a:r>
              <a:rPr lang="vi-VN" sz="3600" b="1" dirty="0" smtClean="0">
                <a:solidFill>
                  <a:srgbClr val="FF0000"/>
                </a:solidFill>
              </a:rPr>
              <a:t>Buồn bã</a:t>
            </a:r>
            <a:endParaRPr lang="en-US" sz="3600" b="1" dirty="0">
              <a:solidFill>
                <a:srgbClr val="FF0000"/>
              </a:solidFill>
            </a:endParaRPr>
          </a:p>
        </p:txBody>
      </p:sp>
      <p:pic>
        <p:nvPicPr>
          <p:cNvPr id="11" name="Picture 6" descr="C:\Users\SANG CINDY\Desktop\HỌC TRỰC TUYẾN\lớp 8 chủ đề 3 mặt nạ\ava2-1505900649276-0-0-552-1072-crop-1505900657255.jpg"/>
          <p:cNvPicPr>
            <a:picLocks noChangeAspect="1" noChangeArrowheads="1"/>
          </p:cNvPicPr>
          <p:nvPr/>
        </p:nvPicPr>
        <p:blipFill rotWithShape="1">
          <a:blip r:embed="rId4">
            <a:extLst>
              <a:ext uri="{28A0092B-C50C-407E-A947-70E740481C1C}">
                <a14:useLocalDpi xmlns:a14="http://schemas.microsoft.com/office/drawing/2010/main" val="0"/>
              </a:ext>
            </a:extLst>
          </a:blip>
          <a:srcRect l="22170" r="24238"/>
          <a:stretch/>
        </p:blipFill>
        <p:spPr bwMode="auto">
          <a:xfrm>
            <a:off x="4152900" y="4838947"/>
            <a:ext cx="2019300" cy="1943732"/>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Sequential Access Storage 11"/>
          <p:cNvSpPr/>
          <p:nvPr/>
        </p:nvSpPr>
        <p:spPr>
          <a:xfrm flipH="1">
            <a:off x="5907206" y="5046604"/>
            <a:ext cx="3236794" cy="1639383"/>
          </a:xfrm>
          <a:prstGeom prst="flowChartMagneticTape">
            <a:avLst/>
          </a:prstGeom>
          <a:solidFill>
            <a:schemeClr val="accent5">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tx1">
                    <a:lumMod val="95000"/>
                    <a:lumOff val="5000"/>
                  </a:schemeClr>
                </a:solidFill>
              </a:rPr>
              <a:t>Ghi chú: đây không phải mặt con người, chỉ là cùng cảm xúc buồn thôi !</a:t>
            </a:r>
            <a:endParaRPr lang="en-US" sz="2000" b="1" dirty="0">
              <a:solidFill>
                <a:schemeClr val="tx1">
                  <a:lumMod val="95000"/>
                  <a:lumOff val="5000"/>
                </a:schemeClr>
              </a:solidFill>
            </a:endParaRPr>
          </a:p>
        </p:txBody>
      </p:sp>
    </p:spTree>
    <p:extLst>
      <p:ext uri="{BB962C8B-B14F-4D97-AF65-F5344CB8AC3E}">
        <p14:creationId xmlns:p14="http://schemas.microsoft.com/office/powerpoint/2010/main" val="11142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5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5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5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25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595" y="152400"/>
            <a:ext cx="8802805" cy="1077218"/>
          </a:xfrm>
          <a:prstGeom prst="rect">
            <a:avLst/>
          </a:prstGeom>
          <a:solidFill>
            <a:srgbClr val="EFFDFF"/>
          </a:solidFill>
          <a:ln w="38100">
            <a:solidFill>
              <a:srgbClr val="21E5FF"/>
            </a:solidFill>
          </a:ln>
          <a:effectLst/>
        </p:spPr>
        <p:txBody>
          <a:bodyPr wrap="square" rtlCol="0">
            <a:spAutoFit/>
          </a:bodyPr>
          <a:lstStyle/>
          <a:p>
            <a:r>
              <a:rPr lang="vi-VN" sz="3200" b="1" dirty="0" smtClean="0"/>
              <a:t>Những biểu lộ cảm xúc thể hiện trên khuôn mặt người.</a:t>
            </a:r>
            <a:endParaRPr lang="en-US" sz="3200" b="1" dirty="0"/>
          </a:p>
        </p:txBody>
      </p:sp>
      <p:pic>
        <p:nvPicPr>
          <p:cNvPr id="3074" name="Picture 2" descr="C:\Users\SANG CINDY\Desktop\HỌC TRỰC TUYẾN\lớp 8 chủ đề 3 mặt nạ\tôi-rất-hay-tức-giận-tôi-phải-làm-gì.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89" r="15478"/>
          <a:stretch/>
        </p:blipFill>
        <p:spPr bwMode="auto">
          <a:xfrm>
            <a:off x="228600" y="1524000"/>
            <a:ext cx="4401402" cy="38846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37230" y="5638800"/>
            <a:ext cx="2434988" cy="646331"/>
          </a:xfrm>
          <a:prstGeom prst="rect">
            <a:avLst/>
          </a:prstGeom>
          <a:noFill/>
        </p:spPr>
        <p:txBody>
          <a:bodyPr wrap="square" rtlCol="0">
            <a:spAutoFit/>
          </a:bodyPr>
          <a:lstStyle/>
          <a:p>
            <a:pPr algn="ctr"/>
            <a:r>
              <a:rPr lang="vi-VN" sz="3600" b="1" dirty="0" smtClean="0">
                <a:solidFill>
                  <a:srgbClr val="FF0000"/>
                </a:solidFill>
              </a:rPr>
              <a:t>Tức giận</a:t>
            </a:r>
            <a:endParaRPr lang="en-US" sz="3600" b="1" dirty="0">
              <a:solidFill>
                <a:srgbClr val="FF0000"/>
              </a:solidFill>
            </a:endParaRPr>
          </a:p>
        </p:txBody>
      </p:sp>
      <p:pic>
        <p:nvPicPr>
          <p:cNvPr id="3075" name="Picture 3" descr="C:\Users\SANG CINDY\Desktop\HỌC TRỰC TUYẾN\lớp 8 chủ đề 3 mặt nạ\unnamed (2).jpg"/>
          <p:cNvPicPr>
            <a:picLocks noChangeAspect="1" noChangeArrowheads="1"/>
          </p:cNvPicPr>
          <p:nvPr/>
        </p:nvPicPr>
        <p:blipFill rotWithShape="1">
          <a:blip r:embed="rId3">
            <a:extLst>
              <a:ext uri="{28A0092B-C50C-407E-A947-70E740481C1C}">
                <a14:useLocalDpi xmlns:a14="http://schemas.microsoft.com/office/drawing/2010/main" val="0"/>
              </a:ext>
            </a:extLst>
          </a:blip>
          <a:srcRect l="36607"/>
          <a:stretch/>
        </p:blipFill>
        <p:spPr bwMode="auto">
          <a:xfrm>
            <a:off x="5086597" y="1524000"/>
            <a:ext cx="3697480" cy="38846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80315" y="5615049"/>
            <a:ext cx="2434988" cy="646331"/>
          </a:xfrm>
          <a:prstGeom prst="rect">
            <a:avLst/>
          </a:prstGeom>
          <a:noFill/>
        </p:spPr>
        <p:txBody>
          <a:bodyPr wrap="square" rtlCol="0">
            <a:spAutoFit/>
          </a:bodyPr>
          <a:lstStyle/>
          <a:p>
            <a:pPr algn="ctr"/>
            <a:r>
              <a:rPr lang="vi-VN" sz="3600" b="1" dirty="0" smtClean="0">
                <a:solidFill>
                  <a:srgbClr val="FF0000"/>
                </a:solidFill>
              </a:rPr>
              <a:t>Lo lắng</a:t>
            </a:r>
            <a:endParaRPr lang="en-US" sz="3600" b="1" dirty="0">
              <a:solidFill>
                <a:srgbClr val="FF0000"/>
              </a:solidFill>
            </a:endParaRPr>
          </a:p>
        </p:txBody>
      </p:sp>
      <p:pic>
        <p:nvPicPr>
          <p:cNvPr id="3076" name="Picture 4" descr="E:\hình động\13 (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965368"/>
            <a:ext cx="1972845" cy="197284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hình động\em2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97809" y="3497968"/>
            <a:ext cx="1910664" cy="191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0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 presetClass="entr" presetSubtype="0" fill="hold" nodeType="withEffect">
                                  <p:stCondLst>
                                    <p:cond delay="0"/>
                                  </p:stCondLst>
                                  <p:childTnLst>
                                    <p:set>
                                      <p:cBhvr>
                                        <p:cTn id="21" dur="1" fill="hold">
                                          <p:stCondLst>
                                            <p:cond delay="499"/>
                                          </p:stCondLst>
                                        </p:cTn>
                                        <p:tgtEl>
                                          <p:spTgt spid="307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wipe(down)">
                                      <p:cBhvr>
                                        <p:cTn id="26" dur="250"/>
                                        <p:tgtEl>
                                          <p:spTgt spid="307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250"/>
                                        <p:tgtEl>
                                          <p:spTgt spid="8"/>
                                        </p:tgtEl>
                                      </p:cBhvr>
                                    </p:animEffect>
                                  </p:childTnLst>
                                </p:cTn>
                              </p:par>
                              <p:par>
                                <p:cTn id="30" presetID="1" presetClass="entr" presetSubtype="0" fill="hold" nodeType="withEffect">
                                  <p:stCondLst>
                                    <p:cond delay="0"/>
                                  </p:stCondLst>
                                  <p:childTnLst>
                                    <p:set>
                                      <p:cBhvr>
                                        <p:cTn id="31" dur="1" fill="hold">
                                          <p:stCondLst>
                                            <p:cond delay="249"/>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457200" y="229590"/>
            <a:ext cx="8458200" cy="2806535"/>
          </a:xfrm>
          <a:prstGeom prst="roundRect">
            <a:avLst/>
          </a:prstGeom>
          <a:ln w="762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r>
              <a:rPr lang="vi-VN" sz="3200" b="1" cap="all" dirty="0" smtClean="0">
                <a:ln w="9000" cmpd="sng">
                  <a:solidFill>
                    <a:srgbClr val="C00000"/>
                  </a:solidFill>
                  <a:prstDash val="solid"/>
                </a:ln>
                <a:solidFill>
                  <a:srgbClr val="CC0053"/>
                </a:solidFill>
                <a:effectLst>
                  <a:reflection blurRad="12700" stA="28000" endPos="45000" dist="1000" dir="5400000" sy="-100000" algn="bl" rotWithShape="0"/>
                </a:effectLst>
              </a:rPr>
              <a:t>III. BÀI TẬP thực hành:</a:t>
            </a:r>
            <a:endParaRPr lang="vi-VN" sz="3200" b="1" dirty="0" smtClean="0"/>
          </a:p>
          <a:p>
            <a:pPr marL="457200" indent="-457200">
              <a:buFontTx/>
              <a:buChar char="-"/>
            </a:pPr>
            <a:r>
              <a:rPr lang="vi-VN" sz="3200" b="1" dirty="0" smtClean="0"/>
              <a:t>Em hãy vẽ 3 hình dáng khuôn mặt khác nhau sau đó hãy vẽ 3 trạng thái cảm xúc trên mỗi khuôn mặt và ghi chú Em đang vẽ cảm xúc gì.</a:t>
            </a:r>
          </a:p>
        </p:txBody>
      </p:sp>
    </p:spTree>
    <p:extLst>
      <p:ext uri="{BB962C8B-B14F-4D97-AF65-F5344CB8AC3E}">
        <p14:creationId xmlns:p14="http://schemas.microsoft.com/office/powerpoint/2010/main" val="17207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23594" y="914400"/>
            <a:ext cx="5887006" cy="5562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2595" y="152400"/>
            <a:ext cx="8802805" cy="584775"/>
          </a:xfrm>
          <a:prstGeom prst="rect">
            <a:avLst/>
          </a:prstGeom>
          <a:solidFill>
            <a:srgbClr val="EFFDFF"/>
          </a:solidFill>
          <a:ln w="38100">
            <a:solidFill>
              <a:srgbClr val="21E5FF"/>
            </a:solidFill>
          </a:ln>
          <a:effectLst/>
        </p:spPr>
        <p:txBody>
          <a:bodyPr wrap="square" rtlCol="0">
            <a:spAutoFit/>
          </a:bodyPr>
          <a:lstStyle/>
          <a:p>
            <a:pPr algn="ctr"/>
            <a:r>
              <a:rPr lang="vi-VN" sz="3200" b="1" dirty="0" smtClean="0"/>
              <a:t>Một số hình dáng khuôn mặt người</a:t>
            </a:r>
            <a:endParaRPr lang="en-US" sz="3200" b="1" dirty="0"/>
          </a:p>
        </p:txBody>
      </p:sp>
      <p:pic>
        <p:nvPicPr>
          <p:cNvPr id="5123" name="Picture 3" descr="E:\hình động\81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75946"/>
            <a:ext cx="1524000" cy="543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2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87972" y="304800"/>
            <a:ext cx="7089228" cy="523220"/>
          </a:xfrm>
          <a:prstGeom prst="rect">
            <a:avLst/>
          </a:prstGeom>
          <a:noFill/>
        </p:spPr>
        <p:txBody>
          <a:bodyPr wrap="square" rtlCol="0">
            <a:spAutoFit/>
          </a:bodyPr>
          <a:lstStyle/>
          <a:p>
            <a:r>
              <a:rPr lang="vi-VN" sz="2800" b="1" cap="all" dirty="0" smtClean="0">
                <a:ln w="9000" cmpd="sng">
                  <a:solidFill>
                    <a:srgbClr val="CC0053"/>
                  </a:solidFill>
                  <a:prstDash val="solid"/>
                </a:ln>
                <a:solidFill>
                  <a:srgbClr val="C00000"/>
                </a:solidFill>
                <a:effectLst>
                  <a:reflection blurRad="12700" stA="28000" endPos="45000" dist="1000" dir="5400000" sy="-100000" algn="bl" rotWithShape="0"/>
                </a:effectLst>
              </a:rPr>
              <a:t>Iv. Dặn dò :</a:t>
            </a:r>
            <a:endParaRPr lang="en-US" sz="2800" b="1" cap="all" dirty="0">
              <a:ln w="9000" cmpd="sng">
                <a:solidFill>
                  <a:srgbClr val="CC0053"/>
                </a:solidFill>
                <a:prstDash val="solid"/>
              </a:ln>
              <a:solidFill>
                <a:srgbClr val="C00000"/>
              </a:solidFill>
              <a:effectLst>
                <a:reflection blurRad="12700" stA="28000" endPos="45000" dist="1000" dir="5400000" sy="-100000" algn="bl" rotWithShape="0"/>
              </a:effectLst>
            </a:endParaRPr>
          </a:p>
        </p:txBody>
      </p:sp>
      <p:sp>
        <p:nvSpPr>
          <p:cNvPr id="5" name="Rounded Rectangle 4"/>
          <p:cNvSpPr/>
          <p:nvPr/>
        </p:nvSpPr>
        <p:spPr>
          <a:xfrm>
            <a:off x="457200" y="914400"/>
            <a:ext cx="8458200" cy="2229134"/>
          </a:xfrm>
          <a:prstGeom prst="roundRect">
            <a:avLst/>
          </a:prstGeom>
          <a:ln w="76200">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r>
              <a:rPr lang="vi-VN" sz="3200" b="1" dirty="0" smtClean="0"/>
              <a:t>- Chúc các em hoàn thành bài tập tốt !</a:t>
            </a:r>
          </a:p>
          <a:p>
            <a:r>
              <a:rPr lang="vi-VN" sz="3200" b="1" dirty="0" smtClean="0"/>
              <a:t>- Hẹn gặp lại các em tuần sau chúng ta sẽ học tiết 2 : Cách Vẽ Chân Dung.</a:t>
            </a:r>
          </a:p>
        </p:txBody>
      </p:sp>
      <p:pic>
        <p:nvPicPr>
          <p:cNvPr id="7" name="Picture 2" descr="E:\hình nền powerpoint\0b4c2db80c74db2c2153cc640e5f7240.png"/>
          <p:cNvPicPr>
            <a:picLocks noChangeAspect="1" noChangeArrowheads="1"/>
          </p:cNvPicPr>
          <p:nvPr/>
        </p:nvPicPr>
        <p:blipFill rotWithShape="1">
          <a:blip r:embed="rId3">
            <a:extLst>
              <a:ext uri="{28A0092B-C50C-407E-A947-70E740481C1C}">
                <a14:useLocalDpi xmlns:a14="http://schemas.microsoft.com/office/drawing/2010/main" val="0"/>
              </a:ext>
            </a:extLst>
          </a:blip>
          <a:srcRect l="37351" r="42723" b="53831"/>
          <a:stretch/>
        </p:blipFill>
        <p:spPr bwMode="auto">
          <a:xfrm>
            <a:off x="6248400" y="3615776"/>
            <a:ext cx="2286000" cy="2979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hình nền powerpoint\0b4c2db80c74db2c2153cc640e5f7240.png"/>
          <p:cNvPicPr>
            <a:picLocks noChangeAspect="1" noChangeArrowheads="1"/>
          </p:cNvPicPr>
          <p:nvPr/>
        </p:nvPicPr>
        <p:blipFill rotWithShape="1">
          <a:blip r:embed="rId3">
            <a:extLst>
              <a:ext uri="{28A0092B-C50C-407E-A947-70E740481C1C}">
                <a14:useLocalDpi xmlns:a14="http://schemas.microsoft.com/office/drawing/2010/main" val="0"/>
              </a:ext>
            </a:extLst>
          </a:blip>
          <a:srcRect r="80074" b="53831"/>
          <a:stretch/>
        </p:blipFill>
        <p:spPr bwMode="auto">
          <a:xfrm>
            <a:off x="3733800" y="3390702"/>
            <a:ext cx="2353102" cy="306696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hình động\2 (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20438"/>
            <a:ext cx="1524000" cy="1875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hình động\2 (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173430"/>
            <a:ext cx="993444" cy="122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hình động\2 (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90180" y="5255438"/>
            <a:ext cx="993444" cy="12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9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 y="2534776"/>
            <a:ext cx="8686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3200" b="1" dirty="0" smtClean="0">
                <a:ln w="11430"/>
                <a:solidFill>
                  <a:srgbClr val="FF0000"/>
                </a:solidFill>
                <a:effectLst>
                  <a:outerShdw blurRad="50800" dist="39000" dir="5460000" algn="tl">
                    <a:srgbClr val="000000">
                      <a:alpha val="38000"/>
                    </a:srgbClr>
                  </a:outerShdw>
                </a:effectLst>
              </a:rPr>
              <a:t>CHÚC CÁC EM HỌC SINH HỌC TẬP TỐT !</a:t>
            </a:r>
            <a:endParaRPr lang="en-US" sz="3200" b="1" dirty="0">
              <a:ln w="11430"/>
              <a:solidFill>
                <a:srgbClr val="FF0000"/>
              </a:solidFill>
              <a:effectLst>
                <a:outerShdw blurRad="50800" dist="39000" dir="5460000" algn="tl">
                  <a:srgbClr val="000000">
                    <a:alpha val="38000"/>
                  </a:srgbClr>
                </a:outerShdw>
              </a:effectLst>
            </a:endParaRPr>
          </a:p>
        </p:txBody>
      </p:sp>
      <p:pic>
        <p:nvPicPr>
          <p:cNvPr id="6146" name="Picture 2" descr="E:\hình động\anh-dong-301_113857.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457" y="3653904"/>
            <a:ext cx="78486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6" name="R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638800"/>
            <a:ext cx="609600" cy="609600"/>
          </a:xfrm>
          <a:prstGeom prst="rect">
            <a:avLst/>
          </a:prstGeom>
        </p:spPr>
      </p:pic>
      <p:pic>
        <p:nvPicPr>
          <p:cNvPr id="2" name="Picture 2" descr="E:\hình động\655239mbxyr0htsx.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29" y="223482"/>
            <a:ext cx="3889271" cy="64821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hình động\655239mbxyr0htsx.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3729" y="71082"/>
            <a:ext cx="3889271" cy="648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4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5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3000" r="-43000"/>
          </a:stretch>
        </a:blipFill>
        <a:effectLst/>
      </p:bgPr>
    </p:bg>
    <p:spTree>
      <p:nvGrpSpPr>
        <p:cNvPr id="1" name=""/>
        <p:cNvGrpSpPr/>
        <p:nvPr/>
      </p:nvGrpSpPr>
      <p:grpSpPr>
        <a:xfrm>
          <a:off x="0" y="0"/>
          <a:ext cx="0" cy="0"/>
          <a:chOff x="0" y="0"/>
          <a:chExt cx="0" cy="0"/>
        </a:xfrm>
      </p:grpSpPr>
      <p:sp>
        <p:nvSpPr>
          <p:cNvPr id="4" name="TextBox 3"/>
          <p:cNvSpPr txBox="1"/>
          <p:nvPr/>
        </p:nvSpPr>
        <p:spPr>
          <a:xfrm>
            <a:off x="304800" y="533400"/>
            <a:ext cx="8610600" cy="2062103"/>
          </a:xfrm>
          <a:prstGeom prst="rect">
            <a:avLst/>
          </a:prstGeom>
          <a:noFill/>
          <a:ln w="38100">
            <a:noFill/>
          </a:ln>
        </p:spPr>
        <p:txBody>
          <a:bodyPr wrap="square" rtlCol="0">
            <a:spAutoFit/>
          </a:bodyPr>
          <a:lstStyle/>
          <a:p>
            <a:pPr algn="ctr"/>
            <a:r>
              <a:rPr lang="vi-VN" sz="3200" b="1" dirty="0" smtClean="0">
                <a:ln w="1905"/>
                <a:solidFill>
                  <a:schemeClr val="tx1">
                    <a:lumMod val="95000"/>
                    <a:lumOff val="5000"/>
                  </a:schemeClr>
                </a:solidFill>
                <a:effectLst>
                  <a:innerShdw blurRad="69850" dist="43180" dir="5400000">
                    <a:srgbClr val="000000">
                      <a:alpha val="65000"/>
                    </a:srgbClr>
                  </a:innerShdw>
                </a:effectLst>
              </a:rPr>
              <a:t>CHỦ ĐỀ : 3</a:t>
            </a:r>
          </a:p>
          <a:p>
            <a:pPr algn="ctr"/>
            <a:r>
              <a:rPr lang="vi-VN" sz="4000" b="1" cap="all" dirty="0" smtClean="0">
                <a:ln w="9000" cmpd="sng">
                  <a:solidFill>
                    <a:srgbClr val="C00000"/>
                  </a:solidFill>
                  <a:prstDash val="solid"/>
                </a:ln>
                <a:solidFill>
                  <a:srgbClr val="FF0066"/>
                </a:solidFill>
                <a:effectLst>
                  <a:reflection blurRad="12700" stA="28000" endPos="45000" dist="1000" dir="5400000" sy="-100000" algn="bl" rotWithShape="0"/>
                </a:effectLst>
                <a:latin typeface="Arial" panose="020B0604020202020204" pitchFamily="34" charset="0"/>
                <a:cs typeface="Arial" panose="020B0604020202020204" pitchFamily="34" charset="0"/>
              </a:rPr>
              <a:t>TRANG TRÍ MẶT NẠ</a:t>
            </a:r>
          </a:p>
          <a:p>
            <a:pPr algn="ctr"/>
            <a:endParaRPr lang="vi-V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vi-VN" sz="2800" b="1" dirty="0" smtClean="0">
                <a:ln w="10541" cmpd="sng">
                  <a:solidFill>
                    <a:schemeClr val="accent1">
                      <a:shade val="88000"/>
                      <a:satMod val="110000"/>
                    </a:schemeClr>
                  </a:solidFill>
                  <a:prstDash val="solid"/>
                </a:ln>
                <a:solidFill>
                  <a:srgbClr val="002060"/>
                </a:solidFill>
              </a:rPr>
              <a:t>Tiết 1 :  GIỚI THIỆU TỈ LỆ KHUÔN MẶT NGƯỜI.</a:t>
            </a:r>
            <a:endParaRPr lang="en-US" sz="2800" b="1" dirty="0">
              <a:ln w="10541" cmpd="sng">
                <a:solidFill>
                  <a:schemeClr val="accent1">
                    <a:shade val="88000"/>
                    <a:satMod val="110000"/>
                  </a:schemeClr>
                </a:solidFill>
                <a:prstDash val="solid"/>
              </a:ln>
              <a:solidFill>
                <a:srgbClr val="002060"/>
              </a:solidFill>
            </a:endParaRPr>
          </a:p>
        </p:txBody>
      </p:sp>
    </p:spTree>
    <p:extLst>
      <p:ext uri="{BB962C8B-B14F-4D97-AF65-F5344CB8AC3E}">
        <p14:creationId xmlns:p14="http://schemas.microsoft.com/office/powerpoint/2010/main" val="135053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77225"/>
            <a:ext cx="5715000"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3200" b="1" spc="50" dirty="0" smtClean="0">
                <a:ln w="11430"/>
                <a:solidFill>
                  <a:srgbClr val="CC0053"/>
                </a:solidFill>
                <a:effectLst>
                  <a:outerShdw blurRad="76200" dist="50800" dir="5400000" algn="tl" rotWithShape="0">
                    <a:srgbClr val="000000">
                      <a:alpha val="65000"/>
                    </a:srgbClr>
                  </a:outerShdw>
                </a:effectLst>
              </a:rPr>
              <a:t>I. QUAN SÁT – NHẬN XÉT:</a:t>
            </a:r>
            <a:endParaRPr lang="en-US" sz="3200" b="1" spc="50" dirty="0">
              <a:ln w="11430"/>
              <a:solidFill>
                <a:srgbClr val="CC0053"/>
              </a:solidFill>
              <a:effectLst>
                <a:outerShdw blurRad="76200" dist="50800" dir="5400000" algn="tl" rotWithShape="0">
                  <a:srgbClr val="000000">
                    <a:alpha val="65000"/>
                  </a:srgbClr>
                </a:outerShdw>
              </a:effectLst>
            </a:endParaRPr>
          </a:p>
        </p:txBody>
      </p:sp>
      <p:pic>
        <p:nvPicPr>
          <p:cNvPr id="5123" name="Picture 3" descr="E:\hình nền powerpoint\hình làm giáo án\ob.jpg"/>
          <p:cNvPicPr>
            <a:picLocks noChangeAspect="1" noChangeArrowheads="1"/>
          </p:cNvPicPr>
          <p:nvPr/>
        </p:nvPicPr>
        <p:blipFill rotWithShape="1">
          <a:blip r:embed="rId2">
            <a:extLst>
              <a:ext uri="{28A0092B-C50C-407E-A947-70E740481C1C}">
                <a14:useLocalDpi xmlns:a14="http://schemas.microsoft.com/office/drawing/2010/main" val="0"/>
              </a:ext>
            </a:extLst>
          </a:blip>
          <a:srcRect b="8232"/>
          <a:stretch/>
        </p:blipFill>
        <p:spPr bwMode="auto">
          <a:xfrm>
            <a:off x="174844" y="1066800"/>
            <a:ext cx="8740556"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1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fade">
                                      <p:cBhvr>
                                        <p:cTn id="10" dur="25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hình động\th_9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6872" y="612612"/>
            <a:ext cx="932214" cy="8615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hình nền powerpoint\hình làm giáo án\murder-myst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607" y="2286000"/>
            <a:ext cx="3773265" cy="4021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95800" y="990600"/>
            <a:ext cx="4627128" cy="3785652"/>
          </a:xfrm>
          <a:prstGeom prst="rect">
            <a:avLst/>
          </a:prstGeom>
          <a:noFill/>
        </p:spPr>
        <p:txBody>
          <a:bodyPr wrap="square" rtlCol="0">
            <a:spAutoFit/>
          </a:bodyPr>
          <a:lstStyle/>
          <a:p>
            <a:pPr algn="just"/>
            <a:r>
              <a:rPr lang="vi-VN" sz="4000" b="1" dirty="0" smtClean="0">
                <a:solidFill>
                  <a:srgbClr val="0000FF"/>
                </a:solidFill>
                <a:latin typeface="Arial" panose="020B0604020202020204" pitchFamily="34" charset="0"/>
                <a:cs typeface="Arial" panose="020B0604020202020204" pitchFamily="34" charset="0"/>
              </a:rPr>
              <a:t>	Em hãy quan sát các hình ảnh và ghi nhớ nội dung bài học . </a:t>
            </a:r>
          </a:p>
          <a:p>
            <a:pPr algn="just"/>
            <a:endParaRPr lang="vi-VN" sz="4000" b="1" dirty="0" smtClean="0">
              <a:solidFill>
                <a:srgbClr val="0000FF"/>
              </a:solidFill>
              <a:latin typeface="Arial" panose="020B0604020202020204" pitchFamily="34" charset="0"/>
              <a:cs typeface="Arial" panose="020B0604020202020204" pitchFamily="34" charset="0"/>
            </a:endParaRPr>
          </a:p>
          <a:p>
            <a:pPr algn="just"/>
            <a:r>
              <a:rPr lang="vi-VN" sz="4000" b="1" dirty="0" smtClean="0">
                <a:solidFill>
                  <a:srgbClr val="0000FF"/>
                </a:solidFill>
                <a:latin typeface="Arial" panose="020B0604020202020204" pitchFamily="34" charset="0"/>
                <a:cs typeface="Arial" panose="020B0604020202020204" pitchFamily="34" charset="0"/>
              </a:rPr>
              <a:t> 	</a:t>
            </a:r>
          </a:p>
        </p:txBody>
      </p:sp>
      <p:pic>
        <p:nvPicPr>
          <p:cNvPr id="2050" name="Picture 2" descr="E:\hình động\72535Barres_etoiles__44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750" y="6307241"/>
            <a:ext cx="6002221" cy="4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5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09600"/>
            <a:ext cx="7772400" cy="369332"/>
          </a:xfrm>
          <a:prstGeom prst="rect">
            <a:avLst/>
          </a:prstGeom>
          <a:noFill/>
        </p:spPr>
        <p:txBody>
          <a:bodyPr wrap="square" rtlCol="0">
            <a:spAutoFit/>
          </a:bodyPr>
          <a:lstStyle/>
          <a:p>
            <a:endParaRPr lang="en-US"/>
          </a:p>
        </p:txBody>
      </p:sp>
      <p:sp>
        <p:nvSpPr>
          <p:cNvPr id="5" name="TextBox 4"/>
          <p:cNvSpPr txBox="1"/>
          <p:nvPr/>
        </p:nvSpPr>
        <p:spPr>
          <a:xfrm>
            <a:off x="177420" y="194101"/>
            <a:ext cx="8814179" cy="1200329"/>
          </a:xfrm>
          <a:prstGeom prst="rect">
            <a:avLst/>
          </a:prstGeom>
          <a:noFill/>
        </p:spPr>
        <p:txBody>
          <a:bodyPr wrap="square" rtlCol="0">
            <a:spAutoFit/>
          </a:bodyPr>
          <a:lstStyle/>
          <a:p>
            <a:pPr algn="just"/>
            <a:r>
              <a:rPr lang="vi-VN" sz="3600" b="1" dirty="0" smtClean="0"/>
              <a:t>- Mỗi người và ở những lứa tuổi khác nhau đều có một khuôn mặt riêng.</a:t>
            </a:r>
            <a:endParaRPr lang="en-US" sz="3600" b="1" dirty="0"/>
          </a:p>
        </p:txBody>
      </p:sp>
      <p:pic>
        <p:nvPicPr>
          <p:cNvPr id="3074" name="Picture 2" descr="C:\Users\SANG CINDY\Desktop\HỌC TRỰC TUYẾN\lớp 8 chủ đề 3 mặt nạ\hinh-anh-em-be-so-sinh-de-thuong-718-4-1024x64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978" r="20063"/>
          <a:stretch/>
        </p:blipFill>
        <p:spPr bwMode="auto">
          <a:xfrm>
            <a:off x="176282" y="1930105"/>
            <a:ext cx="3565105" cy="33276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5830669"/>
            <a:ext cx="7696200" cy="646331"/>
          </a:xfrm>
          <a:prstGeom prst="rect">
            <a:avLst/>
          </a:prstGeom>
          <a:noFill/>
        </p:spPr>
        <p:txBody>
          <a:bodyPr wrap="square" rtlCol="0">
            <a:spAutoFit/>
          </a:bodyPr>
          <a:lstStyle/>
          <a:p>
            <a:pPr algn="ctr"/>
            <a:r>
              <a:rPr lang="vi-VN" sz="3600" b="1" dirty="0" smtClean="0">
                <a:solidFill>
                  <a:srgbClr val="FF0000"/>
                </a:solidFill>
              </a:rPr>
              <a:t>Khuôn mặt trẻ sơ sinh và trẻ em</a:t>
            </a:r>
            <a:endParaRPr lang="en-US" sz="3600" b="1" dirty="0">
              <a:solidFill>
                <a:srgbClr val="FF0000"/>
              </a:solidFill>
            </a:endParaRPr>
          </a:p>
        </p:txBody>
      </p:sp>
      <p:pic>
        <p:nvPicPr>
          <p:cNvPr id="3075" name="Picture 3" descr="C:\Users\SANG CINDY\Desktop\HỌC TRỰC TUYẾN\lớp 8 chủ đề 3 mặt nạ\lam-sao-de-phong-benh-nha-chu-viem-o-tre-em-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83" r="4416"/>
          <a:stretch/>
        </p:blipFill>
        <p:spPr bwMode="auto">
          <a:xfrm>
            <a:off x="3989076" y="1524000"/>
            <a:ext cx="500252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 calcmode="lin" valueType="num">
                                      <p:cBhvr additive="base">
                                        <p:cTn id="16" dur="500" fill="hold"/>
                                        <p:tgtEl>
                                          <p:spTgt spid="3075"/>
                                        </p:tgtEl>
                                        <p:attrNameLst>
                                          <p:attrName>ppt_x</p:attrName>
                                        </p:attrNameLst>
                                      </p:cBhvr>
                                      <p:tavLst>
                                        <p:tav tm="0">
                                          <p:val>
                                            <p:strVal val="#ppt_x"/>
                                          </p:val>
                                        </p:tav>
                                        <p:tav tm="100000">
                                          <p:val>
                                            <p:strVal val="#ppt_x"/>
                                          </p:val>
                                        </p:tav>
                                      </p:tavLst>
                                    </p:anim>
                                    <p:anim calcmode="lin" valueType="num">
                                      <p:cBhvr additive="base">
                                        <p:cTn id="17" dur="500" fill="hold"/>
                                        <p:tgtEl>
                                          <p:spTgt spid="307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ANG CINDY\Desktop\HỌC TRỰC TUYẾN\lớp 8 chủ đề 3 mặt nạ\20181113071846_131120181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08145" y="1893451"/>
            <a:ext cx="5323764" cy="3992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0" y="6135469"/>
            <a:ext cx="7696200" cy="646331"/>
          </a:xfrm>
          <a:prstGeom prst="rect">
            <a:avLst/>
          </a:prstGeom>
          <a:noFill/>
        </p:spPr>
        <p:txBody>
          <a:bodyPr wrap="square" rtlCol="0">
            <a:spAutoFit/>
          </a:bodyPr>
          <a:lstStyle/>
          <a:p>
            <a:pPr algn="ctr"/>
            <a:r>
              <a:rPr lang="vi-VN" sz="3600" b="1" dirty="0" smtClean="0">
                <a:solidFill>
                  <a:srgbClr val="FF0000"/>
                </a:solidFill>
              </a:rPr>
              <a:t>Khuôn mặt thanh thiếu niên</a:t>
            </a:r>
            <a:endParaRPr lang="en-US" sz="3600" b="1" dirty="0">
              <a:solidFill>
                <a:srgbClr val="FF0000"/>
              </a:solidFill>
            </a:endParaRPr>
          </a:p>
        </p:txBody>
      </p:sp>
      <p:sp>
        <p:nvSpPr>
          <p:cNvPr id="6" name="TextBox 5"/>
          <p:cNvSpPr txBox="1"/>
          <p:nvPr/>
        </p:nvSpPr>
        <p:spPr>
          <a:xfrm>
            <a:off x="228600" y="77569"/>
            <a:ext cx="8686800" cy="1815882"/>
          </a:xfrm>
          <a:prstGeom prst="rect">
            <a:avLst/>
          </a:prstGeom>
          <a:noFill/>
        </p:spPr>
        <p:txBody>
          <a:bodyPr wrap="square" rtlCol="0">
            <a:spAutoFit/>
          </a:bodyPr>
          <a:lstStyle/>
          <a:p>
            <a:r>
              <a:rPr lang="vi-VN" sz="2800" b="1" dirty="0" smtClean="0">
                <a:solidFill>
                  <a:srgbClr val="002060"/>
                </a:solidFill>
              </a:rPr>
              <a:t>Khuôn mặt rạng rỡ của các em học sinh trường THCS Trần Bội Cơ Q5, trong tiết học chuyên đề môn Toán tại khu vườn sinh học tích hợp liên môn. Toán -  Sinh </a:t>
            </a:r>
            <a:endParaRPr lang="en-US" sz="2800" b="1" dirty="0">
              <a:solidFill>
                <a:srgbClr val="002060"/>
              </a:solidFill>
            </a:endParaRPr>
          </a:p>
        </p:txBody>
      </p:sp>
    </p:spTree>
    <p:extLst>
      <p:ext uri="{BB962C8B-B14F-4D97-AF65-F5344CB8AC3E}">
        <p14:creationId xmlns:p14="http://schemas.microsoft.com/office/powerpoint/2010/main" val="41168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NG CINDY\Desktop\HỌC TRỰC TUYẾN\lớp 8 chủ đề 3 mặt nạ\photo1550393522344-1550393522690-crop-1550393548240225748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381000"/>
            <a:ext cx="8326637" cy="5159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1418" y="5848866"/>
            <a:ext cx="7696200" cy="646331"/>
          </a:xfrm>
          <a:prstGeom prst="rect">
            <a:avLst/>
          </a:prstGeom>
          <a:noFill/>
        </p:spPr>
        <p:txBody>
          <a:bodyPr wrap="square" rtlCol="0">
            <a:spAutoFit/>
          </a:bodyPr>
          <a:lstStyle/>
          <a:p>
            <a:pPr algn="ctr"/>
            <a:r>
              <a:rPr lang="vi-VN" sz="3600" b="1" dirty="0" smtClean="0">
                <a:solidFill>
                  <a:srgbClr val="FF0000"/>
                </a:solidFill>
              </a:rPr>
              <a:t>Khuôn mặt người trưởng thành</a:t>
            </a:r>
            <a:endParaRPr lang="en-US" sz="3600" b="1" dirty="0">
              <a:solidFill>
                <a:srgbClr val="FF0000"/>
              </a:solidFill>
            </a:endParaRPr>
          </a:p>
        </p:txBody>
      </p:sp>
    </p:spTree>
    <p:extLst>
      <p:ext uri="{BB962C8B-B14F-4D97-AF65-F5344CB8AC3E}">
        <p14:creationId xmlns:p14="http://schemas.microsoft.com/office/powerpoint/2010/main" val="23864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dissolve">
                                      <p:cBhvr>
                                        <p:cTn id="1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NG CINDY\Desktop\HỌC TRỰC TUYẾN\lớp 8 chủ đề 3 mặt nạ\30422601s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2636" y="1840315"/>
            <a:ext cx="4752975" cy="34004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ANG CINDY\Desktop\HỌC TRỰC TUYẾN\lớp 8 chủ đề 3 mặt nạ\nghesy_Hongchuong_vtvonline_301113.jpg"/>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a:stretch/>
        </p:blipFill>
        <p:spPr bwMode="auto">
          <a:xfrm>
            <a:off x="4915611" y="76200"/>
            <a:ext cx="4168990"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81418" y="5848866"/>
            <a:ext cx="7696200" cy="646331"/>
          </a:xfrm>
          <a:prstGeom prst="rect">
            <a:avLst/>
          </a:prstGeom>
          <a:noFill/>
        </p:spPr>
        <p:txBody>
          <a:bodyPr wrap="square" rtlCol="0">
            <a:spAutoFit/>
          </a:bodyPr>
          <a:lstStyle/>
          <a:p>
            <a:pPr algn="ctr"/>
            <a:r>
              <a:rPr lang="vi-VN" sz="3600" b="1" dirty="0" smtClean="0">
                <a:solidFill>
                  <a:srgbClr val="FF0000"/>
                </a:solidFill>
              </a:rPr>
              <a:t>Khuôn mặt của người lớn tuổi</a:t>
            </a:r>
            <a:endParaRPr lang="en-US" sz="3600" b="1" dirty="0">
              <a:solidFill>
                <a:srgbClr val="FF0000"/>
              </a:solidFill>
            </a:endParaRPr>
          </a:p>
        </p:txBody>
      </p:sp>
    </p:spTree>
    <p:extLst>
      <p:ext uri="{BB962C8B-B14F-4D97-AF65-F5344CB8AC3E}">
        <p14:creationId xmlns:p14="http://schemas.microsoft.com/office/powerpoint/2010/main" val="149104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p:cTn id="11" dur="500" fill="hold"/>
                                        <p:tgtEl>
                                          <p:spTgt spid="6146"/>
                                        </p:tgtEl>
                                        <p:attrNameLst>
                                          <p:attrName>ppt_w</p:attrName>
                                        </p:attrNameLst>
                                      </p:cBhvr>
                                      <p:tavLst>
                                        <p:tav tm="0">
                                          <p:val>
                                            <p:fltVal val="0"/>
                                          </p:val>
                                        </p:tav>
                                        <p:tav tm="100000">
                                          <p:val>
                                            <p:strVal val="#ppt_w"/>
                                          </p:val>
                                        </p:tav>
                                      </p:tavLst>
                                    </p:anim>
                                    <p:anim calcmode="lin" valueType="num">
                                      <p:cBhvr>
                                        <p:cTn id="12" dur="500" fill="hold"/>
                                        <p:tgtEl>
                                          <p:spTgt spid="6146"/>
                                        </p:tgtEl>
                                        <p:attrNameLst>
                                          <p:attrName>ppt_h</p:attrName>
                                        </p:attrNameLst>
                                      </p:cBhvr>
                                      <p:tavLst>
                                        <p:tav tm="0">
                                          <p:val>
                                            <p:fltVal val="0"/>
                                          </p:val>
                                        </p:tav>
                                        <p:tav tm="100000">
                                          <p:val>
                                            <p:strVal val="#ppt_h"/>
                                          </p:val>
                                        </p:tav>
                                      </p:tavLst>
                                    </p:anim>
                                    <p:animEffect transition="in" filter="fade">
                                      <p:cBhvr>
                                        <p:cTn id="13" dur="500"/>
                                        <p:tgtEl>
                                          <p:spTgt spid="6146"/>
                                        </p:tgtEl>
                                      </p:cBhvr>
                                    </p:animEffect>
                                  </p:childTnLst>
                                </p:cTn>
                              </p:par>
                              <p:par>
                                <p:cTn id="14" presetID="53" presetClass="entr" presetSubtype="16"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 calcmode="lin" valueType="num">
                                      <p:cBhvr>
                                        <p:cTn id="16" dur="500" fill="hold"/>
                                        <p:tgtEl>
                                          <p:spTgt spid="6147"/>
                                        </p:tgtEl>
                                        <p:attrNameLst>
                                          <p:attrName>ppt_w</p:attrName>
                                        </p:attrNameLst>
                                      </p:cBhvr>
                                      <p:tavLst>
                                        <p:tav tm="0">
                                          <p:val>
                                            <p:fltVal val="0"/>
                                          </p:val>
                                        </p:tav>
                                        <p:tav tm="100000">
                                          <p:val>
                                            <p:strVal val="#ppt_w"/>
                                          </p:val>
                                        </p:tav>
                                      </p:tavLst>
                                    </p:anim>
                                    <p:anim calcmode="lin" valueType="num">
                                      <p:cBhvr>
                                        <p:cTn id="17" dur="500" fill="hold"/>
                                        <p:tgtEl>
                                          <p:spTgt spid="6147"/>
                                        </p:tgtEl>
                                        <p:attrNameLst>
                                          <p:attrName>ppt_h</p:attrName>
                                        </p:attrNameLst>
                                      </p:cBhvr>
                                      <p:tavLst>
                                        <p:tav tm="0">
                                          <p:val>
                                            <p:fltVal val="0"/>
                                          </p:val>
                                        </p:tav>
                                        <p:tav tm="100000">
                                          <p:val>
                                            <p:strVal val="#ppt_h"/>
                                          </p:val>
                                        </p:tav>
                                      </p:tavLst>
                                    </p:anim>
                                    <p:animEffect transition="in" filter="fade">
                                      <p:cBhvr>
                                        <p:cTn id="18"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4" name="TextBox 3"/>
          <p:cNvSpPr txBox="1"/>
          <p:nvPr/>
        </p:nvSpPr>
        <p:spPr>
          <a:xfrm>
            <a:off x="177420" y="228600"/>
            <a:ext cx="8814179" cy="1754326"/>
          </a:xfrm>
          <a:prstGeom prst="rect">
            <a:avLst/>
          </a:prstGeom>
          <a:solidFill>
            <a:schemeClr val="accent5">
              <a:lumMod val="20000"/>
              <a:lumOff val="80000"/>
            </a:schemeClr>
          </a:solidFill>
          <a:ln w="57150">
            <a:solidFill>
              <a:srgbClr val="0070C0"/>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3600" b="1" dirty="0" smtClean="0"/>
              <a:t>- Tỉ lệ các bộ phận trên khuôn mặt mỗi người: mắt, mũi, miệng, trán...khác nhau.</a:t>
            </a:r>
          </a:p>
        </p:txBody>
      </p:sp>
      <p:sp>
        <p:nvSpPr>
          <p:cNvPr id="5" name="TextBox 4"/>
          <p:cNvSpPr txBox="1"/>
          <p:nvPr/>
        </p:nvSpPr>
        <p:spPr>
          <a:xfrm>
            <a:off x="146713" y="2168099"/>
            <a:ext cx="8814179" cy="1754326"/>
          </a:xfrm>
          <a:prstGeom prst="rect">
            <a:avLst/>
          </a:prstGeom>
          <a:solidFill>
            <a:srgbClr val="FFCCFF"/>
          </a:solidFill>
          <a:ln w="57150">
            <a:solidFill>
              <a:srgbClr val="FF0066"/>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vi-VN" sz="3600" b="1" dirty="0" smtClean="0"/>
              <a:t>- Đặc biệt đôi mắt và vẻ mặt thường biểu hiện cảm xúc và tình cảm của con người ( vui, buồn, tức giận... ).</a:t>
            </a:r>
          </a:p>
        </p:txBody>
      </p:sp>
      <p:pic>
        <p:nvPicPr>
          <p:cNvPr id="7170" name="Picture 2" descr="E:\hình động\95338Barres_etoiles__28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479</Words>
  <PresentationFormat>On-screen Show (4:3)</PresentationFormat>
  <Paragraphs>50</Paragraphs>
  <Slides>19</Slides>
  <Notes>0</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2020-04-02T06:18:07Z</dcterms:created>
  <dcterms:modified xsi:type="dcterms:W3CDTF">2020-04-02T10:34:56Z</dcterms:modified>
</cp:coreProperties>
</file>