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4"/>
  </p:notesMasterIdLst>
  <p:sldIdLst>
    <p:sldId id="256" r:id="rId2"/>
    <p:sldId id="257" r:id="rId3"/>
    <p:sldId id="272" r:id="rId4"/>
    <p:sldId id="273" r:id="rId5"/>
    <p:sldId id="274" r:id="rId6"/>
    <p:sldId id="284" r:id="rId7"/>
    <p:sldId id="275" r:id="rId8"/>
    <p:sldId id="276" r:id="rId9"/>
    <p:sldId id="373" r:id="rId10"/>
    <p:sldId id="374" r:id="rId11"/>
    <p:sldId id="372" r:id="rId12"/>
    <p:sldId id="375" r:id="rId13"/>
    <p:sldId id="277" r:id="rId14"/>
    <p:sldId id="278" r:id="rId15"/>
    <p:sldId id="376" r:id="rId16"/>
    <p:sldId id="377" r:id="rId17"/>
    <p:sldId id="279" r:id="rId18"/>
    <p:sldId id="378" r:id="rId19"/>
    <p:sldId id="280" r:id="rId20"/>
    <p:sldId id="281" r:id="rId21"/>
    <p:sldId id="379" r:id="rId22"/>
    <p:sldId id="282" r:id="rId23"/>
    <p:sldId id="380" r:id="rId24"/>
    <p:sldId id="283" r:id="rId25"/>
    <p:sldId id="381" r:id="rId26"/>
    <p:sldId id="382" r:id="rId27"/>
    <p:sldId id="371" r:id="rId28"/>
    <p:sldId id="383" r:id="rId29"/>
    <p:sldId id="384" r:id="rId30"/>
    <p:sldId id="385" r:id="rId31"/>
    <p:sldId id="386" r:id="rId32"/>
    <p:sldId id="290" r:id="rId33"/>
    <p:sldId id="387" r:id="rId34"/>
    <p:sldId id="286" r:id="rId35"/>
    <p:sldId id="296" r:id="rId36"/>
    <p:sldId id="258" r:id="rId37"/>
    <p:sldId id="292" r:id="rId38"/>
    <p:sldId id="293" r:id="rId39"/>
    <p:sldId id="297" r:id="rId40"/>
    <p:sldId id="298" r:id="rId41"/>
    <p:sldId id="299" r:id="rId42"/>
    <p:sldId id="358" r:id="rId43"/>
    <p:sldId id="359" r:id="rId44"/>
    <p:sldId id="360" r:id="rId45"/>
    <p:sldId id="361" r:id="rId46"/>
    <p:sldId id="363" r:id="rId47"/>
    <p:sldId id="295" r:id="rId48"/>
    <p:sldId id="291" r:id="rId49"/>
    <p:sldId id="362" r:id="rId50"/>
    <p:sldId id="288" r:id="rId51"/>
    <p:sldId id="369" r:id="rId52"/>
    <p:sldId id="269" r:id="rId53"/>
  </p:sldIdLst>
  <p:sldSz cx="18288000" cy="10287000"/>
  <p:notesSz cx="6858000" cy="9144000"/>
  <p:embeddedFontLst>
    <p:embeddedFont>
      <p:font typeface="Calibri" pitchFamily="34" charset="0"/>
      <p:regular r:id="rId55"/>
      <p:bold r:id="rId56"/>
      <p:italic r:id="rId57"/>
      <p:boldItalic r:id="rId58"/>
    </p:embeddedFont>
    <p:embeddedFont>
      <p:font typeface="Cambria Math" pitchFamily="18" charset="0"/>
      <p:regular r:id="rId59"/>
    </p:embeddedFont>
    <p:embeddedFont>
      <p:font typeface="Calibri Light"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4CE"/>
    <a:srgbClr val="60699E"/>
    <a:srgbClr val="DF98B6"/>
    <a:srgbClr val="A5B2D3"/>
    <a:srgbClr val="FFF6F9"/>
    <a:srgbClr val="FFF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737" autoAdjust="0"/>
  </p:normalViewPr>
  <p:slideViewPr>
    <p:cSldViewPr>
      <p:cViewPr varScale="1">
        <p:scale>
          <a:sx n="46" d="100"/>
          <a:sy n="46" d="100"/>
        </p:scale>
        <p:origin x="-73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D1CFB-9DD0-4B24-969A-DF1D583C5FC7}"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C742F-FD5F-4350-8325-3195860D0611}" type="slidenum">
              <a:rPr lang="en-US" smtClean="0"/>
              <a:t>‹#›</a:t>
            </a:fld>
            <a:endParaRPr lang="en-US"/>
          </a:p>
        </p:txBody>
      </p:sp>
    </p:spTree>
    <p:extLst>
      <p:ext uri="{BB962C8B-B14F-4D97-AF65-F5344CB8AC3E}">
        <p14:creationId xmlns:p14="http://schemas.microsoft.com/office/powerpoint/2010/main" val="289294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20</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21</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32</a:t>
            </a:fld>
            <a:endParaRPr lang="en-US"/>
          </a:p>
        </p:txBody>
      </p:sp>
    </p:spTree>
    <p:extLst>
      <p:ext uri="{BB962C8B-B14F-4D97-AF65-F5344CB8AC3E}">
        <p14:creationId xmlns:p14="http://schemas.microsoft.com/office/powerpoint/2010/main" val="39225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51</a:t>
            </a:fld>
            <a:endParaRPr lang="en-US"/>
          </a:p>
        </p:txBody>
      </p:sp>
    </p:spTree>
    <p:extLst>
      <p:ext uri="{BB962C8B-B14F-4D97-AF65-F5344CB8AC3E}">
        <p14:creationId xmlns:p14="http://schemas.microsoft.com/office/powerpoint/2010/main" val="35884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40.png"/><Relationship Id="rId2" Type="http://schemas.openxmlformats.org/officeDocument/2006/relationships/image" Target="../media/image39.png"/><Relationship Id="rId16" Type="http://schemas.openxmlformats.org/officeDocument/2006/relationships/image" Target="../media/image64.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10" Type="http://schemas.openxmlformats.org/officeDocument/2006/relationships/image" Target="../media/image61.png"/><Relationship Id="rId9" Type="http://schemas.openxmlformats.org/officeDocument/2006/relationships/image" Target="../media/image70.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67.png"/><Relationship Id="rId7" Type="http://schemas.openxmlformats.org/officeDocument/2006/relationships/image" Target="../media/image62.svg"/><Relationship Id="rId17" Type="http://schemas.openxmlformats.org/officeDocument/2006/relationships/image" Target="../media/image36.png"/><Relationship Id="rId2" Type="http://schemas.openxmlformats.org/officeDocument/2006/relationships/image" Target="../media/image34.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5" Type="http://schemas.openxmlformats.org/officeDocument/2006/relationships/image" Target="../media/image86.svg"/><Relationship Id="rId10" Type="http://schemas.openxmlformats.org/officeDocument/2006/relationships/image" Target="../media/image65.png"/><Relationship Id="rId31" Type="http://schemas.openxmlformats.org/officeDocument/2006/relationships/image" Target="../media/image68.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60.png"/><Relationship Id="rId2" Type="http://schemas.openxmlformats.org/officeDocument/2006/relationships/image" Target="../media/image68.png"/><Relationship Id="rId16" Type="http://schemas.openxmlformats.org/officeDocument/2006/relationships/image" Target="../media/image5.svg"/><Relationship Id="rId1" Type="http://schemas.openxmlformats.org/officeDocument/2006/relationships/slideLayout" Target="../slideLayouts/slideLayout7.xml"/><Relationship Id="rId11" Type="http://schemas.openxmlformats.org/officeDocument/2006/relationships/image" Target="../media/image62.svg"/><Relationship Id="rId15" Type="http://schemas.openxmlformats.org/officeDocument/2006/relationships/image" Target="../media/image72.png"/><Relationship Id="rId10" Type="http://schemas.openxmlformats.org/officeDocument/2006/relationships/image" Target="../media/image71.png"/><Relationship Id="rId4" Type="http://schemas.openxmlformats.org/officeDocument/2006/relationships/image" Target="../media/image69.png"/><Relationship Id="rId9" Type="http://schemas.openxmlformats.org/officeDocument/2006/relationships/image" Target="../media/image92.svg"/><Relationship Id="rId14" Type="http://schemas.openxmlformats.org/officeDocument/2006/relationships/image" Target="../media/image70.sv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0.svg"/><Relationship Id="rId7" Type="http://schemas.openxmlformats.org/officeDocument/2006/relationships/image" Target="../media/image62.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92.svg"/><Relationship Id="rId4" Type="http://schemas.openxmlformats.org/officeDocument/2006/relationships/image" Target="../media/image70.png"/><Relationship Id="rId9"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96.svg"/><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21" Type="http://schemas.openxmlformats.org/officeDocument/2006/relationships/image" Target="../media/image19.svg"/><Relationship Id="rId7" Type="http://schemas.openxmlformats.org/officeDocument/2006/relationships/image" Target="../media/image68.svg"/><Relationship Id="rId2" Type="http://schemas.openxmlformats.org/officeDocument/2006/relationships/image" Target="../media/image39.png"/><Relationship Id="rId1" Type="http://schemas.openxmlformats.org/officeDocument/2006/relationships/slideLayout" Target="../slideLayouts/slideLayout7.xml"/><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76.png"/><Relationship Id="rId1" Type="http://schemas.openxmlformats.org/officeDocument/2006/relationships/slideLayout" Target="../slideLayouts/slideLayout7.xml"/><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83.png"/><Relationship Id="rId2" Type="http://schemas.openxmlformats.org/officeDocument/2006/relationships/image" Target="../media/image70.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42.sv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84.png"/><Relationship Id="rId1" Type="http://schemas.openxmlformats.org/officeDocument/2006/relationships/slideLayout" Target="../slideLayouts/slideLayout7.xml"/><Relationship Id="rId10" Type="http://schemas.openxmlformats.org/officeDocument/2006/relationships/image" Target="../media/image40.png"/><Relationship Id="rId9" Type="http://schemas.openxmlformats.org/officeDocument/2006/relationships/image" Target="../media/image70.sv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86.png"/><Relationship Id="rId4" Type="http://schemas.openxmlformats.org/officeDocument/2006/relationships/image" Target="../media/image34.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svg"/><Relationship Id="rId26" Type="http://schemas.openxmlformats.org/officeDocument/2006/relationships/image" Target="../media/image18.jpe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14.png"/><Relationship Id="rId25" Type="http://schemas.openxmlformats.org/officeDocument/2006/relationships/image" Target="../media/image17.png"/><Relationship Id="rId2" Type="http://schemas.openxmlformats.org/officeDocument/2006/relationships/image" Target="../media/image9.png"/><Relationship Id="rId29"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svg"/><Relationship Id="rId24" Type="http://schemas.openxmlformats.org/officeDocument/2006/relationships/image" Target="../media/image16.png"/><Relationship Id="rId5" Type="http://schemas.openxmlformats.org/officeDocument/2006/relationships/image" Target="../media/image20.svg"/><Relationship Id="rId23" Type="http://schemas.openxmlformats.org/officeDocument/2006/relationships/image" Target="../media/image36.svg"/><Relationship Id="rId28" Type="http://schemas.openxmlformats.org/officeDocument/2006/relationships/image" Target="../media/image20.png"/><Relationship Id="rId10" Type="http://schemas.openxmlformats.org/officeDocument/2006/relationships/image" Target="../media/image13.png"/><Relationship Id="rId19" Type="http://schemas.openxmlformats.org/officeDocument/2006/relationships/image" Target="../media/image32.svg"/><Relationship Id="rId4" Type="http://schemas.openxmlformats.org/officeDocument/2006/relationships/image" Target="../media/image10.png"/><Relationship Id="rId9" Type="http://schemas.openxmlformats.org/officeDocument/2006/relationships/image" Target="../media/image24.svg"/><Relationship Id="rId14" Type="http://schemas.openxmlformats.org/officeDocument/2006/relationships/image" Target="../media/image15.png"/><Relationship Id="rId27" Type="http://schemas.openxmlformats.org/officeDocument/2006/relationships/image" Target="../media/image19.jpeg"/><Relationship Id="rId30"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9.png"/><Relationship Id="rId3" Type="http://schemas.openxmlformats.org/officeDocument/2006/relationships/image" Target="../media/image38.png"/><Relationship Id="rId12" Type="http://schemas.openxmlformats.org/officeDocument/2006/relationships/image" Target="../media/image64.sv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36.png"/><Relationship Id="rId5" Type="http://schemas.openxmlformats.org/officeDocument/2006/relationships/image" Target="../media/image40.png"/><Relationship Id="rId15" Type="http://schemas.openxmlformats.org/officeDocument/2006/relationships/image" Target="../media/image790.png"/><Relationship Id="rId10" Type="http://schemas.openxmlformats.org/officeDocument/2006/relationships/image" Target="../media/image105.svg"/><Relationship Id="rId4" Type="http://schemas.openxmlformats.org/officeDocument/2006/relationships/image" Target="../media/image66.svg"/><Relationship Id="rId9" Type="http://schemas.openxmlformats.org/officeDocument/2006/relationships/image" Target="../media/image88.png"/><Relationship Id="rId14" Type="http://schemas.openxmlformats.org/officeDocument/2006/relationships/image" Target="../media/image107.svg"/></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89.png"/><Relationship Id="rId3" Type="http://schemas.openxmlformats.org/officeDocument/2006/relationships/image" Target="../media/image40.png"/><Relationship Id="rId12" Type="http://schemas.openxmlformats.org/officeDocument/2006/relationships/image" Target="../media/image64.sv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36.png"/><Relationship Id="rId15" Type="http://schemas.openxmlformats.org/officeDocument/2006/relationships/image" Target="../media/image800.png"/><Relationship Id="rId10" Type="http://schemas.openxmlformats.org/officeDocument/2006/relationships/image" Target="../media/image105.svg"/><Relationship Id="rId9" Type="http://schemas.openxmlformats.org/officeDocument/2006/relationships/image" Target="../media/image88.png"/><Relationship Id="rId14" Type="http://schemas.openxmlformats.org/officeDocument/2006/relationships/image" Target="../media/image107.svg"/></Relationships>
</file>

<file path=ppt/slides/_rels/slide22.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91.jpeg"/><Relationship Id="rId10" Type="http://schemas.openxmlformats.org/officeDocument/2006/relationships/image" Target="../media/image6.png"/><Relationship Id="rId4" Type="http://schemas.openxmlformats.org/officeDocument/2006/relationships/image" Target="../media/image54.png"/><Relationship Id="rId9" Type="http://schemas.openxmlformats.org/officeDocument/2006/relationships/image" Target="../media/image80.svg"/><Relationship Id="rId14" Type="http://schemas.openxmlformats.org/officeDocument/2006/relationships/image" Target="../media/image90.jpe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9.png"/><Relationship Id="rId2" Type="http://schemas.openxmlformats.org/officeDocument/2006/relationships/image" Target="../media/image45.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6.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8.sv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9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33.svg"/><Relationship Id="rId10" Type="http://schemas.openxmlformats.org/officeDocument/2006/relationships/image" Target="../media/image40.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83.png"/><Relationship Id="rId17" Type="http://schemas.openxmlformats.org/officeDocument/2006/relationships/image" Target="../media/image100.png"/><Relationship Id="rId2" Type="http://schemas.openxmlformats.org/officeDocument/2006/relationships/image" Target="../media/image70.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42.sv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9.png"/><Relationship Id="rId17" Type="http://schemas.openxmlformats.org/officeDocument/2006/relationships/image" Target="../media/image24.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2.svg"/><Relationship Id="rId5" Type="http://schemas.openxmlformats.org/officeDocument/2006/relationships/image" Target="../media/image76.svg"/><Relationship Id="rId10" Type="http://schemas.openxmlformats.org/officeDocument/2006/relationships/image" Target="../media/image6.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45.png"/><Relationship Id="rId1"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80.svg"/><Relationship Id="rId14" Type="http://schemas.openxmlformats.org/officeDocument/2006/relationships/image" Target="../media/image101.png"/></Relationships>
</file>

<file path=ppt/slides/_rels/slide29.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103.jpeg"/><Relationship Id="rId10" Type="http://schemas.openxmlformats.org/officeDocument/2006/relationships/image" Target="../media/image6.png"/><Relationship Id="rId4" Type="http://schemas.openxmlformats.org/officeDocument/2006/relationships/image" Target="../media/image54.png"/><Relationship Id="rId9" Type="http://schemas.openxmlformats.org/officeDocument/2006/relationships/image" Target="../media/image80.svg"/><Relationship Id="rId14" Type="http://schemas.openxmlformats.org/officeDocument/2006/relationships/image" Target="../media/image102.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svg"/><Relationship Id="rId18" Type="http://schemas.openxmlformats.org/officeDocument/2006/relationships/image" Target="../media/image30.png"/><Relationship Id="rId3" Type="http://schemas.openxmlformats.org/officeDocument/2006/relationships/image" Target="../media/image38.svg"/><Relationship Id="rId21" Type="http://schemas.openxmlformats.org/officeDocument/2006/relationships/image" Target="../media/image74.sv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50.svg"/><Relationship Id="rId2" Type="http://schemas.openxmlformats.org/officeDocument/2006/relationships/image" Target="../media/image23.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26.png"/><Relationship Id="rId19" Type="http://schemas.openxmlformats.org/officeDocument/2006/relationships/image" Target="../media/image52.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105.png"/><Relationship Id="rId10" Type="http://schemas.openxmlformats.org/officeDocument/2006/relationships/image" Target="../media/image6.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33.svg"/><Relationship Id="rId15" Type="http://schemas.openxmlformats.org/officeDocument/2006/relationships/image" Target="../media/image106.png"/><Relationship Id="rId10" Type="http://schemas.openxmlformats.org/officeDocument/2006/relationships/image" Target="../media/image40.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920.png"/></Relationships>
</file>

<file path=ppt/slides/_rels/slide3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109.png"/><Relationship Id="rId5" Type="http://schemas.openxmlformats.org/officeDocument/2006/relationships/image" Target="../media/image70.png"/><Relationship Id="rId10" Type="http://schemas.openxmlformats.org/officeDocument/2006/relationships/image" Target="../media/image148.svg"/><Relationship Id="rId4" Type="http://schemas.openxmlformats.org/officeDocument/2006/relationships/image" Target="../media/image146.sv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15" Type="http://schemas.openxmlformats.org/officeDocument/2006/relationships/image" Target="../media/image111.png"/><Relationship Id="rId10" Type="http://schemas.openxmlformats.org/officeDocument/2006/relationships/image" Target="../media/image40.png"/><Relationship Id="rId4" Type="http://schemas.openxmlformats.org/officeDocument/2006/relationships/image" Target="../media/image97.png"/><Relationship Id="rId9" Type="http://schemas.openxmlformats.org/officeDocument/2006/relationships/image" Target="../media/image70.svg"/><Relationship Id="rId14"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60.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2.svg"/><Relationship Id="rId5" Type="http://schemas.openxmlformats.org/officeDocument/2006/relationships/image" Target="../media/image84.svg"/><Relationship Id="rId15" Type="http://schemas.openxmlformats.org/officeDocument/2006/relationships/image" Target="../media/image113.png"/><Relationship Id="rId10" Type="http://schemas.openxmlformats.org/officeDocument/2006/relationships/image" Target="../media/image71.png"/><Relationship Id="rId4" Type="http://schemas.openxmlformats.org/officeDocument/2006/relationships/image" Target="../media/image50.png"/><Relationship Id="rId9" Type="http://schemas.openxmlformats.org/officeDocument/2006/relationships/image" Target="../media/image92.svg"/><Relationship Id="rId14"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107.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18.png"/><Relationship Id="rId5" Type="http://schemas.openxmlformats.org/officeDocument/2006/relationships/image" Target="../media/image42.svg"/><Relationship Id="rId10" Type="http://schemas.openxmlformats.org/officeDocument/2006/relationships/image" Target="../media/image117.png"/><Relationship Id="rId4" Type="http://schemas.openxmlformats.org/officeDocument/2006/relationships/image" Target="../media/image115.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48.svg"/><Relationship Id="rId18" Type="http://schemas.openxmlformats.org/officeDocument/2006/relationships/image" Target="../media/image13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40.png"/><Relationship Id="rId2" Type="http://schemas.openxmlformats.org/officeDocument/2006/relationships/image" Target="../media/image38.png"/><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46.svg"/><Relationship Id="rId5" Type="http://schemas.openxmlformats.org/officeDocument/2006/relationships/image" Target="../media/image133.svg"/><Relationship Id="rId15" Type="http://schemas.openxmlformats.org/officeDocument/2006/relationships/image" Target="../media/image28.svg"/><Relationship Id="rId10" Type="http://schemas.openxmlformats.org/officeDocument/2006/relationships/image" Target="../media/image61.png"/><Relationship Id="rId19" Type="http://schemas.openxmlformats.org/officeDocument/2006/relationships/image" Target="../media/image122.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6.png"/><Relationship Id="rId3" Type="http://schemas.openxmlformats.org/officeDocument/2006/relationships/image" Target="../media/image153.svg"/><Relationship Id="rId7" Type="http://schemas.openxmlformats.org/officeDocument/2006/relationships/image" Target="../media/image44.svg"/><Relationship Id="rId12" Type="http://schemas.openxmlformats.org/officeDocument/2006/relationships/image" Target="../media/image2.sv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2.svg"/><Relationship Id="rId10"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92.svg"/><Relationship Id="rId10" Type="http://schemas.openxmlformats.org/officeDocument/2006/relationships/image" Target="../media/image69.png"/><Relationship Id="rId9" Type="http://schemas.openxmlformats.org/officeDocument/2006/relationships/image" Target="../media/image128.png"/><Relationship Id="rId4" Type="http://schemas.openxmlformats.org/officeDocument/2006/relationships/image" Target="../media/image90.svg"/></Relationships>
</file>

<file path=ppt/slides/_rels/slide39.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35.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130.png"/><Relationship Id="rId21" Type="http://schemas.openxmlformats.org/officeDocument/2006/relationships/image" Target="../media/image139.png"/><Relationship Id="rId7" Type="http://schemas.openxmlformats.org/officeDocument/2006/relationships/image" Target="../media/image132.png"/><Relationship Id="rId12" Type="http://schemas.openxmlformats.org/officeDocument/2006/relationships/image" Target="../media/image169.svg"/><Relationship Id="rId17" Type="http://schemas.openxmlformats.org/officeDocument/2006/relationships/image" Target="../media/image137.png"/><Relationship Id="rId25" Type="http://schemas.openxmlformats.org/officeDocument/2006/relationships/image" Target="../media/image141.png"/><Relationship Id="rId2" Type="http://schemas.openxmlformats.org/officeDocument/2006/relationships/image" Target="../media/image129.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134.png"/><Relationship Id="rId24" Type="http://schemas.openxmlformats.org/officeDocument/2006/relationships/image" Target="../media/image181.svg"/><Relationship Id="rId5" Type="http://schemas.openxmlformats.org/officeDocument/2006/relationships/image" Target="../media/image131.png"/><Relationship Id="rId15" Type="http://schemas.openxmlformats.org/officeDocument/2006/relationships/image" Target="../media/image136.png"/><Relationship Id="rId23" Type="http://schemas.openxmlformats.org/officeDocument/2006/relationships/image" Target="../media/image140.png"/><Relationship Id="rId10" Type="http://schemas.openxmlformats.org/officeDocument/2006/relationships/image" Target="../media/image167.svg"/><Relationship Id="rId19" Type="http://schemas.openxmlformats.org/officeDocument/2006/relationships/image" Target="../media/image138.png"/><Relationship Id="rId4" Type="http://schemas.openxmlformats.org/officeDocument/2006/relationships/image" Target="../media/image161.svg"/><Relationship Id="rId9" Type="http://schemas.openxmlformats.org/officeDocument/2006/relationships/image" Target="../media/image133.png"/><Relationship Id="rId14" Type="http://schemas.openxmlformats.org/officeDocument/2006/relationships/image" Target="../media/image171.svg"/><Relationship Id="rId22" Type="http://schemas.openxmlformats.org/officeDocument/2006/relationships/image" Target="../media/image179.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6.svg"/><Relationship Id="rId5" Type="http://schemas.openxmlformats.org/officeDocument/2006/relationships/image" Target="../media/image58.svg"/><Relationship Id="rId1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33.png"/><Relationship Id="rId9" Type="http://schemas.openxmlformats.org/officeDocument/2006/relationships/image" Target="../media/image62.svg"/><Relationship Id="rId14" Type="http://schemas.openxmlformats.org/officeDocument/2006/relationships/image" Target="../media/image37.png"/></Relationships>
</file>

<file path=ppt/slides/_rels/slide40.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151.png"/><Relationship Id="rId26" Type="http://schemas.openxmlformats.org/officeDocument/2006/relationships/image" Target="../media/image155.png"/><Relationship Id="rId3" Type="http://schemas.openxmlformats.org/officeDocument/2006/relationships/image" Target="../media/image143.jpeg"/><Relationship Id="rId21" Type="http://schemas.openxmlformats.org/officeDocument/2006/relationships/image" Target="../media/image199.svg"/><Relationship Id="rId7" Type="http://schemas.openxmlformats.org/officeDocument/2006/relationships/image" Target="../media/image145.png"/><Relationship Id="rId12" Type="http://schemas.openxmlformats.org/officeDocument/2006/relationships/image" Target="../media/image148.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142.png"/><Relationship Id="rId16" Type="http://schemas.openxmlformats.org/officeDocument/2006/relationships/image" Target="../media/image150.png"/><Relationship Id="rId20"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147.png"/><Relationship Id="rId24" Type="http://schemas.openxmlformats.org/officeDocument/2006/relationships/image" Target="../media/image154.png"/><Relationship Id="rId5" Type="http://schemas.openxmlformats.org/officeDocument/2006/relationships/image" Target="../media/image144.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41.xml"/><Relationship Id="rId9" Type="http://schemas.openxmlformats.org/officeDocument/2006/relationships/image" Target="../media/image146.png"/><Relationship Id="rId14" Type="http://schemas.openxmlformats.org/officeDocument/2006/relationships/image" Target="../media/image149.png"/><Relationship Id="rId22" Type="http://schemas.openxmlformats.org/officeDocument/2006/relationships/image" Target="../media/image153.pn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59.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160.pn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209.svg"/></Relationships>
</file>

<file path=ppt/slides/_rels/slide42.xml.rels><?xml version="1.0" encoding="UTF-8" standalone="yes"?>
<Relationships xmlns="http://schemas.openxmlformats.org/package/2006/relationships"><Relationship Id="rId8" Type="http://schemas.openxmlformats.org/officeDocument/2006/relationships/slide" Target="slide40.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6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159.pn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207.svg"/></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8" Type="http://schemas.openxmlformats.org/officeDocument/2006/relationships/image" Target="../media/image1440.pn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6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159.pn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207.svg"/></Relationships>
</file>

<file path=ppt/slides/_rels/slide44.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1480.png"/><Relationship Id="rId18" Type="http://schemas.openxmlformats.org/officeDocument/2006/relationships/image" Target="../media/image209.svg"/><Relationship Id="rId3" Type="http://schemas.microsoft.com/office/2007/relationships/media" Target="../media/media2.mp3"/><Relationship Id="rId7" Type="http://schemas.openxmlformats.org/officeDocument/2006/relationships/image" Target="../media/image156.png"/><Relationship Id="rId12" Type="http://schemas.openxmlformats.org/officeDocument/2006/relationships/image" Target="../media/image1470.png"/><Relationship Id="rId17" Type="http://schemas.openxmlformats.org/officeDocument/2006/relationships/image" Target="../media/image162.png"/><Relationship Id="rId2" Type="http://schemas.openxmlformats.org/officeDocument/2006/relationships/audio" Target="../media/media1.mp3"/><Relationship Id="rId16" Type="http://schemas.openxmlformats.org/officeDocument/2006/relationships/image" Target="../media/image207.svg"/><Relationship Id="rId1" Type="http://schemas.microsoft.com/office/2007/relationships/media" Target="../media/media1.mp3"/><Relationship Id="rId6" Type="http://schemas.openxmlformats.org/officeDocument/2006/relationships/image" Target="../media/image1450.png"/><Relationship Id="rId11" Type="http://schemas.openxmlformats.org/officeDocument/2006/relationships/image" Target="../media/image1460.png"/><Relationship Id="rId5" Type="http://schemas.openxmlformats.org/officeDocument/2006/relationships/slideLayout" Target="../slideLayouts/slideLayout7.xml"/><Relationship Id="rId15" Type="http://schemas.openxmlformats.org/officeDocument/2006/relationships/image" Target="../media/image161.png"/><Relationship Id="rId10" Type="http://schemas.openxmlformats.org/officeDocument/2006/relationships/image" Target="../media/image157.png"/><Relationship Id="rId19" Type="http://schemas.openxmlformats.org/officeDocument/2006/relationships/image" Target="../media/image160.png"/><Relationship Id="rId4" Type="http://schemas.openxmlformats.org/officeDocument/2006/relationships/audio" Target="../media/media2.mp3"/><Relationship Id="rId9" Type="http://schemas.openxmlformats.org/officeDocument/2006/relationships/slide" Target="slide40.xml"/><Relationship Id="rId14" Type="http://schemas.openxmlformats.org/officeDocument/2006/relationships/image" Target="../media/image1490.png"/></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2" Type="http://schemas.openxmlformats.org/officeDocument/2006/relationships/audio" Target="../media/media1.mp3"/><Relationship Id="rId16" Type="http://schemas.openxmlformats.org/officeDocument/2006/relationships/image" Target="../media/image160.png"/><Relationship Id="rId1" Type="http://schemas.microsoft.com/office/2007/relationships/media" Target="../media/media1.mp3"/><Relationship Id="rId6" Type="http://schemas.openxmlformats.org/officeDocument/2006/relationships/image" Target="../media/image156.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158.png"/><Relationship Id="rId4" Type="http://schemas.openxmlformats.org/officeDocument/2006/relationships/audio" Target="../media/media2.mp3"/><Relationship Id="rId9" Type="http://schemas.openxmlformats.org/officeDocument/2006/relationships/image" Target="../media/image157.png"/><Relationship Id="rId14" Type="http://schemas.openxmlformats.org/officeDocument/2006/relationships/image" Target="../media/image159.pn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65.png"/><Relationship Id="rId3" Type="http://schemas.openxmlformats.org/officeDocument/2006/relationships/image" Target="../media/image237.svg"/><Relationship Id="rId7" Type="http://schemas.openxmlformats.org/officeDocument/2006/relationships/image" Target="../media/image46.svg"/><Relationship Id="rId12" Type="http://schemas.openxmlformats.org/officeDocument/2006/relationships/image" Target="../media/image240.sv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70.svg"/><Relationship Id="rId10" Type="http://schemas.openxmlformats.org/officeDocument/2006/relationships/image" Target="../media/image164.png"/><Relationship Id="rId4" Type="http://schemas.openxmlformats.org/officeDocument/2006/relationships/image" Target="../media/image61.png"/><Relationship Id="rId9" Type="http://schemas.openxmlformats.org/officeDocument/2006/relationships/image" Target="../media/image48.svg"/><Relationship Id="rId14" Type="http://schemas.openxmlformats.org/officeDocument/2006/relationships/image" Target="../media/image166.png"/></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6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6.svg"/><Relationship Id="rId7" Type="http://schemas.openxmlformats.org/officeDocument/2006/relationships/image" Target="../media/image105.svg"/><Relationship Id="rId12"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103.svg"/><Relationship Id="rId5" Type="http://schemas.openxmlformats.org/officeDocument/2006/relationships/image" Target="../media/image48.svg"/><Relationship Id="rId10" Type="http://schemas.openxmlformats.org/officeDocument/2006/relationships/image" Target="../media/image168.png"/><Relationship Id="rId9" Type="http://schemas.openxmlformats.org/officeDocument/2006/relationships/image" Target="../media/image64.svg"/></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5.svg"/><Relationship Id="rId7" Type="http://schemas.openxmlformats.org/officeDocument/2006/relationships/image" Target="../media/image105.sv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107.svg"/><Relationship Id="rId5" Type="http://schemas.openxmlformats.org/officeDocument/2006/relationships/image" Target="../media/image48.sv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64.svg"/></Relationships>
</file>

<file path=ppt/slides/_rels/slide5.xml.rels><?xml version="1.0" encoding="UTF-8" standalone="yes"?>
<Relationships xmlns="http://schemas.openxmlformats.org/package/2006/relationships"><Relationship Id="rId18" Type="http://schemas.openxmlformats.org/officeDocument/2006/relationships/image" Target="../media/image44.png"/><Relationship Id="rId3" Type="http://schemas.openxmlformats.org/officeDocument/2006/relationships/image" Target="../media/image66.svg"/><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image" Target="../media/image38.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8.svg"/><Relationship Id="rId5" Type="http://schemas.openxmlformats.org/officeDocument/2006/relationships/image" Target="../media/image68.svg"/><Relationship Id="rId15" Type="http://schemas.openxmlformats.org/officeDocument/2006/relationships/image" Target="../media/image72.svg"/><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61.png"/><Relationship Id="rId17" Type="http://schemas.openxmlformats.org/officeDocument/2006/relationships/image" Target="../media/image28.svg"/><Relationship Id="rId2" Type="http://schemas.openxmlformats.org/officeDocument/2006/relationships/image" Target="../media/image38.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228.svg"/><Relationship Id="rId5" Type="http://schemas.openxmlformats.org/officeDocument/2006/relationships/image" Target="../media/image133.svg"/><Relationship Id="rId15" Type="http://schemas.openxmlformats.org/officeDocument/2006/relationships/image" Target="../media/image48.svg"/><Relationship Id="rId10" Type="http://schemas.openxmlformats.org/officeDocument/2006/relationships/image" Target="../media/image171.png"/><Relationship Id="rId4" Type="http://schemas.openxmlformats.org/officeDocument/2006/relationships/image" Target="../media/image96.png"/><Relationship Id="rId9" Type="http://schemas.openxmlformats.org/officeDocument/2006/relationships/image" Target="../media/image70.svg"/><Relationship Id="rId1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24.png"/><Relationship Id="rId3" Type="http://schemas.openxmlformats.org/officeDocument/2006/relationships/image" Target="../media/image172.png"/><Relationship Id="rId7" Type="http://schemas.openxmlformats.org/officeDocument/2006/relationships/image" Target="../media/image70.png"/><Relationship Id="rId12" Type="http://schemas.openxmlformats.org/officeDocument/2006/relationships/image" Target="../media/image44.svg"/><Relationship Id="rId17" Type="http://schemas.openxmlformats.org/officeDocument/2006/relationships/image" Target="../media/image174.png"/><Relationship Id="rId2" Type="http://schemas.openxmlformats.org/officeDocument/2006/relationships/notesSlide" Target="../notesSlides/notesSlide4.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80.png"/><Relationship Id="rId5" Type="http://schemas.openxmlformats.org/officeDocument/2006/relationships/image" Target="../media/image173.png"/><Relationship Id="rId15" Type="http://schemas.openxmlformats.org/officeDocument/2006/relationships/image" Target="../media/image82.png"/><Relationship Id="rId10" Type="http://schemas.openxmlformats.org/officeDocument/2006/relationships/image" Target="../media/image99.svg"/><Relationship Id="rId4" Type="http://schemas.openxmlformats.org/officeDocument/2006/relationships/image" Target="../media/image247.svg"/><Relationship Id="rId9" Type="http://schemas.openxmlformats.org/officeDocument/2006/relationships/image" Target="../media/image79.png"/><Relationship Id="rId14" Type="http://schemas.openxmlformats.org/officeDocument/2006/relationships/image" Target="../media/image42.sv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8.svg"/><Relationship Id="rId18" Type="http://schemas.openxmlformats.org/officeDocument/2006/relationships/image" Target="../media/image175.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28.png"/><Relationship Id="rId17" Type="http://schemas.openxmlformats.org/officeDocument/2006/relationships/image" Target="../media/image52.svg"/><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26.png"/><Relationship Id="rId19" Type="http://schemas.openxmlformats.org/officeDocument/2006/relationships/image" Target="../media/image46.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2.svg"/><Relationship Id="rId18" Type="http://schemas.openxmlformats.org/officeDocument/2006/relationships/image" Target="../media/image52.pn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24.svg"/><Relationship Id="rId2" Type="http://schemas.openxmlformats.org/officeDocument/2006/relationships/image" Target="../media/image45.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49.png"/><Relationship Id="rId19"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58.jpeg"/><Relationship Id="rId2" Type="http://schemas.openxmlformats.org/officeDocument/2006/relationships/image" Target="../media/image45.png"/><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6.svg"/><Relationship Id="rId15" Type="http://schemas.openxmlformats.org/officeDocument/2006/relationships/image" Target="../media/image56.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80.sv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59.png"/><Relationship Id="rId4" Type="http://schemas.openxmlformats.org/officeDocument/2006/relationships/image" Target="../media/image34.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40.png"/><Relationship Id="rId2" Type="http://schemas.openxmlformats.org/officeDocument/2006/relationships/image" Target="../media/image39.png"/><Relationship Id="rId16"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5" Type="http://schemas.openxmlformats.org/officeDocument/2006/relationships/image" Target="../media/image96.svg"/><Relationship Id="rId10" Type="http://schemas.openxmlformats.org/officeDocument/2006/relationships/image" Target="../media/image61.png"/><Relationship Id="rId9" Type="http://schemas.openxmlformats.org/officeDocument/2006/relationships/image" Target="../media/image70.sv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1" name="Picture 11">
            <a:extLst>
              <a:ext uri="{FF2B5EF4-FFF2-40B4-BE49-F238E27FC236}">
                <a16:creationId xmlns:a16="http://schemas.microsoft.com/office/drawing/2014/main" xmlns="" id="{9196E285-5D42-4501-B574-63FA052C44E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134885" y="1997817"/>
            <a:ext cx="11982665" cy="6682078"/>
          </a:xfrm>
          <a:prstGeom prst="rect">
            <a:avLst/>
          </a:prstGeom>
        </p:spPr>
      </p:pic>
      <p:pic>
        <p:nvPicPr>
          <p:cNvPr id="2" name="Picture 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709028">
            <a:off x="643561" y="8246589"/>
            <a:ext cx="1267245" cy="1214251"/>
          </a:xfrm>
          <a:prstGeom prst="rect">
            <a:avLst/>
          </a:prstGeom>
        </p:spPr>
      </p:pic>
      <p:pic>
        <p:nvPicPr>
          <p:cNvPr id="3" name="Picture 3"/>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400000" flipV="1">
            <a:off x="15630919" y="1937884"/>
            <a:ext cx="1335062" cy="4047926"/>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0"/>
            <a:ext cx="3220712" cy="1980738"/>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795632" y="3437092"/>
            <a:ext cx="481551" cy="2038310"/>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7674156">
            <a:off x="13542368" y="6277270"/>
            <a:ext cx="1395412" cy="1159460"/>
          </a:xfrm>
          <a:prstGeom prst="rect">
            <a:avLst/>
          </a:prstGeom>
        </p:spPr>
      </p:pic>
      <p:pic>
        <p:nvPicPr>
          <p:cNvPr id="10" name="Picture 10"/>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flipH="1" flipV="1">
            <a:off x="15687747" y="7952309"/>
            <a:ext cx="2600253" cy="2334691"/>
          </a:xfrm>
          <a:prstGeom prst="rect">
            <a:avLst/>
          </a:prstGeom>
        </p:spPr>
      </p:pic>
      <p:pic>
        <p:nvPicPr>
          <p:cNvPr id="12" name="Picture 12"/>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5400000">
            <a:off x="15929052" y="-261085"/>
            <a:ext cx="2660495" cy="2502909"/>
          </a:xfrm>
          <a:prstGeom prst="rect">
            <a:avLst/>
          </a:prstGeom>
        </p:spPr>
      </p:pic>
      <p:sp>
        <p:nvSpPr>
          <p:cNvPr id="13" name="TextBox 12">
            <a:extLst>
              <a:ext uri="{FF2B5EF4-FFF2-40B4-BE49-F238E27FC236}">
                <a16:creationId xmlns:a16="http://schemas.microsoft.com/office/drawing/2014/main" xmlns="" id="{B8509E24-3D5E-4211-9B1E-10E15A9B352A}"/>
              </a:ext>
            </a:extLst>
          </p:cNvPr>
          <p:cNvSpPr txBox="1"/>
          <p:nvPr/>
        </p:nvSpPr>
        <p:spPr>
          <a:xfrm>
            <a:off x="4723240" y="2320617"/>
            <a:ext cx="8994660" cy="5404172"/>
          </a:xfrm>
          <a:prstGeom prst="rect">
            <a:avLst/>
          </a:prstGeom>
          <a:noFill/>
        </p:spPr>
        <p:txBody>
          <a:bodyPr wrap="square" rtlCol="0">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CHÀO MỪNG CÁC EM ĐẾN VỚI BÀI HỌC MỚI</a:t>
            </a:r>
          </a:p>
        </p:txBody>
      </p:sp>
      <p:pic>
        <p:nvPicPr>
          <p:cNvPr id="32" name="Picture 8">
            <a:extLst>
              <a:ext uri="{FF2B5EF4-FFF2-40B4-BE49-F238E27FC236}">
                <a16:creationId xmlns:a16="http://schemas.microsoft.com/office/drawing/2014/main" xmlns="" id="{781261BE-AACA-4820-A477-BEC6ECA2E7F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4234370">
            <a:off x="11087439" y="8452375"/>
            <a:ext cx="481551" cy="203831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0" y="114300"/>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6607301" y="9034102"/>
            <a:ext cx="1527388" cy="1138598"/>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186127" y="1"/>
            <a:ext cx="3101873" cy="293370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63624" y="8552516"/>
            <a:ext cx="1521321" cy="1264080"/>
          </a:xfrm>
          <a:prstGeom prst="rect">
            <a:avLst/>
          </a:prstGeom>
        </p:spPr>
      </p:pic>
      <p:sp>
        <p:nvSpPr>
          <p:cNvPr id="2" name="Rectangle 1"/>
          <p:cNvSpPr/>
          <p:nvPr/>
        </p:nvSpPr>
        <p:spPr>
          <a:xfrm>
            <a:off x="838200" y="1270107"/>
            <a:ext cx="16532795" cy="901593"/>
          </a:xfrm>
          <a:prstGeom prst="rect">
            <a:avLst/>
          </a:prstGeom>
        </p:spPr>
        <p:txBody>
          <a:bodyPr wrap="none">
            <a:spAutoFit/>
          </a:bodyPr>
          <a:lstStyle/>
          <a:p>
            <a:pPr algn="ctr">
              <a:lnSpc>
                <a:spcPct val="150000"/>
              </a:lnSpc>
            </a:pPr>
            <a:r>
              <a:rPr lang="en-US" sz="4000" dirty="0"/>
              <a:t>Các mặt đáy của hình hộp chữ nhật ABCD. A'B'C'D' là : ABCD, A'B'C'D'.</a:t>
            </a:r>
          </a:p>
        </p:txBody>
      </p:sp>
      <p:pic>
        <p:nvPicPr>
          <p:cNvPr id="5122" name="Picture 2" descr="C:\Users\ADMINI~1\AppData\Local\Temp\Rar$DIa0.291\Kết quả HĐ2.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553700" y="2401307"/>
            <a:ext cx="6515100" cy="61711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72914" y="2324100"/>
            <a:ext cx="8376563" cy="6555641"/>
          </a:xfrm>
          <a:prstGeom prst="rect">
            <a:avLst/>
          </a:prstGeom>
        </p:spPr>
        <p:txBody>
          <a:bodyPr wrap="square">
            <a:spAutoFit/>
          </a:bodyPr>
          <a:lstStyle/>
          <a:p>
            <a:pPr marL="571500" indent="-571500" algn="just">
              <a:lnSpc>
                <a:spcPct val="150000"/>
              </a:lnSpc>
              <a:buFont typeface="Arial" pitchFamily="34" charset="0"/>
              <a:buChar char="•"/>
            </a:pPr>
            <a:r>
              <a:rPr lang="en-US" sz="4000" dirty="0" smtClean="0"/>
              <a:t>8 </a:t>
            </a:r>
            <a:r>
              <a:rPr lang="en-US" sz="4000" dirty="0"/>
              <a:t>đỉnh : A, B, C, D, M, N, Q, P.</a:t>
            </a:r>
          </a:p>
          <a:p>
            <a:pPr marL="571500" indent="-571500" algn="just">
              <a:lnSpc>
                <a:spcPct val="150000"/>
              </a:lnSpc>
              <a:buFont typeface="Arial" pitchFamily="34" charset="0"/>
              <a:buChar char="•"/>
            </a:pPr>
            <a:r>
              <a:rPr lang="en-US" sz="4000" dirty="0" smtClean="0"/>
              <a:t>12 </a:t>
            </a:r>
            <a:r>
              <a:rPr lang="en-US" sz="4000" dirty="0"/>
              <a:t>cạnh : AB, AD, BC, CD, MN, MQ, QP, PN, AM, BN, CP, DQ.</a:t>
            </a:r>
          </a:p>
          <a:p>
            <a:pPr marL="571500" indent="-571500" algn="just">
              <a:lnSpc>
                <a:spcPct val="150000"/>
              </a:lnSpc>
              <a:buFont typeface="Arial" pitchFamily="34" charset="0"/>
              <a:buChar char="•"/>
            </a:pPr>
            <a:r>
              <a:rPr lang="en-US" sz="4000" dirty="0" smtClean="0"/>
              <a:t>4 </a:t>
            </a:r>
            <a:r>
              <a:rPr lang="en-US" sz="4000" dirty="0"/>
              <a:t>đường chéo: ND, QB, MC, PA.</a:t>
            </a:r>
          </a:p>
          <a:p>
            <a:pPr marL="571500" indent="-571500" algn="just">
              <a:lnSpc>
                <a:spcPct val="150000"/>
              </a:lnSpc>
              <a:buFont typeface="Arial" pitchFamily="34" charset="0"/>
              <a:buChar char="•"/>
            </a:pPr>
            <a:r>
              <a:rPr lang="en-US" sz="4000" dirty="0" smtClean="0"/>
              <a:t>4 </a:t>
            </a:r>
            <a:r>
              <a:rPr lang="en-US" sz="4000" dirty="0"/>
              <a:t>mặt bên : AMNB, MQDA, PQDC, NPCB.</a:t>
            </a:r>
          </a:p>
          <a:p>
            <a:pPr marL="571500" indent="-571500" algn="just">
              <a:lnSpc>
                <a:spcPct val="150000"/>
              </a:lnSpc>
              <a:buFont typeface="Arial" pitchFamily="34" charset="0"/>
              <a:buChar char="•"/>
            </a:pPr>
            <a:r>
              <a:rPr lang="en-US" sz="4000" dirty="0" smtClean="0"/>
              <a:t>2 </a:t>
            </a:r>
            <a:r>
              <a:rPr lang="en-US" sz="4000" dirty="0"/>
              <a:t>mặt đáy: ABCD, MNPQ.</a:t>
            </a:r>
          </a:p>
        </p:txBody>
      </p:sp>
    </p:spTree>
    <p:extLst>
      <p:ext uri="{BB962C8B-B14F-4D97-AF65-F5344CB8AC3E}">
        <p14:creationId xmlns:p14="http://schemas.microsoft.com/office/powerpoint/2010/main" val="148619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wipe(down)">
                                      <p:cBhvr>
                                        <p:cTn id="3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643628" y="766090"/>
            <a:ext cx="926459" cy="1163362"/>
          </a:xfrm>
          <a:prstGeom prst="rect">
            <a:avLst/>
          </a:prstGeom>
        </p:spPr>
      </p:pic>
      <p:grpSp>
        <p:nvGrpSpPr>
          <p:cNvPr id="36" name="Group 35">
            <a:extLst>
              <a:ext uri="{FF2B5EF4-FFF2-40B4-BE49-F238E27FC236}">
                <a16:creationId xmlns:a16="http://schemas.microsoft.com/office/drawing/2014/main" xmlns="" id="{BD002A76-F030-4CBF-BDE9-14826D56FC02}"/>
              </a:ext>
            </a:extLst>
          </p:cNvPr>
          <p:cNvGrpSpPr/>
          <p:nvPr/>
        </p:nvGrpSpPr>
        <p:grpSpPr>
          <a:xfrm>
            <a:off x="2035317" y="1104900"/>
            <a:ext cx="7474444" cy="2162815"/>
            <a:chOff x="3879356" y="328737"/>
            <a:chExt cx="7474444" cy="2162815"/>
          </a:xfrm>
        </p:grpSpPr>
        <p:pic>
          <p:nvPicPr>
            <p:cNvPr id="17" name="Picture 8">
              <a:extLst>
                <a:ext uri="{FF2B5EF4-FFF2-40B4-BE49-F238E27FC236}">
                  <a16:creationId xmlns:a16="http://schemas.microsoft.com/office/drawing/2014/main" xmlns="" id="{17636734-C56D-470C-9692-C512A7E8138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5715000" y="952500"/>
              <a:ext cx="5638800" cy="1539052"/>
            </a:xfrm>
            <a:prstGeom prst="rect">
              <a:avLst/>
            </a:prstGeom>
          </p:spPr>
        </p:pic>
        <p:pic>
          <p:nvPicPr>
            <p:cNvPr id="18" name="Picture 18">
              <a:extLst>
                <a:ext uri="{FF2B5EF4-FFF2-40B4-BE49-F238E27FC236}">
                  <a16:creationId xmlns:a16="http://schemas.microsoft.com/office/drawing/2014/main" xmlns="" id="{67CD1296-0AAD-4424-89E2-AFE382AEF5C7}"/>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rot="20155950">
              <a:off x="3879356" y="328737"/>
              <a:ext cx="1861180" cy="1484291"/>
            </a:xfrm>
            <a:prstGeom prst="rect">
              <a:avLst/>
            </a:prstGeom>
          </p:spPr>
        </p:pic>
        <p:sp>
          <p:nvSpPr>
            <p:cNvPr id="19" name="TextBox 18">
              <a:extLst>
                <a:ext uri="{FF2B5EF4-FFF2-40B4-BE49-F238E27FC236}">
                  <a16:creationId xmlns:a16="http://schemas.microsoft.com/office/drawing/2014/main" xmlns="" id="{EC92BDF8-6002-4C70-9ACA-13C411CECECC}"/>
                </a:ext>
              </a:extLst>
            </p:cNvPr>
            <p:cNvSpPr txBox="1"/>
            <p:nvPr/>
          </p:nvSpPr>
          <p:spPr>
            <a:xfrm>
              <a:off x="6355080" y="1257300"/>
              <a:ext cx="4419600" cy="923330"/>
            </a:xfrm>
            <a:prstGeom prst="rect">
              <a:avLst/>
            </a:prstGeom>
            <a:noFill/>
          </p:spPr>
          <p:txBody>
            <a:bodyPr wrap="square" rtlCol="0">
              <a:spAutoFit/>
            </a:bodyPr>
            <a:lstStyle/>
            <a:p>
              <a:pPr algn="ctr"/>
              <a:r>
                <a:rPr lang="en-US" sz="5400" b="1" dirty="0" smtClean="0">
                  <a:solidFill>
                    <a:srgbClr val="0070C0"/>
                  </a:solidFill>
                </a:rPr>
                <a:t>Nhận xét</a:t>
              </a:r>
              <a:endParaRPr lang="en-US" sz="5400" b="1" dirty="0">
                <a:solidFill>
                  <a:srgbClr val="0070C0"/>
                </a:solidFill>
              </a:endParaRPr>
            </a:p>
          </p:txBody>
        </p:sp>
      </p:grpSp>
      <p:sp>
        <p:nvSpPr>
          <p:cNvPr id="21" name="TextBox 20">
            <a:extLst>
              <a:ext uri="{FF2B5EF4-FFF2-40B4-BE49-F238E27FC236}">
                <a16:creationId xmlns:a16="http://schemas.microsoft.com/office/drawing/2014/main" xmlns="" id="{261FCF5D-4257-4097-9E09-184DF995B13A}"/>
              </a:ext>
            </a:extLst>
          </p:cNvPr>
          <p:cNvSpPr txBox="1"/>
          <p:nvPr/>
        </p:nvSpPr>
        <p:spPr>
          <a:xfrm>
            <a:off x="1828800" y="3572882"/>
            <a:ext cx="9788905" cy="4708981"/>
          </a:xfrm>
          <a:prstGeom prst="rect">
            <a:avLst/>
          </a:prstGeom>
          <a:solidFill>
            <a:srgbClr val="BCD4CE"/>
          </a:solidFill>
          <a:ln w="57150">
            <a:solidFill>
              <a:srgbClr val="0070C0"/>
            </a:solidFill>
            <a:prstDash val="dash"/>
          </a:ln>
        </p:spPr>
        <p:txBody>
          <a:bodyPr wrap="square">
            <a:spAutoFit/>
          </a:bodyPr>
          <a:lstStyle/>
          <a:p>
            <a:pPr algn="just">
              <a:lnSpc>
                <a:spcPct val="150000"/>
              </a:lnSpc>
            </a:pPr>
            <a:r>
              <a:rPr lang="en-US" sz="4000" dirty="0"/>
              <a:t>Hình hộp chữ nhật có 6 mặt là các hình chữ nhật, 8 đỉnh, 12 cạnh, 4 đường chéo, các cạnh bên sonh song và bằng nhau.</a:t>
            </a:r>
          </a:p>
          <a:p>
            <a:pPr algn="just">
              <a:lnSpc>
                <a:spcPct val="150000"/>
              </a:lnSpc>
            </a:pPr>
            <a:r>
              <a:rPr lang="en-US" sz="4000" dirty="0"/>
              <a:t>Hình lập phương là hình hộp chữ nhật có 6 mặt là các hình vuông.</a:t>
            </a:r>
          </a:p>
        </p:txBody>
      </p:sp>
      <p:pic>
        <p:nvPicPr>
          <p:cNvPr id="15" name="Picture 15"/>
          <p:cNvPicPr>
            <a:picLocks noChangeAspect="1"/>
          </p:cNvPicPr>
          <p:nvPr/>
        </p:nvPicPr>
        <p:blipFill>
          <a:blip r:embed="rId17" cstate="email">
            <a:duotone>
              <a:prstClr val="black"/>
              <a:schemeClr val="accent2">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8077200" y="7596064"/>
            <a:ext cx="3028394" cy="544122"/>
          </a:xfrm>
          <a:prstGeom prst="rect">
            <a:avLst/>
          </a:prstGeom>
        </p:spPr>
      </p:pic>
      <p:pic>
        <p:nvPicPr>
          <p:cNvPr id="37" name="Picture 4">
            <a:extLst>
              <a:ext uri="{FF2B5EF4-FFF2-40B4-BE49-F238E27FC236}">
                <a16:creationId xmlns:a16="http://schemas.microsoft.com/office/drawing/2014/main" xmlns="" id="{AA3C49C4-BDA4-43CD-8A50-BFDB15306BC1}"/>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xmlns="" r:embed="rId31"/>
              </a:ext>
            </a:extLst>
          </a:blip>
          <a:srcRect/>
          <a:stretch>
            <a:fillRect/>
          </a:stretch>
        </p:blipFill>
        <p:spPr>
          <a:xfrm>
            <a:off x="12192000" y="2400300"/>
            <a:ext cx="5603952" cy="7943748"/>
          </a:xfrm>
          <a:prstGeom prst="rect">
            <a:avLst/>
          </a:prstGeom>
        </p:spPr>
      </p:pic>
    </p:spTree>
    <p:extLst>
      <p:ext uri="{BB962C8B-B14F-4D97-AF65-F5344CB8AC3E}">
        <p14:creationId xmlns:p14="http://schemas.microsoft.com/office/powerpoint/2010/main" val="2704614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barn(inVertical)">
                                      <p:cBhvr>
                                        <p:cTn id="14" dur="500"/>
                                        <p:tgtEl>
                                          <p:spTgt spid="2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35B9AD92-3D2D-4500-80BD-B0FF2A4299CF}"/>
              </a:ext>
            </a:extLst>
          </p:cNvPr>
          <p:cNvGrpSpPr/>
          <p:nvPr/>
        </p:nvGrpSpPr>
        <p:grpSpPr>
          <a:xfrm>
            <a:off x="7562616" y="2095500"/>
            <a:ext cx="9353784" cy="5852182"/>
            <a:chOff x="7096572" y="606504"/>
            <a:chExt cx="9857455" cy="8984374"/>
          </a:xfrm>
        </p:grpSpPr>
        <p:grpSp>
          <p:nvGrpSpPr>
            <p:cNvPr id="24" name="Group 23">
              <a:extLst>
                <a:ext uri="{FF2B5EF4-FFF2-40B4-BE49-F238E27FC236}">
                  <a16:creationId xmlns:a16="http://schemas.microsoft.com/office/drawing/2014/main" xmlns="" id="{FAC340B5-4ACF-4505-912A-415C5AFABACC}"/>
                </a:ext>
              </a:extLst>
            </p:cNvPr>
            <p:cNvGrpSpPr/>
            <p:nvPr/>
          </p:nvGrpSpPr>
          <p:grpSpPr>
            <a:xfrm>
              <a:off x="7096572" y="647296"/>
              <a:ext cx="9857455" cy="8943582"/>
              <a:chOff x="9524661" y="4214959"/>
              <a:chExt cx="7114594" cy="4626693"/>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1887768" y="4214959"/>
                <a:ext cx="2541399" cy="874580"/>
              </a:xfrm>
              <a:prstGeom prst="rect">
                <a:avLst/>
              </a:prstGeom>
            </p:spPr>
          </p:pic>
        </p:grpSp>
        <p:sp>
          <p:nvSpPr>
            <p:cNvPr id="28" name="TextBox 27">
              <a:extLst>
                <a:ext uri="{FF2B5EF4-FFF2-40B4-BE49-F238E27FC236}">
                  <a16:creationId xmlns:a16="http://schemas.microsoft.com/office/drawing/2014/main" xmlns="" id="{ECFF2FAE-E7FB-40E9-A738-31217CC6400B}"/>
                </a:ext>
              </a:extLst>
            </p:cNvPr>
            <p:cNvSpPr txBox="1"/>
            <p:nvPr/>
          </p:nvSpPr>
          <p:spPr>
            <a:xfrm>
              <a:off x="10800300" y="606504"/>
              <a:ext cx="2662010"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Kết quả</a:t>
              </a:r>
              <a:endPar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xmlns="" id="{4EBB9676-CF4A-45C1-B197-E98BD78F5EF8}"/>
              </a:ext>
            </a:extLst>
          </p:cNvPr>
          <p:cNvSpPr txBox="1"/>
          <p:nvPr/>
        </p:nvSpPr>
        <p:spPr>
          <a:xfrm>
            <a:off x="8847574" y="3400030"/>
            <a:ext cx="6802793" cy="3785652"/>
          </a:xfrm>
          <a:prstGeom prst="rect">
            <a:avLst/>
          </a:prstGeom>
          <a:noFill/>
        </p:spPr>
        <p:txBody>
          <a:bodyPr wrap="square">
            <a:spAutoFit/>
          </a:bodyPr>
          <a:lstStyle/>
          <a:p>
            <a:pPr algn="just">
              <a:lnSpc>
                <a:spcPct val="150000"/>
              </a:lnSpc>
            </a:pPr>
            <a:r>
              <a:rPr lang="en-US" sz="4000" dirty="0"/>
              <a:t>Có thể coi hình lập phương là hình hộp chữ nhật đặc biệt (vì hình vuông cũng là hình chữ nhật đặc biệt).</a:t>
            </a:r>
          </a:p>
        </p:txBody>
      </p:sp>
      <p:pic>
        <p:nvPicPr>
          <p:cNvPr id="29" name="Picture 6">
            <a:extLst>
              <a:ext uri="{FF2B5EF4-FFF2-40B4-BE49-F238E27FC236}">
                <a16:creationId xmlns:a16="http://schemas.microsoft.com/office/drawing/2014/main" xmlns="" id="{CB11C4F1-099E-493C-BCAA-09C343C5C23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3879425" y="571500"/>
            <a:ext cx="3054775" cy="2277196"/>
          </a:xfrm>
          <a:prstGeom prst="rect">
            <a:avLst/>
          </a:prstGeom>
        </p:spPr>
      </p:pic>
      <p:sp>
        <p:nvSpPr>
          <p:cNvPr id="2" name="Rectangle 1"/>
          <p:cNvSpPr/>
          <p:nvPr/>
        </p:nvSpPr>
        <p:spPr>
          <a:xfrm>
            <a:off x="1113581" y="3114030"/>
            <a:ext cx="5556864" cy="2748253"/>
          </a:xfrm>
          <a:prstGeom prst="rect">
            <a:avLst/>
          </a:prstGeom>
          <a:ln w="57150">
            <a:solidFill>
              <a:schemeClr val="accent2">
                <a:lumMod val="75000"/>
              </a:schemeClr>
            </a:solidFill>
            <a:prstDash val="dashDot"/>
          </a:ln>
        </p:spPr>
        <p:txBody>
          <a:bodyPr wrap="square">
            <a:spAutoFit/>
          </a:bodyPr>
          <a:lstStyle/>
          <a:p>
            <a:pPr algn="ctr">
              <a:lnSpc>
                <a:spcPct val="150000"/>
              </a:lnSpc>
            </a:pPr>
            <a:r>
              <a:rPr lang="en-US" sz="4000" dirty="0"/>
              <a:t>Theo em, hình lập phương có là hình hộp chữ nhật không?</a:t>
            </a:r>
          </a:p>
        </p:txBody>
      </p:sp>
      <p:pic>
        <p:nvPicPr>
          <p:cNvPr id="18" name="Picture 5"/>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1328610" y="5614826"/>
            <a:ext cx="4614990" cy="5319874"/>
          </a:xfrm>
          <a:prstGeom prst="rect">
            <a:avLst/>
          </a:prstGeom>
        </p:spPr>
      </p:pic>
    </p:spTree>
    <p:extLst>
      <p:ext uri="{BB962C8B-B14F-4D97-AF65-F5344CB8AC3E}">
        <p14:creationId xmlns:p14="http://schemas.microsoft.com/office/powerpoint/2010/main" val="1960188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6679916" y="8256774"/>
            <a:ext cx="1296768" cy="1869216"/>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xmlns="" id="{BAA42E9A-7143-4908-A313-36D66F435AA0}"/>
              </a:ext>
            </a:extLst>
          </p:cNvPr>
          <p:cNvSpPr txBox="1"/>
          <p:nvPr/>
        </p:nvSpPr>
        <p:spPr>
          <a:xfrm>
            <a:off x="1840083" y="952500"/>
            <a:ext cx="14409194" cy="2123658"/>
          </a:xfrm>
          <a:prstGeom prst="rect">
            <a:avLst/>
          </a:prstGeom>
          <a:noFill/>
        </p:spPr>
        <p:txBody>
          <a:bodyPr wrap="square">
            <a:spAutoFit/>
          </a:bodyPr>
          <a:lstStyle/>
          <a:p>
            <a:pPr algn="ctr">
              <a:lnSpc>
                <a:spcPct val="150000"/>
              </a:lnSpc>
            </a:pPr>
            <a:r>
              <a:rPr lang="en-US" sz="4400" dirty="0"/>
              <a:t>T</a:t>
            </a:r>
            <a:r>
              <a:rPr lang="en-US" sz="4400" dirty="0" smtClean="0"/>
              <a:t>hực </a:t>
            </a:r>
            <a:r>
              <a:rPr lang="en-US" sz="4400" dirty="0"/>
              <a:t>hành theo nhóm 4 hoàn thành bài Thực hành và Vận dụng 1 theo sự phân công sau:</a:t>
            </a:r>
          </a:p>
        </p:txBody>
      </p:sp>
      <p:grpSp>
        <p:nvGrpSpPr>
          <p:cNvPr id="6" name="Group 5"/>
          <p:cNvGrpSpPr/>
          <p:nvPr/>
        </p:nvGrpSpPr>
        <p:grpSpPr>
          <a:xfrm>
            <a:off x="1398091" y="3500754"/>
            <a:ext cx="6863699" cy="5264141"/>
            <a:chOff x="1213501" y="3366590"/>
            <a:chExt cx="6863699" cy="5264141"/>
          </a:xfrm>
        </p:grpSpPr>
        <p:grpSp>
          <p:nvGrpSpPr>
            <p:cNvPr id="55" name="Group 54">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48" name="Group 47">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32"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33"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4"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35"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44" name="Picture 20">
                <a:extLst>
                  <a:ext uri="{FF2B5EF4-FFF2-40B4-BE49-F238E27FC236}">
                    <a16:creationId xmlns:a16="http://schemas.microsoft.com/office/drawing/2014/main" xmlns="" id="{D4023970-9EB9-40F5-83DF-B03BC453E35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5" name="Rectangle 4"/>
            <p:cNvSpPr/>
            <p:nvPr/>
          </p:nvSpPr>
          <p:spPr>
            <a:xfrm>
              <a:off x="2091687" y="4152900"/>
              <a:ext cx="5194248" cy="3785652"/>
            </a:xfrm>
            <a:prstGeom prst="rect">
              <a:avLst/>
            </a:prstGeom>
          </p:spPr>
          <p:txBody>
            <a:bodyPr wrap="square">
              <a:spAutoFit/>
            </a:bodyPr>
            <a:lstStyle/>
            <a:p>
              <a:pPr algn="ctr">
                <a:lnSpc>
                  <a:spcPct val="150000"/>
                </a:lnSpc>
              </a:pPr>
              <a:r>
                <a:rPr lang="en-US" sz="4400" b="1" dirty="0">
                  <a:solidFill>
                    <a:srgbClr val="FF0000"/>
                  </a:solidFill>
                </a:rPr>
                <a:t>Tổ 1 + Tổ 3</a:t>
              </a:r>
              <a:r>
                <a:rPr lang="en-US" sz="4400" b="1" dirty="0" smtClean="0">
                  <a:solidFill>
                    <a:srgbClr val="FF0000"/>
                  </a:solidFill>
                </a:rPr>
                <a:t>:</a:t>
              </a:r>
            </a:p>
            <a:p>
              <a:pPr algn="ctr">
                <a:lnSpc>
                  <a:spcPct val="150000"/>
                </a:lnSpc>
              </a:pPr>
              <a:r>
                <a:rPr lang="en-US" sz="4000" dirty="0"/>
                <a:t>C</a:t>
              </a:r>
              <a:r>
                <a:rPr lang="en-US" sz="4000" dirty="0" smtClean="0"/>
                <a:t>ắt </a:t>
              </a:r>
              <a:r>
                <a:rPr lang="en-US" sz="4000" dirty="0"/>
                <a:t>ghép hình hình chữ nhật, hoàn thành bài Thực hành.</a:t>
              </a:r>
            </a:p>
          </p:txBody>
        </p:sp>
      </p:grpSp>
      <p:grpSp>
        <p:nvGrpSpPr>
          <p:cNvPr id="30" name="Group 29"/>
          <p:cNvGrpSpPr/>
          <p:nvPr/>
        </p:nvGrpSpPr>
        <p:grpSpPr>
          <a:xfrm>
            <a:off x="9824101" y="3536959"/>
            <a:ext cx="6863699" cy="5264141"/>
            <a:chOff x="1213501" y="3366590"/>
            <a:chExt cx="6863699" cy="5264141"/>
          </a:xfrm>
        </p:grpSpPr>
        <p:grpSp>
          <p:nvGrpSpPr>
            <p:cNvPr id="31" name="Group 30">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37" name="Group 36">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39"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42"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40"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41"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8" name="Picture 20">
                <a:extLst>
                  <a:ext uri="{FF2B5EF4-FFF2-40B4-BE49-F238E27FC236}">
                    <a16:creationId xmlns:a16="http://schemas.microsoft.com/office/drawing/2014/main" xmlns="" id="{D4023970-9EB9-40F5-83DF-B03BC453E35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36" name="Rectangle 35"/>
            <p:cNvSpPr/>
            <p:nvPr/>
          </p:nvSpPr>
          <p:spPr>
            <a:xfrm>
              <a:off x="1884835" y="4152900"/>
              <a:ext cx="5535707" cy="3877985"/>
            </a:xfrm>
            <a:prstGeom prst="rect">
              <a:avLst/>
            </a:prstGeom>
          </p:spPr>
          <p:txBody>
            <a:bodyPr wrap="square">
              <a:spAutoFit/>
            </a:bodyPr>
            <a:lstStyle/>
            <a:p>
              <a:pPr algn="ctr">
                <a:lnSpc>
                  <a:spcPct val="150000"/>
                </a:lnSpc>
              </a:pPr>
              <a:r>
                <a:rPr lang="en-US" sz="4400" b="1" dirty="0">
                  <a:solidFill>
                    <a:srgbClr val="FF0000"/>
                  </a:solidFill>
                </a:rPr>
                <a:t>Tổ </a:t>
              </a:r>
              <a:r>
                <a:rPr lang="en-US" sz="4400" b="1" dirty="0" smtClean="0">
                  <a:solidFill>
                    <a:srgbClr val="FF0000"/>
                  </a:solidFill>
                </a:rPr>
                <a:t>2 </a:t>
              </a:r>
              <a:r>
                <a:rPr lang="en-US" sz="4400" b="1" dirty="0">
                  <a:solidFill>
                    <a:srgbClr val="FF0000"/>
                  </a:solidFill>
                </a:rPr>
                <a:t>+ Tổ </a:t>
              </a:r>
              <a:r>
                <a:rPr lang="en-US" sz="4400" b="1" dirty="0" smtClean="0">
                  <a:solidFill>
                    <a:srgbClr val="FF0000"/>
                  </a:solidFill>
                </a:rPr>
                <a:t>4:</a:t>
              </a:r>
            </a:p>
            <a:p>
              <a:pPr algn="ctr">
                <a:lnSpc>
                  <a:spcPct val="150000"/>
                </a:lnSpc>
              </a:pPr>
              <a:r>
                <a:rPr lang="en-US" sz="4000" dirty="0"/>
                <a:t>C</a:t>
              </a:r>
              <a:r>
                <a:rPr lang="en-US" sz="4000" dirty="0" smtClean="0"/>
                <a:t>ắt </a:t>
              </a:r>
              <a:r>
                <a:rPr lang="en-US" sz="4000" dirty="0"/>
                <a:t>ghép hình hình </a:t>
              </a:r>
              <a:r>
                <a:rPr lang="en-US" sz="4000" dirty="0" smtClean="0"/>
                <a:t>lập phương, </a:t>
              </a:r>
              <a:r>
                <a:rPr lang="en-US" sz="4000" dirty="0"/>
                <a:t>hoàn thành bài </a:t>
              </a:r>
              <a:r>
                <a:rPr lang="en-US" sz="4000" dirty="0" smtClean="0"/>
                <a:t>Vận dụng 1.</a:t>
              </a:r>
              <a:endParaRPr lang="en-US" sz="4000" dirty="0"/>
            </a:p>
          </p:txBody>
        </p:sp>
      </p:grpSp>
    </p:spTree>
    <p:extLst>
      <p:ext uri="{BB962C8B-B14F-4D97-AF65-F5344CB8AC3E}">
        <p14:creationId xmlns:p14="http://schemas.microsoft.com/office/powerpoint/2010/main" val="16077520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circle(i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647753"/>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E1738017-7AA8-4358-94FB-D1AB09D8D0B6}"/>
              </a:ext>
            </a:extLst>
          </p:cNvPr>
          <p:cNvSpPr txBox="1"/>
          <p:nvPr/>
        </p:nvSpPr>
        <p:spPr>
          <a:xfrm>
            <a:off x="1284503" y="1943100"/>
            <a:ext cx="15718992" cy="1938992"/>
          </a:xfrm>
          <a:prstGeom prst="rect">
            <a:avLst/>
          </a:prstGeom>
          <a:noFill/>
        </p:spPr>
        <p:txBody>
          <a:bodyPr wrap="square">
            <a:spAutoFit/>
          </a:bodyPr>
          <a:lstStyle/>
          <a:p>
            <a:pPr algn="just">
              <a:lnSpc>
                <a:spcPct val="150000"/>
              </a:lnSpc>
            </a:pPr>
            <a:r>
              <a:rPr lang="en-US" sz="4000" dirty="0"/>
              <a:t>Sử dụng bìa cứng, cắt và gấp một chiếc hộp có dạng hình hộp chữ nhật với kích thước như Hình 10.3 theo hướng dẫn sau:</a:t>
            </a:r>
          </a:p>
        </p:txBody>
      </p:sp>
      <p:sp>
        <p:nvSpPr>
          <p:cNvPr id="15" name="TextBox 14">
            <a:extLst>
              <a:ext uri="{FF2B5EF4-FFF2-40B4-BE49-F238E27FC236}">
                <a16:creationId xmlns:a16="http://schemas.microsoft.com/office/drawing/2014/main" xmlns="" id="{2DE277A4-5B60-4BFC-81E0-4F7E0AA466C9}"/>
              </a:ext>
            </a:extLst>
          </p:cNvPr>
          <p:cNvSpPr txBox="1"/>
          <p:nvPr/>
        </p:nvSpPr>
        <p:spPr>
          <a:xfrm>
            <a:off x="7472501" y="800127"/>
            <a:ext cx="3342997" cy="7803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4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Thực hành</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C:\Users\ADMINI~1\AppData\Local\Temp\Rar$DIa0.185\Thực hành.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145230" y="4252482"/>
            <a:ext cx="7997538" cy="531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89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arn(inVertical)">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240000" y="0"/>
            <a:ext cx="3048000" cy="2882747"/>
          </a:xfrm>
          <a:prstGeom prst="rect">
            <a:avLst/>
          </a:prstGeom>
        </p:spPr>
      </p:pic>
      <p:sp>
        <p:nvSpPr>
          <p:cNvPr id="10" name="Rectangle 9"/>
          <p:cNvSpPr/>
          <p:nvPr/>
        </p:nvSpPr>
        <p:spPr>
          <a:xfrm>
            <a:off x="1074317" y="689908"/>
            <a:ext cx="15718992" cy="1938992"/>
          </a:xfrm>
          <a:prstGeom prst="rect">
            <a:avLst/>
          </a:prstGeom>
        </p:spPr>
        <p:txBody>
          <a:bodyPr wrap="square">
            <a:spAutoFit/>
          </a:bodyPr>
          <a:lstStyle/>
          <a:p>
            <a:pPr algn="just">
              <a:lnSpc>
                <a:spcPct val="150000"/>
              </a:lnSpc>
            </a:pPr>
            <a:r>
              <a:rPr lang="en-US" sz="4000" b="1" dirty="0">
                <a:solidFill>
                  <a:srgbClr val="0070C0"/>
                </a:solidFill>
              </a:rPr>
              <a:t>Bước </a:t>
            </a:r>
            <a:r>
              <a:rPr lang="en-US" sz="4000" b="1" dirty="0" smtClean="0">
                <a:solidFill>
                  <a:srgbClr val="0070C0"/>
                </a:solidFill>
              </a:rPr>
              <a:t>1: </a:t>
            </a:r>
            <a:r>
              <a:rPr lang="en-US" sz="4000" dirty="0"/>
              <a:t>Vẽ hình khai triển của hình hộp chữ nhật theo kích thước đã cho như Hình 10.4.</a:t>
            </a:r>
          </a:p>
        </p:txBody>
      </p:sp>
      <p:grpSp>
        <p:nvGrpSpPr>
          <p:cNvPr id="12" name="Group 11"/>
          <p:cNvGrpSpPr/>
          <p:nvPr/>
        </p:nvGrpSpPr>
        <p:grpSpPr>
          <a:xfrm>
            <a:off x="8686800" y="1835193"/>
            <a:ext cx="6265228" cy="8246427"/>
            <a:chOff x="0" y="0"/>
            <a:chExt cx="3996268" cy="4910666"/>
          </a:xfrm>
        </p:grpSpPr>
        <p:sp>
          <p:nvSpPr>
            <p:cNvPr id="14" name="Rectangle 13"/>
            <p:cNvSpPr/>
            <p:nvPr/>
          </p:nvSpPr>
          <p:spPr>
            <a:xfrm>
              <a:off x="982134" y="0"/>
              <a:ext cx="2032000" cy="1439334"/>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Rectangle 15"/>
            <p:cNvSpPr/>
            <p:nvPr/>
          </p:nvSpPr>
          <p:spPr>
            <a:xfrm>
              <a:off x="982134" y="1439334"/>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3014134"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982135" y="3894666"/>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Rectangle 18"/>
            <p:cNvSpPr/>
            <p:nvPr/>
          </p:nvSpPr>
          <p:spPr>
            <a:xfrm>
              <a:off x="0"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8"/>
            <p:cNvSpPr txBox="1"/>
            <p:nvPr/>
          </p:nvSpPr>
          <p:spPr>
            <a:xfrm>
              <a:off x="3013973" y="44024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1" name="TextBox 9"/>
            <p:cNvSpPr txBox="1"/>
            <p:nvPr/>
          </p:nvSpPr>
          <p:spPr>
            <a:xfrm>
              <a:off x="3013973" y="1879518"/>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3 cm</a:t>
              </a:r>
              <a:endParaRPr lang="en-US" sz="2800">
                <a:effectLst/>
                <a:latin typeface="Arial"/>
                <a:ea typeface="Calibri"/>
                <a:cs typeface="Times New Roman"/>
              </a:endParaRPr>
            </a:p>
          </p:txBody>
        </p:sp>
        <p:sp>
          <p:nvSpPr>
            <p:cNvPr id="22" name="TextBox 10"/>
            <p:cNvSpPr txBox="1"/>
            <p:nvPr/>
          </p:nvSpPr>
          <p:spPr>
            <a:xfrm>
              <a:off x="2252013" y="3049356"/>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4 cm</a:t>
              </a:r>
              <a:endParaRPr lang="en-US" sz="1400">
                <a:effectLst/>
                <a:latin typeface="Arial"/>
                <a:ea typeface="Calibri"/>
                <a:cs typeface="Times New Roman"/>
              </a:endParaRPr>
            </a:p>
          </p:txBody>
        </p:sp>
        <p:sp>
          <p:nvSpPr>
            <p:cNvPr id="23" name="TextBox 11"/>
            <p:cNvSpPr txBox="1"/>
            <p:nvPr/>
          </p:nvSpPr>
          <p:spPr>
            <a:xfrm>
              <a:off x="1650912" y="3557332"/>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5 cm</a:t>
              </a:r>
              <a:endParaRPr lang="en-US" sz="1400">
                <a:effectLst/>
                <a:latin typeface="Arial"/>
                <a:ea typeface="Calibri"/>
                <a:cs typeface="Times New Roman"/>
              </a:endParaRPr>
            </a:p>
          </p:txBody>
        </p:sp>
        <p:sp>
          <p:nvSpPr>
            <p:cNvPr id="24" name="TextBox 12"/>
            <p:cNvSpPr txBox="1"/>
            <p:nvPr/>
          </p:nvSpPr>
          <p:spPr>
            <a:xfrm>
              <a:off x="139694" y="3557331"/>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5" name="TextBox 13"/>
            <p:cNvSpPr txBox="1"/>
            <p:nvPr/>
          </p:nvSpPr>
          <p:spPr>
            <a:xfrm>
              <a:off x="3234096" y="354634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6" name="TextBox 14"/>
            <p:cNvSpPr txBox="1"/>
            <p:nvPr/>
          </p:nvSpPr>
          <p:spPr>
            <a:xfrm>
              <a:off x="3013973" y="437545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7" name="Rectangle 26"/>
            <p:cNvSpPr/>
            <p:nvPr/>
          </p:nvSpPr>
          <p:spPr>
            <a:xfrm>
              <a:off x="982134" y="2455334"/>
              <a:ext cx="2032000" cy="1439334"/>
            </a:xfrm>
            <a:prstGeom prst="rect">
              <a:avLst/>
            </a:prstGeom>
            <a:solidFill>
              <a:schemeClr val="accent5">
                <a:lumMod val="60000"/>
                <a:lumOff val="40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TextBox 13"/>
            <p:cNvSpPr txBox="1"/>
            <p:nvPr/>
          </p:nvSpPr>
          <p:spPr>
            <a:xfrm>
              <a:off x="2412905" y="291769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9" name="TextBox 13"/>
            <p:cNvSpPr txBox="1"/>
            <p:nvPr/>
          </p:nvSpPr>
          <p:spPr>
            <a:xfrm>
              <a:off x="1736678" y="355732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5 cm</a:t>
              </a:r>
              <a:endParaRPr lang="en-US" sz="2800">
                <a:effectLst/>
                <a:latin typeface="Arial"/>
                <a:ea typeface="Calibri"/>
                <a:cs typeface="Times New Roman"/>
              </a:endParaRPr>
            </a:p>
          </p:txBody>
        </p:sp>
      </p:grpSp>
      <p:sp>
        <p:nvSpPr>
          <p:cNvPr id="30" name="Rectangle 29"/>
          <p:cNvSpPr/>
          <p:nvPr/>
        </p:nvSpPr>
        <p:spPr>
          <a:xfrm>
            <a:off x="1074317" y="2781300"/>
            <a:ext cx="5616044" cy="1015663"/>
          </a:xfrm>
          <a:prstGeom prst="rect">
            <a:avLst/>
          </a:prstGeom>
        </p:spPr>
        <p:txBody>
          <a:bodyPr wrap="square">
            <a:spAutoFit/>
          </a:bodyPr>
          <a:lstStyle/>
          <a:p>
            <a:pPr algn="just">
              <a:lnSpc>
                <a:spcPct val="150000"/>
              </a:lnSpc>
            </a:pPr>
            <a:r>
              <a:rPr lang="en-US" sz="4000" b="1" dirty="0">
                <a:solidFill>
                  <a:srgbClr val="0070C0"/>
                </a:solidFill>
              </a:rPr>
              <a:t>Bước 2</a:t>
            </a:r>
            <a:r>
              <a:rPr lang="en-US" sz="4000" b="1" dirty="0" smtClean="0">
                <a:solidFill>
                  <a:srgbClr val="0070C0"/>
                </a:solidFill>
              </a:rPr>
              <a:t>: </a:t>
            </a:r>
            <a:r>
              <a:rPr lang="en-US" sz="4000" dirty="0" smtClean="0"/>
              <a:t>Cắt theo viền.</a:t>
            </a:r>
            <a:endParaRPr lang="en-US" sz="4000" dirty="0"/>
          </a:p>
        </p:txBody>
      </p:sp>
      <p:pic>
        <p:nvPicPr>
          <p:cNvPr id="31" name="Picture 14"/>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1733806" y="4152900"/>
            <a:ext cx="4297065" cy="5937224"/>
          </a:xfrm>
          <a:prstGeom prst="rect">
            <a:avLst/>
          </a:prstGeom>
        </p:spPr>
      </p:pic>
    </p:spTree>
    <p:extLst>
      <p:ext uri="{BB962C8B-B14F-4D97-AF65-F5344CB8AC3E}">
        <p14:creationId xmlns:p14="http://schemas.microsoft.com/office/powerpoint/2010/main" val="744470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256084"/>
            <a:ext cx="1464844" cy="1839416"/>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5080641" y="7962900"/>
            <a:ext cx="2824876" cy="2105816"/>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219308" y="0"/>
            <a:ext cx="4068692" cy="3848100"/>
          </a:xfrm>
          <a:prstGeom prst="rect">
            <a:avLst/>
          </a:prstGeom>
        </p:spPr>
      </p:pic>
      <p:sp>
        <p:nvSpPr>
          <p:cNvPr id="2" name="Rectangle 1"/>
          <p:cNvSpPr/>
          <p:nvPr/>
        </p:nvSpPr>
        <p:spPr>
          <a:xfrm>
            <a:off x="1676400" y="1409700"/>
            <a:ext cx="14892217" cy="901593"/>
          </a:xfrm>
          <a:prstGeom prst="rect">
            <a:avLst/>
          </a:prstGeom>
        </p:spPr>
        <p:txBody>
          <a:bodyPr wrap="none">
            <a:spAutoFit/>
          </a:bodyPr>
          <a:lstStyle/>
          <a:p>
            <a:pPr algn="ctr">
              <a:lnSpc>
                <a:spcPct val="150000"/>
              </a:lnSpc>
            </a:pPr>
            <a:r>
              <a:rPr lang="en-US" sz="4000" b="1" dirty="0">
                <a:solidFill>
                  <a:srgbClr val="0070C0"/>
                </a:solidFill>
              </a:rPr>
              <a:t>Bước 3: </a:t>
            </a:r>
            <a:r>
              <a:rPr lang="en-US" sz="4000" dirty="0"/>
              <a:t>Gấp theo đường màu cam để được hình hộp chữ nhật.</a:t>
            </a:r>
          </a:p>
        </p:txBody>
      </p:sp>
      <p:pic>
        <p:nvPicPr>
          <p:cNvPr id="8194" name="Picture 2" descr="C:\Users\ADMINI~1\AppData\Local\Temp\Rar$DIa0.749\Thực hành - Hình 10.5.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060952" y="2519054"/>
            <a:ext cx="9904276" cy="734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44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2292004">
            <a:off x="13816426" y="3812350"/>
            <a:ext cx="1426810" cy="661521"/>
          </a:xfrm>
          <a:prstGeom prst="rect">
            <a:avLst/>
          </a:prstGeom>
        </p:spPr>
      </p:pic>
      <p:pic>
        <p:nvPicPr>
          <p:cNvPr id="15" name="Picture 1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8837068" y="8632594"/>
            <a:ext cx="1226484" cy="1540106"/>
          </a:xfrm>
          <a:prstGeom prst="rect">
            <a:avLst/>
          </a:prstGeom>
        </p:spPr>
      </p:pic>
      <p:pic>
        <p:nvPicPr>
          <p:cNvPr id="17" name="Picture 17"/>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xmlns="" id="{0C4374E1-B832-4984-98F2-001560FEC69A}"/>
              </a:ext>
            </a:extLst>
          </p:cNvPr>
          <p:cNvSpPr txBox="1"/>
          <p:nvPr/>
        </p:nvSpPr>
        <p:spPr>
          <a:xfrm>
            <a:off x="848282" y="5015448"/>
            <a:ext cx="16601518" cy="3785652"/>
          </a:xfrm>
          <a:prstGeom prst="rect">
            <a:avLst/>
          </a:prstGeom>
          <a:noFill/>
        </p:spPr>
        <p:txBody>
          <a:bodyPr wrap="square">
            <a:spAutoFit/>
          </a:bodyPr>
          <a:lstStyle/>
          <a:p>
            <a:pPr algn="just">
              <a:lnSpc>
                <a:spcPct val="150000"/>
              </a:lnSpc>
            </a:pPr>
            <a:r>
              <a:rPr lang="en-US" sz="4000" dirty="0"/>
              <a:t>Quan sát hình hộp chữ nhật (H.10.6a) và hình khai triển của nó (H.10.6b). Hãy chỉ ra sự tương ứng giữa các mặt của hình hộp chữ nhật với các hình chữ nhật ở mặt khai triển. Hình chữ nhật nào ở hình khai triển là các mặt bên và mặt đáy? </a:t>
            </a:r>
          </a:p>
        </p:txBody>
      </p:sp>
      <p:pic>
        <p:nvPicPr>
          <p:cNvPr id="20" name="Picture 9">
            <a:extLst>
              <a:ext uri="{FF2B5EF4-FFF2-40B4-BE49-F238E27FC236}">
                <a16:creationId xmlns:a16="http://schemas.microsoft.com/office/drawing/2014/main" xmlns="" id="{BBD40F6E-D381-45DE-B169-E2C72C78618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5486400" y="3147143"/>
            <a:ext cx="1530360" cy="1541925"/>
          </a:xfrm>
          <a:prstGeom prst="rect">
            <a:avLst/>
          </a:prstGeom>
        </p:spPr>
      </p:pic>
      <p:sp>
        <p:nvSpPr>
          <p:cNvPr id="22" name="TextBox 21">
            <a:extLst>
              <a:ext uri="{FF2B5EF4-FFF2-40B4-BE49-F238E27FC236}">
                <a16:creationId xmlns:a16="http://schemas.microsoft.com/office/drawing/2014/main" xmlns="" id="{26E69611-27BF-4D27-A6FE-D0E6EA053B2D}"/>
              </a:ext>
            </a:extLst>
          </p:cNvPr>
          <p:cNvSpPr txBox="1"/>
          <p:nvPr/>
        </p:nvSpPr>
        <p:spPr>
          <a:xfrm>
            <a:off x="7335991" y="369570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a16="http://schemas.microsoft.com/office/drawing/2014/main" xmlns="" id="{71BDA3C0-C29B-4732-B195-677FB5DDD6F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flipH="1">
            <a:off x="4125" y="-29668"/>
            <a:ext cx="4720275" cy="1439368"/>
          </a:xfrm>
          <a:prstGeom prst="rect">
            <a:avLst/>
          </a:prstGeom>
        </p:spPr>
      </p:pic>
      <p:sp>
        <p:nvSpPr>
          <p:cNvPr id="2" name="Rectangle 1"/>
          <p:cNvSpPr/>
          <p:nvPr/>
        </p:nvSpPr>
        <p:spPr>
          <a:xfrm>
            <a:off x="1230695" y="1038642"/>
            <a:ext cx="15838105" cy="2123658"/>
          </a:xfrm>
          <a:prstGeom prst="rect">
            <a:avLst/>
          </a:prstGeom>
        </p:spPr>
        <p:txBody>
          <a:bodyPr wrap="square">
            <a:spAutoFit/>
          </a:bodyPr>
          <a:lstStyle/>
          <a:p>
            <a:pPr algn="ctr">
              <a:lnSpc>
                <a:spcPct val="150000"/>
              </a:lnSpc>
            </a:pPr>
            <a:r>
              <a:rPr lang="en-US" sz="4400" b="1" dirty="0"/>
              <a:t>2) </a:t>
            </a:r>
            <a:r>
              <a:rPr lang="nl-NL" sz="4400" b="1" dirty="0"/>
              <a:t>Diện tích xung quanh và thể tích của hình hộp chữ nhật, hình lập phương</a:t>
            </a:r>
            <a:endParaRPr lang="en-US" sz="4400" dirty="0"/>
          </a:p>
        </p:txBody>
      </p:sp>
    </p:spTree>
    <p:extLst>
      <p:ext uri="{BB962C8B-B14F-4D97-AF65-F5344CB8AC3E}">
        <p14:creationId xmlns:p14="http://schemas.microsoft.com/office/powerpoint/2010/main" val="3333144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114300"/>
            <a:ext cx="1254222" cy="1574937"/>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5925800" y="8592927"/>
            <a:ext cx="1979717" cy="147578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991808" y="0"/>
            <a:ext cx="2296192" cy="2171700"/>
          </a:xfrm>
          <a:prstGeom prst="rect">
            <a:avLst/>
          </a:prstGeom>
        </p:spPr>
      </p:pic>
      <p:pic>
        <p:nvPicPr>
          <p:cNvPr id="9218" name="Picture 2" descr="C:\Users\ADMINI~1\AppData\Local\Temp\Rar$DIa0.022\HĐ4.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966157" y="137160"/>
            <a:ext cx="14112043" cy="5661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8578" y="5925383"/>
            <a:ext cx="11887200" cy="4247317"/>
          </a:xfrm>
          <a:prstGeom prst="rect">
            <a:avLst/>
          </a:prstGeom>
          <a:ln w="5715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3600" b="1" dirty="0">
                <a:solidFill>
                  <a:srgbClr val="FF0000"/>
                </a:solidFill>
              </a:rPr>
              <a:t>Kết quả:</a:t>
            </a:r>
          </a:p>
          <a:p>
            <a:pPr marL="571500" indent="-571500" algn="just">
              <a:lnSpc>
                <a:spcPct val="150000"/>
              </a:lnSpc>
              <a:buFont typeface="Arial" pitchFamily="34" charset="0"/>
              <a:buChar char="•"/>
            </a:pPr>
            <a:r>
              <a:rPr lang="en-US" sz="3600" dirty="0" smtClean="0"/>
              <a:t>Sự </a:t>
            </a:r>
            <a:r>
              <a:rPr lang="en-US" sz="3600" dirty="0"/>
              <a:t>tương ứng: BB'C'C - (2), A'D'DA - (4), A'B'BA - (1), C'D'DC - (3), A'D'C'B' - (5), ABCD - (6).</a:t>
            </a:r>
          </a:p>
          <a:p>
            <a:pPr marL="571500" indent="-571500" algn="just">
              <a:lnSpc>
                <a:spcPct val="150000"/>
              </a:lnSpc>
              <a:buFont typeface="Arial" pitchFamily="34" charset="0"/>
              <a:buChar char="•"/>
            </a:pPr>
            <a:r>
              <a:rPr lang="en-US" sz="3600" dirty="0" smtClean="0"/>
              <a:t>Mặt </a:t>
            </a:r>
            <a:r>
              <a:rPr lang="en-US" sz="3600" dirty="0"/>
              <a:t>bên : (1), (2), (3), (4)</a:t>
            </a:r>
          </a:p>
          <a:p>
            <a:pPr marL="571500" indent="-571500" algn="just">
              <a:lnSpc>
                <a:spcPct val="150000"/>
              </a:lnSpc>
              <a:buFont typeface="Arial" pitchFamily="34" charset="0"/>
              <a:buChar char="•"/>
            </a:pPr>
            <a:r>
              <a:rPr lang="en-US" sz="3600" dirty="0" smtClean="0"/>
              <a:t>Mặt </a:t>
            </a:r>
            <a:r>
              <a:rPr lang="en-US" sz="3600" dirty="0"/>
              <a:t>đáy: (5), (6).</a:t>
            </a:r>
          </a:p>
        </p:txBody>
      </p:sp>
    </p:spTree>
    <p:extLst>
      <p:ext uri="{BB962C8B-B14F-4D97-AF65-F5344CB8AC3E}">
        <p14:creationId xmlns:p14="http://schemas.microsoft.com/office/powerpoint/2010/main" val="2467868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randombar(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6615701" y="8724900"/>
            <a:ext cx="1684758" cy="1584966"/>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6306800" y="13749"/>
            <a:ext cx="1993659" cy="1017518"/>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76200" y="114300"/>
            <a:ext cx="926459" cy="1163362"/>
          </a:xfrm>
          <a:prstGeom prst="rect">
            <a:avLst/>
          </a:prstGeom>
        </p:spPr>
      </p:pic>
      <p:sp>
        <p:nvSpPr>
          <p:cNvPr id="3" name="Rectangle 2"/>
          <p:cNvSpPr/>
          <p:nvPr/>
        </p:nvSpPr>
        <p:spPr>
          <a:xfrm>
            <a:off x="990600" y="575377"/>
            <a:ext cx="16351223" cy="1824923"/>
          </a:xfrm>
          <a:prstGeom prst="rect">
            <a:avLst/>
          </a:prstGeom>
        </p:spPr>
        <p:txBody>
          <a:bodyPr wrap="square">
            <a:spAutoFit/>
          </a:bodyPr>
          <a:lstStyle/>
          <a:p>
            <a:pPr algn="ctr">
              <a:lnSpc>
                <a:spcPct val="150000"/>
              </a:lnSpc>
            </a:pPr>
            <a:r>
              <a:rPr lang="en-US" sz="4000" dirty="0"/>
              <a:t>Tính tổng diện tích các hình chữ nhật (1), (2), (3), (4). So sánh kết quả vừa tìm với tích của chu vi đáy và chiều cao của hình hộp chữ nhật.</a:t>
            </a:r>
          </a:p>
        </p:txBody>
      </p:sp>
      <p:pic>
        <p:nvPicPr>
          <p:cNvPr id="12" name="Picture 2" descr="C:\Users\ADMINI~1\AppData\Local\Temp\Rar$DIa0.022\HĐ4.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50544" y="2674617"/>
            <a:ext cx="16031334" cy="69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5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E8E54919-2E3C-460B-A5CA-51906C4200F8}"/>
              </a:ext>
            </a:extLst>
          </p:cNvPr>
          <p:cNvGrpSpPr/>
          <p:nvPr/>
        </p:nvGrpSpPr>
        <p:grpSpPr>
          <a:xfrm>
            <a:off x="304800" y="240776"/>
            <a:ext cx="17678400" cy="9855724"/>
            <a:chOff x="1129893" y="690756"/>
            <a:chExt cx="16028214" cy="8905489"/>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503669" y="934032"/>
              <a:ext cx="15280661" cy="8490138"/>
            </a:xfrm>
            <a:prstGeom prst="rect">
              <a:avLst/>
            </a:prstGeom>
          </p:spPr>
        </p:pic>
      </p:grpSp>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flipH="1">
            <a:off x="15462981" y="690756"/>
            <a:ext cx="1796319" cy="1995910"/>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97580" flipH="1">
            <a:off x="1243278" y="501797"/>
            <a:ext cx="1284901" cy="1574152"/>
          </a:xfrm>
          <a:prstGeom prst="rect">
            <a:avLst/>
          </a:prstGeom>
        </p:spPr>
      </p:pic>
      <p:pic>
        <p:nvPicPr>
          <p:cNvPr id="10" name="Picture 1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446954">
            <a:off x="16705222" y="8893530"/>
            <a:ext cx="1267245" cy="121425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572939">
            <a:off x="724545" y="8237807"/>
            <a:ext cx="1521321" cy="1264080"/>
          </a:xfrm>
          <a:prstGeom prst="rect">
            <a:avLst/>
          </a:prstGeom>
        </p:spPr>
      </p:pic>
      <p:sp>
        <p:nvSpPr>
          <p:cNvPr id="15" name="TextBox 14">
            <a:extLst>
              <a:ext uri="{FF2B5EF4-FFF2-40B4-BE49-F238E27FC236}">
                <a16:creationId xmlns:a16="http://schemas.microsoft.com/office/drawing/2014/main" xmlns="" id="{52BB423F-A222-43EF-9D83-828E5FEA8713}"/>
              </a:ext>
            </a:extLst>
          </p:cNvPr>
          <p:cNvSpPr txBox="1"/>
          <p:nvPr/>
        </p:nvSpPr>
        <p:spPr>
          <a:xfrm>
            <a:off x="7205992" y="1319298"/>
            <a:ext cx="42672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14">
            <a:extLst>
              <a:ext uri="{FF2B5EF4-FFF2-40B4-BE49-F238E27FC236}">
                <a16:creationId xmlns:a16="http://schemas.microsoft.com/office/drawing/2014/main" xmlns="" id="{087BE8A1-71AC-45A3-851E-28C284AA969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rcRect/>
          <a:stretch>
            <a:fillRect/>
          </a:stretch>
        </p:blipFill>
        <p:spPr>
          <a:xfrm>
            <a:off x="3188178" y="1403693"/>
            <a:ext cx="926459" cy="1163362"/>
          </a:xfrm>
          <a:prstGeom prst="rect">
            <a:avLst/>
          </a:prstGeom>
        </p:spPr>
      </p:pic>
      <p:grpSp>
        <p:nvGrpSpPr>
          <p:cNvPr id="5" name="Group 4"/>
          <p:cNvGrpSpPr/>
          <p:nvPr/>
        </p:nvGrpSpPr>
        <p:grpSpPr>
          <a:xfrm>
            <a:off x="2572118" y="2628900"/>
            <a:ext cx="13534945" cy="1847088"/>
            <a:chOff x="1928036" y="6908711"/>
            <a:chExt cx="13534945" cy="1847088"/>
          </a:xfrm>
        </p:grpSpPr>
        <p:grpSp>
          <p:nvGrpSpPr>
            <p:cNvPr id="25" name="Group 24">
              <a:extLst>
                <a:ext uri="{FF2B5EF4-FFF2-40B4-BE49-F238E27FC236}">
                  <a16:creationId xmlns:a16="http://schemas.microsoft.com/office/drawing/2014/main" xmlns="" id="{558B1569-3933-434E-BDFC-ACD9B2ED15C7}"/>
                </a:ext>
              </a:extLst>
            </p:cNvPr>
            <p:cNvGrpSpPr/>
            <p:nvPr/>
          </p:nvGrpSpPr>
          <p:grpSpPr>
            <a:xfrm>
              <a:off x="1928036" y="6908711"/>
              <a:ext cx="13534945" cy="1847088"/>
              <a:chOff x="2488050" y="6808754"/>
              <a:chExt cx="12507325" cy="1847088"/>
            </a:xfrm>
          </p:grpSpPr>
          <p:pic>
            <p:nvPicPr>
              <p:cNvPr id="20" name="Picture 4">
                <a:extLst>
                  <a:ext uri="{FF2B5EF4-FFF2-40B4-BE49-F238E27FC236}">
                    <a16:creationId xmlns:a16="http://schemas.microsoft.com/office/drawing/2014/main" xmlns="" id="{BBA94CCD-33A5-45E4-AB56-4DE37B3C65BE}"/>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a:off x="4508635" y="6808754"/>
                <a:ext cx="10486740" cy="1847088"/>
              </a:xfrm>
              <a:prstGeom prst="rect">
                <a:avLst/>
              </a:prstGeom>
            </p:spPr>
          </p:pic>
          <p:pic>
            <p:nvPicPr>
              <p:cNvPr id="24" name="Picture 9">
                <a:extLst>
                  <a:ext uri="{FF2B5EF4-FFF2-40B4-BE49-F238E27FC236}">
                    <a16:creationId xmlns:a16="http://schemas.microsoft.com/office/drawing/2014/main" xmlns="" id="{4C8D901D-9206-412F-A297-2DFD15E548A0}"/>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2488050" y="6928204"/>
                <a:ext cx="1809493" cy="1608187"/>
              </a:xfrm>
              <a:prstGeom prst="rect">
                <a:avLst/>
              </a:prstGeom>
            </p:spPr>
          </p:pic>
        </p:grpSp>
        <p:sp>
          <p:nvSpPr>
            <p:cNvPr id="4" name="Rectangle 3"/>
            <p:cNvSpPr/>
            <p:nvPr/>
          </p:nvSpPr>
          <p:spPr>
            <a:xfrm>
              <a:off x="5485057" y="6972300"/>
              <a:ext cx="8764343" cy="1754326"/>
            </a:xfrm>
            <a:prstGeom prst="rect">
              <a:avLst/>
            </a:prstGeom>
          </p:spPr>
          <p:txBody>
            <a:bodyPr wrap="square">
              <a:spAutoFit/>
            </a:bodyPr>
            <a:lstStyle/>
            <a:p>
              <a:pPr algn="ctr">
                <a:lnSpc>
                  <a:spcPct val="150000"/>
                </a:lnSpc>
              </a:pPr>
              <a:r>
                <a:rPr lang="en-US" sz="3600" dirty="0"/>
                <a:t>Quan sát những đồ vật sau đây </a:t>
              </a:r>
              <a:r>
                <a:rPr lang="en-US" sz="3600" dirty="0" smtClean="0"/>
                <a:t>và </a:t>
              </a:r>
              <a:r>
                <a:rPr lang="en-US" sz="3600" dirty="0"/>
                <a:t>cho biết những đồ vật đó có dạng hình gì?</a:t>
              </a:r>
            </a:p>
          </p:txBody>
        </p:sp>
      </p:grpSp>
      <p:pic>
        <p:nvPicPr>
          <p:cNvPr id="1026" name="Picture 2" descr="C:\Users\ADMINI~1\AppData\Local\Temp\Rar$DIa0.992\Khởi động - Hình 5.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1989145" y="4688961"/>
            <a:ext cx="3334131" cy="2536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382\Khởi động - Hình 4.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2133600" y="5562851"/>
            <a:ext cx="418362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46\Khởi động - Hình 3.png"/>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4000708" y="7222825"/>
            <a:ext cx="2645139" cy="26451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1\AppData\Local\Temp\Rar$DIa0.468\Khởi động - Hình 2.jpg"/>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9339591" y="7189812"/>
            <a:ext cx="4376409" cy="23533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1\AppData\Local\Temp\Rar$DIa0.400\Khởi động - Hình 1.jp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473149" y="4600579"/>
            <a:ext cx="3929261" cy="29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 calcmode="lin" valueType="num">
                                      <p:cBhvr additive="base">
                                        <p:cTn id="22" dur="500" fill="hold"/>
                                        <p:tgtEl>
                                          <p:spTgt spid="1031"/>
                                        </p:tgtEl>
                                        <p:attrNameLst>
                                          <p:attrName>ppt_x</p:attrName>
                                        </p:attrNameLst>
                                      </p:cBhvr>
                                      <p:tavLst>
                                        <p:tav tm="0">
                                          <p:val>
                                            <p:strVal val="#ppt_x"/>
                                          </p:val>
                                        </p:tav>
                                        <p:tav tm="100000">
                                          <p:val>
                                            <p:strVal val="#ppt_x"/>
                                          </p:val>
                                        </p:tav>
                                      </p:tavLst>
                                    </p:anim>
                                    <p:anim calcmode="lin" valueType="num">
                                      <p:cBhvr additive="base">
                                        <p:cTn id="2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randombar(horizontal)">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2362200" y="911099"/>
            <a:ext cx="13258800" cy="8575801"/>
          </a:xfrm>
          <a:prstGeom prst="rect">
            <a:avLst/>
          </a:prstGeom>
        </p:spPr>
      </p:pic>
      <p:pic>
        <p:nvPicPr>
          <p:cNvPr id="19" name="Picture 19"/>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238500" y="1875012"/>
                <a:ext cx="11506200" cy="6647974"/>
              </a:xfrm>
              <a:prstGeom prst="rect">
                <a:avLst/>
              </a:prstGeom>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Diện tích hình chữ nhật (1) là: </a:t>
                </a:r>
                <a:r>
                  <a:rPr lang="en-US" sz="4000" dirty="0" smtClean="0"/>
                  <a:t>bc</a:t>
                </a:r>
                <a:endParaRPr lang="en-US" sz="4000" dirty="0"/>
              </a:p>
              <a:p>
                <a:pPr algn="ctr">
                  <a:lnSpc>
                    <a:spcPct val="150000"/>
                  </a:lnSpc>
                </a:pPr>
                <a14:m>
                  <m:oMath xmlns:m="http://schemas.openxmlformats.org/officeDocument/2006/math">
                    <m:r>
                      <a:rPr lang="en-US" sz="4000" i="1">
                        <a:latin typeface="Cambria Math"/>
                      </a:rPr>
                      <m:t>⇒ </m:t>
                    </m:r>
                  </m:oMath>
                </a14:m>
                <a:r>
                  <a:rPr lang="en-US" sz="4000" dirty="0"/>
                  <a:t>Diện tích hình chữ nhật (3) cũng là: </a:t>
                </a:r>
                <a:r>
                  <a:rPr lang="en-US" sz="4000" dirty="0" smtClean="0"/>
                  <a:t>bc</a:t>
                </a:r>
                <a:endParaRPr lang="en-US" sz="4000" dirty="0"/>
              </a:p>
              <a:p>
                <a:pPr algn="ctr">
                  <a:lnSpc>
                    <a:spcPct val="150000"/>
                  </a:lnSpc>
                </a:pPr>
                <a:r>
                  <a:rPr lang="en-US" sz="4000" dirty="0"/>
                  <a:t>Diện tích hình chữ nhật (4)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Diện tích hình chữ nhật (2) cũng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a:t>
                </a:r>
                <a:r>
                  <a:rPr lang="en-US" sz="4000" dirty="0" smtClean="0"/>
                  <a:t>là: </a:t>
                </a:r>
              </a:p>
              <a:p>
                <a:pPr algn="ctr">
                  <a:lnSpc>
                    <a:spcPct val="150000"/>
                  </a:lnSpc>
                </a:pPr>
                <a:r>
                  <a:rPr lang="en-US" sz="4000" dirty="0" smtClean="0"/>
                  <a:t>2ac </a:t>
                </a:r>
                <a:r>
                  <a:rPr lang="en-US" sz="4000" dirty="0"/>
                  <a:t>+ 2bc = 2c.( a+ b</a:t>
                </a:r>
                <a:r>
                  <a:rPr lang="en-US" sz="4000" dirty="0" smtClean="0"/>
                  <a:t>).</a:t>
                </a:r>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3238500" y="1875012"/>
                <a:ext cx="11506200" cy="6647974"/>
              </a:xfrm>
              <a:prstGeom prst="rect">
                <a:avLst/>
              </a:prstGeom>
              <a:blipFill rotWithShape="1">
                <a:blip r:embed="rId15"/>
                <a:stretch>
                  <a:fillRect r="-2701" b="-1376"/>
                </a:stretch>
              </a:blipFill>
            </p:spPr>
            <p:txBody>
              <a:bodyPr/>
              <a:lstStyle/>
              <a:p>
                <a:r>
                  <a:rPr lang="en-US">
                    <a:noFill/>
                  </a:rPr>
                  <a:t> </a:t>
                </a:r>
              </a:p>
            </p:txBody>
          </p:sp>
        </mc:Fallback>
      </mc:AlternateContent>
    </p:spTree>
    <p:extLst>
      <p:ext uri="{BB962C8B-B14F-4D97-AF65-F5344CB8AC3E}">
        <p14:creationId xmlns:p14="http://schemas.microsoft.com/office/powerpoint/2010/main" val="2023903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81200" y="952500"/>
                <a:ext cx="14088544" cy="8402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smtClean="0"/>
                  <a:t>Chu </a:t>
                </a:r>
                <a:r>
                  <a:rPr lang="en-US" sz="4000" dirty="0"/>
                  <a:t>vi mặt đáy hình hộp chữ nhật </a:t>
                </a:r>
                <a:r>
                  <a:rPr lang="en-US" sz="4000" dirty="0" smtClean="0"/>
                  <a:t>là: </a:t>
                </a:r>
              </a:p>
              <a:p>
                <a:pPr algn="ctr">
                  <a:lnSpc>
                    <a:spcPct val="150000"/>
                  </a:lnSpc>
                </a:pPr>
                <a:r>
                  <a:rPr lang="en-US" sz="4000" dirty="0" smtClean="0"/>
                  <a:t>2</a:t>
                </a:r>
                <a:r>
                  <a:rPr lang="en-US" sz="4000" dirty="0"/>
                  <a:t>( a+ b)</a:t>
                </a:r>
              </a:p>
              <a:p>
                <a:pPr algn="ctr">
                  <a:lnSpc>
                    <a:spcPct val="150000"/>
                  </a:lnSpc>
                </a:pPr>
                <a:r>
                  <a:rPr lang="en-US" sz="4000" dirty="0"/>
                  <a:t>Độ dài chiều cao của hình hộp chữ nhật là c</a:t>
                </a:r>
              </a:p>
              <a:p>
                <a:pPr algn="ctr">
                  <a:lnSpc>
                    <a:spcPct val="150000"/>
                  </a:lnSpc>
                </a:pPr>
                <a14:m>
                  <m:oMath xmlns:m="http://schemas.openxmlformats.org/officeDocument/2006/math">
                    <m:r>
                      <a:rPr lang="en-US" sz="4000" i="1">
                        <a:latin typeface="Cambria Math"/>
                      </a:rPr>
                      <m:t>⇒</m:t>
                    </m:r>
                  </m:oMath>
                </a14:m>
                <a:r>
                  <a:rPr lang="en-US" sz="4000" dirty="0"/>
                  <a:t> Tích của chu vi đáy và chiều cao của hình hộp chữ nhật là: </a:t>
                </a:r>
                <a:endParaRPr lang="en-US" sz="4000" dirty="0" smtClean="0"/>
              </a:p>
              <a:p>
                <a:pPr algn="ctr">
                  <a:lnSpc>
                    <a:spcPct val="150000"/>
                  </a:lnSpc>
                </a:pPr>
                <a:r>
                  <a:rPr lang="en-US" sz="4000" dirty="0" smtClean="0"/>
                  <a:t>2 </a:t>
                </a:r>
                <a:r>
                  <a:rPr lang="en-US" sz="4000" dirty="0"/>
                  <a:t>c(a + b) </a:t>
                </a:r>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là tích của chu vi đáy và chiều cao của hình hộp chữ nhật:</a:t>
                </a:r>
              </a:p>
              <a:p>
                <a:pPr algn="ctr">
                  <a:lnSpc>
                    <a:spcPct val="150000"/>
                  </a:lnSpc>
                </a:pPr>
                <a:r>
                  <a:rPr lang="en-US" sz="4000" dirty="0"/>
                  <a:t>2 c(a + b)</a:t>
                </a:r>
              </a:p>
            </p:txBody>
          </p:sp>
        </mc:Choice>
        <mc:Fallback xmlns="">
          <p:sp>
            <p:nvSpPr>
              <p:cNvPr id="5" name="Rectangle 4"/>
              <p:cNvSpPr>
                <a:spLocks noRot="1" noChangeAspect="1" noMove="1" noResize="1" noEditPoints="1" noAdjustHandles="1" noChangeArrowheads="1" noChangeShapeType="1" noTextEdit="1"/>
              </p:cNvSpPr>
              <p:nvPr/>
            </p:nvSpPr>
            <p:spPr>
              <a:xfrm>
                <a:off x="1981200" y="952500"/>
                <a:ext cx="14088544" cy="8402300"/>
              </a:xfrm>
              <a:prstGeom prst="rect">
                <a:avLst/>
              </a:prstGeom>
              <a:blipFill rotWithShape="1">
                <a:blip r:embed="rId15"/>
                <a:stretch>
                  <a:fillRect r="-2289" b="-1735"/>
                </a:stretch>
              </a:blipFill>
            </p:spPr>
            <p:txBody>
              <a:bodyPr/>
              <a:lstStyle/>
              <a:p>
                <a:r>
                  <a:rPr lang="en-US">
                    <a:noFill/>
                  </a:rPr>
                  <a:t> </a:t>
                </a:r>
              </a:p>
            </p:txBody>
          </p:sp>
        </mc:Fallback>
      </mc:AlternateContent>
    </p:spTree>
    <p:extLst>
      <p:ext uri="{BB962C8B-B14F-4D97-AF65-F5344CB8AC3E}">
        <p14:creationId xmlns:p14="http://schemas.microsoft.com/office/powerpoint/2010/main" val="525812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grpSp>
        <p:nvGrpSpPr>
          <p:cNvPr id="29" name="Group 28">
            <a:extLst>
              <a:ext uri="{FF2B5EF4-FFF2-40B4-BE49-F238E27FC236}">
                <a16:creationId xmlns:a16="http://schemas.microsoft.com/office/drawing/2014/main" xmlns="" id="{57CD600D-69DE-4164-AD9C-524426481DE0}"/>
              </a:ext>
            </a:extLst>
          </p:cNvPr>
          <p:cNvGrpSpPr/>
          <p:nvPr/>
        </p:nvGrpSpPr>
        <p:grpSpPr>
          <a:xfrm>
            <a:off x="5792648" y="322132"/>
            <a:ext cx="6551752" cy="1392368"/>
            <a:chOff x="3733800" y="540571"/>
            <a:chExt cx="8869445" cy="1392368"/>
          </a:xfrm>
        </p:grpSpPr>
        <p:grpSp>
          <p:nvGrpSpPr>
            <p:cNvPr id="24" name="Group 23">
              <a:extLst>
                <a:ext uri="{FF2B5EF4-FFF2-40B4-BE49-F238E27FC236}">
                  <a16:creationId xmlns:a16="http://schemas.microsoft.com/office/drawing/2014/main" xmlns=""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xmlns="" id="{E83E08AC-4662-420C-B178-F57BA388034A}"/>
                </a:ext>
              </a:extLst>
            </p:cNvPr>
            <p:cNvSpPr txBox="1"/>
            <p:nvPr/>
          </p:nvSpPr>
          <p:spPr>
            <a:xfrm>
              <a:off x="5494756" y="540571"/>
              <a:ext cx="5366499"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42" name="Picture 2" descr="C:\Users\ADMINI~1\AppData\Local\Temp\Rar$DIa0.738\Kết luận 1 - Hình 1.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438400" y="1714500"/>
            <a:ext cx="5845154"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195499" y="1790700"/>
            <a:ext cx="4289246" cy="3877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9427" y="5715000"/>
            <a:ext cx="5638799" cy="2723823"/>
          </a:xfrm>
          <a:prstGeom prst="rect">
            <a:avLst/>
          </a:prstGeom>
          <a:solidFill>
            <a:schemeClr val="accent2">
              <a:lumMod val="40000"/>
              <a:lumOff val="60000"/>
            </a:schemeClr>
          </a:solidFill>
        </p:spPr>
        <p:txBody>
          <a:bodyPr wrap="square">
            <a:spAutoFit/>
          </a:bodyPr>
          <a:lstStyle/>
          <a:p>
            <a:pPr algn="ctr">
              <a:lnSpc>
                <a:spcPct val="150000"/>
              </a:lnSpc>
            </a:pPr>
            <a:r>
              <a:rPr lang="en-US" sz="3800" dirty="0"/>
              <a:t>Diện tích xung quanh của hình hộp chữ nhật: </a:t>
            </a:r>
          </a:p>
          <a:p>
            <a:pPr algn="ctr">
              <a:lnSpc>
                <a:spcPct val="150000"/>
              </a:lnSpc>
            </a:pPr>
            <a:r>
              <a:rPr lang="en-US" sz="3800" b="1" dirty="0"/>
              <a:t>S</a:t>
            </a:r>
            <a:r>
              <a:rPr lang="en-US" sz="3800" b="1" baseline="-25000" dirty="0"/>
              <a:t>xq</a:t>
            </a:r>
            <a:r>
              <a:rPr lang="en-US" sz="3800" b="1" dirty="0"/>
              <a:t> = 2.(a+b).c</a:t>
            </a:r>
          </a:p>
        </p:txBody>
      </p:sp>
      <p:sp>
        <p:nvSpPr>
          <p:cNvPr id="8" name="Rectangle 7"/>
          <p:cNvSpPr/>
          <p:nvPr/>
        </p:nvSpPr>
        <p:spPr>
          <a:xfrm>
            <a:off x="10724761" y="5772477"/>
            <a:ext cx="5230722" cy="2723823"/>
          </a:xfrm>
          <a:prstGeom prst="rect">
            <a:avLst/>
          </a:prstGeom>
          <a:solidFill>
            <a:schemeClr val="accent5">
              <a:lumMod val="40000"/>
              <a:lumOff val="60000"/>
            </a:schemeClr>
          </a:solidFill>
        </p:spPr>
        <p:txBody>
          <a:bodyPr wrap="square">
            <a:spAutoFit/>
          </a:bodyPr>
          <a:lstStyle/>
          <a:p>
            <a:pPr algn="ctr">
              <a:lnSpc>
                <a:spcPct val="150000"/>
              </a:lnSpc>
            </a:pPr>
            <a:r>
              <a:rPr lang="en-US" sz="3800" dirty="0"/>
              <a:t>Diện tích xung quanh của hình lập phương:</a:t>
            </a:r>
          </a:p>
          <a:p>
            <a:pPr algn="ctr">
              <a:lnSpc>
                <a:spcPct val="150000"/>
              </a:lnSpc>
            </a:pPr>
            <a:r>
              <a:rPr lang="en-US" sz="3800" b="1" dirty="0"/>
              <a:t>S</a:t>
            </a:r>
            <a:r>
              <a:rPr lang="en-US" sz="3800" b="1" baseline="-25000" dirty="0"/>
              <a:t>xq</a:t>
            </a:r>
            <a:r>
              <a:rPr lang="en-US" sz="3800" b="1" dirty="0"/>
              <a:t> = 4a</a:t>
            </a:r>
            <a:r>
              <a:rPr lang="en-US" sz="3800" b="1" baseline="30000" dirty="0"/>
              <a:t>2</a:t>
            </a:r>
            <a:endParaRPr lang="en-US" sz="3800" b="1" dirty="0"/>
          </a:p>
        </p:txBody>
      </p:sp>
      <p:sp>
        <p:nvSpPr>
          <p:cNvPr id="9" name="Rectangle 8"/>
          <p:cNvSpPr/>
          <p:nvPr/>
        </p:nvSpPr>
        <p:spPr>
          <a:xfrm>
            <a:off x="1752600" y="8496300"/>
            <a:ext cx="14673621" cy="1754326"/>
          </a:xfrm>
          <a:prstGeom prst="rect">
            <a:avLst/>
          </a:prstGeom>
        </p:spPr>
        <p:txBody>
          <a:bodyPr wrap="square">
            <a:spAutoFit/>
          </a:bodyPr>
          <a:lstStyle/>
          <a:p>
            <a:pPr algn="just">
              <a:lnSpc>
                <a:spcPct val="150000"/>
              </a:lnSpc>
            </a:pPr>
            <a:r>
              <a:rPr lang="en-US" sz="3600" b="1" dirty="0">
                <a:solidFill>
                  <a:srgbClr val="FF0000"/>
                </a:solidFill>
              </a:rPr>
              <a:t>Chú </a:t>
            </a:r>
            <a:r>
              <a:rPr lang="en-US" sz="3600" b="1" dirty="0" smtClean="0">
                <a:solidFill>
                  <a:srgbClr val="FF0000"/>
                </a:solidFill>
              </a:rPr>
              <a:t>ý:</a:t>
            </a:r>
            <a:r>
              <a:rPr lang="en-US" sz="3600" dirty="0">
                <a:solidFill>
                  <a:srgbClr val="FF0000"/>
                </a:solidFill>
              </a:rPr>
              <a:t> </a:t>
            </a:r>
            <a:r>
              <a:rPr lang="en-US" sz="3600" dirty="0" smtClean="0"/>
              <a:t>Khi </a:t>
            </a:r>
            <a:r>
              <a:rPr lang="en-US" sz="3600" dirty="0"/>
              <a:t>tính diện tích, thể tích của một hình, các kích thước của nó phải cùng đơn vị độ dài.</a:t>
            </a:r>
          </a:p>
        </p:txBody>
      </p:sp>
    </p:spTree>
    <p:extLst>
      <p:ext uri="{BB962C8B-B14F-4D97-AF65-F5344CB8AC3E}">
        <p14:creationId xmlns:p14="http://schemas.microsoft.com/office/powerpoint/2010/main" val="1085375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calcmode="lin" valueType="num">
                                      <p:cBhvr additive="base">
                                        <p:cTn id="14" dur="500" fill="hold"/>
                                        <p:tgtEl>
                                          <p:spTgt spid="10242"/>
                                        </p:tgtEl>
                                        <p:attrNameLst>
                                          <p:attrName>ppt_x</p:attrName>
                                        </p:attrNameLst>
                                      </p:cBhvr>
                                      <p:tavLst>
                                        <p:tav tm="0">
                                          <p:val>
                                            <p:strVal val="#ppt_x"/>
                                          </p:val>
                                        </p:tav>
                                        <p:tav tm="100000">
                                          <p:val>
                                            <p:strVal val="#ppt_x"/>
                                          </p:val>
                                        </p:tav>
                                      </p:tavLst>
                                    </p:anim>
                                    <p:anim calcmode="lin" valueType="num">
                                      <p:cBhvr additive="base">
                                        <p:cTn id="15" dur="500" fill="hold"/>
                                        <p:tgtEl>
                                          <p:spTgt spid="1024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bg/>
                                          </p:spTgt>
                                        </p:tgtEl>
                                        <p:attrNameLst>
                                          <p:attrName>style.visibility</p:attrName>
                                        </p:attrNameLst>
                                      </p:cBhvr>
                                      <p:to>
                                        <p:strVal val="visible"/>
                                      </p:to>
                                    </p:set>
                                    <p:anim calcmode="lin" valueType="num">
                                      <p:cBhvr additive="base">
                                        <p:cTn id="18"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3"/>
                                        </p:tgtEl>
                                        <p:attrNameLst>
                                          <p:attrName>style.visibility</p:attrName>
                                        </p:attrNameLst>
                                      </p:cBhvr>
                                      <p:to>
                                        <p:strVal val="visible"/>
                                      </p:to>
                                    </p:set>
                                    <p:animEffect transition="in" filter="barn(inVertical)">
                                      <p:cBhvr>
                                        <p:cTn id="36" dur="500"/>
                                        <p:tgtEl>
                                          <p:spTgt spid="102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barn(inVertical)">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arn(inVertical)">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barn(inVertical)">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114352" y="7644402"/>
            <a:ext cx="6265503" cy="3249920"/>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pic>
        <p:nvPicPr>
          <p:cNvPr id="21" name="Picture 21"/>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8579544">
            <a:off x="16556275" y="6129930"/>
            <a:ext cx="949046" cy="788571"/>
          </a:xfrm>
          <a:prstGeom prst="rect">
            <a:avLst/>
          </a:prstGeom>
        </p:spPr>
      </p:pic>
      <p:sp>
        <p:nvSpPr>
          <p:cNvPr id="26" name="TextBox 25">
            <a:extLst>
              <a:ext uri="{FF2B5EF4-FFF2-40B4-BE49-F238E27FC236}">
                <a16:creationId xmlns:a16="http://schemas.microsoft.com/office/drawing/2014/main" xmlns:a14="http://schemas.microsoft.com/office/drawing/2010/main" xmlns:mc="http://schemas.openxmlformats.org/markup-compatibility/2006" xmlns="" id="{CA1CDA6C-8F06-42A0-A5B0-0A726522E4E9}"/>
              </a:ext>
            </a:extLst>
          </p:cNvPr>
          <p:cNvSpPr txBox="1"/>
          <p:nvPr/>
        </p:nvSpPr>
        <p:spPr>
          <a:xfrm>
            <a:off x="511248" y="1928037"/>
            <a:ext cx="17319552" cy="3600986"/>
          </a:xfrm>
          <a:prstGeom prst="rect">
            <a:avLst/>
          </a:prstGeom>
          <a:noFill/>
        </p:spPr>
        <p:txBody>
          <a:bodyPr wrap="square">
            <a:spAutoFit/>
          </a:bodyPr>
          <a:lstStyle/>
          <a:p>
            <a:pPr algn="ctr">
              <a:lnSpc>
                <a:spcPct val="150000"/>
              </a:lnSpc>
            </a:pPr>
            <a:r>
              <a:rPr lang="en-US" sz="3800" dirty="0"/>
              <a:t>Một chiếc khay nhựa đựng đồ có dạng hình hộp chữ nhật như Hình 10.7. </a:t>
            </a:r>
            <a:endParaRPr lang="en-US" sz="3800" dirty="0" smtClean="0"/>
          </a:p>
          <a:p>
            <a:pPr algn="ctr">
              <a:lnSpc>
                <a:spcPct val="150000"/>
              </a:lnSpc>
            </a:pPr>
            <a:r>
              <a:rPr lang="en-US" sz="3800" dirty="0" smtClean="0"/>
              <a:t>Dựa </a:t>
            </a:r>
            <a:r>
              <a:rPr lang="en-US" sz="3800" dirty="0"/>
              <a:t>vào kích thước trên hình (coi mép khay nhựa không đáng kể), em hãy tính:</a:t>
            </a:r>
          </a:p>
          <a:p>
            <a:pPr algn="just">
              <a:lnSpc>
                <a:spcPct val="150000"/>
              </a:lnSpc>
            </a:pPr>
            <a:r>
              <a:rPr lang="en-US" sz="3800" dirty="0"/>
              <a:t>a) Diện tích xung quanh của chiếc khay</a:t>
            </a:r>
          </a:p>
          <a:p>
            <a:pPr algn="just">
              <a:lnSpc>
                <a:spcPct val="150000"/>
              </a:lnSpc>
            </a:pPr>
            <a:r>
              <a:rPr lang="en-US" sz="3800" dirty="0"/>
              <a:t>b) Diện tích nhựa để làm chiếc khay trên.</a:t>
            </a:r>
          </a:p>
        </p:txBody>
      </p:sp>
      <p:grpSp>
        <p:nvGrpSpPr>
          <p:cNvPr id="29" name="Group 28">
            <a:extLst>
              <a:ext uri="{FF2B5EF4-FFF2-40B4-BE49-F238E27FC236}">
                <a16:creationId xmlns:a16="http://schemas.microsoft.com/office/drawing/2014/main" xmlns=""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xmlns=""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xmlns=""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tr88</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266" name="Picture 2" descr="C:\Users\ADMINI~1\AppData\Local\Temp\Rar$DIa0.970\Ví dụ 1.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610100" y="5486400"/>
            <a:ext cx="89535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35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barn(inVertical)">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barn(inVertical)">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barn(inVertical)">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fill="hold"/>
                                        <p:tgtEl>
                                          <p:spTgt spid="11266"/>
                                        </p:tgtEl>
                                        <p:attrNameLst>
                                          <p:attrName>ppt_w</p:attrName>
                                        </p:attrNameLst>
                                      </p:cBhvr>
                                      <p:tavLst>
                                        <p:tav tm="0">
                                          <p:val>
                                            <p:fltVal val="0"/>
                                          </p:val>
                                        </p:tav>
                                        <p:tav tm="100000">
                                          <p:val>
                                            <p:strVal val="#ppt_w"/>
                                          </p:val>
                                        </p:tav>
                                      </p:tavLst>
                                    </p:anim>
                                    <p:anim calcmode="lin" valueType="num">
                                      <p:cBhvr>
                                        <p:cTn id="35" dur="500" fill="hold"/>
                                        <p:tgtEl>
                                          <p:spTgt spid="11266"/>
                                        </p:tgtEl>
                                        <p:attrNameLst>
                                          <p:attrName>ppt_h</p:attrName>
                                        </p:attrNameLst>
                                      </p:cBhvr>
                                      <p:tavLst>
                                        <p:tav tm="0">
                                          <p:val>
                                            <p:fltVal val="0"/>
                                          </p:val>
                                        </p:tav>
                                        <p:tav tm="100000">
                                          <p:val>
                                            <p:strVal val="#ppt_h"/>
                                          </p:val>
                                        </p:tav>
                                      </p:tavLst>
                                    </p:anim>
                                    <p:animEffect transition="in" filter="fade">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xmlns="" id="{D330EC21-CB12-4ABE-8CB4-2B5266D57AF0}"/>
              </a:ext>
            </a:extLst>
          </p:cNvPr>
          <p:cNvSpPr/>
          <p:nvPr/>
        </p:nvSpPr>
        <p:spPr>
          <a:xfrm>
            <a:off x="850521" y="993936"/>
            <a:ext cx="16157196" cy="86003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517396" y="301191"/>
            <a:ext cx="1374755" cy="1726291"/>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11141378" y="606348"/>
            <a:ext cx="3028394" cy="5441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3949616">
            <a:off x="16620312" y="2705747"/>
            <a:ext cx="2230784" cy="1090561"/>
          </a:xfrm>
          <a:prstGeom prst="rect">
            <a:avLst/>
          </a:prstGeom>
        </p:spPr>
      </p:pic>
      <p:sp>
        <p:nvSpPr>
          <p:cNvPr id="37" name="TextBox 36">
            <a:extLst>
              <a:ext uri="{FF2B5EF4-FFF2-40B4-BE49-F238E27FC236}">
                <a16:creationId xmlns:a16="http://schemas.microsoft.com/office/drawing/2014/main" xmlns="" id="{E456CB90-2D14-4B89-8C79-091B69BB9DB1}"/>
              </a:ext>
            </a:extLst>
          </p:cNvPr>
          <p:cNvSpPr txBox="1"/>
          <p:nvPr/>
        </p:nvSpPr>
        <p:spPr>
          <a:xfrm>
            <a:off x="1165953" y="1491936"/>
            <a:ext cx="15458081" cy="7571303"/>
          </a:xfrm>
          <a:prstGeom prst="rect">
            <a:avLst/>
          </a:prstGeom>
          <a:noFill/>
        </p:spPr>
        <p:txBody>
          <a:bodyPr wrap="square">
            <a:spAutoFit/>
          </a:bodyPr>
          <a:lstStyle/>
          <a:p>
            <a:pPr algn="ctr">
              <a:lnSpc>
                <a:spcPct val="150000"/>
              </a:lnSpc>
            </a:pPr>
            <a:r>
              <a:rPr lang="en-US" sz="4400" b="1" dirty="0">
                <a:solidFill>
                  <a:srgbClr val="FF0000"/>
                </a:solidFill>
              </a:rPr>
              <a:t>Giải:</a:t>
            </a:r>
          </a:p>
          <a:p>
            <a:pPr algn="just">
              <a:lnSpc>
                <a:spcPct val="150000"/>
              </a:lnSpc>
            </a:pPr>
            <a:r>
              <a:rPr lang="en-US" sz="4000" dirty="0"/>
              <a:t>a) Diện tích xung quanh của chiếc khay dạng hình hộp chữ nhật là:</a:t>
            </a:r>
          </a:p>
          <a:p>
            <a:pPr algn="ctr">
              <a:lnSpc>
                <a:spcPct val="150000"/>
              </a:lnSpc>
            </a:pPr>
            <a:r>
              <a:rPr lang="en-US" sz="4000" dirty="0"/>
              <a:t>2.(27 + 20). 10 = 940 (cm</a:t>
            </a:r>
            <a:r>
              <a:rPr lang="en-US" sz="4000" baseline="30000" dirty="0"/>
              <a:t>2</a:t>
            </a:r>
            <a:r>
              <a:rPr lang="en-US" sz="4000" dirty="0"/>
              <a:t>)</a:t>
            </a:r>
          </a:p>
          <a:p>
            <a:pPr algn="just">
              <a:lnSpc>
                <a:spcPct val="150000"/>
              </a:lnSpc>
            </a:pPr>
            <a:r>
              <a:rPr lang="en-US" sz="4000" dirty="0"/>
              <a:t>b) Diện tích nhựa làm chiếc khay trên gồm tổng diện tích các mặt xung quanh và mặt đáy. Diện tích mặt đáy của chiếc khay là:</a:t>
            </a:r>
          </a:p>
          <a:p>
            <a:pPr algn="ctr">
              <a:lnSpc>
                <a:spcPct val="150000"/>
              </a:lnSpc>
            </a:pPr>
            <a:r>
              <a:rPr lang="en-US" sz="4000" dirty="0"/>
              <a:t>27 . 20 = 540 (cm</a:t>
            </a:r>
            <a:r>
              <a:rPr lang="en-US" sz="4000" baseline="30000" dirty="0"/>
              <a:t>2</a:t>
            </a:r>
            <a:r>
              <a:rPr lang="en-US" sz="4000" dirty="0"/>
              <a:t>)</a:t>
            </a:r>
          </a:p>
          <a:p>
            <a:pPr algn="ctr">
              <a:lnSpc>
                <a:spcPct val="150000"/>
              </a:lnSpc>
            </a:pPr>
            <a:r>
              <a:rPr lang="en-US" sz="4000" dirty="0"/>
              <a:t>Diện tích nhựa để làm chiếc khay là:</a:t>
            </a:r>
          </a:p>
          <a:p>
            <a:pPr algn="ctr">
              <a:lnSpc>
                <a:spcPct val="150000"/>
              </a:lnSpc>
            </a:pPr>
            <a:r>
              <a:rPr lang="en-US" sz="4000" dirty="0"/>
              <a:t>940 + 540 = 1 480 (cm</a:t>
            </a:r>
            <a:r>
              <a:rPr lang="en-US" sz="4000" baseline="30000" dirty="0"/>
              <a:t>2</a:t>
            </a:r>
            <a:r>
              <a:rPr lang="en-US" sz="4000" dirty="0"/>
              <a:t>)</a:t>
            </a:r>
          </a:p>
        </p:txBody>
      </p:sp>
    </p:spTree>
    <p:extLst>
      <p:ext uri="{BB962C8B-B14F-4D97-AF65-F5344CB8AC3E}">
        <p14:creationId xmlns:p14="http://schemas.microsoft.com/office/powerpoint/2010/main" val="36845999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 dur="500"/>
                                        <p:tgtEl>
                                          <p:spTgt spid="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32" dur="500"/>
                                        <p:tgtEl>
                                          <p:spTgt spid="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37" dur="500"/>
                                        <p:tgtEl>
                                          <p:spTgt spid="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552080" y="1638300"/>
            <a:ext cx="17050120" cy="2862322"/>
          </a:xfrm>
          <a:prstGeom prst="rect">
            <a:avLst/>
          </a:prstGeom>
          <a:noFill/>
        </p:spPr>
        <p:txBody>
          <a:bodyPr wrap="square">
            <a:spAutoFit/>
          </a:bodyPr>
          <a:lstStyle/>
          <a:p>
            <a:pPr algn="ctr">
              <a:lnSpc>
                <a:spcPct val="150000"/>
              </a:lnSpc>
            </a:pPr>
            <a:r>
              <a:rPr lang="en-US" sz="4000" dirty="0"/>
              <a:t>Bác Tú thuê thợ sơn xung quanh bốn mặt ngoài của thành bể nước có dạng hình hộp chữ nhật có chiều dài 3 m, chiều rộng 2 m, chiều cao 1,5 m với giá 20,000đồng /m</a:t>
            </a:r>
            <a:r>
              <a:rPr lang="en-US" sz="4000" baseline="30000" dirty="0"/>
              <a:t>2 </a:t>
            </a:r>
            <a:r>
              <a:rPr lang="en-US" sz="4000" dirty="0"/>
              <a:t>.Hỏi bác Tú phải chi trả chi phí là bao </a:t>
            </a:r>
            <a:r>
              <a:rPr lang="en-US" sz="4000" dirty="0" smtClean="0"/>
              <a:t>nhiêu?</a:t>
            </a:r>
            <a:endParaRPr lang="en-US" sz="4000" dirty="0"/>
          </a:p>
        </p:txBody>
      </p:sp>
      <p:sp>
        <p:nvSpPr>
          <p:cNvPr id="15" name="TextBox 14">
            <a:extLst>
              <a:ext uri="{FF2B5EF4-FFF2-40B4-BE49-F238E27FC236}">
                <a16:creationId xmlns:a16="http://schemas.microsoft.com/office/drawing/2014/main" xmlns=""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C:\Users\ADMINI~1\AppData\Local\Temp\Rar$DIa0.062\Luyện tập 1.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106042" y="4553985"/>
            <a:ext cx="7496158" cy="5161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4600" y="4686300"/>
            <a:ext cx="7162800" cy="4247317"/>
          </a:xfrm>
          <a:prstGeom prst="rect">
            <a:avLst/>
          </a:prstGeom>
          <a:solidFill>
            <a:schemeClr val="accent2">
              <a:lumMod val="40000"/>
              <a:lumOff val="60000"/>
            </a:schemeClr>
          </a:solidFill>
        </p:spPr>
        <p:txBody>
          <a:bodyPr wrap="square">
            <a:spAutoFit/>
          </a:bodyPr>
          <a:lstStyle/>
          <a:p>
            <a:pPr algn="ctr">
              <a:lnSpc>
                <a:spcPct val="150000"/>
              </a:lnSpc>
            </a:pPr>
            <a:r>
              <a:rPr lang="en-US" sz="3600" b="1" dirty="0">
                <a:solidFill>
                  <a:srgbClr val="FF0000"/>
                </a:solidFill>
              </a:rPr>
              <a:t>Kết quả:</a:t>
            </a:r>
          </a:p>
          <a:p>
            <a:pPr algn="ctr">
              <a:lnSpc>
                <a:spcPct val="150000"/>
              </a:lnSpc>
            </a:pPr>
            <a:r>
              <a:rPr lang="en-US" sz="3600" dirty="0"/>
              <a:t>Diện tích xung quanh thành bể </a:t>
            </a:r>
            <a:r>
              <a:rPr lang="en-US" sz="3600" dirty="0" smtClean="0"/>
              <a:t>là:</a:t>
            </a:r>
            <a:endParaRPr lang="en-US" sz="3600" dirty="0"/>
          </a:p>
          <a:p>
            <a:pPr algn="ctr">
              <a:lnSpc>
                <a:spcPct val="150000"/>
              </a:lnSpc>
            </a:pPr>
            <a:r>
              <a:rPr lang="en-US" sz="3600" dirty="0"/>
              <a:t>S = 2.(3 + 2).1,5 = 15 (m</a:t>
            </a:r>
            <a:r>
              <a:rPr lang="en-US" sz="3600" baseline="30000" dirty="0"/>
              <a:t>2</a:t>
            </a:r>
            <a:r>
              <a:rPr lang="en-US" sz="3600" dirty="0"/>
              <a:t>)</a:t>
            </a:r>
          </a:p>
          <a:p>
            <a:pPr algn="ctr">
              <a:lnSpc>
                <a:spcPct val="150000"/>
              </a:lnSpc>
            </a:pPr>
            <a:r>
              <a:rPr lang="en-US" sz="3600" dirty="0"/>
              <a:t>Chi phí bác Tú phải trả là :</a:t>
            </a:r>
          </a:p>
          <a:p>
            <a:pPr algn="ctr">
              <a:lnSpc>
                <a:spcPct val="150000"/>
              </a:lnSpc>
            </a:pPr>
            <a:r>
              <a:rPr lang="en-US" sz="3600" dirty="0"/>
              <a:t>15. 20000 = 300000 (đồng).</a:t>
            </a:r>
          </a:p>
        </p:txBody>
      </p:sp>
    </p:spTree>
    <p:extLst>
      <p:ext uri="{BB962C8B-B14F-4D97-AF65-F5344CB8AC3E}">
        <p14:creationId xmlns:p14="http://schemas.microsoft.com/office/powerpoint/2010/main" val="2539328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randombar(horizontal)">
                                      <p:cBhvr>
                                        <p:cTn id="23" dur="5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2292004">
            <a:off x="13816426" y="962370"/>
            <a:ext cx="1426810" cy="661521"/>
          </a:xfrm>
          <a:prstGeom prst="rect">
            <a:avLst/>
          </a:prstGeom>
        </p:spPr>
      </p:pic>
      <p:pic>
        <p:nvPicPr>
          <p:cNvPr id="15" name="Picture 1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304800" y="1345055"/>
            <a:ext cx="1226484" cy="1540106"/>
          </a:xfrm>
          <a:prstGeom prst="rect">
            <a:avLst/>
          </a:prstGeom>
        </p:spPr>
      </p:pic>
      <p:pic>
        <p:nvPicPr>
          <p:cNvPr id="17" name="Picture 17"/>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xmlns="" id="{0C4374E1-B832-4984-98F2-001560FEC69A}"/>
              </a:ext>
            </a:extLst>
          </p:cNvPr>
          <p:cNvSpPr txBox="1"/>
          <p:nvPr/>
        </p:nvSpPr>
        <p:spPr>
          <a:xfrm>
            <a:off x="3397451" y="1943100"/>
            <a:ext cx="12105718" cy="1015663"/>
          </a:xfrm>
          <a:prstGeom prst="rect">
            <a:avLst/>
          </a:prstGeom>
          <a:noFill/>
        </p:spPr>
        <p:txBody>
          <a:bodyPr wrap="square">
            <a:spAutoFit/>
          </a:bodyPr>
          <a:lstStyle/>
          <a:p>
            <a:pPr algn="ctr">
              <a:lnSpc>
                <a:spcPct val="150000"/>
              </a:lnSpc>
            </a:pPr>
            <a:r>
              <a:rPr lang="nl-NL" sz="4000" dirty="0"/>
              <a:t>Cho hình hộp chữ nhật có kích thước như hình vẽ:</a:t>
            </a:r>
            <a:endParaRPr lang="en-US" sz="4000" dirty="0"/>
          </a:p>
        </p:txBody>
      </p:sp>
      <p:pic>
        <p:nvPicPr>
          <p:cNvPr id="20" name="Picture 9">
            <a:extLst>
              <a:ext uri="{FF2B5EF4-FFF2-40B4-BE49-F238E27FC236}">
                <a16:creationId xmlns:a16="http://schemas.microsoft.com/office/drawing/2014/main" xmlns="" id="{BBD40F6E-D381-45DE-B169-E2C72C78618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5486400" y="297163"/>
            <a:ext cx="1530360" cy="1541925"/>
          </a:xfrm>
          <a:prstGeom prst="rect">
            <a:avLst/>
          </a:prstGeom>
        </p:spPr>
      </p:pic>
      <p:sp>
        <p:nvSpPr>
          <p:cNvPr id="22" name="TextBox 21">
            <a:extLst>
              <a:ext uri="{FF2B5EF4-FFF2-40B4-BE49-F238E27FC236}">
                <a16:creationId xmlns:a16="http://schemas.microsoft.com/office/drawing/2014/main" xmlns="" id="{26E69611-27BF-4D27-A6FE-D0E6EA053B2D}"/>
              </a:ext>
            </a:extLst>
          </p:cNvPr>
          <p:cNvSpPr txBox="1"/>
          <p:nvPr/>
        </p:nvSpPr>
        <p:spPr>
          <a:xfrm>
            <a:off x="7335991" y="84572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a16="http://schemas.microsoft.com/office/drawing/2014/main" xmlns="" id="{71BDA3C0-C29B-4732-B195-677FB5DDD6F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flipH="1">
            <a:off x="4125" y="-29668"/>
            <a:ext cx="4720275" cy="1439368"/>
          </a:xfrm>
          <a:prstGeom prst="rect">
            <a:avLst/>
          </a:prstGeom>
        </p:spPr>
      </p:pic>
      <p:pic>
        <p:nvPicPr>
          <p:cNvPr id="13314" name="Picture 2" descr="C:\Users\ADMINI~1\AppData\Local\Temp\Rar$DIa0.495\BTT.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183110" y="3162300"/>
            <a:ext cx="8534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5510" y="8432907"/>
            <a:ext cx="16305361" cy="901593"/>
          </a:xfrm>
          <a:prstGeom prst="rect">
            <a:avLst/>
          </a:prstGeom>
        </p:spPr>
        <p:txBody>
          <a:bodyPr wrap="none">
            <a:spAutoFit/>
          </a:bodyPr>
          <a:lstStyle/>
          <a:p>
            <a:pPr algn="ctr">
              <a:lnSpc>
                <a:spcPct val="150000"/>
              </a:lnSpc>
            </a:pPr>
            <a:r>
              <a:rPr lang="nl-NL" sz="4000" dirty="0"/>
              <a:t>Biết diện tích mặt đáy ABCD là 570 cm</a:t>
            </a:r>
            <a:r>
              <a:rPr lang="nl-NL" sz="4000" baseline="30000" dirty="0"/>
              <a:t>2</a:t>
            </a:r>
            <a:r>
              <a:rPr lang="nl-NL" sz="4000" dirty="0"/>
              <a:t>. Tính diện tích mặt bên DAEH.</a:t>
            </a:r>
            <a:endParaRPr lang="en-US" sz="4000" dirty="0"/>
          </a:p>
        </p:txBody>
      </p:sp>
    </p:spTree>
    <p:extLst>
      <p:ext uri="{BB962C8B-B14F-4D97-AF65-F5344CB8AC3E}">
        <p14:creationId xmlns:p14="http://schemas.microsoft.com/office/powerpoint/2010/main" val="344580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barn(inVertical)">
                                      <p:cBhvr>
                                        <p:cTn id="20" dur="500"/>
                                        <p:tgtEl>
                                          <p:spTgt spid="133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641707" y="1056623"/>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090121" y="1164818"/>
            <a:ext cx="1525566" cy="1695073"/>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2647688" y="100534"/>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xmlns="" id="{C65A7DDC-921C-4A88-83CA-96240DF538F0}"/>
              </a:ext>
            </a:extLst>
          </p:cNvPr>
          <p:cNvGrpSpPr/>
          <p:nvPr/>
        </p:nvGrpSpPr>
        <p:grpSpPr>
          <a:xfrm>
            <a:off x="1947778" y="922893"/>
            <a:ext cx="14142343" cy="8685774"/>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8" name="Picture 8"/>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6479695">
            <a:off x="1695031" y="827122"/>
            <a:ext cx="1944378" cy="2382086"/>
          </a:xfrm>
          <a:prstGeom prst="rect">
            <a:avLst/>
          </a:prstGeom>
        </p:spPr>
      </p:pic>
      <p:sp>
        <p:nvSpPr>
          <p:cNvPr id="25" name="TextBox 24">
            <a:extLst>
              <a:ext uri="{FF2B5EF4-FFF2-40B4-BE49-F238E27FC236}">
                <a16:creationId xmlns:a16="http://schemas.microsoft.com/office/drawing/2014/main" xmlns="" id="{FF3AB018-AB97-4CB7-97C1-DBE3EB0AB346}"/>
              </a:ext>
            </a:extLst>
          </p:cNvPr>
          <p:cNvSpPr txBox="1"/>
          <p:nvPr/>
        </p:nvSpPr>
        <p:spPr>
          <a:xfrm>
            <a:off x="3107092" y="1468644"/>
            <a:ext cx="11853956" cy="7571303"/>
          </a:xfrm>
          <a:prstGeom prst="rect">
            <a:avLst/>
          </a:prstGeom>
          <a:noFill/>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Vì hình đã cho là hình hộp chữ nhật nên ta có:</a:t>
            </a:r>
          </a:p>
          <a:p>
            <a:pPr algn="ctr">
              <a:lnSpc>
                <a:spcPct val="150000"/>
              </a:lnSpc>
            </a:pPr>
            <a:r>
              <a:rPr lang="en-US" sz="4000" dirty="0"/>
              <a:t>AB = DC = EF = HG = 38m;</a:t>
            </a:r>
          </a:p>
          <a:p>
            <a:pPr algn="ctr">
              <a:lnSpc>
                <a:spcPct val="150000"/>
              </a:lnSpc>
            </a:pPr>
            <a:r>
              <a:rPr lang="en-US" sz="4000" dirty="0"/>
              <a:t>AE = CG = DH = BF = 26cm;</a:t>
            </a:r>
          </a:p>
          <a:p>
            <a:pPr algn="ctr">
              <a:lnSpc>
                <a:spcPct val="150000"/>
              </a:lnSpc>
            </a:pPr>
            <a:r>
              <a:rPr lang="en-US" sz="4000" dirty="0"/>
              <a:t>AD = BC = HE = GF.</a:t>
            </a:r>
          </a:p>
          <a:p>
            <a:pPr algn="ctr">
              <a:lnSpc>
                <a:spcPct val="150000"/>
              </a:lnSpc>
            </a:pPr>
            <a:r>
              <a:rPr lang="en-US" sz="4000" dirty="0"/>
              <a:t>Độ dài cạnh AD </a:t>
            </a:r>
            <a:r>
              <a:rPr lang="en-US" sz="4000" dirty="0" smtClean="0"/>
              <a:t>là: 570</a:t>
            </a:r>
            <a:r>
              <a:rPr lang="en-US" sz="4000" dirty="0"/>
              <a:t>: 38 = 15 (cm)</a:t>
            </a:r>
          </a:p>
          <a:p>
            <a:pPr algn="ctr">
              <a:lnSpc>
                <a:spcPct val="150000"/>
              </a:lnSpc>
            </a:pPr>
            <a:r>
              <a:rPr lang="en-US" sz="4000" dirty="0"/>
              <a:t>Diện tích mặt bên DAEH </a:t>
            </a:r>
            <a:r>
              <a:rPr lang="en-US" sz="4000" dirty="0" smtClean="0"/>
              <a:t>là: 26 </a:t>
            </a:r>
            <a:r>
              <a:rPr lang="en-US" sz="4000" dirty="0"/>
              <a:t>× 15 = 390 (cm</a:t>
            </a:r>
            <a:r>
              <a:rPr lang="en-US" sz="4000" baseline="30000" dirty="0"/>
              <a:t>2</a:t>
            </a:r>
            <a:r>
              <a:rPr lang="en-US" sz="4000" dirty="0"/>
              <a:t>)</a:t>
            </a:r>
          </a:p>
          <a:p>
            <a:pPr algn="ctr">
              <a:lnSpc>
                <a:spcPct val="150000"/>
              </a:lnSpc>
            </a:pPr>
            <a:r>
              <a:rPr lang="en-US" sz="4000" i="1" dirty="0">
                <a:solidFill>
                  <a:srgbClr val="FF0000"/>
                </a:solidFill>
              </a:rPr>
              <a:t>Đáp số: 390cm</a:t>
            </a:r>
            <a:r>
              <a:rPr lang="en-US" sz="4000" i="1" baseline="30000" dirty="0">
                <a:solidFill>
                  <a:srgbClr val="FF0000"/>
                </a:solidFill>
              </a:rPr>
              <a:t>2</a:t>
            </a:r>
            <a:r>
              <a:rPr lang="en-US" sz="4000" i="1" dirty="0">
                <a:solidFill>
                  <a:srgbClr val="FF0000"/>
                </a:solidFill>
              </a:rPr>
              <a:t>.</a:t>
            </a:r>
          </a:p>
        </p:txBody>
      </p:sp>
    </p:spTree>
    <p:extLst>
      <p:ext uri="{BB962C8B-B14F-4D97-AF65-F5344CB8AC3E}">
        <p14:creationId xmlns:p14="http://schemas.microsoft.com/office/powerpoint/2010/main" val="192143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barn(inVertical)">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barn(inVertical)">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barn(inVertical)">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barn(inVertical)">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barn(inVertical)">
                                      <p:cBhvr>
                                        <p:cTn id="37" dur="500"/>
                                        <p:tgtEl>
                                          <p:spTgt spid="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xEl>
                                              <p:pRg st="7" end="7"/>
                                            </p:txEl>
                                          </p:spTgt>
                                        </p:tgtEl>
                                        <p:attrNameLst>
                                          <p:attrName>style.visibility</p:attrName>
                                        </p:attrNameLst>
                                      </p:cBhvr>
                                      <p:to>
                                        <p:strVal val="visible"/>
                                      </p:to>
                                    </p:set>
                                    <p:animEffect transition="in" filter="barn(inVertical)">
                                      <p:cBhvr>
                                        <p:cTn id="42" dur="500"/>
                                        <p:tgtEl>
                                          <p:spTgt spid="25">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72935" y="513308"/>
            <a:ext cx="926459" cy="1163362"/>
          </a:xfrm>
          <a:prstGeom prst="rect">
            <a:avLst/>
          </a:prstGeom>
        </p:spPr>
      </p:pic>
      <p:pic>
        <p:nvPicPr>
          <p:cNvPr id="17" name="Picture 17"/>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07506" y="4305300"/>
            <a:ext cx="1296768" cy="1869216"/>
          </a:xfrm>
          <a:prstGeom prst="rect">
            <a:avLst/>
          </a:prstGeom>
        </p:spPr>
      </p:pic>
      <p:sp>
        <p:nvSpPr>
          <p:cNvPr id="2" name="Rectangle 1"/>
          <p:cNvSpPr/>
          <p:nvPr/>
        </p:nvSpPr>
        <p:spPr>
          <a:xfrm>
            <a:off x="2086869" y="495300"/>
            <a:ext cx="13991331" cy="769441"/>
          </a:xfrm>
          <a:prstGeom prst="rect">
            <a:avLst/>
          </a:prstGeom>
        </p:spPr>
        <p:txBody>
          <a:bodyPr wrap="none">
            <a:spAutoFit/>
          </a:bodyPr>
          <a:lstStyle/>
          <a:p>
            <a:pPr marL="571500" lvl="0" indent="-571500" algn="ctr">
              <a:buFont typeface="Wingdings" pitchFamily="2" charset="2"/>
              <a:buChar char="v"/>
            </a:pPr>
            <a:r>
              <a:rPr lang="en-US" sz="4400" b="1" dirty="0"/>
              <a:t>Thể tích của hình hộp chữ nhật, hình lập phương</a:t>
            </a:r>
            <a:endParaRPr lang="en-US" sz="4400" dirty="0"/>
          </a:p>
        </p:txBody>
      </p:sp>
      <p:pic>
        <p:nvPicPr>
          <p:cNvPr id="14338" name="Picture 2" descr="C:\Users\ADMINI~1\AppData\Local\Temp\Rar$DIa0.782\Hình 10.8.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77979" y="1562100"/>
            <a:ext cx="9209110" cy="5595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2321" y="7234178"/>
            <a:ext cx="15940425" cy="2862322"/>
          </a:xfrm>
          <a:prstGeom prst="rect">
            <a:avLst/>
          </a:prstGeom>
        </p:spPr>
        <p:txBody>
          <a:bodyPr wrap="square">
            <a:spAutoFit/>
          </a:bodyPr>
          <a:lstStyle/>
          <a:p>
            <a:pPr algn="just">
              <a:lnSpc>
                <a:spcPct val="150000"/>
              </a:lnSpc>
            </a:pPr>
            <a:r>
              <a:rPr lang="en-US" sz="4000" dirty="0"/>
              <a:t>Ta thấy có 4 lớp hình lập phương, mỗi lớp có  2.5 hình lập phương. Mỗi hình lập phương nhỏ cạnh 1 dm có thể tích là 1 dm</a:t>
            </a:r>
            <a:r>
              <a:rPr lang="en-US" sz="4000" baseline="30000" dirty="0"/>
              <a:t>3</a:t>
            </a:r>
            <a:r>
              <a:rPr lang="en-US" sz="4000" dirty="0"/>
              <a:t> nên thể tích của hình hộp chữ nhật là: 2. 5. 4 = 40 (dm</a:t>
            </a:r>
            <a:r>
              <a:rPr lang="en-US" sz="4000" baseline="30000" dirty="0"/>
              <a:t>3</a:t>
            </a:r>
            <a:r>
              <a:rPr lang="en-US" sz="4000" dirty="0"/>
              <a:t>).</a:t>
            </a:r>
          </a:p>
        </p:txBody>
      </p:sp>
    </p:spTree>
    <p:extLst>
      <p:ext uri="{BB962C8B-B14F-4D97-AF65-F5344CB8AC3E}">
        <p14:creationId xmlns:p14="http://schemas.microsoft.com/office/powerpoint/2010/main" val="2168805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sp>
        <p:nvSpPr>
          <p:cNvPr id="28" name="TextBox 27">
            <a:extLst>
              <a:ext uri="{FF2B5EF4-FFF2-40B4-BE49-F238E27FC236}">
                <a16:creationId xmlns:a16="http://schemas.microsoft.com/office/drawing/2014/main" xmlns="" id="{E83E08AC-4662-420C-B178-F57BA388034A}"/>
              </a:ext>
            </a:extLst>
          </p:cNvPr>
          <p:cNvSpPr txBox="1"/>
          <p:nvPr/>
        </p:nvSpPr>
        <p:spPr>
          <a:xfrm>
            <a:off x="7543800" y="756672"/>
            <a:ext cx="3964168"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C:\Users\ADMINI~1\AppData\Local\Temp\Rar$DIa0.738\Kết luận 1 - Hình 1.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08911" y="2019300"/>
            <a:ext cx="7173089" cy="467557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820400" y="2061921"/>
            <a:ext cx="5263701" cy="4757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2404" y="7319308"/>
            <a:ext cx="6566102" cy="1938992"/>
          </a:xfrm>
          <a:prstGeom prst="rect">
            <a:avLst/>
          </a:prstGeom>
          <a:solidFill>
            <a:schemeClr val="accent2">
              <a:lumMod val="40000"/>
              <a:lumOff val="60000"/>
            </a:schemeClr>
          </a:solidFill>
        </p:spPr>
        <p:txBody>
          <a:bodyPr wrap="square">
            <a:spAutoFit/>
          </a:bodyPr>
          <a:lstStyle/>
          <a:p>
            <a:pPr algn="ctr">
              <a:lnSpc>
                <a:spcPct val="150000"/>
              </a:lnSpc>
            </a:pPr>
            <a:r>
              <a:rPr lang="en-US" sz="4000" dirty="0"/>
              <a:t>Thể tích hình hộp chữ nhật: </a:t>
            </a:r>
            <a:endParaRPr lang="en-US" sz="4000" dirty="0" smtClean="0"/>
          </a:p>
          <a:p>
            <a:pPr algn="ctr">
              <a:lnSpc>
                <a:spcPct val="150000"/>
              </a:lnSpc>
            </a:pPr>
            <a:r>
              <a:rPr lang="en-US" sz="4000" b="1" dirty="0" smtClean="0"/>
              <a:t>V </a:t>
            </a:r>
            <a:r>
              <a:rPr lang="en-US" sz="4000" b="1" dirty="0"/>
              <a:t>= abc</a:t>
            </a:r>
          </a:p>
        </p:txBody>
      </p:sp>
      <p:sp>
        <p:nvSpPr>
          <p:cNvPr id="8" name="Rectangle 7"/>
          <p:cNvSpPr/>
          <p:nvPr/>
        </p:nvSpPr>
        <p:spPr>
          <a:xfrm>
            <a:off x="9829800" y="7319308"/>
            <a:ext cx="7108752" cy="1938992"/>
          </a:xfrm>
          <a:prstGeom prst="rect">
            <a:avLst/>
          </a:prstGeom>
          <a:solidFill>
            <a:schemeClr val="accent5">
              <a:lumMod val="40000"/>
              <a:lumOff val="60000"/>
            </a:schemeClr>
          </a:solidFill>
        </p:spPr>
        <p:txBody>
          <a:bodyPr wrap="square">
            <a:spAutoFit/>
          </a:bodyPr>
          <a:lstStyle/>
          <a:p>
            <a:pPr algn="ctr">
              <a:lnSpc>
                <a:spcPct val="150000"/>
              </a:lnSpc>
            </a:pPr>
            <a:r>
              <a:rPr lang="en-US" sz="4000" dirty="0"/>
              <a:t>Thể tích của hình lập phương</a:t>
            </a:r>
            <a:r>
              <a:rPr lang="en-US" sz="4000" dirty="0" smtClean="0"/>
              <a:t>:</a:t>
            </a:r>
          </a:p>
          <a:p>
            <a:pPr algn="ctr">
              <a:lnSpc>
                <a:spcPct val="150000"/>
              </a:lnSpc>
            </a:pPr>
            <a:r>
              <a:rPr lang="en-US" sz="4000" b="1" dirty="0" smtClean="0"/>
              <a:t>V </a:t>
            </a:r>
            <a:r>
              <a:rPr lang="en-US" sz="4000" b="1" dirty="0"/>
              <a:t>= a</a:t>
            </a:r>
            <a:r>
              <a:rPr lang="en-US" sz="4000" b="1" baseline="30000" dirty="0"/>
              <a:t>3</a:t>
            </a:r>
            <a:r>
              <a:rPr lang="en-US" sz="4000" b="1" dirty="0"/>
              <a:t> </a:t>
            </a:r>
          </a:p>
        </p:txBody>
      </p:sp>
    </p:spTree>
    <p:extLst>
      <p:ext uri="{BB962C8B-B14F-4D97-AF65-F5344CB8AC3E}">
        <p14:creationId xmlns:p14="http://schemas.microsoft.com/office/powerpoint/2010/main" val="9229725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wipe(down)">
                                      <p:cBhvr>
                                        <p:cTn id="29" dur="500"/>
                                        <p:tgtEl>
                                          <p:spTgt spid="1024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wipe(down)">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down)">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down)">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941019" y="1116219"/>
            <a:ext cx="14272134" cy="801463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2996376">
            <a:off x="2087713" y="6320641"/>
            <a:ext cx="1522018" cy="1264659"/>
          </a:xfrm>
          <a:prstGeom prst="rect">
            <a:avLst/>
          </a:prstGeom>
        </p:spPr>
      </p:pic>
      <p:pic>
        <p:nvPicPr>
          <p:cNvPr id="11" name="Picture 11"/>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888174">
            <a:off x="668948" y="8787554"/>
            <a:ext cx="947338" cy="907722"/>
          </a:xfrm>
          <a:prstGeom prst="rect">
            <a:avLst/>
          </a:prstGeom>
        </p:spPr>
      </p:pic>
      <p:pic>
        <p:nvPicPr>
          <p:cNvPr id="12" name="Picture 12"/>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0800000">
            <a:off x="7251372" y="7648864"/>
            <a:ext cx="3785256" cy="680110"/>
          </a:xfrm>
          <a:prstGeom prst="rect">
            <a:avLst/>
          </a:prstGeom>
        </p:spPr>
      </p:pic>
      <p:pic>
        <p:nvPicPr>
          <p:cNvPr id="13" name="Picture 13"/>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4771975" y="0"/>
            <a:ext cx="3516025" cy="3559975"/>
          </a:xfrm>
          <a:prstGeom prst="rect">
            <a:avLst/>
          </a:prstGeom>
        </p:spPr>
      </p:pic>
      <p:pic>
        <p:nvPicPr>
          <p:cNvPr id="14" name="Picture 14"/>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rot="1981402">
            <a:off x="12842248" y="9359623"/>
            <a:ext cx="616586" cy="616586"/>
          </a:xfrm>
          <a:prstGeom prst="rect">
            <a:avLst/>
          </a:prstGeom>
        </p:spPr>
      </p:pic>
      <p:sp>
        <p:nvSpPr>
          <p:cNvPr id="19" name="TextBox 18">
            <a:extLst>
              <a:ext uri="{FF2B5EF4-FFF2-40B4-BE49-F238E27FC236}">
                <a16:creationId xmlns:a16="http://schemas.microsoft.com/office/drawing/2014/main" xmlns="" id="{0372A8A2-BD2A-4A84-8BB8-21FE0060C26E}"/>
              </a:ext>
            </a:extLst>
          </p:cNvPr>
          <p:cNvSpPr txBox="1"/>
          <p:nvPr/>
        </p:nvSpPr>
        <p:spPr>
          <a:xfrm>
            <a:off x="3545865" y="2400300"/>
            <a:ext cx="11062442" cy="5078313"/>
          </a:xfrm>
          <a:prstGeom prst="rect">
            <a:avLst/>
          </a:prstGeom>
          <a:noFill/>
        </p:spPr>
        <p:txBody>
          <a:bodyPr wrap="square">
            <a:spAutoFit/>
          </a:bodyPr>
          <a:lstStyle/>
          <a:p>
            <a:pPr algn="ctr">
              <a:lnSpc>
                <a:spcPct val="150000"/>
              </a:lnSpc>
            </a:pP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BÀI </a:t>
            </a:r>
            <a:r>
              <a:rPr lang="en-US" sz="7200" b="1" kern="0" dirty="0" smtClean="0">
                <a:solidFill>
                  <a:srgbClr val="60699E"/>
                </a:solidFill>
                <a:latin typeface="Arial" panose="020B0604020202020204" pitchFamily="34" charset="0"/>
                <a:ea typeface="Times New Roman" panose="02020603050405020304" pitchFamily="18" charset="0"/>
                <a:cs typeface="Times New Roman" panose="02020603050405020304" pitchFamily="18" charset="0"/>
              </a:rPr>
              <a:t>36</a:t>
            </a: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a:t>
            </a:r>
          </a:p>
          <a:p>
            <a:pPr algn="ctr">
              <a:lnSpc>
                <a:spcPct val="150000"/>
              </a:lnSpc>
            </a:pP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HÌNH HỘP CHỮ NHẬT VÀ HÌNH LẬP PHƯƠNG</a:t>
            </a:r>
          </a:p>
        </p:txBody>
      </p:sp>
      <p:pic>
        <p:nvPicPr>
          <p:cNvPr id="15" name="Picture 8">
            <a:extLst>
              <a:ext uri="{FF2B5EF4-FFF2-40B4-BE49-F238E27FC236}">
                <a16:creationId xmlns:a16="http://schemas.microsoft.com/office/drawing/2014/main" xmlns="" id="{DF4DACFB-23A2-4322-BCFD-00A48B497D1F}"/>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14312114" y="6216027"/>
            <a:ext cx="3466801" cy="3659771"/>
          </a:xfrm>
          <a:prstGeom prst="rect">
            <a:avLst/>
          </a:prstGeom>
        </p:spPr>
      </p:pic>
    </p:spTree>
    <p:extLst>
      <p:ext uri="{BB962C8B-B14F-4D97-AF65-F5344CB8AC3E}">
        <p14:creationId xmlns:p14="http://schemas.microsoft.com/office/powerpoint/2010/main" val="3045786427"/>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114352" y="7644402"/>
            <a:ext cx="6265503" cy="3249920"/>
          </a:xfrm>
          <a:prstGeom prst="rect">
            <a:avLst/>
          </a:prstGeom>
        </p:spPr>
      </p:pic>
      <p:pic>
        <p:nvPicPr>
          <p:cNvPr id="18" name="Picture 18"/>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flipH="1">
            <a:off x="119517" y="8323691"/>
            <a:ext cx="1296768" cy="1869216"/>
          </a:xfrm>
          <a:prstGeom prst="rect">
            <a:avLst/>
          </a:prstGeom>
        </p:spPr>
      </p:pic>
      <p:sp>
        <p:nvSpPr>
          <p:cNvPr id="26" name="TextBox 25">
            <a:extLst>
              <a:ext uri="{FF2B5EF4-FFF2-40B4-BE49-F238E27FC236}">
                <a16:creationId xmlns:a16="http://schemas.microsoft.com/office/drawing/2014/main" xmlns:a14="http://schemas.microsoft.com/office/drawing/2010/main" xmlns:mc="http://schemas.openxmlformats.org/markup-compatibility/2006" xmlns="" id="{CA1CDA6C-8F06-42A0-A5B0-0A726522E4E9}"/>
              </a:ext>
            </a:extLst>
          </p:cNvPr>
          <p:cNvSpPr txBox="1"/>
          <p:nvPr/>
        </p:nvSpPr>
        <p:spPr>
          <a:xfrm>
            <a:off x="1676400" y="1866900"/>
            <a:ext cx="14738136" cy="1015663"/>
          </a:xfrm>
          <a:prstGeom prst="rect">
            <a:avLst/>
          </a:prstGeom>
          <a:noFill/>
        </p:spPr>
        <p:txBody>
          <a:bodyPr wrap="square">
            <a:spAutoFit/>
          </a:bodyPr>
          <a:lstStyle/>
          <a:p>
            <a:pPr algn="ctr">
              <a:lnSpc>
                <a:spcPct val="150000"/>
              </a:lnSpc>
            </a:pPr>
            <a:r>
              <a:rPr lang="en-US" sz="4000" dirty="0"/>
              <a:t>Tính thể tích hộp sữa có dạng hình hộp chữ nhật như hình 10.9</a:t>
            </a:r>
          </a:p>
        </p:txBody>
      </p:sp>
      <p:grpSp>
        <p:nvGrpSpPr>
          <p:cNvPr id="29" name="Group 28">
            <a:extLst>
              <a:ext uri="{FF2B5EF4-FFF2-40B4-BE49-F238E27FC236}">
                <a16:creationId xmlns:a16="http://schemas.microsoft.com/office/drawing/2014/main" xmlns=""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xmlns=""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a16="http://schemas.microsoft.com/office/drawing/2014/main" xmlns=""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lang="en-US" sz="4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2</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tr89</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362" name="Picture 2" descr="C:\Users\ADMINI~1\AppData\Local\Temp\Rar$DIa1.309\Ví dụ 2.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515600" y="2857500"/>
            <a:ext cx="5822736" cy="7333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6151245"/>
            <a:ext cx="8291256" cy="2954655"/>
          </a:xfrm>
          <a:prstGeom prst="rect">
            <a:avLst/>
          </a:prstGeom>
          <a:solidFill>
            <a:schemeClr val="accent6">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hộp sữa hình chữ nhật là:</a:t>
            </a:r>
          </a:p>
          <a:p>
            <a:pPr algn="ctr">
              <a:lnSpc>
                <a:spcPct val="150000"/>
              </a:lnSpc>
            </a:pPr>
            <a:r>
              <a:rPr lang="en-US" sz="4000" dirty="0"/>
              <a:t>V = 10.10.15 = 1500 (cm</a:t>
            </a:r>
            <a:r>
              <a:rPr lang="en-US" sz="4000" baseline="30000" dirty="0"/>
              <a:t>3</a:t>
            </a:r>
            <a:r>
              <a:rPr lang="en-US" sz="4000" dirty="0"/>
              <a:t>)</a:t>
            </a:r>
          </a:p>
        </p:txBody>
      </p:sp>
      <p:pic>
        <p:nvPicPr>
          <p:cNvPr id="22" name="Picture 21">
            <a:extLst>
              <a:ext uri="{FF2B5EF4-FFF2-40B4-BE49-F238E27FC236}">
                <a16:creationId xmlns:a16="http://schemas.microsoft.com/office/drawing/2014/main" xmlns="" id="{8958B539-3930-6922-399A-F556A5F69D6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614092" y="3086100"/>
            <a:ext cx="4415872" cy="3384392"/>
          </a:xfrm>
          <a:prstGeom prst="rect">
            <a:avLst/>
          </a:prstGeom>
        </p:spPr>
      </p:pic>
    </p:spTree>
    <p:extLst>
      <p:ext uri="{BB962C8B-B14F-4D97-AF65-F5344CB8AC3E}">
        <p14:creationId xmlns:p14="http://schemas.microsoft.com/office/powerpoint/2010/main" val="39638094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wipe(down)">
                                      <p:cBhvr>
                                        <p:cTn id="24" dur="500"/>
                                        <p:tgtEl>
                                          <p:spTgt spid="153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bg/>
                                          </p:spTgt>
                                        </p:tgtEl>
                                        <p:attrNameLst>
                                          <p:attrName>style.visibility</p:attrName>
                                        </p:attrNameLst>
                                      </p:cBhvr>
                                      <p:to>
                                        <p:strVal val="visible"/>
                                      </p:to>
                                    </p:set>
                                    <p:animEffect transition="in" filter="fade">
                                      <p:cBhvr>
                                        <p:cTn id="29" dur="500"/>
                                        <p:tgtEl>
                                          <p:spTgt spid="2">
                                            <p:bg/>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1190439" y="1606039"/>
            <a:ext cx="15907119" cy="1938992"/>
          </a:xfrm>
          <a:prstGeom prst="rect">
            <a:avLst/>
          </a:prstGeom>
          <a:noFill/>
        </p:spPr>
        <p:txBody>
          <a:bodyPr wrap="square">
            <a:spAutoFit/>
          </a:bodyPr>
          <a:lstStyle/>
          <a:p>
            <a:pPr algn="just">
              <a:lnSpc>
                <a:spcPct val="150000"/>
              </a:lnSpc>
            </a:pPr>
            <a:r>
              <a:rPr lang="en-US" sz="4000" dirty="0"/>
              <a:t>Một hình lập phương có cạnh bằng a cm, diện tích xung quanh bằng 100 cm</a:t>
            </a:r>
            <a:r>
              <a:rPr lang="en-US" sz="4000" baseline="30000" dirty="0"/>
              <a:t>2</a:t>
            </a:r>
            <a:r>
              <a:rPr lang="en-US" sz="4000" dirty="0"/>
              <a:t>. Hỏi thể tích của hình lập phương đó bằng bao nhiêu?</a:t>
            </a:r>
          </a:p>
        </p:txBody>
      </p:sp>
      <p:sp>
        <p:nvSpPr>
          <p:cNvPr id="15" name="TextBox 14">
            <a:extLst>
              <a:ext uri="{FF2B5EF4-FFF2-40B4-BE49-F238E27FC236}">
                <a16:creationId xmlns:a16="http://schemas.microsoft.com/office/drawing/2014/main" xmlns=""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2</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514600" y="3628221"/>
                <a:ext cx="9144000" cy="5401479"/>
              </a:xfrm>
              <a:prstGeom prst="rect">
                <a:avLst/>
              </a:prstGeom>
              <a:solidFill>
                <a:schemeClr val="accent5">
                  <a:lumMod val="40000"/>
                  <a:lumOff val="60000"/>
                </a:schemeClr>
              </a:solidFill>
            </p:spPr>
            <p:txBody>
              <a:bodyPr>
                <a:spAutoFit/>
              </a:bodyPr>
              <a:lstStyle/>
              <a:p>
                <a:pPr algn="ctr">
                  <a:lnSpc>
                    <a:spcPct val="150000"/>
                  </a:lnSpc>
                </a:pPr>
                <a:r>
                  <a:rPr lang="en-US" sz="4000" b="1" dirty="0" smtClean="0">
                    <a:solidFill>
                      <a:srgbClr val="FF0000"/>
                    </a:solidFill>
                  </a:rPr>
                  <a:t>Giải:</a:t>
                </a:r>
              </a:p>
              <a:p>
                <a:pPr algn="ctr">
                  <a:lnSpc>
                    <a:spcPct val="150000"/>
                  </a:lnSpc>
                </a:pPr>
                <a:r>
                  <a:rPr lang="en-US" sz="3800" dirty="0" smtClean="0"/>
                  <a:t>Diện </a:t>
                </a:r>
                <a:r>
                  <a:rPr lang="en-US" sz="3800" dirty="0"/>
                  <a:t>tích xung quanh hình lập phương là:</a:t>
                </a:r>
              </a:p>
              <a:p>
                <a:pPr algn="ctr">
                  <a:lnSpc>
                    <a:spcPct val="150000"/>
                  </a:lnSpc>
                </a:pPr>
                <a:r>
                  <a:rPr lang="en-US" sz="3800" dirty="0"/>
                  <a:t>S= 4a</a:t>
                </a:r>
                <a:r>
                  <a:rPr lang="en-US" sz="3800" baseline="30000" dirty="0"/>
                  <a:t>2</a:t>
                </a:r>
                <a:r>
                  <a:rPr lang="en-US" sz="3800" dirty="0"/>
                  <a:t> </a:t>
                </a:r>
                <a:r>
                  <a:rPr lang="en-US" sz="3800" dirty="0" smtClean="0"/>
                  <a:t> </a:t>
                </a:r>
                <a14:m>
                  <m:oMath xmlns:m="http://schemas.openxmlformats.org/officeDocument/2006/math">
                    <m:r>
                      <a:rPr lang="en-US" sz="3800" i="1">
                        <a:latin typeface="Cambria Math"/>
                      </a:rPr>
                      <m:t>⇒</m:t>
                    </m:r>
                  </m:oMath>
                </a14:m>
                <a:r>
                  <a:rPr lang="en-US" sz="3800" dirty="0"/>
                  <a:t> 100 = 4a</a:t>
                </a:r>
                <a:r>
                  <a:rPr lang="en-US" sz="3800" baseline="30000" dirty="0"/>
                  <a:t>2</a:t>
                </a:r>
                <a:endParaRPr lang="en-US" sz="3800" dirty="0"/>
              </a:p>
              <a:p>
                <a:pPr algn="ctr">
                  <a:lnSpc>
                    <a:spcPct val="150000"/>
                  </a:lnSpc>
                </a:pPr>
                <a14:m>
                  <m:oMath xmlns:m="http://schemas.openxmlformats.org/officeDocument/2006/math">
                    <m:r>
                      <a:rPr lang="en-US" sz="3800" i="1">
                        <a:latin typeface="Cambria Math"/>
                      </a:rPr>
                      <m:t>⇒</m:t>
                    </m:r>
                  </m:oMath>
                </a14:m>
                <a:r>
                  <a:rPr lang="en-US" sz="3800" dirty="0"/>
                  <a:t> a</a:t>
                </a:r>
                <a:r>
                  <a:rPr lang="en-US" sz="3800" baseline="30000" dirty="0"/>
                  <a:t>2 </a:t>
                </a:r>
                <a:r>
                  <a:rPr lang="en-US" sz="3800" dirty="0"/>
                  <a:t>= 100: 4 = 25</a:t>
                </a:r>
                <a:r>
                  <a:rPr lang="en-US" sz="3800" dirty="0" smtClean="0"/>
                  <a:t> </a:t>
                </a:r>
                <a14:m>
                  <m:oMath xmlns:m="http://schemas.openxmlformats.org/officeDocument/2006/math">
                    <m:r>
                      <a:rPr lang="en-US" sz="3800" i="1">
                        <a:latin typeface="Cambria Math"/>
                      </a:rPr>
                      <m:t>⇒</m:t>
                    </m:r>
                  </m:oMath>
                </a14:m>
                <a:r>
                  <a:rPr lang="en-US" sz="3800" dirty="0"/>
                  <a:t> a = 5 (cm)</a:t>
                </a:r>
              </a:p>
              <a:p>
                <a:pPr algn="ctr">
                  <a:lnSpc>
                    <a:spcPct val="150000"/>
                  </a:lnSpc>
                </a:pPr>
                <a:r>
                  <a:rPr lang="en-US" sz="3800" dirty="0"/>
                  <a:t>Thể tích hình lập phương đó là:</a:t>
                </a:r>
              </a:p>
              <a:p>
                <a:pPr algn="ctr">
                  <a:lnSpc>
                    <a:spcPct val="150000"/>
                  </a:lnSpc>
                </a:pPr>
                <a:r>
                  <a:rPr lang="en-US" sz="3800" dirty="0"/>
                  <a:t>V = a</a:t>
                </a:r>
                <a:r>
                  <a:rPr lang="en-US" sz="3800" baseline="30000" dirty="0"/>
                  <a:t>3  </a:t>
                </a:r>
                <a:r>
                  <a:rPr lang="en-US" sz="3800" dirty="0"/>
                  <a:t>= 5</a:t>
                </a:r>
                <a:r>
                  <a:rPr lang="en-US" sz="3800" baseline="30000" dirty="0"/>
                  <a:t>3 </a:t>
                </a:r>
                <a:r>
                  <a:rPr lang="en-US" sz="3800" dirty="0"/>
                  <a:t>= 125 (m</a:t>
                </a:r>
                <a:r>
                  <a:rPr lang="en-US" sz="3800" baseline="30000" dirty="0"/>
                  <a:t>3</a:t>
                </a:r>
                <a:r>
                  <a:rPr lang="en-US" sz="3800" dirty="0"/>
                  <a:t>).</a:t>
                </a:r>
              </a:p>
            </p:txBody>
          </p:sp>
        </mc:Choice>
        <mc:Fallback xmlns="">
          <p:sp>
            <p:nvSpPr>
              <p:cNvPr id="7" name="Rectangle 6"/>
              <p:cNvSpPr>
                <a:spLocks noRot="1" noChangeAspect="1" noMove="1" noResize="1" noEditPoints="1" noAdjustHandles="1" noChangeArrowheads="1" noChangeShapeType="1" noTextEdit="1"/>
              </p:cNvSpPr>
              <p:nvPr/>
            </p:nvSpPr>
            <p:spPr>
              <a:xfrm>
                <a:off x="2514600" y="3628221"/>
                <a:ext cx="9144000" cy="5401479"/>
              </a:xfrm>
              <a:prstGeom prst="rect">
                <a:avLst/>
              </a:prstGeom>
              <a:blipFill rotWithShape="1">
                <a:blip r:embed="rId14"/>
                <a:stretch>
                  <a:fillRect l="-1867" r="-1867" b="-1580"/>
                </a:stretch>
              </a:blipFill>
            </p:spPr>
            <p:txBody>
              <a:bodyPr/>
              <a:lstStyle/>
              <a:p>
                <a:r>
                  <a:rPr lang="en-US">
                    <a:noFill/>
                  </a:rPr>
                  <a:t> </a:t>
                </a:r>
              </a:p>
            </p:txBody>
          </p:sp>
        </mc:Fallback>
      </mc:AlternateContent>
      <p:pic>
        <p:nvPicPr>
          <p:cNvPr id="12" name="Picture 11"/>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11734800" y="4127455"/>
            <a:ext cx="4800108" cy="4260095"/>
          </a:xfrm>
          <a:prstGeom prst="rect">
            <a:avLst/>
          </a:prstGeom>
        </p:spPr>
      </p:pic>
    </p:spTree>
    <p:extLst>
      <p:ext uri="{BB962C8B-B14F-4D97-AF65-F5344CB8AC3E}">
        <p14:creationId xmlns:p14="http://schemas.microsoft.com/office/powerpoint/2010/main" val="699060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barn(inVertic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arn(inVertic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barn(inVertical)">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barn(inVertical)">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7"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xmlns="" id="{7E15F062-6C1E-477E-BD50-A174A3CDE28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609600" y="-419100"/>
            <a:ext cx="17221200" cy="4953000"/>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0" y="0"/>
            <a:ext cx="1840083" cy="1638189"/>
          </a:xfrm>
          <a:prstGeom prst="rect">
            <a:avLst/>
          </a:prstGeom>
        </p:spPr>
      </p:pic>
      <p:pic>
        <p:nvPicPr>
          <p:cNvPr id="10" name="Picture 1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304800" y="8191500"/>
            <a:ext cx="3124200" cy="1715469"/>
          </a:xfrm>
          <a:prstGeom prst="rect">
            <a:avLst/>
          </a:prstGeom>
        </p:spPr>
      </p:pic>
      <p:sp>
        <p:nvSpPr>
          <p:cNvPr id="13" name="TextBox 12">
            <a:extLst>
              <a:ext uri="{FF2B5EF4-FFF2-40B4-BE49-F238E27FC236}">
                <a16:creationId xmlns:a16="http://schemas.microsoft.com/office/drawing/2014/main" xmlns="" id="{DF3240D3-7084-4A4B-A4B2-5535F5C259CB}"/>
              </a:ext>
            </a:extLst>
          </p:cNvPr>
          <p:cNvSpPr txBox="1"/>
          <p:nvPr/>
        </p:nvSpPr>
        <p:spPr>
          <a:xfrm>
            <a:off x="1145821" y="1257300"/>
            <a:ext cx="16148758" cy="2862322"/>
          </a:xfrm>
          <a:prstGeom prst="rect">
            <a:avLst/>
          </a:prstGeom>
          <a:noFill/>
        </p:spPr>
        <p:txBody>
          <a:bodyPr wrap="square">
            <a:spAutoFit/>
          </a:bodyPr>
          <a:lstStyle/>
          <a:p>
            <a:pPr algn="just">
              <a:lnSpc>
                <a:spcPct val="150000"/>
              </a:lnSpc>
            </a:pPr>
            <a:r>
              <a:rPr lang="en-US" sz="4000" dirty="0"/>
              <a:t>Một chiếc thùng giữ nhiệt ( H.10.10) có lòng trong có dạng một hình hộp chữ nhật với chiều dài 50 cm, chiều rộng 30 cm, chiều cao 30 cm. Tính dung tích của thùng giữ nhiệt đó.</a:t>
            </a:r>
          </a:p>
        </p:txBody>
      </p:sp>
      <p:sp>
        <p:nvSpPr>
          <p:cNvPr id="16" name="TextBox 15">
            <a:extLst>
              <a:ext uri="{FF2B5EF4-FFF2-40B4-BE49-F238E27FC236}">
                <a16:creationId xmlns:a16="http://schemas.microsoft.com/office/drawing/2014/main" xmlns="" id="{BB7BDC05-8D8F-44FD-912A-7A91912318A7}"/>
              </a:ext>
            </a:extLst>
          </p:cNvPr>
          <p:cNvSpPr txBox="1"/>
          <p:nvPr/>
        </p:nvSpPr>
        <p:spPr>
          <a:xfrm>
            <a:off x="7307997" y="73104"/>
            <a:ext cx="3962400" cy="1107996"/>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Vận</a:t>
            </a:r>
            <a:r>
              <a:rPr kumimoji="0" lang="en-US" sz="4400" b="1" i="0" u="none" strike="noStrike" kern="1200" cap="none" spc="0" normalizeH="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 dụng 2</a:t>
            </a:r>
            <a:endParaRPr kumimoji="0" lang="en-US" sz="44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C:\Users\ADMINI~1\AppData\Local\Temp\Rar$DIa0.326\Vận dụng 2.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210800" y="3467100"/>
            <a:ext cx="6990247"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flipH="1" flipV="1">
            <a:off x="16447917" y="8648811"/>
            <a:ext cx="1840083" cy="1638189"/>
          </a:xfrm>
          <a:prstGeom prst="rect">
            <a:avLst/>
          </a:prstGeom>
        </p:spPr>
      </p:pic>
      <p:sp>
        <p:nvSpPr>
          <p:cNvPr id="2" name="Rectangle 1"/>
          <p:cNvSpPr/>
          <p:nvPr/>
        </p:nvSpPr>
        <p:spPr>
          <a:xfrm>
            <a:off x="1752600" y="4991100"/>
            <a:ext cx="7391400" cy="2954655"/>
          </a:xfrm>
          <a:prstGeom prst="rect">
            <a:avLst/>
          </a:prstGeom>
          <a:solidFill>
            <a:schemeClr val="accent5">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của thùng giữ nhiệt là</a:t>
            </a:r>
          </a:p>
          <a:p>
            <a:pPr algn="ctr">
              <a:lnSpc>
                <a:spcPct val="150000"/>
              </a:lnSpc>
            </a:pPr>
            <a:r>
              <a:rPr lang="en-US" sz="4000" dirty="0"/>
              <a:t>50.30.30 = 45000 ( cm</a:t>
            </a:r>
            <a:r>
              <a:rPr lang="en-US" sz="4000" baseline="30000" dirty="0"/>
              <a:t>3</a:t>
            </a:r>
            <a:r>
              <a:rPr lang="en-US" sz="4000" dirty="0"/>
              <a:t>).</a:t>
            </a:r>
          </a:p>
        </p:txBody>
      </p:sp>
    </p:spTree>
    <p:extLst>
      <p:ext uri="{BB962C8B-B14F-4D97-AF65-F5344CB8AC3E}">
        <p14:creationId xmlns:p14="http://schemas.microsoft.com/office/powerpoint/2010/main" val="16350867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arn(inVertical)">
                                      <p:cBhvr>
                                        <p:cTn id="20" dur="500"/>
                                        <p:tgtEl>
                                          <p:spTgt spid="163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bg/>
                                          </p:spTgt>
                                        </p:tgtEl>
                                        <p:attrNameLst>
                                          <p:attrName>style.visibility</p:attrName>
                                        </p:attrNameLst>
                                      </p:cBhvr>
                                      <p:to>
                                        <p:strVal val="visible"/>
                                      </p:to>
                                    </p:set>
                                    <p:animEffect transition="in" filter="wipe(down)">
                                      <p:cBhvr>
                                        <p:cTn id="25" dur="500"/>
                                        <p:tgtEl>
                                          <p:spTgt spid="2">
                                            <p:bg/>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down)">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down)">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65121"/>
            <a:ext cx="17297400" cy="8516051"/>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6139908" y="1"/>
            <a:ext cx="2148092" cy="2031629"/>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780680" y="647700"/>
            <a:ext cx="16669120" cy="2615460"/>
          </a:xfrm>
          <a:prstGeom prst="rect">
            <a:avLst/>
          </a:prstGeom>
          <a:noFill/>
        </p:spPr>
        <p:txBody>
          <a:bodyPr wrap="square">
            <a:spAutoFit/>
          </a:bodyPr>
          <a:lstStyle/>
          <a:p>
            <a:pPr algn="just">
              <a:lnSpc>
                <a:spcPct val="150000"/>
              </a:lnSpc>
            </a:pPr>
            <a:r>
              <a:rPr lang="en-US" sz="3800" dirty="0"/>
              <a:t>Một chiếc bánh kem có dạng hình hộp chữ nhật với chiều dài 30 cm, chiều rộng 20 cm và chiều cao 15 cm. Người ta cắt đi một miếng bánh có dạng hình lập phương cạnh 5 cm. Tính thể tích phần còn lại của chiếc bánh kem.</a:t>
            </a:r>
          </a:p>
        </p:txBody>
      </p:sp>
      <p:pic>
        <p:nvPicPr>
          <p:cNvPr id="12" name="Picture 8"/>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3079578" y="3467100"/>
            <a:ext cx="4311822" cy="6763643"/>
          </a:xfrm>
          <a:prstGeom prst="rect">
            <a:avLst/>
          </a:prstGeom>
        </p:spPr>
      </p:pic>
      <p:pic>
        <p:nvPicPr>
          <p:cNvPr id="17410" name="Picture 2" descr="RED VELVET CAKE (CHỮ NHẬT) – Anh Hòa Bakery"/>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1" r="-267" b="21511"/>
          <a:stretch/>
        </p:blipFill>
        <p:spPr bwMode="auto">
          <a:xfrm>
            <a:off x="7772400" y="3525398"/>
            <a:ext cx="7529308" cy="542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2935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additive="base">
                                        <p:cTn id="16" dur="500" fill="hold"/>
                                        <p:tgtEl>
                                          <p:spTgt spid="17410"/>
                                        </p:tgtEl>
                                        <p:attrNameLst>
                                          <p:attrName>ppt_x</p:attrName>
                                        </p:attrNameLst>
                                      </p:cBhvr>
                                      <p:tavLst>
                                        <p:tav tm="0">
                                          <p:val>
                                            <p:strVal val="#ppt_x"/>
                                          </p:val>
                                        </p:tav>
                                        <p:tav tm="100000">
                                          <p:val>
                                            <p:strVal val="#ppt_x"/>
                                          </p:val>
                                        </p:tav>
                                      </p:tavLst>
                                    </p:anim>
                                    <p:anim calcmode="lin" valueType="num">
                                      <p:cBhvr additive="base">
                                        <p:cTn id="17"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35B9AD92-3D2D-4500-80BD-B0FF2A4299CF}"/>
              </a:ext>
            </a:extLst>
          </p:cNvPr>
          <p:cNvGrpSpPr/>
          <p:nvPr/>
        </p:nvGrpSpPr>
        <p:grpSpPr>
          <a:xfrm>
            <a:off x="7096572" y="538518"/>
            <a:ext cx="9857455" cy="9074258"/>
            <a:chOff x="7096572" y="538518"/>
            <a:chExt cx="9857455" cy="9074258"/>
          </a:xfrm>
        </p:grpSpPr>
        <p:grpSp>
          <p:nvGrpSpPr>
            <p:cNvPr id="24" name="Group 23">
              <a:extLst>
                <a:ext uri="{FF2B5EF4-FFF2-40B4-BE49-F238E27FC236}">
                  <a16:creationId xmlns:a16="http://schemas.microsoft.com/office/drawing/2014/main" xmlns="" id="{FAC340B5-4ACF-4505-912A-415C5AFABACC}"/>
                </a:ext>
              </a:extLst>
            </p:cNvPr>
            <p:cNvGrpSpPr/>
            <p:nvPr/>
          </p:nvGrpSpPr>
          <p:grpSpPr>
            <a:xfrm>
              <a:off x="7096572" y="538518"/>
              <a:ext cx="9857455" cy="9074258"/>
              <a:chOff x="9524661" y="4158686"/>
              <a:chExt cx="7114594" cy="4694294"/>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1887768" y="4158686"/>
                <a:ext cx="2541399" cy="619177"/>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9486058">
                <a:off x="14176868" y="8217623"/>
                <a:ext cx="764653" cy="635357"/>
              </a:xfrm>
              <a:prstGeom prst="rect">
                <a:avLst/>
              </a:prstGeom>
            </p:spPr>
          </p:pic>
        </p:grpSp>
        <p:sp>
          <p:nvSpPr>
            <p:cNvPr id="28" name="TextBox 27">
              <a:extLst>
                <a:ext uri="{FF2B5EF4-FFF2-40B4-BE49-F238E27FC236}">
                  <a16:creationId xmlns:a16="http://schemas.microsoft.com/office/drawing/2014/main" xmlns="" id="{ECFF2FAE-E7FB-40E9-A738-31217CC6400B}"/>
                </a:ext>
              </a:extLst>
            </p:cNvPr>
            <p:cNvSpPr txBox="1"/>
            <p:nvPr/>
          </p:nvSpPr>
          <p:spPr>
            <a:xfrm>
              <a:off x="11098268" y="548189"/>
              <a:ext cx="2046129"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Giải</a:t>
              </a:r>
            </a:p>
          </p:txBody>
        </p:sp>
      </p:grpSp>
      <p:pic>
        <p:nvPicPr>
          <p:cNvPr id="12" name="Picture 12"/>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xmlns="" id="{4EBB9676-CF4A-45C1-B197-E98BD78F5EF8}"/>
              </a:ext>
            </a:extLst>
          </p:cNvPr>
          <p:cNvSpPr txBox="1"/>
          <p:nvPr/>
        </p:nvSpPr>
        <p:spPr>
          <a:xfrm>
            <a:off x="8089494" y="1992229"/>
            <a:ext cx="7891556" cy="6441572"/>
          </a:xfrm>
          <a:prstGeom prst="rect">
            <a:avLst/>
          </a:prstGeom>
          <a:noFill/>
        </p:spPr>
        <p:txBody>
          <a:bodyPr wrap="square">
            <a:spAutoFit/>
          </a:bodyPr>
          <a:lstStyle/>
          <a:p>
            <a:pPr algn="ctr">
              <a:lnSpc>
                <a:spcPct val="150000"/>
              </a:lnSpc>
            </a:pPr>
            <a:r>
              <a:rPr lang="en-US" sz="4000" dirty="0" smtClean="0"/>
              <a:t>Thể </a:t>
            </a:r>
            <a:r>
              <a:rPr lang="en-US" sz="4000" dirty="0"/>
              <a:t>tích chiếc bánh kem là:</a:t>
            </a:r>
          </a:p>
          <a:p>
            <a:pPr algn="ctr">
              <a:lnSpc>
                <a:spcPct val="150000"/>
              </a:lnSpc>
            </a:pPr>
            <a:r>
              <a:rPr lang="en-US" sz="4000" dirty="0"/>
              <a:t>30 . 20.15 = 9000 (cm</a:t>
            </a:r>
            <a:r>
              <a:rPr lang="en-US" sz="4000" baseline="30000" dirty="0"/>
              <a:t>3</a:t>
            </a:r>
            <a:r>
              <a:rPr lang="en-US" sz="4000" dirty="0"/>
              <a:t>)</a:t>
            </a:r>
          </a:p>
          <a:p>
            <a:pPr algn="ctr">
              <a:lnSpc>
                <a:spcPct val="150000"/>
              </a:lnSpc>
            </a:pPr>
            <a:r>
              <a:rPr lang="en-US" sz="4000" dirty="0"/>
              <a:t>Thể tích phần bánh cắt đi là:</a:t>
            </a:r>
          </a:p>
          <a:p>
            <a:pPr algn="ctr">
              <a:lnSpc>
                <a:spcPct val="150000"/>
              </a:lnSpc>
            </a:pPr>
            <a:r>
              <a:rPr lang="en-US" sz="4000" dirty="0"/>
              <a:t>5</a:t>
            </a:r>
            <a:r>
              <a:rPr lang="en-US" sz="4000" baseline="30000" dirty="0"/>
              <a:t>3</a:t>
            </a:r>
            <a:r>
              <a:rPr lang="en-US" sz="4000" dirty="0"/>
              <a:t> =125 (cm</a:t>
            </a:r>
            <a:r>
              <a:rPr lang="en-US" sz="4000" baseline="30000" dirty="0"/>
              <a:t>3</a:t>
            </a:r>
            <a:r>
              <a:rPr lang="en-US" sz="4000" dirty="0"/>
              <a:t>)</a:t>
            </a:r>
          </a:p>
          <a:p>
            <a:pPr algn="ctr">
              <a:lnSpc>
                <a:spcPct val="150000"/>
              </a:lnSpc>
            </a:pPr>
            <a:r>
              <a:rPr lang="en-US" sz="4000" dirty="0"/>
              <a:t>Thể tích phần còn lại của chiếc bánh kem là:</a:t>
            </a:r>
          </a:p>
          <a:p>
            <a:pPr algn="ctr">
              <a:lnSpc>
                <a:spcPct val="150000"/>
              </a:lnSpc>
            </a:pPr>
            <a:r>
              <a:rPr lang="en-US" sz="4000" dirty="0"/>
              <a:t>9000 – 125 = 8 875 (cm</a:t>
            </a:r>
            <a:r>
              <a:rPr lang="en-US" sz="4000" baseline="30000" dirty="0"/>
              <a:t>3</a:t>
            </a:r>
            <a:r>
              <a:rPr lang="en-US" sz="4000" dirty="0"/>
              <a:t>)</a:t>
            </a:r>
          </a:p>
        </p:txBody>
      </p:sp>
      <p:pic>
        <p:nvPicPr>
          <p:cNvPr id="29" name="Picture 6">
            <a:extLst>
              <a:ext uri="{FF2B5EF4-FFF2-40B4-BE49-F238E27FC236}">
                <a16:creationId xmlns:a16="http://schemas.microsoft.com/office/drawing/2014/main" xmlns="" id="{CB11C4F1-099E-493C-BCAA-09C343C5C23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3604044" y="538517"/>
            <a:ext cx="3054775" cy="2277196"/>
          </a:xfrm>
          <a:prstGeom prst="rect">
            <a:avLst/>
          </a:prstGeom>
        </p:spPr>
      </p:pic>
      <p:pic>
        <p:nvPicPr>
          <p:cNvPr id="17" name="Picture 2" descr="RED VELVET CAKE (CHỮ NHẬT) – Anh Hòa Bakery"/>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1" r="-267"/>
          <a:stretch/>
        </p:blipFill>
        <p:spPr bwMode="auto">
          <a:xfrm>
            <a:off x="724229" y="3353412"/>
            <a:ext cx="5759629" cy="415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42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barn(inVertical)">
                                      <p:cBhvr>
                                        <p:cTn id="24" dur="5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Effect transition="in" filter="barn(inVertical)">
                                      <p:cBhvr>
                                        <p:cTn id="29" dur="500"/>
                                        <p:tgtEl>
                                          <p:spTgt spid="2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xEl>
                                              <p:pRg st="4" end="4"/>
                                            </p:txEl>
                                          </p:spTgt>
                                        </p:tgtEl>
                                        <p:attrNameLst>
                                          <p:attrName>style.visibility</p:attrName>
                                        </p:attrNameLst>
                                      </p:cBhvr>
                                      <p:to>
                                        <p:strVal val="visible"/>
                                      </p:to>
                                    </p:set>
                                    <p:animEffect transition="in" filter="barn(inVertical)">
                                      <p:cBhvr>
                                        <p:cTn id="34" dur="500"/>
                                        <p:tgtEl>
                                          <p:spTgt spid="2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Effect transition="in" filter="barn(inVertical)">
                                      <p:cBhvr>
                                        <p:cTn id="39"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92621" y="1616521"/>
            <a:ext cx="4234557" cy="6019800"/>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6027510">
            <a:off x="6358650" y="1399060"/>
            <a:ext cx="2525211" cy="2424203"/>
          </a:xfrm>
          <a:prstGeom prst="rect">
            <a:avLst/>
          </a:prstGeom>
        </p:spPr>
      </p:pic>
      <p:pic>
        <p:nvPicPr>
          <p:cNvPr id="23" name="Picture 2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5255805" y="353479"/>
            <a:ext cx="1902758" cy="2389309"/>
          </a:xfrm>
          <a:prstGeom prst="rect">
            <a:avLst/>
          </a:prstGeom>
        </p:spPr>
      </p:pic>
      <p:pic>
        <p:nvPicPr>
          <p:cNvPr id="24" name="Picture 24"/>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1524734">
            <a:off x="10784505" y="657257"/>
            <a:ext cx="879808" cy="843016"/>
          </a:xfrm>
          <a:prstGeom prst="rect">
            <a:avLst/>
          </a:prstGeom>
        </p:spPr>
      </p:pic>
      <p:pic>
        <p:nvPicPr>
          <p:cNvPr id="28" name="Picture 2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xmlns="" id="{ED12EDE6-E2FF-43BF-A60D-7FC29CA4A2B5}"/>
              </a:ext>
            </a:extLst>
          </p:cNvPr>
          <p:cNvSpPr txBox="1"/>
          <p:nvPr/>
        </p:nvSpPr>
        <p:spPr>
          <a:xfrm>
            <a:off x="761999" y="4164756"/>
            <a:ext cx="4495800" cy="923330"/>
          </a:xfrm>
          <a:prstGeom prst="rect">
            <a:avLst/>
          </a:prstGeom>
          <a:noFill/>
        </p:spPr>
        <p:txBody>
          <a:bodyPr wrap="square">
            <a:spAutoFit/>
          </a:bodyPr>
          <a:lstStyle/>
          <a:p>
            <a:r>
              <a:rPr lang="en-US" sz="5400" b="1" dirty="0">
                <a:solidFill>
                  <a:schemeClr val="bg1"/>
                </a:solidFill>
                <a:effectLst/>
                <a:latin typeface="Arial" panose="020B0604020202020204" pitchFamily="34" charset="0"/>
                <a:ea typeface="Calibri" panose="020F0502020204030204" pitchFamily="34" charset="0"/>
              </a:rPr>
              <a:t>LUYỆN TẬP</a:t>
            </a:r>
            <a:endParaRPr lang="en-US" sz="5400" dirty="0">
              <a:solidFill>
                <a:schemeClr val="bg1"/>
              </a:solidFill>
            </a:endParaRPr>
          </a:p>
        </p:txBody>
      </p:sp>
      <p:pic>
        <p:nvPicPr>
          <p:cNvPr id="31" name="Picture 10">
            <a:extLst>
              <a:ext uri="{FF2B5EF4-FFF2-40B4-BE49-F238E27FC236}">
                <a16:creationId xmlns:a16="http://schemas.microsoft.com/office/drawing/2014/main" xmlns="" id="{F8479E88-1D35-4230-8AE1-5ACEE9243E71}"/>
              </a:ext>
            </a:extLst>
          </p:cNvPr>
          <p:cNvPicPr>
            <a:picLocks noChangeAspect="1"/>
          </p:cNvPicPr>
          <p:nvPr/>
        </p:nvPicPr>
        <p:blipFill>
          <a:blip r:embed="rId10"/>
          <a:srcRect/>
          <a:stretch>
            <a:fillRect/>
          </a:stretch>
        </p:blipFill>
        <p:spPr>
          <a:xfrm>
            <a:off x="5727019" y="3406998"/>
            <a:ext cx="12048673" cy="6370736"/>
          </a:xfrm>
          <a:prstGeom prst="rect">
            <a:avLst/>
          </a:prstGeom>
        </p:spPr>
      </p:pic>
      <p:pic>
        <p:nvPicPr>
          <p:cNvPr id="33" name="Picture 24">
            <a:extLst>
              <a:ext uri="{FF2B5EF4-FFF2-40B4-BE49-F238E27FC236}">
                <a16:creationId xmlns:a16="http://schemas.microsoft.com/office/drawing/2014/main" xmlns="" id="{167C05F9-DCD8-4A18-B2B0-4CFF13C0828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446954">
            <a:off x="12694339" y="2724555"/>
            <a:ext cx="1429429" cy="1369653"/>
          </a:xfrm>
          <a:prstGeom prst="rect">
            <a:avLst/>
          </a:prstGeom>
        </p:spPr>
      </p:pic>
    </p:spTree>
    <p:extLst>
      <p:ext uri="{BB962C8B-B14F-4D97-AF65-F5344CB8AC3E}">
        <p14:creationId xmlns:p14="http://schemas.microsoft.com/office/powerpoint/2010/main" val="1603608383"/>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2397098" y="865121"/>
            <a:ext cx="13813991" cy="7375145"/>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895937" y="619564"/>
            <a:ext cx="1501161" cy="1885020"/>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637490" y="7044021"/>
            <a:ext cx="3519215" cy="2623415"/>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8763000" y="9109112"/>
            <a:ext cx="3028394" cy="544122"/>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65BCE7B-A09B-4BEF-B9A3-F068909D7632}"/>
              </a:ext>
            </a:extLst>
          </p:cNvPr>
          <p:cNvSpPr txBox="1"/>
          <p:nvPr/>
        </p:nvSpPr>
        <p:spPr>
          <a:xfrm>
            <a:off x="3200400" y="1638300"/>
            <a:ext cx="12408541" cy="916276"/>
          </a:xfrm>
          <a:prstGeom prst="rect">
            <a:avLst/>
          </a:prstGeom>
          <a:noFill/>
        </p:spPr>
        <p:txBody>
          <a:bodyPr wrap="square">
            <a:spAutoFit/>
          </a:bodyPr>
          <a:lstStyle/>
          <a:p>
            <a:pPr algn="ctr" fontAlgn="base">
              <a:lnSpc>
                <a:spcPct val="150000"/>
              </a:lnSpc>
            </a:pPr>
            <a:r>
              <a:rPr lang="en-US" sz="4000" dirty="0"/>
              <a:t>Có bao nhiêu hình lập phương nhỏ trong Hình 10.11?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C98FD2A2-18AB-49C3-8883-40AA5BA38437}"/>
              </a:ext>
            </a:extLst>
          </p:cNvPr>
          <p:cNvSpPr txBox="1"/>
          <p:nvPr/>
        </p:nvSpPr>
        <p:spPr>
          <a:xfrm>
            <a:off x="7970593" y="629358"/>
            <a:ext cx="2667000" cy="78034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Bài</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10.1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5">
            <a:extLst>
              <a:ext uri="{FF2B5EF4-FFF2-40B4-BE49-F238E27FC236}">
                <a16:creationId xmlns:a16="http://schemas.microsoft.com/office/drawing/2014/main" xmlns="" id="{8AEBEE1C-570D-48D2-8972-D510A640E6E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12548684" y="5545394"/>
            <a:ext cx="5336134" cy="4762500"/>
          </a:xfrm>
          <a:prstGeom prst="rect">
            <a:avLst/>
          </a:prstGeom>
        </p:spPr>
      </p:pic>
      <p:pic>
        <p:nvPicPr>
          <p:cNvPr id="22530" name="Picture 2" descr="C:\Users\ADMINI~1\AppData\Local\Temp\Rar$DIa0.329\Bài 10.1.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251982" y="2705100"/>
            <a:ext cx="4922497" cy="5294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15605" y="3162300"/>
            <a:ext cx="4567195" cy="2862322"/>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ctr">
              <a:lnSpc>
                <a:spcPct val="150000"/>
              </a:lnSpc>
            </a:pPr>
            <a:r>
              <a:rPr lang="en-US" sz="4000" dirty="0"/>
              <a:t>Có tất cả 9 hình lập phương nhỏ.</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wipe(dow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barn(inVertical)">
                                      <p:cBhvr>
                                        <p:cTn id="25" dur="500"/>
                                        <p:tgtEl>
                                          <p:spTgt spid="4">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arn(inVertic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barn(inVertical)">
                                      <p:cBhvr>
                                        <p:cTn id="3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p:bldP spid="4"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0" y="9663579"/>
            <a:ext cx="1426810" cy="661521"/>
          </a:xfrm>
          <a:prstGeom prst="rect">
            <a:avLst/>
          </a:prstGeom>
        </p:spPr>
      </p:pic>
      <p:pic>
        <p:nvPicPr>
          <p:cNvPr id="23" name="Picture 2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6666255" y="509266"/>
            <a:ext cx="827317" cy="1038869"/>
          </a:xfrm>
          <a:prstGeom prst="rect">
            <a:avLst/>
          </a:prstGeom>
        </p:spPr>
      </p:pic>
      <p:pic>
        <p:nvPicPr>
          <p:cNvPr id="24" name="Picture 24"/>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1524734">
            <a:off x="17191767" y="9334092"/>
            <a:ext cx="879808" cy="843016"/>
          </a:xfrm>
          <a:prstGeom prst="rect">
            <a:avLst/>
          </a:prstGeom>
        </p:spPr>
      </p:pic>
      <p:pic>
        <p:nvPicPr>
          <p:cNvPr id="28" name="Picture 2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xmlns:a14="http://schemas.microsoft.com/office/drawing/2010/main" xmlns:mc="http://schemas.openxmlformats.org/markup-compatibility/2006" xmlns="" id="{0E99F0A8-7CBB-4D76-83BB-D3A5F15DB16C}"/>
              </a:ext>
            </a:extLst>
          </p:cNvPr>
          <p:cNvSpPr txBox="1"/>
          <p:nvPr/>
        </p:nvSpPr>
        <p:spPr>
          <a:xfrm>
            <a:off x="1720543" y="1943100"/>
            <a:ext cx="14662457" cy="1824923"/>
          </a:xfrm>
          <a:prstGeom prst="rect">
            <a:avLst/>
          </a:prstGeom>
          <a:noFill/>
        </p:spPr>
        <p:txBody>
          <a:bodyPr wrap="square">
            <a:spAutoFit/>
          </a:bodyPr>
          <a:lstStyle/>
          <a:p>
            <a:pPr algn="ctr">
              <a:lnSpc>
                <a:spcPct val="150000"/>
              </a:lnSpc>
            </a:pPr>
            <a:r>
              <a:rPr lang="en-US" sz="4000" dirty="0"/>
              <a:t>Gọi tên các đỉnh, cạnh, đường chéo, mặt của hình hộp chữ nhật trong Hình 10.12.</a:t>
            </a:r>
          </a:p>
        </p:txBody>
      </p:sp>
      <p:grpSp>
        <p:nvGrpSpPr>
          <p:cNvPr id="34" name="Group 33">
            <a:extLst>
              <a:ext uri="{FF2B5EF4-FFF2-40B4-BE49-F238E27FC236}">
                <a16:creationId xmlns:a16="http://schemas.microsoft.com/office/drawing/2014/main" xmlns="" id="{0536DAFA-52D5-4D77-AC0F-3617DAD7958A}"/>
              </a:ext>
            </a:extLst>
          </p:cNvPr>
          <p:cNvGrpSpPr/>
          <p:nvPr/>
        </p:nvGrpSpPr>
        <p:grpSpPr>
          <a:xfrm>
            <a:off x="6212387" y="457245"/>
            <a:ext cx="5636712" cy="1552797"/>
            <a:chOff x="6212387" y="457245"/>
            <a:chExt cx="5636712" cy="1552797"/>
          </a:xfrm>
        </p:grpSpPr>
        <p:pic>
          <p:nvPicPr>
            <p:cNvPr id="33" name="Picture 11">
              <a:extLst>
                <a:ext uri="{FF2B5EF4-FFF2-40B4-BE49-F238E27FC236}">
                  <a16:creationId xmlns:a16="http://schemas.microsoft.com/office/drawing/2014/main" xmlns="" id="{84ECAD66-042D-43AB-AF64-A24B6950E4A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a:off x="6212387" y="457245"/>
              <a:ext cx="5636712" cy="1552797"/>
            </a:xfrm>
            <a:prstGeom prst="rect">
              <a:avLst/>
            </a:prstGeom>
          </p:spPr>
        </p:pic>
        <p:sp>
          <p:nvSpPr>
            <p:cNvPr id="32" name="TextBox 31">
              <a:extLst>
                <a:ext uri="{FF2B5EF4-FFF2-40B4-BE49-F238E27FC236}">
                  <a16:creationId xmlns:a16="http://schemas.microsoft.com/office/drawing/2014/main" xmlns="" id="{7AB21F64-9883-4E9F-B7C3-18929445DA66}"/>
                </a:ext>
              </a:extLst>
            </p:cNvPr>
            <p:cNvSpPr txBox="1"/>
            <p:nvPr/>
          </p:nvSpPr>
          <p:spPr>
            <a:xfrm>
              <a:off x="7543800" y="647700"/>
              <a:ext cx="28956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Bài</a:t>
              </a:r>
              <a:r>
                <a:rPr kumimoji="0" lang="en-US" sz="4400" b="1" i="0" u="none" strike="noStrike" kern="1200" cap="none" spc="0" normalizeH="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 10.2</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554" name="Picture 2" descr="C:\Users\ADMINI~1\AppData\Local\Temp\Rar$DIa0.361\Bài 10.2.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374928" y="4061313"/>
            <a:ext cx="7159472" cy="5501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51771" y="3924300"/>
            <a:ext cx="7467599" cy="6001643"/>
          </a:xfrm>
          <a:prstGeom prst="rect">
            <a:avLst/>
          </a:prstGeom>
          <a:solidFill>
            <a:schemeClr val="accent2">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marL="571500" indent="-571500" algn="just">
              <a:lnSpc>
                <a:spcPct val="150000"/>
              </a:lnSpc>
              <a:buFont typeface="Arial" pitchFamily="34" charset="0"/>
              <a:buChar char="•"/>
            </a:pPr>
            <a:r>
              <a:rPr lang="en-US" sz="3600" dirty="0" smtClean="0"/>
              <a:t>8 </a:t>
            </a:r>
            <a:r>
              <a:rPr lang="en-US" sz="3600" dirty="0"/>
              <a:t>đỉnh : A, B, C, D, E, F, G, H.</a:t>
            </a:r>
          </a:p>
          <a:p>
            <a:pPr marL="571500" indent="-571500" algn="just">
              <a:lnSpc>
                <a:spcPct val="150000"/>
              </a:lnSpc>
              <a:buFont typeface="Arial" pitchFamily="34" charset="0"/>
              <a:buChar char="•"/>
            </a:pPr>
            <a:r>
              <a:rPr lang="en-US" sz="3600" dirty="0" smtClean="0"/>
              <a:t>12 </a:t>
            </a:r>
            <a:r>
              <a:rPr lang="en-US" sz="3600" dirty="0"/>
              <a:t>cạnh : AB, AD, DC, BC, EF, EH, FG, GH, AE, BF, CG, DH</a:t>
            </a:r>
          </a:p>
          <a:p>
            <a:pPr marL="571500" indent="-571500" algn="just">
              <a:lnSpc>
                <a:spcPct val="150000"/>
              </a:lnSpc>
              <a:buFont typeface="Arial" pitchFamily="34" charset="0"/>
              <a:buChar char="•"/>
            </a:pPr>
            <a:r>
              <a:rPr lang="en-US" sz="3600" dirty="0" smtClean="0"/>
              <a:t>4 </a:t>
            </a:r>
            <a:r>
              <a:rPr lang="en-US" sz="3600" dirty="0"/>
              <a:t>đường chéo : AG, CE, BH, DF</a:t>
            </a:r>
          </a:p>
          <a:p>
            <a:pPr marL="571500" indent="-571500" algn="just">
              <a:lnSpc>
                <a:spcPct val="150000"/>
              </a:lnSpc>
              <a:buFont typeface="Arial" pitchFamily="34" charset="0"/>
              <a:buChar char="•"/>
            </a:pPr>
            <a:r>
              <a:rPr lang="en-US" sz="3600" dirty="0" smtClean="0"/>
              <a:t>8 </a:t>
            </a:r>
            <a:r>
              <a:rPr lang="en-US" sz="3600" dirty="0"/>
              <a:t>mặt: ABFE, DCGH, BCGF, ADHE, ABCD, EFGH.</a:t>
            </a:r>
          </a:p>
        </p:txBody>
      </p:sp>
    </p:spTree>
    <p:extLst>
      <p:ext uri="{BB962C8B-B14F-4D97-AF65-F5344CB8AC3E}">
        <p14:creationId xmlns:p14="http://schemas.microsoft.com/office/powerpoint/2010/main" val="3267702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additive="base">
                                        <p:cTn id="17" dur="500" fill="hold"/>
                                        <p:tgtEl>
                                          <p:spTgt spid="23554"/>
                                        </p:tgtEl>
                                        <p:attrNameLst>
                                          <p:attrName>ppt_x</p:attrName>
                                        </p:attrNameLst>
                                      </p:cBhvr>
                                      <p:tavLst>
                                        <p:tav tm="0">
                                          <p:val>
                                            <p:strVal val="#ppt_x"/>
                                          </p:val>
                                        </p:tav>
                                        <p:tav tm="100000">
                                          <p:val>
                                            <p:strVal val="#ppt_x"/>
                                          </p:val>
                                        </p:tav>
                                      </p:tavLst>
                                    </p:anim>
                                    <p:anim calcmode="lin" valueType="num">
                                      <p:cBhvr additive="base">
                                        <p:cTn id="1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fade">
                                      <p:cBhvr>
                                        <p:cTn id="23" dur="500"/>
                                        <p:tgtEl>
                                          <p:spTgt spid="2">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a16="http://schemas.microsoft.com/office/drawing/2014/main" xmlns="" id="{93F10852-810A-4241-9697-DC3EFCFF0B70}"/>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838200" y="1333210"/>
            <a:ext cx="9067799" cy="7508442"/>
          </a:xfrm>
          <a:prstGeom prst="rect">
            <a:avLst/>
          </a:prstGeom>
        </p:spPr>
      </p:pic>
      <p:pic>
        <p:nvPicPr>
          <p:cNvPr id="13" name="Picture 13"/>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rot="5400000">
            <a:off x="-517976" y="517976"/>
            <a:ext cx="3083571" cy="2047619"/>
          </a:xfrm>
          <a:prstGeom prst="rect">
            <a:avLst/>
          </a:prstGeom>
        </p:spPr>
      </p:pic>
      <p:sp>
        <p:nvSpPr>
          <p:cNvPr id="26" name="TextBox 25">
            <a:extLst>
              <a:ext uri="{FF2B5EF4-FFF2-40B4-BE49-F238E27FC236}">
                <a16:creationId xmlns:a16="http://schemas.microsoft.com/office/drawing/2014/main" xmlns:a14="http://schemas.microsoft.com/office/drawing/2010/main" xmlns:mc="http://schemas.openxmlformats.org/markup-compatibility/2006" xmlns="" id="{8FA9A9F1-AA82-4A5F-B638-00CE0A12A73A}"/>
              </a:ext>
            </a:extLst>
          </p:cNvPr>
          <p:cNvSpPr txBox="1"/>
          <p:nvPr/>
        </p:nvSpPr>
        <p:spPr>
          <a:xfrm>
            <a:off x="1500673" y="2274733"/>
            <a:ext cx="7742851" cy="5632311"/>
          </a:xfrm>
          <a:prstGeom prst="rect">
            <a:avLst/>
          </a:prstGeom>
          <a:noFill/>
        </p:spPr>
        <p:txBody>
          <a:bodyPr wrap="square">
            <a:spAutoFit/>
          </a:bodyPr>
          <a:lstStyle/>
          <a:p>
            <a:pPr algn="just">
              <a:lnSpc>
                <a:spcPct val="150000"/>
              </a:lnSpc>
            </a:pPr>
            <a:r>
              <a:rPr lang="en-US" sz="4000" b="1" dirty="0">
                <a:solidFill>
                  <a:srgbClr val="FF0000"/>
                </a:solidFill>
              </a:rPr>
              <a:t>Bài 10.3. </a:t>
            </a:r>
            <a:r>
              <a:rPr lang="en-US" sz="4000" dirty="0"/>
              <a:t>Vẽ lên một miếng bìa hình khai triển của hình hộp chữ nhật (tương tự hình bên) với kích thước tuỳ chọn. Cắt rời hình đã vẽ rồi gấp theo đường nét đứt để được một hình hộp chữ nhật.</a:t>
            </a:r>
          </a:p>
        </p:txBody>
      </p:sp>
      <p:pic>
        <p:nvPicPr>
          <p:cNvPr id="24578" name="Picture 2" descr="C:\Users\ADMINI~1\AppData\Local\Temp\Rar$DIa0.542\Bài 10.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023354" y="1090397"/>
            <a:ext cx="7350246" cy="799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16439549" y="7907044"/>
            <a:ext cx="1296768" cy="1869216"/>
          </a:xfrm>
          <a:prstGeom prst="rect">
            <a:avLst/>
          </a:prstGeom>
        </p:spPr>
      </p:pic>
    </p:spTree>
    <p:extLst>
      <p:ext uri="{BB962C8B-B14F-4D97-AF65-F5344CB8AC3E}">
        <p14:creationId xmlns:p14="http://schemas.microsoft.com/office/powerpoint/2010/main" val="3776328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barn(inVertical)">
                                      <p:cBhvr>
                                        <p:cTn id="1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xmlns="" id="{3A093204-F94C-EF28-B83D-5535534EFC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xmlns="" id="{19C5C679-C4C3-34B9-4478-B81153F637C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xmlns="" id="{834EEA5A-064A-2F6A-6412-4294389B6D9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xmlns="" id="{DA6028BD-894C-6C77-1837-8401FA0C78F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xmlns="" id="{317E086C-52E1-A825-FEB4-6821D86543D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xmlns="" id="{1904011A-7D06-6519-4797-97222C4CA2D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xmlns="" id="{BB899D72-AE39-043F-43CD-8ED53744A2C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xmlns=""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xmlns=""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xmlns=""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xmlns=""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xmlns="" id="{8DAB8E47-41E9-F786-8972-F8B83EC5A4F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xmlns="" id="{BA892D2E-1107-145C-DAE8-075DA5B3664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xmlns="" id="{383207CA-FE7D-01BF-6E0A-71246034E63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xmlns="" id="{904495D8-0E5C-8B09-0C98-84ED69D8FFF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xmlns=""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xmlns="" id="{59482EC7-20F2-226A-F81A-3B77FA662896}"/>
              </a:ext>
            </a:extLst>
          </p:cNvPr>
          <p:cNvPicPr>
            <a:picLocks noChangeAspect="1"/>
          </p:cNvPicPr>
          <p:nvPr/>
        </p:nvPicPr>
        <p:blipFill rotWithShape="1">
          <a:blip r:embed="rId23" cstate="email">
            <a:extLst>
              <a:ext uri="{28A0092B-C50C-407E-A947-70E740481C1C}">
                <a14:useLocalDpi xmlns:a14="http://schemas.microsoft.com/office/drawing/2010/main"/>
              </a:ext>
              <a:ext uri="{96DAC541-7B7A-43D3-8B79-37D633B846F1}">
                <asvg:svgBlip xmlns:asvg="http://schemas.microsoft.com/office/drawing/2016/SVG/main" xmlns="" r:embed="rId24"/>
              </a:ext>
            </a:extLst>
          </a:blip>
          <a:srcRect/>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xmlns="" id="{C3F34072-909C-F99A-A007-3E7D203E4E39}"/>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6"/>
              </a:ext>
            </a:extLst>
          </a:blip>
          <a:srcRect/>
          <a:stretch>
            <a:fillRect/>
          </a:stretch>
        </p:blipFill>
        <p:spPr>
          <a:xfrm>
            <a:off x="688537" y="5731963"/>
            <a:ext cx="2421046" cy="405478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4" name="Picture 4"/>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rot="7727625">
            <a:off x="3229291" y="435129"/>
            <a:ext cx="1191487" cy="1271912"/>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3882834" y="13748"/>
            <a:ext cx="4417625" cy="2668046"/>
          </a:xfrm>
          <a:prstGeom prst="rect">
            <a:avLst/>
          </a:prstGeom>
        </p:spPr>
      </p:pic>
      <p:sp>
        <p:nvSpPr>
          <p:cNvPr id="7" name="AutoShape 7"/>
          <p:cNvSpPr/>
          <p:nvPr/>
        </p:nvSpPr>
        <p:spPr>
          <a:xfrm>
            <a:off x="-76200" y="6041442"/>
            <a:ext cx="18221922" cy="0"/>
          </a:xfrm>
          <a:prstGeom prst="line">
            <a:avLst/>
          </a:prstGeom>
          <a:ln w="47625" cap="flat">
            <a:solidFill>
              <a:srgbClr val="60699E"/>
            </a:solidFill>
            <a:prstDash val="solid"/>
            <a:headEnd type="none" w="sm" len="sm"/>
            <a:tailEnd type="none" w="sm" len="sm"/>
          </a:ln>
        </p:spPr>
      </p:sp>
      <p:pic>
        <p:nvPicPr>
          <p:cNvPr id="14" name="Picture 14"/>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643628" y="766090"/>
            <a:ext cx="926459" cy="1163362"/>
          </a:xfrm>
          <a:prstGeom prst="rect">
            <a:avLst/>
          </a:prstGeom>
        </p:spPr>
      </p:pic>
      <p:pic>
        <p:nvPicPr>
          <p:cNvPr id="15" name="Picture 15"/>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0800000">
            <a:off x="2727168" y="8691996"/>
            <a:ext cx="3028394" cy="544122"/>
          </a:xfrm>
          <a:prstGeom prst="rect">
            <a:avLst/>
          </a:prstGeom>
        </p:spPr>
      </p:pic>
      <p:pic>
        <p:nvPicPr>
          <p:cNvPr id="16" name="Picture 16"/>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5732854" y="7254841"/>
            <a:ext cx="1080159" cy="897514"/>
          </a:xfrm>
          <a:prstGeom prst="rect">
            <a:avLst/>
          </a:prstGeom>
        </p:spPr>
      </p:pic>
      <p:sp>
        <p:nvSpPr>
          <p:cNvPr id="17" name="TextBox 16">
            <a:extLst>
              <a:ext uri="{FF2B5EF4-FFF2-40B4-BE49-F238E27FC236}">
                <a16:creationId xmlns:a16="http://schemas.microsoft.com/office/drawing/2014/main" xmlns="" id="{9C42A729-A4B2-4C7F-B46C-97B090BE09FA}"/>
              </a:ext>
            </a:extLst>
          </p:cNvPr>
          <p:cNvSpPr txBox="1"/>
          <p:nvPr/>
        </p:nvSpPr>
        <p:spPr>
          <a:xfrm>
            <a:off x="4241365" y="451452"/>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NỘI DUNG BÀI HỌC</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xmlns="" id="{2E9F0E5A-1378-47C1-B8C8-1366A87136F8}"/>
              </a:ext>
            </a:extLst>
          </p:cNvPr>
          <p:cNvGrpSpPr/>
          <p:nvPr/>
        </p:nvGrpSpPr>
        <p:grpSpPr>
          <a:xfrm>
            <a:off x="3621240" y="4862135"/>
            <a:ext cx="2166825" cy="2156205"/>
            <a:chOff x="2355988" y="4438219"/>
            <a:chExt cx="2889216" cy="2778455"/>
          </a:xfrm>
        </p:grpSpPr>
        <p:grpSp>
          <p:nvGrpSpPr>
            <p:cNvPr id="27" name="Google Shape;3164;p59">
              <a:extLst>
                <a:ext uri="{FF2B5EF4-FFF2-40B4-BE49-F238E27FC236}">
                  <a16:creationId xmlns:a16="http://schemas.microsoft.com/office/drawing/2014/main" xmlns="" id="{2A329EE0-B781-4283-8F0E-12CC3FC03421}"/>
                </a:ext>
              </a:extLst>
            </p:cNvPr>
            <p:cNvGrpSpPr/>
            <p:nvPr/>
          </p:nvGrpSpPr>
          <p:grpSpPr>
            <a:xfrm>
              <a:off x="2355988" y="4438219"/>
              <a:ext cx="2889216" cy="2778455"/>
              <a:chOff x="5472222" y="4596114"/>
              <a:chExt cx="651699" cy="651509"/>
            </a:xfrm>
          </p:grpSpPr>
          <p:sp>
            <p:nvSpPr>
              <p:cNvPr id="29" name="Google Shape;3165;p59">
                <a:extLst>
                  <a:ext uri="{FF2B5EF4-FFF2-40B4-BE49-F238E27FC236}">
                    <a16:creationId xmlns:a16="http://schemas.microsoft.com/office/drawing/2014/main" xmlns="" id="{3087882F-3CBF-4397-A521-22BFAD27B509}"/>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30" name="Google Shape;3166;p59">
                <a:extLst>
                  <a:ext uri="{FF2B5EF4-FFF2-40B4-BE49-F238E27FC236}">
                    <a16:creationId xmlns:a16="http://schemas.microsoft.com/office/drawing/2014/main" xmlns="" id="{65275B37-D081-4CD4-8432-961F7909F8E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8" name="Google Shape;3180;p59">
              <a:extLst>
                <a:ext uri="{FF2B5EF4-FFF2-40B4-BE49-F238E27FC236}">
                  <a16:creationId xmlns:a16="http://schemas.microsoft.com/office/drawing/2014/main" xmlns="" id="{153F9EF2-9D68-4056-947F-00C934BCC480}"/>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grpSp>
        <p:nvGrpSpPr>
          <p:cNvPr id="41" name="Group 40">
            <a:extLst>
              <a:ext uri="{FF2B5EF4-FFF2-40B4-BE49-F238E27FC236}">
                <a16:creationId xmlns:a16="http://schemas.microsoft.com/office/drawing/2014/main" xmlns="" id="{D3FC8DF3-967F-4A42-A2A4-C6F137227C83}"/>
              </a:ext>
            </a:extLst>
          </p:cNvPr>
          <p:cNvGrpSpPr/>
          <p:nvPr/>
        </p:nvGrpSpPr>
        <p:grpSpPr>
          <a:xfrm>
            <a:off x="10983047" y="4686300"/>
            <a:ext cx="2400760" cy="2367243"/>
            <a:chOff x="2355988" y="4438219"/>
            <a:chExt cx="2889216" cy="2778455"/>
          </a:xfrm>
        </p:grpSpPr>
        <p:grpSp>
          <p:nvGrpSpPr>
            <p:cNvPr id="42" name="Google Shape;3164;p59">
              <a:extLst>
                <a:ext uri="{FF2B5EF4-FFF2-40B4-BE49-F238E27FC236}">
                  <a16:creationId xmlns:a16="http://schemas.microsoft.com/office/drawing/2014/main" xmlns="" id="{A53C3639-4326-4197-A4EC-E2109B3B06DB}"/>
                </a:ext>
              </a:extLst>
            </p:cNvPr>
            <p:cNvGrpSpPr/>
            <p:nvPr/>
          </p:nvGrpSpPr>
          <p:grpSpPr>
            <a:xfrm>
              <a:off x="2355988" y="4438219"/>
              <a:ext cx="2889216" cy="2778455"/>
              <a:chOff x="5472222" y="4596114"/>
              <a:chExt cx="651699" cy="651509"/>
            </a:xfrm>
          </p:grpSpPr>
          <p:sp>
            <p:nvSpPr>
              <p:cNvPr id="44" name="Google Shape;3165;p59">
                <a:extLst>
                  <a:ext uri="{FF2B5EF4-FFF2-40B4-BE49-F238E27FC236}">
                    <a16:creationId xmlns:a16="http://schemas.microsoft.com/office/drawing/2014/main" xmlns="" id="{7E3A5498-72D1-4FDB-B6A7-E689DE2C65A1}"/>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3166;p59">
                <a:extLst>
                  <a:ext uri="{FF2B5EF4-FFF2-40B4-BE49-F238E27FC236}">
                    <a16:creationId xmlns:a16="http://schemas.microsoft.com/office/drawing/2014/main" xmlns="" id="{2681E35A-6B4A-4B2B-B8AB-8941959EBCF8}"/>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A5B2D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3" name="Google Shape;3180;p59">
              <a:extLst>
                <a:ext uri="{FF2B5EF4-FFF2-40B4-BE49-F238E27FC236}">
                  <a16:creationId xmlns:a16="http://schemas.microsoft.com/office/drawing/2014/main" xmlns="" id="{7D580E55-E12D-40C8-AEBC-611DA099E981}"/>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A5B2D3"/>
                  </a:solidFill>
                  <a:ea typeface="Overpass Black"/>
                  <a:cs typeface="Overpass Black"/>
                  <a:sym typeface="Overpass Black"/>
                </a:rPr>
                <a:t>2</a:t>
              </a:r>
              <a:endParaRPr sz="10000" b="1" kern="0" dirty="0">
                <a:solidFill>
                  <a:srgbClr val="A5B2D3"/>
                </a:solidFill>
                <a:latin typeface="Arial"/>
                <a:ea typeface="Overpass Black"/>
                <a:cs typeface="Overpass Black"/>
                <a:sym typeface="Overpass Black"/>
              </a:endParaRPr>
            </a:p>
          </p:txBody>
        </p:sp>
      </p:grpSp>
      <p:sp>
        <p:nvSpPr>
          <p:cNvPr id="47" name="TextBox 46">
            <a:extLst>
              <a:ext uri="{FF2B5EF4-FFF2-40B4-BE49-F238E27FC236}">
                <a16:creationId xmlns:a16="http://schemas.microsoft.com/office/drawing/2014/main" xmlns="" id="{738D1363-4E1F-4828-9AFC-E687AC002C59}"/>
              </a:ext>
            </a:extLst>
          </p:cNvPr>
          <p:cNvSpPr txBox="1"/>
          <p:nvPr/>
        </p:nvSpPr>
        <p:spPr>
          <a:xfrm>
            <a:off x="8517253" y="7020140"/>
            <a:ext cx="7332347" cy="2631490"/>
          </a:xfrm>
          <a:prstGeom prst="rect">
            <a:avLst/>
          </a:prstGeom>
          <a:noFill/>
        </p:spPr>
        <p:txBody>
          <a:bodyPr wrap="square">
            <a:spAutoFit/>
          </a:bodyPr>
          <a:lstStyle/>
          <a:p>
            <a:pPr algn="ctr">
              <a:lnSpc>
                <a:spcPct val="125000"/>
              </a:lnSpc>
              <a:spcAft>
                <a:spcPts val="800"/>
              </a:spcAft>
            </a:pPr>
            <a:r>
              <a:rPr lang="en-US" sz="4400" b="1" dirty="0" smtClean="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Diện tích xung quanh và thể tích hình hộp chữ nhật, hình lập phương</a:t>
            </a:r>
            <a:endParaRPr lang="en-US" sz="4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xmlns="" id="{DCBB8B29-D677-404A-9553-8E90753D9275}"/>
              </a:ext>
            </a:extLst>
          </p:cNvPr>
          <p:cNvSpPr txBox="1"/>
          <p:nvPr/>
        </p:nvSpPr>
        <p:spPr>
          <a:xfrm>
            <a:off x="1646287" y="3053596"/>
            <a:ext cx="5821313" cy="178510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348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7" grpId="0"/>
      <p:bldP spid="4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xmlns=""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xmlns="" id="{BB99C76D-78B8-D673-7276-556DCF8B2C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xmlns="" id="{1465AC6E-7E5F-06B3-93F9-A3E6CD1B26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xmlns="" id="{B0496900-AE1F-DDE6-3A53-50AD679630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xmlns="" id="{2394773A-D5A5-625E-5E6D-D86EF0DE713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xmlns="" id="{7A2612C6-5024-B4FF-D422-2B8CD28E076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xmlns="" id="{74D378CF-A602-DF8B-3EB1-6D74BA8189AE}"/>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xmlns="" id="{C35E816D-6777-E7D2-ABDA-BF26527F0BF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xmlns="" id="{7D4D5F9A-1655-DFB2-26E6-9A1D88D3B83C}"/>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xmlns="" id="{B55A687A-4CE6-8417-91E7-550FB254694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xmlns="" id="{7BF6A61B-578B-5CCB-004E-BA23C7A6AF5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xmlns="" id="{1AD5944E-89F6-D560-3A5A-27D960098AB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xmlns=""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3038029170"/>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1741749" y="942799"/>
            <a:ext cx="14771429" cy="19147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1. </a:t>
            </a:r>
            <a:r>
              <a:rPr lang="en-US" sz="4800" dirty="0">
                <a:solidFill>
                  <a:schemeClr val="tx1"/>
                </a:solidFill>
              </a:rPr>
              <a:t>Số mặt của hình hộp chữ nhật là:</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 id="{589A7834-6411-46DF-9D58-61CCE3D1B0BE}"/>
              </a:ext>
            </a:extLst>
          </p:cNvPr>
          <p:cNvSpPr/>
          <p:nvPr/>
        </p:nvSpPr>
        <p:spPr>
          <a:xfrm>
            <a:off x="9583419" y="367777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12 mặt</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1741749" y="361950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6 </a:t>
            </a:r>
            <a:r>
              <a:rPr lang="en-US" sz="4800" dirty="0" smtClean="0">
                <a:solidFill>
                  <a:schemeClr val="tx1"/>
                </a:solidFill>
              </a:rPr>
              <a:t>mặt</a:t>
            </a:r>
            <a:endParaRPr lang="en-US" sz="4800" dirty="0">
              <a:solidFill>
                <a:schemeClr val="tx1"/>
              </a:solidFil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958341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4 mặt</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a:off x="14986191" y="4118425"/>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7269144" y="4026474"/>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15110816" y="6545658"/>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7148906" y="654565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200932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1004209" y="714199"/>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800" b="1" dirty="0">
                <a:solidFill>
                  <a:schemeClr val="tx1"/>
                </a:solidFill>
              </a:rPr>
              <a:t>Câu 2. </a:t>
            </a:r>
            <a:r>
              <a:rPr lang="en-US" sz="4800" dirty="0">
                <a:solidFill>
                  <a:schemeClr val="tx1"/>
                </a:solidFill>
              </a:rPr>
              <a:t>Trong các câu trả lời dưới đây câu nào nói về hình lập phương là không đúng</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14 cạnh</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a14="http://schemas.microsoft.com/office/drawing/2010/main" xmlns:mc="http://schemas.openxmlformats.org/markup-compatibility/2006" xmlns=""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đỉnh</a:t>
            </a:r>
            <a:endParaRPr lang="en-US" sz="80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4 đường chéo</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984930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2170555" y="7327915"/>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7,5 m</a:t>
            </a:r>
            <a:r>
              <a:rPr lang="en-US" sz="4800" baseline="30000" dirty="0">
                <a:solidFill>
                  <a:schemeClr val="tx1"/>
                </a:solidFill>
              </a:rPr>
              <a:t>3</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272332" y="5505126"/>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30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10114004" y="5578940"/>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22,5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a14="http://schemas.microsoft.com/office/drawing/2010/main" xmlns:mc="http://schemas.openxmlformats.org/markup-compatibility/2006" xmlns="" id="{A9A33A21-13CF-41FF-A705-09886970C195}"/>
              </a:ext>
            </a:extLst>
          </p:cNvPr>
          <p:cNvSpPr/>
          <p:nvPr/>
        </p:nvSpPr>
        <p:spPr>
          <a:xfrm>
            <a:off x="10012225" y="7393527"/>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5,7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7144521" y="7534958"/>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212593" y="5607628"/>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110816" y="7512628"/>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7250683" y="553142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xmlns="" id="{75E4A086-F4B6-42C8-8E88-21096A19498B}"/>
                  </a:ext>
                </a:extLst>
              </p:cNvPr>
              <p:cNvSpPr/>
              <p:nvPr/>
            </p:nvSpPr>
            <p:spPr>
              <a:xfrm>
                <a:off x="691460" y="380588"/>
                <a:ext cx="16905080" cy="4828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3</a:t>
                </a:r>
                <a:r>
                  <a:rPr lang="en-US" sz="4600" dirty="0">
                    <a:solidFill>
                      <a:schemeClr val="tx1"/>
                    </a:solidFill>
                  </a:rPr>
                  <a:t>.  Một bể nước dạng hình hộp chữ nhật có kích thước các số đo trong lòng bể là: chiều dài 4 m, chiều rộng 3 m, chiều cao 2,5 m. Biết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3</m:t>
                        </m:r>
                      </m:num>
                      <m:den>
                        <m:r>
                          <a:rPr lang="en-US" sz="4600" i="1">
                            <a:solidFill>
                              <a:schemeClr val="tx1"/>
                            </a:solidFill>
                            <a:latin typeface="Cambria Math"/>
                          </a:rPr>
                          <m:t>4</m:t>
                        </m:r>
                      </m:den>
                    </m:f>
                    <m:r>
                      <a:rPr lang="en-US" sz="4600" i="1">
                        <a:solidFill>
                          <a:schemeClr val="tx1"/>
                        </a:solidFill>
                        <a:latin typeface="Cambria Math"/>
                      </a:rPr>
                      <m:t> </m:t>
                    </m:r>
                  </m:oMath>
                </a14:m>
                <a:r>
                  <a:rPr lang="en-US" sz="4600" dirty="0">
                    <a:solidFill>
                      <a:schemeClr val="tx1"/>
                    </a:solidFill>
                  </a:rPr>
                  <a:t>bể đang chứa nước. Hỏi thể tích phần bể không chứa nước là bao nhiêu?</a:t>
                </a:r>
              </a:p>
            </p:txBody>
          </p:sp>
        </mc:Choice>
        <mc:Fallback xmlns="">
          <p:sp>
            <p:nvSpPr>
              <p:cNvPr id="5" name="Rectangle: Rounded Corners 4">
                <a:extLst>
                  <a:ext uri="{FF2B5EF4-FFF2-40B4-BE49-F238E27FC236}">
                    <a16:creationId xmlns:a16="http://schemas.microsoft.com/office/drawing/2014/main" xmlns="" id="{75E4A086-F4B6-42C8-8E88-21096A19498B}"/>
                  </a:ext>
                </a:extLst>
              </p:cNvPr>
              <p:cNvSpPr>
                <a:spLocks noRot="1" noChangeAspect="1" noMove="1" noResize="1" noEditPoints="1" noAdjustHandles="1" noChangeArrowheads="1" noChangeShapeType="1" noTextEdit="1"/>
              </p:cNvSpPr>
              <p:nvPr/>
            </p:nvSpPr>
            <p:spPr>
              <a:xfrm>
                <a:off x="691460" y="380588"/>
                <a:ext cx="16905080" cy="4828129"/>
              </a:xfrm>
              <a:prstGeom prst="roundRect">
                <a:avLst/>
              </a:prstGeom>
              <a:blipFill rotWithShape="1">
                <a:blip r:embed="rId18"/>
                <a:stretch>
                  <a:fillRect l="-108" r="-180" b="-25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07279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xmlns="" id="{03FCCD2C-58F9-46BF-BD1B-0B8172727C26}"/>
                  </a:ext>
                </a:extLst>
              </p:cNvPr>
              <p:cNvSpPr/>
              <p:nvPr/>
            </p:nvSpPr>
            <p:spPr>
              <a:xfrm>
                <a:off x="1004207" y="532635"/>
                <a:ext cx="16279586" cy="3758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4. </a:t>
                </a:r>
                <a:r>
                  <a:rPr lang="en-US" sz="4600" dirty="0">
                    <a:solidFill>
                      <a:schemeClr val="tx1"/>
                    </a:solidFill>
                  </a:rPr>
                  <a:t>Hình lập phương A có độ dài cạnh bằng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1</m:t>
                        </m:r>
                      </m:num>
                      <m:den>
                        <m:r>
                          <a:rPr lang="en-US" sz="4600" i="1">
                            <a:solidFill>
                              <a:schemeClr val="tx1"/>
                            </a:solidFill>
                            <a:latin typeface="Cambria Math"/>
                          </a:rPr>
                          <m:t>3</m:t>
                        </m:r>
                      </m:den>
                    </m:f>
                  </m:oMath>
                </a14:m>
                <a:r>
                  <a:rPr lang="en-US" sz="4600" dirty="0">
                    <a:solidFill>
                      <a:schemeClr val="tx1"/>
                    </a:solidFill>
                  </a:rPr>
                  <a:t> độ dài cạnh của hình lập phương B. Hỏi thể tích hình lập phương A bằng bao nhiêu phần thể tích hình lập phương B?</a:t>
                </a:r>
              </a:p>
            </p:txBody>
          </p:sp>
        </mc:Choice>
        <mc:Fallback xmlns="">
          <p:sp>
            <p:nvSpPr>
              <p:cNvPr id="15" name="Rectangle: Rounded Corners 14">
                <a:extLst>
                  <a:ext uri="{FF2B5EF4-FFF2-40B4-BE49-F238E27FC236}">
                    <a16:creationId xmlns:a16="http://schemas.microsoft.com/office/drawing/2014/main" xmlns="" id="{03FCCD2C-58F9-46BF-BD1B-0B8172727C26}"/>
                  </a:ext>
                </a:extLst>
              </p:cNvPr>
              <p:cNvSpPr>
                <a:spLocks noRot="1" noChangeAspect="1" noMove="1" noResize="1" noEditPoints="1" noAdjustHandles="1" noChangeArrowheads="1" noChangeShapeType="1" noTextEdit="1"/>
              </p:cNvSpPr>
              <p:nvPr/>
            </p:nvSpPr>
            <p:spPr>
              <a:xfrm>
                <a:off x="1004207" y="532635"/>
                <a:ext cx="16279586" cy="3758986"/>
              </a:xfrm>
              <a:prstGeom prst="roundRect">
                <a:avLst/>
              </a:prstGeom>
              <a:blipFill rotWithShape="1">
                <a:blip r:embed="rId6"/>
                <a:stretch>
                  <a:fillRect l="-487" r="-487" b="-3404"/>
                </a:stretch>
              </a:blipFill>
              <a:ln>
                <a:noFill/>
              </a:ln>
            </p:spPr>
            <p:txBody>
              <a:bodyPr/>
              <a:lstStyle/>
              <a:p>
                <a:r>
                  <a:rPr lang="en-US">
                    <a:noFill/>
                  </a:rPr>
                  <a:t> </a:t>
                </a:r>
              </a:p>
            </p:txBody>
          </p:sp>
        </mc:Fallback>
      </mc:AlternateContent>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xmlns="" id="{589A7834-6411-46DF-9D58-61CCE3D1B0BE}"/>
                  </a:ext>
                </a:extLst>
              </p:cNvPr>
              <p:cNvSpPr/>
              <p:nvPr/>
            </p:nvSpPr>
            <p:spPr>
              <a:xfrm>
                <a:off x="9664361" y="493814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C.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8" name="Đáp án đúng">
                <a:extLst>
                  <a:ext uri="{FF2B5EF4-FFF2-40B4-BE49-F238E27FC236}">
                    <a16:creationId xmlns:a16="http://schemas.microsoft.com/office/drawing/2014/main" xmlns="" id="{589A7834-6411-46DF-9D58-61CCE3D1B0BE}"/>
                  </a:ext>
                </a:extLst>
              </p:cNvPr>
              <p:cNvSpPr>
                <a:spLocks noRot="1" noChangeAspect="1" noMove="1" noResize="1" noEditPoints="1" noAdjustHandles="1" noChangeArrowheads="1" noChangeShapeType="1" noTextEdit="1"/>
              </p:cNvSpPr>
              <p:nvPr/>
            </p:nvSpPr>
            <p:spPr>
              <a:xfrm>
                <a:off x="9664361" y="4938143"/>
                <a:ext cx="6802582" cy="1729357"/>
              </a:xfrm>
              <a:prstGeom prst="roundRect">
                <a:avLst/>
              </a:prstGeom>
              <a:blipFill rotWithShape="1">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xmlns="" id="{5CAB6960-A0E6-45CA-B962-3C19B2974205}"/>
                  </a:ext>
                </a:extLst>
              </p:cNvPr>
              <p:cNvSpPr/>
              <p:nvPr/>
            </p:nvSpPr>
            <p:spPr>
              <a:xfrm>
                <a:off x="182269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B.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9</m:t>
                        </m:r>
                      </m:den>
                    </m:f>
                  </m:oMath>
                </a14:m>
                <a:endParaRPr lang="en-US" sz="4800" dirty="0">
                  <a:solidFill>
                    <a:schemeClr val="tx1"/>
                  </a:solidFill>
                </a:endParaRPr>
              </a:p>
            </p:txBody>
          </p:sp>
        </mc:Choice>
        <mc:Fallback xmlns="">
          <p:sp>
            <p:nvSpPr>
              <p:cNvPr id="9" name="Đáp án sai 1">
                <a:extLst>
                  <a:ext uri="{FF2B5EF4-FFF2-40B4-BE49-F238E27FC236}">
                    <a16:creationId xmlns:a16="http://schemas.microsoft.com/office/drawing/2014/main" xmlns:a14="http://schemas.microsoft.com/office/drawing/2010/main" xmlns="" id="{5CAB6960-A0E6-45CA-B962-3C19B2974205}"/>
                  </a:ext>
                </a:extLst>
              </p:cNvPr>
              <p:cNvSpPr>
                <a:spLocks noRot="1" noChangeAspect="1" noMove="1" noResize="1" noEditPoints="1" noAdjustHandles="1" noChangeArrowheads="1" noChangeShapeType="1" noTextEdit="1"/>
              </p:cNvSpPr>
              <p:nvPr/>
            </p:nvSpPr>
            <p:spPr>
              <a:xfrm>
                <a:off x="1822691" y="7080455"/>
                <a:ext cx="6802582" cy="1729357"/>
              </a:xfrm>
              <a:prstGeom prst="roundRect">
                <a:avLst/>
              </a:prstGeom>
              <a:blipFill rotWithShape="1">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a16="http://schemas.microsoft.com/office/drawing/2014/main" xmlns="" id="{0CDB1E71-8D1D-4E61-A4BA-C86CA750B041}"/>
                  </a:ext>
                </a:extLst>
              </p:cNvPr>
              <p:cNvSpPr/>
              <p:nvPr/>
            </p:nvSpPr>
            <p:spPr>
              <a:xfrm>
                <a:off x="1822691" y="492790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3</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0" name="Đáp án sai 2">
                <a:extLst>
                  <a:ext uri="{FF2B5EF4-FFF2-40B4-BE49-F238E27FC236}">
                    <a16:creationId xmlns:a16="http://schemas.microsoft.com/office/drawing/2014/main" xmlns:a14="http://schemas.microsoft.com/office/drawing/2010/main" xmlns="" id="{0CDB1E71-8D1D-4E61-A4BA-C86CA750B041}"/>
                  </a:ext>
                </a:extLst>
              </p:cNvPr>
              <p:cNvSpPr>
                <a:spLocks noRot="1" noChangeAspect="1" noMove="1" noResize="1" noEditPoints="1" noAdjustHandles="1" noChangeArrowheads="1" noChangeShapeType="1" noTextEdit="1"/>
              </p:cNvSpPr>
              <p:nvPr/>
            </p:nvSpPr>
            <p:spPr>
              <a:xfrm>
                <a:off x="1822691" y="4927903"/>
                <a:ext cx="6802582" cy="1729357"/>
              </a:xfrm>
              <a:prstGeom prst="roundRect">
                <a:avLst/>
              </a:prstGeom>
              <a:blipFill rotWithShape="1">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a16="http://schemas.microsoft.com/office/drawing/2014/main" xmlns="" id="{A9A33A21-13CF-41FF-A705-09886970C195}"/>
                  </a:ext>
                </a:extLst>
              </p:cNvPr>
              <p:cNvSpPr/>
              <p:nvPr/>
            </p:nvSpPr>
            <p:spPr>
              <a:xfrm>
                <a:off x="966436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2</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1" name="Đáp án sai 3">
                <a:extLst>
                  <a:ext uri="{FF2B5EF4-FFF2-40B4-BE49-F238E27FC236}">
                    <a16:creationId xmlns:a16="http://schemas.microsoft.com/office/drawing/2014/main" xmlns:a14="http://schemas.microsoft.com/office/drawing/2010/main" xmlns="" id="{A9A33A21-13CF-41FF-A705-09886970C195}"/>
                  </a:ext>
                </a:extLst>
              </p:cNvPr>
              <p:cNvSpPr>
                <a:spLocks noRot="1" noChangeAspect="1" noMove="1" noResize="1" noEditPoints="1" noAdjustHandles="1" noChangeArrowheads="1" noChangeShapeType="1" noTextEdit="1"/>
              </p:cNvSpPr>
              <p:nvPr/>
            </p:nvSpPr>
            <p:spPr>
              <a:xfrm>
                <a:off x="9664361" y="7080455"/>
                <a:ext cx="6802582" cy="1729357"/>
              </a:xfrm>
              <a:prstGeom prst="roundRect">
                <a:avLst/>
              </a:prstGeom>
              <a:blipFill rotWithShape="1">
                <a:blip r:embed="rId14"/>
                <a:stretch>
                  <a:fillRect/>
                </a:stretch>
              </a:blipFill>
              <a:ln>
                <a:noFill/>
              </a:ln>
            </p:spPr>
            <p:txBody>
              <a:bodyPr/>
              <a:lstStyle/>
              <a:p>
                <a:r>
                  <a:rPr lang="en-US">
                    <a:noFill/>
                  </a:rPr>
                  <a:t> </a:t>
                </a:r>
              </a:p>
            </p:txBody>
          </p:sp>
        </mc:Fallback>
      </mc:AlternateContent>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a:off x="15067133" y="5261426"/>
            <a:ext cx="1279570" cy="965417"/>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7350086" y="5220481"/>
            <a:ext cx="1275184" cy="984773"/>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15191758" y="7395547"/>
            <a:ext cx="1275184" cy="984773"/>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rcRect/>
          <a:stretch>
            <a:fillRect/>
          </a:stretch>
        </p:blipFill>
        <p:spPr>
          <a:xfrm>
            <a:off x="7229848" y="7395547"/>
            <a:ext cx="1275184" cy="98477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8527670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entr" presetSubtype="0" fill="hold" nodeType="withEffect">
                                  <p:stCondLst>
                                    <p:cond delay="0"/>
                                  </p:stCondLst>
                                  <p:childTnLst>
                                    <p:set>
                                      <p:cBhvr>
                                        <p:cTn id="58" dur="1" fill="hold">
                                          <p:stCondLst>
                                            <p:cond delay="9"/>
                                          </p:stCondLst>
                                        </p:cTn>
                                        <p:tgtEl>
                                          <p:spTgt spid="13"/>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806904" y="696876"/>
            <a:ext cx="16674191" cy="3514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5. </a:t>
            </a:r>
            <a:r>
              <a:rPr lang="en-US" sz="4600" dirty="0">
                <a:solidFill>
                  <a:schemeClr val="tx1"/>
                </a:solidFill>
              </a:rPr>
              <a:t>Một người thuê sơn mặt ngoài của một cái thùng sắt không nắp dạng hình lập phương có cạnh 1,2 m. Biết giá tiền mỗi mét vuông là 25 000 đồng. Người ấy phải trả số tiền là</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1741749" y="6821128"/>
            <a:ext cx="6802582" cy="17201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180 000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4780980"/>
            <a:ext cx="6802582" cy="1657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160 000 đồng</a:t>
            </a:r>
            <a:endParaRPr lang="vi-VN" sz="8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9583421" y="4780980"/>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B. 170 000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9583419" y="6953462"/>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D. 190 000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7902353" y="6591300"/>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5908660" y="4568818"/>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5878352" y="6750628"/>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7906738" y="4744396"/>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24136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xmlns="" id="{53CFD8F6-183D-4462-AA83-4D87AEB5DC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914400" y="426389"/>
            <a:ext cx="16169456" cy="9354588"/>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10800000">
            <a:off x="7629803" y="9780978"/>
            <a:ext cx="3028394" cy="544122"/>
          </a:xfrm>
          <a:prstGeom prst="rect">
            <a:avLst/>
          </a:prstGeom>
        </p:spPr>
      </p:pic>
      <p:pic>
        <p:nvPicPr>
          <p:cNvPr id="9" name="Picture 9"/>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45EB1989-81A7-4E8E-B09E-2674AFAE28AE}"/>
              </a:ext>
            </a:extLst>
          </p:cNvPr>
          <p:cNvSpPr txBox="1"/>
          <p:nvPr/>
        </p:nvSpPr>
        <p:spPr>
          <a:xfrm>
            <a:off x="1833919" y="2023879"/>
            <a:ext cx="14131711" cy="2748253"/>
          </a:xfrm>
          <a:prstGeom prst="rect">
            <a:avLst/>
          </a:prstGeom>
          <a:noFill/>
        </p:spPr>
        <p:txBody>
          <a:bodyPr wrap="square">
            <a:spAutoFit/>
          </a:bodyPr>
          <a:lstStyle/>
          <a:p>
            <a:pPr algn="just">
              <a:lnSpc>
                <a:spcPct val="150000"/>
              </a:lnSpc>
            </a:pPr>
            <a:r>
              <a:rPr lang="en-US" sz="4000" b="1" dirty="0"/>
              <a:t>Bài 10.4. </a:t>
            </a:r>
            <a:r>
              <a:rPr lang="en-US" sz="4000" dirty="0"/>
              <a:t>Một xe đông lạnh có thùng hàng dạng hình hộp chữ nhật, kích thước lòng thùng hàng dài 5,6m, rộng 2m, cao 2m. Tính thể tích của thùng hàng.</a:t>
            </a:r>
          </a:p>
        </p:txBody>
      </p:sp>
      <p:pic>
        <p:nvPicPr>
          <p:cNvPr id="17" name="Picture 3">
            <a:extLst>
              <a:ext uri="{FF2B5EF4-FFF2-40B4-BE49-F238E27FC236}">
                <a16:creationId xmlns:a16="http://schemas.microsoft.com/office/drawing/2014/main" xmlns="" id="{C6ABC7A0-1010-4CDD-88CB-8D3A557E5AD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10800000">
            <a:off x="5836153" y="419101"/>
            <a:ext cx="6127246" cy="1619690"/>
          </a:xfrm>
          <a:prstGeom prst="rect">
            <a:avLst/>
          </a:prstGeom>
        </p:spPr>
      </p:pic>
      <p:sp>
        <p:nvSpPr>
          <p:cNvPr id="16" name="TextBox 15">
            <a:extLst>
              <a:ext uri="{FF2B5EF4-FFF2-40B4-BE49-F238E27FC236}">
                <a16:creationId xmlns:a16="http://schemas.microsoft.com/office/drawing/2014/main" xmlns="" id="{B233BD67-158F-4714-9966-B3DA35997339}"/>
              </a:ext>
            </a:extLst>
          </p:cNvPr>
          <p:cNvSpPr txBox="1"/>
          <p:nvPr/>
        </p:nvSpPr>
        <p:spPr>
          <a:xfrm>
            <a:off x="6694877" y="532651"/>
            <a:ext cx="4409797" cy="1338828"/>
          </a:xfrm>
          <a:prstGeom prst="rect">
            <a:avLst/>
          </a:prstGeom>
          <a:noFill/>
        </p:spPr>
        <p:txBody>
          <a:bodyPr wrap="square" anchor="ctr">
            <a:spAutoFit/>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VẬN</a:t>
            </a:r>
            <a:r>
              <a:rPr kumimoji="0" lang="en-US" sz="5400" b="1" i="0" u="none" strike="noStrike" kern="1200" cap="none" spc="0" normalizeH="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 DỤNG</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C:\Users\ADMINI~1\AppData\Local\Temp\Rar$DIa0.498\Bài 10.4.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325253" y="4152900"/>
            <a:ext cx="6905347" cy="466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5326539" y="8306580"/>
            <a:ext cx="2656661" cy="1980420"/>
          </a:xfrm>
          <a:prstGeom prst="rect">
            <a:avLst/>
          </a:prstGeom>
        </p:spPr>
      </p:pic>
      <p:sp>
        <p:nvSpPr>
          <p:cNvPr id="2" name="Rectangle 1"/>
          <p:cNvSpPr/>
          <p:nvPr/>
        </p:nvSpPr>
        <p:spPr>
          <a:xfrm>
            <a:off x="1395274" y="5372100"/>
            <a:ext cx="7672526" cy="2862322"/>
          </a:xfrm>
          <a:prstGeom prst="rect">
            <a:avLst/>
          </a:prstGeom>
          <a:solidFill>
            <a:schemeClr val="accent3">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b="1" dirty="0"/>
              <a:t> </a:t>
            </a:r>
            <a:r>
              <a:rPr lang="en-US" sz="4000" dirty="0"/>
              <a:t>Thể tích của lòng thùng hàng </a:t>
            </a:r>
            <a:r>
              <a:rPr lang="en-US" sz="4000" dirty="0" smtClean="0"/>
              <a:t>là:</a:t>
            </a:r>
            <a:endParaRPr lang="en-US" sz="4000" dirty="0"/>
          </a:p>
          <a:p>
            <a:pPr algn="ctr">
              <a:lnSpc>
                <a:spcPct val="150000"/>
              </a:lnSpc>
            </a:pPr>
            <a:r>
              <a:rPr lang="en-US" sz="4000" dirty="0"/>
              <a:t>5,6.2.2 = 22,4 (m</a:t>
            </a:r>
            <a:r>
              <a:rPr lang="en-US" sz="4000" baseline="30000" dirty="0"/>
              <a:t>3</a:t>
            </a:r>
            <a:r>
              <a:rPr lang="en-US" sz="4000" dirty="0"/>
              <a:t>)</a:t>
            </a:r>
          </a:p>
        </p:txBody>
      </p:sp>
    </p:spTree>
    <p:extLst>
      <p:ext uri="{BB962C8B-B14F-4D97-AF65-F5344CB8AC3E}">
        <p14:creationId xmlns:p14="http://schemas.microsoft.com/office/powerpoint/2010/main" val="1275027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ipe(down)">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arn(inVertic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76200" y="114300"/>
            <a:ext cx="926459" cy="1163362"/>
          </a:xfrm>
          <a:prstGeom prst="rect">
            <a:avLst/>
          </a:prstGeom>
        </p:spPr>
      </p:pic>
      <p:pic>
        <p:nvPicPr>
          <p:cNvPr id="15" name="Picture 1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4349375" y="8622407"/>
            <a:ext cx="3028394" cy="544122"/>
          </a:xfrm>
          <a:prstGeom prst="rect">
            <a:avLst/>
          </a:prstGeom>
        </p:spPr>
      </p:pic>
      <p:sp>
        <p:nvSpPr>
          <p:cNvPr id="18" name="TextBox 17">
            <a:extLst>
              <a:ext uri="{FF2B5EF4-FFF2-40B4-BE49-F238E27FC236}">
                <a16:creationId xmlns:a16="http://schemas.microsoft.com/office/drawing/2014/main" xmlns:a14="http://schemas.microsoft.com/office/drawing/2010/main" xmlns:mc="http://schemas.openxmlformats.org/markup-compatibility/2006" xmlns="" id="{B5B6C3A9-BFD8-42AC-A1C7-109C883DF2D2}"/>
              </a:ext>
            </a:extLst>
          </p:cNvPr>
          <p:cNvSpPr txBox="1"/>
          <p:nvPr/>
        </p:nvSpPr>
        <p:spPr>
          <a:xfrm>
            <a:off x="2125945" y="1333500"/>
            <a:ext cx="7475255" cy="7478970"/>
          </a:xfrm>
          <a:prstGeom prst="rect">
            <a:avLst/>
          </a:prstGeom>
          <a:noFill/>
        </p:spPr>
        <p:txBody>
          <a:bodyPr wrap="square">
            <a:spAutoFit/>
          </a:bodyPr>
          <a:lstStyle/>
          <a:p>
            <a:pPr algn="just">
              <a:lnSpc>
                <a:spcPct val="150000"/>
              </a:lnSpc>
            </a:pPr>
            <a:r>
              <a:rPr lang="en-US" sz="4000" b="1" dirty="0"/>
              <a:t>Bài 10.5. </a:t>
            </a:r>
            <a:r>
              <a:rPr lang="en-US" sz="4000" dirty="0"/>
              <a:t>Một hộp sữa tươi có dạng hình hộp chữ nhật với dung tích 1 lít, chiều cao 20 cm, chiều dài 10 cm</a:t>
            </a:r>
          </a:p>
          <a:p>
            <a:pPr algn="just">
              <a:lnSpc>
                <a:spcPct val="150000"/>
              </a:lnSpc>
            </a:pPr>
            <a:r>
              <a:rPr lang="en-US" sz="4000" dirty="0"/>
              <a:t>a) Tính chiều rộng của hộp </a:t>
            </a:r>
            <a:r>
              <a:rPr lang="en-US" sz="4000" dirty="0" smtClean="0"/>
              <a:t>sữa.</a:t>
            </a:r>
            <a:endParaRPr lang="en-US" sz="4000" dirty="0"/>
          </a:p>
          <a:p>
            <a:pPr algn="just">
              <a:lnSpc>
                <a:spcPct val="150000"/>
              </a:lnSpc>
            </a:pPr>
            <a:r>
              <a:rPr lang="en-US" sz="4000" dirty="0"/>
              <a:t>b) Tính diện tích vật liệu dùng để làm vỏ hộp sữa ? (coi như phần mép hộp không đáng kể</a:t>
            </a:r>
            <a:r>
              <a:rPr lang="en-US" sz="4000" dirty="0" smtClean="0"/>
              <a:t>).</a:t>
            </a:r>
            <a:endParaRPr lang="en-US" sz="4000" dirty="0"/>
          </a:p>
        </p:txBody>
      </p:sp>
      <p:sp>
        <p:nvSpPr>
          <p:cNvPr id="3" name="AutoShape 2" descr="C:\Users\ADMINI~1\AppData\Local\Temp\Rar$DIa0.108\B%C3%A0i 10.5.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7" name="Picture 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982200" y="1141811"/>
            <a:ext cx="5447185" cy="81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01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anim calcmode="lin" valueType="num">
                                      <p:cBhvr>
                                        <p:cTn id="2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Effect transition="in" filter="wipe(down)">
                                      <p:cBhvr>
                                        <p:cTn id="2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7831" y="8411287"/>
            <a:ext cx="2084739" cy="1913260"/>
          </a:xfrm>
          <a:prstGeom prst="rect">
            <a:avLst/>
          </a:prstGeom>
        </p:spPr>
      </p:pic>
      <p:pic>
        <p:nvPicPr>
          <p:cNvPr id="23" name="Picture 2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5400000">
            <a:off x="16216052" y="4752701"/>
            <a:ext cx="3028394" cy="544122"/>
          </a:xfrm>
          <a:prstGeom prst="rect">
            <a:avLst/>
          </a:prstGeom>
        </p:spPr>
      </p:pic>
      <p:pic>
        <p:nvPicPr>
          <p:cNvPr id="4" name="Picture 4"/>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p:blipFill>
        <p:spPr>
          <a:xfrm rot="15621758" flipH="1">
            <a:off x="16260934" y="8817561"/>
            <a:ext cx="1137430" cy="1149220"/>
          </a:xfrm>
          <a:prstGeom prst="rect">
            <a:avLst/>
          </a:prstGeom>
        </p:spPr>
      </p:pic>
      <p:pic>
        <p:nvPicPr>
          <p:cNvPr id="26" name="Picture 14">
            <a:extLst>
              <a:ext uri="{FF2B5EF4-FFF2-40B4-BE49-F238E27FC236}">
                <a16:creationId xmlns:a16="http://schemas.microsoft.com/office/drawing/2014/main" xmlns="" id="{AB20082A-B98E-4229-A971-98EE07AD2D0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075599" y="329438"/>
            <a:ext cx="926459" cy="1163362"/>
          </a:xfrm>
          <a:prstGeom prst="rect">
            <a:avLst/>
          </a:prstGeom>
        </p:spPr>
      </p:pic>
      <p:sp>
        <p:nvSpPr>
          <p:cNvPr id="28" name="TextBox 27">
            <a:extLst>
              <a:ext uri="{FF2B5EF4-FFF2-40B4-BE49-F238E27FC236}">
                <a16:creationId xmlns:a16="http://schemas.microsoft.com/office/drawing/2014/main" xmlns:a14="http://schemas.microsoft.com/office/drawing/2010/main" xmlns:mc="http://schemas.openxmlformats.org/markup-compatibility/2006" xmlns="" id="{E2B1B1CA-0502-4A09-8EDF-47231B871577}"/>
              </a:ext>
            </a:extLst>
          </p:cNvPr>
          <p:cNvSpPr txBox="1"/>
          <p:nvPr/>
        </p:nvSpPr>
        <p:spPr>
          <a:xfrm>
            <a:off x="2002832" y="114300"/>
            <a:ext cx="14075368" cy="10064294"/>
          </a:xfrm>
          <a:prstGeom prst="rect">
            <a:avLst/>
          </a:prstGeom>
          <a:no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3600" dirty="0"/>
              <a:t>Dung tích của hộp sữa là 1 lít, nên thể tích của hộp sữa cũng là 1 lít</a:t>
            </a:r>
          </a:p>
          <a:p>
            <a:pPr algn="ctr">
              <a:lnSpc>
                <a:spcPct val="150000"/>
              </a:lnSpc>
            </a:pPr>
            <a:r>
              <a:rPr lang="en-US" sz="3600" dirty="0"/>
              <a:t>Đổi : 1 lít = 1000cm</a:t>
            </a:r>
            <a:r>
              <a:rPr lang="en-US" sz="3600" baseline="30000" dirty="0"/>
              <a:t>3</a:t>
            </a:r>
            <a:endParaRPr lang="en-US" sz="3600" dirty="0"/>
          </a:p>
          <a:p>
            <a:pPr algn="ctr">
              <a:lnSpc>
                <a:spcPct val="150000"/>
              </a:lnSpc>
            </a:pPr>
            <a:r>
              <a:rPr lang="en-US" sz="3600" dirty="0"/>
              <a:t>a) Chiều rộng của hộp sữa là:</a:t>
            </a:r>
          </a:p>
          <a:p>
            <a:pPr algn="ctr">
              <a:lnSpc>
                <a:spcPct val="150000"/>
              </a:lnSpc>
            </a:pPr>
            <a:r>
              <a:rPr lang="en-US" sz="3600" dirty="0"/>
              <a:t>1000: (20 x 10) = 1000 : 200= 5 (cm)</a:t>
            </a:r>
          </a:p>
          <a:p>
            <a:pPr algn="just">
              <a:lnSpc>
                <a:spcPct val="150000"/>
              </a:lnSpc>
            </a:pPr>
            <a:r>
              <a:rPr lang="en-US" sz="3600" dirty="0"/>
              <a:t>b) Diện tích vật liệu dùng để làm vỏ hộp sữa là diện tích xung quanh và diện tích của hai mặt đáy của hình hộp.</a:t>
            </a:r>
          </a:p>
          <a:p>
            <a:pPr algn="ctr">
              <a:lnSpc>
                <a:spcPct val="150000"/>
              </a:lnSpc>
            </a:pPr>
            <a:r>
              <a:rPr lang="en-US" sz="3600" dirty="0"/>
              <a:t>Diện tích xung quanh của hộp sữa là:</a:t>
            </a:r>
          </a:p>
          <a:p>
            <a:pPr algn="ctr">
              <a:lnSpc>
                <a:spcPct val="150000"/>
              </a:lnSpc>
            </a:pPr>
            <a:r>
              <a:rPr lang="en-US" sz="3600" dirty="0"/>
              <a:t>2.20.( 10 + 5 ) + 2. = 600 (cm</a:t>
            </a:r>
            <a:r>
              <a:rPr lang="en-US" sz="3600" baseline="30000" dirty="0"/>
              <a:t>2</a:t>
            </a:r>
            <a:r>
              <a:rPr lang="en-US" sz="3600" dirty="0"/>
              <a:t>)</a:t>
            </a:r>
          </a:p>
          <a:p>
            <a:pPr algn="ctr">
              <a:lnSpc>
                <a:spcPct val="150000"/>
              </a:lnSpc>
            </a:pPr>
            <a:r>
              <a:rPr lang="en-US" sz="3600" dirty="0"/>
              <a:t>Diện tích của hai mặt đáy là:</a:t>
            </a:r>
          </a:p>
          <a:p>
            <a:pPr algn="ctr">
              <a:lnSpc>
                <a:spcPct val="150000"/>
              </a:lnSpc>
            </a:pPr>
            <a:r>
              <a:rPr lang="en-US" sz="3600" dirty="0"/>
              <a:t>2.10.5 = 100 (cm</a:t>
            </a:r>
            <a:r>
              <a:rPr lang="en-US" sz="3600" baseline="30000" dirty="0"/>
              <a:t>2</a:t>
            </a:r>
            <a:r>
              <a:rPr lang="en-US" sz="3600" dirty="0"/>
              <a:t>)</a:t>
            </a:r>
          </a:p>
          <a:p>
            <a:pPr algn="ctr">
              <a:lnSpc>
                <a:spcPct val="150000"/>
              </a:lnSpc>
            </a:pPr>
            <a:r>
              <a:rPr lang="en-US" sz="3600" i="1" dirty="0">
                <a:solidFill>
                  <a:srgbClr val="FF0000"/>
                </a:solidFill>
              </a:rPr>
              <a:t>Vậy diện tích vật liệu cần dùng là: 600 + 100 = 700 (cm</a:t>
            </a:r>
            <a:r>
              <a:rPr lang="en-US" sz="3600" i="1" baseline="30000" dirty="0">
                <a:solidFill>
                  <a:srgbClr val="FF0000"/>
                </a:solidFill>
              </a:rPr>
              <a:t>2</a:t>
            </a:r>
            <a:r>
              <a:rPr lang="en-US" sz="3600" i="1" dirty="0">
                <a:solidFill>
                  <a:srgbClr val="FF0000"/>
                </a:solidFill>
              </a:rPr>
              <a:t>).</a:t>
            </a:r>
          </a:p>
        </p:txBody>
      </p:sp>
    </p:spTree>
    <p:extLst>
      <p:ext uri="{BB962C8B-B14F-4D97-AF65-F5344CB8AC3E}">
        <p14:creationId xmlns:p14="http://schemas.microsoft.com/office/powerpoint/2010/main" val="4025813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circle(in)">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circle(in)">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circle(in)">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xEl>
                                              <p:pRg st="5" end="5"/>
                                            </p:txEl>
                                          </p:spTgt>
                                        </p:tgtEl>
                                        <p:attrNameLst>
                                          <p:attrName>style.visibility</p:attrName>
                                        </p:attrNameLst>
                                      </p:cBhvr>
                                      <p:to>
                                        <p:strVal val="visible"/>
                                      </p:to>
                                    </p:set>
                                    <p:animEffect transition="in" filter="circle(in)">
                                      <p:cBhvr>
                                        <p:cTn id="32" dur="500"/>
                                        <p:tgtEl>
                                          <p:spTgt spid="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animEffect transition="in" filter="circle(in)">
                                      <p:cBhvr>
                                        <p:cTn id="37" dur="500"/>
                                        <p:tgtEl>
                                          <p:spTgt spid="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xEl>
                                              <p:pRg st="7" end="7"/>
                                            </p:txEl>
                                          </p:spTgt>
                                        </p:tgtEl>
                                        <p:attrNameLst>
                                          <p:attrName>style.visibility</p:attrName>
                                        </p:attrNameLst>
                                      </p:cBhvr>
                                      <p:to>
                                        <p:strVal val="visible"/>
                                      </p:to>
                                    </p:set>
                                    <p:animEffect transition="in" filter="circle(in)">
                                      <p:cBhvr>
                                        <p:cTn id="42" dur="500"/>
                                        <p:tgtEl>
                                          <p:spTgt spid="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8">
                                            <p:txEl>
                                              <p:pRg st="8" end="8"/>
                                            </p:txEl>
                                          </p:spTgt>
                                        </p:tgtEl>
                                        <p:attrNameLst>
                                          <p:attrName>style.visibility</p:attrName>
                                        </p:attrNameLst>
                                      </p:cBhvr>
                                      <p:to>
                                        <p:strVal val="visible"/>
                                      </p:to>
                                    </p:set>
                                    <p:animEffect transition="in" filter="circle(in)">
                                      <p:cBhvr>
                                        <p:cTn id="47" dur="500"/>
                                        <p:tgtEl>
                                          <p:spTgt spid="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8">
                                            <p:txEl>
                                              <p:pRg st="9" end="9"/>
                                            </p:txEl>
                                          </p:spTgt>
                                        </p:tgtEl>
                                        <p:attrNameLst>
                                          <p:attrName>style.visibility</p:attrName>
                                        </p:attrNameLst>
                                      </p:cBhvr>
                                      <p:to>
                                        <p:strVal val="visible"/>
                                      </p:to>
                                    </p:set>
                                    <p:animEffect transition="in" filter="circle(in)">
                                      <p:cBhvr>
                                        <p:cTn id="52" dur="500"/>
                                        <p:tgtEl>
                                          <p:spTgt spid="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8">
                                            <p:txEl>
                                              <p:pRg st="10" end="10"/>
                                            </p:txEl>
                                          </p:spTgt>
                                        </p:tgtEl>
                                        <p:attrNameLst>
                                          <p:attrName>style.visibility</p:attrName>
                                        </p:attrNameLst>
                                      </p:cBhvr>
                                      <p:to>
                                        <p:strVal val="visible"/>
                                      </p:to>
                                    </p:set>
                                    <p:animEffect transition="in" filter="circle(in)">
                                      <p:cBhvr>
                                        <p:cTn id="57" dur="500"/>
                                        <p:tgtEl>
                                          <p:spTgt spid="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0" name="Picture 5">
            <a:extLst>
              <a:ext uri="{FF2B5EF4-FFF2-40B4-BE49-F238E27FC236}">
                <a16:creationId xmlns:a16="http://schemas.microsoft.com/office/drawing/2014/main" xmlns="" id="{963EFE31-7439-43D6-9BB5-AF0C859FA2D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21521370">
            <a:off x="1523778" y="324872"/>
            <a:ext cx="15627661" cy="9899016"/>
          </a:xfrm>
          <a:prstGeom prst="rect">
            <a:avLst/>
          </a:prstGeom>
        </p:spPr>
      </p:pic>
      <p:pic>
        <p:nvPicPr>
          <p:cNvPr id="19" name="Picture 19"/>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4450549" y="0"/>
            <a:ext cx="3837451" cy="3629397"/>
          </a:xfrm>
          <a:prstGeom prst="rect">
            <a:avLst/>
          </a:prstGeom>
        </p:spPr>
      </p:pic>
      <p:pic>
        <p:nvPicPr>
          <p:cNvPr id="20" name="Picture 20"/>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7831" y="8411287"/>
            <a:ext cx="2084739" cy="1913260"/>
          </a:xfrm>
          <a:prstGeom prst="rect">
            <a:avLst/>
          </a:prstGeom>
        </p:spPr>
      </p:pic>
      <p:pic>
        <p:nvPicPr>
          <p:cNvPr id="23" name="Picture 2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5400000">
            <a:off x="-909958" y="2270836"/>
            <a:ext cx="3028394" cy="544122"/>
          </a:xfrm>
          <a:prstGeom prst="rect">
            <a:avLst/>
          </a:prstGeom>
        </p:spPr>
      </p:pic>
      <p:pic>
        <p:nvPicPr>
          <p:cNvPr id="24" name="Picture 24"/>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446954">
            <a:off x="16407355" y="8312905"/>
            <a:ext cx="1267245" cy="1214251"/>
          </a:xfrm>
          <a:prstGeom prst="rect">
            <a:avLst/>
          </a:prstGeom>
        </p:spPr>
      </p:pic>
      <p:sp>
        <p:nvSpPr>
          <p:cNvPr id="27" name="TextBox 26">
            <a:extLst>
              <a:ext uri="{FF2B5EF4-FFF2-40B4-BE49-F238E27FC236}">
                <a16:creationId xmlns:a16="http://schemas.microsoft.com/office/drawing/2014/main" xmlns="" id="{261C6690-A233-4B37-85CC-8CB3F31724D0}"/>
              </a:ext>
            </a:extLst>
          </p:cNvPr>
          <p:cNvSpPr txBox="1"/>
          <p:nvPr/>
        </p:nvSpPr>
        <p:spPr>
          <a:xfrm>
            <a:off x="2057400" y="2476500"/>
            <a:ext cx="11833927" cy="6555641"/>
          </a:xfrm>
          <a:prstGeom prst="rect">
            <a:avLst/>
          </a:prstGeom>
          <a:noFill/>
        </p:spPr>
        <p:txBody>
          <a:bodyPr wrap="square">
            <a:spAutoFit/>
          </a:bodyPr>
          <a:lstStyle/>
          <a:p>
            <a:pPr algn="just">
              <a:lnSpc>
                <a:spcPct val="150000"/>
              </a:lnSpc>
            </a:pPr>
            <a:r>
              <a:rPr lang="en-US" sz="4000" b="1" dirty="0"/>
              <a:t>Bài 10.6. </a:t>
            </a:r>
            <a:r>
              <a:rPr lang="en-US" sz="4000" dirty="0"/>
              <a:t>Một bể nước có dạng hình hộp chữ nhật với chiều dài 2m. Lúc đầu bể không có nước. Sau khi đổ vào bể 120 thùng nước, mỗi thùng chứa 20 lít nước thì mực nước của bể dâng cao 0,8 m.</a:t>
            </a:r>
          </a:p>
          <a:p>
            <a:pPr algn="just">
              <a:lnSpc>
                <a:spcPct val="150000"/>
              </a:lnSpc>
            </a:pPr>
            <a:r>
              <a:rPr lang="en-US" sz="4000" dirty="0"/>
              <a:t>a) Tính chiều rộng của bể nước.</a:t>
            </a:r>
          </a:p>
          <a:p>
            <a:pPr algn="just">
              <a:lnSpc>
                <a:spcPct val="150000"/>
              </a:lnSpc>
            </a:pPr>
            <a:r>
              <a:rPr lang="en-US" sz="4000" dirty="0"/>
              <a:t>b) Người ta đổ thêm 60 thùng nước nữa thì đầy bể. Hỏi bể cao bao nhiêu mét?</a:t>
            </a:r>
          </a:p>
        </p:txBody>
      </p:sp>
    </p:spTree>
    <p:extLst>
      <p:ext uri="{BB962C8B-B14F-4D97-AF65-F5344CB8AC3E}">
        <p14:creationId xmlns:p14="http://schemas.microsoft.com/office/powerpoint/2010/main" val="33982779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457200" y="860215"/>
            <a:ext cx="17247954" cy="9208501"/>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452252" y="504087"/>
            <a:ext cx="926459" cy="1163362"/>
          </a:xfrm>
          <a:prstGeom prst="rect">
            <a:avLst/>
          </a:prstGeom>
        </p:spPr>
      </p:pic>
      <p:pic>
        <p:nvPicPr>
          <p:cNvPr id="9" name="Picture 9"/>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xmlns="" id="{3FD57673-4218-4861-BB0E-47CB551C24EE}"/>
              </a:ext>
            </a:extLst>
          </p:cNvPr>
          <p:cNvSpPr txBox="1"/>
          <p:nvPr/>
        </p:nvSpPr>
        <p:spPr>
          <a:xfrm>
            <a:off x="1143000" y="1790700"/>
            <a:ext cx="15947940" cy="916276"/>
          </a:xfrm>
          <a:prstGeom prst="rect">
            <a:avLst/>
          </a:prstGeom>
          <a:noFill/>
        </p:spPr>
        <p:txBody>
          <a:bodyPr wrap="square">
            <a:spAutoFit/>
          </a:bodyPr>
          <a:lstStyle/>
          <a:p>
            <a:pPr marL="571500" indent="-571500" algn="just">
              <a:lnSpc>
                <a:spcPct val="150000"/>
              </a:lnSpc>
              <a:spcAft>
                <a:spcPts val="800"/>
              </a:spcAft>
              <a:buFont typeface="Wingdings" pitchFamily="2" charset="2"/>
              <a:buChar char="v"/>
              <a:tabLst>
                <a:tab pos="704850" algn="l"/>
              </a:tabLst>
            </a:pPr>
            <a:r>
              <a:rPr lang="en-US" sz="40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 số yếu tố cơ bản của hình hộp chữ nhật, hình lập phương.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3124200" y="466861"/>
            <a:ext cx="12028226" cy="1403358"/>
            <a:chOff x="3124200" y="466861"/>
            <a:chExt cx="12028226" cy="1403358"/>
          </a:xfrm>
        </p:grpSpPr>
        <p:pic>
          <p:nvPicPr>
            <p:cNvPr id="14" name="Picture 3">
              <a:extLst>
                <a:ext uri="{FF2B5EF4-FFF2-40B4-BE49-F238E27FC236}">
                  <a16:creationId xmlns:a16="http://schemas.microsoft.com/office/drawing/2014/main" xmlns="" id="{41D7FFD9-CA5D-4D66-861B-0B2BE6F0272B}"/>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3124200" y="466861"/>
              <a:ext cx="12028226" cy="1403358"/>
            </a:xfrm>
            <a:prstGeom prst="rect">
              <a:avLst/>
            </a:prstGeom>
          </p:spPr>
        </p:pic>
        <p:sp>
          <p:nvSpPr>
            <p:cNvPr id="16" name="TextBox 15">
              <a:extLst>
                <a:ext uri="{FF2B5EF4-FFF2-40B4-BE49-F238E27FC236}">
                  <a16:creationId xmlns:a16="http://schemas.microsoft.com/office/drawing/2014/main" xmlns="" id="{BAAC95D1-7D1F-4C44-8CAB-7D030316C1EA}"/>
                </a:ext>
              </a:extLst>
            </p:cNvPr>
            <p:cNvSpPr txBox="1"/>
            <p:nvPr/>
          </p:nvSpPr>
          <p:spPr>
            <a:xfrm>
              <a:off x="3886201" y="586432"/>
              <a:ext cx="107442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667593" y="2628900"/>
            <a:ext cx="15423347" cy="1846659"/>
          </a:xfrm>
          <a:prstGeom prst="rect">
            <a:avLst/>
          </a:prstGeom>
        </p:spPr>
        <p:txBody>
          <a:bodyPr wrap="square">
            <a:spAutoFit/>
          </a:bodyPr>
          <a:lstStyle/>
          <a:p>
            <a:pPr algn="just">
              <a:lnSpc>
                <a:spcPct val="150000"/>
              </a:lnSpc>
            </a:pPr>
            <a:r>
              <a:rPr lang="en-US" sz="3800" dirty="0"/>
              <a:t>Hình nào dưới đây là đồ vật hoặc kiến trúc có dạng hình hộp chữ nhật, có dạng hình lập phương?</a:t>
            </a:r>
          </a:p>
        </p:txBody>
      </p:sp>
      <p:pic>
        <p:nvPicPr>
          <p:cNvPr id="2050" name="Picture 2" descr="C:\Users\ADMINI~1\AppData\Local\Temp\Rar$DIa0.990\HĐ1 - c.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1327832" y="4457701"/>
            <a:ext cx="5207567"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1\AppData\Local\Temp\Rar$DIa0.459\HĐ1 - b.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871154" y="4457701"/>
            <a:ext cx="3796845"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1\AppData\Local\Temp\Rar$DIa0.410\HĐ1 - a.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704703" y="4457701"/>
            <a:ext cx="4696097" cy="3581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01977" y="8097441"/>
            <a:ext cx="14041968" cy="1846659"/>
          </a:xfrm>
          <a:prstGeom prst="rect">
            <a:avLst/>
          </a:prstGeom>
        </p:spPr>
        <p:txBody>
          <a:bodyPr wrap="square">
            <a:spAutoFit/>
          </a:bodyPr>
          <a:lstStyle/>
          <a:p>
            <a:pPr algn="ctr">
              <a:lnSpc>
                <a:spcPct val="150000"/>
              </a:lnSpc>
            </a:pPr>
            <a:r>
              <a:rPr lang="en-US" sz="3800" dirty="0"/>
              <a:t>Em hãy tìm thêm một số hình ảnh có dạng hình hộp chữ nhật, hình lập phương trong thực tế.</a:t>
            </a:r>
          </a:p>
        </p:txBody>
      </p:sp>
    </p:spTree>
    <p:extLst>
      <p:ext uri="{BB962C8B-B14F-4D97-AF65-F5344CB8AC3E}">
        <p14:creationId xmlns:p14="http://schemas.microsoft.com/office/powerpoint/2010/main" val="9853556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121208" y="860216"/>
            <a:ext cx="16045583" cy="856656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570087" y="398217"/>
            <a:ext cx="1385594" cy="1739901"/>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4466626" y="7586134"/>
            <a:ext cx="3054775" cy="2277196"/>
          </a:xfrm>
          <a:prstGeom prst="rect">
            <a:avLst/>
          </a:prstGeom>
        </p:spPr>
      </p:pic>
      <p:pic>
        <p:nvPicPr>
          <p:cNvPr id="7" name="Picture 7"/>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404659" y="4229176"/>
            <a:ext cx="2330857" cy="2267288"/>
          </a:xfrm>
          <a:prstGeom prst="rect">
            <a:avLst/>
          </a:prstGeom>
        </p:spPr>
      </p:pic>
      <p:pic>
        <p:nvPicPr>
          <p:cNvPr id="8" name="Picture 8"/>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14450549" y="0"/>
            <a:ext cx="3837451" cy="362939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2A46EDEC-5650-42CE-BE01-2049058BF89F}"/>
              </a:ext>
            </a:extLst>
          </p:cNvPr>
          <p:cNvSpPr txBox="1"/>
          <p:nvPr/>
        </p:nvSpPr>
        <p:spPr>
          <a:xfrm>
            <a:off x="4267199" y="1703130"/>
            <a:ext cx="9601201" cy="7478970"/>
          </a:xfrm>
          <a:prstGeom prst="rect">
            <a:avLst/>
          </a:prstGeom>
          <a:noFill/>
        </p:spPr>
        <p:txBody>
          <a:bodyPr wrap="square">
            <a:spAutoFit/>
          </a:bodyPr>
          <a:lstStyle/>
          <a:p>
            <a:pPr algn="ctr">
              <a:lnSpc>
                <a:spcPct val="150000"/>
              </a:lnSpc>
            </a:pPr>
            <a:r>
              <a:rPr lang="en-US" sz="4000" dirty="0"/>
              <a:t>a) Thể tích nước đổ vào:</a:t>
            </a:r>
          </a:p>
          <a:p>
            <a:pPr algn="ctr">
              <a:lnSpc>
                <a:spcPct val="150000"/>
              </a:lnSpc>
            </a:pPr>
            <a:r>
              <a:rPr lang="en-US" sz="4000" dirty="0"/>
              <a:t>120 x 20 = 2400 (l) = 2,4 (m</a:t>
            </a:r>
            <a:r>
              <a:rPr lang="en-US" sz="4000" baseline="30000" dirty="0"/>
              <a:t>3</a:t>
            </a:r>
            <a:r>
              <a:rPr lang="en-US" sz="4000" dirty="0"/>
              <a:t>)</a:t>
            </a:r>
          </a:p>
          <a:p>
            <a:pPr algn="ctr">
              <a:lnSpc>
                <a:spcPct val="150000"/>
              </a:lnSpc>
            </a:pPr>
            <a:r>
              <a:rPr lang="en-US" sz="4000" dirty="0"/>
              <a:t>Chiều rộng của bể nước:</a:t>
            </a:r>
          </a:p>
          <a:p>
            <a:pPr algn="ctr">
              <a:lnSpc>
                <a:spcPct val="150000"/>
              </a:lnSpc>
            </a:pPr>
            <a:r>
              <a:rPr lang="en-US" sz="4000" dirty="0"/>
              <a:t>2,4 : (2 x 0,8) = 1,5 (m)</a:t>
            </a:r>
          </a:p>
          <a:p>
            <a:pPr algn="ctr">
              <a:lnSpc>
                <a:spcPct val="150000"/>
              </a:lnSpc>
            </a:pPr>
            <a:r>
              <a:rPr lang="en-US" sz="4000" dirty="0"/>
              <a:t>b) Thể tích của bể nước:</a:t>
            </a:r>
          </a:p>
          <a:p>
            <a:pPr algn="ctr">
              <a:lnSpc>
                <a:spcPct val="150000"/>
              </a:lnSpc>
            </a:pPr>
            <a:r>
              <a:rPr lang="en-US" sz="4000" dirty="0"/>
              <a:t>2400 + (60 x 20) = 3600 (l) = 3,6 (m</a:t>
            </a:r>
            <a:r>
              <a:rPr lang="en-US" sz="4000" baseline="30000" dirty="0"/>
              <a:t>3</a:t>
            </a:r>
            <a:r>
              <a:rPr lang="en-US" sz="4000" dirty="0"/>
              <a:t>)</a:t>
            </a:r>
          </a:p>
          <a:p>
            <a:pPr algn="ctr">
              <a:lnSpc>
                <a:spcPct val="150000"/>
              </a:lnSpc>
            </a:pPr>
            <a:r>
              <a:rPr lang="en-US" sz="4000" dirty="0"/>
              <a:t>Chiều cao của bể nước:</a:t>
            </a:r>
          </a:p>
          <a:p>
            <a:pPr algn="ctr">
              <a:lnSpc>
                <a:spcPct val="150000"/>
              </a:lnSpc>
            </a:pPr>
            <a:r>
              <a:rPr lang="en-US" sz="4000" dirty="0"/>
              <a:t>3,6 : (2 x 1,5) = 1,2 (m)</a:t>
            </a:r>
          </a:p>
        </p:txBody>
      </p:sp>
      <p:sp>
        <p:nvSpPr>
          <p:cNvPr id="14" name="TextBox 13">
            <a:extLst>
              <a:ext uri="{FF2B5EF4-FFF2-40B4-BE49-F238E27FC236}">
                <a16:creationId xmlns:a16="http://schemas.microsoft.com/office/drawing/2014/main" xmlns="" id="{18B705DC-1E71-474C-9401-767DBA297093}"/>
              </a:ext>
            </a:extLst>
          </p:cNvPr>
          <p:cNvSpPr txBox="1"/>
          <p:nvPr/>
        </p:nvSpPr>
        <p:spPr>
          <a:xfrm>
            <a:off x="7899400" y="337555"/>
            <a:ext cx="1955800" cy="1081002"/>
          </a:xfrm>
          <a:prstGeom prst="rect">
            <a:avLst/>
          </a:prstGeom>
          <a:noFill/>
        </p:spPr>
        <p:txBody>
          <a:bodyPr wrap="square">
            <a:spAutoFit/>
          </a:bodyPr>
          <a:lstStyle/>
          <a:p>
            <a:pPr algn="ctr">
              <a:lnSpc>
                <a:spcPct val="150000"/>
              </a:lnSpc>
            </a:pPr>
            <a:r>
              <a:rPr lang="en-US" sz="4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549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4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flipH="1">
            <a:off x="1278237" y="3352739"/>
            <a:ext cx="5590748" cy="6934261"/>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rot="7558229">
            <a:off x="3350621" y="343222"/>
            <a:ext cx="1661309" cy="1594857"/>
          </a:xfrm>
          <a:prstGeom prst="rect">
            <a:avLst/>
          </a:prstGeom>
        </p:spPr>
      </p:pic>
      <p:pic>
        <p:nvPicPr>
          <p:cNvPr id="13" name="Picture 13"/>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a:fillRect/>
          </a:stretch>
        </p:blipFill>
        <p:spPr>
          <a:xfrm rot="2292004">
            <a:off x="15209215" y="3288740"/>
            <a:ext cx="1426810" cy="661521"/>
          </a:xfrm>
          <a:prstGeom prst="rect">
            <a:avLst/>
          </a:prstGeom>
        </p:spPr>
      </p:pic>
      <p:pic>
        <p:nvPicPr>
          <p:cNvPr id="15" name="Picture 15"/>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60163" y="1141943"/>
            <a:ext cx="879808" cy="843016"/>
          </a:xfrm>
          <a:prstGeom prst="rect">
            <a:avLst/>
          </a:prstGeom>
        </p:spPr>
      </p:pic>
      <p:pic>
        <p:nvPicPr>
          <p:cNvPr id="16" name="Picture 16"/>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15363097" y="6819900"/>
            <a:ext cx="827317" cy="1038869"/>
          </a:xfrm>
          <a:prstGeom prst="rect">
            <a:avLst/>
          </a:prstGeom>
        </p:spPr>
      </p:pic>
      <p:pic>
        <p:nvPicPr>
          <p:cNvPr id="17" name="Picture 17"/>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rot="-2121315">
            <a:off x="10919644" y="7227573"/>
            <a:ext cx="1225888" cy="1018602"/>
          </a:xfrm>
          <a:prstGeom prst="rect">
            <a:avLst/>
          </a:prstGeom>
        </p:spPr>
      </p:pic>
      <p:sp>
        <p:nvSpPr>
          <p:cNvPr id="18" name="TextBox 17">
            <a:extLst>
              <a:ext uri="{FF2B5EF4-FFF2-40B4-BE49-F238E27FC236}">
                <a16:creationId xmlns:a16="http://schemas.microsoft.com/office/drawing/2014/main" xmlns="" id="{B1B6FFB5-5303-4040-AF09-0EBDF4BECDDB}"/>
              </a:ext>
            </a:extLst>
          </p:cNvPr>
          <p:cNvSpPr txBox="1"/>
          <p:nvPr/>
        </p:nvSpPr>
        <p:spPr>
          <a:xfrm>
            <a:off x="4568313" y="1140650"/>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HƯỚNG DẪN VỀ NHÀ</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39E285B3-0179-4938-989B-0C5C6AC053D7}"/>
              </a:ext>
            </a:extLst>
          </p:cNvPr>
          <p:cNvSpPr txBox="1"/>
          <p:nvPr/>
        </p:nvSpPr>
        <p:spPr>
          <a:xfrm>
            <a:off x="8727180" y="3619500"/>
            <a:ext cx="7049575" cy="3221395"/>
          </a:xfrm>
          <a:prstGeom prst="rect">
            <a:avLst/>
          </a:prstGeom>
          <a:noFill/>
        </p:spPr>
        <p:txBody>
          <a:bodyPr wrap="square">
            <a:spAutoFit/>
          </a:bodyPr>
          <a:lstStyle/>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 nhớ kiến thức trong bài.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pt-BR"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 các </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 tập SBT.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 </a:t>
            </a: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 trước bài mới.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utoShape 7">
            <a:extLst>
              <a:ext uri="{FF2B5EF4-FFF2-40B4-BE49-F238E27FC236}">
                <a16:creationId xmlns:a16="http://schemas.microsoft.com/office/drawing/2014/main" xmlns="" id="{5BF20C3D-0F3A-4480-AF60-5C97A58F65AF}"/>
              </a:ext>
            </a:extLst>
          </p:cNvPr>
          <p:cNvSpPr/>
          <p:nvPr/>
        </p:nvSpPr>
        <p:spPr>
          <a:xfrm rot="16200000">
            <a:off x="4637758" y="6927418"/>
            <a:ext cx="7149358" cy="0"/>
          </a:xfrm>
          <a:prstGeom prst="line">
            <a:avLst/>
          </a:prstGeom>
          <a:ln w="47625" cap="flat">
            <a:solidFill>
              <a:srgbClr val="60699E"/>
            </a:solidFill>
            <a:prstDash val="solid"/>
            <a:headEnd type="none" w="sm" len="sm"/>
            <a:tailEnd type="none" w="sm" len="sm"/>
          </a:ln>
        </p:spPr>
      </p:sp>
      <p:pic>
        <p:nvPicPr>
          <p:cNvPr id="25" name="Picture 15">
            <a:extLst>
              <a:ext uri="{FF2B5EF4-FFF2-40B4-BE49-F238E27FC236}">
                <a16:creationId xmlns:a16="http://schemas.microsoft.com/office/drawing/2014/main" xmlns="" id="{AC699679-F76C-4719-9129-FC60CD616393}"/>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932692" y="3964959"/>
            <a:ext cx="592506" cy="567729"/>
          </a:xfrm>
          <a:prstGeom prst="rect">
            <a:avLst/>
          </a:prstGeom>
        </p:spPr>
      </p:pic>
      <p:pic>
        <p:nvPicPr>
          <p:cNvPr id="26" name="Picture 15">
            <a:extLst>
              <a:ext uri="{FF2B5EF4-FFF2-40B4-BE49-F238E27FC236}">
                <a16:creationId xmlns:a16="http://schemas.microsoft.com/office/drawing/2014/main" xmlns="" id="{9B7A4D16-90FB-480B-9FC2-41B6CC62EB6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946220" y="4956474"/>
            <a:ext cx="592506" cy="567729"/>
          </a:xfrm>
          <a:prstGeom prst="rect">
            <a:avLst/>
          </a:prstGeom>
        </p:spPr>
      </p:pic>
      <p:pic>
        <p:nvPicPr>
          <p:cNvPr id="27" name="Picture 15">
            <a:extLst>
              <a:ext uri="{FF2B5EF4-FFF2-40B4-BE49-F238E27FC236}">
                <a16:creationId xmlns:a16="http://schemas.microsoft.com/office/drawing/2014/main" xmlns="" id="{9D6DB9B9-9648-4997-A321-421EE27BA435}"/>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22393">
            <a:off x="7946220" y="6058197"/>
            <a:ext cx="592506" cy="567729"/>
          </a:xfrm>
          <a:prstGeom prst="rect">
            <a:avLst/>
          </a:prstGeom>
        </p:spPr>
      </p:pic>
    </p:spTree>
    <p:extLst>
      <p:ext uri="{BB962C8B-B14F-4D97-AF65-F5344CB8AC3E}">
        <p14:creationId xmlns:p14="http://schemas.microsoft.com/office/powerpoint/2010/main" val="2540140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500"/>
                                        <p:tgtEl>
                                          <p:spTgt spid="2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2007933" y="1136181"/>
            <a:ext cx="14272134" cy="8014637"/>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2996376">
            <a:off x="2563949" y="4726809"/>
            <a:ext cx="1522018" cy="1264659"/>
          </a:xfrm>
          <a:prstGeom prst="rect">
            <a:avLst/>
          </a:prstGeom>
        </p:spPr>
      </p:pic>
      <p:pic>
        <p:nvPicPr>
          <p:cNvPr id="11" name="Picture 11"/>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888174">
            <a:off x="668948" y="8787554"/>
            <a:ext cx="947338" cy="907722"/>
          </a:xfrm>
          <a:prstGeom prst="rect">
            <a:avLst/>
          </a:prstGeom>
        </p:spPr>
      </p:pic>
      <p:pic>
        <p:nvPicPr>
          <p:cNvPr id="13" name="Picture 13"/>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771975" y="0"/>
            <a:ext cx="3516025" cy="3559975"/>
          </a:xfrm>
          <a:prstGeom prst="rect">
            <a:avLst/>
          </a:prstGeom>
        </p:spPr>
      </p:pic>
      <p:pic>
        <p:nvPicPr>
          <p:cNvPr id="14" name="Picture 14"/>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1981402">
            <a:off x="12842248" y="9359623"/>
            <a:ext cx="616586" cy="616586"/>
          </a:xfrm>
          <a:prstGeom prst="rect">
            <a:avLst/>
          </a:prstGeom>
        </p:spPr>
      </p:pic>
      <p:sp>
        <p:nvSpPr>
          <p:cNvPr id="18" name="TextBox 17">
            <a:extLst>
              <a:ext uri="{FF2B5EF4-FFF2-40B4-BE49-F238E27FC236}">
                <a16:creationId xmlns:a16="http://schemas.microsoft.com/office/drawing/2014/main" xmlns="" id="{5F37AFE4-71B4-41F0-91C5-019BFAA331F3}"/>
              </a:ext>
            </a:extLst>
          </p:cNvPr>
          <p:cNvSpPr txBox="1"/>
          <p:nvPr/>
        </p:nvSpPr>
        <p:spPr>
          <a:xfrm>
            <a:off x="4405409" y="1930704"/>
            <a:ext cx="8889666" cy="5404172"/>
          </a:xfrm>
          <a:prstGeom prst="rect">
            <a:avLst/>
          </a:prstGeom>
          <a:noFill/>
        </p:spPr>
        <p:txBody>
          <a:bodyPr wrap="square" rtlCol="0">
            <a:spAutoFit/>
          </a:bodyPr>
          <a:lstStyle/>
          <a:p>
            <a:pPr algn="ctr">
              <a:lnSpc>
                <a:spcPct val="150000"/>
              </a:lnSpc>
            </a:pPr>
            <a:r>
              <a:rPr lang="en-US" sz="8000" b="1" dirty="0">
                <a:solidFill>
                  <a:srgbClr val="DF98B6"/>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DF98B6"/>
                </a:solidFill>
                <a:latin typeface="Arial" panose="020B0604020202020204" pitchFamily="34" charset="0"/>
                <a:cs typeface="Arial" panose="020B0604020202020204" pitchFamily="34" charset="0"/>
              </a:rPr>
              <a:t>ĐÃ LẮNG NGHE BÀI GIẢNG!</a:t>
            </a:r>
          </a:p>
        </p:txBody>
      </p:sp>
      <p:pic>
        <p:nvPicPr>
          <p:cNvPr id="19" name="Picture 11">
            <a:extLst>
              <a:ext uri="{FF2B5EF4-FFF2-40B4-BE49-F238E27FC236}">
                <a16:creationId xmlns:a16="http://schemas.microsoft.com/office/drawing/2014/main" xmlns="" id="{281532EC-5122-477D-A2F9-EC8FD4B22114}"/>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a:fillRect/>
          </a:stretch>
        </p:blipFill>
        <p:spPr>
          <a:xfrm rot="-10800000">
            <a:off x="10528947" y="7705022"/>
            <a:ext cx="2870774" cy="651274"/>
          </a:xfrm>
          <a:prstGeom prst="rect">
            <a:avLst/>
          </a:prstGeom>
        </p:spPr>
      </p:pic>
      <p:pic>
        <p:nvPicPr>
          <p:cNvPr id="21" name="Picture 13">
            <a:extLst>
              <a:ext uri="{FF2B5EF4-FFF2-40B4-BE49-F238E27FC236}">
                <a16:creationId xmlns:a16="http://schemas.microsoft.com/office/drawing/2014/main" xmlns="" id="{FF41710D-8F2A-48B9-AB1B-6C159D8ED319}"/>
              </a:ext>
            </a:extLst>
          </p:cNvPr>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flipH="1">
            <a:off x="13746511" y="4166785"/>
            <a:ext cx="3600731" cy="5898339"/>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81000" y="800100"/>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610034" y="419100"/>
            <a:ext cx="1525566" cy="1695073"/>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xmlns="" id="{C65A7DDC-921C-4A88-83CA-96240DF538F0}"/>
              </a:ext>
            </a:extLst>
          </p:cNvPr>
          <p:cNvGrpSpPr/>
          <p:nvPr/>
        </p:nvGrpSpPr>
        <p:grpSpPr>
          <a:xfrm>
            <a:off x="1436907" y="1894823"/>
            <a:ext cx="9573319" cy="6525277"/>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8579544">
              <a:off x="6635448" y="5079317"/>
              <a:ext cx="949046" cy="788571"/>
            </a:xfrm>
            <a:prstGeom prst="rect">
              <a:avLst/>
            </a:prstGeom>
          </p:spPr>
        </p:pic>
      </p:grpSp>
      <p:pic>
        <p:nvPicPr>
          <p:cNvPr id="8" name="Picture 8"/>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rot="-6479695">
            <a:off x="841934" y="1665322"/>
            <a:ext cx="1944378" cy="2382086"/>
          </a:xfrm>
          <a:prstGeom prst="rect">
            <a:avLst/>
          </a:prstGeom>
        </p:spPr>
      </p:pic>
      <p:sp>
        <p:nvSpPr>
          <p:cNvPr id="25" name="TextBox 24">
            <a:extLst>
              <a:ext uri="{FF2B5EF4-FFF2-40B4-BE49-F238E27FC236}">
                <a16:creationId xmlns:a16="http://schemas.microsoft.com/office/drawing/2014/main" xmlns="" id="{FF3AB018-AB97-4CB7-97C1-DBE3EB0AB346}"/>
              </a:ext>
            </a:extLst>
          </p:cNvPr>
          <p:cNvSpPr txBox="1"/>
          <p:nvPr/>
        </p:nvSpPr>
        <p:spPr>
          <a:xfrm>
            <a:off x="2432870" y="2628900"/>
            <a:ext cx="7510556" cy="3057247"/>
          </a:xfrm>
          <a:prstGeom prst="rect">
            <a:avLst/>
          </a:prstGeom>
          <a:noFill/>
        </p:spPr>
        <p:txBody>
          <a:bodyPr wrap="square">
            <a:spAutoFit/>
          </a:bodyPr>
          <a:lstStyle/>
          <a:p>
            <a:pPr algn="ctr">
              <a:lnSpc>
                <a:spcPct val="150000"/>
              </a:lnSpc>
              <a:spcAft>
                <a:spcPts val="800"/>
              </a:spcAft>
            </a:pPr>
            <a:r>
              <a:rPr lang="en-US" sz="4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Kết quả:</a:t>
            </a:r>
            <a:endPar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itchFamily="34" charset="0"/>
              <a:buChar char="•"/>
            </a:pPr>
            <a:r>
              <a:rPr lang="en-US" sz="4000" dirty="0" smtClean="0">
                <a:effectLst/>
                <a:latin typeface="Arial" panose="020B0604020202020204" pitchFamily="34" charset="0"/>
                <a:ea typeface="Calibri" panose="020F0502020204030204" pitchFamily="34" charset="0"/>
                <a:cs typeface="Arial" panose="020B0604020202020204" pitchFamily="34" charset="0"/>
              </a:rPr>
              <a:t>Hình a có dạng kiến trúc hình hộp chữ nhật.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2432870" y="5660296"/>
            <a:ext cx="7510556"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a:t>Hình b có dạng kiến trúc hình lập phương.</a:t>
            </a:r>
          </a:p>
        </p:txBody>
      </p:sp>
      <p:pic>
        <p:nvPicPr>
          <p:cNvPr id="22" name="Picture 4" descr="C:\Users\ADMINI~1\AppData\Local\Temp\Rar$DIa0.410\HĐ1 - a.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1924626" y="800100"/>
            <a:ext cx="4458374" cy="34001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I~1\AppData\Local\Temp\Rar$DIa0.459\HĐ1 - b.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1368365" y="4475559"/>
            <a:ext cx="4343400" cy="409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41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barn(inVertical)">
                                      <p:cBhvr>
                                        <p:cTn id="15" dur="500"/>
                                        <p:tgtEl>
                                          <p:spTgt spid="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372935" y="513308"/>
            <a:ext cx="926459" cy="1163362"/>
          </a:xfrm>
          <a:prstGeom prst="rect">
            <a:avLst/>
          </a:prstGeom>
        </p:spPr>
      </p:pic>
      <p:pic>
        <p:nvPicPr>
          <p:cNvPr id="10" name="Picture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325483" y="8102226"/>
            <a:ext cx="1296768" cy="1869216"/>
          </a:xfrm>
          <a:prstGeom prst="rect">
            <a:avLst/>
          </a:prstGeom>
        </p:spPr>
      </p:pic>
      <p:sp>
        <p:nvSpPr>
          <p:cNvPr id="4" name="Rectangle 3"/>
          <p:cNvSpPr/>
          <p:nvPr/>
        </p:nvSpPr>
        <p:spPr>
          <a:xfrm>
            <a:off x="2955370" y="431907"/>
            <a:ext cx="12131847" cy="982513"/>
          </a:xfrm>
          <a:prstGeom prst="rect">
            <a:avLst/>
          </a:prstGeom>
        </p:spPr>
        <p:txBody>
          <a:bodyPr wrap="none">
            <a:spAutoFit/>
          </a:bodyPr>
          <a:lstStyle/>
          <a:p>
            <a:pPr algn="ctr">
              <a:lnSpc>
                <a:spcPct val="150000"/>
              </a:lnSpc>
            </a:pPr>
            <a:r>
              <a:rPr lang="nl-NL" sz="4400" b="1" dirty="0" smtClean="0"/>
              <a:t>Một </a:t>
            </a:r>
            <a:r>
              <a:rPr lang="nl-NL" sz="4400" b="1" dirty="0"/>
              <a:t>số hình ảnh có dạng hình hộp chữ nhật:</a:t>
            </a:r>
            <a:endParaRPr lang="en-US" sz="4400" b="1" dirty="0"/>
          </a:p>
        </p:txBody>
      </p:sp>
      <p:pic>
        <p:nvPicPr>
          <p:cNvPr id="3074" name="Picture 2" descr="C:\Users\ADMINI~1\AppData\Local\Temp\Rar$DIa0.824\Kết quả HĐ1 - Hình 4.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638800" y="6896100"/>
            <a:ext cx="5599806" cy="29553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1\AppData\Local\Temp\Rar$DIa0.343\Kết quả HĐ1 - Hình 3.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486014" y="1971083"/>
            <a:ext cx="4553586" cy="4239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1\AppData\Local\Temp\Rar$DIa0.201\Kết quả HĐ1 - Hình 2.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89107" y="1901128"/>
            <a:ext cx="5528946" cy="552894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1\AppData\Local\Temp\Rar$DIa1.459\Kết quả HĐ1 - Hình 1.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3030199" y="2585741"/>
            <a:ext cx="4310359" cy="4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64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Effect transition="in" filter="fade">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0" y="8539433"/>
            <a:ext cx="1095507" cy="1747567"/>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3870375" y="13748"/>
            <a:ext cx="4417625" cy="2668046"/>
          </a:xfrm>
          <a:prstGeom prst="rect">
            <a:avLst/>
          </a:prstGeom>
        </p:spPr>
      </p:pic>
      <p:pic>
        <p:nvPicPr>
          <p:cNvPr id="14" name="Picture 1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643628" y="342900"/>
            <a:ext cx="926459" cy="1163362"/>
          </a:xfrm>
          <a:prstGeom prst="rect">
            <a:avLst/>
          </a:prstGeom>
        </p:spPr>
      </p:pic>
      <p:sp>
        <p:nvSpPr>
          <p:cNvPr id="3" name="Rectangle 2"/>
          <p:cNvSpPr/>
          <p:nvPr/>
        </p:nvSpPr>
        <p:spPr>
          <a:xfrm>
            <a:off x="2672664" y="1326059"/>
            <a:ext cx="5782352" cy="769441"/>
          </a:xfrm>
          <a:prstGeom prst="rect">
            <a:avLst/>
          </a:prstGeom>
        </p:spPr>
        <p:txBody>
          <a:bodyPr wrap="none">
            <a:spAutoFit/>
          </a:bodyPr>
          <a:lstStyle/>
          <a:p>
            <a:pPr marL="571500" indent="-571500">
              <a:buFont typeface="Wingdings" pitchFamily="2" charset="2"/>
              <a:buChar char="v"/>
            </a:pPr>
            <a:r>
              <a:rPr lang="en-US" sz="4400" b="1" dirty="0"/>
              <a:t>Quan sát hình 10.1</a:t>
            </a:r>
          </a:p>
        </p:txBody>
      </p:sp>
      <p:pic>
        <p:nvPicPr>
          <p:cNvPr id="4098" name="Picture 2" descr="C:\Users\ADMINI~1\AppData\Local\Temp\Rar$DIa0.241\HĐ2.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597464" y="1981200"/>
            <a:ext cx="731953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2171700"/>
            <a:ext cx="9073464" cy="6555641"/>
          </a:xfrm>
          <a:prstGeom prst="rect">
            <a:avLst/>
          </a:prstGeom>
        </p:spPr>
        <p:txBody>
          <a:bodyPr wrap="square">
            <a:spAutoFit/>
          </a:bodyPr>
          <a:lstStyle/>
          <a:p>
            <a:pPr algn="just">
              <a:lnSpc>
                <a:spcPct val="150000"/>
              </a:lnSpc>
            </a:pPr>
            <a:r>
              <a:rPr lang="en-US" sz="4000" dirty="0"/>
              <a:t>1. Nêu tên các đỉnh, cạnh, đường chéo của hình hộp chữ nhật ABCD. A'B'C'D'</a:t>
            </a:r>
          </a:p>
          <a:p>
            <a:pPr algn="just">
              <a:lnSpc>
                <a:spcPct val="150000"/>
              </a:lnSpc>
            </a:pPr>
            <a:r>
              <a:rPr lang="en-US" sz="4000" dirty="0"/>
              <a:t>Hình hộp chữ nhật có bao nhiêu đỉnh? Có bao nhiêu cạnh? Có bao nhiêu đường </a:t>
            </a:r>
            <a:r>
              <a:rPr lang="en-US" sz="4000" dirty="0" smtClean="0"/>
              <a:t>chéo?</a:t>
            </a:r>
            <a:endParaRPr lang="en-US" sz="4000" dirty="0"/>
          </a:p>
          <a:p>
            <a:pPr algn="just">
              <a:lnSpc>
                <a:spcPct val="150000"/>
              </a:lnSpc>
            </a:pPr>
            <a:r>
              <a:rPr lang="en-US" sz="4000" dirty="0"/>
              <a:t>2. Gọi tên các mặt bên, mặt đáy của hình hộp chữ nhật ABCD. A'B'C'D'</a:t>
            </a:r>
          </a:p>
        </p:txBody>
      </p:sp>
    </p:spTree>
    <p:extLst>
      <p:ext uri="{BB962C8B-B14F-4D97-AF65-F5344CB8AC3E}">
        <p14:creationId xmlns:p14="http://schemas.microsoft.com/office/powerpoint/2010/main" val="3796012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fltVal val="0"/>
                                          </p:val>
                                        </p:tav>
                                        <p:tav tm="100000">
                                          <p:val>
                                            <p:strVal val="#ppt_w"/>
                                          </p:val>
                                        </p:tav>
                                      </p:tavLst>
                                    </p:anim>
                                    <p:anim calcmode="lin" valueType="num">
                                      <p:cBhvr>
                                        <p:cTn id="26" dur="500" fill="hold"/>
                                        <p:tgtEl>
                                          <p:spTgt spid="4098"/>
                                        </p:tgtEl>
                                        <p:attrNameLst>
                                          <p:attrName>ppt_h</p:attrName>
                                        </p:attrNameLst>
                                      </p:cBhvr>
                                      <p:tavLst>
                                        <p:tav tm="0">
                                          <p:val>
                                            <p:fltVal val="0"/>
                                          </p:val>
                                        </p:tav>
                                        <p:tav tm="100000">
                                          <p:val>
                                            <p:strVal val="#ppt_h"/>
                                          </p:val>
                                        </p:tav>
                                      </p:tavLst>
                                    </p:anim>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14512254" y="7791520"/>
            <a:ext cx="3054775" cy="2277196"/>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rot="-7650384">
            <a:off x="163624" y="8552516"/>
            <a:ext cx="1521321" cy="1264080"/>
          </a:xfrm>
          <a:prstGeom prst="rect">
            <a:avLst/>
          </a:prstGeom>
        </p:spPr>
      </p:pic>
      <p:sp>
        <p:nvSpPr>
          <p:cNvPr id="13" name="TextBox 12">
            <a:extLst>
              <a:ext uri="{FF2B5EF4-FFF2-40B4-BE49-F238E27FC236}">
                <a16:creationId xmlns:a16="http://schemas.microsoft.com/office/drawing/2014/main" xmlns:a14="http://schemas.microsoft.com/office/drawing/2010/main" xmlns:mc="http://schemas.openxmlformats.org/markup-compatibility/2006" xmlns="" id="{E1738017-7AA8-4358-94FB-D1AB09D8D0B6}"/>
              </a:ext>
            </a:extLst>
          </p:cNvPr>
          <p:cNvSpPr txBox="1"/>
          <p:nvPr/>
        </p:nvSpPr>
        <p:spPr>
          <a:xfrm>
            <a:off x="2513322" y="2171700"/>
            <a:ext cx="13261353" cy="6555641"/>
          </a:xfrm>
          <a:prstGeom prst="rect">
            <a:avLst/>
          </a:prstGeom>
          <a:noFill/>
        </p:spPr>
        <p:txBody>
          <a:bodyPr wrap="square">
            <a:spAutoFit/>
          </a:bodyPr>
          <a:lstStyle/>
          <a:p>
            <a:pPr algn="just">
              <a:lnSpc>
                <a:spcPct val="150000"/>
              </a:lnSpc>
            </a:pPr>
            <a:r>
              <a:rPr lang="en-US" sz="4000" dirty="0"/>
              <a:t>1. Hình hộp chữ nhật ABCD. A'B'C'D' có:</a:t>
            </a:r>
          </a:p>
          <a:p>
            <a:pPr marL="571500" indent="-571500" algn="just">
              <a:lnSpc>
                <a:spcPct val="150000"/>
              </a:lnSpc>
              <a:buFont typeface="Arial" pitchFamily="34" charset="0"/>
              <a:buChar char="•"/>
            </a:pPr>
            <a:r>
              <a:rPr lang="en-US" sz="4000" dirty="0" smtClean="0"/>
              <a:t>8 </a:t>
            </a:r>
            <a:r>
              <a:rPr lang="en-US" sz="4000" dirty="0"/>
              <a:t>đỉnh : A, B, C, D,  A', B, C', D'.</a:t>
            </a:r>
          </a:p>
          <a:p>
            <a:pPr marL="571500" indent="-571500" algn="just">
              <a:lnSpc>
                <a:spcPct val="150000"/>
              </a:lnSpc>
              <a:buFont typeface="Arial" pitchFamily="34" charset="0"/>
              <a:buChar char="•"/>
            </a:pPr>
            <a:r>
              <a:rPr lang="en-US" sz="4000" dirty="0" smtClean="0"/>
              <a:t>12 </a:t>
            </a:r>
            <a:r>
              <a:rPr lang="en-US" sz="4000" dirty="0"/>
              <a:t>cạnh : AB, AD, DC, BC, A'B', A'D', D'C', B'C', BB', CC', AA', DD'.</a:t>
            </a:r>
          </a:p>
          <a:p>
            <a:pPr marL="571500" indent="-571500" algn="just">
              <a:lnSpc>
                <a:spcPct val="150000"/>
              </a:lnSpc>
              <a:buFont typeface="Arial" pitchFamily="34" charset="0"/>
              <a:buChar char="•"/>
            </a:pPr>
            <a:r>
              <a:rPr lang="en-US" sz="4000" dirty="0" smtClean="0"/>
              <a:t>4 </a:t>
            </a:r>
            <a:r>
              <a:rPr lang="en-US" sz="4000" dirty="0"/>
              <a:t>đường chéo :AC', A'C, BD', B'D.</a:t>
            </a:r>
          </a:p>
          <a:p>
            <a:pPr algn="just">
              <a:lnSpc>
                <a:spcPct val="150000"/>
              </a:lnSpc>
            </a:pPr>
            <a:r>
              <a:rPr lang="en-US" sz="4000" dirty="0"/>
              <a:t>2. Các mặt bên của hình hộp chữ nhật ABCD. A'B'C'D' là</a:t>
            </a:r>
            <a:r>
              <a:rPr lang="en-US" sz="4000" dirty="0" smtClean="0"/>
              <a:t>:</a:t>
            </a:r>
          </a:p>
          <a:p>
            <a:pPr algn="ctr">
              <a:lnSpc>
                <a:spcPct val="150000"/>
              </a:lnSpc>
            </a:pPr>
            <a:r>
              <a:rPr lang="en-US" sz="4000" dirty="0"/>
              <a:t> ABB'A', ADD'A', BCC'B', CDD'C</a:t>
            </a:r>
            <a:r>
              <a:rPr lang="en-US" sz="4000" dirty="0" smtClean="0"/>
              <a:t>'</a:t>
            </a:r>
            <a:endParaRPr lang="en-US" sz="4000" dirty="0"/>
          </a:p>
        </p:txBody>
      </p:sp>
      <p:grpSp>
        <p:nvGrpSpPr>
          <p:cNvPr id="4" name="Group 3"/>
          <p:cNvGrpSpPr/>
          <p:nvPr/>
        </p:nvGrpSpPr>
        <p:grpSpPr>
          <a:xfrm>
            <a:off x="6954779" y="876300"/>
            <a:ext cx="4378441" cy="1066747"/>
            <a:chOff x="6954779" y="495326"/>
            <a:chExt cx="4378441" cy="1066747"/>
          </a:xfrm>
        </p:grpSpPr>
        <p:pic>
          <p:nvPicPr>
            <p:cNvPr id="3" name="Picture 3"/>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0800000">
              <a:off x="6954779" y="495326"/>
              <a:ext cx="4378441" cy="1066747"/>
            </a:xfrm>
            <a:prstGeom prst="rect">
              <a:avLst/>
            </a:prstGeom>
          </p:spPr>
        </p:pic>
        <p:sp>
          <p:nvSpPr>
            <p:cNvPr id="15" name="TextBox 14">
              <a:extLst>
                <a:ext uri="{FF2B5EF4-FFF2-40B4-BE49-F238E27FC236}">
                  <a16:creationId xmlns:a16="http://schemas.microsoft.com/office/drawing/2014/main" xmlns="" id="{2DE277A4-5B60-4BFC-81E0-4F7E0AA466C9}"/>
                </a:ext>
              </a:extLst>
            </p:cNvPr>
            <p:cNvSpPr txBox="1"/>
            <p:nvPr/>
          </p:nvSpPr>
          <p:spPr>
            <a:xfrm>
              <a:off x="8610600" y="684407"/>
              <a:ext cx="1600200" cy="7177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1993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anim calcmode="lin" valueType="num">
                                      <p:cBhvr>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anim calcmode="lin" valueType="num">
                                      <p:cBhvr>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anim calcmode="lin" valueType="num">
                                      <p:cBhvr>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500"/>
                                        <p:tgtEl>
                                          <p:spTgt spid="13">
                                            <p:txEl>
                                              <p:pRg st="4" end="4"/>
                                            </p:txEl>
                                          </p:spTgt>
                                        </p:tgtEl>
                                      </p:cBhvr>
                                    </p:animEffect>
                                    <p:anim calcmode="lin" valueType="num">
                                      <p:cBhvr>
                                        <p:cTn id="3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anim calcmode="lin" valueType="num">
                                      <p:cBhvr>
                                        <p:cTn id="4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2127</Words>
  <PresentationFormat>Custom</PresentationFormat>
  <Paragraphs>235</Paragraphs>
  <Slides>52</Slides>
  <Notes>4</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Times New Roman</vt:lpstr>
      <vt:lpstr>Overpass Black</vt:lpstr>
      <vt:lpstr>Calibri</vt:lpstr>
      <vt:lpstr>Cambria Math</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2023-02-07T03:48:00Z</dcterms:created>
  <dcterms:modified xsi:type="dcterms:W3CDTF">2023-02-07T03:48:20Z</dcterms:modified>
  <dc:identifier/>
</cp:coreProperties>
</file>