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372" r:id="rId2"/>
    <p:sldId id="274" r:id="rId3"/>
    <p:sldId id="324" r:id="rId4"/>
    <p:sldId id="273" r:id="rId5"/>
    <p:sldId id="370" r:id="rId6"/>
    <p:sldId id="334" r:id="rId7"/>
    <p:sldId id="366" r:id="rId8"/>
    <p:sldId id="364" r:id="rId9"/>
    <p:sldId id="365" r:id="rId10"/>
    <p:sldId id="325" r:id="rId11"/>
    <p:sldId id="317" r:id="rId12"/>
    <p:sldId id="272" r:id="rId1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5983"/>
    <a:srgbClr val="FBCEDD"/>
    <a:srgbClr val="F3D3C4"/>
    <a:srgbClr val="FFCCFF"/>
    <a:srgbClr val="A493C6"/>
    <a:srgbClr val="D0DEEC"/>
    <a:srgbClr val="6593C3"/>
    <a:srgbClr val="F7DADE"/>
    <a:srgbClr val="FF9801"/>
    <a:srgbClr val="0F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3" autoAdjust="0"/>
    <p:restoredTop sz="93856" autoAdjust="0"/>
  </p:normalViewPr>
  <p:slideViewPr>
    <p:cSldViewPr snapToGrid="0" showGuides="1">
      <p:cViewPr varScale="1">
        <p:scale>
          <a:sx n="84" d="100"/>
          <a:sy n="84" d="100"/>
        </p:scale>
        <p:origin x="72" y="282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iIFzV4d2NE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Link: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https://www.youtube.com/watch?v=TiIFzV4d2NE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26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279375" y="1338763"/>
            <a:ext cx="6285300" cy="19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279375" y="3457638"/>
            <a:ext cx="6285300" cy="3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980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49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9688" y="809054"/>
            <a:ext cx="5960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819688" y="1512795"/>
            <a:ext cx="7593030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Revise listening and speaking skills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B0EAB4-78BD-F7BA-E394-C2C18E24C899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7C64C-20A2-6617-FE38-50A2FD8817E7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4461" y="1722849"/>
            <a:ext cx="7512789" cy="2153228"/>
          </a:xfrm>
          <a:noFill/>
        </p:spPr>
        <p:txBody>
          <a:bodyPr anchor="t"/>
          <a:lstStyle/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cs typeface="Arial" panose="020B0604020202020204" pitchFamily="34" charset="0"/>
              </a:rPr>
              <a:t>Do exercises in the workbook.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cs typeface="Arial" panose="020B0604020202020204" pitchFamily="34" charset="0"/>
              </a:rPr>
              <a:t>Prepare for Review 2: Skills (Reading &amp; Writing)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4465" y="89670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095" y="82496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4050" y="824965"/>
            <a:ext cx="3429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0F36ED-74DE-0CFE-97FD-C71AA2DD16C3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1D2DB-E75B-D37D-4EDA-252D5D470B1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5908B9-EDE1-2082-96AA-C408C5B7D2F3}"/>
              </a:ext>
            </a:extLst>
          </p:cNvPr>
          <p:cNvSpPr/>
          <p:nvPr/>
        </p:nvSpPr>
        <p:spPr>
          <a:xfrm>
            <a:off x="2234536" y="45592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FDD17D-ADB1-C341-5DAE-EF1B9D38F07F}"/>
              </a:ext>
            </a:extLst>
          </p:cNvPr>
          <p:cNvGrpSpPr/>
          <p:nvPr/>
        </p:nvGrpSpPr>
        <p:grpSpPr>
          <a:xfrm>
            <a:off x="0" y="0"/>
            <a:ext cx="9144000" cy="1706851"/>
            <a:chOff x="0" y="-15861"/>
            <a:chExt cx="12192000" cy="194042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BD2588C-06FB-52F4-2D7E-598D8B5A867E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A493C6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07123313-572D-B82E-F111-A1B1966A8D75}"/>
                </a:ext>
              </a:extLst>
            </p:cNvPr>
            <p:cNvSpPr/>
            <p:nvPr/>
          </p:nvSpPr>
          <p:spPr>
            <a:xfrm>
              <a:off x="481381" y="-15861"/>
              <a:ext cx="2769819" cy="1940426"/>
            </a:xfrm>
            <a:prstGeom prst="parallelogram">
              <a:avLst/>
            </a:prstGeom>
            <a:solidFill>
              <a:srgbClr val="E45983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latin typeface="UTMFacebookK&amp;TBold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D56C823-4DD3-2744-17E1-A46C7290D96B}"/>
              </a:ext>
            </a:extLst>
          </p:cNvPr>
          <p:cNvSpPr txBox="1"/>
          <p:nvPr/>
        </p:nvSpPr>
        <p:spPr>
          <a:xfrm>
            <a:off x="2438400" y="418267"/>
            <a:ext cx="53195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UTMFacebookK&amp;TBold"/>
              </a:rPr>
              <a:t>Review 2</a:t>
            </a:r>
            <a:endParaRPr lang="en-US" sz="4400" b="1" i="0" dirty="0">
              <a:solidFill>
                <a:srgbClr val="FFFFFF"/>
              </a:solidFill>
              <a:effectLst/>
              <a:latin typeface="UTMFacebookK&amp;TBold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2A0F45-146A-8BFF-6553-20D992E76B42}"/>
              </a:ext>
            </a:extLst>
          </p:cNvPr>
          <p:cNvSpPr/>
          <p:nvPr/>
        </p:nvSpPr>
        <p:spPr>
          <a:xfrm>
            <a:off x="3625335" y="2163614"/>
            <a:ext cx="4506662" cy="627454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UTMFacebookK&amp;TBold"/>
              </a:rPr>
              <a:t>SKILLS (1)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E5C951-EDAC-510B-E774-D91A675B9038}"/>
              </a:ext>
            </a:extLst>
          </p:cNvPr>
          <p:cNvSpPr/>
          <p:nvPr/>
        </p:nvSpPr>
        <p:spPr>
          <a:xfrm>
            <a:off x="1399718" y="2184953"/>
            <a:ext cx="2082254" cy="606115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E45983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25D5D0-8844-48E3-7E7D-FA37BB07840E}"/>
              </a:ext>
            </a:extLst>
          </p:cNvPr>
          <p:cNvSpPr txBox="1"/>
          <p:nvPr/>
        </p:nvSpPr>
        <p:spPr>
          <a:xfrm>
            <a:off x="2286000" y="3195320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UTMFacebookK&amp;TBold"/>
              </a:rPr>
              <a:t>Listening &amp; Speaking</a:t>
            </a:r>
          </a:p>
        </p:txBody>
      </p:sp>
    </p:spTree>
    <p:extLst>
      <p:ext uri="{BB962C8B-B14F-4D97-AF65-F5344CB8AC3E}">
        <p14:creationId xmlns:p14="http://schemas.microsoft.com/office/powerpoint/2010/main" val="1671446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599945" y="877488"/>
            <a:ext cx="1720962" cy="49155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906006" y="1934026"/>
            <a:ext cx="1782141" cy="49155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LISTENING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67116" y="3160166"/>
            <a:ext cx="1782141" cy="532654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SPEAKING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05769" y="819934"/>
            <a:ext cx="4104829" cy="524456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kern="0" dirty="0">
                <a:solidFill>
                  <a:schemeClr val="tx1"/>
                </a:solidFill>
              </a:rPr>
              <a:t>Video watching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05770" y="1513114"/>
            <a:ext cx="4104829" cy="1295400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Task 1: Listen to a talk about a city. What is it about?</a:t>
            </a:r>
            <a:endParaRPr lang="en-VN" sz="2000" dirty="0">
              <a:effectLst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Task 2: Listen and complete the notes.</a:t>
            </a:r>
            <a:endParaRPr lang="en-VN" sz="20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05770" y="3018085"/>
            <a:ext cx="4104829" cy="816817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Task 1: Complete the table.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Task 2: </a:t>
            </a:r>
            <a:r>
              <a:rPr lang="en-US" sz="2000" kern="0" dirty="0">
                <a:solidFill>
                  <a:schemeClr val="tx1"/>
                </a:solidFill>
              </a:rPr>
              <a:t>D</a:t>
            </a:r>
            <a:r>
              <a:rPr lang="en-US" sz="2000" kern="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iscussion.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320907" y="1123264"/>
            <a:ext cx="476170" cy="810762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458188" y="2179802"/>
            <a:ext cx="447819" cy="980364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4505770" y="4154274"/>
            <a:ext cx="4104829" cy="631812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Homework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032000" y="4264441"/>
            <a:ext cx="1994333" cy="49961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CONSOLIDATION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cxnSpLocks/>
            <a:stCxn id="24" idx="3"/>
            <a:endCxn id="34" idx="0"/>
          </p:cNvCxnSpPr>
          <p:nvPr/>
        </p:nvCxnSpPr>
        <p:spPr>
          <a:xfrm>
            <a:off x="2349257" y="3426493"/>
            <a:ext cx="679910" cy="837948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4233064" y="230514"/>
            <a:ext cx="2256946" cy="338921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UTM Facebook K&amp;T" panose="02040603050506020204" pitchFamily="18" charset="0"/>
              </a:rPr>
              <a:t>SKILLS (1)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692057" y="239901"/>
            <a:ext cx="1415556" cy="329534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E45983"/>
                </a:solidFill>
                <a:latin typeface="Bookman Old Style" pitchFamily="18" charset="0"/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354123" y="905069"/>
            <a:ext cx="51353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kern="0" dirty="0">
                <a:cs typeface="Times New Roman" panose="02020603050405020304" pitchFamily="18" charset="0"/>
              </a:rPr>
              <a:t>VIDEO WATCHING</a:t>
            </a:r>
            <a:endParaRPr lang="en-US" sz="4400" dirty="0"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A1629F-B212-AF46-9F16-EA5B885F830D}"/>
              </a:ext>
            </a:extLst>
          </p:cNvPr>
          <p:cNvSpPr txBox="1"/>
          <p:nvPr/>
        </p:nvSpPr>
        <p:spPr>
          <a:xfrm>
            <a:off x="223416" y="2371582"/>
            <a:ext cx="91264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ea typeface="Times New Roman" panose="02020603050405020304" pitchFamily="18" charset="0"/>
              </a:rPr>
              <a:t>What</a:t>
            </a:r>
            <a:r>
              <a:rPr lang="en-US" sz="44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 do cities of the future look like? </a:t>
            </a:r>
            <a:endParaRPr lang="en-VN" sz="4400" b="1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985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7" name="Future cities_ Your life in the city in 2050" descr="Future cities_ Your life in the city in 2050">
            <a:hlinkClick r:id="" action="ppaction://media"/>
            <a:extLst>
              <a:ext uri="{FF2B5EF4-FFF2-40B4-BE49-F238E27FC236}">
                <a16:creationId xmlns:a16="http://schemas.microsoft.com/office/drawing/2014/main" id="{3CAB0410-D1E5-4E4D-96DE-83C4AA041D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000" y="892408"/>
            <a:ext cx="7069815" cy="397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37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5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26456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  <a:effectLst/>
              </a:rPr>
              <a:t>LISTENING</a:t>
            </a:r>
            <a:endParaRPr lang="en-US" sz="32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F9768EB-8E6A-28CD-9ADB-BF55BEED82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246477"/>
              </p:ext>
            </p:extLst>
          </p:nvPr>
        </p:nvGraphicFramePr>
        <p:xfrm>
          <a:off x="639380" y="1427369"/>
          <a:ext cx="8264247" cy="31053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4247">
                  <a:extLst>
                    <a:ext uri="{9D8B030D-6E8A-4147-A177-3AD203B41FA5}">
                      <a16:colId xmlns:a16="http://schemas.microsoft.com/office/drawing/2014/main" val="4074755534"/>
                    </a:ext>
                  </a:extLst>
                </a:gridCol>
              </a:tblGrid>
              <a:tr h="4411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kern="1200" dirty="0">
                          <a:solidFill>
                            <a:srgbClr val="E4598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A.</a:t>
                      </a:r>
                      <a:r>
                        <a:rPr lang="en-US" sz="3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How Dream City has changed.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0503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kern="1200" dirty="0">
                          <a:solidFill>
                            <a:srgbClr val="E4598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B.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 modern facilities in Dream City.</a:t>
                      </a:r>
                      <a:endParaRPr lang="en-US" sz="3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23055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kern="1200" dirty="0">
                          <a:solidFill>
                            <a:srgbClr val="E4598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C.</a:t>
                      </a:r>
                      <a:r>
                        <a:rPr lang="en-US" sz="3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Why people want to live in Dream City. </a:t>
                      </a:r>
                      <a:endParaRPr lang="en-US" sz="3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2311659"/>
                  </a:ext>
                </a:extLst>
              </a:tr>
            </a:tbl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0647817F-5C5B-6C30-90F5-4CE281EE6F70}"/>
              </a:ext>
            </a:extLst>
          </p:cNvPr>
          <p:cNvGrpSpPr/>
          <p:nvPr/>
        </p:nvGrpSpPr>
        <p:grpSpPr>
          <a:xfrm>
            <a:off x="262425" y="726734"/>
            <a:ext cx="8522947" cy="553998"/>
            <a:chOff x="262425" y="726734"/>
            <a:chExt cx="8522947" cy="553998"/>
          </a:xfrm>
        </p:grpSpPr>
        <p:sp>
          <p:nvSpPr>
            <p:cNvPr id="2" name="Rounded Rectangle 7">
              <a:extLst>
                <a:ext uri="{FF2B5EF4-FFF2-40B4-BE49-F238E27FC236}">
                  <a16:creationId xmlns:a16="http://schemas.microsoft.com/office/drawing/2014/main" id="{917F6471-5CB6-11D2-4585-7632FA9F3B87}"/>
                </a:ext>
              </a:extLst>
            </p:cNvPr>
            <p:cNvSpPr/>
            <p:nvPr/>
          </p:nvSpPr>
          <p:spPr>
            <a:xfrm>
              <a:off x="262425" y="815095"/>
              <a:ext cx="376955" cy="376955"/>
            </a:xfrm>
            <a:prstGeom prst="roundRect">
              <a:avLst/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048DA4"/>
                </a:solidFill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35E2CFB-B713-EF39-A01D-8A5AC43DF1BD}"/>
                </a:ext>
              </a:extLst>
            </p:cNvPr>
            <p:cNvSpPr txBox="1"/>
            <p:nvPr/>
          </p:nvSpPr>
          <p:spPr>
            <a:xfrm>
              <a:off x="285055" y="726734"/>
              <a:ext cx="33736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000" b="1" dirty="0">
                  <a:solidFill>
                    <a:schemeClr val="bg1"/>
                  </a:solidFill>
                  <a:latin typeface="Myriad Pro" pitchFamily="34" charset="0"/>
                </a:rPr>
                <a:t>1</a:t>
              </a:r>
              <a:endParaRPr lang="en-US" sz="3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A7BFE80-4B77-698E-BE4F-34EAF1232090}"/>
                </a:ext>
              </a:extLst>
            </p:cNvPr>
            <p:cNvSpPr/>
            <p:nvPr/>
          </p:nvSpPr>
          <p:spPr>
            <a:xfrm>
              <a:off x="622421" y="797352"/>
              <a:ext cx="816295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effectLst/>
                </a:rPr>
                <a:t> Listen to a talk about a city. What is it about?</a:t>
              </a:r>
              <a:endParaRPr lang="en-US" sz="2400" b="1" dirty="0"/>
            </a:p>
          </p:txBody>
        </p:sp>
      </p:grpSp>
      <p:sp>
        <p:nvSpPr>
          <p:cNvPr id="13" name="Donut 12">
            <a:extLst>
              <a:ext uri="{FF2B5EF4-FFF2-40B4-BE49-F238E27FC236}">
                <a16:creationId xmlns:a16="http://schemas.microsoft.com/office/drawing/2014/main" id="{50B11217-88EA-E445-99BE-1D71DF05141C}"/>
              </a:ext>
            </a:extLst>
          </p:cNvPr>
          <p:cNvSpPr/>
          <p:nvPr/>
        </p:nvSpPr>
        <p:spPr>
          <a:xfrm>
            <a:off x="568260" y="1849120"/>
            <a:ext cx="671260" cy="628001"/>
          </a:xfrm>
          <a:prstGeom prst="donut">
            <a:avLst>
              <a:gd name="adj" fmla="val 737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pic>
        <p:nvPicPr>
          <p:cNvPr id="9" name="Track 40">
            <a:hlinkClick r:id="" action="ppaction://media"/>
            <a:extLst>
              <a:ext uri="{FF2B5EF4-FFF2-40B4-BE49-F238E27FC236}">
                <a16:creationId xmlns:a16="http://schemas.microsoft.com/office/drawing/2014/main" id="{326A3970-596F-EE5C-6B0D-96F39F2B00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14640" y="1022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9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26456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  <a:effectLst/>
              </a:rPr>
              <a:t>LISTENING</a:t>
            </a:r>
            <a:endParaRPr lang="en-US" sz="32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49A854C-7A81-2734-6498-3A1F1CA23352}"/>
              </a:ext>
            </a:extLst>
          </p:cNvPr>
          <p:cNvGrpSpPr/>
          <p:nvPr/>
        </p:nvGrpSpPr>
        <p:grpSpPr>
          <a:xfrm>
            <a:off x="281645" y="640456"/>
            <a:ext cx="8482217" cy="553998"/>
            <a:chOff x="262425" y="3187522"/>
            <a:chExt cx="8562536" cy="553998"/>
          </a:xfrm>
        </p:grpSpPr>
        <p:sp>
          <p:nvSpPr>
            <p:cNvPr id="9" name="Rounded Rectangle 7">
              <a:extLst>
                <a:ext uri="{FF2B5EF4-FFF2-40B4-BE49-F238E27FC236}">
                  <a16:creationId xmlns:a16="http://schemas.microsoft.com/office/drawing/2014/main" id="{D519BCDB-5930-ED1B-386A-26AF7462DF8D}"/>
                </a:ext>
              </a:extLst>
            </p:cNvPr>
            <p:cNvSpPr/>
            <p:nvPr/>
          </p:nvSpPr>
          <p:spPr>
            <a:xfrm>
              <a:off x="262425" y="3275883"/>
              <a:ext cx="376955" cy="376955"/>
            </a:xfrm>
            <a:prstGeom prst="roundRect">
              <a:avLst/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048DA4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FE8DEF3-37E3-AA0A-A682-BB74A0A322CF}"/>
                </a:ext>
              </a:extLst>
            </p:cNvPr>
            <p:cNvSpPr txBox="1"/>
            <p:nvPr/>
          </p:nvSpPr>
          <p:spPr>
            <a:xfrm>
              <a:off x="285055" y="3187522"/>
              <a:ext cx="33736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000" b="1" dirty="0">
                  <a:solidFill>
                    <a:schemeClr val="bg1"/>
                  </a:solidFill>
                  <a:latin typeface="Myriad Pro" pitchFamily="34" charset="0"/>
                </a:rPr>
                <a:t>2</a:t>
              </a:r>
              <a:endParaRPr lang="en-US" sz="3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3E09260-6AF0-8948-4FA0-2991D9A2678B}"/>
                </a:ext>
              </a:extLst>
            </p:cNvPr>
            <p:cNvSpPr/>
            <p:nvPr/>
          </p:nvSpPr>
          <p:spPr>
            <a:xfrm>
              <a:off x="662010" y="3283019"/>
              <a:ext cx="816295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Listen again and complete the not</a:t>
              </a:r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es</a:t>
              </a:r>
              <a:r>
                <a:rPr lang="en-US" sz="2000" b="1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endParaRPr lang="en-US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EBA0751-4D84-2342-B031-AEAC1CFA44F2}"/>
              </a:ext>
            </a:extLst>
          </p:cNvPr>
          <p:cNvSpPr txBox="1"/>
          <p:nvPr/>
        </p:nvSpPr>
        <p:spPr>
          <a:xfrm>
            <a:off x="281645" y="1581293"/>
            <a:ext cx="376122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ea typeface="Times New Roman" panose="02020603050405020304" pitchFamily="18" charset="0"/>
              </a:rPr>
              <a:t>Key:</a:t>
            </a:r>
          </a:p>
          <a:p>
            <a:r>
              <a:rPr lang="en-US" sz="3200" dirty="0">
                <a:solidFill>
                  <a:srgbClr val="C00000"/>
                </a:solidFill>
                <a:ea typeface="Times New Roman" panose="02020603050405020304" pitchFamily="18" charset="0"/>
              </a:rPr>
              <a:t>1. old houses</a:t>
            </a:r>
          </a:p>
          <a:p>
            <a:r>
              <a:rPr lang="en-US" sz="3200" dirty="0">
                <a:solidFill>
                  <a:srgbClr val="C00000"/>
                </a:solidFill>
                <a:ea typeface="Times New Roman" panose="02020603050405020304" pitchFamily="18" charset="0"/>
              </a:rPr>
              <a:t>2. high-rise buildings</a:t>
            </a:r>
          </a:p>
          <a:p>
            <a:r>
              <a:rPr lang="en-US" sz="3200" dirty="0">
                <a:solidFill>
                  <a:srgbClr val="C00000"/>
                </a:solidFill>
                <a:ea typeface="Times New Roman" panose="02020603050405020304" pitchFamily="18" charset="0"/>
              </a:rPr>
              <a:t>3. traditional markets</a:t>
            </a:r>
          </a:p>
          <a:p>
            <a:r>
              <a:rPr lang="en-US" sz="3200" dirty="0">
                <a:solidFill>
                  <a:srgbClr val="C00000"/>
                </a:solidFill>
                <a:ea typeface="Times New Roman" panose="02020603050405020304" pitchFamily="18" charset="0"/>
              </a:rPr>
              <a:t>4. frequent</a:t>
            </a:r>
          </a:p>
          <a:p>
            <a:r>
              <a:rPr lang="en-US" sz="3200" dirty="0">
                <a:solidFill>
                  <a:srgbClr val="C00000"/>
                </a:solidFill>
                <a:ea typeface="Times New Roman" panose="02020603050405020304" pitchFamily="18" charset="0"/>
              </a:rPr>
              <a:t>5. traffic jams</a:t>
            </a:r>
          </a:p>
        </p:txBody>
      </p:sp>
      <p:pic>
        <p:nvPicPr>
          <p:cNvPr id="2" name="Track 41">
            <a:hlinkClick r:id="" action="ppaction://media"/>
            <a:extLst>
              <a:ext uri="{FF2B5EF4-FFF2-40B4-BE49-F238E27FC236}">
                <a16:creationId xmlns:a16="http://schemas.microsoft.com/office/drawing/2014/main" id="{6700BD0F-E870-E118-C6EE-F3170556DD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45120" y="94416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35A5F4-18D2-C241-74E4-E8B524E74E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3707" y="1105772"/>
            <a:ext cx="4521659" cy="391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3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26456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  <a:effectLst/>
              </a:rPr>
              <a:t>SPEAKING</a:t>
            </a:r>
            <a:endParaRPr lang="en-US" sz="32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49A854C-7A81-2734-6498-3A1F1CA23352}"/>
              </a:ext>
            </a:extLst>
          </p:cNvPr>
          <p:cNvGrpSpPr/>
          <p:nvPr/>
        </p:nvGrpSpPr>
        <p:grpSpPr>
          <a:xfrm>
            <a:off x="252265" y="692819"/>
            <a:ext cx="8482215" cy="707886"/>
            <a:chOff x="262425" y="3176832"/>
            <a:chExt cx="8562536" cy="707886"/>
          </a:xfrm>
        </p:grpSpPr>
        <p:sp>
          <p:nvSpPr>
            <p:cNvPr id="9" name="Rounded Rectangle 7">
              <a:extLst>
                <a:ext uri="{FF2B5EF4-FFF2-40B4-BE49-F238E27FC236}">
                  <a16:creationId xmlns:a16="http://schemas.microsoft.com/office/drawing/2014/main" id="{D519BCDB-5930-ED1B-386A-26AF7462DF8D}"/>
                </a:ext>
              </a:extLst>
            </p:cNvPr>
            <p:cNvSpPr/>
            <p:nvPr/>
          </p:nvSpPr>
          <p:spPr>
            <a:xfrm>
              <a:off x="262425" y="3275883"/>
              <a:ext cx="376955" cy="376955"/>
            </a:xfrm>
            <a:prstGeom prst="roundRect">
              <a:avLst/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048DA4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FE8DEF3-37E3-AA0A-A682-BB74A0A322CF}"/>
                </a:ext>
              </a:extLst>
            </p:cNvPr>
            <p:cNvSpPr txBox="1"/>
            <p:nvPr/>
          </p:nvSpPr>
          <p:spPr>
            <a:xfrm>
              <a:off x="285055" y="3187522"/>
              <a:ext cx="33736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000" b="1" dirty="0">
                  <a:solidFill>
                    <a:schemeClr val="bg1"/>
                  </a:solidFill>
                  <a:latin typeface="Myriad Pro" pitchFamily="34" charset="0"/>
                </a:rPr>
                <a:t>1</a:t>
              </a:r>
              <a:endParaRPr lang="en-US" sz="3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3E09260-6AF0-8948-4FA0-2991D9A2678B}"/>
                </a:ext>
              </a:extLst>
            </p:cNvPr>
            <p:cNvSpPr/>
            <p:nvPr/>
          </p:nvSpPr>
          <p:spPr>
            <a:xfrm>
              <a:off x="662010" y="3176832"/>
              <a:ext cx="816295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/>
                <a:t>D</a:t>
              </a:r>
              <a:r>
                <a:rPr lang="en-US" sz="2000" b="1" dirty="0">
                  <a:effectLst/>
                </a:rPr>
                <a:t>iscuss the impact of urban development on people’s life and complete the following table. </a:t>
              </a:r>
              <a:endParaRPr lang="en-US" sz="2000" b="1" dirty="0"/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784386B-C7BD-5572-B0DE-3A30A3F20D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6895287"/>
              </p:ext>
            </p:extLst>
          </p:nvPr>
        </p:nvGraphicFramePr>
        <p:xfrm>
          <a:off x="274683" y="1629585"/>
          <a:ext cx="8645797" cy="3165935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3575957">
                  <a:extLst>
                    <a:ext uri="{9D8B030D-6E8A-4147-A177-3AD203B41FA5}">
                      <a16:colId xmlns:a16="http://schemas.microsoft.com/office/drawing/2014/main" val="3721530166"/>
                    </a:ext>
                  </a:extLst>
                </a:gridCol>
                <a:gridCol w="5069840">
                  <a:extLst>
                    <a:ext uri="{9D8B030D-6E8A-4147-A177-3AD203B41FA5}">
                      <a16:colId xmlns:a16="http://schemas.microsoft.com/office/drawing/2014/main" val="1216594527"/>
                    </a:ext>
                  </a:extLst>
                </a:gridCol>
              </a:tblGrid>
              <a:tr h="45321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Urban 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Positive and/or negative impact on urban life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5006752"/>
                  </a:ext>
                </a:extLst>
              </a:tr>
              <a:tr h="718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kern="1200" dirty="0">
                          <a:ln>
                            <a:noFill/>
                          </a:ln>
                          <a:solidFill>
                            <a:srgbClr val="E45983"/>
                          </a:solidFill>
                          <a:effectLst/>
                        </a:rPr>
                        <a:t>1.</a:t>
                      </a:r>
                      <a:r>
                        <a:rPr lang="en-US" sz="2200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</a:rPr>
                        <a:t> Growing population</a:t>
                      </a:r>
                      <a:endParaRPr lang="en-US" sz="2200" dirty="0">
                        <a:ln>
                          <a:noFill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</a:rPr>
                        <a:t>Housing shortage, higher rents and home prices</a:t>
                      </a:r>
                      <a:endParaRPr lang="en-US" sz="2200" dirty="0">
                        <a:ln>
                          <a:noFill/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9684382"/>
                  </a:ext>
                </a:extLst>
              </a:tr>
              <a:tr h="4164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kern="1200" dirty="0">
                          <a:ln>
                            <a:noFill/>
                          </a:ln>
                          <a:solidFill>
                            <a:srgbClr val="E45983"/>
                          </a:solidFill>
                          <a:effectLst/>
                        </a:rPr>
                        <a:t>2.</a:t>
                      </a:r>
                      <a:r>
                        <a:rPr lang="en-US" sz="2200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</a:rPr>
                        <a:t> More schools and universities</a:t>
                      </a:r>
                      <a:endParaRPr lang="en-US" sz="2200" dirty="0">
                        <a:ln>
                          <a:noFill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3101898"/>
                  </a:ext>
                </a:extLst>
              </a:tr>
              <a:tr h="4164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kern="1200" dirty="0">
                          <a:ln>
                            <a:noFill/>
                          </a:ln>
                          <a:solidFill>
                            <a:srgbClr val="E45983"/>
                          </a:solidFill>
                          <a:effectLst/>
                        </a:rPr>
                        <a:t>3. </a:t>
                      </a:r>
                      <a:r>
                        <a:rPr lang="en-US" sz="2200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</a:rPr>
                        <a:t>Expanded roads </a:t>
                      </a:r>
                      <a:endParaRPr lang="en-US" sz="2200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9901816"/>
                  </a:ext>
                </a:extLst>
              </a:tr>
              <a:tr h="718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kern="1200" dirty="0">
                          <a:ln>
                            <a:noFill/>
                          </a:ln>
                          <a:solidFill>
                            <a:srgbClr val="E45983"/>
                          </a:solidFill>
                          <a:effectLst/>
                        </a:rPr>
                        <a:t>4. </a:t>
                      </a:r>
                      <a:r>
                        <a:rPr lang="en-US" sz="2200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</a:rPr>
                        <a:t>More shops, restaurants, and supermarkets </a:t>
                      </a:r>
                      <a:endParaRPr lang="en-US" sz="2200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132091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D911CBD-A302-2F40-A973-144FF1002766}"/>
              </a:ext>
            </a:extLst>
          </p:cNvPr>
          <p:cNvSpPr txBox="1"/>
          <p:nvPr/>
        </p:nvSpPr>
        <p:spPr>
          <a:xfrm>
            <a:off x="3834598" y="3039632"/>
            <a:ext cx="28286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Higher unemployment</a:t>
            </a:r>
            <a:r>
              <a:rPr lang="en-VN" sz="2200" dirty="0">
                <a:solidFill>
                  <a:srgbClr val="00B050"/>
                </a:solidFill>
                <a:effectLst/>
              </a:rPr>
              <a:t> </a:t>
            </a:r>
            <a:endParaRPr lang="en-VN" sz="22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D7449D-CC8B-1C42-9896-819F74C637F1}"/>
              </a:ext>
            </a:extLst>
          </p:cNvPr>
          <p:cNvSpPr txBox="1"/>
          <p:nvPr/>
        </p:nvSpPr>
        <p:spPr>
          <a:xfrm>
            <a:off x="3834598" y="3559089"/>
            <a:ext cx="29395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</a:rPr>
              <a:t>More convenient traffic</a:t>
            </a:r>
            <a:r>
              <a:rPr lang="en-VN" sz="2200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C4FA32-B6CC-374A-B556-1B1B59F5B837}"/>
              </a:ext>
            </a:extLst>
          </p:cNvPr>
          <p:cNvSpPr txBox="1"/>
          <p:nvPr/>
        </p:nvSpPr>
        <p:spPr>
          <a:xfrm>
            <a:off x="3834598" y="4049085"/>
            <a:ext cx="48998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</a:rPr>
              <a:t>More convenient shopping, but more difficulties for traditional markets.</a:t>
            </a:r>
            <a:r>
              <a:rPr lang="en-VN" sz="2200" dirty="0">
                <a:solidFill>
                  <a:srgbClr val="00B05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3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26456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  <a:effectLst/>
              </a:rPr>
              <a:t>SPEAKING</a:t>
            </a:r>
            <a:endParaRPr lang="en-US" sz="32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49A854C-7A81-2734-6498-3A1F1CA23352}"/>
              </a:ext>
            </a:extLst>
          </p:cNvPr>
          <p:cNvGrpSpPr/>
          <p:nvPr/>
        </p:nvGrpSpPr>
        <p:grpSpPr>
          <a:xfrm>
            <a:off x="262425" y="731526"/>
            <a:ext cx="8583402" cy="830997"/>
            <a:chOff x="262425" y="3111490"/>
            <a:chExt cx="8664682" cy="830997"/>
          </a:xfrm>
        </p:grpSpPr>
        <p:sp>
          <p:nvSpPr>
            <p:cNvPr id="9" name="Rounded Rectangle 7">
              <a:extLst>
                <a:ext uri="{FF2B5EF4-FFF2-40B4-BE49-F238E27FC236}">
                  <a16:creationId xmlns:a16="http://schemas.microsoft.com/office/drawing/2014/main" id="{D519BCDB-5930-ED1B-386A-26AF7462DF8D}"/>
                </a:ext>
              </a:extLst>
            </p:cNvPr>
            <p:cNvSpPr/>
            <p:nvPr/>
          </p:nvSpPr>
          <p:spPr>
            <a:xfrm>
              <a:off x="262425" y="3275883"/>
              <a:ext cx="376955" cy="376955"/>
            </a:xfrm>
            <a:prstGeom prst="roundRect">
              <a:avLst/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048DA4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FE8DEF3-37E3-AA0A-A682-BB74A0A322CF}"/>
                </a:ext>
              </a:extLst>
            </p:cNvPr>
            <p:cNvSpPr txBox="1"/>
            <p:nvPr/>
          </p:nvSpPr>
          <p:spPr>
            <a:xfrm>
              <a:off x="285055" y="3187522"/>
              <a:ext cx="33736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000" b="1" dirty="0">
                  <a:solidFill>
                    <a:schemeClr val="bg1"/>
                  </a:solidFill>
                  <a:latin typeface="Myriad Pro" pitchFamily="34" charset="0"/>
                </a:rPr>
                <a:t>2</a:t>
              </a:r>
              <a:endParaRPr lang="en-US" sz="3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3E09260-6AF0-8948-4FA0-2991D9A2678B}"/>
                </a:ext>
              </a:extLst>
            </p:cNvPr>
            <p:cNvSpPr/>
            <p:nvPr/>
          </p:nvSpPr>
          <p:spPr>
            <a:xfrm>
              <a:off x="764156" y="3111490"/>
              <a:ext cx="816295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effectLst/>
                </a:rPr>
                <a:t>Which change in </a:t>
              </a:r>
              <a:r>
                <a:rPr lang="en-US" sz="2400" b="1" dirty="0">
                  <a:solidFill>
                    <a:srgbClr val="7760A8"/>
                  </a:solidFill>
                  <a:effectLst/>
                </a:rPr>
                <a:t>1 </a:t>
              </a:r>
              <a:r>
                <a:rPr lang="en-US" sz="2400" b="1" dirty="0">
                  <a:effectLst/>
                </a:rPr>
                <a:t>do you think has the most positive impact, and which one has the most negative impact on urban life? </a:t>
              </a:r>
              <a:endParaRPr lang="en-US" sz="2400" b="1" dirty="0"/>
            </a:p>
          </p:txBody>
        </p:sp>
      </p:grpSp>
      <p:pic>
        <p:nvPicPr>
          <p:cNvPr id="1028" name="Picture 4" descr="Bring the best of the job opportunity at your doorstep! | Multi Recruit">
            <a:extLst>
              <a:ext uri="{FF2B5EF4-FFF2-40B4-BE49-F238E27FC236}">
                <a16:creationId xmlns:a16="http://schemas.microsoft.com/office/drawing/2014/main" id="{91F54D2D-C030-AE4C-8D74-45AF674A4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64" y="2044170"/>
            <a:ext cx="3849036" cy="229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nvironmental Impact of Urban vs. Rural Settings #ColgateScene">
            <a:extLst>
              <a:ext uri="{FF2B5EF4-FFF2-40B4-BE49-F238E27FC236}">
                <a16:creationId xmlns:a16="http://schemas.microsoft.com/office/drawing/2014/main" id="{DB46CA8F-FA5D-E94E-9A48-1FDA6B024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1864795"/>
            <a:ext cx="4577769" cy="254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4007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2587</TotalTime>
  <Words>317</Words>
  <PresentationFormat>On-screen Show (16:9)</PresentationFormat>
  <Paragraphs>66</Paragraphs>
  <Slides>12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Adobe Gothic Std B</vt:lpstr>
      <vt:lpstr>Arial</vt:lpstr>
      <vt:lpstr>Bookman Old Style</vt:lpstr>
      <vt:lpstr>Calibri</vt:lpstr>
      <vt:lpstr>Calibri Light</vt:lpstr>
      <vt:lpstr>Montserrat Medium</vt:lpstr>
      <vt:lpstr>Myriad Pro</vt:lpstr>
      <vt:lpstr>Times New Roman</vt:lpstr>
      <vt:lpstr>UTM Facebook K&amp;T</vt:lpstr>
      <vt:lpstr>UTMFacebookK&amp;TBold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2024-05-06T07:40:03Z</dcterms:modified>
</cp:coreProperties>
</file>