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5" r:id="rId1"/>
  </p:sldMasterIdLst>
  <p:notesMasterIdLst>
    <p:notesMasterId r:id="rId32"/>
  </p:notesMasterIdLst>
  <p:handoutMasterIdLst>
    <p:handoutMasterId r:id="rId33"/>
  </p:handoutMasterIdLst>
  <p:sldIdLst>
    <p:sldId id="292" r:id="rId2"/>
    <p:sldId id="259" r:id="rId3"/>
    <p:sldId id="293" r:id="rId4"/>
    <p:sldId id="313" r:id="rId5"/>
    <p:sldId id="328" r:id="rId6"/>
    <p:sldId id="329" r:id="rId7"/>
    <p:sldId id="330" r:id="rId8"/>
    <p:sldId id="331" r:id="rId9"/>
    <p:sldId id="318" r:id="rId10"/>
    <p:sldId id="277" r:id="rId11"/>
    <p:sldId id="305" r:id="rId12"/>
    <p:sldId id="333" r:id="rId13"/>
    <p:sldId id="334" r:id="rId14"/>
    <p:sldId id="320" r:id="rId15"/>
    <p:sldId id="317" r:id="rId16"/>
    <p:sldId id="323" r:id="rId17"/>
    <p:sldId id="335" r:id="rId18"/>
    <p:sldId id="336" r:id="rId19"/>
    <p:sldId id="338" r:id="rId20"/>
    <p:sldId id="339" r:id="rId21"/>
    <p:sldId id="340" r:id="rId22"/>
    <p:sldId id="341" r:id="rId23"/>
    <p:sldId id="342" r:id="rId24"/>
    <p:sldId id="343" r:id="rId25"/>
    <p:sldId id="344" r:id="rId26"/>
    <p:sldId id="345" r:id="rId27"/>
    <p:sldId id="347" r:id="rId28"/>
    <p:sldId id="348" r:id="rId29"/>
    <p:sldId id="349" r:id="rId30"/>
    <p:sldId id="350"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3333FF"/>
    <a:srgbClr val="2F92E3"/>
    <a:srgbClr val="FDEADA"/>
    <a:srgbClr val="B2FCFC"/>
    <a:srgbClr val="00FFCC"/>
    <a:srgbClr val="FF0000"/>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05" autoAdjust="0"/>
    <p:restoredTop sz="94660"/>
  </p:normalViewPr>
  <p:slideViewPr>
    <p:cSldViewPr>
      <p:cViewPr varScale="1">
        <p:scale>
          <a:sx n="70" d="100"/>
          <a:sy n="70" d="100"/>
        </p:scale>
        <p:origin x="108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vi-V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365B0AD-0BD6-4CC2-9DD0-1DC74FECD8C8}" type="datetimeFigureOut">
              <a:rPr lang="vi-VN"/>
              <a:pPr>
                <a:defRPr/>
              </a:pPr>
              <a:t>01/05/2020</a:t>
            </a:fld>
            <a:endParaRPr lang="vi-V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vi-V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01038731-7C54-4EAB-B623-F463FA0E3D04}" type="slidenum">
              <a:rPr lang="vi-VN" altLang="vi-VN"/>
              <a:pPr>
                <a:defRPr/>
              </a:pPr>
              <a:t>‹#›</a:t>
            </a:fld>
            <a:endParaRPr lang="vi-VN" altLang="vi-VN"/>
          </a:p>
        </p:txBody>
      </p:sp>
    </p:spTree>
    <p:extLst>
      <p:ext uri="{BB962C8B-B14F-4D97-AF65-F5344CB8AC3E}">
        <p14:creationId xmlns:p14="http://schemas.microsoft.com/office/powerpoint/2010/main" val="27572586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DD84B4-9239-464B-9D2F-1341509FF043}" type="datetimeFigureOut">
              <a:rPr lang="vi-VN"/>
              <a:pPr>
                <a:defRPr/>
              </a:pPr>
              <a:t>01/05/2020</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vi-VN"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vi-VN"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7D0156D-90EB-48C1-B1EE-A67D6D395386}" type="slidenum">
              <a:rPr lang="vi-VN" altLang="vi-VN"/>
              <a:pPr>
                <a:defRPr/>
              </a:pPr>
              <a:t>‹#›</a:t>
            </a:fld>
            <a:endParaRPr lang="vi-VN" altLang="vi-VN"/>
          </a:p>
        </p:txBody>
      </p:sp>
    </p:spTree>
    <p:extLst>
      <p:ext uri="{BB962C8B-B14F-4D97-AF65-F5344CB8AC3E}">
        <p14:creationId xmlns:p14="http://schemas.microsoft.com/office/powerpoint/2010/main" val="9123702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D0156D-90EB-48C1-B1EE-A67D6D395386}" type="slidenum">
              <a:rPr lang="vi-VN" altLang="vi-VN" smtClean="0"/>
              <a:pPr>
                <a:defRPr/>
              </a:pPr>
              <a:t>1</a:t>
            </a:fld>
            <a:endParaRPr lang="vi-VN" altLang="vi-VN"/>
          </a:p>
        </p:txBody>
      </p:sp>
    </p:spTree>
    <p:extLst>
      <p:ext uri="{BB962C8B-B14F-4D97-AF65-F5344CB8AC3E}">
        <p14:creationId xmlns:p14="http://schemas.microsoft.com/office/powerpoint/2010/main" val="236272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D0156D-90EB-48C1-B1EE-A67D6D395386}" type="slidenum">
              <a:rPr lang="vi-VN" altLang="vi-VN" smtClean="0"/>
              <a:pPr>
                <a:defRPr/>
              </a:pPr>
              <a:t>29</a:t>
            </a:fld>
            <a:endParaRPr lang="vi-VN" altLang="vi-VN"/>
          </a:p>
        </p:txBody>
      </p:sp>
    </p:spTree>
    <p:extLst>
      <p:ext uri="{BB962C8B-B14F-4D97-AF65-F5344CB8AC3E}">
        <p14:creationId xmlns:p14="http://schemas.microsoft.com/office/powerpoint/2010/main" val="206337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D0156D-90EB-48C1-B1EE-A67D6D395386}" type="slidenum">
              <a:rPr lang="vi-VN" altLang="vi-VN" smtClean="0"/>
              <a:pPr>
                <a:defRPr/>
              </a:pPr>
              <a:t>2</a:t>
            </a:fld>
            <a:endParaRPr lang="vi-VN" altLang="vi-VN"/>
          </a:p>
        </p:txBody>
      </p:sp>
    </p:spTree>
    <p:extLst>
      <p:ext uri="{BB962C8B-B14F-4D97-AF65-F5344CB8AC3E}">
        <p14:creationId xmlns:p14="http://schemas.microsoft.com/office/powerpoint/2010/main" val="76279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1F93963-27C6-4EBB-8241-12F2F2FF75D1}" type="slidenum">
              <a:rPr lang="vi-VN" altLang="vi-VN" b="1" u="sng" smtClean="0">
                <a:solidFill>
                  <a:schemeClr val="hlink"/>
                </a:solidFill>
                <a:latin typeface="VNI-Times" pitchFamily="2" charset="0"/>
              </a:rPr>
              <a:pPr/>
              <a:t>4</a:t>
            </a:fld>
            <a:endParaRPr lang="vi-VN" altLang="vi-VN" b="1" u="sng" smtClean="0">
              <a:solidFill>
                <a:schemeClr val="hlink"/>
              </a:solidFill>
              <a:latin typeface="VNI-Times" pitchFamily="2" charset="0"/>
            </a:endParaRPr>
          </a:p>
        </p:txBody>
      </p:sp>
    </p:spTree>
    <p:extLst>
      <p:ext uri="{BB962C8B-B14F-4D97-AF65-F5344CB8AC3E}">
        <p14:creationId xmlns:p14="http://schemas.microsoft.com/office/powerpoint/2010/main" val="156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vi-VN" smtClean="0"/>
              <a:t>CHỈNH LẠI HIỆU ỨNG</a:t>
            </a:r>
            <a:endParaRPr lang="vi-VN" altLang="vi-VN"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328317A-6990-4684-B546-36246BDFAA2F}" type="slidenum">
              <a:rPr lang="vi-VN" altLang="vi-VN" smtClean="0">
                <a:latin typeface="Arial" panose="020B0604020202020204" pitchFamily="34" charset="0"/>
              </a:rPr>
              <a:pPr/>
              <a:t>9</a:t>
            </a:fld>
            <a:endParaRPr lang="vi-VN" altLang="vi-VN" smtClean="0">
              <a:latin typeface="Arial" panose="020B0604020202020204" pitchFamily="34" charset="0"/>
            </a:endParaRPr>
          </a:p>
        </p:txBody>
      </p:sp>
    </p:spTree>
    <p:extLst>
      <p:ext uri="{BB962C8B-B14F-4D97-AF65-F5344CB8AC3E}">
        <p14:creationId xmlns:p14="http://schemas.microsoft.com/office/powerpoint/2010/main" val="3510974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vi-VN" smtClean="0"/>
              <a:t>Hiệu ứng</a:t>
            </a:r>
            <a:endParaRPr lang="vi-VN" altLang="vi-VN"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EEA5ACC-1CE2-4253-85B8-F3B08A0FC003}" type="slidenum">
              <a:rPr lang="vi-VN" altLang="vi-VN" smtClean="0">
                <a:latin typeface="Arial" panose="020B0604020202020204" pitchFamily="34" charset="0"/>
              </a:rPr>
              <a:pPr/>
              <a:t>12</a:t>
            </a:fld>
            <a:endParaRPr lang="vi-VN" altLang="vi-VN" smtClean="0">
              <a:latin typeface="Arial" panose="020B0604020202020204" pitchFamily="34" charset="0"/>
            </a:endParaRPr>
          </a:p>
        </p:txBody>
      </p:sp>
    </p:spTree>
    <p:extLst>
      <p:ext uri="{BB962C8B-B14F-4D97-AF65-F5344CB8AC3E}">
        <p14:creationId xmlns:p14="http://schemas.microsoft.com/office/powerpoint/2010/main" val="1604615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vi-VN" smtClean="0"/>
              <a:t>Hiệu ứng</a:t>
            </a:r>
            <a:endParaRPr lang="vi-VN" altLang="vi-VN"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3DAAB78-F079-498D-8CB4-75482D7452DD}" type="slidenum">
              <a:rPr lang="vi-VN" altLang="vi-VN" smtClean="0">
                <a:latin typeface="Arial" panose="020B0604020202020204" pitchFamily="34" charset="0"/>
              </a:rPr>
              <a:pPr/>
              <a:t>15</a:t>
            </a:fld>
            <a:endParaRPr lang="vi-VN" altLang="vi-VN" smtClean="0">
              <a:latin typeface="Arial" panose="020B0604020202020204" pitchFamily="34" charset="0"/>
            </a:endParaRPr>
          </a:p>
        </p:txBody>
      </p:sp>
    </p:spTree>
    <p:extLst>
      <p:ext uri="{BB962C8B-B14F-4D97-AF65-F5344CB8AC3E}">
        <p14:creationId xmlns:p14="http://schemas.microsoft.com/office/powerpoint/2010/main" val="1811110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D0156D-90EB-48C1-B1EE-A67D6D395386}" type="slidenum">
              <a:rPr lang="vi-VN" altLang="vi-VN" smtClean="0"/>
              <a:pPr>
                <a:defRPr/>
              </a:pPr>
              <a:t>22</a:t>
            </a:fld>
            <a:endParaRPr lang="vi-VN" altLang="vi-VN"/>
          </a:p>
        </p:txBody>
      </p:sp>
    </p:spTree>
    <p:extLst>
      <p:ext uri="{BB962C8B-B14F-4D97-AF65-F5344CB8AC3E}">
        <p14:creationId xmlns:p14="http://schemas.microsoft.com/office/powerpoint/2010/main" val="53629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D0156D-90EB-48C1-B1EE-A67D6D395386}" type="slidenum">
              <a:rPr lang="vi-VN" altLang="vi-VN" smtClean="0"/>
              <a:pPr>
                <a:defRPr/>
              </a:pPr>
              <a:t>23</a:t>
            </a:fld>
            <a:endParaRPr lang="vi-VN" altLang="vi-VN"/>
          </a:p>
        </p:txBody>
      </p:sp>
    </p:spTree>
    <p:extLst>
      <p:ext uri="{BB962C8B-B14F-4D97-AF65-F5344CB8AC3E}">
        <p14:creationId xmlns:p14="http://schemas.microsoft.com/office/powerpoint/2010/main" val="3468819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D0156D-90EB-48C1-B1EE-A67D6D395386}" type="slidenum">
              <a:rPr lang="vi-VN" altLang="vi-VN" smtClean="0"/>
              <a:pPr>
                <a:defRPr/>
              </a:pPr>
              <a:t>27</a:t>
            </a:fld>
            <a:endParaRPr lang="vi-VN" altLang="vi-VN"/>
          </a:p>
        </p:txBody>
      </p:sp>
    </p:spTree>
    <p:extLst>
      <p:ext uri="{BB962C8B-B14F-4D97-AF65-F5344CB8AC3E}">
        <p14:creationId xmlns:p14="http://schemas.microsoft.com/office/powerpoint/2010/main" val="312767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19DEC0FB-B6BF-402D-ABA2-7FD60B86020D}" type="datetime1">
              <a:rPr lang="en-US" smtClean="0"/>
              <a:pPr>
                <a:defRPr/>
              </a:pPr>
              <a:t>5/1/2020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1FA2327-C266-44D8-8360-F89B1CA2CD19}" type="slidenum">
              <a:rPr lang="en-US" altLang="vi-VN" smtClean="0"/>
              <a:pPr>
                <a:defRPr/>
              </a:pPr>
              <a:t>‹#›</a:t>
            </a:fld>
            <a:endParaRPr lang="en-US" altLang="vi-VN"/>
          </a:p>
        </p:txBody>
      </p:sp>
    </p:spTree>
    <p:extLst>
      <p:ext uri="{BB962C8B-B14F-4D97-AF65-F5344CB8AC3E}">
        <p14:creationId xmlns:p14="http://schemas.microsoft.com/office/powerpoint/2010/main" val="336586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2B0E0D6-6F75-4B7F-8CB5-71F2AEB3849E}" type="datetime1">
              <a:rPr lang="en-US" smtClean="0"/>
              <a:pPr>
                <a:defRPr/>
              </a:pPr>
              <a:t>5/1/2020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A2E171-E342-4261-ADE2-8C34A531A1D4}" type="slidenum">
              <a:rPr lang="en-US" altLang="vi-VN" smtClean="0"/>
              <a:pPr>
                <a:defRPr/>
              </a:pPr>
              <a:t>‹#›</a:t>
            </a:fld>
            <a:endParaRPr lang="en-US" altLang="vi-VN"/>
          </a:p>
        </p:txBody>
      </p:sp>
    </p:spTree>
    <p:extLst>
      <p:ext uri="{BB962C8B-B14F-4D97-AF65-F5344CB8AC3E}">
        <p14:creationId xmlns:p14="http://schemas.microsoft.com/office/powerpoint/2010/main" val="140728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7A37FBF7-3DCC-42DE-837E-0B73EA7012AA}" type="datetime1">
              <a:rPr lang="en-US" smtClean="0"/>
              <a:pPr>
                <a:defRPr/>
              </a:pPr>
              <a:t>5/1/2020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D06A1A2-C8D7-4241-B0D6-504E87BA5AAF}" type="slidenum">
              <a:rPr lang="en-US" altLang="vi-VN" smtClean="0"/>
              <a:pPr>
                <a:defRPr/>
              </a:pPr>
              <a:t>‹#›</a:t>
            </a:fld>
            <a:endParaRPr lang="en-US" altLang="vi-VN"/>
          </a:p>
        </p:txBody>
      </p:sp>
    </p:spTree>
    <p:extLst>
      <p:ext uri="{BB962C8B-B14F-4D97-AF65-F5344CB8AC3E}">
        <p14:creationId xmlns:p14="http://schemas.microsoft.com/office/powerpoint/2010/main" val="4103956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0" y="457200"/>
            <a:ext cx="6400800" cy="609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Tree>
    <p:extLst>
      <p:ext uri="{BB962C8B-B14F-4D97-AF65-F5344CB8AC3E}">
        <p14:creationId xmlns:p14="http://schemas.microsoft.com/office/powerpoint/2010/main" val="1944270186"/>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7CDB8011-5BAA-4599-8BD0-6D50C8D0D6BA}" type="datetime1">
              <a:rPr lang="en-US" smtClean="0"/>
              <a:pPr>
                <a:defRPr/>
              </a:pPr>
              <a:t>5/1/2020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2309A0-E287-4A89-9CB6-F4940AA0E36E}" type="slidenum">
              <a:rPr lang="en-US" altLang="vi-VN" smtClean="0"/>
              <a:pPr>
                <a:defRPr/>
              </a:pPr>
              <a:t>‹#›</a:t>
            </a:fld>
            <a:endParaRPr lang="en-US" altLang="vi-VN"/>
          </a:p>
        </p:txBody>
      </p:sp>
    </p:spTree>
    <p:extLst>
      <p:ext uri="{BB962C8B-B14F-4D97-AF65-F5344CB8AC3E}">
        <p14:creationId xmlns:p14="http://schemas.microsoft.com/office/powerpoint/2010/main" val="3854332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E61FF52-F352-4CE0-B6DB-C86A4D14869F}" type="datetime1">
              <a:rPr lang="en-US" smtClean="0"/>
              <a:pPr>
                <a:defRPr/>
              </a:pPr>
              <a:t>5/1/2020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864CC8-8C73-4FC1-B21B-EEA609845D21}" type="slidenum">
              <a:rPr lang="en-US" altLang="vi-VN" smtClean="0"/>
              <a:pPr>
                <a:defRPr/>
              </a:pPr>
              <a:t>‹#›</a:t>
            </a:fld>
            <a:endParaRPr lang="en-US" altLang="vi-VN"/>
          </a:p>
        </p:txBody>
      </p:sp>
    </p:spTree>
    <p:extLst>
      <p:ext uri="{BB962C8B-B14F-4D97-AF65-F5344CB8AC3E}">
        <p14:creationId xmlns:p14="http://schemas.microsoft.com/office/powerpoint/2010/main" val="2618879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97DD6DD7-4976-4430-9669-46538260FD50}" type="datetime1">
              <a:rPr lang="en-US" smtClean="0"/>
              <a:pPr>
                <a:defRPr/>
              </a:pPr>
              <a:t>5/1/2020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0E8D554-690F-41A8-B529-C26E29724718}" type="slidenum">
              <a:rPr lang="en-US" altLang="vi-VN" smtClean="0"/>
              <a:pPr>
                <a:defRPr/>
              </a:pPr>
              <a:t>‹#›</a:t>
            </a:fld>
            <a:endParaRPr lang="en-US" altLang="vi-VN"/>
          </a:p>
        </p:txBody>
      </p:sp>
    </p:spTree>
    <p:extLst>
      <p:ext uri="{BB962C8B-B14F-4D97-AF65-F5344CB8AC3E}">
        <p14:creationId xmlns:p14="http://schemas.microsoft.com/office/powerpoint/2010/main" val="802519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899F6BFE-984D-4472-A16F-65C6655EB98E}" type="datetime1">
              <a:rPr lang="en-US" smtClean="0"/>
              <a:pPr>
                <a:defRPr/>
              </a:pPr>
              <a:t>5/1/2020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2753468-CAD1-47B0-B6EF-A6D5D2F21A39}" type="slidenum">
              <a:rPr lang="en-US" altLang="vi-VN" smtClean="0"/>
              <a:pPr>
                <a:defRPr/>
              </a:pPr>
              <a:t>‹#›</a:t>
            </a:fld>
            <a:endParaRPr lang="en-US" altLang="vi-VN"/>
          </a:p>
        </p:txBody>
      </p:sp>
    </p:spTree>
    <p:extLst>
      <p:ext uri="{BB962C8B-B14F-4D97-AF65-F5344CB8AC3E}">
        <p14:creationId xmlns:p14="http://schemas.microsoft.com/office/powerpoint/2010/main" val="3585521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D51EA6F2-44AA-40FE-BC45-B7F82A8B76AF}" type="datetime1">
              <a:rPr lang="en-US" smtClean="0"/>
              <a:pPr>
                <a:defRPr/>
              </a:pPr>
              <a:t>5/1/2020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E12D73D-78E5-40C4-91DB-449B381DB778}" type="slidenum">
              <a:rPr lang="en-US" altLang="vi-VN" smtClean="0"/>
              <a:pPr>
                <a:defRPr/>
              </a:pPr>
              <a:t>‹#›</a:t>
            </a:fld>
            <a:endParaRPr lang="en-US" altLang="vi-VN"/>
          </a:p>
        </p:txBody>
      </p:sp>
    </p:spTree>
    <p:extLst>
      <p:ext uri="{BB962C8B-B14F-4D97-AF65-F5344CB8AC3E}">
        <p14:creationId xmlns:p14="http://schemas.microsoft.com/office/powerpoint/2010/main" val="34754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1E50D9F-A55A-45FD-BA01-975558DB9186}" type="datetime1">
              <a:rPr lang="en-US" smtClean="0"/>
              <a:pPr>
                <a:defRPr/>
              </a:pPr>
              <a:t>5/1/2020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endParaRPr lang="en-US"/>
          </a:p>
        </p:txBody>
      </p:sp>
    </p:spTree>
    <p:extLst>
      <p:ext uri="{BB962C8B-B14F-4D97-AF65-F5344CB8AC3E}">
        <p14:creationId xmlns:p14="http://schemas.microsoft.com/office/powerpoint/2010/main" val="58463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B7D0201-3A9C-4862-B61D-AC58B165B206}" type="datetime1">
              <a:rPr lang="en-US" smtClean="0"/>
              <a:pPr>
                <a:defRPr/>
              </a:pPr>
              <a:t>5/1/2020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D96017C-1105-487E-BC10-9A44110F5AFA}" type="slidenum">
              <a:rPr lang="en-US" altLang="vi-VN" smtClean="0"/>
              <a:pPr>
                <a:defRPr/>
              </a:pPr>
              <a:t>‹#›</a:t>
            </a:fld>
            <a:endParaRPr lang="en-US" altLang="vi-VN"/>
          </a:p>
        </p:txBody>
      </p:sp>
    </p:spTree>
    <p:extLst>
      <p:ext uri="{BB962C8B-B14F-4D97-AF65-F5344CB8AC3E}">
        <p14:creationId xmlns:p14="http://schemas.microsoft.com/office/powerpoint/2010/main" val="225073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19394D1-3256-40D2-85EB-2AB5BAB1E456}" type="datetime1">
              <a:rPr lang="en-US" smtClean="0"/>
              <a:pPr>
                <a:defRPr/>
              </a:pPr>
              <a:t>5/1/2020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A5C9250-F7AC-4AF5-A9BF-0CF036B8634E}" type="slidenum">
              <a:rPr lang="en-US" altLang="vi-VN" smtClean="0"/>
              <a:pPr>
                <a:defRPr/>
              </a:pPr>
              <a:t>‹#›</a:t>
            </a:fld>
            <a:endParaRPr lang="en-US" altLang="vi-VN"/>
          </a:p>
        </p:txBody>
      </p:sp>
    </p:spTree>
    <p:extLst>
      <p:ext uri="{BB962C8B-B14F-4D97-AF65-F5344CB8AC3E}">
        <p14:creationId xmlns:p14="http://schemas.microsoft.com/office/powerpoint/2010/main" val="61876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BF05EB7-EB03-4837-8B81-6F4C040BE0D0}" type="datetime1">
              <a:rPr lang="en-US" smtClean="0"/>
              <a:pPr>
                <a:defRPr/>
              </a:pPr>
              <a:t>5/1/2020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smtClean="0"/>
              <a:t>1</a:t>
            </a:r>
            <a:endParaRPr lang="en-US"/>
          </a:p>
        </p:txBody>
      </p:sp>
    </p:spTree>
    <p:extLst>
      <p:ext uri="{BB962C8B-B14F-4D97-AF65-F5344CB8AC3E}">
        <p14:creationId xmlns:p14="http://schemas.microsoft.com/office/powerpoint/2010/main" val="252315159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4a"/><Relationship Id="rId7" Type="http://schemas.openxmlformats.org/officeDocument/2006/relationships/image" Target="../media/image22.png"/><Relationship Id="rId2" Type="http://schemas.microsoft.com/office/2007/relationships/media" Target="../media/media1.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DF] Sách giáo khoa Ngữ Văn 6 tập 1,2"/>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396466" y="-10587"/>
            <a:ext cx="5886450" cy="6553201"/>
          </a:xfr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7411" name="TextBox 1"/>
          <p:cNvSpPr txBox="1">
            <a:spLocks noChangeArrowheads="1"/>
          </p:cNvSpPr>
          <p:nvPr/>
        </p:nvSpPr>
        <p:spPr bwMode="auto">
          <a:xfrm>
            <a:off x="0" y="69850"/>
            <a:ext cx="4572000"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vi-VN" sz="2000" dirty="0">
              <a:solidFill>
                <a:srgbClr val="0070C0"/>
              </a:solidFill>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lgn="ctr">
              <a:spcBef>
                <a:spcPct val="0"/>
              </a:spcBef>
              <a:buFontTx/>
              <a:buNone/>
            </a:pPr>
            <a:endParaRPr lang="vi-VN" altLang="vi-VN" sz="2000" dirty="0" smtClean="0">
              <a:solidFill>
                <a:srgbClr val="0070C0"/>
              </a:solidFill>
              <a:latin typeface="Times New Roman" panose="02020603050405020304" pitchFamily="18" charset="0"/>
              <a:cs typeface="Times New Roman" panose="02020603050405020304" pitchFamily="18" charset="0"/>
            </a:endParaRPr>
          </a:p>
          <a:p>
            <a:pPr algn="ctr">
              <a:spcBef>
                <a:spcPct val="0"/>
              </a:spcBef>
              <a:buFontTx/>
              <a:buNone/>
            </a:pPr>
            <a:endParaRPr lang="vi-VN" altLang="vi-VN" sz="2000" dirty="0">
              <a:solidFill>
                <a:srgbClr val="0070C0"/>
              </a:solidFill>
              <a:latin typeface="Times New Roman" panose="02020603050405020304" pitchFamily="18" charset="0"/>
              <a:cs typeface="Times New Roman" panose="02020603050405020304" pitchFamily="18" charset="0"/>
            </a:endParaRPr>
          </a:p>
          <a:p>
            <a:pPr algn="ctr">
              <a:spcBef>
                <a:spcPct val="0"/>
              </a:spcBef>
              <a:buFontTx/>
              <a:buNone/>
            </a:pPr>
            <a:endParaRPr lang="vi-VN" altLang="vi-VN" sz="2000" dirty="0" smtClean="0">
              <a:solidFill>
                <a:srgbClr val="0070C0"/>
              </a:solidFill>
              <a:latin typeface="Times New Roman" panose="02020603050405020304" pitchFamily="18" charset="0"/>
              <a:cs typeface="Times New Roman" panose="02020603050405020304" pitchFamily="18" charset="0"/>
            </a:endParaRPr>
          </a:p>
          <a:p>
            <a:pPr algn="ctr">
              <a:spcBef>
                <a:spcPct val="0"/>
              </a:spcBef>
              <a:buFontTx/>
              <a:buNone/>
            </a:pPr>
            <a:r>
              <a:rPr lang="en-US" altLang="vi-VN" b="1" dirty="0" smtClean="0">
                <a:solidFill>
                  <a:srgbClr val="0070C0"/>
                </a:solidFill>
                <a:latin typeface="Times New Roman" panose="02020603050405020304" pitchFamily="18" charset="0"/>
                <a:cs typeface="Times New Roman" panose="02020603050405020304" pitchFamily="18" charset="0"/>
              </a:rPr>
              <a:t>CHÀO </a:t>
            </a:r>
            <a:r>
              <a:rPr lang="en-US" altLang="vi-VN" b="1" dirty="0">
                <a:solidFill>
                  <a:srgbClr val="0070C0"/>
                </a:solidFill>
                <a:latin typeface="Times New Roman" panose="02020603050405020304" pitchFamily="18" charset="0"/>
                <a:cs typeface="Times New Roman" panose="02020603050405020304" pitchFamily="18" charset="0"/>
              </a:rPr>
              <a:t>MỪNG </a:t>
            </a:r>
            <a:r>
              <a:rPr lang="en-US" altLang="vi-VN" b="1" dirty="0" smtClean="0">
                <a:solidFill>
                  <a:srgbClr val="0070C0"/>
                </a:solidFill>
                <a:latin typeface="Times New Roman" panose="02020603050405020304" pitchFamily="18" charset="0"/>
                <a:cs typeface="Times New Roman" panose="02020603050405020304" pitchFamily="18" charset="0"/>
              </a:rPr>
              <a:t>CÁC</a:t>
            </a:r>
            <a:r>
              <a:rPr lang="vi-VN" altLang="vi-VN" b="1" dirty="0" smtClean="0">
                <a:solidFill>
                  <a:srgbClr val="0070C0"/>
                </a:solidFill>
                <a:latin typeface="Times New Roman" panose="02020603050405020304" pitchFamily="18" charset="0"/>
                <a:cs typeface="Times New Roman" panose="02020603050405020304" pitchFamily="18" charset="0"/>
              </a:rPr>
              <a:t> </a:t>
            </a:r>
            <a:r>
              <a:rPr lang="en-US" altLang="vi-VN" b="1" dirty="0" smtClean="0">
                <a:solidFill>
                  <a:srgbClr val="0070C0"/>
                </a:solidFill>
                <a:latin typeface="Times New Roman" panose="02020603050405020304" pitchFamily="18" charset="0"/>
                <a:cs typeface="Times New Roman" panose="02020603050405020304" pitchFamily="18" charset="0"/>
              </a:rPr>
              <a:t>EM HỌC</a:t>
            </a:r>
            <a:r>
              <a:rPr lang="vi-VN" altLang="vi-VN" b="1" dirty="0" smtClean="0">
                <a:solidFill>
                  <a:srgbClr val="0070C0"/>
                </a:solidFill>
                <a:latin typeface="Times New Roman" panose="02020603050405020304" pitchFamily="18" charset="0"/>
                <a:cs typeface="Times New Roman" panose="02020603050405020304" pitchFamily="18" charset="0"/>
              </a:rPr>
              <a:t> SINH LỚP 6A</a:t>
            </a:r>
            <a:endParaRPr lang="en-US" altLang="vi-VN" b="1" dirty="0">
              <a:solidFill>
                <a:srgbClr val="0070C0"/>
              </a:solidFill>
              <a:latin typeface="Times New Roman" panose="02020603050405020304" pitchFamily="18" charset="0"/>
              <a:cs typeface="Times New Roman" panose="02020603050405020304" pitchFamily="18" charset="0"/>
            </a:endParaRPr>
          </a:p>
          <a:p>
            <a:pPr>
              <a:spcBef>
                <a:spcPct val="0"/>
              </a:spcBef>
              <a:buFontTx/>
              <a:buNone/>
            </a:pPr>
            <a:endParaRPr lang="en-US" altLang="vi-VN" dirty="0">
              <a:latin typeface="Times New Roman" panose="02020603050405020304" pitchFamily="18" charset="0"/>
              <a:cs typeface="Times New Roman" panose="02020603050405020304" pitchFamily="18" charset="0"/>
            </a:endParaRPr>
          </a:p>
          <a:p>
            <a:pPr>
              <a:spcBef>
                <a:spcPct val="0"/>
              </a:spcBef>
              <a:buFontTx/>
              <a:buNone/>
            </a:pPr>
            <a:endParaRPr lang="en-US" altLang="vi-VN"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endParaRPr lang="en-US" altLang="vi-VN" sz="2000" dirty="0">
              <a:latin typeface="Times New Roman" panose="02020603050405020304" pitchFamily="18" charset="0"/>
              <a:cs typeface="Times New Roman" panose="02020603050405020304" pitchFamily="18" charset="0"/>
            </a:endParaRPr>
          </a:p>
          <a:p>
            <a:pPr>
              <a:spcBef>
                <a:spcPct val="0"/>
              </a:spcBef>
              <a:buFontTx/>
              <a:buNone/>
            </a:pPr>
            <a:r>
              <a:rPr lang="en-US" altLang="vi-VN" sz="2000" dirty="0">
                <a:latin typeface="Times New Roman" panose="02020603050405020304" pitchFamily="18" charset="0"/>
                <a:cs typeface="Times New Roman" panose="02020603050405020304" pitchFamily="18" charset="0"/>
              </a:rPr>
              <a:t>	</a:t>
            </a:r>
            <a:r>
              <a:rPr lang="en-US" altLang="vi-VN" sz="2000" dirty="0">
                <a:solidFill>
                  <a:srgbClr val="0070C0"/>
                </a:solidFill>
                <a:latin typeface="Times New Roman" panose="02020603050405020304" pitchFamily="18" charset="0"/>
                <a:cs typeface="Times New Roman" panose="02020603050405020304" pitchFamily="18" charset="0"/>
              </a:rPr>
              <a:t>		</a:t>
            </a:r>
            <a:endParaRPr lang="vi-VN" altLang="vi-VN" sz="2000"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l="2000" t="29961" b="33968"/>
          <a:stretch>
            <a:fillRect/>
          </a:stretch>
        </p:blipFill>
        <p:spPr bwMode="auto">
          <a:xfrm>
            <a:off x="0" y="0"/>
            <a:ext cx="45720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74" y="3599344"/>
            <a:ext cx="4469408" cy="318916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ustDataLst>
      <p:tags r:id="rId1"/>
    </p:custDataLst>
  </p:cSld>
  <p:clrMapOvr>
    <a:masterClrMapping/>
  </p:clrMapOvr>
  <p:transition advTm="29628">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17411">
                                            <p:txEl>
                                              <p:pRg st="7" end="7"/>
                                            </p:txEl>
                                          </p:spTgt>
                                        </p:tgtEl>
                                        <p:attrNameLst>
                                          <p:attrName>style.visibility</p:attrName>
                                        </p:attrNameLst>
                                      </p:cBhvr>
                                      <p:to>
                                        <p:strVal val="visible"/>
                                      </p:to>
                                    </p:set>
                                    <p:animEffect transition="in" filter="circle(in)">
                                      <p:cBhvr>
                                        <p:cTn id="16" dur="2000"/>
                                        <p:tgtEl>
                                          <p:spTgt spid="174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7700" y="222250"/>
            <a:ext cx="8039100" cy="5915025"/>
          </a:xfrm>
          <a:prstGeom prst="rect">
            <a:avLst/>
          </a:prstGeom>
          <a:ln>
            <a:noFill/>
          </a:ln>
          <a:effectLst>
            <a:outerShdw blurRad="190500" algn="tl" rotWithShape="0">
              <a:srgbClr val="000000">
                <a:alpha val="70000"/>
              </a:srgbClr>
            </a:outerShdw>
          </a:effectLst>
        </p:spPr>
      </p:pic>
      <p:sp>
        <p:nvSpPr>
          <p:cNvPr id="36868" name="TextBox 4"/>
          <p:cNvSpPr txBox="1">
            <a:spLocks noChangeArrowheads="1"/>
          </p:cNvSpPr>
          <p:nvPr/>
        </p:nvSpPr>
        <p:spPr bwMode="auto">
          <a:xfrm>
            <a:off x="2376488" y="6069013"/>
            <a:ext cx="4581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solidFill>
                  <a:srgbClr val="339933"/>
                </a:solidFill>
              </a:rPr>
              <a:t>CÂY MÁI GIẦM</a:t>
            </a:r>
            <a:endParaRPr lang="vi-VN" altLang="vi-VN" b="1">
              <a:solidFill>
                <a:srgbClr val="339933"/>
              </a:solidFill>
            </a:endParaRPr>
          </a:p>
        </p:txBody>
      </p:sp>
      <p:sp>
        <p:nvSpPr>
          <p:cNvPr id="6" name="Slide Number Placeholder 1"/>
          <p:cNvSpPr txBox="1">
            <a:spLocks/>
          </p:cNvSpPr>
          <p:nvPr/>
        </p:nvSpPr>
        <p:spPr bwMode="auto">
          <a:xfrm>
            <a:off x="2128838" y="6288088"/>
            <a:ext cx="41227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vi-VN" sz="2400">
                <a:solidFill>
                  <a:srgbClr val="0000CC"/>
                </a:solidFill>
                <a:latin typeface="Times New Roman" panose="02020603050405020304" pitchFamily="18" charset="0"/>
                <a:cs typeface="Times New Roman" panose="02020603050405020304" pitchFamily="18" charset="0"/>
              </a:rPr>
              <a:t>CON BỌ MẮT- CÔN TRÙNG</a:t>
            </a:r>
          </a:p>
        </p:txBody>
      </p:sp>
      <p:pic>
        <p:nvPicPr>
          <p:cNvPr id="7" name="Picture 4" descr="Vien Sot ret Ky Sinh Trung - Con trung Quy Nh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6850"/>
            <a:ext cx="9001125"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3142">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6868"/>
                                        </p:tgtEl>
                                        <p:attrNameLst>
                                          <p:attrName>style.visibility</p:attrName>
                                        </p:attrNameLst>
                                      </p:cBhvr>
                                      <p:to>
                                        <p:strVal val="visible"/>
                                      </p:to>
                                    </p:set>
                                    <p:animEffect transition="in" filter="fade">
                                      <p:cBhvr>
                                        <p:cTn id="10" dur="1000"/>
                                        <p:tgtEl>
                                          <p:spTgt spid="36868"/>
                                        </p:tgtEl>
                                      </p:cBhvr>
                                    </p:animEffect>
                                    <p:anim calcmode="lin" valueType="num">
                                      <p:cBhvr>
                                        <p:cTn id="11" dur="1000" fill="hold"/>
                                        <p:tgtEl>
                                          <p:spTgt spid="36868"/>
                                        </p:tgtEl>
                                        <p:attrNameLst>
                                          <p:attrName>ppt_x</p:attrName>
                                        </p:attrNameLst>
                                      </p:cBhvr>
                                      <p:tavLst>
                                        <p:tav tm="0">
                                          <p:val>
                                            <p:strVal val="#ppt_x"/>
                                          </p:val>
                                        </p:tav>
                                        <p:tav tm="100000">
                                          <p:val>
                                            <p:strVal val="#ppt_x"/>
                                          </p:val>
                                        </p:tav>
                                      </p:tavLst>
                                    </p:anim>
                                    <p:anim calcmode="lin" valueType="num">
                                      <p:cBhvr>
                                        <p:cTn id="12"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1" nodeType="clickEffect">
                                  <p:stCondLst>
                                    <p:cond delay="0"/>
                                  </p:stCondLst>
                                  <p:childTnLst>
                                    <p:animEffect transition="out" filter="barn(inVertical)">
                                      <p:cBhvr>
                                        <p:cTn id="16" dur="500"/>
                                        <p:tgtEl>
                                          <p:spTgt spid="36868"/>
                                        </p:tgtEl>
                                      </p:cBhvr>
                                    </p:animEffect>
                                    <p:set>
                                      <p:cBhvr>
                                        <p:cTn id="17" dur="1" fill="hold">
                                          <p:stCondLst>
                                            <p:cond delay="499"/>
                                          </p:stCondLst>
                                        </p:cTn>
                                        <p:tgtEl>
                                          <p:spTgt spid="36868"/>
                                        </p:tgtEl>
                                        <p:attrNameLst>
                                          <p:attrName>style.visibility</p:attrName>
                                        </p:attrNameLst>
                                      </p:cBhvr>
                                      <p:to>
                                        <p:strVal val="hidden"/>
                                      </p:to>
                                    </p:set>
                                  </p:childTnLst>
                                </p:cTn>
                              </p:par>
                              <p:par>
                                <p:cTn id="18" presetID="31" presetClass="exit" presetSubtype="0" fill="hold" nodeType="withEffect">
                                  <p:stCondLst>
                                    <p:cond delay="0"/>
                                  </p:stCondLst>
                                  <p:childTnLst>
                                    <p:anim calcmode="lin" valueType="num">
                                      <p:cBhvr>
                                        <p:cTn id="19" dur="1000"/>
                                        <p:tgtEl>
                                          <p:spTgt spid="3"/>
                                        </p:tgtEl>
                                        <p:attrNameLst>
                                          <p:attrName>ppt_w</p:attrName>
                                        </p:attrNameLst>
                                      </p:cBhvr>
                                      <p:tavLst>
                                        <p:tav tm="0">
                                          <p:val>
                                            <p:strVal val="ppt_w"/>
                                          </p:val>
                                        </p:tav>
                                        <p:tav tm="100000">
                                          <p:val>
                                            <p:fltVal val="0"/>
                                          </p:val>
                                        </p:tav>
                                      </p:tavLst>
                                    </p:anim>
                                    <p:anim calcmode="lin" valueType="num">
                                      <p:cBhvr>
                                        <p:cTn id="20" dur="1000"/>
                                        <p:tgtEl>
                                          <p:spTgt spid="3"/>
                                        </p:tgtEl>
                                        <p:attrNameLst>
                                          <p:attrName>ppt_h</p:attrName>
                                        </p:attrNameLst>
                                      </p:cBhvr>
                                      <p:tavLst>
                                        <p:tav tm="0">
                                          <p:val>
                                            <p:strVal val="ppt_h"/>
                                          </p:val>
                                        </p:tav>
                                        <p:tav tm="100000">
                                          <p:val>
                                            <p:fltVal val="0"/>
                                          </p:val>
                                        </p:tav>
                                      </p:tavLst>
                                    </p:anim>
                                    <p:anim calcmode="lin" valueType="num">
                                      <p:cBhvr>
                                        <p:cTn id="21" dur="1000"/>
                                        <p:tgtEl>
                                          <p:spTgt spid="3"/>
                                        </p:tgtEl>
                                        <p:attrNameLst>
                                          <p:attrName>style.rotation</p:attrName>
                                        </p:attrNameLst>
                                      </p:cBhvr>
                                      <p:tavLst>
                                        <p:tav tm="0">
                                          <p:val>
                                            <p:fltVal val="0"/>
                                          </p:val>
                                        </p:tav>
                                        <p:tav tm="100000">
                                          <p:val>
                                            <p:fltVal val="90"/>
                                          </p:val>
                                        </p:tav>
                                      </p:tavLst>
                                    </p:anim>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68"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553" r="18086"/>
          <a:stretch/>
        </p:blipFill>
        <p:spPr>
          <a:xfrm>
            <a:off x="5057775" y="166688"/>
            <a:ext cx="3711575" cy="326231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l="13290" r="4880"/>
          <a:stretch/>
        </p:blipFill>
        <p:spPr>
          <a:xfrm>
            <a:off x="194432" y="2640445"/>
            <a:ext cx="5497512" cy="3778250"/>
          </a:xfrm>
          <a:prstGeom prst="rect">
            <a:avLst/>
          </a:prstGeom>
          <a:ln>
            <a:noFill/>
          </a:ln>
          <a:effectLst>
            <a:outerShdw blurRad="292100" dist="139700" dir="2700000" algn="tl" rotWithShape="0">
              <a:srgbClr val="333333">
                <a:alpha val="65000"/>
              </a:srgbClr>
            </a:outerShdw>
          </a:effectLst>
        </p:spPr>
      </p:pic>
      <p:sp>
        <p:nvSpPr>
          <p:cNvPr id="38918" name="TextBox 5"/>
          <p:cNvSpPr txBox="1">
            <a:spLocks noChangeArrowheads="1"/>
          </p:cNvSpPr>
          <p:nvPr/>
        </p:nvSpPr>
        <p:spPr bwMode="auto">
          <a:xfrm>
            <a:off x="960438" y="1258888"/>
            <a:ext cx="3327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dirty="0">
                <a:solidFill>
                  <a:srgbClr val="C000C0"/>
                </a:solidFill>
              </a:rPr>
              <a:t>CON BA KHÍA</a:t>
            </a:r>
            <a:endParaRPr lang="vi-VN" altLang="vi-VN" b="1" dirty="0">
              <a:solidFill>
                <a:srgbClr val="C000C0"/>
              </a:solidFill>
            </a:endParaRPr>
          </a:p>
        </p:txBody>
      </p:sp>
      <p:pic>
        <p:nvPicPr>
          <p:cNvPr id="7" name="Picture 2" descr="Kỹ thuật trồng cây đước ở rừng ngập mặ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95"/>
            <a:ext cx="9144000" cy="595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43188" y="6177690"/>
            <a:ext cx="3257623" cy="523220"/>
          </a:xfrm>
          <a:prstGeom prst="rect">
            <a:avLst/>
          </a:prstGeom>
        </p:spPr>
        <p:txBody>
          <a:bodyPr wrap="none">
            <a:spAutoFit/>
          </a:bodyPr>
          <a:lstStyle/>
          <a:p>
            <a:pPr lvl="0"/>
            <a:r>
              <a:rPr lang="en-US" altLang="vi-VN" sz="2800" b="1" dirty="0" err="1">
                <a:solidFill>
                  <a:srgbClr val="FF0000"/>
                </a:solidFill>
                <a:latin typeface="Times New Roman" panose="02020603050405020304" pitchFamily="18" charset="0"/>
                <a:cs typeface="Times New Roman" panose="02020603050405020304" pitchFamily="18" charset="0"/>
              </a:rPr>
              <a:t>Cây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tràm</a:t>
            </a:r>
            <a:r>
              <a:rPr lang="en-US" altLang="vi-VN" sz="2800" b="1" dirty="0">
                <a:solidFill>
                  <a:srgbClr val="FF0000"/>
                </a:solidFill>
                <a:latin typeface="Times New Roman" panose="02020603050405020304" pitchFamily="18" charset="0"/>
                <a:cs typeface="Times New Roman" panose="02020603050405020304" pitchFamily="18" charset="0"/>
              </a:rPr>
              <a:t> – </a:t>
            </a:r>
            <a:r>
              <a:rPr lang="en-US" altLang="vi-VN" sz="2800" b="1" dirty="0" err="1">
                <a:solidFill>
                  <a:srgbClr val="FF0000"/>
                </a:solidFill>
                <a:latin typeface="Times New Roman" panose="02020603050405020304" pitchFamily="18" charset="0"/>
                <a:cs typeface="Times New Roman" panose="02020603050405020304" pitchFamily="18" charset="0"/>
              </a:rPr>
              <a:t>Cà</a:t>
            </a:r>
            <a:r>
              <a:rPr lang="en-US" altLang="vi-VN" sz="2800" b="1" dirty="0">
                <a:solidFill>
                  <a:srgbClr val="FF0000"/>
                </a:solidFill>
                <a:latin typeface="Times New Roman" panose="02020603050405020304" pitchFamily="18" charset="0"/>
                <a:cs typeface="Times New Roman" panose="02020603050405020304" pitchFamily="18" charset="0"/>
              </a:rPr>
              <a:t> Mau</a:t>
            </a:r>
            <a:endParaRPr lang="vi-VN" altLang="vi-VN" sz="2800" b="1" dirty="0">
              <a:solidFill>
                <a:srgbClr val="FF0000"/>
              </a:solidFill>
              <a:latin typeface="Times New Roman" panose="02020603050405020304" pitchFamily="18" charset="0"/>
              <a:cs typeface="Times New Roman" panose="02020603050405020304" pitchFamily="18" charset="0"/>
            </a:endParaRPr>
          </a:p>
        </p:txBody>
      </p:sp>
      <p:pic>
        <p:nvPicPr>
          <p:cNvPr id="8" name="Picture 6" descr="Cây Tràm – Nơi phân bố, đặc điểm và phân lo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563"/>
            <a:ext cx="9143999" cy="636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125">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38918"/>
                                        </p:tgtEl>
                                      </p:cBhvr>
                                    </p:animEffect>
                                    <p:set>
                                      <p:cBhvr>
                                        <p:cTn id="10" dur="1" fill="hold">
                                          <p:stCondLst>
                                            <p:cond delay="499"/>
                                          </p:stCondLst>
                                        </p:cTn>
                                        <p:tgtEl>
                                          <p:spTgt spid="38918"/>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4"/>
          <p:cNvSpPr>
            <a:spLocks noChangeArrowheads="1"/>
          </p:cNvSpPr>
          <p:nvPr/>
        </p:nvSpPr>
        <p:spPr bwMode="auto">
          <a:xfrm>
            <a:off x="-5686" y="1291130"/>
            <a:ext cx="809880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15000"/>
              </a:lnSpc>
              <a:spcBef>
                <a:spcPct val="0"/>
              </a:spcBef>
              <a:spcAft>
                <a:spcPts val="1000"/>
              </a:spcAft>
              <a:buFontTx/>
              <a:buNone/>
            </a:pP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US" alt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ngòi</a:t>
            </a:r>
            <a:r>
              <a:rPr lang="en-US" alt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kênh</a:t>
            </a:r>
            <a:r>
              <a:rPr lang="en-US" alt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rạch</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bủa</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giăng</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chít</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mạng</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nhện</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1800" dirty="0">
              <a:solidFill>
                <a:srgbClr val="002060"/>
              </a:solidFill>
              <a:ea typeface="Calibri" panose="020F0502020204030204" pitchFamily="34" charset="0"/>
              <a:cs typeface="Times New Roman" panose="02020603050405020304" pitchFamily="18" charset="0"/>
            </a:endParaRPr>
          </a:p>
          <a:p>
            <a:pPr algn="just" eaLnBrk="1" hangingPunct="1">
              <a:lnSpc>
                <a:spcPct val="115000"/>
              </a:lnSpc>
              <a:spcBef>
                <a:spcPct val="0"/>
              </a:spcBef>
              <a:spcAft>
                <a:spcPts val="1000"/>
              </a:spcAft>
              <a:buFontTx/>
              <a:buNone/>
            </a:pP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Màu</a:t>
            </a:r>
            <a:r>
              <a:rPr lang="en-US" alt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sắc</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bao</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trùm</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bởi</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màu</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trời</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cây</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lá</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1800" dirty="0">
              <a:solidFill>
                <a:srgbClr val="002060"/>
              </a:solidFill>
              <a:ea typeface="Calibri" panose="020F0502020204030204" pitchFamily="34" charset="0"/>
              <a:cs typeface="Times New Roman" panose="02020603050405020304" pitchFamily="18" charset="0"/>
            </a:endParaRPr>
          </a:p>
          <a:p>
            <a:pPr algn="just" eaLnBrk="1" hangingPunct="1">
              <a:lnSpc>
                <a:spcPct val="115000"/>
              </a:lnSpc>
              <a:spcBef>
                <a:spcPct val="0"/>
              </a:spcBef>
              <a:spcAft>
                <a:spcPts val="1000"/>
              </a:spcAft>
              <a:buFontTx/>
              <a:buNone/>
            </a:pP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Âm</a:t>
            </a:r>
            <a:r>
              <a:rPr lang="en-US" alt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thanh</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tiếng</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rì</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rào</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sóng</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gió</a:t>
            </a:r>
            <a:r>
              <a:rPr lang="en-US" alt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1800" dirty="0">
              <a:solidFill>
                <a:srgbClr val="002060"/>
              </a:solidFill>
              <a:ea typeface="Calibri" panose="020F0502020204030204" pitchFamily="34" charset="0"/>
              <a:cs typeface="Times New Roman" panose="02020603050405020304" pitchFamily="18" charset="0"/>
            </a:endParaRPr>
          </a:p>
        </p:txBody>
      </p:sp>
      <p:sp>
        <p:nvSpPr>
          <p:cNvPr id="29702" name="Rectangle 5"/>
          <p:cNvSpPr>
            <a:spLocks noChangeArrowheads="1"/>
          </p:cNvSpPr>
          <p:nvPr/>
        </p:nvSpPr>
        <p:spPr bwMode="auto">
          <a:xfrm>
            <a:off x="504854" y="2818180"/>
            <a:ext cx="5049780" cy="48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15000"/>
              </a:lnSpc>
              <a:spcBef>
                <a:spcPct val="0"/>
              </a:spcBef>
              <a:spcAft>
                <a:spcPts val="1000"/>
              </a:spcAft>
              <a:buFontTx/>
              <a:buNone/>
            </a:pP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So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sánh</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điệp</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ngữ</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gợi</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tả</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1800" b="1" dirty="0">
              <a:solidFill>
                <a:srgbClr val="0000CC"/>
              </a:solidFill>
              <a:ea typeface="Calibri" panose="020F0502020204030204" pitchFamily="34" charset="0"/>
              <a:cs typeface="Times New Roman" panose="02020603050405020304" pitchFamily="18" charset="0"/>
            </a:endParaRPr>
          </a:p>
        </p:txBody>
      </p:sp>
      <p:sp>
        <p:nvSpPr>
          <p:cNvPr id="29703" name="Rectangle 6"/>
          <p:cNvSpPr>
            <a:spLocks noChangeArrowheads="1"/>
          </p:cNvSpPr>
          <p:nvPr/>
        </p:nvSpPr>
        <p:spPr bwMode="auto">
          <a:xfrm>
            <a:off x="504853" y="3276295"/>
            <a:ext cx="7791123"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15000"/>
              </a:lnSpc>
              <a:spcBef>
                <a:spcPct val="0"/>
              </a:spcBef>
              <a:spcAft>
                <a:spcPts val="1000"/>
              </a:spcAft>
              <a:buFontTx/>
              <a:buNone/>
            </a:pP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Quang</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rộng</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lớn</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lặng</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lẽ</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màu</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xanh</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thứ</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âm</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thanh</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đơn</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điệu</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endParaRPr lang="vi-VN" altLang="vi-VN" sz="1800" b="1" dirty="0">
              <a:solidFill>
                <a:srgbClr val="0000CC"/>
              </a:solidFill>
              <a:ea typeface="Calibri" panose="020F0502020204030204" pitchFamily="34" charset="0"/>
              <a:cs typeface="Times New Roman" panose="02020603050405020304" pitchFamily="18" charset="0"/>
            </a:endParaRPr>
          </a:p>
        </p:txBody>
      </p:sp>
      <p:sp>
        <p:nvSpPr>
          <p:cNvPr id="10" name="Rectangle 2"/>
          <p:cNvSpPr>
            <a:spLocks noChangeArrowheads="1"/>
          </p:cNvSpPr>
          <p:nvPr/>
        </p:nvSpPr>
        <p:spPr bwMode="auto">
          <a:xfrm>
            <a:off x="-9150" y="222195"/>
            <a:ext cx="6256338" cy="58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15000"/>
              </a:lnSpc>
              <a:spcBef>
                <a:spcPct val="0"/>
              </a:spcBef>
              <a:spcAft>
                <a:spcPts val="1000"/>
              </a:spcAft>
              <a:buFontTx/>
              <a:buNone/>
            </a:pPr>
            <a:r>
              <a:rPr lang="en-US"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vi-VN"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ngòi</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kênh</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rạch</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Mau</a:t>
            </a:r>
            <a:endParaRPr lang="vi-VN" altLang="vi-VN" sz="2000" dirty="0">
              <a:solidFill>
                <a:srgbClr val="FF0000"/>
              </a:solidFill>
              <a:ea typeface="Calibri" panose="020F0502020204030204" pitchFamily="34" charset="0"/>
              <a:cs typeface="Times New Roman" panose="02020603050405020304" pitchFamily="18" charset="0"/>
            </a:endParaRPr>
          </a:p>
        </p:txBody>
      </p:sp>
      <p:sp>
        <p:nvSpPr>
          <p:cNvPr id="14" name="Rectangle 2"/>
          <p:cNvSpPr>
            <a:spLocks noChangeArrowheads="1"/>
          </p:cNvSpPr>
          <p:nvPr/>
        </p:nvSpPr>
        <p:spPr bwMode="auto">
          <a:xfrm>
            <a:off x="-9150" y="799154"/>
            <a:ext cx="610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alt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Kênh</a:t>
            </a:r>
            <a:r>
              <a:rPr lang="en-US" alt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rạch</a:t>
            </a:r>
            <a:r>
              <a:rPr lang="en-US" alt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a:t>
            </a:r>
            <a:r>
              <a:rPr lang="en-US" alt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Mau</a:t>
            </a:r>
            <a:endParaRPr lang="vi-VN" altLang="vi-VN" sz="24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907080" y="4238698"/>
            <a:ext cx="2438705" cy="1938992"/>
          </a:xfrm>
          <a:prstGeom prst="rect">
            <a:avLst/>
          </a:prstGeom>
        </p:spPr>
        <p:txBody>
          <a:bodyPr wrap="square">
            <a:spAutoFit/>
          </a:bodyPr>
          <a:lstStyle/>
          <a:p>
            <a:pPr algn="just"/>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Rạch</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Giầm</a:t>
            </a:r>
            <a:endParaRPr lang="vi-VN" altLang="vi-VN" sz="2400" dirty="0">
              <a:latin typeface="Arial" panose="020B0604020202020204" pitchFamily="34" charset="0"/>
              <a:ea typeface="Calibri" panose="020F0502020204030204" pitchFamily="34" charset="0"/>
              <a:cs typeface="Times New Roman" panose="02020603050405020304" pitchFamily="18" charset="0"/>
            </a:endParaRPr>
          </a:p>
          <a:p>
            <a:pPr algn="just"/>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Kênh</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Bọ</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Mắt</a:t>
            </a:r>
            <a:endParaRPr lang="vi-VN" altLang="vi-VN" sz="2400" dirty="0">
              <a:latin typeface="Arial" panose="020B0604020202020204" pitchFamily="34" charset="0"/>
              <a:ea typeface="Calibri" panose="020F0502020204030204" pitchFamily="34" charset="0"/>
              <a:cs typeface="Times New Roman" panose="02020603050405020304" pitchFamily="18" charset="0"/>
            </a:endParaRPr>
          </a:p>
          <a:p>
            <a:pPr algn="just"/>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Kênh</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Ba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Kh</a:t>
            </a:r>
            <a:r>
              <a:rPr lang="en-US" altLang="vi-VN" sz="2400" dirty="0" err="1">
                <a:ea typeface="Calibri" panose="020F0502020204030204" pitchFamily="34" charset="0"/>
                <a:cs typeface="Times New Roman" panose="02020603050405020304" pitchFamily="18" charset="0"/>
              </a:rPr>
              <a:t>í</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a</a:t>
            </a:r>
            <a:endParaRPr lang="vi-VN" altLang="vi-VN" sz="2400" dirty="0">
              <a:latin typeface="Arial" panose="020B0604020202020204" pitchFamily="34" charset="0"/>
              <a:ea typeface="Calibri" panose="020F0502020204030204" pitchFamily="34" charset="0"/>
              <a:cs typeface="Times New Roman" panose="02020603050405020304" pitchFamily="18" charset="0"/>
            </a:endParaRPr>
          </a:p>
          <a:p>
            <a:pPr algn="just"/>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Căn</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Cà</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Mau </a:t>
            </a:r>
            <a:endParaRPr lang="en-US" altLang="vi-VN" sz="2400" dirty="0">
              <a:latin typeface="Arial" panose="020B0604020202020204" pitchFamily="34" charset="0"/>
              <a:ea typeface="Calibri" panose="020F0502020204030204" pitchFamily="34" charset="0"/>
              <a:cs typeface="Times New Roman" panose="02020603050405020304" pitchFamily="18" charset="0"/>
            </a:endParaRPr>
          </a:p>
        </p:txBody>
      </p:sp>
      <p:sp>
        <p:nvSpPr>
          <p:cNvPr id="8" name="AutoShape 1"/>
          <p:cNvSpPr>
            <a:spLocks/>
          </p:cNvSpPr>
          <p:nvPr/>
        </p:nvSpPr>
        <p:spPr bwMode="auto">
          <a:xfrm>
            <a:off x="3197655" y="4367635"/>
            <a:ext cx="182562" cy="1657350"/>
          </a:xfrm>
          <a:prstGeom prst="rightBrace">
            <a:avLst>
              <a:gd name="adj1" fmla="val 41104"/>
              <a:gd name="adj2" fmla="val 50000"/>
            </a:avLst>
          </a:prstGeom>
          <a:noFill/>
          <a:ln w="38100">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1800">
              <a:solidFill>
                <a:srgbClr val="002060"/>
              </a:solidFill>
              <a:latin typeface="Arial" panose="020B0604020202020204" pitchFamily="34" charset="0"/>
            </a:endParaRPr>
          </a:p>
        </p:txBody>
      </p:sp>
      <p:sp>
        <p:nvSpPr>
          <p:cNvPr id="3" name="Rectangle 2"/>
          <p:cNvSpPr/>
          <p:nvPr/>
        </p:nvSpPr>
        <p:spPr>
          <a:xfrm>
            <a:off x="3512215" y="4505752"/>
            <a:ext cx="4266590" cy="1366528"/>
          </a:xfrm>
          <a:prstGeom prst="rect">
            <a:avLst/>
          </a:prstGeom>
        </p:spPr>
        <p:txBody>
          <a:bodyPr wrap="square">
            <a:spAutoFit/>
          </a:bodyPr>
          <a:lstStyle/>
          <a:p>
            <a:pPr lvl="0" algn="just" eaLnBrk="1" hangingPunct="1">
              <a:lnSpc>
                <a:spcPct val="115000"/>
              </a:lnSpc>
              <a:spcAft>
                <a:spcPts val="1000"/>
              </a:spcAft>
            </a:pP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Cách</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đặt</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tên</a:t>
            </a:r>
            <a:r>
              <a:rPr lang="en-US" altLang="vi-VN" sz="24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dựa</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đặc</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điểm</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sinh</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thái</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=&gt;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mộc</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mạc</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giản</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dị</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mang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tính</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địa</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phương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2400" dirty="0">
              <a:solidFill>
                <a:srgbClr val="0000CC"/>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03574944"/>
      </p:ext>
    </p:extLst>
  </p:cSld>
  <p:clrMapOvr>
    <a:masterClrMapping/>
  </p:clrMapOvr>
  <p:transition spd="slow" advTm="71752">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701"/>
                                        </p:tgtEl>
                                        <p:attrNameLst>
                                          <p:attrName>style.visibility</p:attrName>
                                        </p:attrNameLst>
                                      </p:cBhvr>
                                      <p:to>
                                        <p:strVal val="visible"/>
                                      </p:to>
                                    </p:set>
                                    <p:animEffect transition="in" filter="barn(inVertical)">
                                      <p:cBhvr>
                                        <p:cTn id="17" dur="500"/>
                                        <p:tgtEl>
                                          <p:spTgt spid="2970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702"/>
                                        </p:tgtEl>
                                        <p:attrNameLst>
                                          <p:attrName>style.visibility</p:attrName>
                                        </p:attrNameLst>
                                      </p:cBhvr>
                                      <p:to>
                                        <p:strVal val="visible"/>
                                      </p:to>
                                    </p:set>
                                    <p:animEffect transition="in" filter="barn(inVertical)">
                                      <p:cBhvr>
                                        <p:cTn id="22" dur="500"/>
                                        <p:tgtEl>
                                          <p:spTgt spid="2970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703"/>
                                        </p:tgtEl>
                                        <p:attrNameLst>
                                          <p:attrName>style.visibility</p:attrName>
                                        </p:attrNameLst>
                                      </p:cBhvr>
                                      <p:to>
                                        <p:strVal val="visible"/>
                                      </p:to>
                                    </p:set>
                                    <p:animEffect transition="in" filter="barn(inVertical)">
                                      <p:cBhvr>
                                        <p:cTn id="27" dur="500"/>
                                        <p:tgtEl>
                                          <p:spTgt spid="2970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2" grpId="0"/>
      <p:bldP spid="29703" grpId="0"/>
      <p:bldP spid="10" grpId="0"/>
      <p:bldP spid="14" grpId="0"/>
      <p:bldP spid="2" grpId="0"/>
      <p:bldP spid="8"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ChangeArrowheads="1"/>
          </p:cNvSpPr>
          <p:nvPr/>
        </p:nvSpPr>
        <p:spPr bwMode="auto">
          <a:xfrm>
            <a:off x="-9150" y="69490"/>
            <a:ext cx="3223959"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15000"/>
              </a:lnSpc>
              <a:spcBef>
                <a:spcPct val="0"/>
              </a:spcBef>
              <a:spcAft>
                <a:spcPts val="1000"/>
              </a:spcAft>
              <a:buFontTx/>
              <a:buNone/>
            </a:pPr>
            <a:r>
              <a:rPr lang="en-US" alt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altLang="vi-VN"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alt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alt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Căn</a:t>
            </a:r>
            <a:endParaRPr lang="vi-VN" altLang="vi-VN" sz="2400" dirty="0">
              <a:solidFill>
                <a:srgbClr val="FF0000"/>
              </a:solidFill>
              <a:ea typeface="Calibri" panose="020F0502020204030204" pitchFamily="34" charset="0"/>
              <a:cs typeface="Times New Roman" panose="02020603050405020304" pitchFamily="18" charset="0"/>
            </a:endParaRPr>
          </a:p>
        </p:txBody>
      </p:sp>
      <p:sp>
        <p:nvSpPr>
          <p:cNvPr id="45060" name="Rectangle 3"/>
          <p:cNvSpPr>
            <a:spLocks noChangeArrowheads="1"/>
          </p:cNvSpPr>
          <p:nvPr/>
        </p:nvSpPr>
        <p:spPr bwMode="auto">
          <a:xfrm>
            <a:off x="-9150" y="523265"/>
            <a:ext cx="82454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15000"/>
              </a:lnSpc>
              <a:spcBef>
                <a:spcPct val="0"/>
              </a:spcBef>
              <a:spcAft>
                <a:spcPts val="1000"/>
              </a:spcAft>
              <a:buFontTx/>
              <a:buNone/>
            </a:pP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Mênh</a:t>
            </a:r>
            <a:r>
              <a:rPr lang="en-US" alt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mông</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rộng</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ngàn</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a:t>
            </a:r>
            <a:endParaRPr lang="vi-VN" altLang="vi-VN" sz="2400" dirty="0">
              <a:ea typeface="Calibri" panose="020F0502020204030204" pitchFamily="34" charset="0"/>
              <a:cs typeface="Times New Roman" panose="02020603050405020304" pitchFamily="18" charset="0"/>
            </a:endParaRPr>
          </a:p>
          <a:p>
            <a:pPr algn="just" eaLnBrk="1" hangingPunct="1">
              <a:lnSpc>
                <a:spcPct val="115000"/>
              </a:lnSpc>
              <a:spcBef>
                <a:spcPct val="0"/>
              </a:spcBef>
              <a:spcAft>
                <a:spcPts val="1000"/>
              </a:spcAft>
              <a:buFontTx/>
              <a:buNone/>
            </a:pP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ầm</a:t>
            </a:r>
            <a:r>
              <a:rPr lang="en-US" alt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ầm</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đổ</a:t>
            </a:r>
            <a:r>
              <a:rPr lang="en-US" alt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như</a:t>
            </a:r>
            <a:r>
              <a:rPr lang="en-US" alt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thác</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a:t>
            </a:r>
            <a:endParaRPr lang="vi-VN" altLang="vi-VN" sz="2400" dirty="0">
              <a:ea typeface="Calibri" panose="020F0502020204030204" pitchFamily="34" charset="0"/>
              <a:cs typeface="Times New Roman" panose="02020603050405020304" pitchFamily="18" charset="0"/>
            </a:endParaRPr>
          </a:p>
          <a:p>
            <a:pPr algn="just" eaLnBrk="1" hangingPunct="1">
              <a:lnSpc>
                <a:spcPct val="115000"/>
              </a:lnSpc>
              <a:spcBef>
                <a:spcPct val="0"/>
              </a:spcBef>
              <a:spcAft>
                <a:spcPts val="1000"/>
              </a:spcAft>
              <a:buFontTx/>
              <a:buNone/>
            </a:pP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Cá</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bơi</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hàng</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đàn</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đen</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trũi</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nhô</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hụp</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xuống</a:t>
            </a:r>
            <a:r>
              <a:rPr lang="vi-VN"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như</a:t>
            </a:r>
            <a:r>
              <a:rPr lang="en-US" alt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alt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bơi</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ếch</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a:t>
            </a:r>
            <a:endParaRPr lang="vi-VN" altLang="vi-VN" sz="2400" dirty="0">
              <a:ea typeface="Calibri" panose="020F0502020204030204" pitchFamily="34" charset="0"/>
              <a:cs typeface="Times New Roman" panose="02020603050405020304" pitchFamily="18" charset="0"/>
            </a:endParaRPr>
          </a:p>
          <a:p>
            <a:pPr algn="just" eaLnBrk="1" hangingPunct="1">
              <a:lnSpc>
                <a:spcPct val="115000"/>
              </a:lnSpc>
              <a:spcBef>
                <a:spcPct val="0"/>
              </a:spcBef>
              <a:spcAft>
                <a:spcPts val="1000"/>
              </a:spcAft>
              <a:buFontTx/>
              <a:buNone/>
            </a:pP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đước</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cao</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ngất</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như</a:t>
            </a:r>
            <a:r>
              <a:rPr lang="en-US" alt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latin typeface="Times New Roman" panose="02020603050405020304" pitchFamily="18" charset="0"/>
                <a:ea typeface="Calibri" panose="020F0502020204030204" pitchFamily="34" charset="0"/>
                <a:cs typeface="Times New Roman" panose="02020603050405020304" pitchFamily="18" charset="0"/>
              </a:rPr>
              <a:t>hai</a:t>
            </a:r>
            <a:r>
              <a:rPr lang="en-US" alt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dãy</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latin typeface="Times New Roman" panose="02020603050405020304" pitchFamily="18" charset="0"/>
                <a:ea typeface="Calibri" panose="020F0502020204030204" pitchFamily="34" charset="0"/>
                <a:cs typeface="Times New Roman" panose="02020603050405020304" pitchFamily="18" charset="0"/>
              </a:rPr>
              <a:t>.  </a:t>
            </a:r>
            <a:endParaRPr lang="vi-VN" altLang="vi-VN" sz="2400" dirty="0">
              <a:ea typeface="Calibri" panose="020F0502020204030204" pitchFamily="34" charset="0"/>
              <a:cs typeface="Times New Roman" panose="02020603050405020304" pitchFamily="18" charset="0"/>
            </a:endParaRPr>
          </a:p>
        </p:txBody>
      </p:sp>
      <p:sp>
        <p:nvSpPr>
          <p:cNvPr id="32773" name="Rectangle 4"/>
          <p:cNvSpPr>
            <a:spLocks noChangeArrowheads="1"/>
          </p:cNvSpPr>
          <p:nvPr/>
        </p:nvSpPr>
        <p:spPr bwMode="auto">
          <a:xfrm>
            <a:off x="-9150" y="2970885"/>
            <a:ext cx="6437312" cy="48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15000"/>
              </a:lnSpc>
              <a:spcBef>
                <a:spcPct val="0"/>
              </a:spcBef>
              <a:spcAft>
                <a:spcPts val="1000"/>
              </a:spcAft>
              <a:buFontTx/>
              <a:buNone/>
            </a:pP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So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sánh</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láy</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tượng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tượng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thanh</a:t>
            </a:r>
            <a:endParaRPr lang="vi-VN" altLang="vi-VN" sz="2400" dirty="0">
              <a:solidFill>
                <a:srgbClr val="0000CC"/>
              </a:solidFill>
              <a:ea typeface="Calibri" panose="020F0502020204030204" pitchFamily="34" charset="0"/>
              <a:cs typeface="Times New Roman" panose="02020603050405020304" pitchFamily="18" charset="0"/>
            </a:endParaRPr>
          </a:p>
        </p:txBody>
      </p:sp>
      <p:sp>
        <p:nvSpPr>
          <p:cNvPr id="32774" name="Rectangle 5"/>
          <p:cNvSpPr>
            <a:spLocks noChangeArrowheads="1"/>
          </p:cNvSpPr>
          <p:nvPr/>
        </p:nvSpPr>
        <p:spPr bwMode="auto">
          <a:xfrm>
            <a:off x="-9150" y="3403434"/>
            <a:ext cx="9153150"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FontTx/>
              <a:buNone/>
            </a:pP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Dòng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sông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lên</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thật</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hùng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vĩ</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đậm</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sơ</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nhưng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đầy</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sức</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vi-VN" altLang="vi-VN" sz="24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vi-VN"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endParaRPr lang="vi-VN" altLang="vi-VN" sz="2400" dirty="0">
              <a:solidFill>
                <a:srgbClr val="0000CC"/>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32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barn(inVertical)">
                                      <p:cBhvr>
                                        <p:cTn id="7" dur="500"/>
                                        <p:tgtEl>
                                          <p:spTgt spid="450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060"/>
                                        </p:tgtEl>
                                        <p:attrNameLst>
                                          <p:attrName>style.visibility</p:attrName>
                                        </p:attrNameLst>
                                      </p:cBhvr>
                                      <p:to>
                                        <p:strVal val="visible"/>
                                      </p:to>
                                    </p:set>
                                    <p:animEffect transition="in" filter="barn(inVertical)">
                                      <p:cBhvr>
                                        <p:cTn id="12" dur="500"/>
                                        <p:tgtEl>
                                          <p:spTgt spid="450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773"/>
                                        </p:tgtEl>
                                        <p:attrNameLst>
                                          <p:attrName>style.visibility</p:attrName>
                                        </p:attrNameLst>
                                      </p:cBhvr>
                                      <p:to>
                                        <p:strVal val="visible"/>
                                      </p:to>
                                    </p:set>
                                    <p:animEffect transition="in" filter="barn(inVertical)">
                                      <p:cBhvr>
                                        <p:cTn id="17" dur="500"/>
                                        <p:tgtEl>
                                          <p:spTgt spid="3277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774"/>
                                        </p:tgtEl>
                                        <p:attrNameLst>
                                          <p:attrName>style.visibility</p:attrName>
                                        </p:attrNameLst>
                                      </p:cBhvr>
                                      <p:to>
                                        <p:strVal val="visible"/>
                                      </p:to>
                                    </p:set>
                                    <p:animEffect transition="in" filter="barn(inVertical)">
                                      <p:cBhvr>
                                        <p:cTn id="22"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0" grpId="0"/>
      <p:bldP spid="32773" grpId="0"/>
      <p:bldP spid="327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55" y="262079"/>
            <a:ext cx="8912545" cy="5508483"/>
          </a:xfrm>
          <a:prstGeom prst="rect">
            <a:avLst/>
          </a:prstGeom>
          <a:ln>
            <a:noFill/>
          </a:ln>
          <a:effectLst>
            <a:softEdge rad="112500"/>
          </a:effectLst>
        </p:spPr>
      </p:pic>
      <p:sp>
        <p:nvSpPr>
          <p:cNvPr id="44035" name="TextBox 6"/>
          <p:cNvSpPr txBox="1">
            <a:spLocks noChangeArrowheads="1"/>
          </p:cNvSpPr>
          <p:nvPr/>
        </p:nvSpPr>
        <p:spPr bwMode="auto">
          <a:xfrm>
            <a:off x="2538413" y="5770563"/>
            <a:ext cx="41227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solidFill>
                  <a:srgbClr val="0000CC"/>
                </a:solidFill>
              </a:rPr>
              <a:t>Sông Năm Căn</a:t>
            </a:r>
            <a:endParaRPr lang="vi-VN" altLang="vi-VN" b="1">
              <a:solidFill>
                <a:srgbClr val="0000CC"/>
              </a:solidFill>
            </a:endParaRPr>
          </a:p>
        </p:txBody>
      </p:sp>
      <p:sp>
        <p:nvSpPr>
          <p:cNvPr id="3" name="TextBox 2"/>
          <p:cNvSpPr txBox="1">
            <a:spLocks noChangeArrowheads="1"/>
          </p:cNvSpPr>
          <p:nvPr/>
        </p:nvSpPr>
        <p:spPr bwMode="auto">
          <a:xfrm>
            <a:off x="1060450" y="985838"/>
            <a:ext cx="7626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400">
                <a:latin typeface="Times New Roman" panose="02020603050405020304" pitchFamily="18" charset="0"/>
                <a:ea typeface="Calibri" panose="020F0502020204030204" pitchFamily="34" charset="0"/>
                <a:cs typeface="Times New Roman" panose="02020603050405020304" pitchFamily="18" charset="0"/>
              </a:rPr>
              <a:t>Dòng sông Năm Căn mênh mông, nước ầm ầm đổ ra biển ngày đêm như thác, cá nước bơi hàng đàn đen trũi nhô lên, hụp xuống như người bơi ếch</a:t>
            </a:r>
            <a:endParaRPr lang="vi-VN" altLang="vi-VN" sz="240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953" y="262079"/>
            <a:ext cx="8453847" cy="6224446"/>
          </a:xfrm>
          <a:prstGeom prst="rect">
            <a:avLst/>
          </a:prstGeom>
          <a:ln>
            <a:noFill/>
          </a:ln>
          <a:effectLst>
            <a:softEdge rad="112500"/>
          </a:effectLst>
        </p:spPr>
      </p:pic>
      <p:pic>
        <p:nvPicPr>
          <p:cNvPr id="9" name="Picture 8"/>
          <p:cNvPicPr>
            <a:picLocks noChangeAspect="1"/>
          </p:cNvPicPr>
          <p:nvPr/>
        </p:nvPicPr>
        <p:blipFill>
          <a:blip r:embed="rId7"/>
          <a:stretch>
            <a:fillRect/>
          </a:stretch>
        </p:blipFill>
        <p:spPr>
          <a:xfrm>
            <a:off x="217811" y="421920"/>
            <a:ext cx="8647691" cy="5904764"/>
          </a:xfrm>
          <a:prstGeom prst="rect">
            <a:avLst/>
          </a:prstGeom>
          <a:ln>
            <a:noFill/>
          </a:ln>
          <a:effectLst>
            <a:softEdge rad="112500"/>
          </a:effectLst>
        </p:spPr>
      </p:pic>
      <p:sp>
        <p:nvSpPr>
          <p:cNvPr id="8" name="TextBox 7"/>
          <p:cNvSpPr txBox="1">
            <a:spLocks noChangeArrowheads="1"/>
          </p:cNvSpPr>
          <p:nvPr/>
        </p:nvSpPr>
        <p:spPr bwMode="auto">
          <a:xfrm>
            <a:off x="1060450" y="215900"/>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1800">
                <a:latin typeface="Times New Roman" panose="02020603050405020304" pitchFamily="18" charset="0"/>
                <a:ea typeface="Calibri" panose="020F0502020204030204" pitchFamily="34" charset="0"/>
                <a:cs typeface="Times New Roman" panose="02020603050405020304" pitchFamily="18" charset="0"/>
              </a:rPr>
              <a:t>Con sông rộng </a:t>
            </a:r>
            <a:r>
              <a:rPr lang="en-US" altLang="vi-VN" sz="1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hơn</a:t>
            </a:r>
            <a:r>
              <a:rPr lang="en-US" altLang="vi-VN" sz="1800">
                <a:latin typeface="Times New Roman" panose="02020603050405020304" pitchFamily="18" charset="0"/>
                <a:ea typeface="Calibri" panose="020F0502020204030204" pitchFamily="34" charset="0"/>
                <a:cs typeface="Times New Roman" panose="02020603050405020304" pitchFamily="18" charset="0"/>
              </a:rPr>
              <a:t> ngàn thước, trông hai bên bờ, rừng đước dựng lên cao ngất </a:t>
            </a:r>
            <a:r>
              <a:rPr lang="en-US" altLang="vi-VN" sz="1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vi-VN" sz="1800">
                <a:latin typeface="Times New Roman" panose="02020603050405020304" pitchFamily="18" charset="0"/>
                <a:ea typeface="Calibri" panose="020F0502020204030204" pitchFamily="34" charset="0"/>
                <a:cs typeface="Times New Roman" panose="02020603050405020304" pitchFamily="18" charset="0"/>
              </a:rPr>
              <a:t> hai dãy trường thành vô tận. Cây đước mọc dài theo bãi, theo từng lứa trái rụng, ngọn bằng tăm tắp, lớp này chồng…</a:t>
            </a:r>
            <a:endParaRPr lang="vi-VN" altLang="vi-VN" sz="1800">
              <a:ea typeface="Calibri" panose="020F0502020204030204" pitchFamily="34" charset="0"/>
              <a:cs typeface="Times New Roman" panose="02020603050405020304" pitchFamily="18" charset="0"/>
            </a:endParaRPr>
          </a:p>
        </p:txBody>
      </p:sp>
      <p:sp>
        <p:nvSpPr>
          <p:cNvPr id="44040" name="TextBox 9"/>
          <p:cNvSpPr txBox="1">
            <a:spLocks noChangeArrowheads="1"/>
          </p:cNvSpPr>
          <p:nvPr/>
        </p:nvSpPr>
        <p:spPr bwMode="auto">
          <a:xfrm>
            <a:off x="2892425" y="5818188"/>
            <a:ext cx="26162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p>
        </p:txBody>
      </p:sp>
      <p:sp>
        <p:nvSpPr>
          <p:cNvPr id="12" name="TextBox 5"/>
          <p:cNvSpPr txBox="1">
            <a:spLocks noChangeArrowheads="1"/>
          </p:cNvSpPr>
          <p:nvPr/>
        </p:nvSpPr>
        <p:spPr bwMode="auto">
          <a:xfrm>
            <a:off x="3162300" y="6273800"/>
            <a:ext cx="33948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dirty="0">
                <a:solidFill>
                  <a:srgbClr val="FF0000"/>
                </a:solidFill>
                <a:latin typeface="Times New Roman" panose="02020603050405020304" pitchFamily="18" charset="0"/>
                <a:cs typeface="Times New Roman" panose="02020603050405020304" pitchFamily="18" charset="0"/>
              </a:rPr>
              <a:t>RỪNG ĐƯỚC </a:t>
            </a:r>
            <a:endParaRPr lang="vi-VN" altLang="vi-VN" b="1" dirty="0">
              <a:solidFill>
                <a:srgbClr val="FF000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3503065" y="2665475"/>
            <a:ext cx="1527050" cy="458115"/>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15" name="Straight Arrow Connector 14"/>
          <p:cNvCxnSpPr/>
          <p:nvPr/>
        </p:nvCxnSpPr>
        <p:spPr>
          <a:xfrm>
            <a:off x="3961180" y="3257195"/>
            <a:ext cx="1796683" cy="610820"/>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flipV="1">
            <a:off x="5182820" y="4218547"/>
            <a:ext cx="1985165" cy="305410"/>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46179531"/>
      </p:ext>
    </p:extLst>
  </p:cSld>
  <p:clrMapOvr>
    <a:masterClrMapping/>
  </p:clrMapOvr>
  <p:transition spd="slow" advTm="129405">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1" presetClass="exit" presetSubtype="0" fill="hold" nodeType="clickEffect">
                                  <p:stCondLst>
                                    <p:cond delay="0"/>
                                  </p:stCondLst>
                                  <p:childTnLst>
                                    <p:anim calcmode="lin" valueType="num">
                                      <p:cBhvr>
                                        <p:cTn id="15" dur="1000"/>
                                        <p:tgtEl>
                                          <p:spTgt spid="6"/>
                                        </p:tgtEl>
                                        <p:attrNameLst>
                                          <p:attrName>ppt_w</p:attrName>
                                        </p:attrNameLst>
                                      </p:cBhvr>
                                      <p:tavLst>
                                        <p:tav tm="0">
                                          <p:val>
                                            <p:strVal val="ppt_w"/>
                                          </p:val>
                                        </p:tav>
                                        <p:tav tm="100000">
                                          <p:val>
                                            <p:fltVal val="0"/>
                                          </p:val>
                                        </p:tav>
                                      </p:tavLst>
                                    </p:anim>
                                    <p:anim calcmode="lin" valueType="num">
                                      <p:cBhvr>
                                        <p:cTn id="16" dur="1000"/>
                                        <p:tgtEl>
                                          <p:spTgt spid="6"/>
                                        </p:tgtEl>
                                        <p:attrNameLst>
                                          <p:attrName>ppt_h</p:attrName>
                                        </p:attrNameLst>
                                      </p:cBhvr>
                                      <p:tavLst>
                                        <p:tav tm="0">
                                          <p:val>
                                            <p:strVal val="ppt_h"/>
                                          </p:val>
                                        </p:tav>
                                        <p:tav tm="100000">
                                          <p:val>
                                            <p:fltVal val="0"/>
                                          </p:val>
                                        </p:tav>
                                      </p:tavLst>
                                    </p:anim>
                                    <p:anim calcmode="lin" valueType="num">
                                      <p:cBhvr>
                                        <p:cTn id="17" dur="1000"/>
                                        <p:tgtEl>
                                          <p:spTgt spid="6"/>
                                        </p:tgtEl>
                                        <p:attrNameLst>
                                          <p:attrName>style.rotation</p:attrName>
                                        </p:attrNameLst>
                                      </p:cBhvr>
                                      <p:tavLst>
                                        <p:tav tm="0">
                                          <p:val>
                                            <p:fltVal val="0"/>
                                          </p:val>
                                        </p:tav>
                                        <p:tav tm="100000">
                                          <p:val>
                                            <p:fltVal val="90"/>
                                          </p:val>
                                        </p:tav>
                                      </p:tavLst>
                                    </p:anim>
                                    <p:animEffect transition="out" filter="fad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par>
                                <p:cTn id="20" presetID="31" presetClass="exit" presetSubtype="0" fill="hold" grpId="0" nodeType="with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par>
                                <p:cTn id="36" presetID="6"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2"/>
                </p:tgtEl>
              </p:cMediaNode>
            </p:audio>
          </p:childTnLst>
        </p:cTn>
      </p:par>
    </p:tnLst>
    <p:bldLst>
      <p:bldP spid="3" grpId="0"/>
      <p:bldP spid="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a:spLocks noChangeArrowheads="1"/>
          </p:cNvSpPr>
          <p:nvPr/>
        </p:nvSpPr>
        <p:spPr bwMode="auto">
          <a:xfrm>
            <a:off x="-9150" y="69490"/>
            <a:ext cx="36195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15000"/>
              </a:lnSpc>
              <a:spcBef>
                <a:spcPct val="0"/>
              </a:spcBef>
              <a:spcAft>
                <a:spcPts val="1000"/>
              </a:spcAft>
              <a:buFontTx/>
              <a:buNone/>
            </a:pPr>
            <a:r>
              <a:rPr lang="en-US"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vi-VN"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chợ</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Căn</a:t>
            </a:r>
            <a:endParaRPr lang="vi-VN" altLang="vi-VN" sz="2800" b="1" dirty="0">
              <a:solidFill>
                <a:srgbClr val="FF0000"/>
              </a:solidFill>
              <a:ea typeface="Calibri" panose="020F0502020204030204" pitchFamily="34" charset="0"/>
              <a:cs typeface="Times New Roman" panose="02020603050405020304" pitchFamily="18" charset="0"/>
            </a:endParaRPr>
          </a:p>
        </p:txBody>
      </p:sp>
      <p:sp>
        <p:nvSpPr>
          <p:cNvPr id="3" name="Rectangle 2"/>
          <p:cNvSpPr/>
          <p:nvPr/>
        </p:nvSpPr>
        <p:spPr>
          <a:xfrm>
            <a:off x="-9150" y="554901"/>
            <a:ext cx="2727029" cy="517065"/>
          </a:xfrm>
          <a:prstGeom prst="rect">
            <a:avLst/>
          </a:prstGeom>
        </p:spPr>
        <p:txBody>
          <a:bodyPr wrap="none">
            <a:spAutoFit/>
          </a:bodyPr>
          <a:lstStyle/>
          <a:p>
            <a:pPr lvl="0" algn="just" eaLnBrk="1" hangingPunct="1">
              <a:lnSpc>
                <a:spcPct val="115000"/>
              </a:lnSpc>
              <a:spcAft>
                <a:spcPts val="1000"/>
              </a:spcAft>
            </a:pPr>
            <a:r>
              <a:rPr lang="en-US" alt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quen</a:t>
            </a:r>
            <a:r>
              <a:rPr lang="en-US" alt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thuộc</a:t>
            </a:r>
            <a:r>
              <a:rPr lang="en-US" alt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2400" b="1" dirty="0">
              <a:solidFill>
                <a:prstClr val="black"/>
              </a:solidFill>
              <a:ea typeface="Calibri" panose="020F0502020204030204" pitchFamily="34" charset="0"/>
              <a:cs typeface="Times New Roman" panose="02020603050405020304" pitchFamily="18" charset="0"/>
            </a:endParaRPr>
          </a:p>
        </p:txBody>
      </p:sp>
      <p:sp>
        <p:nvSpPr>
          <p:cNvPr id="4" name="Rectangle 3"/>
          <p:cNvSpPr/>
          <p:nvPr/>
        </p:nvSpPr>
        <p:spPr>
          <a:xfrm>
            <a:off x="-9150" y="985720"/>
            <a:ext cx="9153150" cy="941796"/>
          </a:xfrm>
          <a:prstGeom prst="rect">
            <a:avLst/>
          </a:prstGeom>
        </p:spPr>
        <p:txBody>
          <a:bodyPr wrap="square">
            <a:spAutoFit/>
          </a:bodyPr>
          <a:lstStyle/>
          <a:p>
            <a:pPr lvl="0" algn="just" eaLnBrk="1" hangingPunct="1">
              <a:lnSpc>
                <a:spcPct val="115000"/>
              </a:lnSpc>
              <a:spcAft>
                <a:spcPts val="0"/>
              </a:spcAft>
            </a:pP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Nằm</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sát</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bờ</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ồn</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ào</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đông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vui</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tấp</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nập</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2400" dirty="0">
              <a:solidFill>
                <a:prstClr val="black"/>
              </a:solidFill>
              <a:ea typeface="Calibri" panose="020F0502020204030204" pitchFamily="34" charset="0"/>
              <a:cs typeface="Times New Roman" panose="02020603050405020304" pitchFamily="18" charset="0"/>
            </a:endParaRPr>
          </a:p>
          <a:p>
            <a:pPr lvl="0" algn="just" eaLnBrk="1" hangingPunct="1">
              <a:lnSpc>
                <a:spcPct val="115000"/>
              </a:lnSpc>
              <a:spcAft>
                <a:spcPts val="0"/>
              </a:spcAft>
            </a:pP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túp</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lều</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cạnh</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ngôi</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gạch</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hai</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gỗ</a:t>
            </a:r>
            <a:r>
              <a:rPr lang="en-US" alt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altLang="vi-VN"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2400" dirty="0">
              <a:solidFill>
                <a:prstClr val="black"/>
              </a:solidFill>
              <a:ea typeface="Calibri" panose="020F0502020204030204" pitchFamily="34" charset="0"/>
              <a:cs typeface="Times New Roman" panose="02020603050405020304" pitchFamily="18" charset="0"/>
            </a:endParaRPr>
          </a:p>
        </p:txBody>
      </p:sp>
      <p:sp>
        <p:nvSpPr>
          <p:cNvPr id="5" name="Rectangle 4"/>
          <p:cNvSpPr/>
          <p:nvPr/>
        </p:nvSpPr>
        <p:spPr>
          <a:xfrm>
            <a:off x="-9150" y="1843000"/>
            <a:ext cx="1917513" cy="517065"/>
          </a:xfrm>
          <a:prstGeom prst="rect">
            <a:avLst/>
          </a:prstGeom>
        </p:spPr>
        <p:txBody>
          <a:bodyPr wrap="none">
            <a:spAutoFit/>
          </a:bodyPr>
          <a:lstStyle/>
          <a:p>
            <a:pPr lvl="0" algn="just" eaLnBrk="1" hangingPunct="1">
              <a:lnSpc>
                <a:spcPct val="115000"/>
              </a:lnSpc>
              <a:spcAft>
                <a:spcPts val="1000"/>
              </a:spcAft>
            </a:pPr>
            <a:r>
              <a:rPr lang="en-US" alt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độc</a:t>
            </a:r>
            <a:r>
              <a:rPr lang="en-US" alt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đáo</a:t>
            </a:r>
            <a:r>
              <a:rPr lang="en-US" altLang="vi-VN"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2400" b="1" dirty="0">
              <a:solidFill>
                <a:prstClr val="black"/>
              </a:solidFill>
              <a:ea typeface="Calibri" panose="020F0502020204030204" pitchFamily="34" charset="0"/>
              <a:cs typeface="Times New Roman" panose="02020603050405020304" pitchFamily="18" charset="0"/>
            </a:endParaRPr>
          </a:p>
        </p:txBody>
      </p:sp>
      <p:sp>
        <p:nvSpPr>
          <p:cNvPr id="6" name="Rectangle 5"/>
          <p:cNvSpPr/>
          <p:nvPr/>
        </p:nvSpPr>
        <p:spPr>
          <a:xfrm>
            <a:off x="0" y="2330873"/>
            <a:ext cx="9144000" cy="2215991"/>
          </a:xfrm>
          <a:prstGeom prst="rect">
            <a:avLst/>
          </a:prstGeom>
        </p:spPr>
        <p:txBody>
          <a:bodyPr wrap="square">
            <a:spAutoFit/>
          </a:bodyPr>
          <a:lstStyle/>
          <a:p>
            <a:pPr lvl="0" algn="just" eaLnBrk="1" hangingPunct="1">
              <a:lnSpc>
                <a:spcPct val="115000"/>
              </a:lnSpc>
              <a:spcAft>
                <a:spcPts val="0"/>
              </a:spcAft>
            </a:pP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Bề</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rừng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xanh</a:t>
            </a:r>
            <a:endPar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eaLnBrk="1" hangingPunct="1">
              <a:lnSpc>
                <a:spcPct val="115000"/>
              </a:lnSpc>
              <a:spcAft>
                <a:spcPts val="0"/>
              </a:spcAft>
            </a:pP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Trù</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phú</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bến</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vận</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nhộn</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nhịp</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than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hầm</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gỗ</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đước</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ngôi</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bè</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phố</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nổi</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eaLnBrk="1" hangingPunct="1">
              <a:lnSpc>
                <a:spcPct val="115000"/>
              </a:lnSpc>
              <a:spcAft>
                <a:spcPts val="0"/>
              </a:spcAft>
            </a:pP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phú</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họp</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ngay</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hợp</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dạng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phục</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tiếng</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nói</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tộc</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Hoa</a:t>
            </a:r>
            <a:r>
              <a:rPr lang="en-US" alt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vi-VN"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Miên</a:t>
            </a:r>
            <a:endParaRPr lang="vi-VN" altLang="vi-VN" sz="2400" dirty="0">
              <a:solidFill>
                <a:prstClr val="black"/>
              </a:solidFill>
              <a:ea typeface="Calibri" panose="020F0502020204030204" pitchFamily="34" charset="0"/>
              <a:cs typeface="Times New Roman" panose="02020603050405020304" pitchFamily="18" charset="0"/>
            </a:endParaRPr>
          </a:p>
        </p:txBody>
      </p:sp>
      <p:sp>
        <p:nvSpPr>
          <p:cNvPr id="7" name="Rectangle 6"/>
          <p:cNvSpPr/>
          <p:nvPr/>
        </p:nvSpPr>
        <p:spPr>
          <a:xfrm>
            <a:off x="-9150" y="4368197"/>
            <a:ext cx="4435830" cy="587853"/>
          </a:xfrm>
          <a:prstGeom prst="rect">
            <a:avLst/>
          </a:prstGeom>
        </p:spPr>
        <p:txBody>
          <a:bodyPr wrap="none">
            <a:spAutoFit/>
          </a:bodyPr>
          <a:lstStyle/>
          <a:p>
            <a:pPr lvl="0" algn="just" eaLnBrk="1" hangingPunct="1">
              <a:lnSpc>
                <a:spcPct val="115000"/>
              </a:lnSpc>
              <a:spcAft>
                <a:spcPts val="1000"/>
              </a:spcAft>
            </a:pPr>
            <a:r>
              <a:rPr lang="vi-VN" altLang="vi-VN" sz="28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-&gt;</a:t>
            </a:r>
            <a:r>
              <a:rPr lang="en-US" altLang="vi-VN" sz="28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Điệp</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so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sánh</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liệt</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kê</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2000" dirty="0">
              <a:solidFill>
                <a:srgbClr val="0000CC"/>
              </a:solidFill>
              <a:ea typeface="Calibri" panose="020F0502020204030204" pitchFamily="34" charset="0"/>
              <a:cs typeface="Times New Roman" panose="02020603050405020304" pitchFamily="18" charset="0"/>
            </a:endParaRPr>
          </a:p>
        </p:txBody>
      </p:sp>
      <p:sp>
        <p:nvSpPr>
          <p:cNvPr id="8" name="Rectangle 7"/>
          <p:cNvSpPr/>
          <p:nvPr/>
        </p:nvSpPr>
        <p:spPr>
          <a:xfrm>
            <a:off x="-9150" y="4826312"/>
            <a:ext cx="9153150" cy="587853"/>
          </a:xfrm>
          <a:prstGeom prst="rect">
            <a:avLst/>
          </a:prstGeom>
        </p:spPr>
        <p:txBody>
          <a:bodyPr wrap="square">
            <a:spAutoFit/>
          </a:bodyPr>
          <a:lstStyle/>
          <a:p>
            <a:pPr lvl="0" algn="just" eaLnBrk="1" hangingPunct="1">
              <a:lnSpc>
                <a:spcPct val="115000"/>
              </a:lnSpc>
              <a:spcAft>
                <a:spcPts val="1000"/>
              </a:spcAft>
            </a:pPr>
            <a:r>
              <a:rPr lang="vi-VN" altLang="vi-VN" sz="28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=&gt;</a:t>
            </a:r>
            <a:r>
              <a:rPr lang="en-US" altLang="vi-VN" sz="28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chợ</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Căn</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đông</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vui</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tấp</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nập</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trù</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phú</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độc</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đáo</a:t>
            </a:r>
            <a:r>
              <a:rPr lang="en-US" altLang="vi-VN" sz="28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vi-VN" sz="2800" dirty="0">
              <a:solidFill>
                <a:srgbClr val="0000CC"/>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742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ChangeArrowheads="1"/>
          </p:cNvSpPr>
          <p:nvPr/>
        </p:nvSpPr>
        <p:spPr bwMode="auto">
          <a:xfrm>
            <a:off x="2057400" y="990600"/>
            <a:ext cx="5181600" cy="685800"/>
          </a:xfrm>
          <a:prstGeom prst="rect">
            <a:avLst/>
          </a:prstGeom>
          <a:solidFill>
            <a:schemeClr val="accent2"/>
          </a:solidFill>
          <a:ln>
            <a:noFill/>
          </a:ln>
          <a:extLst/>
        </p:spPr>
        <p:style>
          <a:lnRef idx="0">
            <a:scrgbClr r="0" g="0" b="0"/>
          </a:lnRef>
          <a:fillRef idx="0">
            <a:scrgbClr r="0" g="0" b="0"/>
          </a:fillRef>
          <a:effectRef idx="0">
            <a:scrgbClr r="0" g="0" b="0"/>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dirty="0" smtClean="0">
                <a:solidFill>
                  <a:srgbClr val="FFFF00"/>
                </a:solidFill>
                <a:latin typeface="Times New Roman" panose="02020603050405020304" pitchFamily="18" charset="0"/>
              </a:rPr>
              <a:t>S</a:t>
            </a:r>
            <a:r>
              <a:rPr lang="vi-VN" altLang="vi-VN" sz="3600" b="1" dirty="0" smtClean="0">
                <a:solidFill>
                  <a:srgbClr val="FFFF00"/>
                </a:solidFill>
                <a:latin typeface="Times New Roman" panose="02020603050405020304" pitchFamily="18" charset="0"/>
              </a:rPr>
              <a:t>ÔNG NƯỚC CÀ MAU</a:t>
            </a:r>
            <a:endParaRPr lang="en-US" altLang="vi-VN" sz="3600" b="1" dirty="0">
              <a:solidFill>
                <a:srgbClr val="FFFF00"/>
              </a:solidFill>
              <a:latin typeface="Times New Roman" panose="02020603050405020304" pitchFamily="18" charset="0"/>
            </a:endParaRPr>
          </a:p>
        </p:txBody>
      </p:sp>
      <p:sp>
        <p:nvSpPr>
          <p:cNvPr id="44039" name="Rectangle 7"/>
          <p:cNvSpPr>
            <a:spLocks noChangeArrowheads="1"/>
          </p:cNvSpPr>
          <p:nvPr/>
        </p:nvSpPr>
        <p:spPr bwMode="auto">
          <a:xfrm>
            <a:off x="381000" y="2743200"/>
            <a:ext cx="2209800" cy="1188720"/>
          </a:xfrm>
          <a:prstGeom prst="rect">
            <a:avLst/>
          </a:prstGeom>
          <a:solidFill>
            <a:schemeClr val="accent6"/>
          </a:solidFill>
          <a:ln>
            <a:noFill/>
          </a:ln>
          <a:extLst/>
        </p:spPr>
        <p:style>
          <a:lnRef idx="0">
            <a:scrgbClr r="0" g="0" b="0"/>
          </a:lnRef>
          <a:fillRef idx="0">
            <a:scrgbClr r="0" g="0" b="0"/>
          </a:fillRef>
          <a:effectRef idx="0">
            <a:scrgbClr r="0" g="0" b="0"/>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smtClean="0">
                <a:solidFill>
                  <a:srgbClr val="3333FF"/>
                </a:solidFill>
                <a:latin typeface="Times New Roman" panose="02020603050405020304" pitchFamily="18" charset="0"/>
              </a:rPr>
              <a:t>Quang cảnh </a:t>
            </a:r>
          </a:p>
          <a:p>
            <a:pPr algn="ctr" eaLnBrk="1" hangingPunct="1">
              <a:spcBef>
                <a:spcPct val="0"/>
              </a:spcBef>
              <a:buFontTx/>
              <a:buNone/>
            </a:pPr>
            <a:r>
              <a:rPr lang="en-US" altLang="vi-VN" sz="2400" b="1" smtClean="0">
                <a:solidFill>
                  <a:srgbClr val="3333FF"/>
                </a:solidFill>
                <a:latin typeface="Times New Roman" panose="02020603050405020304" pitchFamily="18" charset="0"/>
              </a:rPr>
              <a:t>chung về</a:t>
            </a:r>
          </a:p>
          <a:p>
            <a:pPr algn="ctr" eaLnBrk="1" hangingPunct="1">
              <a:spcBef>
                <a:spcPct val="0"/>
              </a:spcBef>
              <a:buFontTx/>
              <a:buNone/>
            </a:pPr>
            <a:r>
              <a:rPr lang="en-US" altLang="vi-VN" sz="2400" b="1" smtClean="0">
                <a:solidFill>
                  <a:srgbClr val="3333FF"/>
                </a:solidFill>
                <a:latin typeface="Times New Roman" panose="02020603050405020304" pitchFamily="18" charset="0"/>
              </a:rPr>
              <a:t> vùng Cà Mau</a:t>
            </a:r>
            <a:endParaRPr lang="en-US" altLang="vi-VN" sz="2400" b="1">
              <a:solidFill>
                <a:srgbClr val="3333FF"/>
              </a:solidFill>
              <a:latin typeface="Times New Roman" panose="02020603050405020304" pitchFamily="18" charset="0"/>
            </a:endParaRPr>
          </a:p>
        </p:txBody>
      </p:sp>
      <p:sp>
        <p:nvSpPr>
          <p:cNvPr id="44040" name="Rectangle 8"/>
          <p:cNvSpPr>
            <a:spLocks noChangeArrowheads="1"/>
          </p:cNvSpPr>
          <p:nvPr/>
        </p:nvSpPr>
        <p:spPr bwMode="auto">
          <a:xfrm>
            <a:off x="3352800" y="2819400"/>
            <a:ext cx="2514600" cy="1219200"/>
          </a:xfrm>
          <a:prstGeom prst="rect">
            <a:avLst/>
          </a:prstGeom>
          <a:solidFill>
            <a:schemeClr val="accent6"/>
          </a:solidFill>
          <a:ln>
            <a:noFill/>
          </a:ln>
          <a:extLst/>
        </p:spPr>
        <p:style>
          <a:lnRef idx="0">
            <a:scrgbClr r="0" g="0" b="0"/>
          </a:lnRef>
          <a:fillRef idx="0">
            <a:scrgbClr r="0" g="0" b="0"/>
          </a:fillRef>
          <a:effectRef idx="0">
            <a:scrgbClr r="0" g="0" b="0"/>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a:solidFill>
                  <a:srgbClr val="3333FF"/>
                </a:solidFill>
                <a:latin typeface="Times New Roman" panose="02020603050405020304" pitchFamily="18" charset="0"/>
              </a:rPr>
              <a:t>Cảnh sông ngòi, </a:t>
            </a:r>
          </a:p>
          <a:p>
            <a:pPr algn="ctr" eaLnBrk="1" hangingPunct="1">
              <a:spcBef>
                <a:spcPct val="0"/>
              </a:spcBef>
              <a:buFontTx/>
              <a:buNone/>
            </a:pPr>
            <a:r>
              <a:rPr lang="en-US" altLang="vi-VN" sz="2400" b="1">
                <a:solidFill>
                  <a:srgbClr val="3333FF"/>
                </a:solidFill>
                <a:latin typeface="Times New Roman" panose="02020603050405020304" pitchFamily="18" charset="0"/>
              </a:rPr>
              <a:t>kênh rạch</a:t>
            </a:r>
          </a:p>
        </p:txBody>
      </p:sp>
      <p:sp>
        <p:nvSpPr>
          <p:cNvPr id="44041" name="Rectangle 9"/>
          <p:cNvSpPr>
            <a:spLocks noChangeArrowheads="1"/>
          </p:cNvSpPr>
          <p:nvPr/>
        </p:nvSpPr>
        <p:spPr bwMode="auto">
          <a:xfrm>
            <a:off x="6553200" y="2819400"/>
            <a:ext cx="2362200" cy="1219200"/>
          </a:xfrm>
          <a:prstGeom prst="rect">
            <a:avLst/>
          </a:prstGeom>
          <a:solidFill>
            <a:schemeClr val="accent6"/>
          </a:solidFill>
          <a:ln>
            <a:noFill/>
          </a:ln>
          <a:extLst/>
        </p:spPr>
        <p:style>
          <a:lnRef idx="0">
            <a:scrgbClr r="0" g="0" b="0"/>
          </a:lnRef>
          <a:fillRef idx="0">
            <a:scrgbClr r="0" g="0" b="0"/>
          </a:fillRef>
          <a:effectRef idx="0">
            <a:scrgbClr r="0" g="0" b="0"/>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a:solidFill>
                  <a:srgbClr val="3333FF"/>
                </a:solidFill>
                <a:latin typeface="Times New Roman" panose="02020603050405020304" pitchFamily="18" charset="0"/>
              </a:rPr>
              <a:t>Cảnh chợ </a:t>
            </a:r>
          </a:p>
          <a:p>
            <a:pPr algn="ctr" eaLnBrk="1" hangingPunct="1">
              <a:spcBef>
                <a:spcPct val="0"/>
              </a:spcBef>
              <a:buFontTx/>
              <a:buNone/>
            </a:pPr>
            <a:r>
              <a:rPr lang="en-US" altLang="vi-VN" sz="2400" b="1">
                <a:solidFill>
                  <a:srgbClr val="3333FF"/>
                </a:solidFill>
                <a:latin typeface="Times New Roman" panose="02020603050405020304" pitchFamily="18" charset="0"/>
              </a:rPr>
              <a:t>Năm Căn</a:t>
            </a:r>
          </a:p>
        </p:txBody>
      </p:sp>
      <p:sp>
        <p:nvSpPr>
          <p:cNvPr id="44042" name="Rectangle 10"/>
          <p:cNvSpPr>
            <a:spLocks noChangeArrowheads="1"/>
          </p:cNvSpPr>
          <p:nvPr/>
        </p:nvSpPr>
        <p:spPr bwMode="auto">
          <a:xfrm>
            <a:off x="2895600" y="5105400"/>
            <a:ext cx="1524000" cy="1752600"/>
          </a:xfrm>
          <a:prstGeom prst="rect">
            <a:avLst/>
          </a:prstGeom>
          <a:solidFill>
            <a:srgbClr val="FF99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a:solidFill>
                  <a:srgbClr val="FF0000"/>
                </a:solidFill>
                <a:latin typeface="Times New Roman" panose="02020603050405020304" pitchFamily="18" charset="0"/>
              </a:rPr>
              <a:t>Cách đặt</a:t>
            </a:r>
          </a:p>
          <a:p>
            <a:pPr algn="ctr" eaLnBrk="1" hangingPunct="1">
              <a:spcBef>
                <a:spcPct val="0"/>
              </a:spcBef>
              <a:buFontTx/>
              <a:buNone/>
            </a:pPr>
            <a:r>
              <a:rPr lang="en-US" altLang="vi-VN" sz="2400" b="1">
                <a:solidFill>
                  <a:srgbClr val="FF0000"/>
                </a:solidFill>
                <a:latin typeface="Times New Roman" panose="02020603050405020304" pitchFamily="18" charset="0"/>
              </a:rPr>
              <a:t>tên sông </a:t>
            </a:r>
          </a:p>
          <a:p>
            <a:pPr algn="ctr" eaLnBrk="1" hangingPunct="1">
              <a:spcBef>
                <a:spcPct val="0"/>
              </a:spcBef>
              <a:buFontTx/>
              <a:buNone/>
            </a:pPr>
            <a:r>
              <a:rPr lang="en-US" altLang="vi-VN" sz="2400" b="1">
                <a:solidFill>
                  <a:srgbClr val="FF0000"/>
                </a:solidFill>
                <a:latin typeface="Times New Roman" panose="02020603050405020304" pitchFamily="18" charset="0"/>
              </a:rPr>
              <a:t>ngòi, kênh</a:t>
            </a:r>
          </a:p>
          <a:p>
            <a:pPr algn="ctr" eaLnBrk="1" hangingPunct="1">
              <a:spcBef>
                <a:spcPct val="0"/>
              </a:spcBef>
              <a:buFontTx/>
              <a:buNone/>
            </a:pPr>
            <a:r>
              <a:rPr lang="en-US" altLang="vi-VN" sz="2400" b="1">
                <a:solidFill>
                  <a:srgbClr val="FF0000"/>
                </a:solidFill>
                <a:latin typeface="Times New Roman" panose="02020603050405020304" pitchFamily="18" charset="0"/>
              </a:rPr>
              <a:t>rạch</a:t>
            </a:r>
          </a:p>
        </p:txBody>
      </p:sp>
      <p:sp>
        <p:nvSpPr>
          <p:cNvPr id="44043" name="Rectangle 11"/>
          <p:cNvSpPr>
            <a:spLocks noChangeArrowheads="1"/>
          </p:cNvSpPr>
          <p:nvPr/>
        </p:nvSpPr>
        <p:spPr bwMode="auto">
          <a:xfrm>
            <a:off x="4724401" y="5105400"/>
            <a:ext cx="1527354" cy="17526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a:solidFill>
                  <a:srgbClr val="FF0000"/>
                </a:solidFill>
                <a:latin typeface="Times New Roman" panose="02020603050405020304" pitchFamily="18" charset="0"/>
              </a:rPr>
              <a:t>Cảnh dòng</a:t>
            </a:r>
          </a:p>
          <a:p>
            <a:pPr algn="ctr" eaLnBrk="1" hangingPunct="1">
              <a:spcBef>
                <a:spcPct val="0"/>
              </a:spcBef>
              <a:buFontTx/>
              <a:buNone/>
            </a:pPr>
            <a:r>
              <a:rPr lang="en-US" altLang="vi-VN" sz="2400" b="1">
                <a:solidFill>
                  <a:srgbClr val="FF0000"/>
                </a:solidFill>
                <a:latin typeface="Times New Roman" panose="02020603050405020304" pitchFamily="18" charset="0"/>
              </a:rPr>
              <a:t>sông Năm</a:t>
            </a:r>
          </a:p>
          <a:p>
            <a:pPr algn="ctr" eaLnBrk="1" hangingPunct="1">
              <a:spcBef>
                <a:spcPct val="0"/>
              </a:spcBef>
              <a:buFontTx/>
              <a:buNone/>
            </a:pPr>
            <a:r>
              <a:rPr lang="en-US" altLang="vi-VN" sz="2400" b="1" smtClean="0">
                <a:solidFill>
                  <a:srgbClr val="FF0000"/>
                </a:solidFill>
                <a:latin typeface="Times New Roman" panose="02020603050405020304" pitchFamily="18" charset="0"/>
              </a:rPr>
              <a:t>Căn</a:t>
            </a:r>
            <a:endParaRPr lang="en-US" altLang="vi-VN" sz="2400" b="1">
              <a:solidFill>
                <a:srgbClr val="FF0000"/>
              </a:solidFill>
              <a:latin typeface="Times New Roman" panose="02020603050405020304" pitchFamily="18" charset="0"/>
            </a:endParaRPr>
          </a:p>
        </p:txBody>
      </p:sp>
      <p:sp>
        <p:nvSpPr>
          <p:cNvPr id="44044" name="Line 12"/>
          <p:cNvSpPr>
            <a:spLocks noChangeShapeType="1"/>
          </p:cNvSpPr>
          <p:nvPr/>
        </p:nvSpPr>
        <p:spPr bwMode="auto">
          <a:xfrm flipH="1">
            <a:off x="1524000" y="1676400"/>
            <a:ext cx="3200400" cy="838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5" name="Line 13"/>
          <p:cNvSpPr>
            <a:spLocks noChangeShapeType="1"/>
          </p:cNvSpPr>
          <p:nvPr/>
        </p:nvSpPr>
        <p:spPr bwMode="auto">
          <a:xfrm>
            <a:off x="4648200" y="1676400"/>
            <a:ext cx="2895600" cy="838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6" name="Line 14"/>
          <p:cNvSpPr>
            <a:spLocks noChangeShapeType="1"/>
          </p:cNvSpPr>
          <p:nvPr/>
        </p:nvSpPr>
        <p:spPr bwMode="auto">
          <a:xfrm flipH="1">
            <a:off x="4648200" y="1752600"/>
            <a:ext cx="0" cy="990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7" name="Line 15"/>
          <p:cNvSpPr>
            <a:spLocks noChangeShapeType="1"/>
          </p:cNvSpPr>
          <p:nvPr/>
        </p:nvSpPr>
        <p:spPr bwMode="auto">
          <a:xfrm flipH="1">
            <a:off x="3657600" y="4038600"/>
            <a:ext cx="914400" cy="1066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8" name="Line 16"/>
          <p:cNvSpPr>
            <a:spLocks noChangeShapeType="1"/>
          </p:cNvSpPr>
          <p:nvPr/>
        </p:nvSpPr>
        <p:spPr bwMode="auto">
          <a:xfrm>
            <a:off x="4572000" y="4038600"/>
            <a:ext cx="762000" cy="990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9" name="Line 17"/>
          <p:cNvSpPr>
            <a:spLocks noChangeShapeType="1"/>
          </p:cNvSpPr>
          <p:nvPr/>
        </p:nvSpPr>
        <p:spPr bwMode="auto">
          <a:xfrm>
            <a:off x="2667000" y="3429000"/>
            <a:ext cx="6858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0" name="Line 18"/>
          <p:cNvSpPr>
            <a:spLocks noChangeShapeType="1"/>
          </p:cNvSpPr>
          <p:nvPr/>
        </p:nvSpPr>
        <p:spPr bwMode="auto">
          <a:xfrm>
            <a:off x="5867400" y="3352800"/>
            <a:ext cx="6858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36071643"/>
      </p:ext>
    </p:extLst>
  </p:cSld>
  <p:clrMapOvr>
    <a:masterClrMapping/>
  </p:clrMapOvr>
  <mc:AlternateContent xmlns:mc="http://schemas.openxmlformats.org/markup-compatibility/2006" xmlns:p14="http://schemas.microsoft.com/office/powerpoint/2010/main">
    <mc:Choice Requires="p14">
      <p:transition spd="slow" p14:dur="2000" advTm="42639"/>
    </mc:Choice>
    <mc:Fallback xmlns="">
      <p:transition spd="slow" advTm="4263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blinds(horizontal)">
                                      <p:cBhvr>
                                        <p:cTn id="7" dur="500"/>
                                        <p:tgtEl>
                                          <p:spTgt spid="440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4039"/>
                                        </p:tgtEl>
                                        <p:attrNameLst>
                                          <p:attrName>style.visibility</p:attrName>
                                        </p:attrNameLst>
                                      </p:cBhvr>
                                      <p:to>
                                        <p:strVal val="visible"/>
                                      </p:to>
                                    </p:set>
                                    <p:animEffect transition="in" filter="blinds(horizontal)">
                                      <p:cBhvr>
                                        <p:cTn id="12" dur="500"/>
                                        <p:tgtEl>
                                          <p:spTgt spid="440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4040">
                                            <p:bg/>
                                          </p:spTgt>
                                        </p:tgtEl>
                                        <p:attrNameLst>
                                          <p:attrName>style.visibility</p:attrName>
                                        </p:attrNameLst>
                                      </p:cBhvr>
                                      <p:to>
                                        <p:strVal val="visible"/>
                                      </p:to>
                                    </p:set>
                                    <p:animEffect transition="in" filter="blinds(horizontal)">
                                      <p:cBhvr>
                                        <p:cTn id="17" dur="500"/>
                                        <p:tgtEl>
                                          <p:spTgt spid="44040">
                                            <p:bg/>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44040">
                                            <p:txEl>
                                              <p:pRg st="0" end="0"/>
                                            </p:txEl>
                                          </p:spTgt>
                                        </p:tgtEl>
                                        <p:attrNameLst>
                                          <p:attrName>style.visibility</p:attrName>
                                        </p:attrNameLst>
                                      </p:cBhvr>
                                      <p:to>
                                        <p:strVal val="visible"/>
                                      </p:to>
                                    </p:set>
                                    <p:animEffect transition="in" filter="blinds(horizontal)">
                                      <p:cBhvr>
                                        <p:cTn id="20" dur="500"/>
                                        <p:tgtEl>
                                          <p:spTgt spid="44040">
                                            <p:txEl>
                                              <p:pRg st="0" end="0"/>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4040">
                                            <p:txEl>
                                              <p:pRg st="1" end="1"/>
                                            </p:txEl>
                                          </p:spTgt>
                                        </p:tgtEl>
                                        <p:attrNameLst>
                                          <p:attrName>style.visibility</p:attrName>
                                        </p:attrNameLst>
                                      </p:cBhvr>
                                      <p:to>
                                        <p:strVal val="visible"/>
                                      </p:to>
                                    </p:set>
                                    <p:animEffect transition="in" filter="blinds(horizontal)">
                                      <p:cBhvr>
                                        <p:cTn id="23" dur="500"/>
                                        <p:tgtEl>
                                          <p:spTgt spid="44040">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4041"/>
                                        </p:tgtEl>
                                        <p:attrNameLst>
                                          <p:attrName>style.visibility</p:attrName>
                                        </p:attrNameLst>
                                      </p:cBhvr>
                                      <p:to>
                                        <p:strVal val="visible"/>
                                      </p:to>
                                    </p:set>
                                    <p:animEffect transition="in" filter="blinds(horizontal)">
                                      <p:cBhvr>
                                        <p:cTn id="28" dur="500"/>
                                        <p:tgtEl>
                                          <p:spTgt spid="4404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4042"/>
                                        </p:tgtEl>
                                        <p:attrNameLst>
                                          <p:attrName>style.visibility</p:attrName>
                                        </p:attrNameLst>
                                      </p:cBhvr>
                                      <p:to>
                                        <p:strVal val="visible"/>
                                      </p:to>
                                    </p:set>
                                    <p:animEffect transition="in" filter="blinds(horizontal)">
                                      <p:cBhvr>
                                        <p:cTn id="33" dur="500"/>
                                        <p:tgtEl>
                                          <p:spTgt spid="440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4043"/>
                                        </p:tgtEl>
                                        <p:attrNameLst>
                                          <p:attrName>style.visibility</p:attrName>
                                        </p:attrNameLst>
                                      </p:cBhvr>
                                      <p:to>
                                        <p:strVal val="visible"/>
                                      </p:to>
                                    </p:set>
                                    <p:animEffect transition="in" filter="blinds(horizontal)">
                                      <p:cBhvr>
                                        <p:cTn id="38" dur="500"/>
                                        <p:tgtEl>
                                          <p:spTgt spid="4404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4044"/>
                                        </p:tgtEl>
                                        <p:attrNameLst>
                                          <p:attrName>style.visibility</p:attrName>
                                        </p:attrNameLst>
                                      </p:cBhvr>
                                      <p:to>
                                        <p:strVal val="visible"/>
                                      </p:to>
                                    </p:set>
                                    <p:animEffect transition="in" filter="blinds(horizontal)">
                                      <p:cBhvr>
                                        <p:cTn id="43" dur="500"/>
                                        <p:tgtEl>
                                          <p:spTgt spid="4404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4046"/>
                                        </p:tgtEl>
                                        <p:attrNameLst>
                                          <p:attrName>style.visibility</p:attrName>
                                        </p:attrNameLst>
                                      </p:cBhvr>
                                      <p:to>
                                        <p:strVal val="visible"/>
                                      </p:to>
                                    </p:set>
                                    <p:animEffect transition="in" filter="blinds(horizontal)">
                                      <p:cBhvr>
                                        <p:cTn id="48" dur="500"/>
                                        <p:tgtEl>
                                          <p:spTgt spid="4404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44045"/>
                                        </p:tgtEl>
                                        <p:attrNameLst>
                                          <p:attrName>style.visibility</p:attrName>
                                        </p:attrNameLst>
                                      </p:cBhvr>
                                      <p:to>
                                        <p:strVal val="visible"/>
                                      </p:to>
                                    </p:set>
                                    <p:animEffect transition="in" filter="blinds(horizontal)">
                                      <p:cBhvr>
                                        <p:cTn id="53" dur="500"/>
                                        <p:tgtEl>
                                          <p:spTgt spid="440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44047"/>
                                        </p:tgtEl>
                                        <p:attrNameLst>
                                          <p:attrName>style.visibility</p:attrName>
                                        </p:attrNameLst>
                                      </p:cBhvr>
                                      <p:to>
                                        <p:strVal val="visible"/>
                                      </p:to>
                                    </p:set>
                                    <p:animEffect transition="in" filter="blinds(horizontal)">
                                      <p:cBhvr>
                                        <p:cTn id="58" dur="500"/>
                                        <p:tgtEl>
                                          <p:spTgt spid="4404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44048"/>
                                        </p:tgtEl>
                                        <p:attrNameLst>
                                          <p:attrName>style.visibility</p:attrName>
                                        </p:attrNameLst>
                                      </p:cBhvr>
                                      <p:to>
                                        <p:strVal val="visible"/>
                                      </p:to>
                                    </p:set>
                                    <p:animEffect transition="in" filter="checkerboard(across)">
                                      <p:cBhvr>
                                        <p:cTn id="63" dur="500"/>
                                        <p:tgtEl>
                                          <p:spTgt spid="4404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44049"/>
                                        </p:tgtEl>
                                        <p:attrNameLst>
                                          <p:attrName>style.visibility</p:attrName>
                                        </p:attrNameLst>
                                      </p:cBhvr>
                                      <p:to>
                                        <p:strVal val="visible"/>
                                      </p:to>
                                    </p:set>
                                    <p:animEffect transition="in" filter="blinds(horizontal)">
                                      <p:cBhvr>
                                        <p:cTn id="68" dur="500"/>
                                        <p:tgtEl>
                                          <p:spTgt spid="4404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44050"/>
                                        </p:tgtEl>
                                        <p:attrNameLst>
                                          <p:attrName>style.visibility</p:attrName>
                                        </p:attrNameLst>
                                      </p:cBhvr>
                                      <p:to>
                                        <p:strVal val="visible"/>
                                      </p:to>
                                    </p:set>
                                    <p:animEffect transition="in" filter="blinds(horizontal)">
                                      <p:cBhvr>
                                        <p:cTn id="73" dur="500"/>
                                        <p:tgtEl>
                                          <p:spTgt spid="4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build="allAtOnce" animBg="1"/>
      <p:bldP spid="44041" grpId="0" animBg="1"/>
      <p:bldP spid="44042" grpId="0" animBg="1"/>
      <p:bldP spid="44043" grpId="0" animBg="1"/>
      <p:bldP spid="44044" grpId="0" animBg="1"/>
      <p:bldP spid="44045" grpId="0" animBg="1"/>
      <p:bldP spid="44046" grpId="0" animBg="1"/>
      <p:bldP spid="44047" grpId="0" animBg="1"/>
      <p:bldP spid="44048" grpId="0" animBg="1"/>
      <p:bldP spid="44049" grpId="0" animBg="1"/>
      <p:bldP spid="440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0580"/>
            <a:ext cx="9143999" cy="5693866"/>
          </a:xfrm>
          <a:prstGeom prst="rect">
            <a:avLst/>
          </a:prstGeom>
          <a:noFill/>
        </p:spPr>
        <p:txBody>
          <a:bodyPr wrap="square" rtlCol="0">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II. Luyện tập</a:t>
            </a:r>
          </a:p>
          <a:p>
            <a:r>
              <a:rPr lang="vi-VN" sz="2400" b="1" dirty="0" smtClean="0">
                <a:solidFill>
                  <a:srgbClr val="FF0000"/>
                </a:solidFill>
                <a:latin typeface="Times New Roman" panose="02020603050405020304" pitchFamily="18" charset="0"/>
                <a:cs typeface="Times New Roman" panose="02020603050405020304" pitchFamily="18" charset="0"/>
              </a:rPr>
              <a:t>1. Bài tập trắc nghiệm</a:t>
            </a:r>
          </a:p>
          <a:p>
            <a:r>
              <a:rPr lang="vi-VN" sz="2400" dirty="0">
                <a:solidFill>
                  <a:srgbClr val="FF0000"/>
                </a:solidFill>
                <a:latin typeface="Times New Roman" panose="02020603050405020304" pitchFamily="18" charset="0"/>
                <a:cs typeface="Times New Roman" panose="02020603050405020304" pitchFamily="18" charset="0"/>
              </a:rPr>
              <a:t>1. Văn bản </a:t>
            </a:r>
            <a:r>
              <a:rPr lang="vi-VN" sz="2400" i="1" dirty="0">
                <a:solidFill>
                  <a:srgbClr val="FF0000"/>
                </a:solidFill>
                <a:latin typeface="Times New Roman" panose="02020603050405020304" pitchFamily="18" charset="0"/>
                <a:cs typeface="Times New Roman" panose="02020603050405020304" pitchFamily="18" charset="0"/>
              </a:rPr>
              <a:t>Sông nước Cà Mau </a:t>
            </a:r>
            <a:r>
              <a:rPr lang="vi-VN" sz="2400" dirty="0">
                <a:solidFill>
                  <a:srgbClr val="FF0000"/>
                </a:solidFill>
                <a:latin typeface="Times New Roman" panose="02020603050405020304" pitchFamily="18" charset="0"/>
                <a:cs typeface="Times New Roman" panose="02020603050405020304" pitchFamily="18" charset="0"/>
              </a:rPr>
              <a:t>dùng phương thức biểu đạt chính nào </a:t>
            </a:r>
            <a:r>
              <a:rPr lang="vi-VN" sz="2400" dirty="0" smtClean="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Tự sự                                            C – Nghị luận</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B </a:t>
            </a:r>
            <a:r>
              <a:rPr lang="vi-VN" sz="2400" dirty="0">
                <a:latin typeface="Times New Roman" panose="02020603050405020304" pitchFamily="18" charset="0"/>
                <a:cs typeface="Times New Roman" panose="02020603050405020304" pitchFamily="18" charset="0"/>
              </a:rPr>
              <a:t>– Miêu tả                                        </a:t>
            </a:r>
            <a:r>
              <a:rPr lang="vi-VN" sz="2400" dirty="0" smtClean="0">
                <a:latin typeface="Times New Roman" panose="02020603050405020304" pitchFamily="18" charset="0"/>
                <a:cs typeface="Times New Roman" panose="02020603050405020304" pitchFamily="18" charset="0"/>
              </a:rPr>
              <a:t> D </a:t>
            </a:r>
            <a:r>
              <a:rPr lang="vi-VN" sz="2400" dirty="0">
                <a:latin typeface="Times New Roman" panose="02020603050405020304" pitchFamily="18" charset="0"/>
                <a:cs typeface="Times New Roman" panose="02020603050405020304" pitchFamily="18" charset="0"/>
              </a:rPr>
              <a:t>– Biểu </a:t>
            </a:r>
            <a:r>
              <a:rPr lang="vi-VN" sz="2400" dirty="0" smtClean="0">
                <a:latin typeface="Times New Roman" panose="02020603050405020304" pitchFamily="18" charset="0"/>
                <a:cs typeface="Times New Roman" panose="02020603050405020304" pitchFamily="18" charset="0"/>
              </a:rPr>
              <a:t>cảm</a:t>
            </a:r>
            <a:endParaRPr lang="vi-VN" sz="2400" dirty="0">
              <a:latin typeface="Times New Roman" panose="02020603050405020304" pitchFamily="18" charset="0"/>
              <a:cs typeface="Times New Roman" panose="02020603050405020304" pitchFamily="18" charset="0"/>
            </a:endParaRPr>
          </a:p>
          <a:p>
            <a:r>
              <a:rPr lang="vi-VN" sz="2400" dirty="0">
                <a:solidFill>
                  <a:srgbClr val="FF0000"/>
                </a:solidFill>
                <a:latin typeface="Times New Roman" panose="02020603050405020304" pitchFamily="18" charset="0"/>
                <a:cs typeface="Times New Roman" panose="02020603050405020304" pitchFamily="18" charset="0"/>
              </a:rPr>
              <a:t>2. Vì sao em chọn phương thức biểu đạt trên cho văn bản </a:t>
            </a:r>
            <a:r>
              <a:rPr lang="vi-VN" sz="2400" i="1" dirty="0">
                <a:solidFill>
                  <a:srgbClr val="FF0000"/>
                </a:solidFill>
                <a:latin typeface="Times New Roman" panose="02020603050405020304" pitchFamily="18" charset="0"/>
                <a:cs typeface="Times New Roman" panose="02020603050405020304" pitchFamily="18" charset="0"/>
              </a:rPr>
              <a:t>Sông nước Cà Mau</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 – Bày tỏ cảm xúc của nhà văn về cuộc sống ở vùng cực nam Nam </a:t>
            </a:r>
            <a:r>
              <a:rPr lang="vi-VN" sz="2400" dirty="0" smtClean="0">
                <a:latin typeface="Times New Roman" panose="02020603050405020304" pitchFamily="18" charset="0"/>
                <a:cs typeface="Times New Roman" panose="02020603050405020304" pitchFamily="18" charset="0"/>
              </a:rPr>
              <a:t>Bộ</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B – Kể chuyện về cuộc sống của gia đình bé An ở vùng cực nam Nam </a:t>
            </a:r>
            <a:r>
              <a:rPr lang="vi-VN" sz="2400" dirty="0" smtClean="0">
                <a:latin typeface="Times New Roman" panose="02020603050405020304" pitchFamily="18" charset="0"/>
                <a:cs typeface="Times New Roman" panose="02020603050405020304" pitchFamily="18" charset="0"/>
              </a:rPr>
              <a:t>Bộ</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C – Tái hiện vẻ đẹp hoang dã, độc đáo của cảnh quan vùng cực nam Nam </a:t>
            </a:r>
            <a:r>
              <a:rPr lang="vi-VN" sz="2400" dirty="0" smtClean="0">
                <a:latin typeface="Times New Roman" panose="02020603050405020304" pitchFamily="18" charset="0"/>
                <a:cs typeface="Times New Roman" panose="02020603050405020304" pitchFamily="18" charset="0"/>
              </a:rPr>
              <a:t>Bộ</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D – Bàn luận về cuộc sống của người dân ở vùng cực nam Nam </a:t>
            </a:r>
            <a:r>
              <a:rPr lang="vi-VN" sz="2400" dirty="0" smtClean="0">
                <a:latin typeface="Times New Roman" panose="02020603050405020304" pitchFamily="18" charset="0"/>
                <a:cs typeface="Times New Roman" panose="02020603050405020304" pitchFamily="18" charset="0"/>
              </a:rPr>
              <a:t>Bộ</a:t>
            </a:r>
            <a:endParaRPr lang="vi-VN" sz="2400" dirty="0">
              <a:latin typeface="Times New Roman" panose="02020603050405020304" pitchFamily="18" charset="0"/>
              <a:cs typeface="Times New Roman" panose="02020603050405020304" pitchFamily="18" charset="0"/>
            </a:endParaRPr>
          </a:p>
        </p:txBody>
      </p:sp>
      <p:sp>
        <p:nvSpPr>
          <p:cNvPr id="6" name="Oval 5"/>
          <p:cNvSpPr/>
          <p:nvPr/>
        </p:nvSpPr>
        <p:spPr>
          <a:xfrm>
            <a:off x="754375" y="1530251"/>
            <a:ext cx="458115" cy="3716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B</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754375" y="4126236"/>
            <a:ext cx="458115" cy="3716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C</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62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barn(inVertical)">
                                      <p:cBhvr>
                                        <p:cTn id="33" dur="500"/>
                                        <p:tgtEl>
                                          <p:spTgt spid="5">
                                            <p:txEl>
                                              <p:pRg st="5" end="5"/>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barn(inVertical)">
                                      <p:cBhvr>
                                        <p:cTn id="36" dur="500"/>
                                        <p:tgtEl>
                                          <p:spTgt spid="5">
                                            <p:txEl>
                                              <p:pRg st="6" end="6"/>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barn(inVertical)">
                                      <p:cBhvr>
                                        <p:cTn id="39" dur="500"/>
                                        <p:tgtEl>
                                          <p:spTgt spid="5">
                                            <p:txEl>
                                              <p:pRg st="7" end="7"/>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animEffect transition="in" filter="barn(inVertical)">
                                      <p:cBhvr>
                                        <p:cTn id="45" dur="500"/>
                                        <p:tgtEl>
                                          <p:spTgt spid="5">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0580"/>
            <a:ext cx="9143999" cy="1938992"/>
          </a:xfrm>
          <a:prstGeom prst="rect">
            <a:avLst/>
          </a:prstGeom>
          <a:noFill/>
        </p:spPr>
        <p:txBody>
          <a:bodyPr wrap="square" rtlCol="0">
            <a:spAutoFit/>
          </a:bodyPr>
          <a:lstStyle/>
          <a:p>
            <a:r>
              <a:rPr lang="vi-VN" sz="2400" dirty="0" smtClean="0">
                <a:solidFill>
                  <a:srgbClr val="FF0000"/>
                </a:solidFill>
                <a:latin typeface="Times New Roman" panose="02020603050405020304" pitchFamily="18" charset="0"/>
                <a:cs typeface="Times New Roman" panose="02020603050405020304" pitchFamily="18" charset="0"/>
              </a:rPr>
              <a:t>3. Cảnh trong văn bản </a:t>
            </a:r>
            <a:r>
              <a:rPr lang="vi-VN" sz="2400" i="1" dirty="0" smtClean="0">
                <a:solidFill>
                  <a:srgbClr val="FF0000"/>
                </a:solidFill>
                <a:latin typeface="Times New Roman" panose="02020603050405020304" pitchFamily="18" charset="0"/>
                <a:cs typeface="Times New Roman" panose="02020603050405020304" pitchFamily="18" charset="0"/>
              </a:rPr>
              <a:t>Sông nước Cà Mau </a:t>
            </a:r>
            <a:r>
              <a:rPr lang="vi-VN" sz="2400" dirty="0" smtClean="0">
                <a:solidFill>
                  <a:srgbClr val="FF0000"/>
                </a:solidFill>
                <a:latin typeface="Times New Roman" panose="02020603050405020304" pitchFamily="18" charset="0"/>
                <a:cs typeface="Times New Roman" panose="02020603050405020304" pitchFamily="18" charset="0"/>
              </a:rPr>
              <a:t>được nhìn từ góc độ nào ?</a:t>
            </a:r>
          </a:p>
          <a:p>
            <a:r>
              <a:rPr lang="vi-VN" sz="2400" dirty="0" smtClean="0">
                <a:latin typeface="Times New Roman" panose="02020603050405020304" pitchFamily="18" charset="0"/>
                <a:cs typeface="Times New Roman" panose="02020603050405020304" pitchFamily="18" charset="0"/>
              </a:rPr>
              <a:t>           A – Trên con thuyền xuôi theo các kênh rạch</a:t>
            </a:r>
          </a:p>
          <a:p>
            <a:r>
              <a:rPr lang="vi-VN" sz="2400" dirty="0" smtClean="0">
                <a:latin typeface="Times New Roman" panose="02020603050405020304" pitchFamily="18" charset="0"/>
                <a:cs typeface="Times New Roman" panose="02020603050405020304" pitchFamily="18" charset="0"/>
              </a:rPr>
              <a:t>           B – Trên đường bộ bám theo các kênh rạch</a:t>
            </a:r>
          </a:p>
          <a:p>
            <a:r>
              <a:rPr lang="vi-VN" sz="2400" dirty="0" smtClean="0">
                <a:latin typeface="Times New Roman" panose="02020603050405020304" pitchFamily="18" charset="0"/>
                <a:cs typeface="Times New Roman" panose="02020603050405020304" pitchFamily="18" charset="0"/>
              </a:rPr>
              <a:t>           C – Từ một điểm trên cao nhìn bao quát toàn cảnh</a:t>
            </a:r>
          </a:p>
          <a:p>
            <a:r>
              <a:rPr lang="vi-VN" sz="2400" dirty="0" smtClean="0">
                <a:latin typeface="Times New Roman" panose="02020603050405020304" pitchFamily="18" charset="0"/>
                <a:cs typeface="Times New Roman" panose="02020603050405020304" pitchFamily="18" charset="0"/>
              </a:rPr>
              <a:t>           D – Ngồi ở một nơi và tưởng tượng ra</a:t>
            </a:r>
          </a:p>
        </p:txBody>
      </p:sp>
      <p:sp>
        <p:nvSpPr>
          <p:cNvPr id="2" name="Rectangle 1"/>
          <p:cNvSpPr/>
          <p:nvPr/>
        </p:nvSpPr>
        <p:spPr>
          <a:xfrm>
            <a:off x="-1" y="1788318"/>
            <a:ext cx="9143999" cy="4154984"/>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4. Điểm nhìn lựa chọn ở câu trên có tác dụng gì ?</a:t>
            </a:r>
          </a:p>
          <a:p>
            <a:r>
              <a:rPr lang="vi-VN" sz="2400" dirty="0">
                <a:solidFill>
                  <a:srgbClr val="333333"/>
                </a:solidFill>
                <a:latin typeface="Times New Roman" panose="02020603050405020304" pitchFamily="18" charset="0"/>
                <a:cs typeface="Times New Roman" panose="02020603050405020304" pitchFamily="18" charset="0"/>
              </a:rPr>
              <a:t>           A – Chọn tả được những cảnh quan sông nước rất tiêu biểu</a:t>
            </a:r>
          </a:p>
          <a:p>
            <a:r>
              <a:rPr lang="vi-VN" sz="2400" dirty="0">
                <a:solidFill>
                  <a:srgbClr val="333333"/>
                </a:solidFill>
                <a:latin typeface="Times New Roman" panose="02020603050405020304" pitchFamily="18" charset="0"/>
                <a:cs typeface="Times New Roman" panose="02020603050405020304" pitchFamily="18" charset="0"/>
              </a:rPr>
              <a:t>           B – Tái hiện được vùng thiên nhiên rộng lớn, theo hành trình chuyến đi</a:t>
            </a:r>
          </a:p>
          <a:p>
            <a:r>
              <a:rPr lang="vi-VN" sz="2400" dirty="0">
                <a:solidFill>
                  <a:srgbClr val="333333"/>
                </a:solidFill>
                <a:latin typeface="Times New Roman" panose="02020603050405020304" pitchFamily="18" charset="0"/>
                <a:cs typeface="Times New Roman" panose="02020603050405020304" pitchFamily="18" charset="0"/>
              </a:rPr>
              <a:t>           C – Thể hiện được cảm xúc tự nhiên, chân thành</a:t>
            </a:r>
          </a:p>
          <a:p>
            <a:r>
              <a:rPr lang="vi-VN" sz="2400" dirty="0">
                <a:solidFill>
                  <a:srgbClr val="333333"/>
                </a:solidFill>
                <a:latin typeface="Times New Roman" panose="02020603050405020304" pitchFamily="18" charset="0"/>
                <a:cs typeface="Times New Roman" panose="02020603050405020304" pitchFamily="18" charset="0"/>
              </a:rPr>
              <a:t>           D – Tất cả những ý trên </a:t>
            </a:r>
          </a:p>
          <a:p>
            <a:r>
              <a:rPr lang="vi-VN" sz="2400" dirty="0">
                <a:solidFill>
                  <a:srgbClr val="FF0000"/>
                </a:solidFill>
                <a:latin typeface="Times New Roman" panose="02020603050405020304" pitchFamily="18" charset="0"/>
                <a:cs typeface="Times New Roman" panose="02020603050405020304" pitchFamily="18" charset="0"/>
              </a:rPr>
              <a:t>5. Chi tiết nào không nhằm thể hiện sự hùng vĩ của sông nước Cà Mau ?</a:t>
            </a:r>
          </a:p>
          <a:p>
            <a:r>
              <a:rPr lang="vi-VN" sz="2400" dirty="0">
                <a:solidFill>
                  <a:srgbClr val="333333"/>
                </a:solidFill>
                <a:latin typeface="Times New Roman" panose="02020603050405020304" pitchFamily="18" charset="0"/>
                <a:cs typeface="Times New Roman" panose="02020603050405020304" pitchFamily="18" charset="0"/>
              </a:rPr>
              <a:t>           A – Rộng hơn ngàn thước</a:t>
            </a:r>
          </a:p>
          <a:p>
            <a:r>
              <a:rPr lang="vi-VN" sz="2400" dirty="0">
                <a:solidFill>
                  <a:srgbClr val="333333"/>
                </a:solidFill>
                <a:latin typeface="Times New Roman" panose="02020603050405020304" pitchFamily="18" charset="0"/>
                <a:cs typeface="Times New Roman" panose="02020603050405020304" pitchFamily="18" charset="0"/>
              </a:rPr>
              <a:t>           B – Hai bên bờ mọc toàn những cây mái giầm</a:t>
            </a:r>
          </a:p>
          <a:p>
            <a:r>
              <a:rPr lang="vi-VN" sz="2400" dirty="0">
                <a:solidFill>
                  <a:srgbClr val="333333"/>
                </a:solidFill>
                <a:latin typeface="Times New Roman" panose="02020603050405020304" pitchFamily="18" charset="0"/>
                <a:cs typeface="Times New Roman" panose="02020603050405020304" pitchFamily="18" charset="0"/>
              </a:rPr>
              <a:t>           C – Nước ầm ầm đổ ra biển ngày đêm như thác</a:t>
            </a:r>
          </a:p>
          <a:p>
            <a:r>
              <a:rPr lang="vi-VN" sz="2400" dirty="0">
                <a:solidFill>
                  <a:srgbClr val="333333"/>
                </a:solidFill>
                <a:latin typeface="Times New Roman" panose="02020603050405020304" pitchFamily="18" charset="0"/>
                <a:cs typeface="Times New Roman" panose="02020603050405020304" pitchFamily="18" charset="0"/>
              </a:rPr>
              <a:t>           D – Rừng đước dựng lên cao ngất như hai dãy trường thành vô tận</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4" name="Oval 3"/>
          <p:cNvSpPr/>
          <p:nvPr/>
        </p:nvSpPr>
        <p:spPr>
          <a:xfrm>
            <a:off x="754375" y="374900"/>
            <a:ext cx="458115" cy="3716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A</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Oval 5"/>
          <p:cNvSpPr/>
          <p:nvPr/>
        </p:nvSpPr>
        <p:spPr>
          <a:xfrm>
            <a:off x="754375" y="2599186"/>
            <a:ext cx="458115" cy="3716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B</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754375" y="4803345"/>
            <a:ext cx="458115" cy="3716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B</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6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barn(inVertical)">
                                      <p:cBhvr>
                                        <p:cTn id="29" dur="500"/>
                                        <p:tgtEl>
                                          <p:spTgt spid="2">
                                            <p:txEl>
                                              <p:pRg st="0" end="0"/>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barn(inVertical)">
                                      <p:cBhvr>
                                        <p:cTn id="35" dur="500"/>
                                        <p:tgtEl>
                                          <p:spTgt spid="2">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barn(inVertical)">
                                      <p:cBhvr>
                                        <p:cTn id="38" dur="500"/>
                                        <p:tgtEl>
                                          <p:spTgt spid="2">
                                            <p:txEl>
                                              <p:pRg st="3" end="3"/>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barn(inVertical)">
                                      <p:cBhvr>
                                        <p:cTn id="41" dur="5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animEffect transition="in" filter="barn(inVertical)">
                                      <p:cBhvr>
                                        <p:cTn id="51" dur="500"/>
                                        <p:tgtEl>
                                          <p:spTgt spid="2">
                                            <p:txEl>
                                              <p:pRg st="5" end="5"/>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2">
                                            <p:txEl>
                                              <p:pRg st="6" end="6"/>
                                            </p:txEl>
                                          </p:spTgt>
                                        </p:tgtEl>
                                        <p:attrNameLst>
                                          <p:attrName>style.visibility</p:attrName>
                                        </p:attrNameLst>
                                      </p:cBhvr>
                                      <p:to>
                                        <p:strVal val="visible"/>
                                      </p:to>
                                    </p:set>
                                    <p:animEffect transition="in" filter="barn(inVertical)">
                                      <p:cBhvr>
                                        <p:cTn id="54" dur="500"/>
                                        <p:tgtEl>
                                          <p:spTgt spid="2">
                                            <p:txEl>
                                              <p:pRg st="6" end="6"/>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barn(inVertical)">
                                      <p:cBhvr>
                                        <p:cTn id="57" dur="500"/>
                                        <p:tgtEl>
                                          <p:spTgt spid="2">
                                            <p:txEl>
                                              <p:pRg st="7" end="7"/>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2">
                                            <p:txEl>
                                              <p:pRg st="8" end="8"/>
                                            </p:txEl>
                                          </p:spTgt>
                                        </p:tgtEl>
                                        <p:attrNameLst>
                                          <p:attrName>style.visibility</p:attrName>
                                        </p:attrNameLst>
                                      </p:cBhvr>
                                      <p:to>
                                        <p:strVal val="visible"/>
                                      </p:to>
                                    </p:set>
                                    <p:animEffect transition="in" filter="barn(inVertical)">
                                      <p:cBhvr>
                                        <p:cTn id="60" dur="500"/>
                                        <p:tgtEl>
                                          <p:spTgt spid="2">
                                            <p:txEl>
                                              <p:pRg st="8" end="8"/>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barn(inVertical)">
                                      <p:cBhvr>
                                        <p:cTn id="63" dur="500"/>
                                        <p:tgtEl>
                                          <p:spTgt spid="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490"/>
            <a:ext cx="9144000" cy="3416320"/>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6. Chi tiết nào sau đây không có trong văn bản </a:t>
            </a:r>
            <a:r>
              <a:rPr lang="vi-VN" sz="2400" i="1" dirty="0">
                <a:solidFill>
                  <a:srgbClr val="FF0000"/>
                </a:solidFill>
                <a:latin typeface="Times New Roman" panose="02020603050405020304" pitchFamily="18" charset="0"/>
                <a:cs typeface="Times New Roman" panose="02020603050405020304" pitchFamily="18" charset="0"/>
              </a:rPr>
              <a:t>Sông nước </a:t>
            </a:r>
            <a:r>
              <a:rPr lang="vi-VN" sz="2400" i="1" dirty="0" smtClean="0">
                <a:solidFill>
                  <a:srgbClr val="FF0000"/>
                </a:solidFill>
                <a:latin typeface="Times New Roman" panose="02020603050405020304" pitchFamily="18" charset="0"/>
                <a:cs typeface="Times New Roman" panose="02020603050405020304" pitchFamily="18" charset="0"/>
              </a:rPr>
              <a:t>Cà </a:t>
            </a:r>
            <a:r>
              <a:rPr lang="vi-VN" sz="2400" i="1" dirty="0">
                <a:solidFill>
                  <a:srgbClr val="FF0000"/>
                </a:solidFill>
                <a:latin typeface="Times New Roman" panose="02020603050405020304" pitchFamily="18" charset="0"/>
                <a:cs typeface="Times New Roman" panose="02020603050405020304" pitchFamily="18" charset="0"/>
              </a:rPr>
              <a:t>Mau </a:t>
            </a:r>
            <a:r>
              <a:rPr lang="vi-VN" sz="2400" dirty="0">
                <a:solidFill>
                  <a:srgbClr val="FF0000"/>
                </a:solidFill>
                <a:latin typeface="Times New Roman" panose="02020603050405020304" pitchFamily="18" charset="0"/>
                <a:cs typeface="Times New Roman" panose="02020603050405020304" pitchFamily="18" charset="0"/>
              </a:rPr>
              <a:t>?</a:t>
            </a:r>
          </a:p>
          <a:p>
            <a:r>
              <a:rPr lang="vi-VN" sz="2400" dirty="0">
                <a:solidFill>
                  <a:srgbClr val="333333"/>
                </a:solidFill>
                <a:latin typeface="Times New Roman" panose="02020603050405020304" pitchFamily="18" charset="0"/>
                <a:cs typeface="Times New Roman" panose="02020603050405020304" pitchFamily="18" charset="0"/>
              </a:rPr>
              <a:t>           A – Trên thì trời xanh              C  – Chung quanh toàn một sắc xanh cây lá</a:t>
            </a:r>
          </a:p>
          <a:p>
            <a:r>
              <a:rPr lang="vi-VN" sz="2400" dirty="0">
                <a:solidFill>
                  <a:srgbClr val="333333"/>
                </a:solidFill>
                <a:latin typeface="Times New Roman" panose="02020603050405020304" pitchFamily="18" charset="0"/>
                <a:cs typeface="Times New Roman" panose="02020603050405020304" pitchFamily="18" charset="0"/>
              </a:rPr>
              <a:t>           B – Dưới thì nước xanh          </a:t>
            </a:r>
            <a:r>
              <a:rPr lang="vi-VN" sz="2400" dirty="0" smtClean="0">
                <a:solidFill>
                  <a:srgbClr val="333333"/>
                </a:solidFill>
                <a:latin typeface="Times New Roman" panose="02020603050405020304" pitchFamily="18" charset="0"/>
                <a:cs typeface="Times New Roman" panose="02020603050405020304" pitchFamily="18" charset="0"/>
              </a:rPr>
              <a:t>D </a:t>
            </a:r>
            <a:r>
              <a:rPr lang="vi-VN" sz="2400" dirty="0">
                <a:solidFill>
                  <a:srgbClr val="333333"/>
                </a:solidFill>
                <a:latin typeface="Times New Roman" panose="02020603050405020304" pitchFamily="18" charset="0"/>
                <a:cs typeface="Times New Roman" panose="02020603050405020304" pitchFamily="18" charset="0"/>
              </a:rPr>
              <a:t>– Nhìn vào đâu cũng thấy màu xanh</a:t>
            </a:r>
          </a:p>
          <a:p>
            <a:pPr algn="just"/>
            <a:r>
              <a:rPr lang="vi-VN" sz="2400" dirty="0">
                <a:solidFill>
                  <a:srgbClr val="FF0000"/>
                </a:solidFill>
                <a:latin typeface="Times New Roman" panose="02020603050405020304" pitchFamily="18" charset="0"/>
                <a:cs typeface="Times New Roman" panose="02020603050405020304" pitchFamily="18" charset="0"/>
              </a:rPr>
              <a:t>7. Màu nào không được tác giả dùng để thể hiện màu xanh của rừng đước Cà Mau ?</a:t>
            </a:r>
          </a:p>
          <a:p>
            <a:r>
              <a:rPr lang="vi-VN" sz="2400" dirty="0">
                <a:solidFill>
                  <a:srgbClr val="333333"/>
                </a:solidFill>
                <a:latin typeface="Times New Roman" panose="02020603050405020304" pitchFamily="18" charset="0"/>
                <a:cs typeface="Times New Roman" panose="02020603050405020304" pitchFamily="18" charset="0"/>
              </a:rPr>
              <a:t>           A – Màu xanh lá mạ                         C  – Màu xanh rêu</a:t>
            </a:r>
          </a:p>
          <a:p>
            <a:r>
              <a:rPr lang="vi-VN" sz="2400" dirty="0">
                <a:solidFill>
                  <a:srgbClr val="333333"/>
                </a:solidFill>
                <a:latin typeface="Times New Roman" panose="02020603050405020304" pitchFamily="18" charset="0"/>
                <a:cs typeface="Times New Roman" panose="02020603050405020304" pitchFamily="18" charset="0"/>
              </a:rPr>
              <a:t>           B – Màu xanh biêng biếc                 D – Màu xanh chai lọ</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6" name="Oval 5"/>
          <p:cNvSpPr/>
          <p:nvPr/>
        </p:nvSpPr>
        <p:spPr>
          <a:xfrm>
            <a:off x="4419295" y="1138425"/>
            <a:ext cx="458115" cy="3716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D</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754375" y="2970885"/>
            <a:ext cx="458115" cy="45811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B</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9150" y="3429000"/>
            <a:ext cx="9153150" cy="3416320"/>
          </a:xfrm>
          <a:prstGeom prst="rect">
            <a:avLst/>
          </a:prstGeom>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8</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Đọc câu văn : </a:t>
            </a:r>
            <a:r>
              <a:rPr lang="vi-VN" sz="2400" i="1" dirty="0">
                <a:solidFill>
                  <a:srgbClr val="FF0000"/>
                </a:solidFill>
                <a:latin typeface="Times New Roman" panose="02020603050405020304" pitchFamily="18" charset="0"/>
                <a:cs typeface="Times New Roman" panose="02020603050405020304" pitchFamily="18" charset="0"/>
              </a:rPr>
              <a:t>Thuyền chúng tôi chèo thoát qua kênh Bọ Mắt, đổ ra con sông cửa Lớn, xuôi về Năm Căn</a:t>
            </a:r>
            <a:r>
              <a:rPr lang="vi-VN" sz="2400" dirty="0">
                <a:solidFill>
                  <a:srgbClr val="FF0000"/>
                </a:solidFill>
                <a:latin typeface="Times New Roman" panose="02020603050405020304" pitchFamily="18" charset="0"/>
                <a:cs typeface="Times New Roman" panose="02020603050405020304" pitchFamily="18" charset="0"/>
              </a:rPr>
              <a:t> và trả lời câu hỏi.</a:t>
            </a:r>
          </a:p>
          <a:p>
            <a:pPr algn="just"/>
            <a:r>
              <a:rPr lang="vi-VN" sz="2400" dirty="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Trong câu văn, những cụm động từ </a:t>
            </a:r>
            <a:r>
              <a:rPr lang="vi-VN" sz="2400" i="1" dirty="0">
                <a:solidFill>
                  <a:srgbClr val="FF0000"/>
                </a:solidFill>
                <a:latin typeface="Times New Roman" panose="02020603050405020304" pitchFamily="18" charset="0"/>
                <a:cs typeface="Times New Roman" panose="02020603050405020304" pitchFamily="18" charset="0"/>
              </a:rPr>
              <a:t>chèo thoát, đổ ra, xuôi về</a:t>
            </a:r>
            <a:r>
              <a:rPr lang="vi-VN" sz="2400" dirty="0">
                <a:solidFill>
                  <a:srgbClr val="FF0000"/>
                </a:solidFill>
                <a:latin typeface="Times New Roman" panose="02020603050405020304" pitchFamily="18" charset="0"/>
                <a:cs typeface="Times New Roman" panose="02020603050405020304" pitchFamily="18" charset="0"/>
              </a:rPr>
              <a:t> có tác dụng gì ?</a:t>
            </a:r>
          </a:p>
          <a:p>
            <a:r>
              <a:rPr lang="vi-VN" sz="2400" dirty="0">
                <a:solidFill>
                  <a:srgbClr val="333333"/>
                </a:solidFill>
                <a:latin typeface="Times New Roman" panose="02020603050405020304" pitchFamily="18" charset="0"/>
                <a:cs typeface="Times New Roman" panose="02020603050405020304" pitchFamily="18" charset="0"/>
              </a:rPr>
              <a:t>           A – Thông báo hoạt động của người chèo thuyền</a:t>
            </a:r>
          </a:p>
          <a:p>
            <a:r>
              <a:rPr lang="vi-VN" sz="2400" dirty="0">
                <a:solidFill>
                  <a:srgbClr val="333333"/>
                </a:solidFill>
                <a:latin typeface="Times New Roman" panose="02020603050405020304" pitchFamily="18" charset="0"/>
                <a:cs typeface="Times New Roman" panose="02020603050405020304" pitchFamily="18" charset="0"/>
              </a:rPr>
              <a:t>           B – Miêu tả sự hùng vĩ của các dòng kênh rạch, sông ngòi</a:t>
            </a:r>
          </a:p>
          <a:p>
            <a:r>
              <a:rPr lang="vi-VN" sz="2400" dirty="0">
                <a:solidFill>
                  <a:srgbClr val="333333"/>
                </a:solidFill>
                <a:latin typeface="Times New Roman" panose="02020603050405020304" pitchFamily="18" charset="0"/>
                <a:cs typeface="Times New Roman" panose="02020603050405020304" pitchFamily="18" charset="0"/>
              </a:rPr>
              <a:t>           C – Thông báo hành trình của con thuyền</a:t>
            </a:r>
          </a:p>
          <a:p>
            <a:pPr algn="just"/>
            <a:r>
              <a:rPr lang="vi-VN" sz="2400" dirty="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D </a:t>
            </a:r>
            <a:r>
              <a:rPr lang="vi-VN" sz="2400" dirty="0">
                <a:solidFill>
                  <a:srgbClr val="333333"/>
                </a:solidFill>
                <a:latin typeface="Times New Roman" panose="02020603050405020304" pitchFamily="18" charset="0"/>
                <a:cs typeface="Times New Roman" panose="02020603050405020304" pitchFamily="18" charset="0"/>
              </a:rPr>
              <a:t>– Thông báo trạng thái hoạt động của con thuyền trong những khung cảnh kênh rạch, sông ngòi khác nhau</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9" name="Oval 8"/>
          <p:cNvSpPr/>
          <p:nvPr/>
        </p:nvSpPr>
        <p:spPr>
          <a:xfrm>
            <a:off x="754375" y="6024985"/>
            <a:ext cx="458115" cy="45811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D</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8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060450" y="409575"/>
            <a:ext cx="4579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3600" b="1" dirty="0">
                <a:solidFill>
                  <a:srgbClr val="FF0000"/>
                </a:solidFill>
                <a:latin typeface="Times New Roman" panose="02020603050405020304" pitchFamily="18" charset="0"/>
                <a:cs typeface="Times New Roman" panose="02020603050405020304" pitchFamily="18" charset="0"/>
              </a:rPr>
              <a:t>KIỂM TRA BÀI CŨ</a:t>
            </a:r>
            <a:endParaRPr lang="vi-VN" altLang="vi-VN" sz="36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46075" y="1325563"/>
            <a:ext cx="83407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vi-VN" sz="3000" b="1" dirty="0" err="1">
                <a:solidFill>
                  <a:srgbClr val="0000CC"/>
                </a:solidFill>
                <a:latin typeface="Times New Roman" panose="02020603050405020304" pitchFamily="18" charset="0"/>
                <a:cs typeface="Times New Roman" panose="02020603050405020304" pitchFamily="18" charset="0"/>
              </a:rPr>
              <a:t>Văn</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bản</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smtClean="0">
                <a:solidFill>
                  <a:srgbClr val="C000C0"/>
                </a:solidFill>
                <a:latin typeface="Times New Roman" panose="02020603050405020304" pitchFamily="18" charset="0"/>
                <a:cs typeface="Times New Roman" panose="02020603050405020304" pitchFamily="18" charset="0"/>
              </a:rPr>
              <a:t>“</a:t>
            </a:r>
            <a:r>
              <a:rPr lang="vi-VN" altLang="vi-VN" sz="3000" b="1" dirty="0" smtClean="0">
                <a:solidFill>
                  <a:srgbClr val="C000C0"/>
                </a:solidFill>
                <a:latin typeface="Times New Roman" panose="02020603050405020304" pitchFamily="18" charset="0"/>
                <a:cs typeface="Times New Roman" panose="02020603050405020304" pitchFamily="18" charset="0"/>
              </a:rPr>
              <a:t>Sông nước Cà Mau</a:t>
            </a:r>
            <a:r>
              <a:rPr lang="en-US" altLang="vi-VN" sz="3000" b="1" dirty="0" smtClean="0">
                <a:solidFill>
                  <a:srgbClr val="C000C0"/>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trích</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trong</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tác</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phẩm</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nào</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Tác</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giả</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là</a:t>
            </a:r>
            <a:r>
              <a:rPr lang="en-US" altLang="vi-VN" sz="3000" b="1" dirty="0">
                <a:solidFill>
                  <a:srgbClr val="0000CC"/>
                </a:solidFill>
                <a:latin typeface="Times New Roman" panose="02020603050405020304" pitchFamily="18" charset="0"/>
                <a:cs typeface="Times New Roman" panose="02020603050405020304" pitchFamily="18" charset="0"/>
              </a:rPr>
              <a:t> </a:t>
            </a:r>
            <a:r>
              <a:rPr lang="en-US" altLang="vi-VN" sz="3000" b="1" dirty="0" err="1">
                <a:solidFill>
                  <a:srgbClr val="0000CC"/>
                </a:solidFill>
                <a:latin typeface="Times New Roman" panose="02020603050405020304" pitchFamily="18" charset="0"/>
                <a:cs typeface="Times New Roman" panose="02020603050405020304" pitchFamily="18" charset="0"/>
              </a:rPr>
              <a:t>ai</a:t>
            </a:r>
            <a:r>
              <a:rPr lang="en-US" altLang="vi-VN" sz="3000" b="1" dirty="0">
                <a:solidFill>
                  <a:srgbClr val="0000CC"/>
                </a:solidFill>
                <a:latin typeface="Times New Roman" panose="02020603050405020304" pitchFamily="18" charset="0"/>
                <a:cs typeface="Times New Roman" panose="02020603050405020304" pitchFamily="18" charset="0"/>
              </a:rPr>
              <a:t>?</a:t>
            </a:r>
            <a:endParaRPr lang="vi-VN" altLang="vi-VN" sz="3000" b="1" dirty="0">
              <a:solidFill>
                <a:srgbClr val="0000CC"/>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l="2000" t="29961" b="33968"/>
          <a:stretch>
            <a:fillRect/>
          </a:stretch>
        </p:blipFill>
        <p:spPr bwMode="auto">
          <a:xfrm>
            <a:off x="5824538" y="-114300"/>
            <a:ext cx="3319462"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5182820" y="6330395"/>
            <a:ext cx="31100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vi-VN" b="1" dirty="0" smtClean="0">
                <a:solidFill>
                  <a:srgbClr val="C000C0"/>
                </a:solidFill>
                <a:latin typeface="Times New Roman" panose="02020603050405020304" pitchFamily="18" charset="0"/>
                <a:cs typeface="Times New Roman" panose="02020603050405020304" pitchFamily="18" charset="0"/>
              </a:rPr>
              <a:t>ĐOÀN GIỎI</a:t>
            </a:r>
            <a:endParaRPr lang="vi-VN" altLang="vi-VN" b="1" dirty="0">
              <a:solidFill>
                <a:srgbClr val="C00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69" y="2560301"/>
            <a:ext cx="3359511" cy="4297699"/>
          </a:xfrm>
          <a:prstGeom prst="rect">
            <a:avLst/>
          </a:prstGeom>
        </p:spPr>
      </p:pic>
      <p:pic>
        <p:nvPicPr>
          <p:cNvPr id="10" name="Picture 9" descr="Picture2"/>
          <p:cNvPicPr>
            <a:picLocks noChangeAspect="1" noChangeArrowheads="1"/>
          </p:cNvPicPr>
          <p:nvPr/>
        </p:nvPicPr>
        <p:blipFill>
          <a:blip r:embed="rId6" cstate="print">
            <a:extLst/>
          </a:blip>
          <a:srcRect/>
          <a:stretch>
            <a:fillRect/>
          </a:stretch>
        </p:blipFill>
        <p:spPr bwMode="auto">
          <a:xfrm>
            <a:off x="5030115" y="2054655"/>
            <a:ext cx="3262758" cy="4132827"/>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a:extLst/>
        </p:spPr>
      </p:pic>
    </p:spTree>
    <p:custDataLst>
      <p:tags r:id="rId1"/>
    </p:custDataLst>
  </p:cSld>
  <p:clrMapOvr>
    <a:masterClrMapping/>
  </p:clrMapOvr>
  <p:transition spd="slow" advTm="425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3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2195"/>
            <a:ext cx="9144000" cy="5847755"/>
          </a:xfrm>
          <a:prstGeom prst="rect">
            <a:avLst/>
          </a:prstGeom>
        </p:spPr>
        <p:txBody>
          <a:bodyPr wrap="square">
            <a:spAutoFit/>
          </a:bodyPr>
          <a:lstStyle/>
          <a:p>
            <a:r>
              <a:rPr lang="vi-VN" sz="2200" dirty="0">
                <a:solidFill>
                  <a:srgbClr val="FF0000"/>
                </a:solidFill>
                <a:latin typeface="Times New Roman" panose="02020603050405020304" pitchFamily="18" charset="0"/>
                <a:cs typeface="Times New Roman" panose="02020603050405020304" pitchFamily="18" charset="0"/>
              </a:rPr>
              <a:t>9</a:t>
            </a:r>
            <a:r>
              <a:rPr lang="vi-VN" sz="2200" dirty="0" smtClean="0">
                <a:solidFill>
                  <a:srgbClr val="FF0000"/>
                </a:solidFill>
                <a:latin typeface="Times New Roman" panose="02020603050405020304" pitchFamily="18" charset="0"/>
                <a:cs typeface="Times New Roman" panose="02020603050405020304" pitchFamily="18" charset="0"/>
              </a:rPr>
              <a:t>. </a:t>
            </a:r>
            <a:r>
              <a:rPr lang="vi-VN" sz="2200" dirty="0">
                <a:solidFill>
                  <a:srgbClr val="FF0000"/>
                </a:solidFill>
                <a:latin typeface="Times New Roman" panose="02020603050405020304" pitchFamily="18" charset="0"/>
                <a:cs typeface="Times New Roman" panose="02020603050405020304" pitchFamily="18" charset="0"/>
              </a:rPr>
              <a:t>Đọc đoạn văn sau và trả lời các câu hỏi. </a:t>
            </a:r>
          </a:p>
          <a:p>
            <a:pPr algn="just"/>
            <a:r>
              <a:rPr lang="vi-VN" sz="2200" i="1" dirty="0">
                <a:solidFill>
                  <a:srgbClr val="FF0000"/>
                </a:solidFill>
                <a:latin typeface="Times New Roman" panose="02020603050405020304" pitchFamily="18" charset="0"/>
                <a:cs typeface="Times New Roman" panose="02020603050405020304" pitchFamily="18" charset="0"/>
              </a:rPr>
              <a:t>           Dòng sông Năm Căn mênh mông, nước ầm ầm đổ ra biển ngày đêm như thác, cả nước bơi hàng đàn đen trũi nhô lên hụp xuống như người bơi ếch giữa những đầu sóng trắng. Thuyền xuôi giữa dòng con sông rộng hơn ngàn thước, trông hai bên bờ, rừng đước dựng lên cao ngất như hai dãy trường thành vô tận.</a:t>
            </a:r>
            <a:endParaRPr lang="vi-VN" sz="2200" dirty="0">
              <a:solidFill>
                <a:srgbClr val="FF0000"/>
              </a:solidFill>
              <a:latin typeface="Times New Roman" panose="02020603050405020304" pitchFamily="18" charset="0"/>
              <a:cs typeface="Times New Roman" panose="02020603050405020304" pitchFamily="18" charset="0"/>
            </a:endParaRPr>
          </a:p>
          <a:p>
            <a:r>
              <a:rPr lang="vi-VN" sz="2200" dirty="0">
                <a:solidFill>
                  <a:srgbClr val="FF0000"/>
                </a:solidFill>
                <a:latin typeface="Times New Roman" panose="02020603050405020304" pitchFamily="18" charset="0"/>
                <a:cs typeface="Times New Roman" panose="02020603050405020304" pitchFamily="18" charset="0"/>
              </a:rPr>
              <a:t>     a. Đoạn văn trên được viết theo phương thức nào ?</a:t>
            </a:r>
          </a:p>
          <a:p>
            <a:r>
              <a:rPr lang="vi-VN" sz="2200" dirty="0">
                <a:solidFill>
                  <a:srgbClr val="333333"/>
                </a:solidFill>
                <a:latin typeface="Times New Roman" panose="02020603050405020304" pitchFamily="18" charset="0"/>
                <a:cs typeface="Times New Roman" panose="02020603050405020304" pitchFamily="18" charset="0"/>
              </a:rPr>
              <a:t>           A – miêu tả                                  </a:t>
            </a:r>
            <a:r>
              <a:rPr lang="vi-VN" sz="2200" dirty="0" smtClean="0">
                <a:solidFill>
                  <a:srgbClr val="333333"/>
                </a:solidFill>
                <a:latin typeface="Times New Roman" panose="02020603050405020304" pitchFamily="18" charset="0"/>
                <a:cs typeface="Times New Roman" panose="02020603050405020304" pitchFamily="18" charset="0"/>
              </a:rPr>
              <a:t> </a:t>
            </a:r>
            <a:r>
              <a:rPr lang="vi-VN" sz="2200" dirty="0">
                <a:solidFill>
                  <a:srgbClr val="333333"/>
                </a:solidFill>
                <a:latin typeface="Times New Roman" panose="02020603050405020304" pitchFamily="18" charset="0"/>
                <a:cs typeface="Times New Roman" panose="02020603050405020304" pitchFamily="18" charset="0"/>
              </a:rPr>
              <a:t>C – Biểu cảm</a:t>
            </a:r>
          </a:p>
          <a:p>
            <a:r>
              <a:rPr lang="vi-VN" sz="2200" dirty="0">
                <a:solidFill>
                  <a:srgbClr val="333333"/>
                </a:solidFill>
                <a:latin typeface="Times New Roman" panose="02020603050405020304" pitchFamily="18" charset="0"/>
                <a:cs typeface="Times New Roman" panose="02020603050405020304" pitchFamily="18" charset="0"/>
              </a:rPr>
              <a:t>           B – Tự sự                                     </a:t>
            </a:r>
            <a:r>
              <a:rPr lang="vi-VN" sz="2200" dirty="0" smtClean="0">
                <a:solidFill>
                  <a:srgbClr val="333333"/>
                </a:solidFill>
                <a:latin typeface="Times New Roman" panose="02020603050405020304" pitchFamily="18" charset="0"/>
                <a:cs typeface="Times New Roman" panose="02020603050405020304" pitchFamily="18" charset="0"/>
              </a:rPr>
              <a:t>D </a:t>
            </a:r>
            <a:r>
              <a:rPr lang="vi-VN" sz="2200" dirty="0">
                <a:solidFill>
                  <a:srgbClr val="333333"/>
                </a:solidFill>
                <a:latin typeface="Times New Roman" panose="02020603050405020304" pitchFamily="18" charset="0"/>
                <a:cs typeface="Times New Roman" panose="02020603050405020304" pitchFamily="18" charset="0"/>
              </a:rPr>
              <a:t>– Miêu tả và biểu cảm</a:t>
            </a:r>
          </a:p>
          <a:p>
            <a:r>
              <a:rPr lang="vi-VN" sz="2200" dirty="0">
                <a:solidFill>
                  <a:srgbClr val="333333"/>
                </a:solidFill>
                <a:latin typeface="Times New Roman" panose="02020603050405020304" pitchFamily="18" charset="0"/>
                <a:cs typeface="Times New Roman" panose="02020603050405020304" pitchFamily="18" charset="0"/>
              </a:rPr>
              <a:t>  </a:t>
            </a:r>
            <a:r>
              <a:rPr lang="vi-VN" sz="2200" dirty="0" smtClean="0">
                <a:solidFill>
                  <a:srgbClr val="333333"/>
                </a:solidFill>
                <a:latin typeface="Times New Roman" panose="02020603050405020304" pitchFamily="18" charset="0"/>
                <a:cs typeface="Times New Roman" panose="02020603050405020304" pitchFamily="18" charset="0"/>
              </a:rPr>
              <a:t> </a:t>
            </a:r>
            <a:r>
              <a:rPr lang="vi-VN" sz="2200" dirty="0">
                <a:solidFill>
                  <a:srgbClr val="FF0000"/>
                </a:solidFill>
                <a:latin typeface="Times New Roman" panose="02020603050405020304" pitchFamily="18" charset="0"/>
                <a:cs typeface="Times New Roman" panose="02020603050405020304" pitchFamily="18" charset="0"/>
              </a:rPr>
              <a:t> b. Trong đoạn văn trên, tác giả đã mấy lần sử dụng biện pháp so sánh ? </a:t>
            </a:r>
            <a:endParaRPr lang="vi-VN" sz="2200" dirty="0">
              <a:solidFill>
                <a:srgbClr val="333333"/>
              </a:solidFill>
              <a:latin typeface="Times New Roman" panose="02020603050405020304" pitchFamily="18" charset="0"/>
              <a:cs typeface="Times New Roman" panose="02020603050405020304" pitchFamily="18" charset="0"/>
            </a:endParaRPr>
          </a:p>
          <a:p>
            <a:r>
              <a:rPr lang="vi-VN" sz="2200" dirty="0">
                <a:solidFill>
                  <a:srgbClr val="333333"/>
                </a:solidFill>
                <a:latin typeface="Times New Roman" panose="02020603050405020304" pitchFamily="18" charset="0"/>
                <a:cs typeface="Times New Roman" panose="02020603050405020304" pitchFamily="18" charset="0"/>
              </a:rPr>
              <a:t>           A – Hai lần                                </a:t>
            </a:r>
            <a:r>
              <a:rPr lang="vi-VN" sz="2200" dirty="0" smtClean="0">
                <a:solidFill>
                  <a:srgbClr val="333333"/>
                </a:solidFill>
                <a:latin typeface="Times New Roman" panose="02020603050405020304" pitchFamily="18" charset="0"/>
                <a:cs typeface="Times New Roman" panose="02020603050405020304" pitchFamily="18" charset="0"/>
              </a:rPr>
              <a:t>   C </a:t>
            </a:r>
            <a:r>
              <a:rPr lang="vi-VN" sz="2200" dirty="0">
                <a:solidFill>
                  <a:srgbClr val="333333"/>
                </a:solidFill>
                <a:latin typeface="Times New Roman" panose="02020603050405020304" pitchFamily="18" charset="0"/>
                <a:cs typeface="Times New Roman" panose="02020603050405020304" pitchFamily="18" charset="0"/>
              </a:rPr>
              <a:t>– Bốn lần</a:t>
            </a:r>
          </a:p>
          <a:p>
            <a:r>
              <a:rPr lang="vi-VN" sz="2200" dirty="0">
                <a:solidFill>
                  <a:srgbClr val="333333"/>
                </a:solidFill>
                <a:latin typeface="Times New Roman" panose="02020603050405020304" pitchFamily="18" charset="0"/>
                <a:cs typeface="Times New Roman" panose="02020603050405020304" pitchFamily="18" charset="0"/>
              </a:rPr>
              <a:t>           B – Ba lần                                </a:t>
            </a:r>
            <a:r>
              <a:rPr lang="vi-VN" sz="2200" dirty="0" smtClean="0">
                <a:solidFill>
                  <a:srgbClr val="333333"/>
                </a:solidFill>
                <a:latin typeface="Times New Roman" panose="02020603050405020304" pitchFamily="18" charset="0"/>
                <a:cs typeface="Times New Roman" panose="02020603050405020304" pitchFamily="18" charset="0"/>
              </a:rPr>
              <a:t>    D </a:t>
            </a:r>
            <a:r>
              <a:rPr lang="vi-VN" sz="2200" dirty="0">
                <a:solidFill>
                  <a:srgbClr val="333333"/>
                </a:solidFill>
                <a:latin typeface="Times New Roman" panose="02020603050405020304" pitchFamily="18" charset="0"/>
                <a:cs typeface="Times New Roman" panose="02020603050405020304" pitchFamily="18" charset="0"/>
              </a:rPr>
              <a:t>– Năm lần</a:t>
            </a:r>
          </a:p>
          <a:p>
            <a:r>
              <a:rPr lang="vi-VN" sz="2200" dirty="0">
                <a:solidFill>
                  <a:srgbClr val="333333"/>
                </a:solidFill>
                <a:latin typeface="Times New Roman" panose="02020603050405020304" pitchFamily="18" charset="0"/>
                <a:cs typeface="Times New Roman" panose="02020603050405020304" pitchFamily="18" charset="0"/>
              </a:rPr>
              <a:t>    </a:t>
            </a:r>
            <a:r>
              <a:rPr lang="vi-VN" sz="2200" dirty="0">
                <a:solidFill>
                  <a:srgbClr val="FF0000"/>
                </a:solidFill>
                <a:latin typeface="Times New Roman" panose="02020603050405020304" pitchFamily="18" charset="0"/>
                <a:cs typeface="Times New Roman" panose="02020603050405020304" pitchFamily="18" charset="0"/>
              </a:rPr>
              <a:t>c. Các so sánh đó có tác dụng gì ?</a:t>
            </a:r>
          </a:p>
          <a:p>
            <a:r>
              <a:rPr lang="vi-VN" sz="2200" dirty="0">
                <a:solidFill>
                  <a:srgbClr val="333333"/>
                </a:solidFill>
                <a:latin typeface="Times New Roman" panose="02020603050405020304" pitchFamily="18" charset="0"/>
                <a:cs typeface="Times New Roman" panose="02020603050405020304" pitchFamily="18" charset="0"/>
              </a:rPr>
              <a:t>           A – Tăng sức gợi hình, gợi cảm cho câu văn</a:t>
            </a:r>
          </a:p>
          <a:p>
            <a:r>
              <a:rPr lang="vi-VN" sz="2200" dirty="0">
                <a:solidFill>
                  <a:srgbClr val="333333"/>
                </a:solidFill>
                <a:latin typeface="Times New Roman" panose="02020603050405020304" pitchFamily="18" charset="0"/>
                <a:cs typeface="Times New Roman" panose="02020603050405020304" pitchFamily="18" charset="0"/>
              </a:rPr>
              <a:t>           B – Giúp hình dung cụ thể về các sự vật hiện tượng được miêu tả</a:t>
            </a:r>
          </a:p>
          <a:p>
            <a:r>
              <a:rPr lang="vi-VN" sz="2200" dirty="0">
                <a:solidFill>
                  <a:srgbClr val="333333"/>
                </a:solidFill>
                <a:latin typeface="Times New Roman" panose="02020603050405020304" pitchFamily="18" charset="0"/>
                <a:cs typeface="Times New Roman" panose="02020603050405020304" pitchFamily="18" charset="0"/>
              </a:rPr>
              <a:t>           C – Bộc lộ năng lực quan sát và sử dụng ngôn ngữ của người quan sát</a:t>
            </a:r>
          </a:p>
          <a:p>
            <a:r>
              <a:rPr lang="vi-VN" sz="2200" dirty="0">
                <a:solidFill>
                  <a:srgbClr val="333333"/>
                </a:solidFill>
                <a:latin typeface="Times New Roman" panose="02020603050405020304" pitchFamily="18" charset="0"/>
                <a:cs typeface="Times New Roman" panose="02020603050405020304" pitchFamily="18" charset="0"/>
              </a:rPr>
              <a:t>           D – Tất tả những ý trên</a:t>
            </a:r>
            <a:endParaRPr lang="vi-VN" sz="2200" b="0" i="0" dirty="0">
              <a:solidFill>
                <a:srgbClr val="333333"/>
              </a:solidFill>
              <a:effectLst/>
              <a:latin typeface="Times New Roman" panose="02020603050405020304" pitchFamily="18" charset="0"/>
              <a:cs typeface="Times New Roman" panose="02020603050405020304" pitchFamily="18" charset="0"/>
            </a:endParaRPr>
          </a:p>
        </p:txBody>
      </p:sp>
      <p:sp>
        <p:nvSpPr>
          <p:cNvPr id="6" name="Oval 5"/>
          <p:cNvSpPr/>
          <p:nvPr/>
        </p:nvSpPr>
        <p:spPr>
          <a:xfrm>
            <a:off x="754375" y="2512770"/>
            <a:ext cx="458115" cy="3117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A</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754375" y="3880793"/>
            <a:ext cx="458115" cy="3117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B</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754375" y="5414165"/>
            <a:ext cx="458115" cy="3117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D</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5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barn(inVertical)">
                                      <p:cBhvr>
                                        <p:cTn id="31" dur="500"/>
                                        <p:tgtEl>
                                          <p:spTgt spid="5">
                                            <p:txEl>
                                              <p:pRg st="5" end="5"/>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barn(inVertical)">
                                      <p:cBhvr>
                                        <p:cTn id="34" dur="500"/>
                                        <p:tgtEl>
                                          <p:spTgt spid="5">
                                            <p:txEl>
                                              <p:pRg st="6" end="6"/>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arn(inVertical)">
                                      <p:cBhvr>
                                        <p:cTn id="47" dur="500"/>
                                        <p:tgtEl>
                                          <p:spTgt spid="5">
                                            <p:txEl>
                                              <p:pRg st="8" end="8"/>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5">
                                            <p:txEl>
                                              <p:pRg st="9" end="9"/>
                                            </p:txEl>
                                          </p:spTgt>
                                        </p:tgtEl>
                                        <p:attrNameLst>
                                          <p:attrName>style.visibility</p:attrName>
                                        </p:attrNameLst>
                                      </p:cBhvr>
                                      <p:to>
                                        <p:strVal val="visible"/>
                                      </p:to>
                                    </p:set>
                                    <p:animEffect transition="in" filter="barn(inVertical)">
                                      <p:cBhvr>
                                        <p:cTn id="50" dur="500"/>
                                        <p:tgtEl>
                                          <p:spTgt spid="5">
                                            <p:txEl>
                                              <p:pRg st="9" end="9"/>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5">
                                            <p:txEl>
                                              <p:pRg st="10" end="10"/>
                                            </p:txEl>
                                          </p:spTgt>
                                        </p:tgtEl>
                                        <p:attrNameLst>
                                          <p:attrName>style.visibility</p:attrName>
                                        </p:attrNameLst>
                                      </p:cBhvr>
                                      <p:to>
                                        <p:strVal val="visible"/>
                                      </p:to>
                                    </p:set>
                                    <p:animEffect transition="in" filter="barn(inVertical)">
                                      <p:cBhvr>
                                        <p:cTn id="53" dur="500"/>
                                        <p:tgtEl>
                                          <p:spTgt spid="5">
                                            <p:txEl>
                                              <p:pRg st="10" end="10"/>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5">
                                            <p:txEl>
                                              <p:pRg st="11" end="11"/>
                                            </p:txEl>
                                          </p:spTgt>
                                        </p:tgtEl>
                                        <p:attrNameLst>
                                          <p:attrName>style.visibility</p:attrName>
                                        </p:attrNameLst>
                                      </p:cBhvr>
                                      <p:to>
                                        <p:strVal val="visible"/>
                                      </p:to>
                                    </p:set>
                                    <p:animEffect transition="in" filter="barn(inVertical)">
                                      <p:cBhvr>
                                        <p:cTn id="56" dur="500"/>
                                        <p:tgtEl>
                                          <p:spTgt spid="5">
                                            <p:txEl>
                                              <p:pRg st="11" end="11"/>
                                            </p:txEl>
                                          </p:spTgt>
                                        </p:tgtEl>
                                      </p:cBhvr>
                                    </p:animEffect>
                                  </p:childTnLst>
                                </p:cTn>
                              </p:par>
                              <p:par>
                                <p:cTn id="57" presetID="16" presetClass="entr" presetSubtype="21" fill="hold" nodeType="withEffect">
                                  <p:stCondLst>
                                    <p:cond delay="0"/>
                                  </p:stCondLst>
                                  <p:childTnLst>
                                    <p:set>
                                      <p:cBhvr>
                                        <p:cTn id="58" dur="1" fill="hold">
                                          <p:stCondLst>
                                            <p:cond delay="0"/>
                                          </p:stCondLst>
                                        </p:cTn>
                                        <p:tgtEl>
                                          <p:spTgt spid="5">
                                            <p:txEl>
                                              <p:pRg st="12" end="12"/>
                                            </p:txEl>
                                          </p:spTgt>
                                        </p:tgtEl>
                                        <p:attrNameLst>
                                          <p:attrName>style.visibility</p:attrName>
                                        </p:attrNameLst>
                                      </p:cBhvr>
                                      <p:to>
                                        <p:strVal val="visible"/>
                                      </p:to>
                                    </p:set>
                                    <p:animEffect transition="in" filter="barn(inVertical)">
                                      <p:cBhvr>
                                        <p:cTn id="59" dur="500"/>
                                        <p:tgtEl>
                                          <p:spTgt spid="5">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14472"/>
            <a:ext cx="9144000" cy="3046988"/>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d. Đoạn văn trên viết với mục đích gì ?</a:t>
            </a:r>
          </a:p>
          <a:p>
            <a:r>
              <a:rPr lang="vi-VN" sz="2400" dirty="0">
                <a:solidFill>
                  <a:srgbClr val="333333"/>
                </a:solidFill>
                <a:latin typeface="Times New Roman" panose="02020603050405020304" pitchFamily="18" charset="0"/>
                <a:cs typeface="Times New Roman" panose="02020603050405020304" pitchFamily="18" charset="0"/>
              </a:rPr>
              <a:t>           A – Kể việc đi thuyền trên dòng sông Năm Căn</a:t>
            </a:r>
          </a:p>
          <a:p>
            <a:r>
              <a:rPr lang="vi-VN" sz="2400" dirty="0">
                <a:solidFill>
                  <a:srgbClr val="333333"/>
                </a:solidFill>
                <a:latin typeface="Times New Roman" panose="02020603050405020304" pitchFamily="18" charset="0"/>
                <a:cs typeface="Times New Roman" panose="02020603050405020304" pitchFamily="18" charset="0"/>
              </a:rPr>
              <a:t>           B – Cảm nghĩ về vùng sông nước Năm Căn</a:t>
            </a:r>
          </a:p>
          <a:p>
            <a:r>
              <a:rPr lang="vi-VN" sz="2400" dirty="0">
                <a:solidFill>
                  <a:srgbClr val="333333"/>
                </a:solidFill>
                <a:latin typeface="Times New Roman" panose="02020603050405020304" pitchFamily="18" charset="0"/>
                <a:cs typeface="Times New Roman" panose="02020603050405020304" pitchFamily="18" charset="0"/>
              </a:rPr>
              <a:t>           C – Giải thích vẻ đẹp dòng sông Năm Căn</a:t>
            </a:r>
          </a:p>
          <a:p>
            <a:r>
              <a:rPr lang="vi-VN" sz="2400" dirty="0">
                <a:solidFill>
                  <a:srgbClr val="333333"/>
                </a:solidFill>
                <a:latin typeface="Times New Roman" panose="02020603050405020304" pitchFamily="18" charset="0"/>
                <a:cs typeface="Times New Roman" panose="02020603050405020304" pitchFamily="18" charset="0"/>
              </a:rPr>
              <a:t>           D – Tái hiện cảnh quan dòng sông Năm </a:t>
            </a:r>
            <a:r>
              <a:rPr lang="vi-VN" sz="2400" dirty="0" smtClean="0">
                <a:solidFill>
                  <a:srgbClr val="333333"/>
                </a:solidFill>
                <a:latin typeface="Times New Roman" panose="02020603050405020304" pitchFamily="18" charset="0"/>
                <a:cs typeface="Times New Roman" panose="02020603050405020304" pitchFamily="18" charset="0"/>
              </a:rPr>
              <a:t>Căn</a:t>
            </a:r>
          </a:p>
          <a:p>
            <a:r>
              <a:rPr lang="vi-VN" sz="2400" dirty="0" smtClean="0">
                <a:solidFill>
                  <a:srgbClr val="FF0000"/>
                </a:solidFill>
                <a:latin typeface="Times New Roman" panose="02020603050405020304" pitchFamily="18" charset="0"/>
                <a:cs typeface="Times New Roman" panose="02020603050405020304" pitchFamily="18" charset="0"/>
              </a:rPr>
              <a:t>e</a:t>
            </a:r>
            <a:r>
              <a:rPr lang="vi-VN" sz="2400" dirty="0">
                <a:solidFill>
                  <a:srgbClr val="FF0000"/>
                </a:solidFill>
                <a:latin typeface="Times New Roman" panose="02020603050405020304" pitchFamily="18" charset="0"/>
                <a:cs typeface="Times New Roman" panose="02020603050405020304" pitchFamily="18" charset="0"/>
              </a:rPr>
              <a:t>. Vị trí quan sát và miêu tả của tác giả trong đoạn văn :</a:t>
            </a:r>
          </a:p>
          <a:p>
            <a:r>
              <a:rPr lang="vi-VN" sz="2400" dirty="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   A </a:t>
            </a:r>
            <a:r>
              <a:rPr lang="vi-VN" sz="2400" dirty="0">
                <a:solidFill>
                  <a:srgbClr val="333333"/>
                </a:solidFill>
                <a:latin typeface="Times New Roman" panose="02020603050405020304" pitchFamily="18" charset="0"/>
                <a:cs typeface="Times New Roman" panose="02020603050405020304" pitchFamily="18" charset="0"/>
              </a:rPr>
              <a:t>– Trên bờ                                 </a:t>
            </a:r>
            <a:r>
              <a:rPr lang="vi-VN" sz="2400" dirty="0" smtClean="0">
                <a:solidFill>
                  <a:srgbClr val="333333"/>
                </a:solidFill>
                <a:latin typeface="Times New Roman" panose="02020603050405020304" pitchFamily="18" charset="0"/>
                <a:cs typeface="Times New Roman" panose="02020603050405020304" pitchFamily="18" charset="0"/>
              </a:rPr>
              <a:t>C </a:t>
            </a:r>
            <a:r>
              <a:rPr lang="vi-VN" sz="2400" dirty="0">
                <a:solidFill>
                  <a:srgbClr val="333333"/>
                </a:solidFill>
                <a:latin typeface="Times New Roman" panose="02020603050405020304" pitchFamily="18" charset="0"/>
                <a:cs typeface="Times New Roman" panose="02020603050405020304" pitchFamily="18" charset="0"/>
              </a:rPr>
              <a:t>– Từ xa</a:t>
            </a:r>
          </a:p>
          <a:p>
            <a:r>
              <a:rPr lang="vi-VN" sz="2400" dirty="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B </a:t>
            </a:r>
            <a:r>
              <a:rPr lang="vi-VN" sz="2400" dirty="0">
                <a:solidFill>
                  <a:srgbClr val="333333"/>
                </a:solidFill>
                <a:latin typeface="Times New Roman" panose="02020603050405020304" pitchFamily="18" charset="0"/>
                <a:cs typeface="Times New Roman" panose="02020603050405020304" pitchFamily="18" charset="0"/>
              </a:rPr>
              <a:t>– Trên thuyền                          </a:t>
            </a:r>
            <a:r>
              <a:rPr lang="vi-VN" sz="2400" dirty="0" smtClean="0">
                <a:solidFill>
                  <a:srgbClr val="333333"/>
                </a:solidFill>
                <a:latin typeface="Times New Roman" panose="02020603050405020304" pitchFamily="18" charset="0"/>
                <a:cs typeface="Times New Roman" panose="02020603050405020304" pitchFamily="18" charset="0"/>
              </a:rPr>
              <a:t>D </a:t>
            </a:r>
            <a:r>
              <a:rPr lang="vi-VN" sz="2400" dirty="0">
                <a:solidFill>
                  <a:srgbClr val="333333"/>
                </a:solidFill>
                <a:latin typeface="Times New Roman" panose="02020603050405020304" pitchFamily="18" charset="0"/>
                <a:cs typeface="Times New Roman" panose="02020603050405020304" pitchFamily="18" charset="0"/>
              </a:rPr>
              <a:t>– Từ ngoài nhìn vào</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9150" y="83702"/>
            <a:ext cx="9153150" cy="2123658"/>
          </a:xfrm>
          <a:prstGeom prst="rect">
            <a:avLst/>
          </a:prstGeom>
        </p:spPr>
        <p:txBody>
          <a:bodyPr wrap="square">
            <a:spAutoFit/>
          </a:bodyPr>
          <a:lstStyle/>
          <a:p>
            <a:pPr lvl="0"/>
            <a:r>
              <a:rPr lang="vi-VN" sz="2200" dirty="0">
                <a:solidFill>
                  <a:srgbClr val="FF0000"/>
                </a:solidFill>
                <a:latin typeface="Times New Roman" panose="02020603050405020304" pitchFamily="18" charset="0"/>
                <a:cs typeface="Times New Roman" panose="02020603050405020304" pitchFamily="18" charset="0"/>
              </a:rPr>
              <a:t>9. Đọc đoạn văn sau và trả lời các câu hỏi. </a:t>
            </a:r>
          </a:p>
          <a:p>
            <a:pPr lvl="0" algn="just"/>
            <a:r>
              <a:rPr lang="vi-VN" sz="2200" i="1" dirty="0">
                <a:solidFill>
                  <a:srgbClr val="FF0000"/>
                </a:solidFill>
                <a:latin typeface="Times New Roman" panose="02020603050405020304" pitchFamily="18" charset="0"/>
                <a:cs typeface="Times New Roman" panose="02020603050405020304" pitchFamily="18" charset="0"/>
              </a:rPr>
              <a:t>           Dòng sông Năm Căn mênh mông, nước ầm ầm đổ ra biển ngày đêm như thác, cả nước bơi hàng đàn đen trũi nhô lên hụp xuống như người bơi ếch giữa những đầu sóng trắng. Thuyền xuôi giữa dòng con sông rộng hơn ngàn thước, trông hai bên bờ, rừng đước dựng lên cao ngất như hai dãy trường thành vô tận.</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7" name="Oval 6"/>
          <p:cNvSpPr/>
          <p:nvPr/>
        </p:nvSpPr>
        <p:spPr>
          <a:xfrm>
            <a:off x="754375" y="3734410"/>
            <a:ext cx="458116" cy="3054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D</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754375" y="4803345"/>
            <a:ext cx="458116" cy="3054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B</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52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arn(inVertical)">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50" y="69490"/>
            <a:ext cx="4572000" cy="1261884"/>
          </a:xfrm>
          <a:prstGeom prst="rect">
            <a:avLst/>
          </a:prstGeom>
        </p:spPr>
        <p:txBody>
          <a:bodyPr>
            <a:spAutoFit/>
          </a:bodyPr>
          <a:lstStyle/>
          <a:p>
            <a:pPr lvl="0"/>
            <a:r>
              <a:rPr lang="vi-VN" sz="2800" b="1" dirty="0">
                <a:solidFill>
                  <a:srgbClr val="FF0000"/>
                </a:solidFill>
                <a:latin typeface="Times New Roman" panose="02020603050405020304" pitchFamily="18" charset="0"/>
                <a:cs typeface="Times New Roman" panose="02020603050405020304" pitchFamily="18" charset="0"/>
              </a:rPr>
              <a:t>II. Luyện tập</a:t>
            </a:r>
          </a:p>
          <a:p>
            <a:pPr lvl="0"/>
            <a:r>
              <a:rPr lang="vi-VN" sz="2400" b="1" dirty="0" smtClean="0">
                <a:solidFill>
                  <a:srgbClr val="FF0000"/>
                </a:solidFill>
                <a:latin typeface="Times New Roman" panose="02020603050405020304" pitchFamily="18" charset="0"/>
                <a:cs typeface="Times New Roman" panose="02020603050405020304" pitchFamily="18" charset="0"/>
              </a:rPr>
              <a:t>1. Bài </a:t>
            </a:r>
            <a:r>
              <a:rPr lang="vi-VN" sz="2400" b="1" dirty="0">
                <a:solidFill>
                  <a:srgbClr val="FF0000"/>
                </a:solidFill>
                <a:latin typeface="Times New Roman" panose="02020603050405020304" pitchFamily="18" charset="0"/>
                <a:cs typeface="Times New Roman" panose="02020603050405020304" pitchFamily="18" charset="0"/>
              </a:rPr>
              <a:t>tập trắc </a:t>
            </a:r>
            <a:r>
              <a:rPr lang="vi-VN" sz="2400" b="1" dirty="0" smtClean="0">
                <a:solidFill>
                  <a:srgbClr val="FF0000"/>
                </a:solidFill>
                <a:latin typeface="Times New Roman" panose="02020603050405020304" pitchFamily="18" charset="0"/>
                <a:cs typeface="Times New Roman" panose="02020603050405020304" pitchFamily="18" charset="0"/>
              </a:rPr>
              <a:t>nghiệm</a:t>
            </a:r>
          </a:p>
          <a:p>
            <a:pPr lvl="0"/>
            <a:r>
              <a:rPr lang="vi-VN" sz="2400" b="1" dirty="0" smtClean="0">
                <a:solidFill>
                  <a:srgbClr val="FF0000"/>
                </a:solidFill>
                <a:latin typeface="Times New Roman" panose="02020603050405020304" pitchFamily="18" charset="0"/>
                <a:cs typeface="Times New Roman" panose="02020603050405020304" pitchFamily="18" charset="0"/>
              </a:rPr>
              <a:t>2. Bài tập tự luận</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1247349"/>
            <a:ext cx="9144000" cy="5641544"/>
          </a:xfrm>
          <a:prstGeom prst="rect">
            <a:avLst/>
          </a:prstGeom>
        </p:spPr>
        <p:txBody>
          <a:bodyPr wrap="square">
            <a:spAutoFit/>
          </a:bodyPr>
          <a:lstStyle/>
          <a:p>
            <a:pPr marL="0" marR="0" algn="ctr">
              <a:spcBef>
                <a:spcPts val="0"/>
              </a:spcBef>
              <a:spcAft>
                <a:spcPts val="0"/>
              </a:spcAft>
            </a:pPr>
            <a:r>
              <a:rPr lang="vi-VN" sz="2400" b="1" dirty="0" smtClean="0">
                <a:solidFill>
                  <a:srgbClr val="FF0000"/>
                </a:solidFill>
                <a:latin typeface="Times New Roman" panose="02020603050405020304" pitchFamily="18" charset="0"/>
                <a:ea typeface="Times New Roman" panose="02020603050405020304" pitchFamily="18" charset="0"/>
              </a:rPr>
              <a:t>PHIẾU BÀI TẬP SỐ 1</a:t>
            </a:r>
          </a:p>
          <a:p>
            <a:pPr marL="0" marR="0" algn="just">
              <a:spcBef>
                <a:spcPts val="0"/>
              </a:spcBef>
              <a:spcAft>
                <a:spcPts val="0"/>
              </a:spcAft>
            </a:pPr>
            <a:r>
              <a:rPr lang="fr-FR" sz="1400" dirty="0" smtClean="0">
                <a:solidFill>
                  <a:srgbClr val="222222"/>
                </a:solidFill>
                <a:latin typeface="Times New Roman" panose="02020603050405020304" pitchFamily="18" charset="0"/>
                <a:ea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Hãy</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kĩ</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văn</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bản</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sau</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đây</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trả</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lời</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các</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hỏi</a:t>
            </a:r>
            <a:r>
              <a:rPr lang="fr-FR" sz="22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Thuyền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chèo</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thoát</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qua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kênh</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Bọ</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đổ</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ra con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xuôi</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Căn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Căn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mênh</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mông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đổ</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ầm</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ầm</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ra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đêm</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cá</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bơi</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đàn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đen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trũi</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nhô</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lên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hụp</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bơi</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ếch</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sóng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Thuyền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xuôi</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rộng</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hơn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ea typeface="Times New Roman" panose="02020603050405020304" pitchFamily="18" charset="0"/>
                <a:cs typeface="Times New Roman" panose="02020603050405020304" pitchFamily="18" charset="0"/>
              </a:rPr>
              <a:t>ngàn</a:t>
            </a:r>
            <a:r>
              <a:rPr lang="fr-FR" sz="22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trông</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hai</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bờ</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đước</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cao</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ngất</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hai</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dãy</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vô</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i="1" spc="-30"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fr-FR" sz="2200" i="1" spc="-30" dirty="0">
                <a:latin typeface="Times New Roman" panose="02020603050405020304" pitchFamily="18" charset="0"/>
                <a:ea typeface="Times New Roman" panose="02020603050405020304" pitchFamily="18" charset="0"/>
                <a:cs typeface="Times New Roman" panose="02020603050405020304" pitchFamily="18" charset="0"/>
              </a:rPr>
              <a:t>.</a:t>
            </a:r>
            <a:r>
              <a:rPr lang="vi-VN" sz="2200" i="1" spc="-3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r">
              <a:spcBef>
                <a:spcPts val="0"/>
              </a:spcBef>
              <a:spcAft>
                <a:spcPts val="0"/>
              </a:spcAft>
            </a:pPr>
            <a:r>
              <a:rPr lang="vi-VN" sz="22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(Ngữ văn 6-Tập 2, Trang 19, Nxb Giáo dục Việt Nam năm 2014</a:t>
            </a:r>
            <a:r>
              <a:rPr lang="vi-VN" sz="2200" i="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SimSun" panose="02010600030101010101" pitchFamily="2" charset="-122"/>
              <a:cs typeface="Times New Roman" panose="02020603050405020304" pitchFamily="18" charset="0"/>
            </a:endParaRPr>
          </a:p>
          <a:p>
            <a:pPr marL="0" marR="0" indent="457200" algn="just">
              <a:lnSpc>
                <a:spcPts val="2000"/>
              </a:lnSpc>
              <a:spcBef>
                <a:spcPts val="0"/>
              </a:spcBef>
              <a:spcAft>
                <a:spcPts val="800"/>
              </a:spcAft>
            </a:pPr>
            <a:r>
              <a:rPr lang="vi-VN" sz="2200" b="1" dirty="0">
                <a:latin typeface="Times New Roman" panose="02020603050405020304" pitchFamily="18" charset="0"/>
                <a:ea typeface="SimSun" panose="02010600030101010101" pitchFamily="2" charset="-122"/>
                <a:cs typeface="Times New Roman" panose="02020603050405020304" pitchFamily="18" charset="0"/>
              </a:rPr>
              <a:t>Câu 1</a:t>
            </a:r>
            <a:r>
              <a:rPr lang="vi-VN" sz="2200" dirty="0">
                <a:latin typeface="Times New Roman" panose="02020603050405020304" pitchFamily="18" charset="0"/>
                <a:ea typeface="SimSun" panose="02010600030101010101" pitchFamily="2" charset="-122"/>
                <a:cs typeface="Times New Roman" panose="02020603050405020304" pitchFamily="18" charset="0"/>
              </a:rPr>
              <a:t>: Đoạn văn trên được trích từ văn bản nào? Của tác giả nào?</a:t>
            </a:r>
            <a:endParaRPr lang="en-US" sz="2200" dirty="0">
              <a:latin typeface="Times New Roman" panose="02020603050405020304" pitchFamily="18" charset="0"/>
              <a:ea typeface="SimSun" panose="02010600030101010101" pitchFamily="2" charset="-122"/>
              <a:cs typeface="Times New Roman" panose="02020603050405020304" pitchFamily="18" charset="0"/>
            </a:endParaRPr>
          </a:p>
          <a:p>
            <a:pPr marL="0" marR="0" indent="457200" algn="just">
              <a:lnSpc>
                <a:spcPts val="2000"/>
              </a:lnSpc>
              <a:spcBef>
                <a:spcPts val="0"/>
              </a:spcBef>
              <a:spcAft>
                <a:spcPts val="800"/>
              </a:spcAft>
            </a:pPr>
            <a:r>
              <a:rPr lang="vi-VN" sz="2200" b="1" dirty="0">
                <a:latin typeface="Times New Roman" panose="02020603050405020304" pitchFamily="18" charset="0"/>
                <a:ea typeface="SimSun" panose="02010600030101010101" pitchFamily="2" charset="-122"/>
                <a:cs typeface="Times New Roman" panose="02020603050405020304" pitchFamily="18" charset="0"/>
              </a:rPr>
              <a:t>Câu 2</a:t>
            </a:r>
            <a:r>
              <a:rPr lang="vi-VN" sz="2200" dirty="0">
                <a:latin typeface="Times New Roman" panose="02020603050405020304" pitchFamily="18" charset="0"/>
                <a:ea typeface="SimSun" panose="02010600030101010101" pitchFamily="2" charset="-122"/>
                <a:cs typeface="Times New Roman" panose="02020603050405020304" pitchFamily="18" charset="0"/>
              </a:rPr>
              <a:t>: Nêu phương thức biểu đạt chính của đoạn văn trên? </a:t>
            </a:r>
            <a:endParaRPr lang="en-US" sz="2200" dirty="0">
              <a:latin typeface="Times New Roman" panose="02020603050405020304" pitchFamily="18" charset="0"/>
              <a:ea typeface="SimSun" panose="02010600030101010101" pitchFamily="2" charset="-122"/>
              <a:cs typeface="Times New Roman" panose="02020603050405020304" pitchFamily="18" charset="0"/>
            </a:endParaRPr>
          </a:p>
          <a:p>
            <a:pPr marL="0" marR="0" indent="457200" algn="just">
              <a:lnSpc>
                <a:spcPts val="2000"/>
              </a:lnSpc>
              <a:spcBef>
                <a:spcPts val="0"/>
              </a:spcBef>
              <a:spcAft>
                <a:spcPts val="800"/>
              </a:spcAft>
            </a:pPr>
            <a:r>
              <a:rPr lang="vi-VN" sz="2200" b="1" dirty="0">
                <a:latin typeface="Times New Roman" panose="02020603050405020304" pitchFamily="18" charset="0"/>
                <a:ea typeface="SimSun" panose="02010600030101010101" pitchFamily="2" charset="-122"/>
                <a:cs typeface="Times New Roman" panose="02020603050405020304" pitchFamily="18" charset="0"/>
              </a:rPr>
              <a:t>Câu 3</a:t>
            </a:r>
            <a:r>
              <a:rPr lang="vi-VN" sz="2200" dirty="0">
                <a:latin typeface="Times New Roman" panose="02020603050405020304" pitchFamily="18" charset="0"/>
                <a:ea typeface="SimSun" panose="02010600030101010101" pitchFamily="2" charset="-122"/>
                <a:cs typeface="Times New Roman" panose="02020603050405020304" pitchFamily="18" charset="0"/>
              </a:rPr>
              <a:t>: Xác định chủ ngữ, vị ngữ và cho biết câu văn sau thuộc kiểu câu gì?</a:t>
            </a:r>
            <a:endParaRPr lang="en-US" sz="2200" dirty="0">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lgn="just">
              <a:lnSpc>
                <a:spcPts val="2000"/>
              </a:lnSpc>
              <a:spcBef>
                <a:spcPts val="0"/>
              </a:spcBef>
              <a:spcAft>
                <a:spcPts val="800"/>
              </a:spcAft>
            </a:pPr>
            <a:r>
              <a:rPr lang="vi-VN" sz="2200" dirty="0">
                <a:latin typeface="Times New Roman" panose="02020603050405020304" pitchFamily="18" charset="0"/>
                <a:ea typeface="SimSun" panose="02010600030101010101" pitchFamily="2" charset="-122"/>
                <a:cs typeface="Times New Roman" panose="02020603050405020304" pitchFamily="18" charset="0"/>
              </a:rPr>
              <a:t>"</a:t>
            </a:r>
            <a:r>
              <a:rPr lang="vi-VN" sz="2200" i="1" dirty="0">
                <a:latin typeface="Times New Roman" panose="02020603050405020304" pitchFamily="18" charset="0"/>
                <a:ea typeface="SimSun" panose="02010600030101010101" pitchFamily="2" charset="-122"/>
                <a:cs typeface="Times New Roman" panose="02020603050405020304" pitchFamily="18" charset="0"/>
              </a:rPr>
              <a:t>Thuyền chúng tôi chèo thoát qua kênh Bọ Mắt, đổ ra con sông Cửa Lớn, xuôi về Năm Căn</a:t>
            </a:r>
            <a:r>
              <a:rPr lang="vi-VN" sz="2200" dirty="0" smtClean="0">
                <a:latin typeface="Times New Roman" panose="02020603050405020304" pitchFamily="18" charset="0"/>
                <a:ea typeface="SimSun" panose="02010600030101010101" pitchFamily="2" charset="-122"/>
                <a:cs typeface="Times New Roman" panose="02020603050405020304" pitchFamily="18" charset="0"/>
              </a:rPr>
              <a:t>.«</a:t>
            </a:r>
          </a:p>
          <a:p>
            <a:pPr marL="0" marR="0" indent="457200" algn="just">
              <a:lnSpc>
                <a:spcPct val="115000"/>
              </a:lnSpc>
              <a:spcBef>
                <a:spcPts val="0"/>
              </a:spcBef>
              <a:spcAft>
                <a:spcPts val="0"/>
              </a:spcAft>
            </a:pPr>
            <a:r>
              <a:rPr lang="vi-VN" sz="2200" b="1" dirty="0" smtClean="0">
                <a:latin typeface="Times New Roman" panose="02020603050405020304" pitchFamily="18" charset="0"/>
                <a:ea typeface="SimSun" panose="02010600030101010101" pitchFamily="2" charset="-122"/>
                <a:cs typeface="Times New Roman" panose="02020603050405020304" pitchFamily="18" charset="0"/>
              </a:rPr>
              <a:t>Câu 4</a:t>
            </a:r>
            <a:r>
              <a:rPr lang="vi-VN" sz="2200" dirty="0" smtClean="0">
                <a:latin typeface="Times New Roman" panose="02020603050405020304" pitchFamily="18" charset="0"/>
                <a:ea typeface="SimSun" panose="02010600030101010101" pitchFamily="2" charset="-122"/>
                <a:cs typeface="Times New Roman" panose="02020603050405020304" pitchFamily="18" charset="0"/>
              </a:rPr>
              <a:t>: </a:t>
            </a:r>
            <a:r>
              <a:rPr lang="vi-VN" sz="2200" dirty="0">
                <a:latin typeface="Times New Roman" panose="02020603050405020304" pitchFamily="18" charset="0"/>
                <a:ea typeface="SimSun" panose="02010600030101010101" pitchFamily="2" charset="-122"/>
                <a:cs typeface="Times New Roman" panose="02020603050405020304" pitchFamily="18" charset="0"/>
              </a:rPr>
              <a:t>Chỉ ra biện pháp nghệ thuật đặc sắc trong đoạn văn và nêu tác dụng của biện pháp nghệ thuật đó trong việc biểu đạt nội dung của đoạn văn</a:t>
            </a:r>
            <a:r>
              <a:rPr lang="vi-VN" sz="22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2200" dirty="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7238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5709"/>
            <a:ext cx="9144000" cy="3005951"/>
          </a:xfrm>
          <a:prstGeom prst="rect">
            <a:avLst/>
          </a:prstGeom>
        </p:spPr>
        <p:txBody>
          <a:bodyPr wrap="square">
            <a:spAutoFit/>
          </a:bodyPr>
          <a:lstStyle/>
          <a:p>
            <a:pPr marL="0" marR="0" algn="ctr">
              <a:spcBef>
                <a:spcPts val="0"/>
              </a:spcBef>
              <a:spcAft>
                <a:spcPts val="0"/>
              </a:spcAft>
            </a:pPr>
            <a:r>
              <a:rPr lang="vi-VN" sz="2400" b="1" dirty="0" smtClean="0">
                <a:solidFill>
                  <a:srgbClr val="FF0000"/>
                </a:solidFill>
                <a:latin typeface="Times New Roman" panose="02020603050405020304" pitchFamily="18" charset="0"/>
                <a:ea typeface="Times New Roman" panose="02020603050405020304" pitchFamily="18" charset="0"/>
              </a:rPr>
              <a:t>PHIẾU BÀI TẬP SỐ 1</a:t>
            </a:r>
          </a:p>
          <a:p>
            <a:pPr marL="0" marR="0">
              <a:spcBef>
                <a:spcPts val="0"/>
              </a:spcBef>
              <a:spcAft>
                <a:spcPts val="0"/>
              </a:spcAft>
            </a:pPr>
            <a:r>
              <a:rPr lang="vi-VN" sz="22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 </a:t>
            </a:r>
            <a:r>
              <a:rPr lang="vi-VN" sz="22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1</a:t>
            </a:r>
            <a:r>
              <a:rPr lang="vi-VN" sz="2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Đoạn văn trên được trích từ văn bản nào? </a:t>
            </a:r>
            <a:r>
              <a:rPr lang="vi-VN" sz="22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Ai là </a:t>
            </a:r>
            <a:r>
              <a:rPr lang="vi-VN" sz="2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tác </a:t>
            </a:r>
            <a:r>
              <a:rPr lang="vi-VN" sz="22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giả?</a:t>
            </a:r>
          </a:p>
          <a:p>
            <a:pPr marL="0" marR="0">
              <a:spcBef>
                <a:spcPts val="0"/>
              </a:spcBef>
              <a:spcAft>
                <a:spcPts val="0"/>
              </a:spcAft>
            </a:pPr>
            <a:r>
              <a:rPr lang="vi-VN" sz="2200" dirty="0" smtClean="0">
                <a:latin typeface="Times New Roman" panose="02020603050405020304" pitchFamily="18" charset="0"/>
                <a:ea typeface="SimSun" panose="02010600030101010101" pitchFamily="2" charset="-122"/>
                <a:cs typeface="Times New Roman" panose="02020603050405020304" pitchFamily="18" charset="0"/>
              </a:rPr>
              <a:t>    - </a:t>
            </a:r>
            <a:r>
              <a:rPr lang="vi-VN" sz="2200" dirty="0">
                <a:latin typeface="Times New Roman" panose="02020603050405020304" pitchFamily="18" charset="0"/>
                <a:ea typeface="SimSun" panose="02010600030101010101" pitchFamily="2" charset="-122"/>
                <a:cs typeface="Times New Roman" panose="02020603050405020304" pitchFamily="18" charset="0"/>
              </a:rPr>
              <a:t>Đoạn văn trích trong văn </a:t>
            </a:r>
            <a:r>
              <a:rPr lang="vi-VN" sz="2200" dirty="0" smtClean="0">
                <a:latin typeface="Times New Roman" panose="02020603050405020304" pitchFamily="18" charset="0"/>
                <a:ea typeface="SimSun" panose="02010600030101010101" pitchFamily="2" charset="-122"/>
                <a:cs typeface="Times New Roman" panose="02020603050405020304" pitchFamily="18" charset="0"/>
              </a:rPr>
              <a:t>bản : </a:t>
            </a:r>
            <a:r>
              <a:rPr lang="vi-VN" sz="2200" dirty="0">
                <a:latin typeface="Times New Roman" panose="02020603050405020304" pitchFamily="18" charset="0"/>
                <a:ea typeface="SimSun" panose="02010600030101010101" pitchFamily="2" charset="-122"/>
                <a:cs typeface="Times New Roman" panose="02020603050405020304" pitchFamily="18" charset="0"/>
              </a:rPr>
              <a:t>“Sông nước Cà Mau” .</a:t>
            </a:r>
          </a:p>
          <a:p>
            <a:pPr marL="0" marR="0">
              <a:spcBef>
                <a:spcPts val="0"/>
              </a:spcBef>
              <a:spcAft>
                <a:spcPts val="0"/>
              </a:spcAft>
            </a:pPr>
            <a:r>
              <a:rPr lang="vi-VN" sz="2200" dirty="0" smtClean="0">
                <a:latin typeface="Times New Roman" panose="02020603050405020304" pitchFamily="18" charset="0"/>
                <a:ea typeface="SimSun" panose="02010600030101010101" pitchFamily="2" charset="-122"/>
                <a:cs typeface="Times New Roman" panose="02020603050405020304" pitchFamily="18" charset="0"/>
              </a:rPr>
              <a:t>    - </a:t>
            </a:r>
            <a:r>
              <a:rPr lang="vi-VN" sz="2200" dirty="0">
                <a:latin typeface="Times New Roman" panose="02020603050405020304" pitchFamily="18" charset="0"/>
                <a:ea typeface="SimSun" panose="02010600030101010101" pitchFamily="2" charset="-122"/>
                <a:cs typeface="Times New Roman" panose="02020603050405020304" pitchFamily="18" charset="0"/>
              </a:rPr>
              <a:t>T</a:t>
            </a:r>
            <a:r>
              <a:rPr lang="vi-VN" sz="2200" dirty="0" smtClean="0">
                <a:latin typeface="Times New Roman" panose="02020603050405020304" pitchFamily="18" charset="0"/>
                <a:ea typeface="SimSun" panose="02010600030101010101" pitchFamily="2" charset="-122"/>
                <a:cs typeface="Times New Roman" panose="02020603050405020304" pitchFamily="18" charset="0"/>
              </a:rPr>
              <a:t>ác </a:t>
            </a:r>
            <a:r>
              <a:rPr lang="vi-VN" sz="2200" dirty="0">
                <a:latin typeface="Times New Roman" panose="02020603050405020304" pitchFamily="18" charset="0"/>
                <a:ea typeface="SimSun" panose="02010600030101010101" pitchFamily="2" charset="-122"/>
                <a:cs typeface="Times New Roman" panose="02020603050405020304" pitchFamily="18" charset="0"/>
              </a:rPr>
              <a:t>giả </a:t>
            </a:r>
            <a:r>
              <a:rPr lang="vi-VN" sz="2200" dirty="0" smtClean="0">
                <a:latin typeface="Times New Roman" panose="02020603050405020304" pitchFamily="18" charset="0"/>
                <a:ea typeface="SimSun" panose="02010600030101010101" pitchFamily="2" charset="-122"/>
                <a:cs typeface="Times New Roman" panose="02020603050405020304" pitchFamily="18" charset="0"/>
              </a:rPr>
              <a:t>: Đoàn </a:t>
            </a:r>
            <a:r>
              <a:rPr lang="vi-VN" sz="2200" dirty="0">
                <a:latin typeface="Times New Roman" panose="02020603050405020304" pitchFamily="18" charset="0"/>
                <a:ea typeface="SimSun" panose="02010600030101010101" pitchFamily="2" charset="-122"/>
                <a:cs typeface="Times New Roman" panose="02020603050405020304" pitchFamily="18" charset="0"/>
              </a:rPr>
              <a:t>Giỏi</a:t>
            </a:r>
            <a:r>
              <a:rPr lang="vi-VN" sz="2200" dirty="0" smtClean="0">
                <a:latin typeface="Times New Roman" panose="02020603050405020304" pitchFamily="18" charset="0"/>
                <a:ea typeface="SimSun" panose="02010600030101010101" pitchFamily="2" charset="-122"/>
                <a:cs typeface="Times New Roman" panose="02020603050405020304" pitchFamily="18" charset="0"/>
              </a:rPr>
              <a:t>.</a:t>
            </a:r>
          </a:p>
          <a:p>
            <a:pPr marL="0" marR="0">
              <a:spcBef>
                <a:spcPts val="0"/>
              </a:spcBef>
              <a:spcAft>
                <a:spcPts val="0"/>
              </a:spcAft>
            </a:pPr>
            <a:r>
              <a:rPr lang="vi-VN" sz="22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 </a:t>
            </a:r>
            <a:r>
              <a:rPr lang="vi-VN" sz="22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a:t>
            </a:r>
            <a:r>
              <a:rPr lang="vi-VN" sz="2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Nêu phương thức biểu đạt chính của đoạn văn trên? </a:t>
            </a:r>
            <a:endParaRPr lang="vi-VN" sz="22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0"/>
              </a:spcAft>
            </a:pPr>
            <a:r>
              <a:rPr lang="vi-VN" sz="22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2200" dirty="0" smtClean="0">
                <a:latin typeface="Times New Roman" panose="02020603050405020304" pitchFamily="18" charset="0"/>
                <a:ea typeface="SimSun" panose="02010600030101010101" pitchFamily="2" charset="-122"/>
                <a:cs typeface="Times New Roman" panose="02020603050405020304" pitchFamily="18" charset="0"/>
              </a:rPr>
              <a:t>- </a:t>
            </a:r>
            <a:r>
              <a:rPr lang="vi-VN" sz="2200" dirty="0">
                <a:latin typeface="Times New Roman" panose="02020603050405020304" pitchFamily="18" charset="0"/>
                <a:ea typeface="SimSun" panose="02010600030101010101" pitchFamily="2" charset="-122"/>
                <a:cs typeface="Times New Roman" panose="02020603050405020304" pitchFamily="18" charset="0"/>
              </a:rPr>
              <a:t>Phương thức biểu đạt chính: miêu tả</a:t>
            </a:r>
            <a:endParaRPr lang="vi-VN" sz="2200" dirty="0" smtClean="0">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0"/>
              </a:spcAft>
            </a:pPr>
            <a:r>
              <a:rPr lang="vi-VN" sz="22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 </a:t>
            </a:r>
            <a:r>
              <a:rPr lang="vi-VN" sz="22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a:t>
            </a:r>
            <a:r>
              <a:rPr lang="vi-VN" sz="2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Xác định chủ ngữ, vị ngữ và cho biết câu văn sau thuộc kiểu câu gì?</a:t>
            </a:r>
            <a:endParaRPr lang="en-US" sz="2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lgn="just">
              <a:lnSpc>
                <a:spcPts val="2000"/>
              </a:lnSpc>
              <a:spcBef>
                <a:spcPts val="0"/>
              </a:spcBef>
              <a:spcAft>
                <a:spcPts val="800"/>
              </a:spcAft>
            </a:pPr>
            <a:r>
              <a:rPr lang="vi-VN" sz="2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vi-VN" sz="22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Thuyền chúng tôi chèo thoát qua kênh Bọ Mắt, đổ ra con sông Cửa Lớn, xuôi về Năm Căn</a:t>
            </a:r>
            <a:r>
              <a:rPr lang="vi-VN" sz="22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p>
        </p:txBody>
      </p:sp>
      <p:sp>
        <p:nvSpPr>
          <p:cNvPr id="2" name="Rectangle 1"/>
          <p:cNvSpPr/>
          <p:nvPr/>
        </p:nvSpPr>
        <p:spPr>
          <a:xfrm>
            <a:off x="-9150" y="2927732"/>
            <a:ext cx="9153150" cy="4039952"/>
          </a:xfrm>
          <a:prstGeom prst="rect">
            <a:avLst/>
          </a:prstGeom>
        </p:spPr>
        <p:txBody>
          <a:bodyPr wrap="square">
            <a:spAutoFit/>
          </a:bodyPr>
          <a:lstStyle/>
          <a:p>
            <a:pPr marL="0" marR="0">
              <a:lnSpc>
                <a:spcPct val="107000"/>
              </a:lnSpc>
              <a:spcBef>
                <a:spcPts val="0"/>
              </a:spcBef>
              <a:spcAft>
                <a:spcPts val="800"/>
              </a:spcAft>
            </a:pPr>
            <a:r>
              <a:rPr lang="en-US" sz="2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Chủ</a:t>
            </a:r>
            <a:r>
              <a:rPr lang="en-US" sz="2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2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US" sz="22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Thuyền</a:t>
            </a:r>
            <a:r>
              <a:rPr lang="en-US" sz="22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chúng</a:t>
            </a:r>
            <a:r>
              <a:rPr lang="en-US" sz="22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22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200" dirty="0">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7000"/>
              </a:lnSpc>
              <a:spcBef>
                <a:spcPts val="0"/>
              </a:spcBef>
              <a:spcAft>
                <a:spcPts val="800"/>
              </a:spcAft>
            </a:pPr>
            <a:r>
              <a:rPr lang="vi-VN" sz="2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a:t>
            </a:r>
            <a:r>
              <a:rPr lang="en-US" sz="2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ị </a:t>
            </a:r>
            <a:r>
              <a:rPr lang="en-US" sz="22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2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sz="2200" i="1" dirty="0">
                <a:latin typeface="Times New Roman" panose="02020603050405020304" pitchFamily="18" charset="0"/>
                <a:ea typeface="SimSun" panose="02010600030101010101" pitchFamily="2" charset="-122"/>
                <a:cs typeface="Times New Roman" panose="02020603050405020304" pitchFamily="18" charset="0"/>
              </a:rPr>
              <a:t>chèo thoát qua kênh Bọ Mắt, đổ ra con sông Cửa Lớn, xuôi về Năm Căn</a:t>
            </a:r>
            <a:endParaRPr lang="en-US" sz="2200" dirty="0">
              <a:latin typeface="Times New Roman" panose="02020603050405020304" pitchFamily="18" charset="0"/>
              <a:ea typeface="SimSun" panose="02010600030101010101" pitchFamily="2" charset="-122"/>
              <a:cs typeface="Times New Roman" panose="02020603050405020304" pitchFamily="18" charset="0"/>
            </a:endParaRPr>
          </a:p>
          <a:p>
            <a:r>
              <a:rPr lang="vi-VN" sz="22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Kiểu </a:t>
            </a:r>
            <a:r>
              <a:rPr lang="vi-VN" sz="22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 trần thuật </a:t>
            </a:r>
            <a:r>
              <a:rPr lang="vi-VN" sz="22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đơn.</a:t>
            </a:r>
          </a:p>
          <a:p>
            <a:r>
              <a:rPr lang="vi-VN" sz="22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 </a:t>
            </a:r>
            <a:r>
              <a:rPr lang="vi-VN" sz="22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4</a:t>
            </a:r>
            <a:r>
              <a:rPr lang="vi-VN" sz="2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Chỉ ra biện pháp nghệ thuật đặc sắc trong đoạn văn và nêu tác dụng của biện pháp nghệ thuật đó trong việc biểu đạt nội dung của đoạn văn.</a:t>
            </a:r>
            <a:endParaRPr lang="en-US" sz="2200" dirty="0">
              <a:solidFill>
                <a:srgbClr val="FF0000"/>
              </a:solidFill>
              <a:ea typeface="SimSun" panose="02010600030101010101" pitchFamily="2" charset="-122"/>
              <a:cs typeface="Times New Roman" panose="02020603050405020304" pitchFamily="18" charset="0"/>
            </a:endParaRPr>
          </a:p>
          <a:p>
            <a:pPr marL="0" marR="0">
              <a:lnSpc>
                <a:spcPct val="115000"/>
              </a:lnSpc>
              <a:spcBef>
                <a:spcPts val="0"/>
              </a:spcBef>
              <a:spcAft>
                <a:spcPts val="800"/>
              </a:spcAft>
              <a:tabLst>
                <a:tab pos="1993900" algn="l"/>
              </a:tabLst>
            </a:pPr>
            <a:r>
              <a:rPr lang="vi-VN" sz="2200" dirty="0" smtClean="0">
                <a:latin typeface="Times New Roman" panose="02020603050405020304" pitchFamily="18" charset="0"/>
                <a:ea typeface="SimSun" panose="02010600030101010101" pitchFamily="2" charset="-122"/>
                <a:cs typeface="Times New Roman" panose="02020603050405020304" pitchFamily="18" charset="0"/>
              </a:rPr>
              <a:t>- Biện </a:t>
            </a:r>
            <a:r>
              <a:rPr lang="vi-VN" sz="2200" dirty="0">
                <a:latin typeface="Times New Roman" panose="02020603050405020304" pitchFamily="18" charset="0"/>
                <a:ea typeface="SimSun" panose="02010600030101010101" pitchFamily="2" charset="-122"/>
                <a:cs typeface="Times New Roman" panose="02020603050405020304" pitchFamily="18" charset="0"/>
              </a:rPr>
              <a:t>pháp tu từ đặc sắc trong đoạn văn: biện pháp so sánh (nước đổ </a:t>
            </a:r>
            <a:r>
              <a:rPr lang="vi-VN" sz="2200" i="1" dirty="0">
                <a:latin typeface="Times New Roman" panose="02020603050405020304" pitchFamily="18" charset="0"/>
                <a:ea typeface="SimSun" panose="02010600030101010101" pitchFamily="2" charset="-122"/>
                <a:cs typeface="Times New Roman" panose="02020603050405020304" pitchFamily="18" charset="0"/>
              </a:rPr>
              <a:t>như thác</a:t>
            </a:r>
            <a:r>
              <a:rPr lang="vi-VN" sz="2200" dirty="0">
                <a:latin typeface="Times New Roman" panose="02020603050405020304" pitchFamily="18" charset="0"/>
                <a:ea typeface="SimSun" panose="02010600030101010101" pitchFamily="2" charset="-122"/>
                <a:cs typeface="Times New Roman" panose="02020603050405020304" pitchFamily="18" charset="0"/>
              </a:rPr>
              <a:t>, cá nước bơi </a:t>
            </a:r>
            <a:r>
              <a:rPr lang="vi-VN" sz="2200" i="1" dirty="0">
                <a:latin typeface="Times New Roman" panose="02020603050405020304" pitchFamily="18" charset="0"/>
                <a:ea typeface="SimSun" panose="02010600030101010101" pitchFamily="2" charset="-122"/>
                <a:cs typeface="Times New Roman" panose="02020603050405020304" pitchFamily="18" charset="0"/>
              </a:rPr>
              <a:t>như người bơi ếch</a:t>
            </a:r>
            <a:r>
              <a:rPr lang="vi-VN" sz="2200" dirty="0">
                <a:latin typeface="Times New Roman" panose="02020603050405020304" pitchFamily="18" charset="0"/>
                <a:ea typeface="SimSun" panose="02010600030101010101" pitchFamily="2" charset="-122"/>
                <a:cs typeface="Times New Roman" panose="02020603050405020304" pitchFamily="18" charset="0"/>
              </a:rPr>
              <a:t>, rừng đước cao ngất </a:t>
            </a:r>
            <a:r>
              <a:rPr lang="vi-VN" sz="2200" i="1" dirty="0">
                <a:latin typeface="Times New Roman" panose="02020603050405020304" pitchFamily="18" charset="0"/>
                <a:ea typeface="SimSun" panose="02010600030101010101" pitchFamily="2" charset="-122"/>
                <a:cs typeface="Times New Roman" panose="02020603050405020304" pitchFamily="18" charset="0"/>
              </a:rPr>
              <a:t>như hai dãy trường thành vô tận</a:t>
            </a:r>
            <a:r>
              <a:rPr lang="vi-VN" sz="2200" dirty="0">
                <a:latin typeface="Times New Roman" panose="02020603050405020304" pitchFamily="18" charset="0"/>
                <a:ea typeface="SimSun" panose="02010600030101010101" pitchFamily="2" charset="-122"/>
                <a:cs typeface="Times New Roman" panose="02020603050405020304" pitchFamily="18" charset="0"/>
              </a:rPr>
              <a:t>)</a:t>
            </a:r>
            <a:endParaRPr lang="en-US" sz="2200" dirty="0">
              <a:ea typeface="SimSun" panose="02010600030101010101" pitchFamily="2" charset="-122"/>
              <a:cs typeface="Times New Roman" panose="02020603050405020304" pitchFamily="18" charset="0"/>
            </a:endParaRPr>
          </a:p>
          <a:p>
            <a:r>
              <a:rPr lang="vi-VN" sz="2200" dirty="0">
                <a:latin typeface="Times New Roman" panose="02020603050405020304" pitchFamily="18" charset="0"/>
                <a:ea typeface="SimSun" panose="02010600030101010101" pitchFamily="2" charset="-122"/>
              </a:rPr>
              <a:t>- Tác dụng: thể hiện sự hùng vĩ của dòng sông Năm Căn và rừng </a:t>
            </a:r>
            <a:r>
              <a:rPr lang="vi-VN" sz="2200" dirty="0" smtClean="0">
                <a:latin typeface="Times New Roman" panose="02020603050405020304" pitchFamily="18" charset="0"/>
                <a:ea typeface="SimSun" panose="02010600030101010101" pitchFamily="2" charset="-122"/>
              </a:rPr>
              <a:t>đước.</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63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arn(inVertical)">
                                      <p:cBhvr>
                                        <p:cTn id="10" dur="5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barn(inVertical)">
                                      <p:cBhvr>
                                        <p:cTn id="15" dur="500"/>
                                        <p:tgtEl>
                                          <p:spTgt spid="6">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500"/>
                                        <p:tgtEl>
                                          <p:spTgt spid="2">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barn(inVertical)">
                                      <p:cBhvr>
                                        <p:cTn id="23" dur="500"/>
                                        <p:tgtEl>
                                          <p:spTgt spid="2">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barn(inVertical)">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barn(inVertical)">
                                      <p:cBhvr>
                                        <p:cTn id="31" dur="500"/>
                                        <p:tgtEl>
                                          <p:spTgt spid="2">
                                            <p:txEl>
                                              <p:pRg st="4" end="4"/>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barn(inVertical)">
                                      <p:cBhvr>
                                        <p:cTn id="3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757"/>
            <a:ext cx="9144000" cy="6771084"/>
          </a:xfrm>
          <a:prstGeom prst="rect">
            <a:avLst/>
          </a:prstGeom>
        </p:spPr>
        <p:txBody>
          <a:bodyPr wrap="square">
            <a:spAutoFit/>
          </a:bodyPr>
          <a:lstStyle/>
          <a:p>
            <a:pPr lvl="0" algn="ctr">
              <a:spcBef>
                <a:spcPts val="0"/>
              </a:spcBef>
              <a:spcAft>
                <a:spcPts val="0"/>
              </a:spcAft>
            </a:pPr>
            <a:r>
              <a:rPr lang="vi-VN" sz="2400" b="1" dirty="0">
                <a:solidFill>
                  <a:srgbClr val="FF0000"/>
                </a:solidFill>
                <a:latin typeface="Times New Roman" panose="02020603050405020304" pitchFamily="18" charset="0"/>
                <a:ea typeface="Times New Roman" panose="02020603050405020304" pitchFamily="18" charset="0"/>
              </a:rPr>
              <a:t>PHIẾU BÀI TẬP SỐ 2</a:t>
            </a:r>
            <a:endParaRPr lang="vi-VN" sz="2400" dirty="0" smtClean="0">
              <a:latin typeface="Times New Roman" panose="02020603050405020304" pitchFamily="18" charset="0"/>
              <a:ea typeface="SimSun" panose="02010600030101010101" pitchFamily="2" charset="-122"/>
              <a:cs typeface="Times New Roman" panose="02020603050405020304" pitchFamily="18" charset="0"/>
            </a:endParaRPr>
          </a:p>
          <a:p>
            <a:pPr marL="0" marR="0" indent="457200" algn="just">
              <a:lnSpc>
                <a:spcPct val="107000"/>
              </a:lnSpc>
              <a:spcBef>
                <a:spcPts val="0"/>
              </a:spcBef>
              <a:spcAft>
                <a:spcPts val="800"/>
              </a:spcAft>
            </a:pPr>
            <a:r>
              <a:rPr lang="en-US" sz="2200" dirty="0" err="1" smtClean="0">
                <a:latin typeface="Times New Roman" panose="02020603050405020304" pitchFamily="18" charset="0"/>
                <a:ea typeface="SimSun" panose="02010600030101010101" pitchFamily="2" charset="-122"/>
                <a:cs typeface="Times New Roman" panose="02020603050405020304" pitchFamily="18" charset="0"/>
              </a:rPr>
              <a:t>Đọc</a:t>
            </a:r>
            <a:r>
              <a:rPr lang="en-US" sz="2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sau</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trả</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lời</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các</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hỏi</a:t>
            </a:r>
            <a:r>
              <a:rPr lang="en-US" sz="2200" dirty="0">
                <a:latin typeface="Times New Roman" panose="02020603050405020304" pitchFamily="18" charset="0"/>
                <a:ea typeface="SimSun" panose="02010600030101010101" pitchFamily="2" charset="-122"/>
                <a:cs typeface="Times New Roman" panose="02020603050405020304" pitchFamily="18" charset="0"/>
              </a:rPr>
              <a:t>:</a:t>
            </a:r>
          </a:p>
          <a:p>
            <a:pPr marL="0" marR="0" indent="457200" algn="just">
              <a:lnSpc>
                <a:spcPct val="107000"/>
              </a:lnSpc>
              <a:spcBef>
                <a:spcPts val="0"/>
              </a:spcBef>
              <a:spcAft>
                <a:spcPts val="800"/>
              </a:spcAft>
            </a:pPr>
            <a:r>
              <a:rPr lang="en-US" sz="2200" i="1" dirty="0">
                <a:latin typeface="Times New Roman" panose="02020603050405020304" pitchFamily="18" charset="0"/>
                <a:ea typeface="SimSun" panose="02010600030101010101" pitchFamily="2" charset="-122"/>
                <a:cs typeface="Times New Roman" panose="02020603050405020304" pitchFamily="18" charset="0"/>
              </a:rPr>
              <a:t>“</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sông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Năm</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Căn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mênh</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mông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nước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ầm</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ầm</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đổ</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ra</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biển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ngày</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đêm</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như</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thác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cá</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nước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bơi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hàng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đàn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đen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trũi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nhô</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lên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hụp</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xuống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như</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người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bơi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ếch</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giữa</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những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đầu</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sóng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trắng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Thuyền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xuôi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giữa</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200" i="1" dirty="0">
                <a:latin typeface="Times New Roman" panose="02020603050405020304" pitchFamily="18" charset="0"/>
                <a:ea typeface="SimSun" panose="02010600030101010101" pitchFamily="2" charset="-122"/>
                <a:cs typeface="Times New Roman" panose="02020603050405020304" pitchFamily="18" charset="0"/>
              </a:rPr>
              <a:t> con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sông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rộng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hơn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ngàn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thước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trông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hai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bên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bờ</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rừng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đước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dựng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lên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cao</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ngất</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như</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hai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dãy</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trường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thành</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vô</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tận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Cây</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đước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mọc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dài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theo</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bãi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theo</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từng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lứa</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trái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rụng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ngọn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bằng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tăm</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tắp</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lớp</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này</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chồng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lên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lớp</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kia</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ôm</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lấy</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sông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đắp</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từng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bậc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màu</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xanh</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lá</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mạ</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màu</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xanh</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rêu</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màu</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xanh</a:t>
            </a:r>
            <a:r>
              <a:rPr lang="en-US" sz="2200" i="1" dirty="0">
                <a:latin typeface="Times New Roman" panose="02020603050405020304" pitchFamily="18" charset="0"/>
                <a:ea typeface="SimSun" panose="02010600030101010101" pitchFamily="2" charset="-122"/>
                <a:cs typeface="Times New Roman" panose="02020603050405020304" pitchFamily="18" charset="0"/>
              </a:rPr>
              <a:t> chai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lọ</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lòa</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nhòa</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ẩn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hiện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sương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mù</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và</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khói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sóng</a:t>
            </a:r>
            <a:r>
              <a:rPr lang="en-US" sz="2200" i="1" dirty="0">
                <a:latin typeface="Times New Roman" panose="02020603050405020304" pitchFamily="18" charset="0"/>
                <a:ea typeface="SimSun" panose="02010600030101010101" pitchFamily="2" charset="-122"/>
                <a:cs typeface="Times New Roman" panose="02020603050405020304" pitchFamily="18" charset="0"/>
              </a:rPr>
              <a:t> ban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mai</a:t>
            </a:r>
            <a:r>
              <a:rPr lang="en-US" sz="2200" i="1" dirty="0">
                <a:latin typeface="Times New Roman" panose="02020603050405020304" pitchFamily="18" charset="0"/>
                <a:ea typeface="SimSun" panose="02010600030101010101" pitchFamily="2" charset="-122"/>
                <a:cs typeface="Times New Roman" panose="02020603050405020304" pitchFamily="18" charset="0"/>
              </a:rPr>
              <a:t>.”</a:t>
            </a:r>
            <a:endParaRPr lang="en-US" sz="2200" dirty="0">
              <a:latin typeface="Times New Roman" panose="02020603050405020304" pitchFamily="18" charset="0"/>
              <a:ea typeface="SimSun" panose="02010600030101010101" pitchFamily="2" charset="-122"/>
              <a:cs typeface="Times New Roman" panose="02020603050405020304" pitchFamily="18" charset="0"/>
            </a:endParaRPr>
          </a:p>
          <a:p>
            <a:pPr marL="457200" marR="0" algn="just">
              <a:lnSpc>
                <a:spcPct val="107000"/>
              </a:lnSpc>
              <a:spcBef>
                <a:spcPts val="0"/>
              </a:spcBef>
              <a:spcAft>
                <a:spcPts val="800"/>
              </a:spcAft>
            </a:pP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200" dirty="0">
                <a:latin typeface="Times New Roman" panose="02020603050405020304" pitchFamily="18" charset="0"/>
                <a:ea typeface="SimSun" panose="02010600030101010101" pitchFamily="2" charset="-122"/>
                <a:cs typeface="Times New Roman" panose="02020603050405020304" pitchFamily="18" charset="0"/>
              </a:rPr>
              <a:t>(</a:t>
            </a:r>
            <a:r>
              <a:rPr lang="en-US" sz="2200" dirty="0" err="1">
                <a:latin typeface="Times New Roman" panose="02020603050405020304" pitchFamily="18" charset="0"/>
                <a:ea typeface="SimSun" panose="02010600030101010101" pitchFamily="2" charset="-122"/>
                <a:cs typeface="Times New Roman" panose="02020603050405020304" pitchFamily="18" charset="0"/>
              </a:rPr>
              <a:t>Trích</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b="1" i="1" dirty="0">
                <a:latin typeface="Times New Roman" panose="02020603050405020304" pitchFamily="18" charset="0"/>
                <a:ea typeface="SimSun" panose="02010600030101010101" pitchFamily="2" charset="-122"/>
                <a:cs typeface="Times New Roman" panose="02020603050405020304" pitchFamily="18" charset="0"/>
              </a:rPr>
              <a:t>“</a:t>
            </a:r>
            <a:r>
              <a:rPr lang="en-US" sz="2200" b="1" i="1" dirty="0" err="1">
                <a:latin typeface="Times New Roman" panose="02020603050405020304" pitchFamily="18" charset="0"/>
                <a:ea typeface="SimSun" panose="02010600030101010101" pitchFamily="2" charset="-122"/>
                <a:cs typeface="Times New Roman" panose="02020603050405020304" pitchFamily="18" charset="0"/>
              </a:rPr>
              <a:t>Sông</a:t>
            </a:r>
            <a:r>
              <a:rPr lang="en-US" sz="2200" b="1" i="1" dirty="0">
                <a:latin typeface="Times New Roman" panose="02020603050405020304" pitchFamily="18" charset="0"/>
                <a:ea typeface="SimSun" panose="02010600030101010101" pitchFamily="2" charset="-122"/>
                <a:cs typeface="Times New Roman" panose="02020603050405020304" pitchFamily="18" charset="0"/>
              </a:rPr>
              <a:t> </a:t>
            </a:r>
            <a:r>
              <a:rPr lang="en-US" sz="2200" b="1" i="1" dirty="0" err="1">
                <a:latin typeface="Times New Roman" panose="02020603050405020304" pitchFamily="18" charset="0"/>
                <a:ea typeface="SimSun" panose="02010600030101010101" pitchFamily="2" charset="-122"/>
                <a:cs typeface="Times New Roman" panose="02020603050405020304" pitchFamily="18" charset="0"/>
              </a:rPr>
              <a:t>nước</a:t>
            </a:r>
            <a:r>
              <a:rPr lang="en-US" sz="2200" b="1" i="1" dirty="0">
                <a:latin typeface="Times New Roman" panose="02020603050405020304" pitchFamily="18" charset="0"/>
                <a:ea typeface="SimSun" panose="02010600030101010101" pitchFamily="2" charset="-122"/>
                <a:cs typeface="Times New Roman" panose="02020603050405020304" pitchFamily="18" charset="0"/>
              </a:rPr>
              <a:t> </a:t>
            </a:r>
            <a:r>
              <a:rPr lang="en-US" sz="2200" b="1" i="1" dirty="0" err="1">
                <a:latin typeface="Times New Roman" panose="02020603050405020304" pitchFamily="18" charset="0"/>
                <a:ea typeface="SimSun" panose="02010600030101010101" pitchFamily="2" charset="-122"/>
                <a:cs typeface="Times New Roman" panose="02020603050405020304" pitchFamily="18" charset="0"/>
              </a:rPr>
              <a:t>Cà</a:t>
            </a:r>
            <a:r>
              <a:rPr lang="en-US" sz="2200" b="1" i="1" dirty="0">
                <a:latin typeface="Times New Roman" panose="02020603050405020304" pitchFamily="18" charset="0"/>
                <a:ea typeface="SimSun" panose="02010600030101010101" pitchFamily="2" charset="-122"/>
                <a:cs typeface="Times New Roman" panose="02020603050405020304" pitchFamily="18" charset="0"/>
              </a:rPr>
              <a:t> Mau”</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smtClean="0">
                <a:latin typeface="Times New Roman" panose="02020603050405020304" pitchFamily="18" charset="0"/>
                <a:ea typeface="SimSun" panose="02010600030101010101" pitchFamily="2" charset="-122"/>
                <a:cs typeface="Times New Roman" panose="02020603050405020304" pitchFamily="18" charset="0"/>
              </a:rPr>
              <a:t>Giỏi</a:t>
            </a:r>
            <a:r>
              <a:rPr lang="en-US" sz="2200" dirty="0" smtClean="0">
                <a:latin typeface="Times New Roman" panose="02020603050405020304" pitchFamily="18" charset="0"/>
                <a:ea typeface="SimSun" panose="02010600030101010101" pitchFamily="2" charset="-122"/>
                <a:cs typeface="Times New Roman" panose="02020603050405020304" pitchFamily="18" charset="0"/>
              </a:rPr>
              <a:t>)</a:t>
            </a:r>
            <a:endParaRPr lang="vi-VN" sz="2200" dirty="0" smtClean="0">
              <a:latin typeface="Times New Roman" panose="02020603050405020304" pitchFamily="18" charset="0"/>
              <a:ea typeface="SimSun" panose="02010600030101010101" pitchFamily="2" charset="-122"/>
              <a:cs typeface="Times New Roman" panose="02020603050405020304" pitchFamily="18" charset="0"/>
            </a:endParaRPr>
          </a:p>
          <a:p>
            <a:pPr marL="457200" marR="0" algn="just">
              <a:lnSpc>
                <a:spcPct val="107000"/>
              </a:lnSpc>
              <a:spcBef>
                <a:spcPts val="0"/>
              </a:spcBef>
              <a:spcAft>
                <a:spcPts val="800"/>
              </a:spcAft>
            </a:pPr>
            <a:r>
              <a:rPr lang="en-US" sz="2200" b="1" dirty="0" err="1" smtClean="0">
                <a:latin typeface="Times New Roman" panose="02020603050405020304" pitchFamily="18" charset="0"/>
                <a:ea typeface="SimSun" panose="02010600030101010101" pitchFamily="2" charset="-122"/>
                <a:cs typeface="Times New Roman" panose="02020603050405020304" pitchFamily="18" charset="0"/>
              </a:rPr>
              <a:t>Câu</a:t>
            </a:r>
            <a:r>
              <a:rPr lang="en-US" sz="2200" b="1" dirty="0" smtClean="0">
                <a:latin typeface="Times New Roman" panose="02020603050405020304" pitchFamily="18" charset="0"/>
                <a:ea typeface="SimSun" panose="02010600030101010101" pitchFamily="2" charset="-122"/>
                <a:cs typeface="Times New Roman" panose="02020603050405020304" pitchFamily="18" charset="0"/>
              </a:rPr>
              <a:t> </a:t>
            </a:r>
            <a:r>
              <a:rPr lang="vi-VN" sz="2200" b="1" dirty="0" smtClean="0">
                <a:latin typeface="Times New Roman" panose="02020603050405020304" pitchFamily="18" charset="0"/>
                <a:ea typeface="SimSun" panose="02010600030101010101" pitchFamily="2" charset="-122"/>
                <a:cs typeface="Times New Roman" panose="02020603050405020304" pitchFamily="18" charset="0"/>
              </a:rPr>
              <a:t>1. </a:t>
            </a:r>
            <a:r>
              <a:rPr lang="en-US" sz="2200" dirty="0" err="1" smtClean="0">
                <a:latin typeface="Times New Roman" panose="02020603050405020304" pitchFamily="18" charset="0"/>
                <a:ea typeface="SimSun" panose="02010600030101010101" pitchFamily="2" charset="-122"/>
                <a:cs typeface="Times New Roman" panose="02020603050405020304" pitchFamily="18" charset="0"/>
              </a:rPr>
              <a:t>Nêu</a:t>
            </a:r>
            <a:r>
              <a:rPr lang="en-US" sz="2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nội</a:t>
            </a:r>
            <a:r>
              <a:rPr lang="en-US" sz="2200" dirty="0">
                <a:latin typeface="Times New Roman" panose="02020603050405020304" pitchFamily="18" charset="0"/>
                <a:ea typeface="SimSun" panose="02010600030101010101" pitchFamily="2" charset="-122"/>
                <a:cs typeface="Times New Roman" panose="02020603050405020304" pitchFamily="18" charset="0"/>
              </a:rPr>
              <a:t> dung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trích</a:t>
            </a:r>
            <a:r>
              <a:rPr lang="en-US" sz="2200" dirty="0">
                <a:latin typeface="Times New Roman" panose="02020603050405020304" pitchFamily="18" charset="0"/>
                <a:ea typeface="SimSun" panose="02010600030101010101" pitchFamily="2" charset="-122"/>
                <a:cs typeface="Times New Roman" panose="02020603050405020304" pitchFamily="18" charset="0"/>
              </a:rPr>
              <a:t>?</a:t>
            </a:r>
          </a:p>
          <a:p>
            <a:pPr marL="0" marR="0" indent="457200" algn="just">
              <a:lnSpc>
                <a:spcPct val="107000"/>
              </a:lnSpc>
              <a:spcBef>
                <a:spcPts val="0"/>
              </a:spcBef>
              <a:spcAft>
                <a:spcPts val="800"/>
              </a:spcAft>
            </a:pPr>
            <a:r>
              <a:rPr lang="en-US" sz="2200" b="1" dirty="0" err="1">
                <a:latin typeface="Times New Roman" panose="02020603050405020304" pitchFamily="18" charset="0"/>
                <a:ea typeface="SimSun" panose="02010600030101010101" pitchFamily="2" charset="-122"/>
                <a:cs typeface="Times New Roman" panose="02020603050405020304" pitchFamily="18" charset="0"/>
              </a:rPr>
              <a:t>Câu</a:t>
            </a:r>
            <a:r>
              <a:rPr lang="en-US" sz="2200" b="1" dirty="0">
                <a:latin typeface="Times New Roman" panose="02020603050405020304" pitchFamily="18" charset="0"/>
                <a:ea typeface="SimSun" panose="02010600030101010101" pitchFamily="2" charset="-122"/>
                <a:cs typeface="Times New Roman" panose="02020603050405020304" pitchFamily="18" charset="0"/>
              </a:rPr>
              <a:t> </a:t>
            </a:r>
            <a:r>
              <a:rPr lang="vi-VN" sz="2200" b="1" dirty="0">
                <a:latin typeface="Times New Roman" panose="02020603050405020304" pitchFamily="18" charset="0"/>
                <a:ea typeface="SimSun" panose="02010600030101010101" pitchFamily="2" charset="-122"/>
                <a:cs typeface="Times New Roman" panose="02020603050405020304" pitchFamily="18" charset="0"/>
              </a:rPr>
              <a:t>2</a:t>
            </a:r>
            <a:r>
              <a:rPr lang="vi-VN" sz="2200" b="1" dirty="0" smtClean="0">
                <a:latin typeface="Times New Roman" panose="02020603050405020304" pitchFamily="18" charset="0"/>
                <a:ea typeface="SimSun" panose="02010600030101010101" pitchFamily="2" charset="-122"/>
                <a:cs typeface="Times New Roman" panose="02020603050405020304" pitchFamily="18" charset="0"/>
              </a:rPr>
              <a:t>.</a:t>
            </a:r>
            <a:r>
              <a:rPr lang="en-US" sz="2200" dirty="0" err="1" smtClean="0">
                <a:latin typeface="Times New Roman" panose="02020603050405020304" pitchFamily="18" charset="0"/>
                <a:ea typeface="SimSun" panose="02010600030101010101" pitchFamily="2" charset="-122"/>
                <a:cs typeface="Times New Roman" panose="02020603050405020304" pitchFamily="18" charset="0"/>
              </a:rPr>
              <a:t>Tác</a:t>
            </a:r>
            <a:r>
              <a:rPr lang="en-US" sz="2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phép</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tu</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200" dirty="0">
                <a:latin typeface="Times New Roman" panose="02020603050405020304" pitchFamily="18" charset="0"/>
                <a:ea typeface="SimSun" panose="02010600030101010101" pitchFamily="2" charset="-122"/>
                <a:cs typeface="Times New Roman" panose="02020603050405020304" pitchFamily="18" charset="0"/>
              </a:rPr>
              <a:t> so </a:t>
            </a:r>
            <a:r>
              <a:rPr lang="en-US" sz="2200" dirty="0" err="1">
                <a:latin typeface="Times New Roman" panose="02020603050405020304" pitchFamily="18" charset="0"/>
                <a:ea typeface="SimSun" panose="02010600030101010101" pitchFamily="2" charset="-122"/>
                <a:cs typeface="Times New Roman" panose="02020603050405020304" pitchFamily="18" charset="0"/>
              </a:rPr>
              <a:t>sánh</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2200" dirty="0">
                <a:latin typeface="Times New Roman" panose="02020603050405020304" pitchFamily="18" charset="0"/>
                <a:ea typeface="SimSun" panose="02010600030101010101" pitchFamily="2" charset="-122"/>
                <a:cs typeface="Times New Roman" panose="02020603050405020304" pitchFamily="18" charset="0"/>
              </a:rPr>
              <a:t>:</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Thuyền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xuôi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giữa</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200" i="1" dirty="0">
                <a:latin typeface="Times New Roman" panose="02020603050405020304" pitchFamily="18" charset="0"/>
                <a:ea typeface="SimSun" panose="02010600030101010101" pitchFamily="2" charset="-122"/>
                <a:cs typeface="Times New Roman" panose="02020603050405020304" pitchFamily="18" charset="0"/>
              </a:rPr>
              <a:t> con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sông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rộng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hơn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ngàn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thước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trông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hai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bên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bờ</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rừng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đước</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dựng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lên</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cao</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ngất</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như</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hai</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dãy</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trường</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thành</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vô</a:t>
            </a:r>
            <a:r>
              <a:rPr lang="en-US" sz="2200" i="1" dirty="0">
                <a:latin typeface="Times New Roman" panose="02020603050405020304" pitchFamily="18" charset="0"/>
                <a:ea typeface="SimSun" panose="02010600030101010101" pitchFamily="2" charset="-122"/>
                <a:cs typeface="Times New Roman" panose="02020603050405020304" pitchFamily="18" charset="0"/>
              </a:rPr>
              <a:t> </a:t>
            </a:r>
            <a:r>
              <a:rPr lang="en-US" sz="2200" i="1" dirty="0" err="1">
                <a:latin typeface="Times New Roman" panose="02020603050405020304" pitchFamily="18" charset="0"/>
                <a:ea typeface="SimSun" panose="02010600030101010101" pitchFamily="2" charset="-122"/>
                <a:cs typeface="Times New Roman" panose="02020603050405020304" pitchFamily="18" charset="0"/>
              </a:rPr>
              <a:t>tận</a:t>
            </a:r>
            <a:r>
              <a:rPr lang="en-US" sz="2200" i="1" dirty="0">
                <a:latin typeface="Times New Roman" panose="02020603050405020304" pitchFamily="18" charset="0"/>
                <a:ea typeface="SimSun" panose="02010600030101010101" pitchFamily="2" charset="-122"/>
                <a:cs typeface="Times New Roman" panose="02020603050405020304" pitchFamily="18" charset="0"/>
              </a:rPr>
              <a:t>.</a:t>
            </a:r>
            <a:endParaRPr lang="en-US" sz="2200" dirty="0">
              <a:latin typeface="Times New Roman" panose="02020603050405020304" pitchFamily="18" charset="0"/>
              <a:ea typeface="SimSun" panose="02010600030101010101" pitchFamily="2" charset="-122"/>
              <a:cs typeface="Times New Roman" panose="02020603050405020304" pitchFamily="18" charset="0"/>
            </a:endParaRPr>
          </a:p>
          <a:p>
            <a:pPr marL="0" marR="0" indent="457200" algn="just">
              <a:lnSpc>
                <a:spcPct val="107000"/>
              </a:lnSpc>
              <a:spcBef>
                <a:spcPts val="0"/>
              </a:spcBef>
              <a:spcAft>
                <a:spcPts val="800"/>
              </a:spcAft>
            </a:pPr>
            <a:r>
              <a:rPr lang="en-US" sz="2200" b="1" dirty="0" err="1">
                <a:latin typeface="Times New Roman" panose="02020603050405020304" pitchFamily="18" charset="0"/>
                <a:ea typeface="SimSun" panose="02010600030101010101" pitchFamily="2" charset="-122"/>
                <a:cs typeface="Times New Roman" panose="02020603050405020304" pitchFamily="18" charset="0"/>
              </a:rPr>
              <a:t>Câu</a:t>
            </a:r>
            <a:r>
              <a:rPr lang="en-US" sz="2200" b="1" dirty="0">
                <a:latin typeface="Times New Roman" panose="02020603050405020304" pitchFamily="18" charset="0"/>
                <a:ea typeface="SimSun" panose="02010600030101010101" pitchFamily="2" charset="-122"/>
                <a:cs typeface="Times New Roman" panose="02020603050405020304" pitchFamily="18" charset="0"/>
              </a:rPr>
              <a:t> </a:t>
            </a:r>
            <a:r>
              <a:rPr lang="vi-VN" sz="2200" b="1" dirty="0">
                <a:latin typeface="Times New Roman" panose="02020603050405020304" pitchFamily="18" charset="0"/>
                <a:ea typeface="SimSun" panose="02010600030101010101" pitchFamily="2" charset="-122"/>
                <a:cs typeface="Times New Roman" panose="02020603050405020304" pitchFamily="18" charset="0"/>
              </a:rPr>
              <a:t>3</a:t>
            </a:r>
            <a:r>
              <a:rPr lang="vi-VN" sz="22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smtClean="0">
                <a:latin typeface="Times New Roman" panose="02020603050405020304" pitchFamily="18" charset="0"/>
                <a:ea typeface="SimSun" panose="02010600030101010101" pitchFamily="2" charset="-122"/>
                <a:cs typeface="Times New Roman" panose="02020603050405020304" pitchFamily="18" charset="0"/>
              </a:rPr>
              <a:t>Cảm</a:t>
            </a:r>
            <a:r>
              <a:rPr lang="en-US" sz="22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nhận</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em</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vẻ</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đẹp</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bức</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tranh</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thiên</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nhiên</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trích</a:t>
            </a:r>
            <a:r>
              <a:rPr lang="en-US" sz="2200" dirty="0">
                <a:latin typeface="Times New Roman" panose="02020603050405020304" pitchFamily="18" charset="0"/>
                <a:ea typeface="SimSun" panose="02010600030101010101" pitchFamily="2" charset="-122"/>
                <a:cs typeface="Times New Roman" panose="02020603050405020304" pitchFamily="18" charset="0"/>
              </a:rPr>
              <a:t> </a:t>
            </a:r>
            <a:r>
              <a:rPr lang="en-US" sz="2200" dirty="0" err="1">
                <a:latin typeface="Times New Roman" panose="02020603050405020304" pitchFamily="18" charset="0"/>
                <a:ea typeface="SimSun" panose="02010600030101010101" pitchFamily="2" charset="-122"/>
                <a:cs typeface="Times New Roman" panose="02020603050405020304" pitchFamily="18" charset="0"/>
              </a:rPr>
              <a:t>trên</a:t>
            </a:r>
            <a:r>
              <a:rPr lang="en-US" sz="2200" dirty="0">
                <a:latin typeface="Times New Roman" panose="02020603050405020304" pitchFamily="18" charset="0"/>
                <a:ea typeface="SimSun"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2454221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757"/>
            <a:ext cx="9144000" cy="6340197"/>
          </a:xfrm>
          <a:prstGeom prst="rect">
            <a:avLst/>
          </a:prstGeom>
        </p:spPr>
        <p:txBody>
          <a:bodyPr wrap="square">
            <a:spAutoFit/>
          </a:bodyPr>
          <a:lstStyle/>
          <a:p>
            <a:pPr lvl="0" algn="ctr">
              <a:spcBef>
                <a:spcPts val="0"/>
              </a:spcBef>
              <a:spcAft>
                <a:spcPts val="0"/>
              </a:spcAft>
            </a:pPr>
            <a:r>
              <a:rPr lang="vi-VN" sz="2400" b="1" dirty="0">
                <a:solidFill>
                  <a:srgbClr val="FF0000"/>
                </a:solidFill>
                <a:latin typeface="Times New Roman" panose="02020603050405020304" pitchFamily="18" charset="0"/>
                <a:ea typeface="Times New Roman" panose="02020603050405020304" pitchFamily="18" charset="0"/>
              </a:rPr>
              <a:t>PHIẾU BÀI TẬP SỐ </a:t>
            </a:r>
            <a:r>
              <a:rPr lang="vi-VN" sz="2400" b="1" dirty="0" smtClean="0">
                <a:solidFill>
                  <a:srgbClr val="FF0000"/>
                </a:solidFill>
                <a:latin typeface="Times New Roman" panose="02020603050405020304" pitchFamily="18" charset="0"/>
                <a:ea typeface="Times New Roman" panose="02020603050405020304" pitchFamily="18" charset="0"/>
              </a:rPr>
              <a:t>2</a:t>
            </a:r>
            <a:endParaRPr lang="vi-VN" sz="2400" dirty="0">
              <a:latin typeface="Times New Roman" panose="02020603050405020304" pitchFamily="18" charset="0"/>
              <a:ea typeface="SimSun" panose="02010600030101010101" pitchFamily="2" charset="-122"/>
              <a:cs typeface="Times New Roman" panose="02020603050405020304" pitchFamily="18" charset="0"/>
            </a:endParaRPr>
          </a:p>
          <a:p>
            <a:pPr lvl="0">
              <a:spcBef>
                <a:spcPts val="0"/>
              </a:spcBef>
              <a:spcAft>
                <a:spcPts val="0"/>
              </a:spcAft>
            </a:pPr>
            <a:r>
              <a:rPr lang="en-US" sz="2400" b="1"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24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1. </a:t>
            </a:r>
            <a:r>
              <a:rPr lang="en-US" sz="24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Nêu</a:t>
            </a:r>
            <a:r>
              <a:rPr lang="en-US"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nội</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dung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chính</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trích</a:t>
            </a:r>
            <a:r>
              <a:rPr lang="en-US"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vi-VN"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lvl="0">
              <a:spcBef>
                <a:spcPts val="0"/>
              </a:spcBef>
              <a:spcAft>
                <a:spcPts val="0"/>
              </a:spcAft>
            </a:pPr>
            <a:r>
              <a:rPr lang="vi-VN"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2400" dirty="0" smtClean="0">
                <a:latin typeface="Times New Roman" panose="02020603050405020304" pitchFamily="18" charset="0"/>
                <a:ea typeface="SimSun" panose="02010600030101010101" pitchFamily="2" charset="-122"/>
                <a:cs typeface="Times New Roman" panose="02020603050405020304" pitchFamily="18" charset="0"/>
              </a:rPr>
              <a:t>Hình ảnh </a:t>
            </a:r>
            <a:r>
              <a:rPr lang="vi-VN" sz="2400" dirty="0">
                <a:latin typeface="Times New Roman" panose="02020603050405020304" pitchFamily="18" charset="0"/>
                <a:ea typeface="SimSun" panose="02010600030101010101" pitchFamily="2" charset="-122"/>
                <a:cs typeface="Times New Roman" panose="02020603050405020304" pitchFamily="18" charset="0"/>
              </a:rPr>
              <a:t>dòng sông Năm Căn. </a:t>
            </a:r>
            <a:endParaRPr lang="vi-VN" sz="2400" dirty="0" smtClean="0">
              <a:latin typeface="Times New Roman" panose="02020603050405020304" pitchFamily="18" charset="0"/>
              <a:ea typeface="SimSun" panose="02010600030101010101" pitchFamily="2" charset="-122"/>
              <a:cs typeface="Times New Roman" panose="02020603050405020304" pitchFamily="18" charset="0"/>
            </a:endParaRPr>
          </a:p>
          <a:p>
            <a:pPr lvl="0" algn="just">
              <a:spcBef>
                <a:spcPts val="0"/>
              </a:spcBef>
              <a:spcAft>
                <a:spcPts val="0"/>
              </a:spcAft>
            </a:pPr>
            <a:r>
              <a:rPr lang="en-US" sz="2400" b="1"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2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a:t>
            </a:r>
            <a:r>
              <a:rPr lang="vi-VN" sz="24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US" sz="24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Tác</a:t>
            </a:r>
            <a:r>
              <a:rPr lang="en-US"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phép</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tu</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so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sánh</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Thuyền</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xuôi</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giữa</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dòng</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con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sông</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rộng</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hơn</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ngàn</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thước</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trông</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hai</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bên</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bờ</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rừng</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đước</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dựng</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lên</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cao</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ngất</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như</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hai</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dãy</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thành</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vô</a:t>
            </a:r>
            <a:r>
              <a:rPr lang="en-US" sz="24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tận</a:t>
            </a:r>
            <a:r>
              <a:rPr lang="en-US" sz="2400" i="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vi-VN" sz="2400" i="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lvl="0" algn="just">
              <a:spcBef>
                <a:spcPts val="0"/>
              </a:spcBef>
              <a:spcAft>
                <a:spcPts val="0"/>
              </a:spcAft>
            </a:pPr>
            <a:r>
              <a:rPr lang="vi-VN"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2400" dirty="0" smtClean="0">
                <a:latin typeface="Times New Roman" panose="02020603050405020304" pitchFamily="18" charset="0"/>
                <a:ea typeface="SimSun" panose="02010600030101010101" pitchFamily="2" charset="-122"/>
                <a:cs typeface="Times New Roman" panose="02020603050405020304" pitchFamily="18" charset="0"/>
              </a:rPr>
              <a:t>So </a:t>
            </a:r>
            <a:r>
              <a:rPr lang="vi-VN" sz="2400" dirty="0">
                <a:latin typeface="Times New Roman" panose="02020603050405020304" pitchFamily="18" charset="0"/>
                <a:ea typeface="SimSun" panose="02010600030101010101" pitchFamily="2" charset="-122"/>
                <a:cs typeface="Times New Roman" panose="02020603050405020304" pitchFamily="18" charset="0"/>
              </a:rPr>
              <a:t>sánh “rừng đước” với “hai dãy trường thành làm nổi bật vẻ đẹp hùng vĩ, uy nghi, giàu sức sống của rừng đước. Qua đó, cho thấy tình yêu và sự am hiểu thiên nhiên sâu sắc của tác giả.</a:t>
            </a:r>
            <a:endParaRPr lang="vi-VN" sz="2400" dirty="0" smtClean="0">
              <a:latin typeface="Times New Roman" panose="02020603050405020304" pitchFamily="18" charset="0"/>
              <a:ea typeface="SimSun" panose="02010600030101010101" pitchFamily="2" charset="-122"/>
              <a:cs typeface="Times New Roman" panose="02020603050405020304" pitchFamily="18" charset="0"/>
            </a:endParaRPr>
          </a:p>
          <a:p>
            <a:pPr lvl="0">
              <a:spcBef>
                <a:spcPts val="0"/>
              </a:spcBef>
              <a:spcAft>
                <a:spcPts val="0"/>
              </a:spcAft>
            </a:pPr>
            <a:r>
              <a:rPr lang="en-US" sz="2400" b="1"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2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a:t>
            </a:r>
            <a:r>
              <a:rPr lang="vi-VN" sz="24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nhận</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em</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về</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vẻ</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đẹp</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bức</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tranh</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thiên</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nhiên</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trích</a:t>
            </a:r>
            <a:r>
              <a:rPr lang="en-US"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vi-VN" sz="24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lvl="0">
              <a:spcBef>
                <a:spcPts val="0"/>
              </a:spcBef>
              <a:spcAft>
                <a:spcPts val="0"/>
              </a:spcAft>
            </a:pPr>
            <a:r>
              <a:rPr lang="vi-VN" sz="2400" dirty="0">
                <a:latin typeface="Times New Roman" panose="02020603050405020304" pitchFamily="18" charset="0"/>
                <a:ea typeface="SimSun" panose="02010600030101010101" pitchFamily="2" charset="-122"/>
                <a:cs typeface="Times New Roman" panose="02020603050405020304" pitchFamily="18" charset="0"/>
              </a:rPr>
              <a:t>- Sông Năm Căn rộng lớn, hùng vĩ, trù phú, hoang dã, tràn ngập sắc xanh của nước, của rừng đước.</a:t>
            </a:r>
          </a:p>
          <a:p>
            <a:pPr lvl="0">
              <a:spcBef>
                <a:spcPts val="0"/>
              </a:spcBef>
              <a:spcAft>
                <a:spcPts val="0"/>
              </a:spcAft>
            </a:pPr>
            <a:r>
              <a:rPr lang="vi-VN" sz="2400" dirty="0">
                <a:latin typeface="Times New Roman" panose="02020603050405020304" pitchFamily="18" charset="0"/>
                <a:ea typeface="SimSun" panose="02010600030101010101" pitchFamily="2" charset="-122"/>
                <a:cs typeface="Times New Roman" panose="02020603050405020304" pitchFamily="18" charset="0"/>
              </a:rPr>
              <a:t>- Trên dòng sông, con thuyền thư thái nhẹ nhàng xuôi theo dòng nước êm ả.</a:t>
            </a:r>
          </a:p>
          <a:p>
            <a:pPr lvl="0">
              <a:spcBef>
                <a:spcPts val="0"/>
              </a:spcBef>
              <a:spcAft>
                <a:spcPts val="0"/>
              </a:spcAft>
            </a:pPr>
            <a:r>
              <a:rPr lang="vi-VN" sz="2400" dirty="0">
                <a:latin typeface="Times New Roman" panose="02020603050405020304" pitchFamily="18" charset="0"/>
                <a:ea typeface="SimSun" panose="02010600030101010101" pitchFamily="2" charset="-122"/>
                <a:cs typeface="Times New Roman" panose="02020603050405020304" pitchFamily="18" charset="0"/>
              </a:rPr>
              <a:t>- Bức tranh thiên nhiên sinh động, hấp dẫn.</a:t>
            </a:r>
          </a:p>
          <a:p>
            <a:pPr lvl="0">
              <a:spcBef>
                <a:spcPts val="0"/>
              </a:spcBef>
              <a:spcAft>
                <a:spcPts val="0"/>
              </a:spcAft>
            </a:pPr>
            <a:endParaRPr lang="en-US" sz="2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932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barn(inVertical)">
                                      <p:cBhvr>
                                        <p:cTn id="17" dur="500"/>
                                        <p:tgtEl>
                                          <p:spTgt spid="5">
                                            <p:txEl>
                                              <p:pRg st="6" end="6"/>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7" end="7"/>
                                            </p:txEl>
                                          </p:spTgt>
                                        </p:tgtEl>
                                        <p:attrNameLst>
                                          <p:attrName>style.visibility</p:attrName>
                                        </p:attrNameLst>
                                      </p:cBhvr>
                                      <p:to>
                                        <p:strVal val="visible"/>
                                      </p:to>
                                    </p:set>
                                    <p:animEffect transition="in" filter="barn(inVertical)">
                                      <p:cBhvr>
                                        <p:cTn id="20" dur="500"/>
                                        <p:tgtEl>
                                          <p:spTgt spid="5">
                                            <p:txEl>
                                              <p:pRg st="7" end="7"/>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barn(inVertical)">
                                      <p:cBhvr>
                                        <p:cTn id="2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490"/>
            <a:ext cx="9144000" cy="6500241"/>
          </a:xfrm>
          <a:prstGeom prst="rect">
            <a:avLst/>
          </a:prstGeom>
        </p:spPr>
        <p:txBody>
          <a:bodyPr wrap="square">
            <a:spAutoFit/>
          </a:bodyPr>
          <a:lstStyle/>
          <a:p>
            <a:pPr lvl="0" algn="ctr">
              <a:spcBef>
                <a:spcPts val="0"/>
              </a:spcBef>
              <a:spcAft>
                <a:spcPts val="0"/>
              </a:spcAft>
            </a:pPr>
            <a:r>
              <a:rPr lang="vi-VN" sz="2400" b="1" dirty="0">
                <a:solidFill>
                  <a:srgbClr val="FF0000"/>
                </a:solidFill>
                <a:latin typeface="Times New Roman" panose="02020603050405020304" pitchFamily="18" charset="0"/>
                <a:ea typeface="Times New Roman" panose="02020603050405020304" pitchFamily="18" charset="0"/>
              </a:rPr>
              <a:t>PHIẾU BÀI TẬP SỐ </a:t>
            </a:r>
            <a:r>
              <a:rPr lang="vi-VN" sz="2400" b="1" dirty="0" smtClean="0">
                <a:solidFill>
                  <a:srgbClr val="FF0000"/>
                </a:solidFill>
                <a:latin typeface="Times New Roman" panose="02020603050405020304" pitchFamily="18" charset="0"/>
                <a:ea typeface="Times New Roman" panose="02020603050405020304" pitchFamily="18" charset="0"/>
              </a:rPr>
              <a:t>3</a:t>
            </a:r>
            <a:endParaRPr lang="vi-VN"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“Gọi là kênh Bọ Mắt vì ở đó tụ tập không biết cơ man nào là bọ mắt, đen như hạt vừng, chúng cứ bay theo thuyền từng bầy như những đám mây nhỏ, ta bị nó đốt vào da thịt chỗ nào là chỗ đó ngứa ngáy nổi mẩn đỏ tấy lên”</a:t>
            </a:r>
            <a:endParaRPr lang="en-US" sz="2400" dirty="0">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 Sách giáo khoa Ngữ văn 6- tập 2)</a:t>
            </a:r>
            <a:endParaRPr lang="en-US" sz="2400" dirty="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dirty="0" smtClean="0">
                <a:latin typeface="Times New Roman" panose="02020603050405020304" pitchFamily="18" charset="0"/>
                <a:ea typeface="Times New Roman" panose="02020603050405020304" pitchFamily="18" charset="0"/>
              </a:rPr>
              <a:t>Câu 1. </a:t>
            </a:r>
            <a:r>
              <a:rPr lang="vi-VN" sz="2400" dirty="0" smtClean="0">
                <a:latin typeface="Times New Roman" panose="02020603050405020304" pitchFamily="18" charset="0"/>
                <a:ea typeface="Times New Roman" panose="02020603050405020304" pitchFamily="18" charset="0"/>
              </a:rPr>
              <a:t>Nêu xuất xứ của văn bản.</a:t>
            </a:r>
          </a:p>
          <a:p>
            <a:pPr marL="0" marR="0" algn="just">
              <a:spcBef>
                <a:spcPts val="0"/>
              </a:spcBef>
              <a:spcAft>
                <a:spcPts val="0"/>
              </a:spcAft>
            </a:pPr>
            <a:r>
              <a:rPr lang="vi-VN" sz="2400" b="1" dirty="0" smtClean="0">
                <a:latin typeface="Times New Roman" panose="02020603050405020304" pitchFamily="18" charset="0"/>
                <a:ea typeface="Times New Roman" panose="02020603050405020304" pitchFamily="18" charset="0"/>
              </a:rPr>
              <a:t>Câu 2.</a:t>
            </a:r>
            <a:r>
              <a:rPr lang="vi-VN" sz="2400" dirty="0" smtClean="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Chỉ ra các từ ghép được sử dụng trong đoạn?</a:t>
            </a:r>
            <a:endParaRPr lang="en-US" sz="2400" dirty="0">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Câu </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Ở vùng Cà Mau, người ta gọi tên đất, tên sông, kênh rạch theo cách nào?</a:t>
            </a:r>
            <a:endParaRPr lang="en-US" sz="2400" dirty="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nl-NL" sz="2400" b="1" dirty="0">
                <a:latin typeface="Times New Roman" panose="02020603050405020304" pitchFamily="18" charset="0"/>
                <a:ea typeface="Times New Roman" panose="02020603050405020304" pitchFamily="18" charset="0"/>
                <a:cs typeface="Times New Roman" panose="02020603050405020304" pitchFamily="18" charset="0"/>
              </a:rPr>
              <a:t>Câu </a:t>
            </a:r>
            <a:r>
              <a:rPr lang="nl-NL" sz="2400" b="1" dirty="0" smtClean="0">
                <a:latin typeface="Times New Roman" panose="02020603050405020304" pitchFamily="18" charset="0"/>
                <a:ea typeface="Times New Roman" panose="02020603050405020304" pitchFamily="18" charset="0"/>
                <a:cs typeface="Times New Roman" panose="02020603050405020304" pitchFamily="18" charset="0"/>
              </a:rPr>
              <a:t>4</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nl-NL"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Em hãy tóm rắt văn bản bằng một đoan văn khoảng 3 câu, </a:t>
            </a:r>
            <a:r>
              <a:rPr lang="nl-NL" sz="2400" dirty="0" smtClean="0">
                <a:latin typeface="Times New Roman" panose="02020603050405020304" pitchFamily="18" charset="0"/>
                <a:ea typeface="Times New Roman" panose="02020603050405020304" pitchFamily="18" charset="0"/>
                <a:cs typeface="Times New Roman" panose="02020603050405020304" pitchFamily="18" charset="0"/>
              </a:rPr>
              <a:t>tron</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g đó</a:t>
            </a:r>
            <a:r>
              <a:rPr lang="nl-NL"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sử dụng ít nhất 3 từ ghép là những tính từ chỉ đặc điểm.</a:t>
            </a:r>
            <a:endParaRPr lang="en-US" sz="2400" dirty="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Câu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5</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Mau”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267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242"/>
            <a:ext cx="9144000" cy="6924973"/>
          </a:xfrm>
          <a:prstGeom prst="rect">
            <a:avLst/>
          </a:prstGeom>
        </p:spPr>
        <p:txBody>
          <a:bodyPr wrap="square">
            <a:spAutoFit/>
          </a:bodyPr>
          <a:lstStyle/>
          <a:p>
            <a:pPr lvl="0" algn="ctr">
              <a:spcBef>
                <a:spcPts val="0"/>
              </a:spcBef>
              <a:spcAft>
                <a:spcPts val="0"/>
              </a:spcAft>
            </a:pPr>
            <a:r>
              <a:rPr lang="vi-VN" sz="2400" b="1" dirty="0">
                <a:solidFill>
                  <a:srgbClr val="FF0000"/>
                </a:solidFill>
                <a:latin typeface="Times New Roman" panose="02020603050405020304" pitchFamily="18" charset="0"/>
                <a:ea typeface="Times New Roman" panose="02020603050405020304" pitchFamily="18" charset="0"/>
              </a:rPr>
              <a:t>PHIẾU BÀI TẬP SỐ </a:t>
            </a:r>
            <a:r>
              <a:rPr lang="vi-VN" sz="2400" b="1" dirty="0" smtClean="0">
                <a:solidFill>
                  <a:srgbClr val="FF0000"/>
                </a:solidFill>
                <a:latin typeface="Times New Roman" panose="02020603050405020304" pitchFamily="18" charset="0"/>
                <a:ea typeface="Times New Roman" panose="02020603050405020304" pitchFamily="18" charset="0"/>
              </a:rPr>
              <a:t>3</a:t>
            </a:r>
            <a:endParaRPr lang="vi-VN"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dirty="0" smtClean="0">
                <a:solidFill>
                  <a:srgbClr val="FF0000"/>
                </a:solidFill>
                <a:latin typeface="Times New Roman" panose="02020603050405020304" pitchFamily="18" charset="0"/>
                <a:ea typeface="Times New Roman" panose="02020603050405020304" pitchFamily="18" charset="0"/>
              </a:rPr>
              <a:t>Câu 1. </a:t>
            </a:r>
            <a:r>
              <a:rPr lang="vi-VN" sz="2400" dirty="0" smtClean="0">
                <a:solidFill>
                  <a:srgbClr val="FF0000"/>
                </a:solidFill>
                <a:latin typeface="Times New Roman" panose="02020603050405020304" pitchFamily="18" charset="0"/>
                <a:ea typeface="Times New Roman" panose="02020603050405020304" pitchFamily="18" charset="0"/>
              </a:rPr>
              <a:t>Nêu xuất xứ của văn bản.</a:t>
            </a:r>
          </a:p>
          <a:p>
            <a:pPr algn="just">
              <a:spcBef>
                <a:spcPts val="0"/>
              </a:spcBef>
              <a:spcAft>
                <a:spcPts val="0"/>
              </a:spcAft>
            </a:pPr>
            <a:r>
              <a:rPr lang="vi-VN" sz="2400" dirty="0" smtClean="0">
                <a:latin typeface="Times New Roman" panose="02020603050405020304" pitchFamily="18" charset="0"/>
                <a:ea typeface="Times New Roman" panose="02020603050405020304" pitchFamily="18" charset="0"/>
              </a:rPr>
              <a:t>    </a:t>
            </a:r>
            <a:r>
              <a:rPr lang="de-DE" sz="2400" dirty="0" smtClean="0">
                <a:latin typeface="Times New Roman" panose="02020603050405020304" pitchFamily="18" charset="0"/>
                <a:ea typeface="Times New Roman" panose="02020603050405020304" pitchFamily="18" charset="0"/>
              </a:rPr>
              <a:t>Bài </a:t>
            </a:r>
            <a:r>
              <a:rPr lang="de-DE" sz="2400" dirty="0">
                <a:latin typeface="Times New Roman" panose="02020603050405020304" pitchFamily="18" charset="0"/>
                <a:ea typeface="Times New Roman" panose="02020603050405020304" pitchFamily="18" charset="0"/>
              </a:rPr>
              <a:t>văn “</a:t>
            </a:r>
            <a:r>
              <a:rPr lang="de-DE" sz="2400" i="1" dirty="0">
                <a:latin typeface="Times New Roman" panose="02020603050405020304" pitchFamily="18" charset="0"/>
                <a:ea typeface="Times New Roman" panose="02020603050405020304" pitchFamily="18" charset="0"/>
              </a:rPr>
              <a:t>Sông nước Cà Mau</a:t>
            </a:r>
            <a:r>
              <a:rPr lang="de-DE" sz="2400" dirty="0">
                <a:latin typeface="Times New Roman" panose="02020603050405020304" pitchFamily="18" charset="0"/>
                <a:ea typeface="Times New Roman" panose="02020603050405020304" pitchFamily="18" charset="0"/>
              </a:rPr>
              <a:t>” trích từ chương XVIII truyện “</a:t>
            </a:r>
            <a:r>
              <a:rPr lang="de-DE" sz="2400" i="1" dirty="0">
                <a:latin typeface="Times New Roman" panose="02020603050405020304" pitchFamily="18" charset="0"/>
                <a:ea typeface="Times New Roman" panose="02020603050405020304" pitchFamily="18" charset="0"/>
              </a:rPr>
              <a:t>Đất rừng phương Nam</a:t>
            </a:r>
            <a:r>
              <a:rPr lang="de-DE" sz="2400" dirty="0">
                <a:latin typeface="Times New Roman" panose="02020603050405020304" pitchFamily="18" charset="0"/>
                <a:ea typeface="Times New Roman" panose="02020603050405020304" pitchFamily="18" charset="0"/>
              </a:rPr>
              <a:t>”</a:t>
            </a:r>
            <a:r>
              <a:rPr lang="vi-VN" sz="2400" dirty="0">
                <a:latin typeface="Times New Roman" panose="02020603050405020304" pitchFamily="18" charset="0"/>
                <a:ea typeface="Times New Roman" panose="02020603050405020304" pitchFamily="18" charset="0"/>
              </a:rPr>
              <a:t> sáng tác năm 1957. </a:t>
            </a:r>
            <a:endParaRPr lang="vi-VN" sz="2400" dirty="0" smtClean="0">
              <a:solidFill>
                <a:srgbClr val="FF0000"/>
              </a:solidFill>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400" b="1" dirty="0" smtClean="0">
                <a:solidFill>
                  <a:srgbClr val="FF0000"/>
                </a:solidFill>
                <a:latin typeface="Times New Roman" panose="02020603050405020304" pitchFamily="18" charset="0"/>
                <a:ea typeface="Times New Roman" panose="02020603050405020304" pitchFamily="18" charset="0"/>
              </a:rPr>
              <a:t>Câu 2.</a:t>
            </a:r>
            <a:r>
              <a:rPr lang="vi-VN" sz="2400" dirty="0" smtClean="0">
                <a:solidFill>
                  <a:srgbClr val="FF0000"/>
                </a:solidFill>
                <a:latin typeface="Times New Roman" panose="02020603050405020304" pitchFamily="18" charset="0"/>
                <a:ea typeface="Times New Roman" panose="02020603050405020304" pitchFamily="18" charset="0"/>
              </a:rPr>
              <a:t> </a:t>
            </a:r>
            <a:r>
              <a:rPr lang="vi-VN" sz="2400" dirty="0">
                <a:solidFill>
                  <a:srgbClr val="FF0000"/>
                </a:solidFill>
                <a:latin typeface="Times New Roman" panose="02020603050405020304" pitchFamily="18" charset="0"/>
                <a:ea typeface="Times New Roman" panose="02020603050405020304" pitchFamily="18" charset="0"/>
              </a:rPr>
              <a:t>Chỉ ra các từ ghép được sử dụng trong đoạn</a:t>
            </a:r>
            <a:r>
              <a:rPr lang="vi-VN" sz="2400" dirty="0" smtClean="0">
                <a:solidFill>
                  <a:srgbClr val="FF0000"/>
                </a:solidFill>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vi-VN" sz="2400" dirty="0" smtClean="0">
                <a:latin typeface="Times New Roman" panose="02020603050405020304" pitchFamily="18" charset="0"/>
                <a:ea typeface="Times New Roman" panose="02020603050405020304" pitchFamily="18" charset="0"/>
              </a:rPr>
              <a:t>    Các </a:t>
            </a:r>
            <a:r>
              <a:rPr lang="vi-VN" sz="2400" dirty="0">
                <a:latin typeface="Times New Roman" panose="02020603050405020304" pitchFamily="18" charset="0"/>
                <a:ea typeface="Times New Roman" panose="02020603050405020304" pitchFamily="18" charset="0"/>
              </a:rPr>
              <a:t>từ ghép được sử dụng trong đoạn: kênh Bọ Mắt, tụ tập, bọ mắt, hạt vừng, đám mây, da thịt, đỏ </a:t>
            </a:r>
            <a:r>
              <a:rPr lang="vi-VN" sz="2400" dirty="0" smtClean="0">
                <a:latin typeface="Times New Roman" panose="02020603050405020304" pitchFamily="18" charset="0"/>
                <a:ea typeface="Times New Roman" panose="02020603050405020304" pitchFamily="18" charset="0"/>
              </a:rPr>
              <a:t>tấy.</a:t>
            </a:r>
            <a:endParaRPr lang="en-US" sz="2400" dirty="0">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Ở vùng Cà Mau, người ta gọi tên đất, tên sông, kênh rạch theo cách nào</a:t>
            </a:r>
            <a:r>
              <a:rPr lang="vi-VN"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vi-VN" sz="2400" dirty="0" smtClean="0">
                <a:latin typeface="Times New Roman" panose="02020603050405020304" pitchFamily="18" charset="0"/>
                <a:ea typeface="Times New Roman" panose="02020603050405020304" pitchFamily="18" charset="0"/>
              </a:rPr>
              <a:t>    Theo </a:t>
            </a:r>
            <a:r>
              <a:rPr lang="vi-VN" sz="2400" dirty="0">
                <a:latin typeface="Times New Roman" panose="02020603050405020304" pitchFamily="18" charset="0"/>
                <a:ea typeface="Times New Roman" panose="02020603050405020304" pitchFamily="18" charset="0"/>
              </a:rPr>
              <a:t>đặc điểm riêng biệt của nó mà gọi thành tên.</a:t>
            </a:r>
            <a:endParaRPr lang="en-US" sz="2400" dirty="0">
              <a:solidFill>
                <a:srgbClr val="FF0000"/>
              </a:solidFill>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hãy tóm rắt văn bản bằng một </a:t>
            </a:r>
            <a:r>
              <a:rPr lang="nl-NL"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oạn </a:t>
            </a:r>
            <a:r>
              <a:rPr lang="nl-NL"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 </a:t>
            </a:r>
            <a:r>
              <a:rPr lang="nl-NL"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khoảng 3 câu, </a:t>
            </a:r>
            <a:r>
              <a:rPr lang="nl-NL"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a:t>
            </a:r>
            <a:r>
              <a:rPr lang="vi-VN"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 đó</a:t>
            </a:r>
            <a:r>
              <a:rPr lang="nl-NL"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 dụng ít nhất 3 từ ghép là những tính từ chỉ đặc điểm</a:t>
            </a:r>
            <a:r>
              <a:rPr lang="nl-NL"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     Bài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văn miêu tả cảnh quan thiên nhiên, sông nước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vùng Cà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Mau, mảnh  đất tận cùng phía nam của Tổ quốc. Cảnh thiên nhiên ở đây thật </a:t>
            </a:r>
            <a:r>
              <a:rPr lang="vi-VN" sz="2400" u="sng" dirty="0">
                <a:latin typeface="Times New Roman" panose="02020603050405020304" pitchFamily="18" charset="0"/>
                <a:ea typeface="Times New Roman" panose="02020603050405020304" pitchFamily="18" charset="0"/>
                <a:cs typeface="Times New Roman" panose="02020603050405020304" pitchFamily="18" charset="0"/>
              </a:rPr>
              <a:t>rộng lớn</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u="sng" dirty="0">
                <a:latin typeface="Times New Roman" panose="02020603050405020304" pitchFamily="18" charset="0"/>
                <a:ea typeface="Times New Roman" panose="02020603050405020304" pitchFamily="18" charset="0"/>
                <a:cs typeface="Times New Roman" panose="02020603050405020304" pitchFamily="18" charset="0"/>
              </a:rPr>
              <a:t>hoang dã</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và </a:t>
            </a:r>
            <a:r>
              <a:rPr lang="vi-VN" sz="2400" u="sng" dirty="0">
                <a:latin typeface="Times New Roman" panose="02020603050405020304" pitchFamily="18" charset="0"/>
                <a:ea typeface="Times New Roman" panose="02020603050405020304" pitchFamily="18" charset="0"/>
                <a:cs typeface="Times New Roman" panose="02020603050405020304" pitchFamily="18" charset="0"/>
              </a:rPr>
              <a:t>hùng vĩ</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đặt biệt là những dòng sông và rừng đước. Cảnh chợ  Năm Căn là hình ảnh </a:t>
            </a:r>
            <a:r>
              <a:rPr lang="vi-VN" sz="2400" u="sng" dirty="0">
                <a:latin typeface="Times New Roman" panose="02020603050405020304" pitchFamily="18" charset="0"/>
                <a:ea typeface="Times New Roman" panose="02020603050405020304" pitchFamily="18" charset="0"/>
                <a:cs typeface="Times New Roman" panose="02020603050405020304" pitchFamily="18" charset="0"/>
              </a:rPr>
              <a:t>trù phú</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độc đáo, tấp nập về sinh hoạt của con người ở vùng đất ấy</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79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barn(inVertical)">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barn(inVertical)">
                                      <p:cBhvr>
                                        <p:cTn id="2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490"/>
            <a:ext cx="9144000" cy="1240340"/>
          </a:xfrm>
          <a:prstGeom prst="rect">
            <a:avLst/>
          </a:prstGeom>
        </p:spPr>
        <p:txBody>
          <a:bodyPr wrap="square">
            <a:spAutoFit/>
          </a:bodyPr>
          <a:lstStyle/>
          <a:p>
            <a:pPr lvl="0" algn="ctr">
              <a:spcBef>
                <a:spcPts val="0"/>
              </a:spcBef>
              <a:spcAft>
                <a:spcPts val="0"/>
              </a:spcAft>
            </a:pPr>
            <a:r>
              <a:rPr lang="vi-VN" sz="2400" b="1" dirty="0">
                <a:solidFill>
                  <a:srgbClr val="FF0000"/>
                </a:solidFill>
                <a:latin typeface="Times New Roman" panose="02020603050405020304" pitchFamily="18" charset="0"/>
                <a:ea typeface="Times New Roman" panose="02020603050405020304" pitchFamily="18" charset="0"/>
              </a:rPr>
              <a:t>PHIẾU BÀI TẬP SỐ </a:t>
            </a:r>
            <a:r>
              <a:rPr lang="vi-VN" sz="2400" b="1" dirty="0" smtClean="0">
                <a:solidFill>
                  <a:srgbClr val="FF0000"/>
                </a:solidFill>
                <a:latin typeface="Times New Roman" panose="02020603050405020304" pitchFamily="18" charset="0"/>
                <a:ea typeface="Times New Roman" panose="02020603050405020304" pitchFamily="18" charset="0"/>
              </a:rPr>
              <a:t>3</a:t>
            </a:r>
            <a:endParaRPr lang="vi-VN"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vi-VN" sz="2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2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Mau”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ea typeface="Times New Roman" panose="02020603050405020304" pitchFamily="18" charset="0"/>
              <a:cs typeface="Times New Roman" panose="02020603050405020304" pitchFamily="18" charset="0"/>
            </a:endParaRPr>
          </a:p>
        </p:txBody>
      </p:sp>
      <p:sp>
        <p:nvSpPr>
          <p:cNvPr id="2" name="Rectangle 1"/>
          <p:cNvSpPr/>
          <p:nvPr/>
        </p:nvSpPr>
        <p:spPr>
          <a:xfrm>
            <a:off x="0" y="1291130"/>
            <a:ext cx="9144000" cy="5586979"/>
          </a:xfrm>
          <a:prstGeom prst="rect">
            <a:avLst/>
          </a:prstGeom>
        </p:spPr>
        <p:txBody>
          <a:bodyPr wrap="square">
            <a:spAutoFit/>
          </a:bodyPr>
          <a:lstStyle/>
          <a:p>
            <a:pPr marL="0" marR="0" indent="457200" algn="just">
              <a:lnSpc>
                <a:spcPct val="115000"/>
              </a:lnSpc>
              <a:spcBef>
                <a:spcPts val="0"/>
              </a:spcBef>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a typeface="Times New Roman" panose="02020603050405020304" pitchFamily="18" charset="0"/>
              <a:cs typeface="Times New Roman" panose="02020603050405020304" pitchFamily="18" charset="0"/>
            </a:endParaRPr>
          </a:p>
          <a:p>
            <a:pPr marL="0" marR="0" indent="457200" algn="just">
              <a:lnSpc>
                <a:spcPct val="115000"/>
              </a:lnSpc>
              <a:spcBef>
                <a:spcPts val="0"/>
              </a:spcBef>
              <a:spcAft>
                <a:spcPts val="0"/>
              </a:spcAft>
            </a:pP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a typeface="Times New Roman" panose="02020603050405020304" pitchFamily="18" charset="0"/>
              <a:cs typeface="Times New Roman" panose="02020603050405020304" pitchFamily="18" charset="0"/>
            </a:endParaRPr>
          </a:p>
          <a:p>
            <a:pPr marL="0" marR="0" indent="457200" algn="just">
              <a:lnSpc>
                <a:spcPct val="115000"/>
              </a:lnSpc>
              <a:spcBef>
                <a:spcPts val="0"/>
              </a:spcBef>
              <a:spcAft>
                <a:spcPts val="0"/>
              </a:spcAft>
            </a:pP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a typeface="Times New Roman" panose="02020603050405020304" pitchFamily="18" charset="0"/>
              <a:cs typeface="Times New Roman" panose="02020603050405020304" pitchFamily="18" charset="0"/>
            </a:endParaRPr>
          </a:p>
          <a:p>
            <a:pPr marL="0" marR="0" indent="457200" algn="just">
              <a:lnSpc>
                <a:spcPct val="115000"/>
              </a:lnSpc>
              <a:spcBef>
                <a:spcPts val="0"/>
              </a:spcBef>
              <a:spcAft>
                <a:spcPts val="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a typeface="Times New Roman" panose="02020603050405020304" pitchFamily="18" charset="0"/>
              <a:cs typeface="Times New Roman" panose="02020603050405020304" pitchFamily="18" charset="0"/>
            </a:endParaRPr>
          </a:p>
          <a:p>
            <a:pPr marL="0" marR="0" indent="457200" algn="just">
              <a:lnSpc>
                <a:spcPct val="115000"/>
              </a:lnSpc>
              <a:spcBef>
                <a:spcPts val="0"/>
              </a:spcBef>
              <a:spcAft>
                <a:spcPts val="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463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0041"/>
            <a:ext cx="9144000" cy="6861174"/>
          </a:xfrm>
          <a:prstGeom prst="rect">
            <a:avLst/>
          </a:prstGeom>
        </p:spPr>
        <p:txBody>
          <a:bodyPr wrap="square">
            <a:spAutoFit/>
          </a:bodyPr>
          <a:lstStyle/>
          <a:p>
            <a:pPr marL="0" marR="0" indent="457200" algn="just">
              <a:lnSpc>
                <a:spcPct val="115000"/>
              </a:lnSpc>
              <a:spcBef>
                <a:spcPts val="0"/>
              </a:spcBef>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tàu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gõ</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chèo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ngoằn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nghoèo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ghềnh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a typeface="Times New Roman" panose="02020603050405020304" pitchFamily="18" charset="0"/>
              <a:cs typeface="Times New Roman" panose="02020603050405020304" pitchFamily="18" charset="0"/>
            </a:endParaRPr>
          </a:p>
          <a:p>
            <a:pPr marL="0" marR="0" indent="457200" algn="just">
              <a:lnSpc>
                <a:spcPct val="115000"/>
              </a:lnSpc>
              <a:spcBef>
                <a:spcPts val="0"/>
              </a:spcBef>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to,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Tàu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to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to, …</a:t>
            </a:r>
            <a:endParaRPr lang="en-US" sz="2400" dirty="0">
              <a:ea typeface="Times New Roman" panose="02020603050405020304" pitchFamily="18" charset="0"/>
              <a:cs typeface="Times New Roman" panose="02020603050405020304" pitchFamily="18" charset="0"/>
            </a:endParaRPr>
          </a:p>
          <a:p>
            <a:pPr marL="0" marR="0" indent="457200" algn="just">
              <a:lnSpc>
                <a:spcPct val="115000"/>
              </a:lnSpc>
              <a:spcBef>
                <a:spcPts val="0"/>
              </a:spcBef>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sớm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rọi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xóa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tàu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a typeface="Times New Roman" panose="02020603050405020304" pitchFamily="18" charset="0"/>
              <a:cs typeface="Times New Roman" panose="02020603050405020304" pitchFamily="18" charset="0"/>
            </a:endParaRPr>
          </a:p>
          <a:p>
            <a:pPr marL="0" marR="0" indent="457200" algn="just">
              <a:lnSpc>
                <a:spcPct val="115000"/>
              </a:lnSpc>
              <a:spcBef>
                <a:spcPts val="0"/>
              </a:spcBef>
              <a:spcAft>
                <a:spcPts val="0"/>
              </a:spcAft>
            </a:pP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534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39738" y="457020"/>
            <a:ext cx="8560707" cy="986815"/>
          </a:xfrm>
        </p:spPr>
        <p:txBody>
          <a:bodyPr/>
          <a:lstStyle/>
          <a:p>
            <a:pPr>
              <a:spcBef>
                <a:spcPct val="0"/>
              </a:spcBef>
              <a:buFontTx/>
              <a:buNone/>
            </a:pPr>
            <a:r>
              <a:rPr lang="en-US" altLang="vi-VN" dirty="0" smtClean="0">
                <a:solidFill>
                  <a:srgbClr val="FF0000"/>
                </a:solidFill>
                <a:latin typeface="Times New Roman" panose="02020603050405020304" pitchFamily="18" charset="0"/>
              </a:rPr>
              <a:t> </a:t>
            </a:r>
            <a:r>
              <a:rPr lang="en-US" altLang="vi-VN" dirty="0" err="1" smtClean="0">
                <a:solidFill>
                  <a:srgbClr val="FF0000"/>
                </a:solidFill>
                <a:latin typeface="Times New Roman" panose="02020603050405020304" pitchFamily="18" charset="0"/>
              </a:rPr>
              <a:t>Em</a:t>
            </a:r>
            <a:r>
              <a:rPr lang="en-US" altLang="vi-VN" dirty="0" smtClean="0">
                <a:solidFill>
                  <a:srgbClr val="FF0000"/>
                </a:solidFill>
                <a:latin typeface="Times New Roman" panose="02020603050405020304" pitchFamily="18" charset="0"/>
              </a:rPr>
              <a:t> </a:t>
            </a:r>
            <a:r>
              <a:rPr lang="vi-VN" altLang="vi-VN" dirty="0" smtClean="0">
                <a:solidFill>
                  <a:srgbClr val="FF0000"/>
                </a:solidFill>
                <a:latin typeface="Times New Roman" panose="02020603050405020304" pitchFamily="18" charset="0"/>
              </a:rPr>
              <a:t>có cảm nhận </a:t>
            </a:r>
            <a:r>
              <a:rPr lang="en-US" altLang="vi-VN" dirty="0" err="1" smtClean="0">
                <a:solidFill>
                  <a:srgbClr val="FF0000"/>
                </a:solidFill>
                <a:latin typeface="Times New Roman" panose="02020603050405020304" pitchFamily="18" charset="0"/>
              </a:rPr>
              <a:t>gì</a:t>
            </a:r>
            <a:r>
              <a:rPr lang="en-US" altLang="vi-VN" dirty="0" smtClean="0">
                <a:solidFill>
                  <a:srgbClr val="FF0000"/>
                </a:solidFill>
                <a:latin typeface="Times New Roman" panose="02020603050405020304" pitchFamily="18" charset="0"/>
              </a:rPr>
              <a:t> </a:t>
            </a:r>
            <a:r>
              <a:rPr lang="vi-VN" altLang="vi-VN" dirty="0" smtClean="0">
                <a:solidFill>
                  <a:srgbClr val="FF0000"/>
                </a:solidFill>
                <a:latin typeface="Times New Roman" panose="02020603050405020304" pitchFamily="18" charset="0"/>
              </a:rPr>
              <a:t>về Cà Mau – vùng đất cực Nam của tổ quốc</a:t>
            </a:r>
            <a:r>
              <a:rPr lang="en-US" altLang="vi-VN" dirty="0" smtClean="0">
                <a:solidFill>
                  <a:srgbClr val="FF0000"/>
                </a:solidFill>
                <a:latin typeface="Times New Roman" panose="02020603050405020304" pitchFamily="18" charset="0"/>
              </a:rPr>
              <a:t>?</a:t>
            </a:r>
            <a:endParaRPr lang="vi-VN" altLang="vi-VN" dirty="0" smtClean="0">
              <a:solidFill>
                <a:srgbClr val="FF0000"/>
              </a:solidFill>
              <a:latin typeface="Times New Roman" panose="02020603050405020304" pitchFamily="18" charset="0"/>
            </a:endParaRPr>
          </a:p>
        </p:txBody>
      </p:sp>
      <p:sp>
        <p:nvSpPr>
          <p:cNvPr id="3" name="TextBox 2"/>
          <p:cNvSpPr txBox="1">
            <a:spLocks noChangeArrowheads="1"/>
          </p:cNvSpPr>
          <p:nvPr/>
        </p:nvSpPr>
        <p:spPr bwMode="auto">
          <a:xfrm>
            <a:off x="439738" y="1727241"/>
            <a:ext cx="8560707" cy="445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2800" dirty="0" smtClean="0">
                <a:solidFill>
                  <a:srgbClr val="006600"/>
                </a:solidFill>
                <a:latin typeface="Times New Roman" panose="02020603050405020304" pitchFamily="18" charset="0"/>
                <a:cs typeface="Times New Roman" panose="02020603050405020304" pitchFamily="18" charset="0"/>
              </a:rPr>
              <a:t>- Đó </a:t>
            </a:r>
            <a:r>
              <a:rPr lang="vi-VN" sz="2800" dirty="0">
                <a:solidFill>
                  <a:srgbClr val="006600"/>
                </a:solidFill>
                <a:latin typeface="Times New Roman" panose="02020603050405020304" pitchFamily="18" charset="0"/>
                <a:cs typeface="Times New Roman" panose="02020603050405020304" pitchFamily="18" charset="0"/>
              </a:rPr>
              <a:t>là một vùng đất hoang sơ, xa xôi ít người biết đến.</a:t>
            </a:r>
          </a:p>
          <a:p>
            <a:pPr algn="just">
              <a:buNone/>
            </a:pPr>
            <a:r>
              <a:rPr lang="vi-VN" sz="2800" dirty="0" smtClean="0">
                <a:solidFill>
                  <a:srgbClr val="006600"/>
                </a:solidFill>
                <a:latin typeface="Times New Roman" panose="02020603050405020304" pitchFamily="18" charset="0"/>
                <a:cs typeface="Times New Roman" panose="02020603050405020304" pitchFamily="18" charset="0"/>
              </a:rPr>
              <a:t>- Là </a:t>
            </a:r>
            <a:r>
              <a:rPr lang="vi-VN" sz="2800" dirty="0">
                <a:solidFill>
                  <a:srgbClr val="006600"/>
                </a:solidFill>
                <a:latin typeface="Times New Roman" panose="02020603050405020304" pitchFamily="18" charset="0"/>
                <a:cs typeface="Times New Roman" panose="02020603050405020304" pitchFamily="18" charset="0"/>
              </a:rPr>
              <a:t>một vùng đất hùng vĩ bởi con sông Năm Căn mênh mông cuồn cuộn và những rừng đước bạt ngàn vô tận.</a:t>
            </a:r>
          </a:p>
          <a:p>
            <a:pPr algn="just">
              <a:buNone/>
            </a:pPr>
            <a:r>
              <a:rPr lang="vi-VN" sz="2800" dirty="0" smtClean="0">
                <a:solidFill>
                  <a:srgbClr val="006600"/>
                </a:solidFill>
                <a:latin typeface="Times New Roman" panose="02020603050405020304" pitchFamily="18" charset="0"/>
                <a:cs typeface="Times New Roman" panose="02020603050405020304" pitchFamily="18" charset="0"/>
              </a:rPr>
              <a:t>- Là </a:t>
            </a:r>
            <a:r>
              <a:rPr lang="vi-VN" sz="2800" dirty="0">
                <a:solidFill>
                  <a:srgbClr val="006600"/>
                </a:solidFill>
                <a:latin typeface="Times New Roman" panose="02020603050405020304" pitchFamily="18" charset="0"/>
                <a:cs typeface="Times New Roman" panose="02020603050405020304" pitchFamily="18" charset="0"/>
              </a:rPr>
              <a:t>một vùng đất với cách họp chợ rất độc đáo dập dềnh trên sông nước.</a:t>
            </a:r>
          </a:p>
          <a:p>
            <a:pPr algn="just">
              <a:buNone/>
            </a:pPr>
            <a:r>
              <a:rPr lang="vi-VN" sz="2800" dirty="0" smtClean="0">
                <a:solidFill>
                  <a:srgbClr val="006600"/>
                </a:solidFill>
                <a:latin typeface="Times New Roman" panose="02020603050405020304" pitchFamily="18" charset="0"/>
                <a:cs typeface="Times New Roman" panose="02020603050405020304" pitchFamily="18" charset="0"/>
              </a:rPr>
              <a:t>- Là </a:t>
            </a:r>
            <a:r>
              <a:rPr lang="vi-VN" sz="2800" dirty="0">
                <a:solidFill>
                  <a:srgbClr val="006600"/>
                </a:solidFill>
                <a:latin typeface="Times New Roman" panose="02020603050405020304" pitchFamily="18" charset="0"/>
                <a:cs typeface="Times New Roman" panose="02020603050405020304" pitchFamily="18" charset="0"/>
              </a:rPr>
              <a:t>một vùng đất hội tụ nhiều màu sắc văn hóa của nhiều dân tộc khác nhau.</a:t>
            </a:r>
          </a:p>
          <a:p>
            <a:pPr>
              <a:buNone/>
            </a:pPr>
            <a:r>
              <a:rPr lang="vi-VN" sz="2800" dirty="0" smtClean="0">
                <a:solidFill>
                  <a:srgbClr val="006600"/>
                </a:solidFill>
                <a:latin typeface="Times New Roman" panose="02020603050405020304" pitchFamily="18" charset="0"/>
                <a:cs typeface="Times New Roman" panose="02020603050405020304" pitchFamily="18" charset="0"/>
              </a:rPr>
              <a:t> =&gt;</a:t>
            </a:r>
            <a:r>
              <a:rPr lang="vi-VN" sz="2800" dirty="0">
                <a:solidFill>
                  <a:srgbClr val="006600"/>
                </a:solidFill>
                <a:latin typeface="Times New Roman" panose="02020603050405020304" pitchFamily="18" charset="0"/>
                <a:cs typeface="Times New Roman" panose="02020603050405020304" pitchFamily="18" charset="0"/>
              </a:rPr>
              <a:t>Cà Mau là một nơi độc đáo hấp dẫn vẫy gọi bước </a:t>
            </a:r>
            <a:r>
              <a:rPr lang="vi-VN" sz="2800" dirty="0" smtClean="0">
                <a:solidFill>
                  <a:srgbClr val="006600"/>
                </a:solidFill>
                <a:latin typeface="Times New Roman" panose="02020603050405020304" pitchFamily="18" charset="0"/>
                <a:cs typeface="Times New Roman" panose="02020603050405020304" pitchFamily="18" charset="0"/>
              </a:rPr>
              <a:t>chân con </a:t>
            </a:r>
            <a:r>
              <a:rPr lang="vi-VN" sz="2800" dirty="0">
                <a:solidFill>
                  <a:srgbClr val="006600"/>
                </a:solidFill>
                <a:latin typeface="Times New Roman" panose="02020603050405020304" pitchFamily="18" charset="0"/>
                <a:cs typeface="Times New Roman" panose="02020603050405020304" pitchFamily="18" charset="0"/>
              </a:rPr>
              <a:t>người đến tìm hiểu, khám phá.</a:t>
            </a:r>
          </a:p>
        </p:txBody>
      </p:sp>
    </p:spTree>
    <p:custDataLst>
      <p:tags r:id="rId1"/>
    </p:custDataLst>
  </p:cSld>
  <p:clrMapOvr>
    <a:masterClrMapping/>
  </p:clrMapOvr>
  <p:transition advTm="63026">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72309A0-E287-4A89-9CB6-F4940AA0E36E}" type="slidenum">
              <a:rPr lang="en-US" altLang="vi-VN" smtClean="0"/>
              <a:pPr>
                <a:defRPr/>
              </a:pPr>
              <a:t>30</a:t>
            </a:fld>
            <a:endParaRPr lang="en-US" altLang="vi-V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bg1"/>
          </a:solidFill>
        </p:spPr>
      </p:pic>
      <p:sp>
        <p:nvSpPr>
          <p:cNvPr id="6" name="TextBox 5"/>
          <p:cNvSpPr txBox="1"/>
          <p:nvPr/>
        </p:nvSpPr>
        <p:spPr>
          <a:xfrm>
            <a:off x="2892245" y="680310"/>
            <a:ext cx="5191970" cy="646331"/>
          </a:xfrm>
          <a:prstGeom prst="rect">
            <a:avLst/>
          </a:prstGeom>
          <a:noFill/>
        </p:spPr>
        <p:txBody>
          <a:bodyPr wrap="square" rtlCol="0">
            <a:spAutoFit/>
          </a:bodyPr>
          <a:lstStyle/>
          <a:p>
            <a:r>
              <a:rPr lang="vi-VN" sz="3600" b="1" dirty="0" smtClean="0">
                <a:solidFill>
                  <a:srgbClr val="FF0000"/>
                </a:solidFill>
                <a:latin typeface="Times New Roman" panose="02020603050405020304" pitchFamily="18" charset="0"/>
                <a:cs typeface="Times New Roman" panose="02020603050405020304" pitchFamily="18" charset="0"/>
              </a:rPr>
              <a:t>HƯỚNG DẪN VỀ NHÀ</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86834" y="1585890"/>
            <a:ext cx="5928515" cy="1384995"/>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 Học thuộc nội dung kiến thức cần nhớ.</a:t>
            </a:r>
          </a:p>
          <a:p>
            <a:r>
              <a:rPr lang="vi-VN" sz="2800" dirty="0" smtClean="0">
                <a:latin typeface="Times New Roman" panose="02020603050405020304" pitchFamily="18" charset="0"/>
                <a:cs typeface="Times New Roman" panose="02020603050405020304" pitchFamily="18" charset="0"/>
              </a:rPr>
              <a:t>- Hoàn thiện các bài tập.</a:t>
            </a:r>
          </a:p>
          <a:p>
            <a:r>
              <a:rPr lang="vi-VN" sz="2800" dirty="0" smtClean="0">
                <a:latin typeface="Times New Roman" panose="02020603050405020304" pitchFamily="18" charset="0"/>
                <a:cs typeface="Times New Roman" panose="02020603050405020304" pitchFamily="18" charset="0"/>
              </a:rPr>
              <a:t>- Chuẩn bị bài : So sánh</a:t>
            </a:r>
          </a:p>
        </p:txBody>
      </p:sp>
    </p:spTree>
    <p:extLst>
      <p:ext uri="{BB962C8B-B14F-4D97-AF65-F5344CB8AC3E}">
        <p14:creationId xmlns:p14="http://schemas.microsoft.com/office/powerpoint/2010/main" val="3666305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endParaRPr lang="vi-VN" altLang="vi-VN" smtClean="0"/>
          </a:p>
        </p:txBody>
      </p:sp>
      <p:sp>
        <p:nvSpPr>
          <p:cNvPr id="21507" name="Rectangle 3"/>
          <p:cNvSpPr>
            <a:spLocks noGrp="1" noRot="1" noChangeArrowheads="1"/>
          </p:cNvSpPr>
          <p:nvPr>
            <p:ph idx="1"/>
          </p:nvPr>
        </p:nvSpPr>
        <p:spPr/>
        <p:txBody>
          <a:bodyPr/>
          <a:lstStyle/>
          <a:p>
            <a:pPr eaLnBrk="1" hangingPunct="1"/>
            <a:endParaRPr lang="vi-VN" altLang="vi-VN" smtClean="0"/>
          </a:p>
        </p:txBody>
      </p:sp>
      <p:pic>
        <p:nvPicPr>
          <p:cNvPr id="35844" name="Picture 4" descr="Paysag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3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IL89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 y="-83215"/>
            <a:ext cx="9140825"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heo-xuo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214"/>
            <a:ext cx="9144000" cy="790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AYTRA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3216"/>
            <a:ext cx="9144000" cy="787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di-ho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6008"/>
            <a:ext cx="9144000" cy="718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AYTRA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3217"/>
            <a:ext cx="9144000" cy="787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925">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xit" presetSubtype="10" fill="hold" nodeType="clickEffect">
                                  <p:stCondLst>
                                    <p:cond delay="0"/>
                                  </p:stCondLst>
                                  <p:childTnLst>
                                    <p:animEffect transition="out" filter="checkerboard(across)">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Paysag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ChangeArrowheads="1"/>
          </p:cNvSpPr>
          <p:nvPr/>
        </p:nvSpPr>
        <p:spPr bwMode="auto">
          <a:xfrm>
            <a:off x="1371600" y="4650640"/>
            <a:ext cx="6629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4800" b="1" dirty="0">
                <a:solidFill>
                  <a:srgbClr val="FFFF00"/>
                </a:solidFill>
                <a:effectLst>
                  <a:outerShdw blurRad="38100" dist="38100" dir="2700000" algn="tl">
                    <a:srgbClr val="000000"/>
                  </a:outerShdw>
                </a:effectLst>
              </a:rPr>
              <a:t>SÔNG NƯỚC CÀ MAU</a:t>
            </a:r>
            <a:r>
              <a:rPr lang="en-US" sz="4800" b="1" dirty="0">
                <a:solidFill>
                  <a:srgbClr val="66FF66"/>
                </a:solidFill>
                <a:effectLst>
                  <a:outerShdw blurRad="38100" dist="38100" dir="2700000" algn="tl">
                    <a:srgbClr val="000000"/>
                  </a:outerShdw>
                </a:effectLst>
              </a:rPr>
              <a:t/>
            </a:r>
            <a:br>
              <a:rPr lang="en-US" sz="4800" b="1" dirty="0">
                <a:solidFill>
                  <a:srgbClr val="66FF66"/>
                </a:solidFill>
                <a:effectLst>
                  <a:outerShdw blurRad="38100" dist="38100" dir="2700000" algn="tl">
                    <a:srgbClr val="000000"/>
                  </a:outerShdw>
                </a:effectLst>
              </a:rPr>
            </a:br>
            <a:endParaRPr lang="en-US" sz="4800" b="1" dirty="0">
              <a:solidFill>
                <a:srgbClr val="66FF66"/>
              </a:solidFill>
              <a:effectLst>
                <a:outerShdw blurRad="38100" dist="38100" dir="2700000" algn="tl">
                  <a:srgbClr val="000000"/>
                </a:outerShdw>
              </a:effectLst>
            </a:endParaRPr>
          </a:p>
        </p:txBody>
      </p:sp>
      <p:sp>
        <p:nvSpPr>
          <p:cNvPr id="54278" name="Rectangle 6"/>
          <p:cNvSpPr>
            <a:spLocks noChangeArrowheads="1"/>
          </p:cNvSpPr>
          <p:nvPr/>
        </p:nvSpPr>
        <p:spPr bwMode="auto">
          <a:xfrm>
            <a:off x="228600" y="4004309"/>
            <a:ext cx="31213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3600" b="1" i="1" dirty="0" smtClean="0">
                <a:solidFill>
                  <a:srgbClr val="FF0000"/>
                </a:solidFill>
                <a:effectLst>
                  <a:outerShdw blurRad="38100" dist="38100" dir="2700000" algn="tl">
                    <a:srgbClr val="000000"/>
                  </a:outerShdw>
                </a:effectLst>
              </a:rPr>
              <a:t>Ôn tập v</a:t>
            </a:r>
            <a:r>
              <a:rPr lang="en-US" sz="3600" b="1" i="1" dirty="0" err="1" smtClean="0">
                <a:solidFill>
                  <a:srgbClr val="FF0000"/>
                </a:solidFill>
                <a:effectLst>
                  <a:outerShdw blurRad="38100" dist="38100" dir="2700000" algn="tl">
                    <a:srgbClr val="000000"/>
                  </a:outerShdw>
                </a:effectLst>
              </a:rPr>
              <a:t>ăn</a:t>
            </a:r>
            <a:r>
              <a:rPr lang="en-US" sz="3600" b="1" i="1" dirty="0" smtClean="0">
                <a:solidFill>
                  <a:srgbClr val="FF0000"/>
                </a:solidFill>
                <a:effectLst>
                  <a:outerShdw blurRad="38100" dist="38100" dir="2700000" algn="tl">
                    <a:srgbClr val="000000"/>
                  </a:outerShdw>
                </a:effectLst>
              </a:rPr>
              <a:t> </a:t>
            </a:r>
            <a:r>
              <a:rPr lang="en-US" sz="3600" b="1" i="1" dirty="0" err="1" smtClean="0">
                <a:solidFill>
                  <a:srgbClr val="FF0000"/>
                </a:solidFill>
                <a:effectLst>
                  <a:outerShdw blurRad="38100" dist="38100" dir="2700000" algn="tl">
                    <a:srgbClr val="000000"/>
                  </a:outerShdw>
                </a:effectLst>
              </a:rPr>
              <a:t>bản</a:t>
            </a:r>
            <a:endParaRPr lang="en-US" sz="1800" b="1" i="1" dirty="0">
              <a:solidFill>
                <a:srgbClr val="000099"/>
              </a:solidFill>
              <a:effectLst>
                <a:outerShdw blurRad="38100" dist="38100" dir="2700000" algn="tl">
                  <a:srgbClr val="000000"/>
                </a:outerShdw>
              </a:effectLst>
              <a:latin typeface="Arial" panose="020B0604020202020204" pitchFamily="34" charset="0"/>
            </a:endParaRPr>
          </a:p>
        </p:txBody>
      </p:sp>
      <p:sp>
        <p:nvSpPr>
          <p:cNvPr id="54279" name="Rectangle 7"/>
          <p:cNvSpPr>
            <a:spLocks noChangeArrowheads="1"/>
          </p:cNvSpPr>
          <p:nvPr/>
        </p:nvSpPr>
        <p:spPr bwMode="auto">
          <a:xfrm>
            <a:off x="457200" y="5598253"/>
            <a:ext cx="8305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200" b="1" dirty="0" smtClean="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r>
              <a:rPr lang="en-US" sz="3200" b="1" dirty="0" err="1" smtClean="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Trích</a:t>
            </a:r>
            <a:r>
              <a:rPr lang="en-US" sz="3200" b="1" dirty="0" smtClean="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i="1" dirty="0" err="1">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Đất</a:t>
            </a:r>
            <a:r>
              <a:rPr lang="en-US" sz="3200" b="1" i="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i="1" dirty="0" err="1">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rừng</a:t>
            </a:r>
            <a:r>
              <a:rPr lang="en-US" sz="3200" b="1" i="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i="1" dirty="0" err="1">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phương</a:t>
            </a:r>
            <a:r>
              <a:rPr lang="en-US" sz="3200" b="1" i="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Nam</a:t>
            </a:r>
            <a:r>
              <a:rPr lang="en-US" sz="3200" b="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sz="3200" b="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Đoàn</a:t>
            </a:r>
            <a:r>
              <a:rPr lang="en-US" sz="3200" b="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Giỏi</a:t>
            </a:r>
            <a:r>
              <a:rPr lang="en-US" sz="3200" b="1" dirty="0" smtClean="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endParaRPr lang="en-US" sz="3200" b="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16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diamond(in)">
                                      <p:cBhvr>
                                        <p:cTn id="7" dur="2000"/>
                                        <p:tgtEl>
                                          <p:spTgt spid="5427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4278"/>
                                        </p:tgtEl>
                                        <p:attrNameLst>
                                          <p:attrName>style.visibility</p:attrName>
                                        </p:attrNameLst>
                                      </p:cBhvr>
                                      <p:to>
                                        <p:strVal val="visible"/>
                                      </p:to>
                                    </p:set>
                                    <p:animEffect transition="in" filter="circle(in)">
                                      <p:cBhvr>
                                        <p:cTn id="12" dur="2000"/>
                                        <p:tgtEl>
                                          <p:spTgt spid="5427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4277"/>
                                        </p:tgtEl>
                                        <p:attrNameLst>
                                          <p:attrName>style.visibility</p:attrName>
                                        </p:attrNameLst>
                                      </p:cBhvr>
                                      <p:to>
                                        <p:strVal val="visible"/>
                                      </p:to>
                                    </p:set>
                                    <p:animEffect transition="in" filter="circle(in)">
                                      <p:cBhvr>
                                        <p:cTn id="15" dur="2000"/>
                                        <p:tgtEl>
                                          <p:spTgt spid="5427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4279"/>
                                        </p:tgtEl>
                                        <p:attrNameLst>
                                          <p:attrName>style.visibility</p:attrName>
                                        </p:attrNameLst>
                                      </p:cBhvr>
                                      <p:to>
                                        <p:strVal val="visible"/>
                                      </p:to>
                                    </p:set>
                                    <p:animEffect transition="in" filter="circle(in)">
                                      <p:cBhvr>
                                        <p:cTn id="18" dur="20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50" y="65161"/>
            <a:ext cx="3342582" cy="587853"/>
          </a:xfrm>
          <a:prstGeom prst="rect">
            <a:avLst/>
          </a:prstGeom>
        </p:spPr>
        <p:txBody>
          <a:bodyPr wrap="none">
            <a:spAutoFit/>
          </a:bodyPr>
          <a:lstStyle/>
          <a:p>
            <a:pPr lvl="0" algn="just" eaLnBrk="1" fontAlgn="auto" hangingPunct="1">
              <a:lnSpc>
                <a:spcPct val="115000"/>
              </a:lnSpc>
              <a:spcBef>
                <a:spcPts val="0"/>
              </a:spcBef>
              <a:spcAft>
                <a:spcPts val="1000"/>
              </a:spcAft>
              <a:defRPr/>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 thức cần nhớ</a:t>
            </a:r>
            <a:endParaRPr lang="vi-VN" sz="2800" dirty="0">
              <a:solidFill>
                <a:srgbClr val="FF0000"/>
              </a:solidFill>
              <a:ea typeface="Calibri" panose="020F0502020204030204" pitchFamily="34" charset="0"/>
              <a:cs typeface="Times New Roman" panose="02020603050405020304" pitchFamily="18" charset="0"/>
            </a:endParaRPr>
          </a:p>
        </p:txBody>
      </p:sp>
      <p:sp>
        <p:nvSpPr>
          <p:cNvPr id="7" name="Rectangle 6"/>
          <p:cNvSpPr/>
          <p:nvPr/>
        </p:nvSpPr>
        <p:spPr>
          <a:xfrm>
            <a:off x="-9150" y="527605"/>
            <a:ext cx="1528816" cy="461665"/>
          </a:xfrm>
          <a:prstGeom prst="rect">
            <a:avLst/>
          </a:prstGeom>
        </p:spPr>
        <p:txBody>
          <a:bodyPr wrap="none">
            <a:spAutoFit/>
          </a:bodyPr>
          <a:lstStyle/>
          <a:p>
            <a:pPr lvl="0" eaLnBrk="1" hangingPunct="1"/>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1</a:t>
            </a:r>
            <a:r>
              <a:rPr lang="vi-VN"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vi-VN" sz="2400" b="1" dirty="0" err="1">
                <a:solidFill>
                  <a:srgbClr val="FF0000"/>
                </a:solidFill>
                <a:latin typeface="Times New Roman" panose="02020603050405020304" pitchFamily="18" charset="0"/>
                <a:ea typeface="Calibri" panose="020F0502020204030204" pitchFamily="34" charset="0"/>
                <a:cs typeface="Calibri" panose="020F0502020204030204" pitchFamily="34" charset="0"/>
              </a:rPr>
              <a:t>Tác</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vi-VN" sz="2400" b="1" dirty="0" err="1">
                <a:solidFill>
                  <a:srgbClr val="FF0000"/>
                </a:solidFill>
                <a:latin typeface="Times New Roman" panose="02020603050405020304" pitchFamily="18" charset="0"/>
                <a:ea typeface="Calibri" panose="020F0502020204030204" pitchFamily="34" charset="0"/>
                <a:cs typeface="Calibri" panose="020F0502020204030204" pitchFamily="34" charset="0"/>
              </a:rPr>
              <a:t>giả</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endParaRPr lang="vi-VN" altLang="vi-VN" sz="2400" dirty="0">
              <a:solidFill>
                <a:srgbClr val="FF0000"/>
              </a:solidFill>
              <a:latin typeface="Arial" panose="020B0604020202020204" pitchFamily="34" charset="0"/>
            </a:endParaRPr>
          </a:p>
        </p:txBody>
      </p:sp>
      <p:sp>
        <p:nvSpPr>
          <p:cNvPr id="8" name="Rectangle 7"/>
          <p:cNvSpPr/>
          <p:nvPr/>
        </p:nvSpPr>
        <p:spPr>
          <a:xfrm>
            <a:off x="-9150" y="928117"/>
            <a:ext cx="4572000" cy="2436564"/>
          </a:xfrm>
          <a:prstGeom prst="rect">
            <a:avLst/>
          </a:prstGeom>
        </p:spPr>
        <p:txBody>
          <a:bodyPr wrap="square">
            <a:spAutoFit/>
          </a:bodyPr>
          <a:lstStyle/>
          <a:p>
            <a:pPr lvl="0" algn="just" eaLnBrk="1" fontAlgn="auto" hangingPunct="1">
              <a:spcBef>
                <a:spcPts val="0"/>
              </a:spcBef>
              <a:spcAft>
                <a:spcPts val="1000"/>
              </a:spcAft>
              <a:defRPr/>
            </a:pPr>
            <a:r>
              <a:rPr lang="vi-VN"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Giỏi</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(1925-1989</a:t>
            </a:r>
            <a:r>
              <a:rPr lang="en-US"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q</a:t>
            </a:r>
            <a:r>
              <a:rPr lang="en-US" sz="2400" dirty="0" err="1"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uê</a:t>
            </a:r>
            <a:r>
              <a:rPr lang="en-US"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ở tỉnh</a:t>
            </a:r>
            <a:r>
              <a:rPr lang="en-US"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Tiền</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Giang</a:t>
            </a:r>
            <a:r>
              <a:rPr lang="vi-VN"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viết văn từ thời kì kháng chiến chống thực dân Pháp (1946 – 1954). </a:t>
            </a:r>
          </a:p>
          <a:p>
            <a:pPr lvl="0" algn="just" eaLnBrk="1" fontAlgn="auto" hangingPunct="1">
              <a:spcBef>
                <a:spcPts val="0"/>
              </a:spcBef>
              <a:spcAft>
                <a:spcPts val="1000"/>
              </a:spcAft>
              <a:defRPr/>
            </a:pPr>
            <a:r>
              <a:rPr lang="en-US"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về</a:t>
            </a:r>
            <a:r>
              <a:rPr lang="vi-VN"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cuộc </a:t>
            </a:r>
            <a:r>
              <a:rPr lang="vi-VN"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1F497D">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solidFill>
                <a:srgbClr val="1F497D">
                  <a:lumMod val="75000"/>
                </a:srgbClr>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4562850" cy="3423829"/>
          </a:xfrm>
          <a:prstGeom prst="rect">
            <a:avLst/>
          </a:prstGeom>
        </p:spPr>
      </p:pic>
      <p:pic>
        <p:nvPicPr>
          <p:cNvPr id="12" name="Picture 6" descr="DSCF3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705" y="42194"/>
            <a:ext cx="441929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0" descr="MIL89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705" y="3456294"/>
            <a:ext cx="4428445" cy="342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H="1">
            <a:off x="4562850" y="0"/>
            <a:ext cx="9150" cy="6852828"/>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48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50" y="65161"/>
            <a:ext cx="3342582" cy="587853"/>
          </a:xfrm>
          <a:prstGeom prst="rect">
            <a:avLst/>
          </a:prstGeom>
        </p:spPr>
        <p:txBody>
          <a:bodyPr wrap="none">
            <a:spAutoFit/>
          </a:bodyPr>
          <a:lstStyle/>
          <a:p>
            <a:pPr lvl="0" algn="just" eaLnBrk="1" fontAlgn="auto" hangingPunct="1">
              <a:lnSpc>
                <a:spcPct val="115000"/>
              </a:lnSpc>
              <a:spcBef>
                <a:spcPts val="0"/>
              </a:spcBef>
              <a:spcAft>
                <a:spcPts val="1000"/>
              </a:spcAft>
              <a:defRPr/>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 thức cần nhớ</a:t>
            </a:r>
            <a:endParaRPr lang="vi-VN" sz="2800" dirty="0">
              <a:solidFill>
                <a:srgbClr val="FF0000"/>
              </a:solidFill>
              <a:ea typeface="Calibri" panose="020F0502020204030204" pitchFamily="34" charset="0"/>
              <a:cs typeface="Times New Roman" panose="02020603050405020304" pitchFamily="18" charset="0"/>
            </a:endParaRPr>
          </a:p>
        </p:txBody>
      </p:sp>
      <p:sp>
        <p:nvSpPr>
          <p:cNvPr id="7" name="Rectangle 6"/>
          <p:cNvSpPr/>
          <p:nvPr/>
        </p:nvSpPr>
        <p:spPr>
          <a:xfrm>
            <a:off x="-9150" y="527605"/>
            <a:ext cx="1528816" cy="461665"/>
          </a:xfrm>
          <a:prstGeom prst="rect">
            <a:avLst/>
          </a:prstGeom>
        </p:spPr>
        <p:txBody>
          <a:bodyPr wrap="none">
            <a:spAutoFit/>
          </a:bodyPr>
          <a:lstStyle/>
          <a:p>
            <a:pPr lvl="0" eaLnBrk="1" hangingPunct="1"/>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1</a:t>
            </a:r>
            <a:r>
              <a:rPr lang="vi-VN"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vi-VN" sz="2400" b="1" dirty="0" err="1">
                <a:solidFill>
                  <a:srgbClr val="FF0000"/>
                </a:solidFill>
                <a:latin typeface="Times New Roman" panose="02020603050405020304" pitchFamily="18" charset="0"/>
                <a:ea typeface="Calibri" panose="020F0502020204030204" pitchFamily="34" charset="0"/>
                <a:cs typeface="Calibri" panose="020F0502020204030204" pitchFamily="34" charset="0"/>
              </a:rPr>
              <a:t>Tác</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vi-VN" sz="2400" b="1" dirty="0" err="1">
                <a:solidFill>
                  <a:srgbClr val="FF0000"/>
                </a:solidFill>
                <a:latin typeface="Times New Roman" panose="02020603050405020304" pitchFamily="18" charset="0"/>
                <a:ea typeface="Calibri" panose="020F0502020204030204" pitchFamily="34" charset="0"/>
                <a:cs typeface="Calibri" panose="020F0502020204030204" pitchFamily="34" charset="0"/>
              </a:rPr>
              <a:t>giả</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endParaRPr lang="vi-VN" altLang="vi-VN" sz="2400" dirty="0">
              <a:solidFill>
                <a:srgbClr val="FF0000"/>
              </a:solidFill>
              <a:latin typeface="Arial" panose="020B0604020202020204" pitchFamily="34" charset="0"/>
            </a:endParaRPr>
          </a:p>
        </p:txBody>
      </p:sp>
      <p:sp>
        <p:nvSpPr>
          <p:cNvPr id="2" name="Rectangle 1"/>
          <p:cNvSpPr/>
          <p:nvPr/>
        </p:nvSpPr>
        <p:spPr>
          <a:xfrm>
            <a:off x="-9150" y="985720"/>
            <a:ext cx="1812547" cy="461665"/>
          </a:xfrm>
          <a:prstGeom prst="rect">
            <a:avLst/>
          </a:prstGeom>
        </p:spPr>
        <p:txBody>
          <a:bodyPr wrap="none">
            <a:spAutoFit/>
          </a:bodyPr>
          <a:lstStyle/>
          <a:p>
            <a:pPr lvl="0" eaLnBrk="1" hangingPunct="1"/>
            <a:r>
              <a:rPr lang="vi-VN" altLang="vi-VN" sz="2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2.</a:t>
            </a:r>
            <a:r>
              <a:rPr lang="en-US" altLang="vi-VN" sz="2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vi-VN" sz="2400" b="1" dirty="0" err="1">
                <a:solidFill>
                  <a:srgbClr val="FF0000"/>
                </a:solidFill>
                <a:latin typeface="Times New Roman" panose="02020603050405020304" pitchFamily="18" charset="0"/>
                <a:ea typeface="Calibri" panose="020F0502020204030204" pitchFamily="34" charset="0"/>
                <a:cs typeface="Calibri" panose="020F0502020204030204" pitchFamily="34" charset="0"/>
              </a:rPr>
              <a:t>Tác</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vi-VN" altLang="vi-VN" sz="2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phẩm</a:t>
            </a:r>
            <a:endParaRPr lang="vi-VN" altLang="vi-VN" sz="2400" dirty="0">
              <a:solidFill>
                <a:srgbClr val="FF0000"/>
              </a:solidFill>
              <a:latin typeface="Arial" panose="020B0604020202020204" pitchFamily="34" charset="0"/>
            </a:endParaRPr>
          </a:p>
        </p:txBody>
      </p:sp>
      <p:sp>
        <p:nvSpPr>
          <p:cNvPr id="3" name="Rectangle 2"/>
          <p:cNvSpPr/>
          <p:nvPr/>
        </p:nvSpPr>
        <p:spPr>
          <a:xfrm>
            <a:off x="-9150" y="1443835"/>
            <a:ext cx="9153150" cy="830997"/>
          </a:xfrm>
          <a:prstGeom prst="rect">
            <a:avLst/>
          </a:prstGeom>
        </p:spPr>
        <p:txBody>
          <a:bodyPr wrap="square">
            <a:spAutoFit/>
          </a:bodyPr>
          <a:lstStyle/>
          <a:p>
            <a:pPr marL="0" marR="30480" algn="just">
              <a:spcBef>
                <a:spcPts val="0"/>
              </a:spcBef>
              <a:spcAft>
                <a:spcPts val="0"/>
              </a:spcAft>
            </a:pPr>
            <a:r>
              <a:rPr lang="vi-VN" sz="2400" dirty="0" smtClean="0">
                <a:latin typeface="Times New Roman" panose="02020603050405020304" pitchFamily="18" charset="0"/>
                <a:ea typeface="Times New Roman" panose="02020603050405020304" pitchFamily="18" charset="0"/>
              </a:rPr>
              <a:t>                  :</a:t>
            </a:r>
            <a:r>
              <a:rPr lang="de-DE" sz="2400" dirty="0" smtClean="0">
                <a:latin typeface="Times New Roman" panose="02020603050405020304" pitchFamily="18" charset="0"/>
                <a:ea typeface="Times New Roman" panose="02020603050405020304" pitchFamily="18" charset="0"/>
              </a:rPr>
              <a:t> </a:t>
            </a:r>
            <a:r>
              <a:rPr lang="de-DE" sz="2400" dirty="0">
                <a:latin typeface="Times New Roman" panose="02020603050405020304" pitchFamily="18" charset="0"/>
                <a:ea typeface="Times New Roman" panose="02020603050405020304" pitchFamily="18" charset="0"/>
              </a:rPr>
              <a:t>Bài văn “</a:t>
            </a:r>
            <a:r>
              <a:rPr lang="de-DE" sz="2400" i="1" dirty="0">
                <a:latin typeface="Times New Roman" panose="02020603050405020304" pitchFamily="18" charset="0"/>
                <a:ea typeface="Times New Roman" panose="02020603050405020304" pitchFamily="18" charset="0"/>
              </a:rPr>
              <a:t>Sông nước Cà Mau</a:t>
            </a:r>
            <a:r>
              <a:rPr lang="de-DE" sz="2400" dirty="0">
                <a:latin typeface="Times New Roman" panose="02020603050405020304" pitchFamily="18" charset="0"/>
                <a:ea typeface="Times New Roman" panose="02020603050405020304" pitchFamily="18" charset="0"/>
              </a:rPr>
              <a:t>” trích từ chương XVIII truyện “</a:t>
            </a:r>
            <a:r>
              <a:rPr lang="de-DE" sz="2400" i="1" dirty="0">
                <a:latin typeface="Times New Roman" panose="02020603050405020304" pitchFamily="18" charset="0"/>
                <a:ea typeface="Times New Roman" panose="02020603050405020304" pitchFamily="18" charset="0"/>
              </a:rPr>
              <a:t>Đất rừng phương Nam</a:t>
            </a:r>
            <a:r>
              <a:rPr lang="de-DE" sz="2400" dirty="0">
                <a:latin typeface="Times New Roman" panose="02020603050405020304" pitchFamily="18" charset="0"/>
                <a:ea typeface="Times New Roman" panose="02020603050405020304" pitchFamily="18" charset="0"/>
              </a:rPr>
              <a:t>”</a:t>
            </a:r>
            <a:r>
              <a:rPr lang="vi-VN" sz="2400" dirty="0">
                <a:latin typeface="Times New Roman" panose="02020603050405020304" pitchFamily="18" charset="0"/>
                <a:ea typeface="Times New Roman" panose="02020603050405020304" pitchFamily="18" charset="0"/>
              </a:rPr>
              <a:t> sáng tác năm </a:t>
            </a:r>
            <a:r>
              <a:rPr lang="vi-VN" sz="2400" dirty="0" smtClean="0">
                <a:latin typeface="Times New Roman" panose="02020603050405020304" pitchFamily="18" charset="0"/>
                <a:ea typeface="Times New Roman" panose="02020603050405020304" pitchFamily="18" charset="0"/>
              </a:rPr>
              <a:t>1957. </a:t>
            </a: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7626" y="1443835"/>
            <a:ext cx="1470274" cy="490199"/>
          </a:xfrm>
          <a:prstGeom prst="rect">
            <a:avLst/>
          </a:prstGeom>
        </p:spPr>
        <p:txBody>
          <a:bodyPr wrap="none">
            <a:spAutoFit/>
          </a:bodyPr>
          <a:lstStyle/>
          <a:p>
            <a:pPr lvl="0" algn="just">
              <a:lnSpc>
                <a:spcPct val="115000"/>
              </a:lnSpc>
              <a:spcBef>
                <a:spcPts val="0"/>
              </a:spcBef>
              <a:spcAft>
                <a:spcPts val="0"/>
              </a:spcAft>
            </a:pP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400" dirty="0">
              <a:solidFill>
                <a:srgbClr val="FF0000"/>
              </a:solidFill>
              <a:ea typeface="Times New Roman" panose="02020603050405020304" pitchFamily="18" charset="0"/>
              <a:cs typeface="Times New Roman" panose="02020603050405020304" pitchFamily="18" charset="0"/>
            </a:endParaRPr>
          </a:p>
        </p:txBody>
      </p:sp>
      <p:sp>
        <p:nvSpPr>
          <p:cNvPr id="6" name="Rectangle 5"/>
          <p:cNvSpPr/>
          <p:nvPr/>
        </p:nvSpPr>
        <p:spPr>
          <a:xfrm>
            <a:off x="1365195" y="2207360"/>
            <a:ext cx="1841786" cy="461665"/>
          </a:xfrm>
          <a:prstGeom prst="rect">
            <a:avLst/>
          </a:prstGeom>
        </p:spPr>
        <p:txBody>
          <a:bodyPr wrap="none">
            <a:spAutoFit/>
          </a:bodyPr>
          <a:lstStyle/>
          <a:p>
            <a:r>
              <a:rPr lang="en-US" sz="2400" dirty="0" smtClean="0">
                <a:latin typeface="Times New Roman" panose="02020603050405020304" pitchFamily="18" charset="0"/>
                <a:ea typeface="Times New Roman" panose="02020603050405020304" pitchFamily="18" charset="0"/>
              </a:rPr>
              <a:t>: </a:t>
            </a:r>
            <a:r>
              <a:rPr lang="it-IT" sz="2400" dirty="0" smtClean="0">
                <a:latin typeface="Times New Roman" panose="02020603050405020304" pitchFamily="18" charset="0"/>
                <a:ea typeface="Times New Roman" panose="02020603050405020304" pitchFamily="18" charset="0"/>
              </a:rPr>
              <a:t> </a:t>
            </a:r>
            <a:r>
              <a:rPr lang="it-IT" sz="2400" dirty="0">
                <a:latin typeface="Times New Roman" panose="02020603050405020304" pitchFamily="18" charset="0"/>
                <a:ea typeface="Times New Roman" panose="02020603050405020304" pitchFamily="18" charset="0"/>
              </a:rPr>
              <a:t>Truyện dài</a:t>
            </a:r>
            <a:r>
              <a:rPr lang="it-IT" sz="2400" b="1" dirty="0">
                <a:latin typeface="Times New Roman" panose="02020603050405020304" pitchFamily="18" charset="0"/>
                <a:ea typeface="Times New Roman" panose="02020603050405020304" pitchFamily="18" charset="0"/>
              </a:rPr>
              <a:t> </a:t>
            </a:r>
            <a:endParaRPr lang="en-US" sz="2400" dirty="0"/>
          </a:p>
        </p:txBody>
      </p:sp>
      <p:sp>
        <p:nvSpPr>
          <p:cNvPr id="9" name="Rectangle 8"/>
          <p:cNvSpPr/>
          <p:nvPr/>
        </p:nvSpPr>
        <p:spPr>
          <a:xfrm>
            <a:off x="-9150" y="2207360"/>
            <a:ext cx="1501565" cy="461665"/>
          </a:xfrm>
          <a:prstGeom prst="rect">
            <a:avLst/>
          </a:prstGeom>
        </p:spPr>
        <p:txBody>
          <a:bodyPr wrap="none">
            <a:spAutoFit/>
          </a:bodyPr>
          <a:lstStyle/>
          <a:p>
            <a:r>
              <a:rPr lang="vi-VN" sz="2400" dirty="0">
                <a:solidFill>
                  <a:srgbClr val="FF0000"/>
                </a:solidFill>
                <a:latin typeface="Times New Roman" panose="02020603050405020304" pitchFamily="18" charset="0"/>
                <a:ea typeface="Times New Roman" panose="02020603050405020304" pitchFamily="18" charset="0"/>
              </a:rPr>
              <a:t>b</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loại</a:t>
            </a:r>
            <a:endParaRPr lang="en-US" dirty="0"/>
          </a:p>
        </p:txBody>
      </p:sp>
      <p:sp>
        <p:nvSpPr>
          <p:cNvPr id="11" name="Rectangle 10"/>
          <p:cNvSpPr/>
          <p:nvPr/>
        </p:nvSpPr>
        <p:spPr>
          <a:xfrm>
            <a:off x="2892245" y="2661925"/>
            <a:ext cx="1069845" cy="461665"/>
          </a:xfrm>
          <a:prstGeom prst="rect">
            <a:avLst/>
          </a:prstGeom>
        </p:spPr>
        <p:txBody>
          <a:bodyPr wrap="none">
            <a:spAutoFit/>
          </a:bodyPr>
          <a:lstStyle/>
          <a:p>
            <a:pPr marL="0" marR="30480" algn="just">
              <a:spcBef>
                <a:spcPts val="0"/>
              </a:spcBef>
              <a:spcAft>
                <a:spcPts val="0"/>
              </a:spcAft>
            </a:pP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9150" y="2661925"/>
            <a:ext cx="3114955" cy="461665"/>
          </a:xfrm>
          <a:prstGeom prst="rect">
            <a:avLst/>
          </a:prstGeom>
        </p:spPr>
        <p:txBody>
          <a:bodyPr wrap="none">
            <a:spAutoFit/>
          </a:bodyPr>
          <a:lstStyle/>
          <a:p>
            <a:r>
              <a:rPr lang="vi-VN" sz="2400" dirty="0">
                <a:solidFill>
                  <a:srgbClr val="FF0000"/>
                </a:solidFill>
                <a:latin typeface="Times New Roman" panose="02020603050405020304" pitchFamily="18" charset="0"/>
                <a:ea typeface="Times New Roman" panose="02020603050405020304" pitchFamily="18" charset="0"/>
              </a:rPr>
              <a:t>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Phương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biểu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đạt</a:t>
            </a:r>
            <a:endParaRPr lang="en-US" dirty="0"/>
          </a:p>
        </p:txBody>
      </p:sp>
      <p:sp>
        <p:nvSpPr>
          <p:cNvPr id="16" name="Rectangle 15"/>
          <p:cNvSpPr/>
          <p:nvPr/>
        </p:nvSpPr>
        <p:spPr>
          <a:xfrm>
            <a:off x="1350698" y="3120040"/>
            <a:ext cx="1388842" cy="461665"/>
          </a:xfrm>
          <a:prstGeom prst="rect">
            <a:avLst/>
          </a:prstGeom>
        </p:spPr>
        <p:txBody>
          <a:bodyPr wrap="none">
            <a:spAutoFit/>
          </a:bodyPr>
          <a:lstStyle/>
          <a:p>
            <a:pPr marL="0" marR="30480" algn="just">
              <a:spcBef>
                <a:spcPts val="0"/>
              </a:spcBef>
              <a:spcAft>
                <a:spcPts val="0"/>
              </a:spcAft>
            </a:pP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endParaRPr lang="en-US" sz="24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9150" y="3120040"/>
            <a:ext cx="1475084" cy="461665"/>
          </a:xfrm>
          <a:prstGeom prst="rect">
            <a:avLst/>
          </a:prstGeom>
        </p:spPr>
        <p:txBody>
          <a:bodyPr wrap="none">
            <a:spAutoFit/>
          </a:bodyPr>
          <a:lstStyle/>
          <a:p>
            <a:r>
              <a:rPr lang="vi-VN" sz="2400" dirty="0" smtClean="0">
                <a:solidFill>
                  <a:srgbClr val="FF0000"/>
                </a:solidFill>
                <a:latin typeface="Times New Roman" panose="02020603050405020304" pitchFamily="18" charset="0"/>
                <a:ea typeface="Times New Roman" panose="02020603050405020304" pitchFamily="18" charset="0"/>
              </a:rPr>
              <a:t>d</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Ngôi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kể</a:t>
            </a:r>
            <a:endParaRPr lang="en-US" dirty="0"/>
          </a:p>
        </p:txBody>
      </p:sp>
      <p:sp>
        <p:nvSpPr>
          <p:cNvPr id="8" name="Rectangle 7"/>
          <p:cNvSpPr/>
          <p:nvPr/>
        </p:nvSpPr>
        <p:spPr>
          <a:xfrm>
            <a:off x="27969" y="3578155"/>
            <a:ext cx="1337226" cy="461665"/>
          </a:xfrm>
          <a:prstGeom prst="rect">
            <a:avLst/>
          </a:prstGeom>
        </p:spPr>
        <p:txBody>
          <a:bodyPr wrap="none">
            <a:spAutoFit/>
          </a:bodyPr>
          <a:lstStyle/>
          <a:p>
            <a:pPr lvl="0"/>
            <a:r>
              <a:rPr lang="vi-VN" sz="2400" dirty="0">
                <a:solidFill>
                  <a:srgbClr val="FF0000"/>
                </a:solidFill>
                <a:latin typeface="Times New Roman" panose="02020603050405020304" pitchFamily="18" charset="0"/>
              </a:rPr>
              <a:t>e. Bố cục</a:t>
            </a:r>
            <a:endParaRPr lang="en-US" dirty="0">
              <a:solidFill>
                <a:prstClr val="black"/>
              </a:solidFill>
            </a:endParaRPr>
          </a:p>
        </p:txBody>
      </p:sp>
      <p:sp>
        <p:nvSpPr>
          <p:cNvPr id="10" name="Rectangle 9"/>
          <p:cNvSpPr/>
          <p:nvPr/>
        </p:nvSpPr>
        <p:spPr>
          <a:xfrm>
            <a:off x="0" y="3588817"/>
            <a:ext cx="9144000" cy="2677656"/>
          </a:xfrm>
          <a:prstGeom prst="rect">
            <a:avLst/>
          </a:prstGeom>
        </p:spPr>
        <p:txBody>
          <a:bodyPr wrap="square">
            <a:spAutoFit/>
          </a:bodyPr>
          <a:lstStyle/>
          <a:p>
            <a:pPr lvl="0">
              <a:defRPr/>
            </a:pPr>
            <a:r>
              <a:rPr lang="vi-VN" altLang="vi-VN" sz="2400" dirty="0">
                <a:solidFill>
                  <a:prstClr val="black"/>
                </a:solidFill>
                <a:latin typeface="Times New Roman" panose="02020603050405020304" pitchFamily="18" charset="0"/>
                <a:cs typeface="Times New Roman" panose="02020603050405020304" pitchFamily="18" charset="0"/>
              </a:rPr>
              <a:t> </a:t>
            </a:r>
            <a:r>
              <a:rPr lang="vi-VN" altLang="vi-VN" sz="2400" dirty="0" smtClean="0">
                <a:solidFill>
                  <a:prstClr val="black"/>
                </a:solidFill>
                <a:latin typeface="Times New Roman" panose="02020603050405020304" pitchFamily="18" charset="0"/>
                <a:cs typeface="Times New Roman" panose="02020603050405020304" pitchFamily="18" charset="0"/>
              </a:rPr>
              <a:t>               : </a:t>
            </a:r>
            <a:r>
              <a:rPr lang="vi-VN" altLang="vi-VN" sz="2400" dirty="0">
                <a:solidFill>
                  <a:prstClr val="black"/>
                </a:solidFill>
                <a:latin typeface="Times New Roman" panose="02020603050405020304" pitchFamily="18" charset="0"/>
                <a:cs typeface="Times New Roman" panose="02020603050405020304" pitchFamily="18" charset="0"/>
              </a:rPr>
              <a:t>ba </a:t>
            </a:r>
            <a:r>
              <a:rPr lang="vi-VN" altLang="vi-VN" sz="2400" dirty="0" smtClean="0">
                <a:solidFill>
                  <a:prstClr val="black"/>
                </a:solidFill>
                <a:latin typeface="Times New Roman" panose="02020603050405020304" pitchFamily="18" charset="0"/>
                <a:cs typeface="Times New Roman" panose="02020603050405020304" pitchFamily="18" charset="0"/>
              </a:rPr>
              <a:t>phần</a:t>
            </a:r>
            <a:endParaRPr lang="vi-VN" altLang="vi-VN" sz="2400" dirty="0">
              <a:solidFill>
                <a:prstClr val="black"/>
              </a:solidFill>
              <a:latin typeface="Times New Roman" panose="02020603050405020304" pitchFamily="18" charset="0"/>
              <a:cs typeface="Times New Roman" panose="02020603050405020304" pitchFamily="18" charset="0"/>
            </a:endParaRPr>
          </a:p>
          <a:p>
            <a:pPr lvl="0">
              <a:defRPr/>
            </a:pPr>
            <a:r>
              <a:rPr lang="vi-VN"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Phần</a:t>
            </a:r>
            <a:r>
              <a:rPr lang="en-US" altLang="vi-VN" sz="2400" dirty="0">
                <a:solidFill>
                  <a:prstClr val="black"/>
                </a:solidFill>
                <a:latin typeface="Times New Roman" panose="02020603050405020304" pitchFamily="18" charset="0"/>
                <a:cs typeface="Times New Roman" panose="02020603050405020304" pitchFamily="18" charset="0"/>
              </a:rPr>
              <a:t> 1  - “</a:t>
            </a:r>
            <a:r>
              <a:rPr lang="en-US" altLang="vi-VN" sz="2400" dirty="0" err="1">
                <a:solidFill>
                  <a:prstClr val="black"/>
                </a:solidFill>
                <a:latin typeface="Times New Roman" panose="02020603050405020304" pitchFamily="18" charset="0"/>
                <a:cs typeface="Times New Roman" panose="02020603050405020304" pitchFamily="18" charset="0"/>
              </a:rPr>
              <a:t>Càng</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đổ</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dần</a:t>
            </a:r>
            <a:r>
              <a:rPr lang="en-US" altLang="vi-VN" sz="2400" dirty="0">
                <a:solidFill>
                  <a:prstClr val="black"/>
                </a:solidFill>
                <a:latin typeface="Times New Roman" panose="02020603050405020304" pitchFamily="18" charset="0"/>
                <a:cs typeface="Times New Roman" panose="02020603050405020304" pitchFamily="18" charset="0"/>
              </a:rPr>
              <a:t>…</a:t>
            </a:r>
            <a:r>
              <a:rPr lang="en-US" altLang="vi-VN" sz="2400" dirty="0" err="1">
                <a:solidFill>
                  <a:prstClr val="black"/>
                </a:solidFill>
                <a:latin typeface="Times New Roman" panose="02020603050405020304" pitchFamily="18" charset="0"/>
                <a:cs typeface="Times New Roman" panose="02020603050405020304" pitchFamily="18" charset="0"/>
              </a:rPr>
              <a:t>đến</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một</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màu</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xanh</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đơn</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điệu</a:t>
            </a:r>
            <a:r>
              <a:rPr lang="en-US" altLang="vi-VN" sz="2400" dirty="0">
                <a:solidFill>
                  <a:prstClr val="black"/>
                </a:solidFill>
                <a:latin typeface="Times New Roman" panose="02020603050405020304" pitchFamily="18" charset="0"/>
                <a:cs typeface="Times New Roman" panose="02020603050405020304" pitchFamily="18" charset="0"/>
              </a:rPr>
              <a:t>”</a:t>
            </a:r>
            <a:endParaRPr lang="vi-VN" altLang="vi-VN" sz="2400" dirty="0">
              <a:solidFill>
                <a:prstClr val="black"/>
              </a:solidFill>
              <a:latin typeface="Times New Roman" panose="02020603050405020304" pitchFamily="18" charset="0"/>
              <a:cs typeface="Times New Roman" panose="02020603050405020304" pitchFamily="18" charset="0"/>
            </a:endParaRPr>
          </a:p>
          <a:p>
            <a:pPr lvl="0">
              <a:defRPr/>
            </a:pPr>
            <a:r>
              <a:rPr lang="vi-VN" altLang="vi-VN" sz="2400" dirty="0">
                <a:solidFill>
                  <a:srgbClr val="FF0000"/>
                </a:solidFill>
                <a:latin typeface="Times New Roman" panose="02020603050405020304" pitchFamily="18" charset="0"/>
                <a:cs typeface="Times New Roman" panose="02020603050405020304" pitchFamily="18" charset="0"/>
              </a:rPr>
              <a:t>       =&gt; Ấn tượng chung về thiên nhiên vùng Cà Mau.</a:t>
            </a:r>
            <a:endParaRPr lang="en-US" altLang="vi-VN" sz="2400" dirty="0">
              <a:solidFill>
                <a:srgbClr val="FF0000"/>
              </a:solidFill>
              <a:latin typeface="Times New Roman" panose="02020603050405020304" pitchFamily="18" charset="0"/>
              <a:cs typeface="Times New Roman" panose="02020603050405020304" pitchFamily="18" charset="0"/>
            </a:endParaRPr>
          </a:p>
          <a:p>
            <a:pPr lvl="0">
              <a:defRPr/>
            </a:pPr>
            <a:r>
              <a:rPr lang="vi-VN"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Phần</a:t>
            </a:r>
            <a:r>
              <a:rPr lang="en-US" altLang="vi-VN" sz="2400" dirty="0">
                <a:solidFill>
                  <a:prstClr val="black"/>
                </a:solidFill>
                <a:latin typeface="Times New Roman" panose="02020603050405020304" pitchFamily="18" charset="0"/>
                <a:cs typeface="Times New Roman" panose="02020603050405020304" pitchFamily="18" charset="0"/>
              </a:rPr>
              <a:t> 2 - “</a:t>
            </a:r>
            <a:r>
              <a:rPr lang="en-US" altLang="vi-VN" sz="2400" dirty="0" err="1">
                <a:solidFill>
                  <a:prstClr val="black"/>
                </a:solidFill>
                <a:latin typeface="Times New Roman" panose="02020603050405020304" pitchFamily="18" charset="0"/>
                <a:cs typeface="Times New Roman" panose="02020603050405020304" pitchFamily="18" charset="0"/>
              </a:rPr>
              <a:t>Từ</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khi</a:t>
            </a:r>
            <a:r>
              <a:rPr lang="en-US" altLang="vi-VN" sz="2400" dirty="0">
                <a:solidFill>
                  <a:prstClr val="black"/>
                </a:solidFill>
                <a:latin typeface="Times New Roman" panose="02020603050405020304" pitchFamily="18" charset="0"/>
                <a:cs typeface="Times New Roman" panose="02020603050405020304" pitchFamily="18" charset="0"/>
              </a:rPr>
              <a:t> qua </a:t>
            </a:r>
            <a:r>
              <a:rPr lang="en-US" altLang="vi-VN" sz="2400" dirty="0" err="1">
                <a:solidFill>
                  <a:prstClr val="black"/>
                </a:solidFill>
                <a:latin typeface="Times New Roman" panose="02020603050405020304" pitchFamily="18" charset="0"/>
                <a:cs typeface="Times New Roman" panose="02020603050405020304" pitchFamily="18" charset="0"/>
              </a:rPr>
              <a:t>Chà</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Là</a:t>
            </a:r>
            <a:r>
              <a:rPr lang="en-US" altLang="vi-VN" sz="2400" dirty="0">
                <a:solidFill>
                  <a:prstClr val="black"/>
                </a:solidFill>
                <a:latin typeface="Times New Roman" panose="02020603050405020304" pitchFamily="18" charset="0"/>
                <a:cs typeface="Times New Roman" panose="02020603050405020304" pitchFamily="18" charset="0"/>
              </a:rPr>
              <a:t>…</a:t>
            </a:r>
            <a:r>
              <a:rPr lang="en-US" altLang="vi-VN" sz="2400" dirty="0" err="1">
                <a:solidFill>
                  <a:prstClr val="black"/>
                </a:solidFill>
                <a:latin typeface="Times New Roman" panose="02020603050405020304" pitchFamily="18" charset="0"/>
                <a:cs typeface="Times New Roman" panose="02020603050405020304" pitchFamily="18" charset="0"/>
              </a:rPr>
              <a:t>đến</a:t>
            </a:r>
            <a:r>
              <a:rPr lang="en-US" altLang="vi-VN" sz="2400" dirty="0">
                <a:solidFill>
                  <a:prstClr val="black"/>
                </a:solidFill>
                <a:latin typeface="Times New Roman" panose="02020603050405020304" pitchFamily="18" charset="0"/>
                <a:cs typeface="Times New Roman" panose="02020603050405020304" pitchFamily="18" charset="0"/>
              </a:rPr>
              <a:t>…</a:t>
            </a:r>
            <a:r>
              <a:rPr lang="en-US" altLang="vi-VN" sz="2400" dirty="0" err="1">
                <a:solidFill>
                  <a:prstClr val="black"/>
                </a:solidFill>
                <a:latin typeface="Times New Roman" panose="02020603050405020304" pitchFamily="18" charset="0"/>
                <a:cs typeface="Times New Roman" panose="02020603050405020304" pitchFamily="18" charset="0"/>
              </a:rPr>
              <a:t>khói</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sóng</a:t>
            </a:r>
            <a:r>
              <a:rPr lang="en-US" altLang="vi-VN" sz="2400" dirty="0">
                <a:solidFill>
                  <a:prstClr val="black"/>
                </a:solidFill>
                <a:latin typeface="Times New Roman" panose="02020603050405020304" pitchFamily="18" charset="0"/>
                <a:cs typeface="Times New Roman" panose="02020603050405020304" pitchFamily="18" charset="0"/>
              </a:rPr>
              <a:t> ban </a:t>
            </a:r>
            <a:r>
              <a:rPr lang="en-US" altLang="vi-VN" sz="2400" dirty="0" err="1">
                <a:solidFill>
                  <a:prstClr val="black"/>
                </a:solidFill>
                <a:latin typeface="Times New Roman" panose="02020603050405020304" pitchFamily="18" charset="0"/>
                <a:cs typeface="Times New Roman" panose="02020603050405020304" pitchFamily="18" charset="0"/>
              </a:rPr>
              <a:t>mai</a:t>
            </a:r>
            <a:r>
              <a:rPr lang="en-US" altLang="vi-VN" sz="2400" dirty="0">
                <a:solidFill>
                  <a:prstClr val="black"/>
                </a:solidFill>
                <a:latin typeface="Times New Roman" panose="02020603050405020304" pitchFamily="18" charset="0"/>
                <a:cs typeface="Times New Roman" panose="02020603050405020304" pitchFamily="18" charset="0"/>
              </a:rPr>
              <a:t>”</a:t>
            </a:r>
            <a:endParaRPr lang="vi-VN" altLang="vi-VN" sz="2400" dirty="0">
              <a:solidFill>
                <a:prstClr val="black"/>
              </a:solidFill>
              <a:latin typeface="Times New Roman" panose="02020603050405020304" pitchFamily="18" charset="0"/>
              <a:cs typeface="Times New Roman" panose="02020603050405020304" pitchFamily="18" charset="0"/>
            </a:endParaRPr>
          </a:p>
          <a:p>
            <a:pPr lvl="0">
              <a:defRPr/>
            </a:pPr>
            <a:r>
              <a:rPr lang="vi-VN" altLang="vi-VN" sz="2400" dirty="0">
                <a:solidFill>
                  <a:srgbClr val="FF0000"/>
                </a:solidFill>
                <a:latin typeface="Times New Roman" panose="02020603050405020304" pitchFamily="18" charset="0"/>
                <a:cs typeface="Times New Roman" panose="02020603050405020304" pitchFamily="18" charset="0"/>
              </a:rPr>
              <a:t>      =&gt; Kênh rạch vùng Cà Mau và cảnh sông Năm Căn.</a:t>
            </a:r>
            <a:endParaRPr lang="en-US" altLang="vi-VN" sz="2400" dirty="0">
              <a:solidFill>
                <a:srgbClr val="FF0000"/>
              </a:solidFill>
              <a:latin typeface="Times New Roman" panose="02020603050405020304" pitchFamily="18" charset="0"/>
              <a:cs typeface="Times New Roman" panose="02020603050405020304" pitchFamily="18" charset="0"/>
            </a:endParaRPr>
          </a:p>
          <a:p>
            <a:pPr lvl="0">
              <a:defRPr/>
            </a:pPr>
            <a:r>
              <a:rPr lang="vi-VN"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Phần</a:t>
            </a:r>
            <a:r>
              <a:rPr lang="en-US" altLang="vi-VN" sz="2400" dirty="0">
                <a:solidFill>
                  <a:prstClr val="black"/>
                </a:solidFill>
                <a:latin typeface="Times New Roman" panose="02020603050405020304" pitchFamily="18" charset="0"/>
                <a:cs typeface="Times New Roman" panose="02020603050405020304" pitchFamily="18" charset="0"/>
              </a:rPr>
              <a:t> 3 - “</a:t>
            </a:r>
            <a:r>
              <a:rPr lang="en-US" altLang="vi-VN" sz="2400" dirty="0" err="1">
                <a:solidFill>
                  <a:prstClr val="black"/>
                </a:solidFill>
                <a:latin typeface="Times New Roman" panose="02020603050405020304" pitchFamily="18" charset="0"/>
                <a:cs typeface="Times New Roman" panose="02020603050405020304" pitchFamily="18" charset="0"/>
              </a:rPr>
              <a:t>Chợ</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Năm</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Căn</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đến</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vùng</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rừng</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Cà</a:t>
            </a:r>
            <a:r>
              <a:rPr lang="en-US" altLang="vi-VN" sz="2400" dirty="0">
                <a:solidFill>
                  <a:prstClr val="black"/>
                </a:solidFill>
                <a:latin typeface="Times New Roman" panose="02020603050405020304" pitchFamily="18" charset="0"/>
                <a:cs typeface="Times New Roman" panose="02020603050405020304" pitchFamily="18" charset="0"/>
              </a:rPr>
              <a:t> Mau”</a:t>
            </a:r>
            <a:endParaRPr lang="vi-VN" altLang="vi-VN" sz="2400" dirty="0">
              <a:solidFill>
                <a:prstClr val="black"/>
              </a:solidFill>
              <a:latin typeface="Times New Roman" panose="02020603050405020304" pitchFamily="18" charset="0"/>
              <a:cs typeface="Times New Roman" panose="02020603050405020304" pitchFamily="18" charset="0"/>
            </a:endParaRPr>
          </a:p>
          <a:p>
            <a:pPr lvl="0">
              <a:defRPr/>
            </a:pPr>
            <a:r>
              <a:rPr lang="vi-VN" altLang="vi-VN" sz="2400" dirty="0">
                <a:solidFill>
                  <a:srgbClr val="FF0000"/>
                </a:solidFill>
                <a:latin typeface="Times New Roman" panose="02020603050405020304" pitchFamily="18" charset="0"/>
                <a:cs typeface="Times New Roman" panose="02020603050405020304" pitchFamily="18" charset="0"/>
              </a:rPr>
              <a:t>      =&gt; Hình ảnh chợ Năm Căn.</a:t>
            </a:r>
            <a:endParaRPr lang="en-US" dirty="0"/>
          </a:p>
        </p:txBody>
      </p:sp>
    </p:spTree>
    <p:extLst>
      <p:ext uri="{BB962C8B-B14F-4D97-AF65-F5344CB8AC3E}">
        <p14:creationId xmlns:p14="http://schemas.microsoft.com/office/powerpoint/2010/main" val="25209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9" grpId="0"/>
      <p:bldP spid="11" grpId="0"/>
      <p:bldP spid="14" grpId="0"/>
      <p:bldP spid="16" grpId="0"/>
      <p:bldP spid="1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50" y="65161"/>
            <a:ext cx="3342582" cy="587853"/>
          </a:xfrm>
          <a:prstGeom prst="rect">
            <a:avLst/>
          </a:prstGeom>
        </p:spPr>
        <p:txBody>
          <a:bodyPr wrap="none">
            <a:spAutoFit/>
          </a:bodyPr>
          <a:lstStyle/>
          <a:p>
            <a:pPr lvl="0" algn="just" eaLnBrk="1" fontAlgn="auto" hangingPunct="1">
              <a:lnSpc>
                <a:spcPct val="115000"/>
              </a:lnSpc>
              <a:spcBef>
                <a:spcPts val="0"/>
              </a:spcBef>
              <a:spcAft>
                <a:spcPts val="1000"/>
              </a:spcAft>
              <a:defRPr/>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 thức cần nhớ</a:t>
            </a:r>
            <a:endParaRPr lang="vi-VN" sz="2800" dirty="0">
              <a:solidFill>
                <a:srgbClr val="FF0000"/>
              </a:solidFill>
              <a:ea typeface="Calibri" panose="020F0502020204030204" pitchFamily="34" charset="0"/>
              <a:cs typeface="Times New Roman" panose="02020603050405020304" pitchFamily="18" charset="0"/>
            </a:endParaRPr>
          </a:p>
        </p:txBody>
      </p:sp>
      <p:sp>
        <p:nvSpPr>
          <p:cNvPr id="7" name="Rectangle 6"/>
          <p:cNvSpPr/>
          <p:nvPr/>
        </p:nvSpPr>
        <p:spPr>
          <a:xfrm>
            <a:off x="-9150" y="527605"/>
            <a:ext cx="1528816" cy="461665"/>
          </a:xfrm>
          <a:prstGeom prst="rect">
            <a:avLst/>
          </a:prstGeom>
        </p:spPr>
        <p:txBody>
          <a:bodyPr wrap="none">
            <a:spAutoFit/>
          </a:bodyPr>
          <a:lstStyle/>
          <a:p>
            <a:pPr lvl="0" eaLnBrk="1" hangingPunct="1"/>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1</a:t>
            </a:r>
            <a:r>
              <a:rPr lang="vi-VN"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vi-VN" sz="2400" b="1" dirty="0" err="1">
                <a:solidFill>
                  <a:srgbClr val="FF0000"/>
                </a:solidFill>
                <a:latin typeface="Times New Roman" panose="02020603050405020304" pitchFamily="18" charset="0"/>
                <a:ea typeface="Calibri" panose="020F0502020204030204" pitchFamily="34" charset="0"/>
                <a:cs typeface="Calibri" panose="020F0502020204030204" pitchFamily="34" charset="0"/>
              </a:rPr>
              <a:t>Tác</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vi-VN" sz="2400" b="1" dirty="0" err="1">
                <a:solidFill>
                  <a:srgbClr val="FF0000"/>
                </a:solidFill>
                <a:latin typeface="Times New Roman" panose="02020603050405020304" pitchFamily="18" charset="0"/>
                <a:ea typeface="Calibri" panose="020F0502020204030204" pitchFamily="34" charset="0"/>
                <a:cs typeface="Calibri" panose="020F0502020204030204" pitchFamily="34" charset="0"/>
              </a:rPr>
              <a:t>giả</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endParaRPr lang="vi-VN" altLang="vi-VN" sz="2400" dirty="0">
              <a:solidFill>
                <a:srgbClr val="FF0000"/>
              </a:solidFill>
              <a:latin typeface="Arial" panose="020B0604020202020204" pitchFamily="34" charset="0"/>
            </a:endParaRPr>
          </a:p>
        </p:txBody>
      </p:sp>
      <p:sp>
        <p:nvSpPr>
          <p:cNvPr id="2" name="Rectangle 1"/>
          <p:cNvSpPr/>
          <p:nvPr/>
        </p:nvSpPr>
        <p:spPr>
          <a:xfrm>
            <a:off x="-9150" y="985720"/>
            <a:ext cx="1812547" cy="461665"/>
          </a:xfrm>
          <a:prstGeom prst="rect">
            <a:avLst/>
          </a:prstGeom>
        </p:spPr>
        <p:txBody>
          <a:bodyPr wrap="none">
            <a:spAutoFit/>
          </a:bodyPr>
          <a:lstStyle/>
          <a:p>
            <a:pPr lvl="0" eaLnBrk="1" hangingPunct="1"/>
            <a:r>
              <a:rPr lang="vi-VN" altLang="vi-VN" sz="2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2.</a:t>
            </a:r>
            <a:r>
              <a:rPr lang="en-US" altLang="vi-VN" sz="2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en-US" altLang="vi-VN" sz="2400" b="1" dirty="0" err="1">
                <a:solidFill>
                  <a:srgbClr val="FF0000"/>
                </a:solidFill>
                <a:latin typeface="Times New Roman" panose="02020603050405020304" pitchFamily="18" charset="0"/>
                <a:ea typeface="Calibri" panose="020F0502020204030204" pitchFamily="34" charset="0"/>
                <a:cs typeface="Calibri" panose="020F0502020204030204" pitchFamily="34" charset="0"/>
              </a:rPr>
              <a:t>Tác</a:t>
            </a:r>
            <a:r>
              <a:rPr lang="en-US" altLang="vi-VN" sz="2400" b="1" dirty="0">
                <a:solidFill>
                  <a:srgbClr val="FF0000"/>
                </a:solidFill>
                <a:latin typeface="Times New Roman" panose="02020603050405020304" pitchFamily="18" charset="0"/>
                <a:ea typeface="Calibri" panose="020F0502020204030204" pitchFamily="34" charset="0"/>
                <a:cs typeface="Calibri" panose="020F0502020204030204" pitchFamily="34" charset="0"/>
              </a:rPr>
              <a:t> </a:t>
            </a:r>
            <a:r>
              <a:rPr lang="vi-VN" altLang="vi-VN" sz="2400" b="1" dirty="0" smtClean="0">
                <a:solidFill>
                  <a:srgbClr val="FF0000"/>
                </a:solidFill>
                <a:latin typeface="Times New Roman" panose="02020603050405020304" pitchFamily="18" charset="0"/>
                <a:ea typeface="Calibri" panose="020F0502020204030204" pitchFamily="34" charset="0"/>
                <a:cs typeface="Calibri" panose="020F0502020204030204" pitchFamily="34" charset="0"/>
              </a:rPr>
              <a:t>phẩm</a:t>
            </a:r>
            <a:endParaRPr lang="vi-VN" altLang="vi-VN" sz="2400" dirty="0">
              <a:solidFill>
                <a:srgbClr val="FF0000"/>
              </a:solidFill>
              <a:latin typeface="Arial" panose="020B0604020202020204" pitchFamily="34" charset="0"/>
            </a:endParaRPr>
          </a:p>
        </p:txBody>
      </p:sp>
      <p:sp>
        <p:nvSpPr>
          <p:cNvPr id="17" name="Rectangle 16"/>
          <p:cNvSpPr/>
          <p:nvPr/>
        </p:nvSpPr>
        <p:spPr>
          <a:xfrm>
            <a:off x="-9150" y="1443835"/>
            <a:ext cx="3873176" cy="461665"/>
          </a:xfrm>
          <a:prstGeom prst="rect">
            <a:avLst/>
          </a:prstGeom>
        </p:spPr>
        <p:txBody>
          <a:bodyPr wrap="none">
            <a:spAutoFit/>
          </a:bodyPr>
          <a:lstStyle/>
          <a:p>
            <a:r>
              <a:rPr lang="vi-VN" sz="2400" dirty="0">
                <a:solidFill>
                  <a:srgbClr val="FF0000"/>
                </a:solidFill>
                <a:latin typeface="Times New Roman" panose="02020603050405020304" pitchFamily="18" charset="0"/>
              </a:rPr>
              <a:t>g</a:t>
            </a:r>
            <a:r>
              <a:rPr lang="vi-VN" sz="2400" dirty="0" smtClean="0">
                <a:solidFill>
                  <a:srgbClr val="FF0000"/>
                </a:solidFill>
                <a:latin typeface="Times New Roman" panose="02020603050405020304" pitchFamily="18" charset="0"/>
              </a:rPr>
              <a:t>. Giá trị nội dung, nghệ thuật</a:t>
            </a:r>
            <a:endParaRPr lang="en-US" dirty="0"/>
          </a:p>
        </p:txBody>
      </p:sp>
      <p:sp>
        <p:nvSpPr>
          <p:cNvPr id="8" name="Rectangle 7"/>
          <p:cNvSpPr/>
          <p:nvPr/>
        </p:nvSpPr>
        <p:spPr>
          <a:xfrm>
            <a:off x="-9150" y="1859340"/>
            <a:ext cx="9153150" cy="1200329"/>
          </a:xfrm>
          <a:prstGeom prst="rect">
            <a:avLst/>
          </a:prstGeom>
        </p:spPr>
        <p:txBody>
          <a:bodyPr wrap="square">
            <a:spAutoFit/>
          </a:bodyPr>
          <a:lstStyle/>
          <a:p>
            <a:pPr marL="0" marR="0" algn="just">
              <a:spcBef>
                <a:spcPts val="0"/>
              </a:spcBef>
              <a:spcAft>
                <a:spcPts val="0"/>
              </a:spcAft>
            </a:pPr>
            <a:r>
              <a:rPr lang="vi-VN" sz="2400" b="1" dirty="0" smtClean="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Giá</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trị</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nội</a:t>
            </a:r>
            <a:r>
              <a:rPr lang="en-US" sz="2400" b="1" dirty="0">
                <a:latin typeface="Times New Roman" panose="02020603050405020304" pitchFamily="18" charset="0"/>
                <a:ea typeface="Times New Roman" panose="02020603050405020304" pitchFamily="18" charset="0"/>
              </a:rPr>
              <a:t> dung: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Cà</a:t>
            </a:r>
            <a:r>
              <a:rPr lang="en-US" sz="2400" dirty="0">
                <a:latin typeface="Times New Roman" panose="02020603050405020304" pitchFamily="18" charset="0"/>
                <a:ea typeface="Times New Roman" panose="02020603050405020304" pitchFamily="18" charset="0"/>
              </a:rPr>
              <a:t> Mau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đáo</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vùng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phía</a:t>
            </a:r>
            <a:r>
              <a:rPr lang="en-US" sz="2400" dirty="0">
                <a:latin typeface="Times New Roman" panose="02020603050405020304" pitchFamily="18" charset="0"/>
                <a:ea typeface="Times New Roman" panose="02020603050405020304" pitchFamily="18" charset="0"/>
              </a:rPr>
              <a:t> Nam </a:t>
            </a:r>
            <a:r>
              <a:rPr lang="en-US" sz="2400" dirty="0" err="1">
                <a:latin typeface="Times New Roman" panose="02020603050405020304" pitchFamily="18" charset="0"/>
                <a:ea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0" name="Rectangle 9"/>
          <p:cNvSpPr/>
          <p:nvPr/>
        </p:nvSpPr>
        <p:spPr>
          <a:xfrm>
            <a:off x="-9150" y="2970885"/>
            <a:ext cx="7340603" cy="2105192"/>
          </a:xfrm>
          <a:prstGeom prst="rect">
            <a:avLst/>
          </a:prstGeom>
        </p:spPr>
        <p:txBody>
          <a:bodyPr wrap="square">
            <a:spAutoFit/>
          </a:bodyPr>
          <a:lstStyle/>
          <a:p>
            <a:pPr lvl="0" algn="just">
              <a:spcBef>
                <a:spcPts val="0"/>
              </a:spcBef>
              <a:spcAft>
                <a:spcPts val="0"/>
              </a:spcAft>
            </a:pPr>
            <a:r>
              <a:rPr lang="vi-VN" sz="2400" b="1" dirty="0">
                <a:solidFill>
                  <a:prstClr val="black"/>
                </a:solidFill>
                <a:latin typeface="Times New Roman" panose="02020603050405020304" pitchFamily="18" charset="0"/>
                <a:ea typeface="Times New Roman" panose="02020603050405020304" pitchFamily="18" charset="0"/>
              </a:rPr>
              <a:t>*</a:t>
            </a:r>
            <a:r>
              <a:rPr lang="de-DE" sz="2400" b="1" dirty="0">
                <a:solidFill>
                  <a:prstClr val="black"/>
                </a:solidFill>
                <a:latin typeface="Times New Roman" panose="02020603050405020304" pitchFamily="18" charset="0"/>
                <a:ea typeface="Times New Roman" panose="02020603050405020304" pitchFamily="18" charset="0"/>
              </a:rPr>
              <a:t> Giá trị nghệ thuật:</a:t>
            </a:r>
            <a:r>
              <a:rPr lang="de-DE" sz="2400"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a:p>
            <a:pPr lvl="0" algn="just">
              <a:lnSpc>
                <a:spcPct val="115000"/>
              </a:lnSpc>
              <a:spcBef>
                <a:spcPts val="0"/>
              </a:spcBef>
              <a:spcAft>
                <a:spcPts val="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Ngôi kể thứ nhất, tự nhiên, chân thực</a:t>
            </a:r>
            <a:endParaRPr lang="en-US" sz="2400" dirty="0">
              <a:solidFill>
                <a:prstClr val="black"/>
              </a:solidFill>
              <a:ea typeface="Times New Roman" panose="02020603050405020304" pitchFamily="18" charset="0"/>
              <a:cs typeface="Times New Roman" panose="02020603050405020304" pitchFamily="18" charset="0"/>
            </a:endParaRPr>
          </a:p>
          <a:p>
            <a:pPr lvl="0" algn="just">
              <a:lnSpc>
                <a:spcPct val="115000"/>
              </a:lnSpc>
              <a:spcBef>
                <a:spcPts val="0"/>
              </a:spcBef>
              <a:spcAft>
                <a:spcPts val="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Sử dụng nhiều biện pháp nghệ thuật: so sánh, điệp từ,…</a:t>
            </a:r>
            <a:endParaRPr lang="en-US" sz="2400" dirty="0">
              <a:solidFill>
                <a:prstClr val="black"/>
              </a:solidFill>
              <a:ea typeface="Times New Roman" panose="02020603050405020304" pitchFamily="18" charset="0"/>
              <a:cs typeface="Times New Roman" panose="02020603050405020304" pitchFamily="18" charset="0"/>
            </a:endParaRPr>
          </a:p>
          <a:p>
            <a:pPr lvl="0" algn="just">
              <a:lnSpc>
                <a:spcPct val="115000"/>
              </a:lnSpc>
              <a:spcBef>
                <a:spcPts val="0"/>
              </a:spcBef>
              <a:spcAft>
                <a:spcPts val="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Vốn hiểu biết phong phú của tác giả</a:t>
            </a:r>
            <a:endParaRPr lang="en-US" sz="2400" dirty="0">
              <a:solidFill>
                <a:prstClr val="black"/>
              </a:solidFill>
              <a:ea typeface="Times New Roman" panose="02020603050405020304" pitchFamily="18" charset="0"/>
              <a:cs typeface="Times New Roman" panose="02020603050405020304" pitchFamily="18" charset="0"/>
            </a:endParaRPr>
          </a:p>
          <a:p>
            <a:pPr lvl="0"/>
            <a:r>
              <a:rPr lang="vi-VN" sz="2400" dirty="0">
                <a:solidFill>
                  <a:prstClr val="black"/>
                </a:solidFill>
                <a:latin typeface="Times New Roman" panose="02020603050405020304" pitchFamily="18" charset="0"/>
                <a:ea typeface="Times New Roman" panose="02020603050405020304" pitchFamily="18" charset="0"/>
              </a:rPr>
              <a:t>- Cảm nhận bằng nhiều giác quan…</a:t>
            </a:r>
            <a:endParaRPr lang="en-US" sz="2400" dirty="0">
              <a:solidFill>
                <a:prstClr val="black"/>
              </a:solidFill>
            </a:endParaRPr>
          </a:p>
        </p:txBody>
      </p:sp>
    </p:spTree>
    <p:extLst>
      <p:ext uri="{BB962C8B-B14F-4D97-AF65-F5344CB8AC3E}">
        <p14:creationId xmlns:p14="http://schemas.microsoft.com/office/powerpoint/2010/main" val="308510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6"/>
          <p:cNvSpPr txBox="1">
            <a:spLocks noChangeArrowheads="1"/>
          </p:cNvSpPr>
          <p:nvPr/>
        </p:nvSpPr>
        <p:spPr bwMode="auto">
          <a:xfrm>
            <a:off x="0" y="16002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vi-VN" sz="1800" b="1">
                <a:solidFill>
                  <a:schemeClr val="bg1"/>
                </a:solidFill>
              </a:rPr>
              <a:t>II. </a:t>
            </a:r>
            <a:r>
              <a:rPr lang="en-US" altLang="vi-VN" sz="1800" b="1">
                <a:solidFill>
                  <a:schemeClr val="bg1"/>
                </a:solidFill>
                <a:latin typeface=".VnArial NarrowH" panose="020B7200000000000000" pitchFamily="34" charset="0"/>
              </a:rPr>
              <a:t>§äc vµ t×m hiÓu chung v¨n b¶n</a:t>
            </a:r>
            <a:endParaRPr lang="en-US" altLang="vi-VN" sz="1800"/>
          </a:p>
        </p:txBody>
      </p:sp>
      <p:sp>
        <p:nvSpPr>
          <p:cNvPr id="28" name="Text Box 22"/>
          <p:cNvSpPr txBox="1">
            <a:spLocks noChangeArrowheads="1"/>
          </p:cNvSpPr>
          <p:nvPr/>
        </p:nvSpPr>
        <p:spPr bwMode="auto">
          <a:xfrm>
            <a:off x="-9150" y="833930"/>
            <a:ext cx="4581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vi-VN" sz="2400" b="1" dirty="0" smtClean="0">
                <a:solidFill>
                  <a:srgbClr val="0000FF"/>
                </a:solidFill>
                <a:latin typeface="Times New Roman" panose="02020603050405020304" pitchFamily="18" charset="0"/>
                <a:cs typeface="Times New Roman" panose="02020603050405020304" pitchFamily="18" charset="0"/>
              </a:rPr>
              <a:t>- Sông ngòi, kênh rạch: </a:t>
            </a:r>
            <a:r>
              <a:rPr lang="vi-VN" altLang="vi-VN" sz="2400" dirty="0" smtClean="0">
                <a:latin typeface="Times New Roman" panose="02020603050405020304" pitchFamily="18" charset="0"/>
                <a:cs typeface="Times New Roman" panose="02020603050405020304" pitchFamily="18" charset="0"/>
              </a:rPr>
              <a:t>dày đặc</a:t>
            </a:r>
            <a:endParaRPr lang="en-US" altLang="vi-VN" sz="1800" dirty="0"/>
          </a:p>
        </p:txBody>
      </p:sp>
      <p:sp>
        <p:nvSpPr>
          <p:cNvPr id="29" name="Text Box 23"/>
          <p:cNvSpPr txBox="1">
            <a:spLocks noChangeArrowheads="1"/>
          </p:cNvSpPr>
          <p:nvPr/>
        </p:nvSpPr>
        <p:spPr bwMode="auto">
          <a:xfrm>
            <a:off x="-9149" y="1596540"/>
            <a:ext cx="45811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eaLnBrk="1" hangingPunct="1">
              <a:spcBef>
                <a:spcPct val="0"/>
              </a:spcBef>
              <a:buFontTx/>
              <a:buChar char="-"/>
            </a:pPr>
            <a:r>
              <a:rPr lang="vi-VN" altLang="vi-VN" sz="2400" b="1" dirty="0" smtClean="0">
                <a:solidFill>
                  <a:srgbClr val="0000FF"/>
                </a:solidFill>
                <a:latin typeface="Times New Roman" panose="02020603050405020304" pitchFamily="18" charset="0"/>
                <a:cs typeface="Times New Roman" panose="02020603050405020304" pitchFamily="18" charset="0"/>
              </a:rPr>
              <a:t>Màu sắc: </a:t>
            </a:r>
            <a:r>
              <a:rPr lang="vi-VN" altLang="vi-VN" sz="2400" dirty="0" smtClean="0">
                <a:latin typeface="Times New Roman" panose="02020603050405020304" pitchFamily="18" charset="0"/>
                <a:cs typeface="Times New Roman" panose="02020603050405020304" pitchFamily="18" charset="0"/>
              </a:rPr>
              <a:t>bao trùm bởi màu xanh của trời, nước, cây lá.</a:t>
            </a:r>
          </a:p>
        </p:txBody>
      </p:sp>
      <p:sp>
        <p:nvSpPr>
          <p:cNvPr id="30" name="Text Box 24"/>
          <p:cNvSpPr txBox="1">
            <a:spLocks noChangeArrowheads="1"/>
          </p:cNvSpPr>
          <p:nvPr/>
        </p:nvSpPr>
        <p:spPr bwMode="auto">
          <a:xfrm>
            <a:off x="-9150" y="2512770"/>
            <a:ext cx="4581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vi-VN" sz="2400" b="1" dirty="0" smtClean="0">
                <a:solidFill>
                  <a:srgbClr val="0000FF"/>
                </a:solidFill>
                <a:latin typeface="Times New Roman" panose="02020603050405020304" pitchFamily="18" charset="0"/>
                <a:cs typeface="Times New Roman" panose="02020603050405020304" pitchFamily="18" charset="0"/>
              </a:rPr>
              <a:t>- Âm thanh : </a:t>
            </a:r>
            <a:r>
              <a:rPr lang="vi-VN" altLang="vi-VN" sz="2400" dirty="0" smtClean="0">
                <a:latin typeface="Times New Roman" panose="02020603050405020304" pitchFamily="18" charset="0"/>
                <a:cs typeface="Times New Roman" panose="02020603050405020304" pitchFamily="18" charset="0"/>
              </a:rPr>
              <a:t>rì rào bất tận của lá và tiếng sóng – thứ âm thanh đơn điệu triền miên.</a:t>
            </a:r>
            <a:endParaRPr lang="en-US" altLang="vi-VN" sz="1800" dirty="0"/>
          </a:p>
        </p:txBody>
      </p:sp>
      <p:sp>
        <p:nvSpPr>
          <p:cNvPr id="31" name="Text Box 25"/>
          <p:cNvSpPr txBox="1">
            <a:spLocks noChangeArrowheads="1"/>
          </p:cNvSpPr>
          <p:nvPr/>
        </p:nvSpPr>
        <p:spPr bwMode="auto">
          <a:xfrm>
            <a:off x="5182820" y="680310"/>
            <a:ext cx="342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vi-VN" sz="2400" dirty="0" err="1">
                <a:solidFill>
                  <a:srgbClr val="0000FF"/>
                </a:solidFill>
                <a:latin typeface="Times New Roman" panose="02020603050405020304" pitchFamily="18" charset="0"/>
                <a:cs typeface="Times New Roman" panose="02020603050405020304" pitchFamily="18" charset="0"/>
              </a:rPr>
              <a:t>Tưởng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tượng</a:t>
            </a:r>
            <a:r>
              <a:rPr lang="en-US" altLang="vi-VN" sz="2400" dirty="0">
                <a:solidFill>
                  <a:srgbClr val="0000FF"/>
                </a:solidFill>
                <a:latin typeface="Times New Roman" panose="02020603050405020304" pitchFamily="18" charset="0"/>
                <a:cs typeface="Times New Roman" panose="02020603050405020304" pitchFamily="18" charset="0"/>
              </a:rPr>
              <a:t>, so </a:t>
            </a:r>
            <a:r>
              <a:rPr lang="en-US" altLang="vi-VN" sz="2400" dirty="0" err="1">
                <a:solidFill>
                  <a:srgbClr val="0000FF"/>
                </a:solidFill>
                <a:latin typeface="Times New Roman" panose="02020603050405020304" pitchFamily="18" charset="0"/>
                <a:cs typeface="Times New Roman" panose="02020603050405020304" pitchFamily="18" charset="0"/>
              </a:rPr>
              <a:t>sánh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gợi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hình</a:t>
            </a:r>
            <a:r>
              <a:rPr lang="en-US" altLang="vi-VN" sz="2400" dirty="0">
                <a:solidFill>
                  <a:srgbClr val="0000FF"/>
                </a:solidFill>
                <a:latin typeface="Times New Roman" panose="02020603050405020304" pitchFamily="18" charset="0"/>
                <a:cs typeface="Times New Roman" panose="02020603050405020304" pitchFamily="18" charset="0"/>
              </a:rPr>
              <a:t>, …</a:t>
            </a:r>
            <a:endParaRPr lang="en-US" altLang="vi-VN" sz="1800" dirty="0">
              <a:solidFill>
                <a:srgbClr val="0000FF"/>
              </a:solidFill>
              <a:latin typeface="Times New Roman" panose="02020603050405020304" pitchFamily="18" charset="0"/>
              <a:cs typeface="Times New Roman" panose="02020603050405020304" pitchFamily="18" charset="0"/>
            </a:endParaRPr>
          </a:p>
        </p:txBody>
      </p:sp>
      <p:sp>
        <p:nvSpPr>
          <p:cNvPr id="32" name="Text Box 26"/>
          <p:cNvSpPr txBox="1">
            <a:spLocks noChangeArrowheads="1"/>
          </p:cNvSpPr>
          <p:nvPr/>
        </p:nvSpPr>
        <p:spPr bwMode="auto">
          <a:xfrm>
            <a:off x="5182820" y="1443835"/>
            <a:ext cx="342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vi-VN" altLang="vi-VN" sz="2400" dirty="0" smtClean="0">
                <a:solidFill>
                  <a:srgbClr val="0000FF"/>
                </a:solidFill>
                <a:latin typeface="Times New Roman" panose="02020603050405020304" pitchFamily="18" charset="0"/>
                <a:cs typeface="Times New Roman" panose="02020603050405020304" pitchFamily="18" charset="0"/>
              </a:rPr>
              <a:t>Điệp từ, tính từ chỉ màu sắc, cảm nhận bắng thị giác</a:t>
            </a:r>
            <a:endParaRPr lang="en-US" altLang="vi-VN" sz="1800" dirty="0">
              <a:solidFill>
                <a:srgbClr val="0000FF"/>
              </a:solidFill>
            </a:endParaRPr>
          </a:p>
        </p:txBody>
      </p:sp>
      <p:sp>
        <p:nvSpPr>
          <p:cNvPr id="33" name="Text Box 27"/>
          <p:cNvSpPr txBox="1">
            <a:spLocks noChangeArrowheads="1"/>
          </p:cNvSpPr>
          <p:nvPr/>
        </p:nvSpPr>
        <p:spPr bwMode="auto">
          <a:xfrm>
            <a:off x="5182820" y="2751442"/>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vi-VN" sz="2400" dirty="0" err="1">
                <a:solidFill>
                  <a:srgbClr val="0000FF"/>
                </a:solidFill>
                <a:latin typeface="Times New Roman" panose="02020603050405020304" pitchFamily="18" charset="0"/>
                <a:cs typeface="Times New Roman" panose="02020603050405020304" pitchFamily="18" charset="0"/>
              </a:rPr>
              <a:t>Thính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giác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xúc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giác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từ</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gợi</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tả</a:t>
            </a:r>
            <a:r>
              <a:rPr lang="en-US" altLang="vi-VN" sz="2400" dirty="0">
                <a:solidFill>
                  <a:srgbClr val="0000FF"/>
                </a:solidFill>
                <a:latin typeface="Times New Roman" panose="02020603050405020304" pitchFamily="18" charset="0"/>
                <a:cs typeface="Times New Roman" panose="02020603050405020304" pitchFamily="18" charset="0"/>
              </a:rPr>
              <a:t>,…</a:t>
            </a:r>
            <a:endParaRPr lang="en-US" altLang="vi-VN" sz="1800" dirty="0">
              <a:solidFill>
                <a:srgbClr val="0000FF"/>
              </a:solidFill>
              <a:latin typeface="Times New Roman" panose="02020603050405020304" pitchFamily="18" charset="0"/>
              <a:cs typeface="Times New Roman" panose="02020603050405020304" pitchFamily="18" charset="0"/>
            </a:endParaRPr>
          </a:p>
        </p:txBody>
      </p:sp>
      <p:sp>
        <p:nvSpPr>
          <p:cNvPr id="34" name="AutoShape 28"/>
          <p:cNvSpPr>
            <a:spLocks noChangeArrowheads="1"/>
          </p:cNvSpPr>
          <p:nvPr/>
        </p:nvSpPr>
        <p:spPr bwMode="auto">
          <a:xfrm>
            <a:off x="4572000" y="1092387"/>
            <a:ext cx="533400" cy="46038"/>
          </a:xfrm>
          <a:prstGeom prst="rightArrow">
            <a:avLst>
              <a:gd name="adj1" fmla="val 50000"/>
              <a:gd name="adj2" fmla="val 223461"/>
            </a:avLst>
          </a:prstGeom>
          <a:solidFill>
            <a:schemeClr val="accent1"/>
          </a:solidFill>
          <a:ln w="25400">
            <a:solidFill>
              <a:srgbClr val="FF00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vi-VN" altLang="vi-VN" sz="1800">
              <a:latin typeface="Arial" panose="020B0604020202020204" pitchFamily="34" charset="0"/>
            </a:endParaRPr>
          </a:p>
        </p:txBody>
      </p:sp>
      <p:sp>
        <p:nvSpPr>
          <p:cNvPr id="35" name="AutoShape 29"/>
          <p:cNvSpPr>
            <a:spLocks noChangeArrowheads="1"/>
          </p:cNvSpPr>
          <p:nvPr/>
        </p:nvSpPr>
        <p:spPr bwMode="auto">
          <a:xfrm>
            <a:off x="4572000" y="1978455"/>
            <a:ext cx="533400" cy="76200"/>
          </a:xfrm>
          <a:prstGeom prst="rightArrow">
            <a:avLst>
              <a:gd name="adj1" fmla="val 50000"/>
              <a:gd name="adj2" fmla="val 175000"/>
            </a:avLst>
          </a:prstGeom>
          <a:solidFill>
            <a:schemeClr val="accent1"/>
          </a:solidFill>
          <a:ln w="22225">
            <a:solidFill>
              <a:srgbClr val="FF00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vi-VN" altLang="vi-VN" sz="1800">
              <a:latin typeface="Arial" panose="020B0604020202020204" pitchFamily="34" charset="0"/>
            </a:endParaRPr>
          </a:p>
        </p:txBody>
      </p:sp>
      <p:sp>
        <p:nvSpPr>
          <p:cNvPr id="36" name="AutoShape 30"/>
          <p:cNvSpPr>
            <a:spLocks noChangeArrowheads="1"/>
          </p:cNvSpPr>
          <p:nvPr/>
        </p:nvSpPr>
        <p:spPr bwMode="auto">
          <a:xfrm>
            <a:off x="4572000" y="3123590"/>
            <a:ext cx="533400" cy="76200"/>
          </a:xfrm>
          <a:prstGeom prst="rightArrow">
            <a:avLst>
              <a:gd name="adj1" fmla="val 50000"/>
              <a:gd name="adj2" fmla="val 175000"/>
            </a:avLst>
          </a:prstGeom>
          <a:solidFill>
            <a:schemeClr val="accent1"/>
          </a:solidFill>
          <a:ln w="22225">
            <a:solidFill>
              <a:srgbClr val="FF00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vi-VN" altLang="vi-VN" sz="1800">
              <a:latin typeface="Arial" panose="020B0604020202020204" pitchFamily="34" charset="0"/>
            </a:endParaRPr>
          </a:p>
        </p:txBody>
      </p:sp>
      <p:sp>
        <p:nvSpPr>
          <p:cNvPr id="4" name="Rectangle 3"/>
          <p:cNvSpPr/>
          <p:nvPr/>
        </p:nvSpPr>
        <p:spPr>
          <a:xfrm>
            <a:off x="14074" y="163245"/>
            <a:ext cx="5626861" cy="587853"/>
          </a:xfrm>
          <a:prstGeom prst="rect">
            <a:avLst/>
          </a:prstGeom>
        </p:spPr>
        <p:txBody>
          <a:bodyPr wrap="none">
            <a:spAutoFit/>
          </a:bodyPr>
          <a:lstStyle/>
          <a:p>
            <a:pPr lvl="0" algn="just" eaLnBrk="1" hangingPunct="1">
              <a:lnSpc>
                <a:spcPct val="115000"/>
              </a:lnSpc>
              <a:spcAft>
                <a:spcPts val="1000"/>
              </a:spcAft>
            </a:pPr>
            <a:r>
              <a:rPr lang="en-US"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vi-VN"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Quang</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a:t>
            </a:r>
            <a:r>
              <a:rPr lang="en-US" alt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Mau</a:t>
            </a:r>
            <a:endParaRPr lang="vi-VN" altLang="vi-VN" sz="2800" dirty="0">
              <a:solidFill>
                <a:srgbClr val="FF0000"/>
              </a:solidFill>
              <a:ea typeface="Calibri" panose="020F0502020204030204" pitchFamily="34" charset="0"/>
              <a:cs typeface="Times New Roman" panose="02020603050405020304" pitchFamily="18" charset="0"/>
            </a:endParaRPr>
          </a:p>
        </p:txBody>
      </p:sp>
      <p:sp>
        <p:nvSpPr>
          <p:cNvPr id="2" name="Rectangle 1"/>
          <p:cNvSpPr/>
          <p:nvPr/>
        </p:nvSpPr>
        <p:spPr>
          <a:xfrm>
            <a:off x="-13648" y="3581705"/>
            <a:ext cx="9157648" cy="1070037"/>
          </a:xfrm>
          <a:prstGeom prst="rect">
            <a:avLst/>
          </a:prstGeom>
        </p:spPr>
        <p:txBody>
          <a:bodyPr wrap="square">
            <a:spAutoFit/>
          </a:bodyPr>
          <a:lstStyle/>
          <a:p>
            <a:pPr marL="342900" lvl="0" indent="-342900" algn="just" eaLnBrk="1" hangingPunct="1">
              <a:lnSpc>
                <a:spcPct val="115000"/>
              </a:lnSpc>
              <a:spcAft>
                <a:spcPts val="1000"/>
              </a:spcAft>
              <a:buFont typeface="Wingdings" panose="05000000000000000000" pitchFamily="2" charset="2"/>
              <a:buChar char="è"/>
            </a:pPr>
            <a:r>
              <a:rPr lang="en-US" altLang="vi-VN"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Quang</a:t>
            </a:r>
            <a:r>
              <a:rPr lang="en-US" altLang="vi-VN"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rộng</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lớn</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lặng</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lẽ</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màu</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xanh</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thứ</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âm</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thanh</a:t>
            </a:r>
            <a:endParaRPr lang="vi-VN" altLang="vi-VN"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lvl="0" eaLnBrk="1" hangingPunct="1">
              <a:lnSpc>
                <a:spcPct val="115000"/>
              </a:lnSpc>
              <a:spcAft>
                <a:spcPts val="1000"/>
              </a:spcAft>
            </a:pPr>
            <a:r>
              <a:rPr lang="vi-VN" altLang="vi-VN"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đơn</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điệu</a:t>
            </a:r>
            <a:r>
              <a:rPr lang="en-US" altLang="vi-VN" sz="2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endParaRPr lang="vi-VN" altLang="vi-VN" b="1" dirty="0">
              <a:solidFill>
                <a:srgbClr val="0000CC"/>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77732851"/>
      </p:ext>
    </p:extLst>
  </p:cSld>
  <p:clrMapOvr>
    <a:masterClrMapping/>
  </p:clrMapOvr>
  <p:transition spd="slow" advTm="2794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20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animBg="1"/>
      <p:bldP spid="35" grpId="0" animBg="1"/>
      <p:bldP spid="36"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4|19.2"/>
</p:tagLst>
</file>

<file path=ppt/tags/tag2.xml><?xml version="1.0" encoding="utf-8"?>
<p:tagLst xmlns:a="http://schemas.openxmlformats.org/drawingml/2006/main" xmlns:r="http://schemas.openxmlformats.org/officeDocument/2006/relationships" xmlns:p="http://schemas.openxmlformats.org/presentationml/2006/main">
  <p:tag name="TIMING" val="|20.7|12.3"/>
</p:tagLst>
</file>

<file path=ppt/tags/tag3.xml><?xml version="1.0" encoding="utf-8"?>
<p:tagLst xmlns:a="http://schemas.openxmlformats.org/drawingml/2006/main" xmlns:r="http://schemas.openxmlformats.org/officeDocument/2006/relationships" xmlns:p="http://schemas.openxmlformats.org/presentationml/2006/main">
  <p:tag name="TIMING" val="|21.6|2.3"/>
</p:tagLst>
</file>

<file path=ppt/tags/tag4.xml><?xml version="1.0" encoding="utf-8"?>
<p:tagLst xmlns:a="http://schemas.openxmlformats.org/drawingml/2006/main" xmlns:r="http://schemas.openxmlformats.org/officeDocument/2006/relationships" xmlns:p="http://schemas.openxmlformats.org/presentationml/2006/main">
  <p:tag name="TIMING" val="|3.1|47.6|14.2|6.4|8.1|2.5|19.8|15.1|60|2.3|2.7|21.3|28"/>
</p:tagLst>
</file>

<file path=ppt/tags/tag5.xml><?xml version="1.0" encoding="utf-8"?>
<p:tagLst xmlns:a="http://schemas.openxmlformats.org/drawingml/2006/main" xmlns:r="http://schemas.openxmlformats.org/officeDocument/2006/relationships" xmlns:p="http://schemas.openxmlformats.org/presentationml/2006/main">
  <p:tag name="TIMING" val="|0.9|10"/>
</p:tagLst>
</file>

<file path=ppt/tags/tag6.xml><?xml version="1.0" encoding="utf-8"?>
<p:tagLst xmlns:a="http://schemas.openxmlformats.org/drawingml/2006/main" xmlns:r="http://schemas.openxmlformats.org/officeDocument/2006/relationships" xmlns:p="http://schemas.openxmlformats.org/presentationml/2006/main">
  <p:tag name="TIMING" val="|0.7|5.2|9.4|7.7|35.4|0.9|5.9"/>
</p:tagLst>
</file>

<file path=ppt/tags/tag7.xml><?xml version="1.0" encoding="utf-8"?>
<p:tagLst xmlns:a="http://schemas.openxmlformats.org/drawingml/2006/main" xmlns:r="http://schemas.openxmlformats.org/officeDocument/2006/relationships" xmlns:p="http://schemas.openxmlformats.org/presentationml/2006/main">
  <p:tag name="TIMING" val="|1.2|13.1|1.4|0.9|80.7"/>
</p:tagLst>
</file>

<file path=ppt/tags/tag8.xml><?xml version="1.0" encoding="utf-8"?>
<p:tagLst xmlns:a="http://schemas.openxmlformats.org/drawingml/2006/main" xmlns:r="http://schemas.openxmlformats.org/officeDocument/2006/relationships" xmlns:p="http://schemas.openxmlformats.org/presentationml/2006/main">
  <p:tag name="TIMING" val="|3|3.9|1.5|1.7|15.6|2.6|7.5|0.8|0.5|0.6|0.5|1.1|1"/>
</p:tagLst>
</file>

<file path=ppt/theme/theme1.xml><?xml version="1.0" encoding="utf-8"?>
<a:theme xmlns:a="http://schemas.openxmlformats.org/drawingml/2006/main" name="Office Theme">
  <a:themeElements>
    <a:clrScheme name="Office Them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4900</TotalTime>
  <Words>3082</Words>
  <Application>Microsoft Office PowerPoint</Application>
  <PresentationFormat>On-screen Show (4:3)</PresentationFormat>
  <Paragraphs>288</Paragraphs>
  <Slides>30</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SimSun</vt:lpstr>
      <vt:lpstr>.VnArial NarrowH</vt:lpstr>
      <vt:lpstr>Arial</vt:lpstr>
      <vt:lpstr>Calibri</vt:lpstr>
      <vt:lpstr>Calibri Light</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AutoBVT</cp:lastModifiedBy>
  <cp:revision>288</cp:revision>
  <dcterms:created xsi:type="dcterms:W3CDTF">2013-08-21T19:17:07Z</dcterms:created>
  <dcterms:modified xsi:type="dcterms:W3CDTF">2020-05-01T14:27:19Z</dcterms:modified>
</cp:coreProperties>
</file>