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338" r:id="rId12"/>
    <p:sldId id="340"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Anaheim" charset="0"/>
      <p:regular r:id="rId34"/>
    </p:embeddedFont>
    <p:embeddedFont>
      <p:font typeface="Open Sans" charset="0"/>
      <p:regular r:id="rId35"/>
      <p:bold r:id="rId36"/>
      <p:italic r:id="rId37"/>
      <p:boldItalic r:id="rId38"/>
    </p:embeddedFont>
    <p:embeddedFont>
      <p:font typeface="Cambria Math" pitchFamily="18" charset="0"/>
      <p:regular r:id="rId39"/>
    </p:embeddedFont>
    <p:embeddedFont>
      <p:font typeface="等线 Light" charset="-122"/>
      <p:regular r:id="rId40"/>
    </p:embeddedFont>
    <p:embeddedFont>
      <p:font typeface="Roboto Condensed Light" charset="0"/>
      <p:regular r:id="rId41"/>
      <p:italic r:id="rId42"/>
    </p:embeddedFont>
    <p:embeddedFont>
      <p:font typeface="Caveat Brush"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2" autoAdjust="0"/>
  </p:normalViewPr>
  <p:slideViewPr>
    <p:cSldViewPr snapToGrid="0">
      <p:cViewPr>
        <p:scale>
          <a:sx n="60" d="100"/>
          <a:sy n="60" d="100"/>
        </p:scale>
        <p:origin x="-1572" y="-4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8337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2" r:id="rId10"/>
    <p:sldLayoutId id="2147483663" r:id="rId11"/>
    <p:sldLayoutId id="2147483664" r:id="rId12"/>
    <p:sldLayoutId id="2147483679" r:id="rId13"/>
    <p:sldLayoutId id="2147483683" r:id="rId14"/>
    <p:sldLayoutId id="214748372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2023/4/21</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4/21/2023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301.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1.png"/><Relationship Id="rId5" Type="http://schemas.openxmlformats.org/officeDocument/2006/relationships/slideLayout" Target="../slideLayouts/slideLayout3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01.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 Id="rId31"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20" Type="http://schemas.openxmlformats.org/officeDocument/2006/relationships/image" Target="../media/image190.sv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 xmlns:a16="http://schemas.microsoft.com/office/drawing/2014/main"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smtClean="0">
                <a:solidFill>
                  <a:srgbClr val="C00000"/>
                </a:solidFill>
              </a:rPr>
              <a:t>BÀI LUYỆN TẬP CHUNG TRANG 92</a:t>
            </a:r>
            <a:endParaRPr lang="en-US" sz="4000" b="1" dirty="0">
              <a:solidFill>
                <a:srgbClr val="C00000"/>
              </a:solidFill>
            </a:endParaRPr>
          </a:p>
        </p:txBody>
      </p:sp>
    </p:spTree>
    <p:extLst>
      <p:ext uri="{BB962C8B-B14F-4D97-AF65-F5344CB8AC3E}">
        <p14:creationId xmlns:p14="http://schemas.microsoft.com/office/powerpoint/2010/main" val="148728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 xmlns:a16="http://schemas.microsoft.com/office/drawing/2014/main"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a:t>
            </a:r>
            <a:r>
              <a:rPr lang="en-US" sz="3600" b="1" dirty="0" smtClean="0">
                <a:solidFill>
                  <a:srgbClr val="C00000"/>
                </a:solidFill>
              </a:rPr>
              <a:t>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r>
              <a:rPr lang="nl-NL" sz="2400" b="1" dirty="0" smtClean="0">
                <a:solidFill>
                  <a:srgbClr val="0070C0"/>
                </a:solidFill>
              </a:rPr>
              <a:t>):</a:t>
            </a:r>
          </a:p>
          <a:p>
            <a:pPr algn="ctr">
              <a:lnSpc>
                <a:spcPct val="150000"/>
              </a:lnSpc>
            </a:pPr>
            <a:r>
              <a:rPr lang="nl-NL" sz="2400" dirty="0" smtClean="0"/>
              <a:t>Quan </a:t>
            </a:r>
            <a:r>
              <a:rPr lang="nl-NL" sz="2400" dirty="0"/>
              <a:t>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75" y="1968128"/>
            <a:ext cx="3195831"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smtClean="0"/>
              <a:t>8 đỉnh: </a:t>
            </a:r>
            <a:r>
              <a:rPr lang="nl-NL" sz="2000" dirty="0"/>
              <a:t>M, N, P, Q, M', N', P', Q'.</a:t>
            </a:r>
            <a:endParaRPr lang="en-US" sz="2000" dirty="0"/>
          </a:p>
          <a:p>
            <a:pPr marL="342900" indent="-342900" algn="just">
              <a:lnSpc>
                <a:spcPct val="150000"/>
              </a:lnSpc>
              <a:buFont typeface="Arial" pitchFamily="34" charset="0"/>
              <a:buChar char="•"/>
            </a:pPr>
            <a:r>
              <a:rPr lang="nl-NL" sz="2000" dirty="0" smtClean="0"/>
              <a:t>12 </a:t>
            </a:r>
            <a:r>
              <a:rPr lang="nl-NL" sz="2000" dirty="0"/>
              <a:t>cạnh </a:t>
            </a:r>
            <a:r>
              <a:rPr lang="nl-NL" sz="2000" dirty="0" smtClean="0"/>
              <a:t>: </a:t>
            </a:r>
            <a:r>
              <a:rPr lang="nl-NL" sz="2000" dirty="0"/>
              <a:t>MN, NP, PQ, QM, M'N', N'P', P'Q', Q'M', MM', NN', PP', QQ'.</a:t>
            </a:r>
            <a:endParaRPr lang="en-US" sz="2000" dirty="0"/>
          </a:p>
          <a:p>
            <a:pPr marL="342900" indent="-342900" algn="just">
              <a:lnSpc>
                <a:spcPct val="150000"/>
              </a:lnSpc>
              <a:buFont typeface="Arial" pitchFamily="34" charset="0"/>
              <a:buChar char="•"/>
            </a:pPr>
            <a:r>
              <a:rPr lang="nl-NL" sz="2000" dirty="0" smtClean="0"/>
              <a:t>4 </a:t>
            </a:r>
            <a:r>
              <a:rPr lang="nl-NL" sz="2000" dirty="0"/>
              <a:t>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wipe(down)">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a:t>
            </a:r>
            <a:r>
              <a:rPr lang="en-US" sz="2000" b="1" dirty="0" smtClean="0">
                <a:solidFill>
                  <a:srgbClr val="FF0000"/>
                </a:solidFill>
              </a:rPr>
              <a:t>ợi </a:t>
            </a:r>
            <a:r>
              <a:rPr lang="en-US" sz="2000" b="1" dirty="0">
                <a:solidFill>
                  <a:srgbClr val="FF0000"/>
                </a:solidFill>
              </a:rPr>
              <a:t>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r>
              <a:rPr lang="en-US" sz="2400" dirty="0" smtClean="0">
                <a:solidFill>
                  <a:schemeClr val="tx1"/>
                </a:solidFill>
              </a:rPr>
              <a:t>:</a:t>
            </a:r>
            <a:endParaRPr lang="en-US" sz="24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8"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smtClean="0">
                <a:solidFill>
                  <a:schemeClr val="tx1"/>
                </a:solidFill>
              </a:rPr>
              <a:t>Câu </a:t>
            </a:r>
            <a:r>
              <a:rPr lang="fr-FR" sz="2200" b="1" dirty="0">
                <a:solidFill>
                  <a:schemeClr val="tx1"/>
                </a:solidFill>
              </a:rPr>
              <a:t>3. </a:t>
            </a:r>
            <a:r>
              <a:rPr lang="en-US" sz="2200" dirty="0">
                <a:solidFill>
                  <a:schemeClr val="tx1"/>
                </a:solidFill>
              </a:rPr>
              <a:t>Cho hình hộp chữ nhật như hình vẽ</a:t>
            </a:r>
            <a:r>
              <a:rPr lang="en-US" sz="2200" dirty="0" smtClean="0">
                <a:solidFill>
                  <a:schemeClr val="tx1"/>
                </a:solidFill>
              </a:rPr>
              <a:t>:</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 xmlns:a16="http://schemas.microsoft.com/office/drawing/2014/main"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 xmlns:a16="http://schemas.microsoft.com/office/drawing/2014/main" id="{8B8924DC-0950-42B6-B6C5-6EB18F278225}"/>
              </a:ext>
            </a:extLst>
          </p:cNvPr>
          <p:cNvSpPr txBox="1"/>
          <p:nvPr/>
        </p:nvSpPr>
        <p:spPr>
          <a:xfrm>
            <a:off x="977464" y="1239515"/>
            <a:ext cx="3578771" cy="1754326"/>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1: </a:t>
            </a:r>
            <a:r>
              <a:rPr lang="en-US" sz="2400" dirty="0"/>
              <a:t>Em hãy nêu các yếu tố của hình hộp chữ nhật ABCD. A’B’C’D’</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r>
              <a:rPr lang="en-US" sz="2000" dirty="0" smtClean="0">
                <a:solidFill>
                  <a:schemeClr val="tx1"/>
                </a:solidFill>
              </a:rPr>
              <a:t>:</a:t>
            </a:r>
          </a:p>
          <a:p>
            <a:pPr>
              <a:lnSpc>
                <a:spcPct val="150000"/>
              </a:lnSpc>
            </a:pPr>
            <a:r>
              <a:rPr lang="en-US" sz="2000" dirty="0">
                <a:solidFill>
                  <a:schemeClr val="tx1"/>
                </a:solidFill>
              </a:rPr>
              <a:t>Tổng diện tích của mặt bên ADHE và mặt đáy ABCD là</a:t>
            </a:r>
            <a:r>
              <a:rPr lang="en-US" sz="2000" dirty="0" smtClean="0">
                <a:solidFill>
                  <a:schemeClr val="tx1"/>
                </a:solidFill>
              </a:rPr>
              <a:t>:</a:t>
            </a:r>
            <a:endParaRPr lang="en-US" sz="20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r>
              <a:rPr lang="en-US" sz="2200" dirty="0" smtClean="0">
                <a:solidFill>
                  <a:schemeClr val="tx1"/>
                </a:solidFill>
              </a:rPr>
              <a:t>:</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 xmlns:a16="http://schemas.microsoft.com/office/drawing/2014/main"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smtClean="0">
                <a:solidFill>
                  <a:srgbClr val="C00000"/>
                </a:solidFill>
              </a:rPr>
              <a:t>Bài 10.7 </a:t>
            </a:r>
            <a:endParaRPr lang="en-US" sz="2400" b="1" dirty="0">
              <a:solidFill>
                <a:srgbClr val="C00000"/>
              </a:solidFill>
            </a:endParaRP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smtClean="0"/>
              <a:t>8 </a:t>
            </a:r>
            <a:r>
              <a:rPr lang="en-US" sz="2000" dirty="0"/>
              <a:t>đỉnh :M, Q, P, N, H, E, F, G.</a:t>
            </a:r>
          </a:p>
          <a:p>
            <a:pPr marL="342900" indent="-342900" algn="just">
              <a:lnSpc>
                <a:spcPct val="150000"/>
              </a:lnSpc>
              <a:buFont typeface="Arial" pitchFamily="34" charset="0"/>
              <a:buChar char="•"/>
            </a:pPr>
            <a:r>
              <a:rPr lang="en-US" sz="2000" dirty="0" smtClean="0"/>
              <a:t>12 </a:t>
            </a:r>
            <a:r>
              <a:rPr lang="en-US" sz="2000" dirty="0"/>
              <a:t>cạnh : MQ, MN, QP, PN, HE, EF, FG, GH, QH, ME, NF, PG.</a:t>
            </a:r>
          </a:p>
          <a:p>
            <a:pPr marL="342900" indent="-342900" algn="just">
              <a:lnSpc>
                <a:spcPct val="150000"/>
              </a:lnSpc>
              <a:buFont typeface="Arial" pitchFamily="34" charset="0"/>
              <a:buChar char="•"/>
            </a:pPr>
            <a:r>
              <a:rPr lang="en-US" sz="2000" dirty="0" smtClean="0"/>
              <a:t>4 </a:t>
            </a:r>
            <a:r>
              <a:rPr lang="en-US" sz="2000" dirty="0"/>
              <a:t>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smtClean="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 xmlns:a16="http://schemas.microsoft.com/office/drawing/2014/main" id="{A9A66142-37D9-473A-AE15-8705F1C7A6EC}"/>
              </a:ext>
            </a:extLst>
          </p:cNvPr>
          <p:cNvSpPr/>
          <p:nvPr/>
        </p:nvSpPr>
        <p:spPr>
          <a:xfrm>
            <a:off x="3513340" y="40728"/>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 xmlns:a16="http://schemas.microsoft.com/office/drawing/2014/main" id="{488ED41F-0EED-4648-BB43-F0AB583F0DAF}"/>
              </a:ext>
            </a:extLst>
          </p:cNvPr>
          <p:cNvSpPr txBox="1"/>
          <p:nvPr/>
        </p:nvSpPr>
        <p:spPr>
          <a:xfrm>
            <a:off x="394138" y="574482"/>
            <a:ext cx="8678892" cy="1938992"/>
          </a:xfrm>
          <a:prstGeom prst="rect">
            <a:avLst/>
          </a:prstGeom>
          <a:noFill/>
        </p:spPr>
        <p:txBody>
          <a:bodyPr wrap="square" rtlCol="0">
            <a:spAutoFit/>
          </a:bodyPr>
          <a:lstStyle/>
          <a:p>
            <a:pPr algn="just">
              <a:lnSpc>
                <a:spcPct val="150000"/>
              </a:lnSpc>
            </a:pPr>
            <a:r>
              <a:rPr lang="fr-FR" sz="2000" b="1" dirty="0"/>
              <a:t>Bài 10.8 (Tr93</a:t>
            </a:r>
            <a:r>
              <a:rPr lang="fr-FR" sz="2000" b="1" dirty="0" smtClean="0"/>
              <a:t>) </a:t>
            </a:r>
            <a:r>
              <a:rPr lang="en-US" sz="2000" dirty="0" err="1" smtClean="0"/>
              <a:t>Một</a:t>
            </a:r>
            <a:r>
              <a:rPr lang="en-US" sz="2000" dirty="0" smtClean="0"/>
              <a:t> </a:t>
            </a:r>
            <a:r>
              <a:rPr lang="en-US" sz="2000" dirty="0" err="1" smtClean="0"/>
              <a:t>chiếc</a:t>
            </a:r>
            <a:r>
              <a:rPr lang="en-US" sz="2000" dirty="0" smtClean="0"/>
              <a:t> </a:t>
            </a:r>
            <a:r>
              <a:rPr lang="en-US" sz="2000" dirty="0" err="1" smtClean="0"/>
              <a:t>hộp</a:t>
            </a:r>
            <a:r>
              <a:rPr lang="en-US" sz="2000" dirty="0" smtClean="0"/>
              <a:t> </a:t>
            </a:r>
            <a:r>
              <a:rPr lang="en-US" sz="2000" dirty="0" err="1" smtClean="0"/>
              <a:t>đựng</a:t>
            </a:r>
            <a:r>
              <a:rPr lang="en-US" sz="2000" dirty="0" smtClean="0"/>
              <a:t> </a:t>
            </a:r>
            <a:r>
              <a:rPr lang="en-US" sz="2000" dirty="0" err="1" smtClean="0"/>
              <a:t>đa</a:t>
            </a:r>
            <a:r>
              <a:rPr lang="en-US" sz="2000" dirty="0" smtClean="0"/>
              <a:t> </a:t>
            </a:r>
            <a:r>
              <a:rPr lang="en-US" sz="2000" dirty="0" err="1" smtClean="0"/>
              <a:t>năng</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hình</a:t>
            </a:r>
            <a:r>
              <a:rPr lang="en-US" sz="2000" dirty="0" smtClean="0"/>
              <a:t> </a:t>
            </a:r>
            <a:r>
              <a:rPr lang="en-US" sz="2000" dirty="0" err="1" smtClean="0"/>
              <a:t>hộp</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với</a:t>
            </a:r>
            <a:r>
              <a:rPr lang="en-US" sz="2000" dirty="0" smtClean="0"/>
              <a:t> </a:t>
            </a:r>
            <a:r>
              <a:rPr lang="en-US" sz="2000" dirty="0" err="1" smtClean="0"/>
              <a:t>khung</a:t>
            </a:r>
            <a:r>
              <a:rPr lang="en-US" sz="2000" dirty="0" smtClean="0"/>
              <a:t> </a:t>
            </a:r>
            <a:r>
              <a:rPr lang="en-US" sz="2000" dirty="0" err="1" smtClean="0"/>
              <a:t>bằng</a:t>
            </a:r>
            <a:r>
              <a:rPr lang="en-US" sz="2000" dirty="0" smtClean="0"/>
              <a:t> </a:t>
            </a:r>
            <a:r>
              <a:rPr lang="en-US" sz="2000" dirty="0" err="1" smtClean="0"/>
              <a:t>thép</a:t>
            </a:r>
            <a:r>
              <a:rPr lang="en-US" sz="2000" dirty="0" smtClean="0"/>
              <a:t>, </a:t>
            </a:r>
            <a:r>
              <a:rPr lang="en-US" sz="2000" dirty="0" err="1" smtClean="0"/>
              <a:t>bên</a:t>
            </a:r>
            <a:r>
              <a:rPr lang="en-US" sz="2000" dirty="0" smtClean="0"/>
              <a:t> </a:t>
            </a:r>
            <a:r>
              <a:rPr lang="en-US" sz="2000" dirty="0" err="1" smtClean="0"/>
              <a:t>ngoài</a:t>
            </a:r>
            <a:r>
              <a:rPr lang="en-US" sz="2000" dirty="0" smtClean="0"/>
              <a:t> </a:t>
            </a:r>
            <a:r>
              <a:rPr lang="en-US" sz="2000" dirty="0" err="1" smtClean="0"/>
              <a:t>phủ</a:t>
            </a:r>
            <a:r>
              <a:rPr lang="en-US" sz="2000" dirty="0" smtClean="0"/>
              <a:t> </a:t>
            </a:r>
            <a:r>
              <a:rPr lang="en-US" sz="2000" dirty="0" err="1" smtClean="0"/>
              <a:t>vải</a:t>
            </a:r>
            <a:r>
              <a:rPr lang="en-US" sz="2000" dirty="0" smtClean="0"/>
              <a:t> </a:t>
            </a:r>
            <a:r>
              <a:rPr lang="en-US" sz="2000" dirty="0" err="1" smtClean="0"/>
              <a:t>và</a:t>
            </a:r>
            <a:r>
              <a:rPr lang="en-US" sz="2000" dirty="0" smtClean="0"/>
              <a:t> </a:t>
            </a:r>
            <a:r>
              <a:rPr lang="en-US" sz="2000" dirty="0" err="1" smtClean="0"/>
              <a:t>kích</a:t>
            </a:r>
            <a:r>
              <a:rPr lang="en-US" sz="2000" dirty="0" smtClean="0"/>
              <a:t> </a:t>
            </a:r>
            <a:r>
              <a:rPr lang="en-US" sz="2000" dirty="0" err="1" smtClean="0"/>
              <a:t>thước</a:t>
            </a:r>
            <a:r>
              <a:rPr lang="en-US" sz="2000" dirty="0" smtClean="0"/>
              <a:t> </a:t>
            </a:r>
            <a:r>
              <a:rPr lang="en-US" sz="2000" dirty="0" err="1" smtClean="0"/>
              <a:t>như</a:t>
            </a:r>
            <a:r>
              <a:rPr lang="en-US" sz="2000" dirty="0" smtClean="0"/>
              <a:t> </a:t>
            </a:r>
            <a:r>
              <a:rPr lang="en-US" sz="2000" dirty="0" err="1" smtClean="0"/>
              <a:t>hình</a:t>
            </a:r>
            <a:r>
              <a:rPr lang="en-US" sz="2000" dirty="0" smtClean="0"/>
              <a:t> 10.17</a:t>
            </a:r>
          </a:p>
          <a:p>
            <a:pPr algn="just">
              <a:lnSpc>
                <a:spcPct val="150000"/>
              </a:lnSpc>
            </a:pPr>
            <a:r>
              <a:rPr lang="en-US" sz="2000" dirty="0" smtClean="0"/>
              <a:t>a) </a:t>
            </a:r>
            <a:r>
              <a:rPr lang="en-US" sz="2000" dirty="0" err="1" smtClean="0"/>
              <a:t>Tính</a:t>
            </a:r>
            <a:r>
              <a:rPr lang="en-US" sz="2000" dirty="0" smtClean="0"/>
              <a:t> </a:t>
            </a:r>
            <a:r>
              <a:rPr lang="en-US" sz="2000" dirty="0" err="1" smtClean="0"/>
              <a:t>thể</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hộp</a:t>
            </a:r>
            <a:endParaRPr lang="en-US" sz="2000" dirty="0" smtClean="0"/>
          </a:p>
          <a:p>
            <a:pPr algn="just">
              <a:lnSpc>
                <a:spcPct val="150000"/>
              </a:lnSpc>
            </a:pPr>
            <a:r>
              <a:rPr lang="en-US" sz="2000" dirty="0" smtClean="0"/>
              <a:t>b)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vải</a:t>
            </a:r>
            <a:r>
              <a:rPr lang="en-US" sz="2000" dirty="0" smtClean="0"/>
              <a:t> </a:t>
            </a:r>
            <a:r>
              <a:rPr lang="en-US" sz="2000" dirty="0" err="1" smtClean="0"/>
              <a:t>phủ</a:t>
            </a:r>
            <a:r>
              <a:rPr lang="en-US" sz="2000" dirty="0" smtClean="0"/>
              <a:t> </a:t>
            </a:r>
            <a:r>
              <a:rPr lang="en-US" sz="2000" dirty="0" err="1" smtClean="0"/>
              <a:t>bề</a:t>
            </a:r>
            <a:r>
              <a:rPr lang="en-US" sz="2000" dirty="0" smtClean="0"/>
              <a:t> </a:t>
            </a:r>
            <a:r>
              <a:rPr lang="en-US" sz="2000" dirty="0" err="1" smtClean="0"/>
              <a:t>mặt</a:t>
            </a:r>
            <a:r>
              <a:rPr lang="en-US" sz="2000" dirty="0" smtClean="0"/>
              <a:t> </a:t>
            </a:r>
            <a:r>
              <a:rPr lang="en-US" sz="2000" dirty="0" err="1" smtClean="0"/>
              <a:t>ngoài</a:t>
            </a:r>
            <a:r>
              <a:rPr lang="en-US" sz="2000" dirty="0" smtClean="0"/>
              <a:t> </a:t>
            </a:r>
            <a:r>
              <a:rPr lang="en-US" sz="2000" dirty="0" err="1" smtClean="0"/>
              <a:t>của</a:t>
            </a:r>
            <a:r>
              <a:rPr lang="en-US" sz="2000" dirty="0" smtClean="0"/>
              <a:t> </a:t>
            </a:r>
            <a:r>
              <a:rPr lang="en-US" sz="2000" dirty="0" err="1" smtClean="0"/>
              <a:t>chiếc</a:t>
            </a:r>
            <a:r>
              <a:rPr lang="en-US" sz="2000" dirty="0" smtClean="0"/>
              <a:t> </a:t>
            </a:r>
            <a:r>
              <a:rPr lang="en-US" sz="2000" dirty="0" err="1" smtClean="0"/>
              <a:t>hộp</a:t>
            </a:r>
            <a:r>
              <a:rPr lang="en-US" sz="2000" dirty="0" smtClean="0"/>
              <a:t>.</a:t>
            </a:r>
            <a:endParaRPr lang="en-US" sz="2000" dirty="0"/>
          </a:p>
        </p:txBody>
      </p:sp>
      <p:pic>
        <p:nvPicPr>
          <p:cNvPr id="6" name="Picture 5">
            <a:extLst>
              <a:ext uri="{FF2B5EF4-FFF2-40B4-BE49-F238E27FC236}">
                <a16:creationId xmlns="" xmlns:a16="http://schemas.microsoft.com/office/drawing/2014/main"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0" y="28455"/>
            <a:ext cx="1296700" cy="797969"/>
          </a:xfrm>
          <a:prstGeom prst="rect">
            <a:avLst/>
          </a:prstGeom>
        </p:spPr>
      </p:pic>
      <p:sp>
        <p:nvSpPr>
          <p:cNvPr id="2" name="Rectangle 1"/>
          <p:cNvSpPr/>
          <p:nvPr/>
        </p:nvSpPr>
        <p:spPr>
          <a:xfrm>
            <a:off x="278671" y="2665816"/>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a:t>
            </a:r>
            <a:r>
              <a:rPr lang="en-US" sz="2000" dirty="0" smtClean="0"/>
              <a:t>là:</a:t>
            </a:r>
            <a:endParaRPr lang="en-US" sz="2000" dirty="0"/>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 xmlns:a16="http://schemas.microsoft.com/office/drawing/2014/main"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a:t>
            </a:r>
            <a:r>
              <a:rPr lang="en-US" sz="2000" dirty="0" smtClean="0"/>
              <a:t>nhiêu?</a:t>
            </a:r>
            <a:endParaRPr lang="en-US" sz="2000" dirty="0"/>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a:t>
            </a:r>
            <a:r>
              <a:rPr lang="en-US" sz="2000" dirty="0" smtClean="0"/>
              <a:t>là:</a:t>
            </a:r>
            <a:endParaRPr lang="en-US" sz="2000" dirty="0"/>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a:t>
            </a:r>
            <a:r>
              <a:rPr lang="en-US" sz="2000" dirty="0" smtClean="0"/>
              <a:t>là:</a:t>
            </a:r>
            <a:endParaRPr lang="en-US" sz="2000" dirty="0"/>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 xmlns:a16="http://schemas.microsoft.com/office/drawing/2014/main"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 xmlns:a16="http://schemas.microsoft.com/office/drawing/2014/main"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01" r="74302" b="25944"/>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 xmlns:a16="http://schemas.microsoft.com/office/drawing/2014/main"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 xmlns:a16="http://schemas.microsoft.com/office/drawing/2014/main"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 xmlns:a16="http://schemas.microsoft.com/office/drawing/2014/main"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a:t>
            </a:r>
            <a:r>
              <a:rPr lang="en-US" sz="2000" dirty="0" smtClean="0"/>
              <a:t>bị</a:t>
            </a:r>
            <a:r>
              <a:rPr lang="en-US" sz="2000" dirty="0"/>
              <a:t> </a:t>
            </a:r>
            <a:r>
              <a:rPr lang="en-US" sz="2000" dirty="0" smtClean="0"/>
              <a:t>và xem trước bài mới</a:t>
            </a:r>
            <a:endParaRPr lang="vi-VN" sz="2000" dirty="0"/>
          </a:p>
        </p:txBody>
      </p:sp>
      <p:sp>
        <p:nvSpPr>
          <p:cNvPr id="43" name="TextBox 42">
            <a:extLst>
              <a:ext uri="{FF2B5EF4-FFF2-40B4-BE49-F238E27FC236}">
                <a16:creationId xmlns="" xmlns:a16="http://schemas.microsoft.com/office/drawing/2014/main"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a:t>
            </a:r>
            <a:r>
              <a:rPr lang="en-US" sz="2000" dirty="0" smtClean="0"/>
              <a:t>có:</a:t>
            </a:r>
          </a:p>
          <a:p>
            <a:pPr marL="342900" indent="-342900" algn="just">
              <a:lnSpc>
                <a:spcPct val="150000"/>
              </a:lnSpc>
              <a:buFont typeface="Wingdings" pitchFamily="2" charset="2"/>
              <a:buChar char="§"/>
            </a:pPr>
            <a:r>
              <a:rPr lang="en-US" sz="2000" dirty="0" smtClean="0"/>
              <a:t>8 </a:t>
            </a:r>
            <a:r>
              <a:rPr lang="en-US" sz="2000" dirty="0"/>
              <a:t>đỉnh : A, B, C, D,  A', B, C', D'.</a:t>
            </a:r>
          </a:p>
          <a:p>
            <a:pPr marL="342900" indent="-342900" algn="just">
              <a:lnSpc>
                <a:spcPct val="150000"/>
              </a:lnSpc>
              <a:buFont typeface="Wingdings" pitchFamily="2" charset="2"/>
              <a:buChar char="§"/>
            </a:pPr>
            <a:r>
              <a:rPr lang="en-US" sz="2000" dirty="0" smtClean="0"/>
              <a:t>12 </a:t>
            </a:r>
            <a:r>
              <a:rPr lang="en-US" sz="2000" dirty="0"/>
              <a:t>cạnh : AB, AD, DC, BC, A'B', A'D', D'C', B'C', BB', CC', AA', DD'.</a:t>
            </a:r>
          </a:p>
          <a:p>
            <a:pPr marL="342900" indent="-342900" algn="just">
              <a:lnSpc>
                <a:spcPct val="150000"/>
              </a:lnSpc>
              <a:buFont typeface="Wingdings" pitchFamily="2" charset="2"/>
              <a:buChar char="§"/>
            </a:pPr>
            <a:r>
              <a:rPr lang="en-US" sz="2000" dirty="0" smtClean="0"/>
              <a:t>4 </a:t>
            </a:r>
            <a:r>
              <a:rPr lang="en-US" sz="2000" dirty="0"/>
              <a:t>đường chéo :AC', A'C, BD', B'D.</a:t>
            </a:r>
          </a:p>
          <a:p>
            <a:pPr marL="342900" indent="-342900" algn="just">
              <a:lnSpc>
                <a:spcPct val="150000"/>
              </a:lnSpc>
              <a:buFont typeface="Wingdings" pitchFamily="2" charset="2"/>
              <a:buChar char="§"/>
            </a:pPr>
            <a:r>
              <a:rPr lang="en-US" sz="2000" dirty="0" smtClean="0"/>
              <a:t>6 </a:t>
            </a:r>
            <a:r>
              <a:rPr lang="en-US" sz="2000" dirty="0"/>
              <a:t>mặt:</a:t>
            </a:r>
          </a:p>
          <a:p>
            <a:pPr marL="342900" indent="-342900" algn="just">
              <a:lnSpc>
                <a:spcPct val="150000"/>
              </a:lnSpc>
              <a:buFont typeface="Arial" pitchFamily="34" charset="0"/>
              <a:buChar char="•"/>
            </a:pPr>
            <a:r>
              <a:rPr lang="en-US" sz="2000" dirty="0" smtClean="0"/>
              <a:t>Các </a:t>
            </a:r>
            <a:r>
              <a:rPr lang="en-US" sz="2000" dirty="0"/>
              <a:t>mặt bên của hình hộp chữ nhật ABCD. A'B'C'D' là: </a:t>
            </a:r>
            <a:endParaRPr lang="en-US" sz="2000" dirty="0" smtClean="0"/>
          </a:p>
          <a:p>
            <a:pPr algn="ctr">
              <a:lnSpc>
                <a:spcPct val="150000"/>
              </a:lnSpc>
            </a:pPr>
            <a:r>
              <a:rPr lang="en-US" sz="2000" dirty="0" smtClean="0"/>
              <a:t>ABB'A</a:t>
            </a:r>
            <a:r>
              <a:rPr lang="en-US" sz="2000" dirty="0"/>
              <a:t>', ADD'A', BCC'B', CDD'C'.</a:t>
            </a:r>
          </a:p>
          <a:p>
            <a:pPr marL="342900" indent="-342900" algn="just">
              <a:lnSpc>
                <a:spcPct val="150000"/>
              </a:lnSpc>
              <a:buFont typeface="Arial" pitchFamily="34" charset="0"/>
              <a:buChar char="•"/>
            </a:pPr>
            <a:r>
              <a:rPr lang="en-US" sz="2000" dirty="0" smtClean="0"/>
              <a:t>Các </a:t>
            </a:r>
            <a:r>
              <a:rPr lang="en-US" sz="2000" dirty="0"/>
              <a:t>mặt đáy của hình hộp chữ nhật ABCD. A'B'C'D' là : </a:t>
            </a:r>
            <a:endParaRPr lang="en-US" sz="2000" dirty="0" smtClean="0"/>
          </a:p>
          <a:p>
            <a:pPr algn="ctr">
              <a:lnSpc>
                <a:spcPct val="150000"/>
              </a:lnSpc>
            </a:pPr>
            <a:r>
              <a:rPr lang="en-US" sz="2000" dirty="0" smtClean="0"/>
              <a:t>ABCD</a:t>
            </a:r>
            <a:r>
              <a:rPr lang="en-US" sz="2000" dirty="0"/>
              <a:t>,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 xmlns:a16="http://schemas.microsoft.com/office/drawing/2014/main"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smtClean="0">
                <a:solidFill>
                  <a:srgbClr val="C00000"/>
                </a:solidFill>
              </a:rPr>
              <a:t>Câu 2: </a:t>
            </a:r>
            <a:endParaRPr lang="en-US" sz="2400" b="1" dirty="0">
              <a:solidFill>
                <a:srgbClr val="C00000"/>
              </a:solidFill>
            </a:endParaRP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smtClean="0"/>
              <a:t>8 </a:t>
            </a:r>
            <a:r>
              <a:rPr lang="en-US" sz="2000" dirty="0"/>
              <a:t>đỉnh : A, B, C, D, M, N, Q, P.</a:t>
            </a:r>
          </a:p>
          <a:p>
            <a:pPr marL="342900" indent="-342900" algn="just">
              <a:lnSpc>
                <a:spcPct val="150000"/>
              </a:lnSpc>
              <a:buFont typeface="Arial" pitchFamily="34" charset="0"/>
              <a:buChar char="•"/>
            </a:pPr>
            <a:r>
              <a:rPr lang="en-US" sz="2000" dirty="0" smtClean="0"/>
              <a:t>12 </a:t>
            </a:r>
            <a:r>
              <a:rPr lang="en-US" sz="2000" dirty="0"/>
              <a:t>cạnh : AB, AD, BC, CD, MN, MQ, QP, PN, AM, BN, CP, DQ.</a:t>
            </a:r>
          </a:p>
          <a:p>
            <a:pPr marL="342900" indent="-342900" algn="just">
              <a:lnSpc>
                <a:spcPct val="150000"/>
              </a:lnSpc>
              <a:buFont typeface="Arial" pitchFamily="34" charset="0"/>
              <a:buChar char="•"/>
            </a:pPr>
            <a:r>
              <a:rPr lang="en-US" sz="2000" dirty="0" smtClean="0"/>
              <a:t>4 </a:t>
            </a:r>
            <a:r>
              <a:rPr lang="en-US" sz="2000" dirty="0"/>
              <a:t>đường chéo: ND, QB, MC, PA.</a:t>
            </a:r>
          </a:p>
          <a:p>
            <a:pPr marL="342900" indent="-342900" algn="just">
              <a:lnSpc>
                <a:spcPct val="150000"/>
              </a:lnSpc>
              <a:buFont typeface="Arial" pitchFamily="34" charset="0"/>
              <a:buChar char="•"/>
            </a:pPr>
            <a:r>
              <a:rPr lang="en-US" sz="2000" dirty="0" smtClean="0"/>
              <a:t>4 </a:t>
            </a:r>
            <a:r>
              <a:rPr lang="en-US" sz="2000" dirty="0"/>
              <a:t>mặt bên : AMNB, MQDA, PQDC, NPCB.</a:t>
            </a:r>
          </a:p>
          <a:p>
            <a:pPr marL="342900" indent="-342900" algn="just">
              <a:lnSpc>
                <a:spcPct val="150000"/>
              </a:lnSpc>
              <a:buFont typeface="Arial" pitchFamily="34" charset="0"/>
              <a:buChar char="•"/>
            </a:pPr>
            <a:r>
              <a:rPr lang="en-US" sz="2000" dirty="0" smtClean="0"/>
              <a:t>2 </a:t>
            </a:r>
            <a:r>
              <a:rPr lang="en-US" sz="2000" dirty="0"/>
              <a:t>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173422" y="293585"/>
            <a:ext cx="5328743"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3: </a:t>
            </a:r>
            <a:r>
              <a:rPr lang="en-US" sz="2400" dirty="0"/>
              <a:t>Em hãy nêu công thức tính diện tích xung quanh và công thức tính thể tích của hình hộp chữ nhật?</a:t>
            </a:r>
          </a:p>
          <a:p>
            <a:pPr algn="just">
              <a:lnSpc>
                <a:spcPct val="150000"/>
              </a:lnSpc>
            </a:pPr>
            <a:r>
              <a:rPr lang="en-US" sz="2400" dirty="0" smtClean="0"/>
              <a:t>“</a:t>
            </a:r>
            <a:r>
              <a:rPr lang="en-US" sz="2400" dirty="0"/>
              <a:t>Muốn tính diện tích toàn phần của hình hộp chữ nhật,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938908" y="910355"/>
                <a:ext cx="7204842" cy="2664576"/>
              </a:xfrm>
              <a:prstGeom prst="rect">
                <a:avLst/>
              </a:prstGeom>
              <a:noFill/>
            </p:spPr>
            <p:txBody>
              <a:bodyPr wrap="square" rtlCol="0">
                <a:spAutoFit/>
              </a:bodyPr>
              <a:lstStyle/>
              <a:p>
                <a:pPr algn="ctr">
                  <a:lnSpc>
                    <a:spcPct val="200000"/>
                  </a:lnSpc>
                </a:pPr>
                <a:r>
                  <a:rPr lang="en-US" sz="2000" dirty="0" smtClean="0"/>
                  <a:t>HHCN  </a:t>
                </a:r>
                <a:r>
                  <a:rPr lang="en-US" sz="2000" dirty="0" err="1" smtClean="0"/>
                  <a:t>Công</a:t>
                </a:r>
                <a:r>
                  <a:rPr lang="en-US" sz="2000" dirty="0" smtClean="0"/>
                  <a:t> </a:t>
                </a:r>
                <a:r>
                  <a:rPr lang="en-US" sz="2000" dirty="0" err="1"/>
                  <a:t>thức</a:t>
                </a:r>
                <a:r>
                  <a:rPr lang="en-US" sz="2000" dirty="0"/>
                  <a:t> </a:t>
                </a:r>
                <a:r>
                  <a:rPr lang="en-US" sz="2000" dirty="0" smtClean="0"/>
                  <a:t>:</a:t>
                </a:r>
                <a:endParaRPr lang="en-US" sz="2000" dirty="0"/>
              </a:p>
              <a:p>
                <a:pPr>
                  <a:lnSpc>
                    <a:spcPct val="200000"/>
                  </a:lnSpc>
                </a:pPr>
                <a14:m>
                  <m:oMath xmlns:m="http://schemas.openxmlformats.org/officeDocument/2006/math">
                    <m:sSub>
                      <m:sSubPr>
                        <m:ctrlPr>
                          <a:rPr lang="en-US" sz="2000" b="1" i="1" smtClean="0">
                            <a:latin typeface="Cambria Math"/>
                          </a:rPr>
                        </m:ctrlPr>
                      </m:sSubPr>
                      <m:e>
                        <m:r>
                          <a:rPr lang="en-US" sz="2000" b="1" i="1" smtClean="0">
                            <a:latin typeface="Cambria Math"/>
                          </a:rPr>
                          <m:t>                           </m:t>
                        </m:r>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0" smtClean="0">
                        <a:latin typeface="Cambria Math"/>
                      </a:rPr>
                      <m:t>𝐜</m:t>
                    </m:r>
                  </m:oMath>
                </a14:m>
                <a:r>
                  <a:rPr lang="en-US" sz="2000" b="1" dirty="0"/>
                  <a:t> = 2. (a + b) . </a:t>
                </a:r>
                <a:r>
                  <a:rPr lang="en-US" sz="2000" b="1" dirty="0" smtClean="0"/>
                  <a:t>c</a:t>
                </a:r>
                <a:endParaRPr lang="en-US" sz="2000" dirty="0"/>
              </a:p>
              <a:p>
                <a:pPr>
                  <a:lnSpc>
                    <a:spcPct val="200000"/>
                  </a:lnSpc>
                </a:pPr>
                <a:r>
                  <a:rPr lang="en-US" sz="2000" b="1" dirty="0" smtClean="0"/>
                  <a:t>                       V  </a:t>
                </a:r>
                <a:r>
                  <a:rPr lang="en-US" sz="2000" b="1" dirty="0"/>
                  <a:t>= S</a:t>
                </a:r>
                <a:r>
                  <a:rPr lang="en-US" sz="2000" b="1" baseline="-25000" dirty="0"/>
                  <a:t>đ </a:t>
                </a:r>
                <a:r>
                  <a:rPr lang="en-US" sz="2000" b="1" dirty="0"/>
                  <a:t>. </a:t>
                </a:r>
                <a:r>
                  <a:rPr lang="en-US" sz="2000" b="1" dirty="0" smtClean="0"/>
                  <a:t>c= </a:t>
                </a:r>
                <a:r>
                  <a:rPr lang="en-US" sz="2000" b="1" dirty="0" err="1" smtClean="0"/>
                  <a:t>a.b.c</a:t>
                </a:r>
                <a:endParaRPr lang="en-US" sz="2000" dirty="0"/>
              </a:p>
              <a:p>
                <a:pPr>
                  <a:lnSpc>
                    <a:spcPct val="200000"/>
                  </a:lnSpc>
                </a:pPr>
                <a14:m>
                  <m:oMath xmlns:m="http://schemas.openxmlformats.org/officeDocument/2006/math">
                    <m:sSub>
                      <m:sSubPr>
                        <m:ctrlPr>
                          <a:rPr lang="en-US" sz="2000" b="1" i="1">
                            <a:latin typeface="Cambria Math"/>
                          </a:rPr>
                        </m:ctrlPr>
                      </m:sSubPr>
                      <m:e>
                        <m:r>
                          <a:rPr lang="en-US" sz="2000" b="1" i="1" smtClean="0">
                            <a:latin typeface="Cambria Math"/>
                          </a:rPr>
                          <m:t>                           </m:t>
                        </m:r>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a:t>
                </a:r>
                <a:r>
                  <a:rPr lang="en-US" sz="2000" b="1" dirty="0" smtClean="0"/>
                  <a:t>c </a:t>
                </a:r>
                <a:r>
                  <a:rPr lang="en-US" sz="2000" b="1" dirty="0"/>
                  <a:t>+ 2.a.b</a:t>
                </a:r>
                <a:endParaRPr lang="en-US" sz="2000" dirty="0"/>
              </a:p>
            </p:txBody>
          </p:sp>
        </mc:Choice>
        <mc:Fallback xmlns="">
          <p:sp>
            <p:nvSpPr>
              <p:cNvPr id="19" name="TextBox 18">
                <a:extLst>
                  <a:ext uri="{FF2B5EF4-FFF2-40B4-BE49-F238E27FC236}">
                    <a16:creationId xmlns:a16="http://schemas.microsoft.com/office/drawing/2014/main" xmlns="" xmlns:a14="http://schemas.microsoft.com/office/drawing/2010/main" id="{9D571AA1-76A2-407A-A9A7-A6DD1DF506D2}"/>
                  </a:ext>
                </a:extLst>
              </p:cNvPr>
              <p:cNvSpPr txBox="1">
                <a:spLocks noRot="1" noChangeAspect="1" noMove="1" noResize="1" noEditPoints="1" noAdjustHandles="1" noChangeArrowheads="1" noChangeShapeType="1" noTextEdit="1"/>
              </p:cNvSpPr>
              <p:nvPr/>
            </p:nvSpPr>
            <p:spPr>
              <a:xfrm>
                <a:off x="938908" y="910355"/>
                <a:ext cx="7204842" cy="2664576"/>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316547" y="293585"/>
            <a:ext cx="4981901"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smtClean="0"/>
              <a:t>“Muốn </a:t>
            </a:r>
            <a:r>
              <a:rPr lang="en-US" sz="2400" dirty="0"/>
              <a:t>tính diện tích toàn phần của hình lập phương,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844312" y="1099538"/>
                <a:ext cx="7204842" cy="2021579"/>
              </a:xfrm>
              <a:prstGeom prst="rect">
                <a:avLst/>
              </a:prstGeom>
              <a:noFill/>
            </p:spPr>
            <p:txBody>
              <a:bodyPr wrap="square" rtlCol="0">
                <a:spAutoFit/>
              </a:bodyPr>
              <a:lstStyle/>
              <a:p>
                <a:pPr algn="ctr">
                  <a:lnSpc>
                    <a:spcPct val="150000"/>
                  </a:lnSpc>
                </a:pPr>
                <a:r>
                  <a:rPr lang="en-US" sz="2000" dirty="0" err="1"/>
                  <a:t>Công</a:t>
                </a:r>
                <a:r>
                  <a:rPr lang="en-US" sz="2000" dirty="0"/>
                  <a:t> </a:t>
                </a:r>
                <a:r>
                  <a:rPr lang="en-US" sz="2000" dirty="0" err="1" smtClean="0"/>
                  <a:t>thức</a:t>
                </a:r>
                <a:endParaRPr lang="en-US" sz="2000" dirty="0"/>
              </a:p>
              <a:p>
                <a:pPr>
                  <a:lnSpc>
                    <a:spcPct val="150000"/>
                  </a:lnSpc>
                </a:pPr>
                <a:r>
                  <a:rPr lang="en-US" sz="2000" b="1" dirty="0" smtClean="0"/>
                  <a:t>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nSpc>
                    <a:spcPct val="150000"/>
                  </a:lnSpc>
                </a:pPr>
                <a:r>
                  <a:rPr lang="en-US" sz="2000" b="1" dirty="0" smtClean="0"/>
                  <a:t>                         V</a:t>
                </a:r>
                <a:r>
                  <a:rPr lang="en-US" sz="2000" b="1" dirty="0"/>
                  <a:t>=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xmlns:a14="http://schemas.microsoft.com/office/drawing/2010/main" id="{9D571AA1-76A2-407A-A9A7-A6DD1DF506D2}"/>
                  </a:ext>
                </a:extLst>
              </p:cNvPr>
              <p:cNvSpPr txBox="1">
                <a:spLocks noRot="1" noChangeAspect="1" noMove="1" noResize="1" noEditPoints="1" noAdjustHandles="1" noChangeArrowheads="1" noChangeShapeType="1" noTextEdit="1"/>
              </p:cNvSpPr>
              <p:nvPr/>
            </p:nvSpPr>
            <p:spPr>
              <a:xfrm>
                <a:off x="844312" y="1099538"/>
                <a:ext cx="7204842" cy="2021579"/>
              </a:xfrm>
              <a:prstGeom prst="rect">
                <a:avLst/>
              </a:prstGeom>
              <a:blipFill rotWithShape="1">
                <a:blip r:embed="rId2"/>
                <a:stretch>
                  <a:fillRect b="-1807"/>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1261</Words>
  <PresentationFormat>On-screen Show (16:9)</PresentationFormat>
  <Paragraphs>135</Paragraphs>
  <Slides>29</Slides>
  <Notes>20</Notes>
  <HiddenSlides>0</HiddenSlides>
  <MMClips>10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Anaheim</vt:lpstr>
      <vt:lpstr>Open Sans</vt:lpstr>
      <vt:lpstr>Elsie</vt:lpstr>
      <vt:lpstr>Times New Roman</vt:lpstr>
      <vt:lpstr>Cambria Math</vt:lpstr>
      <vt:lpstr>Wingdings</vt:lpstr>
      <vt:lpstr>等线 Light</vt:lpstr>
      <vt:lpstr>Roboto Condensed Light</vt:lpstr>
      <vt:lpstr>Caveat Brush</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2023-04-20T23:13:42Z</dcterms:modified>
</cp:coreProperties>
</file>