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3" roundtripDataSignature="AMtx7mg29+FqqaVlnT2IX3Mv/vvJIZ1X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5" name="Google Shape;25;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8" name="Shape 88"/>
        <p:cNvGrpSpPr/>
        <p:nvPr/>
      </p:nvGrpSpPr>
      <p:grpSpPr>
        <a:xfrm>
          <a:off x="0" y="0"/>
          <a:ext cx="0" cy="0"/>
          <a:chOff x="0" y="0"/>
          <a:chExt cx="0" cy="0"/>
        </a:xfrm>
      </p:grpSpPr>
      <p:sp>
        <p:nvSpPr>
          <p:cNvPr id="89" name="Google Shape;89;p28"/>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8"/>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91" name="Google Shape;91;p28"/>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2" name="Google Shape;92;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5" name="Shape 95"/>
        <p:cNvGrpSpPr/>
        <p:nvPr/>
      </p:nvGrpSpPr>
      <p:grpSpPr>
        <a:xfrm>
          <a:off x="0" y="0"/>
          <a:ext cx="0" cy="0"/>
          <a:chOff x="0" y="0"/>
          <a:chExt cx="0" cy="0"/>
        </a:xfrm>
      </p:grpSpPr>
      <p:sp>
        <p:nvSpPr>
          <p:cNvPr id="96" name="Google Shape;96;p29"/>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9"/>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8" name="Google Shape;98;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1" name="Shape 101"/>
        <p:cNvGrpSpPr/>
        <p:nvPr/>
      </p:nvGrpSpPr>
      <p:grpSpPr>
        <a:xfrm>
          <a:off x="0" y="0"/>
          <a:ext cx="0" cy="0"/>
          <a:chOff x="0" y="0"/>
          <a:chExt cx="0" cy="0"/>
        </a:xfrm>
      </p:grpSpPr>
      <p:sp>
        <p:nvSpPr>
          <p:cNvPr id="102" name="Google Shape;102;p30"/>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0"/>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4" name="Google Shape;104;p30"/>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5" name="Google Shape;105;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30"/>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
        <p:nvSpPr>
          <p:cNvPr id="109" name="Google Shape;109;p30"/>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0" name="Shape 110"/>
        <p:cNvGrpSpPr/>
        <p:nvPr/>
      </p:nvGrpSpPr>
      <p:grpSpPr>
        <a:xfrm>
          <a:off x="0" y="0"/>
          <a:ext cx="0" cy="0"/>
          <a:chOff x="0" y="0"/>
          <a:chExt cx="0" cy="0"/>
        </a:xfrm>
      </p:grpSpPr>
      <p:sp>
        <p:nvSpPr>
          <p:cNvPr id="111" name="Google Shape;111;p31"/>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1"/>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3" name="Google Shape;113;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6" name="Shape 116"/>
        <p:cNvGrpSpPr/>
        <p:nvPr/>
      </p:nvGrpSpPr>
      <p:grpSpPr>
        <a:xfrm>
          <a:off x="0" y="0"/>
          <a:ext cx="0" cy="0"/>
          <a:chOff x="0" y="0"/>
          <a:chExt cx="0" cy="0"/>
        </a:xfrm>
      </p:grpSpPr>
      <p:sp>
        <p:nvSpPr>
          <p:cNvPr id="117" name="Google Shape;117;p32"/>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2"/>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9" name="Google Shape;119;p32"/>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0" name="Google Shape;120;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p3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
        <p:nvSpPr>
          <p:cNvPr id="124" name="Google Shape;124;p3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BFE471"/>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5" name="Shape 125"/>
        <p:cNvGrpSpPr/>
        <p:nvPr/>
      </p:nvGrpSpPr>
      <p:grpSpPr>
        <a:xfrm>
          <a:off x="0" y="0"/>
          <a:ext cx="0" cy="0"/>
          <a:chOff x="0" y="0"/>
          <a:chExt cx="0" cy="0"/>
        </a:xfrm>
      </p:grpSpPr>
      <p:sp>
        <p:nvSpPr>
          <p:cNvPr id="126" name="Google Shape;126;p33"/>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3"/>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8" name="Google Shape;128;p33"/>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9" name="Google Shape;129;p3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2" name="Shape 132"/>
        <p:cNvGrpSpPr/>
        <p:nvPr/>
      </p:nvGrpSpPr>
      <p:grpSpPr>
        <a:xfrm>
          <a:off x="0" y="0"/>
          <a:ext cx="0" cy="0"/>
          <a:chOff x="0" y="0"/>
          <a:chExt cx="0" cy="0"/>
        </a:xfrm>
      </p:grpSpPr>
      <p:sp>
        <p:nvSpPr>
          <p:cNvPr id="133" name="Google Shape;133;p3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4"/>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5" name="Google Shape;135;p3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8" name="Shape 138"/>
        <p:cNvGrpSpPr/>
        <p:nvPr/>
      </p:nvGrpSpPr>
      <p:grpSpPr>
        <a:xfrm>
          <a:off x="0" y="0"/>
          <a:ext cx="0" cy="0"/>
          <a:chOff x="0" y="0"/>
          <a:chExt cx="0" cy="0"/>
        </a:xfrm>
      </p:grpSpPr>
      <p:sp>
        <p:nvSpPr>
          <p:cNvPr id="139" name="Google Shape;139;p35"/>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5"/>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1" name="Google Shape;141;p3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8" name="Shape 28"/>
        <p:cNvGrpSpPr/>
        <p:nvPr/>
      </p:nvGrpSpPr>
      <p:grpSpPr>
        <a:xfrm>
          <a:off x="0" y="0"/>
          <a:ext cx="0" cy="0"/>
          <a:chOff x="0" y="0"/>
          <a:chExt cx="0" cy="0"/>
        </a:xfrm>
      </p:grpSpPr>
      <p:grpSp>
        <p:nvGrpSpPr>
          <p:cNvPr id="29" name="Google Shape;29;p20"/>
          <p:cNvGrpSpPr/>
          <p:nvPr/>
        </p:nvGrpSpPr>
        <p:grpSpPr>
          <a:xfrm>
            <a:off x="0" y="-8467"/>
            <a:ext cx="12192000" cy="6866467"/>
            <a:chOff x="0" y="-8467"/>
            <a:chExt cx="12192000" cy="6866467"/>
          </a:xfrm>
        </p:grpSpPr>
        <p:cxnSp>
          <p:nvCxnSpPr>
            <p:cNvPr id="30" name="Google Shape;30;p20"/>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1" name="Google Shape;31;p20"/>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2" name="Google Shape;32;p2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3" name="Google Shape;33;p2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4" name="Google Shape;34;p20"/>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6" name="Google Shape;36;p2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7" name="Google Shape;37;p2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8" name="Google Shape;38;p20"/>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0"/>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0"/>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0"/>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2" name="Google Shape;42;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45" name="Shape 45"/>
        <p:cNvGrpSpPr/>
        <p:nvPr/>
      </p:nvGrpSpPr>
      <p:grpSpPr>
        <a:xfrm>
          <a:off x="0" y="0"/>
          <a:ext cx="0" cy="0"/>
          <a:chOff x="0" y="0"/>
          <a:chExt cx="0" cy="0"/>
        </a:xfrm>
      </p:grpSpPr>
      <p:sp>
        <p:nvSpPr>
          <p:cNvPr id="46" name="Google Shape;46;p21"/>
          <p:cNvSpPr txBox="1"/>
          <p:nvPr>
            <p:ph idx="1" type="body"/>
          </p:nvPr>
        </p:nvSpPr>
        <p:spPr>
          <a:xfrm>
            <a:off x="609600" y="228600"/>
            <a:ext cx="10972800" cy="58674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7" name="Google Shape;47;p21"/>
          <p:cNvSpPr txBox="1"/>
          <p:nvPr>
            <p:ph idx="10" type="dt"/>
          </p:nvPr>
        </p:nvSpPr>
        <p:spPr>
          <a:xfrm>
            <a:off x="609600" y="6248400"/>
            <a:ext cx="2844800" cy="4572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1" type="ftr"/>
          </p:nvPr>
        </p:nvSpPr>
        <p:spPr>
          <a:xfrm>
            <a:off x="4165600" y="6248400"/>
            <a:ext cx="3860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1"/>
          <p:cNvSpPr txBox="1"/>
          <p:nvPr>
            <p:ph idx="12" type="sldNum"/>
          </p:nvPr>
        </p:nvSpPr>
        <p:spPr>
          <a:xfrm>
            <a:off x="8737600" y="6248400"/>
            <a:ext cx="2844800" cy="4572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900">
                <a:solidFill>
                  <a:schemeClr val="accent1"/>
                </a:solidFill>
                <a:latin typeface="Trebuchet MS"/>
                <a:ea typeface="Trebuchet MS"/>
                <a:cs typeface="Trebuchet MS"/>
                <a:sym typeface="Trebuchet MS"/>
              </a:defRPr>
            </a:lvl1pPr>
            <a:lvl2pPr indent="0" lvl="1" marL="0" marR="0" algn="r">
              <a:spcBef>
                <a:spcPts val="0"/>
              </a:spcBef>
              <a:buNone/>
              <a:defRPr sz="900">
                <a:solidFill>
                  <a:schemeClr val="accent1"/>
                </a:solidFill>
                <a:latin typeface="Trebuchet MS"/>
                <a:ea typeface="Trebuchet MS"/>
                <a:cs typeface="Trebuchet MS"/>
                <a:sym typeface="Trebuchet MS"/>
              </a:defRPr>
            </a:lvl2pPr>
            <a:lvl3pPr indent="0" lvl="2" marL="0" marR="0" algn="r">
              <a:spcBef>
                <a:spcPts val="0"/>
              </a:spcBef>
              <a:buNone/>
              <a:defRPr sz="900">
                <a:solidFill>
                  <a:schemeClr val="accent1"/>
                </a:solidFill>
                <a:latin typeface="Trebuchet MS"/>
                <a:ea typeface="Trebuchet MS"/>
                <a:cs typeface="Trebuchet MS"/>
                <a:sym typeface="Trebuchet MS"/>
              </a:defRPr>
            </a:lvl3pPr>
            <a:lvl4pPr indent="0" lvl="3" marL="0" marR="0" algn="r">
              <a:spcBef>
                <a:spcPts val="0"/>
              </a:spcBef>
              <a:buNone/>
              <a:defRPr sz="900">
                <a:solidFill>
                  <a:schemeClr val="accent1"/>
                </a:solidFill>
                <a:latin typeface="Trebuchet MS"/>
                <a:ea typeface="Trebuchet MS"/>
                <a:cs typeface="Trebuchet MS"/>
                <a:sym typeface="Trebuchet MS"/>
              </a:defRPr>
            </a:lvl4pPr>
            <a:lvl5pPr indent="0" lvl="4" marL="0" marR="0" algn="r">
              <a:spcBef>
                <a:spcPts val="0"/>
              </a:spcBef>
              <a:buNone/>
              <a:defRPr sz="900">
                <a:solidFill>
                  <a:schemeClr val="accent1"/>
                </a:solidFill>
                <a:latin typeface="Trebuchet MS"/>
                <a:ea typeface="Trebuchet MS"/>
                <a:cs typeface="Trebuchet MS"/>
                <a:sym typeface="Trebuchet MS"/>
              </a:defRPr>
            </a:lvl5pPr>
            <a:lvl6pPr indent="0" lvl="5" marL="0" marR="0" algn="r">
              <a:spcBef>
                <a:spcPts val="0"/>
              </a:spcBef>
              <a:buNone/>
              <a:defRPr sz="900">
                <a:solidFill>
                  <a:schemeClr val="accent1"/>
                </a:solidFill>
                <a:latin typeface="Trebuchet MS"/>
                <a:ea typeface="Trebuchet MS"/>
                <a:cs typeface="Trebuchet MS"/>
                <a:sym typeface="Trebuchet MS"/>
              </a:defRPr>
            </a:lvl6pPr>
            <a:lvl7pPr indent="0" lvl="6" marL="0" marR="0" algn="r">
              <a:spcBef>
                <a:spcPts val="0"/>
              </a:spcBef>
              <a:buNone/>
              <a:defRPr sz="900">
                <a:solidFill>
                  <a:schemeClr val="accent1"/>
                </a:solidFill>
                <a:latin typeface="Trebuchet MS"/>
                <a:ea typeface="Trebuchet MS"/>
                <a:cs typeface="Trebuchet MS"/>
                <a:sym typeface="Trebuchet MS"/>
              </a:defRPr>
            </a:lvl7pPr>
            <a:lvl8pPr indent="0" lvl="7" marL="0" marR="0" algn="r">
              <a:spcBef>
                <a:spcPts val="0"/>
              </a:spcBef>
              <a:buNone/>
              <a:defRPr sz="900">
                <a:solidFill>
                  <a:schemeClr val="accent1"/>
                </a:solidFill>
                <a:latin typeface="Trebuchet MS"/>
                <a:ea typeface="Trebuchet MS"/>
                <a:cs typeface="Trebuchet MS"/>
                <a:sym typeface="Trebuchet MS"/>
              </a:defRPr>
            </a:lvl8pPr>
            <a:lvl9pPr indent="0" lvl="8" marL="0" marR="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22"/>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3" name="Google Shape;53;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3"/>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9" name="Google Shape;59;p23"/>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0" name="Google Shape;60;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2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4"/>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6" name="Google Shape;66;p24"/>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7" name="Google Shape;67;p24"/>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8" name="Google Shape;68;p24"/>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9" name="Google Shape;69;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2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 name="Shape 77"/>
        <p:cNvGrpSpPr/>
        <p:nvPr/>
      </p:nvGrpSpPr>
      <p:grpSpPr>
        <a:xfrm>
          <a:off x="0" y="0"/>
          <a:ext cx="0" cy="0"/>
          <a:chOff x="0" y="0"/>
          <a:chExt cx="0" cy="0"/>
        </a:xfrm>
      </p:grpSpPr>
      <p:sp>
        <p:nvSpPr>
          <p:cNvPr id="78" name="Google Shape;78;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27"/>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4" name="Google Shape;84;p27"/>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5" name="Google Shape;85;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8"/>
          <p:cNvGrpSpPr/>
          <p:nvPr/>
        </p:nvGrpSpPr>
        <p:grpSpPr>
          <a:xfrm>
            <a:off x="0" y="-8467"/>
            <a:ext cx="12192000" cy="6866467"/>
            <a:chOff x="0" y="-8467"/>
            <a:chExt cx="12192000" cy="6866467"/>
          </a:xfrm>
        </p:grpSpPr>
        <p:cxnSp>
          <p:nvCxnSpPr>
            <p:cNvPr id="7" name="Google Shape;7;p18"/>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8"/>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1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8"/>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8"/>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8"/>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8"/>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8"/>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8"/>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8"/>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gif"/><Relationship Id="rId11" Type="http://schemas.openxmlformats.org/officeDocument/2006/relationships/image" Target="../media/image17.png"/><Relationship Id="rId22" Type="http://schemas.openxmlformats.org/officeDocument/2006/relationships/slide" Target="/ppt/slides/slide6.xml"/><Relationship Id="rId10" Type="http://schemas.openxmlformats.org/officeDocument/2006/relationships/slide" Target="/ppt/slides/slide2.xml"/><Relationship Id="rId21" Type="http://schemas.openxmlformats.org/officeDocument/2006/relationships/image" Target="../media/image7.gif"/><Relationship Id="rId13" Type="http://schemas.openxmlformats.org/officeDocument/2006/relationships/image" Target="../media/image3.png"/><Relationship Id="rId12" Type="http://schemas.openxmlformats.org/officeDocument/2006/relationships/slide" Target="/ppt/slides/slide3.xml"/><Relationship Id="rId23"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image" Target="../media/image6.png"/><Relationship Id="rId15" Type="http://schemas.openxmlformats.org/officeDocument/2006/relationships/image" Target="../media/image10.png"/><Relationship Id="rId14" Type="http://schemas.openxmlformats.org/officeDocument/2006/relationships/slide" Target="/ppt/slides/slide4.xml"/><Relationship Id="rId17" Type="http://schemas.openxmlformats.org/officeDocument/2006/relationships/image" Target="../media/image14.png"/><Relationship Id="rId16" Type="http://schemas.openxmlformats.org/officeDocument/2006/relationships/slide" Target="/ppt/slides/slide5.xml"/><Relationship Id="rId5" Type="http://schemas.openxmlformats.org/officeDocument/2006/relationships/image" Target="../media/image13.png"/><Relationship Id="rId19" Type="http://schemas.openxmlformats.org/officeDocument/2006/relationships/image" Target="../media/image20.gif"/><Relationship Id="rId6" Type="http://schemas.openxmlformats.org/officeDocument/2006/relationships/image" Target="../media/image15.png"/><Relationship Id="rId18" Type="http://schemas.openxmlformats.org/officeDocument/2006/relationships/image" Target="../media/image9.gif"/><Relationship Id="rId7" Type="http://schemas.openxmlformats.org/officeDocument/2006/relationships/image" Target="../media/image8.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slide" Target="/ppt/slid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slide" Target="/ppt/slid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slide" Target="/ppt/slid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slide" Target="/ppt/slid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1"/>
          <p:cNvSpPr/>
          <p:nvPr/>
        </p:nvSpPr>
        <p:spPr>
          <a:xfrm>
            <a:off x="3745540" y="1030057"/>
            <a:ext cx="7105340" cy="4684293"/>
          </a:xfrm>
          <a:prstGeom prst="rect">
            <a:avLst/>
          </a:prstGeom>
          <a:blipFill rotWithShape="1">
            <a:blip r:embed="rId4">
              <a:alphaModFix/>
            </a:blip>
            <a:stretch>
              <a:fillRect b="0" l="0" r="0" t="0"/>
            </a:stretch>
          </a:blip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pic>
        <p:nvPicPr>
          <p:cNvPr id="149" name="Google Shape;149;p1"/>
          <p:cNvPicPr preferRelativeResize="0"/>
          <p:nvPr/>
        </p:nvPicPr>
        <p:blipFill rotWithShape="1">
          <a:blip r:embed="rId5">
            <a:alphaModFix/>
          </a:blip>
          <a:srcRect b="0" l="0" r="0" t="0"/>
          <a:stretch/>
        </p:blipFill>
        <p:spPr>
          <a:xfrm>
            <a:off x="2" y="602"/>
            <a:ext cx="12191995" cy="6856793"/>
          </a:xfrm>
          <a:prstGeom prst="rect">
            <a:avLst/>
          </a:prstGeom>
          <a:noFill/>
          <a:ln>
            <a:noFill/>
          </a:ln>
        </p:spPr>
      </p:pic>
      <p:pic>
        <p:nvPicPr>
          <p:cNvPr descr="A close up of a logo&#10;&#10;Description generated with high confidence" id="150" name="Google Shape;150;p1"/>
          <p:cNvPicPr preferRelativeResize="0"/>
          <p:nvPr/>
        </p:nvPicPr>
        <p:blipFill rotWithShape="1">
          <a:blip r:embed="rId6">
            <a:alphaModFix/>
          </a:blip>
          <a:srcRect b="0" l="0" r="0" t="0"/>
          <a:stretch/>
        </p:blipFill>
        <p:spPr>
          <a:xfrm>
            <a:off x="3935433" y="1095540"/>
            <a:ext cx="3218967" cy="2243522"/>
          </a:xfrm>
          <a:prstGeom prst="rect">
            <a:avLst/>
          </a:prstGeom>
          <a:noFill/>
          <a:ln>
            <a:noFill/>
          </a:ln>
        </p:spPr>
      </p:pic>
      <p:pic>
        <p:nvPicPr>
          <p:cNvPr id="151" name="Google Shape;151;p1"/>
          <p:cNvPicPr preferRelativeResize="0"/>
          <p:nvPr/>
        </p:nvPicPr>
        <p:blipFill rotWithShape="1">
          <a:blip r:embed="rId7">
            <a:alphaModFix/>
          </a:blip>
          <a:srcRect b="0" l="0" r="0" t="0"/>
          <a:stretch/>
        </p:blipFill>
        <p:spPr>
          <a:xfrm>
            <a:off x="7385165" y="1099333"/>
            <a:ext cx="3212870" cy="2255716"/>
          </a:xfrm>
          <a:prstGeom prst="rect">
            <a:avLst/>
          </a:prstGeom>
          <a:noFill/>
          <a:ln>
            <a:noFill/>
          </a:ln>
        </p:spPr>
      </p:pic>
      <p:pic>
        <p:nvPicPr>
          <p:cNvPr id="152" name="Google Shape;152;p1"/>
          <p:cNvPicPr preferRelativeResize="0"/>
          <p:nvPr/>
        </p:nvPicPr>
        <p:blipFill rotWithShape="1">
          <a:blip r:embed="rId8">
            <a:alphaModFix/>
          </a:blip>
          <a:srcRect b="0" l="0" r="0" t="0"/>
          <a:stretch/>
        </p:blipFill>
        <p:spPr>
          <a:xfrm>
            <a:off x="3995063" y="3417188"/>
            <a:ext cx="3194581" cy="2225233"/>
          </a:xfrm>
          <a:prstGeom prst="rect">
            <a:avLst/>
          </a:prstGeom>
          <a:noFill/>
          <a:ln>
            <a:noFill/>
          </a:ln>
        </p:spPr>
      </p:pic>
      <p:pic>
        <p:nvPicPr>
          <p:cNvPr descr="A close up of a logo&#10;&#10;Description generated with high confidence" id="153" name="Google Shape;153;p1"/>
          <p:cNvPicPr preferRelativeResize="0"/>
          <p:nvPr/>
        </p:nvPicPr>
        <p:blipFill rotWithShape="1">
          <a:blip r:embed="rId9">
            <a:alphaModFix/>
          </a:blip>
          <a:srcRect b="0" l="0" r="0" t="0"/>
          <a:stretch/>
        </p:blipFill>
        <p:spPr>
          <a:xfrm>
            <a:off x="7391264" y="3438230"/>
            <a:ext cx="3176291" cy="2225233"/>
          </a:xfrm>
          <a:prstGeom prst="rect">
            <a:avLst/>
          </a:prstGeom>
          <a:noFill/>
          <a:ln>
            <a:noFill/>
          </a:ln>
        </p:spPr>
      </p:pic>
      <p:pic>
        <p:nvPicPr>
          <p:cNvPr id="154" name="Google Shape;154;p1">
            <a:hlinkClick action="ppaction://hlinksldjump" r:id="rId10"/>
          </p:cNvPr>
          <p:cNvPicPr preferRelativeResize="0"/>
          <p:nvPr/>
        </p:nvPicPr>
        <p:blipFill rotWithShape="1">
          <a:blip r:embed="rId11">
            <a:alphaModFix/>
          </a:blip>
          <a:srcRect b="0" l="0" r="0" t="0"/>
          <a:stretch/>
        </p:blipFill>
        <p:spPr>
          <a:xfrm>
            <a:off x="3995063" y="1125937"/>
            <a:ext cx="3212870" cy="2312293"/>
          </a:xfrm>
          <a:prstGeom prst="rect">
            <a:avLst/>
          </a:prstGeom>
          <a:noFill/>
          <a:ln>
            <a:noFill/>
          </a:ln>
        </p:spPr>
      </p:pic>
      <p:pic>
        <p:nvPicPr>
          <p:cNvPr id="155" name="Google Shape;155;p1">
            <a:hlinkClick action="ppaction://hlinksldjump" r:id="rId12"/>
          </p:cNvPr>
          <p:cNvPicPr preferRelativeResize="0"/>
          <p:nvPr/>
        </p:nvPicPr>
        <p:blipFill rotWithShape="1">
          <a:blip r:embed="rId13">
            <a:alphaModFix/>
          </a:blip>
          <a:srcRect b="0" l="0" r="0" t="0"/>
          <a:stretch/>
        </p:blipFill>
        <p:spPr>
          <a:xfrm>
            <a:off x="7392832" y="1095540"/>
            <a:ext cx="3205203" cy="2305071"/>
          </a:xfrm>
          <a:prstGeom prst="rect">
            <a:avLst/>
          </a:prstGeom>
          <a:noFill/>
          <a:ln>
            <a:noFill/>
          </a:ln>
        </p:spPr>
      </p:pic>
      <p:pic>
        <p:nvPicPr>
          <p:cNvPr id="156" name="Google Shape;156;p1">
            <a:hlinkClick action="ppaction://hlinksldjump" r:id="rId14"/>
          </p:cNvPr>
          <p:cNvPicPr preferRelativeResize="0"/>
          <p:nvPr/>
        </p:nvPicPr>
        <p:blipFill rotWithShape="1">
          <a:blip r:embed="rId15">
            <a:alphaModFix/>
          </a:blip>
          <a:srcRect b="0" l="0" r="0" t="0"/>
          <a:stretch/>
        </p:blipFill>
        <p:spPr>
          <a:xfrm>
            <a:off x="4007254" y="3423056"/>
            <a:ext cx="3176291" cy="2291294"/>
          </a:xfrm>
          <a:prstGeom prst="rect">
            <a:avLst/>
          </a:prstGeom>
          <a:noFill/>
          <a:ln>
            <a:noFill/>
          </a:ln>
        </p:spPr>
      </p:pic>
      <p:pic>
        <p:nvPicPr>
          <p:cNvPr id="157" name="Google Shape;157;p1">
            <a:hlinkClick action="ppaction://hlinksldjump" r:id="rId16"/>
          </p:cNvPr>
          <p:cNvPicPr preferRelativeResize="0"/>
          <p:nvPr/>
        </p:nvPicPr>
        <p:blipFill rotWithShape="1">
          <a:blip r:embed="rId17">
            <a:alphaModFix/>
          </a:blip>
          <a:srcRect b="0" l="0" r="0" t="0"/>
          <a:stretch/>
        </p:blipFill>
        <p:spPr>
          <a:xfrm>
            <a:off x="7394097" y="3430982"/>
            <a:ext cx="3173458" cy="2308524"/>
          </a:xfrm>
          <a:prstGeom prst="rect">
            <a:avLst/>
          </a:prstGeom>
          <a:noFill/>
          <a:ln>
            <a:noFill/>
          </a:ln>
        </p:spPr>
      </p:pic>
      <p:pic>
        <p:nvPicPr>
          <p:cNvPr descr="A close up of a logo&#10;&#10;Description generated with very high confidence" id="158" name="Google Shape;158;p1"/>
          <p:cNvPicPr preferRelativeResize="0"/>
          <p:nvPr/>
        </p:nvPicPr>
        <p:blipFill rotWithShape="1">
          <a:blip r:embed="rId18">
            <a:alphaModFix/>
          </a:blip>
          <a:srcRect b="0" l="0" r="0" t="0"/>
          <a:stretch/>
        </p:blipFill>
        <p:spPr>
          <a:xfrm rot="259008">
            <a:off x="11579833" y="2857144"/>
            <a:ext cx="241845" cy="196196"/>
          </a:xfrm>
          <a:prstGeom prst="rect">
            <a:avLst/>
          </a:prstGeom>
          <a:noFill/>
          <a:ln>
            <a:noFill/>
          </a:ln>
        </p:spPr>
      </p:pic>
      <p:pic>
        <p:nvPicPr>
          <p:cNvPr descr="A insect on the ground&#10;&#10;Description generated with high confidence" id="159" name="Google Shape;159;p1"/>
          <p:cNvPicPr preferRelativeResize="0"/>
          <p:nvPr/>
        </p:nvPicPr>
        <p:blipFill rotWithShape="1">
          <a:blip r:embed="rId19">
            <a:alphaModFix/>
          </a:blip>
          <a:srcRect b="0" l="0" r="0" t="0"/>
          <a:stretch/>
        </p:blipFill>
        <p:spPr>
          <a:xfrm rot="-829490">
            <a:off x="2644385" y="2349865"/>
            <a:ext cx="963915" cy="923430"/>
          </a:xfrm>
          <a:prstGeom prst="rect">
            <a:avLst/>
          </a:prstGeom>
          <a:noFill/>
          <a:ln>
            <a:noFill/>
          </a:ln>
        </p:spPr>
      </p:pic>
      <p:pic>
        <p:nvPicPr>
          <p:cNvPr id="160" name="Google Shape;160;p1"/>
          <p:cNvPicPr preferRelativeResize="0"/>
          <p:nvPr/>
        </p:nvPicPr>
        <p:blipFill rotWithShape="1">
          <a:blip r:embed="rId20">
            <a:alphaModFix/>
          </a:blip>
          <a:srcRect b="0" l="0" r="0" t="0"/>
          <a:stretch/>
        </p:blipFill>
        <p:spPr>
          <a:xfrm>
            <a:off x="1543426" y="4934926"/>
            <a:ext cx="506290" cy="506290"/>
          </a:xfrm>
          <a:prstGeom prst="rect">
            <a:avLst/>
          </a:prstGeom>
          <a:noFill/>
          <a:ln>
            <a:noFill/>
          </a:ln>
        </p:spPr>
      </p:pic>
      <p:pic>
        <p:nvPicPr>
          <p:cNvPr id="161" name="Google Shape;161;p1"/>
          <p:cNvPicPr preferRelativeResize="0"/>
          <p:nvPr/>
        </p:nvPicPr>
        <p:blipFill rotWithShape="1">
          <a:blip r:embed="rId21">
            <a:alphaModFix/>
          </a:blip>
          <a:srcRect b="0" l="0" r="0" t="0"/>
          <a:stretch/>
        </p:blipFill>
        <p:spPr>
          <a:xfrm>
            <a:off x="1181073" y="144615"/>
            <a:ext cx="868643" cy="644243"/>
          </a:xfrm>
          <a:prstGeom prst="rect">
            <a:avLst/>
          </a:prstGeom>
          <a:noFill/>
          <a:ln>
            <a:noFill/>
          </a:ln>
        </p:spPr>
      </p:pic>
      <p:pic>
        <p:nvPicPr>
          <p:cNvPr id="162" name="Google Shape;162;p1">
            <a:hlinkClick action="ppaction://hlinksldjump" r:id="rId22"/>
          </p:cNvPr>
          <p:cNvPicPr preferRelativeResize="0"/>
          <p:nvPr/>
        </p:nvPicPr>
        <p:blipFill rotWithShape="1">
          <a:blip r:embed="rId23">
            <a:alphaModFix/>
          </a:blip>
          <a:srcRect b="11201" l="0" r="0" t="10052"/>
          <a:stretch/>
        </p:blipFill>
        <p:spPr>
          <a:xfrm>
            <a:off x="7446645" y="6219825"/>
            <a:ext cx="1506247" cy="5581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0"/>
                                        </p:tgtEl>
                                      </p:cBhvr>
                                    </p:animEffect>
                                    <p:set>
                                      <p:cBhvr>
                                        <p:cTn dur="1" fill="hold">
                                          <p:stCondLst>
                                            <p:cond delay="500"/>
                                          </p:stCondLst>
                                        </p:cTn>
                                        <p:tgtEl>
                                          <p:spTgt spid="1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1"/>
                                        </p:tgtEl>
                                      </p:cBhvr>
                                    </p:animEffect>
                                    <p:set>
                                      <p:cBhvr>
                                        <p:cTn dur="1" fill="hold">
                                          <p:stCondLst>
                                            <p:cond delay="500"/>
                                          </p:stCondLst>
                                        </p:cTn>
                                        <p:tgtEl>
                                          <p:spTgt spid="1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2"/>
                                        </p:tgtEl>
                                      </p:cBhvr>
                                    </p:animEffect>
                                    <p:set>
                                      <p:cBhvr>
                                        <p:cTn dur="1" fill="hold">
                                          <p:stCondLst>
                                            <p:cond delay="500"/>
                                          </p:stCondLst>
                                        </p:cTn>
                                        <p:tgtEl>
                                          <p:spTgt spid="1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3"/>
                                        </p:tgtEl>
                                      </p:cBhvr>
                                    </p:animEffect>
                                    <p:set>
                                      <p:cBhvr>
                                        <p:cTn dur="1" fill="hold">
                                          <p:stCondLst>
                                            <p:cond delay="500"/>
                                          </p:stCondLst>
                                        </p:cTn>
                                        <p:tgtEl>
                                          <p:spTgt spid="1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4"/>
                                        </p:tgtEl>
                                      </p:cBhvr>
                                    </p:animEffect>
                                    <p:set>
                                      <p:cBhvr>
                                        <p:cTn dur="1" fill="hold">
                                          <p:stCondLst>
                                            <p:cond delay="500"/>
                                          </p:stCondLst>
                                        </p:cTn>
                                        <p:tgtEl>
                                          <p:spTgt spid="1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5"/>
                                        </p:tgtEl>
                                      </p:cBhvr>
                                    </p:animEffect>
                                    <p:set>
                                      <p:cBhvr>
                                        <p:cTn dur="1" fill="hold">
                                          <p:stCondLst>
                                            <p:cond delay="500"/>
                                          </p:stCondLst>
                                        </p:cTn>
                                        <p:tgtEl>
                                          <p:spTgt spid="1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6"/>
                                        </p:tgtEl>
                                      </p:cBhvr>
                                    </p:animEffect>
                                    <p:set>
                                      <p:cBhvr>
                                        <p:cTn dur="1" fill="hold">
                                          <p:stCondLst>
                                            <p:cond delay="500"/>
                                          </p:stCondLst>
                                        </p:cTn>
                                        <p:tgtEl>
                                          <p:spTgt spid="1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7"/>
                                        </p:tgtEl>
                                      </p:cBhvr>
                                    </p:animEffect>
                                    <p:set>
                                      <p:cBhvr>
                                        <p:cTn dur="1" fill="hold">
                                          <p:stCondLst>
                                            <p:cond delay="500"/>
                                          </p:stCondLst>
                                        </p:cTn>
                                        <p:tgtEl>
                                          <p:spTgt spid="1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9"/>
                                        </p:tgtEl>
                                      </p:cBhvr>
                                    </p:animEffect>
                                    <p:set>
                                      <p:cBhvr>
                                        <p:cTn dur="1" fill="hold">
                                          <p:stCondLst>
                                            <p:cond delay="500"/>
                                          </p:stCondLst>
                                        </p:cTn>
                                        <p:tgtEl>
                                          <p:spTgt spid="149"/>
                                        </p:tgtEl>
                                        <p:attrNameLst>
                                          <p:attrName>style.visibility</p:attrName>
                                        </p:attrNameLst>
                                      </p:cBhvr>
                                      <p:to>
                                        <p:strVal val="hidden"/>
                                      </p:to>
                                    </p:set>
                                  </p:childTnLst>
                                </p:cTn>
                              </p:par>
                              <p:par>
                                <p:cTn fill="hold" nodeType="withEffect" presetClass="emph" presetID="8" presetSubtype="0">
                                  <p:stCondLst>
                                    <p:cond delay="0"/>
                                  </p:stCondLst>
                                  <p:childTnLst>
                                    <p:animRot by="-21600000">
                                      <p:cBhvr>
                                        <p:cTn dur="2000" fill="hold"/>
                                        <p:tgtEl>
                                          <p:spTgt spid="148"/>
                                        </p:tgtEl>
                                        <p:attrNameLst>
                                          <p:attrName>r</p:attrName>
                                        </p:attrNameLst>
                                      </p:cBhvr>
                                    </p:animRot>
                                  </p:childTnLst>
                                </p:cTn>
                              </p:par>
                              <p:par>
                                <p:cTn fill="hold" nodeType="withEffect" presetClass="exit" presetID="10" presetSubtype="0">
                                  <p:stCondLst>
                                    <p:cond delay="0"/>
                                  </p:stCondLst>
                                  <p:childTnLst>
                                    <p:animEffect filter="fade" transition="out">
                                      <p:cBhvr>
                                        <p:cTn dur="500"/>
                                        <p:tgtEl>
                                          <p:spTgt spid="150"/>
                                        </p:tgtEl>
                                      </p:cBhvr>
                                    </p:animEffect>
                                    <p:set>
                                      <p:cBhvr>
                                        <p:cTn dur="1" fill="hold">
                                          <p:stCondLst>
                                            <p:cond delay="500"/>
                                          </p:stCondLst>
                                        </p:cTn>
                                        <p:tgtEl>
                                          <p:spTgt spid="15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1"/>
                                        </p:tgtEl>
                                      </p:cBhvr>
                                    </p:animEffect>
                                    <p:set>
                                      <p:cBhvr>
                                        <p:cTn dur="1" fill="hold">
                                          <p:stCondLst>
                                            <p:cond delay="500"/>
                                          </p:stCondLst>
                                        </p:cTn>
                                        <p:tgtEl>
                                          <p:spTgt spid="15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2"/>
                                        </p:tgtEl>
                                      </p:cBhvr>
                                    </p:animEffect>
                                    <p:set>
                                      <p:cBhvr>
                                        <p:cTn dur="1" fill="hold">
                                          <p:stCondLst>
                                            <p:cond delay="500"/>
                                          </p:stCondLst>
                                        </p:cTn>
                                        <p:tgtEl>
                                          <p:spTgt spid="15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3"/>
                                        </p:tgtEl>
                                      </p:cBhvr>
                                    </p:animEffect>
                                    <p:set>
                                      <p:cBhvr>
                                        <p:cTn dur="1" fill="hold">
                                          <p:stCondLst>
                                            <p:cond delay="500"/>
                                          </p:stCondLst>
                                        </p:cTn>
                                        <p:tgtEl>
                                          <p:spTgt spid="15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doi3" id="224" name="Google Shape;224;p10"/>
          <p:cNvPicPr preferRelativeResize="0"/>
          <p:nvPr/>
        </p:nvPicPr>
        <p:blipFill rotWithShape="1">
          <a:blip r:embed="rId3">
            <a:alphaModFix/>
          </a:blip>
          <a:srcRect b="0" l="0" r="0" t="0"/>
          <a:stretch/>
        </p:blipFill>
        <p:spPr>
          <a:xfrm>
            <a:off x="1369764" y="2017369"/>
            <a:ext cx="9144000" cy="4732337"/>
          </a:xfrm>
          <a:prstGeom prst="rect">
            <a:avLst/>
          </a:prstGeom>
          <a:noFill/>
          <a:ln>
            <a:noFill/>
          </a:ln>
        </p:spPr>
      </p:pic>
      <p:sp>
        <p:nvSpPr>
          <p:cNvPr id="225" name="Google Shape;225;p10"/>
          <p:cNvSpPr/>
          <p:nvPr/>
        </p:nvSpPr>
        <p:spPr>
          <a:xfrm>
            <a:off x="530646" y="0"/>
            <a:ext cx="8991600"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chemeClr val="accent4"/>
                </a:solidFill>
                <a:latin typeface="Times New Roman"/>
                <a:ea typeface="Times New Roman"/>
                <a:cs typeface="Times New Roman"/>
                <a:sym typeface="Times New Roman"/>
              </a:rPr>
              <a:t>+ Về kinh tế:</a:t>
            </a:r>
            <a:r>
              <a:rPr b="1" lang="en-US" sz="3200">
                <a:solidFill>
                  <a:schemeClr val="accent4"/>
                </a:solidFill>
                <a:latin typeface="Times New Roman"/>
                <a:ea typeface="Times New Roman"/>
                <a:cs typeface="Times New Roman"/>
                <a:sym typeface="Times New Roman"/>
              </a:rPr>
              <a:t> </a:t>
            </a:r>
            <a:r>
              <a:rPr lang="en-US" sz="3200">
                <a:solidFill>
                  <a:schemeClr val="accent4"/>
                </a:solidFill>
                <a:latin typeface="Times New Roman"/>
                <a:ea typeface="Times New Roman"/>
                <a:cs typeface="Times New Roman"/>
                <a:sym typeface="Times New Roman"/>
              </a:rPr>
              <a:t>Cướp không ruộng đất, hầm mỏ, độc quyền xuất nhập cảng và in giấy bạc, bóc lột dân ta đến tận xương tuỷ, đặt ra hàng trăm thứ thuế vô lí, không cho các nhà tư sản ngóc đầu lên được ...</a:t>
            </a:r>
            <a:endParaRPr sz="3200">
              <a:solidFill>
                <a:schemeClr val="accent4"/>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txBox="1"/>
          <p:nvPr>
            <p:ph type="ctrTitle"/>
          </p:nvPr>
        </p:nvSpPr>
        <p:spPr>
          <a:xfrm>
            <a:off x="362350" y="2911601"/>
            <a:ext cx="9360665" cy="449046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5000"/>
              <a:buFont typeface="Times New Roman"/>
              <a:buNone/>
            </a:pPr>
            <a:r>
              <a:rPr lang="en-US" sz="5000" u="sng">
                <a:solidFill>
                  <a:schemeClr val="dk1"/>
                </a:solidFill>
                <a:latin typeface="Times New Roman"/>
                <a:ea typeface="Times New Roman"/>
                <a:cs typeface="Times New Roman"/>
                <a:sym typeface="Times New Roman"/>
              </a:rPr>
              <a:t>+ </a:t>
            </a:r>
            <a:r>
              <a:rPr b="1" lang="en-US" sz="5000" u="sng">
                <a:solidFill>
                  <a:schemeClr val="dk1"/>
                </a:solidFill>
                <a:latin typeface="Times New Roman"/>
                <a:ea typeface="Times New Roman"/>
                <a:cs typeface="Times New Roman"/>
                <a:sym typeface="Times New Roman"/>
              </a:rPr>
              <a:t>Văn hóa – xã hội – giáo dục:</a:t>
            </a:r>
            <a:r>
              <a:rPr b="1" lang="en-US" sz="5000">
                <a:solidFill>
                  <a:schemeClr val="dk1"/>
                </a:solidFill>
                <a:latin typeface="Times New Roman"/>
                <a:ea typeface="Times New Roman"/>
                <a:cs typeface="Times New Roman"/>
                <a:sym typeface="Times New Roman"/>
              </a:rPr>
              <a:t> </a:t>
            </a:r>
            <a:br>
              <a:rPr b="1" lang="en-US" sz="5000">
                <a:solidFill>
                  <a:schemeClr val="dk1"/>
                </a:solidFill>
                <a:latin typeface="Times New Roman"/>
                <a:ea typeface="Times New Roman"/>
                <a:cs typeface="Times New Roman"/>
                <a:sym typeface="Times New Roman"/>
              </a:rPr>
            </a:br>
            <a:r>
              <a:rPr i="1" lang="en-US" sz="5000">
                <a:solidFill>
                  <a:schemeClr val="dk1"/>
                </a:solidFill>
                <a:latin typeface="Times New Roman"/>
                <a:ea typeface="Times New Roman"/>
                <a:cs typeface="Times New Roman"/>
                <a:sym typeface="Times New Roman"/>
              </a:rPr>
              <a:t>lập ra nhà tù nhiều hơn trường học, thi hành chính sách ngu dân, đầu độc dân ta bằng rượu cồn , thuốc phiện gây ra nạn đói khủng khiếp năm 1945, chúng khiến nước ta xơ xác tiêu điều ...</a:t>
            </a:r>
            <a:br>
              <a:rPr i="1" lang="en-US" sz="5000">
                <a:solidFill>
                  <a:schemeClr val="dk1"/>
                </a:solidFill>
                <a:latin typeface="Times New Roman"/>
                <a:ea typeface="Times New Roman"/>
                <a:cs typeface="Times New Roman"/>
                <a:sym typeface="Times New Roman"/>
              </a:rPr>
            </a:br>
            <a:br>
              <a:rPr i="1" lang="en-US" sz="5000">
                <a:latin typeface="Times New Roman"/>
                <a:ea typeface="Times New Roman"/>
                <a:cs typeface="Times New Roman"/>
                <a:sym typeface="Times New Roman"/>
              </a:rPr>
            </a:br>
            <a:endParaRPr i="1" sz="50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12"/>
          <p:cNvPicPr preferRelativeResize="0"/>
          <p:nvPr>
            <p:ph idx="1" type="body"/>
          </p:nvPr>
        </p:nvPicPr>
        <p:blipFill rotWithShape="1">
          <a:blip r:embed="rId3">
            <a:alphaModFix/>
          </a:blip>
          <a:srcRect b="0" l="0" r="0" t="0"/>
          <a:stretch/>
        </p:blipFill>
        <p:spPr>
          <a:xfrm>
            <a:off x="2168434" y="3840480"/>
            <a:ext cx="6727372" cy="2800396"/>
          </a:xfrm>
          <a:prstGeom prst="rect">
            <a:avLst/>
          </a:prstGeom>
          <a:noFill/>
          <a:ln>
            <a:noFill/>
          </a:ln>
        </p:spPr>
      </p:pic>
      <p:sp>
        <p:nvSpPr>
          <p:cNvPr id="236" name="Google Shape;236;p12"/>
          <p:cNvSpPr/>
          <p:nvPr/>
        </p:nvSpPr>
        <p:spPr>
          <a:xfrm>
            <a:off x="1003453" y="415626"/>
            <a:ext cx="8686800"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=&gt; không những thể chúng đã quỳ gối đầu hàng Nhật, trong 5 năm bán nước ta 2 lần cho Nhật khiến dân ta "1 cổ 2 tròng".</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Khủng bố Việt Minh.</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Giết tù chính trị.</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Bản tuyên ngôn nói rõ: dân tộc Việt Nam giành lại độc lập từ tay Nhật chứ không phải từ tay Pháp.</a:t>
            </a:r>
            <a:endParaRPr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3"/>
          <p:cNvSpPr txBox="1"/>
          <p:nvPr>
            <p:ph idx="1" type="body"/>
          </p:nvPr>
        </p:nvSpPr>
        <p:spPr>
          <a:xfrm>
            <a:off x="532482" y="559106"/>
            <a:ext cx="10972800" cy="648067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560"/>
              <a:buNone/>
            </a:pPr>
            <a:r>
              <a:rPr b="1" i="1" lang="en-US" sz="3200" u="sng">
                <a:latin typeface="Times New Roman"/>
                <a:ea typeface="Times New Roman"/>
                <a:cs typeface="Times New Roman"/>
                <a:sym typeface="Times New Roman"/>
              </a:rPr>
              <a:t>Nghệ thuật</a:t>
            </a:r>
            <a:endParaRPr/>
          </a:p>
          <a:p>
            <a:pPr indent="0" lvl="0" marL="0" rtl="0" algn="l">
              <a:spcBef>
                <a:spcPts val="1000"/>
              </a:spcBef>
              <a:spcAft>
                <a:spcPts val="0"/>
              </a:spcAft>
              <a:buSzPts val="2560"/>
              <a:buNone/>
            </a:pPr>
            <a:r>
              <a:rPr lang="en-US" sz="3200">
                <a:latin typeface="Times New Roman"/>
                <a:ea typeface="Times New Roman"/>
                <a:cs typeface="Times New Roman"/>
                <a:sym typeface="Times New Roman"/>
              </a:rPr>
              <a:t>- Liệt kê: kể tội thực dân Pháp trên mọi lĩnh vực, tội ác chồng chất.</a:t>
            </a:r>
            <a:endParaRPr sz="3200">
              <a:latin typeface="Times New Roman"/>
              <a:ea typeface="Times New Roman"/>
              <a:cs typeface="Times New Roman"/>
              <a:sym typeface="Times New Roman"/>
            </a:endParaRPr>
          </a:p>
          <a:p>
            <a:pPr indent="0" lvl="0" marL="0" rtl="0" algn="l">
              <a:spcBef>
                <a:spcPts val="1000"/>
              </a:spcBef>
              <a:spcAft>
                <a:spcPts val="0"/>
              </a:spcAft>
              <a:buSzPts val="2560"/>
              <a:buNone/>
            </a:pPr>
            <a:r>
              <a:rPr lang="en-US" sz="3200">
                <a:latin typeface="Times New Roman"/>
                <a:ea typeface="Times New Roman"/>
                <a:cs typeface="Times New Roman"/>
                <a:sym typeface="Times New Roman"/>
              </a:rPr>
              <a:t>- So sánh, ẩn dụ, điệp từ “chúng” được sử dụng liên tiếp; nhiều từ ngữ: dã man, thẳng tay, bể máu, ngu dân, xương tủy, cướp không, tàn nhẫn, quỳ gối… đã tăng cường hiệu quả diễn đạt và sức tố cáo cho bài văn.</a:t>
            </a:r>
            <a:endParaRPr sz="3200">
              <a:latin typeface="Times New Roman"/>
              <a:ea typeface="Times New Roman"/>
              <a:cs typeface="Times New Roman"/>
              <a:sym typeface="Times New Roman"/>
            </a:endParaRPr>
          </a:p>
          <a:p>
            <a:pPr indent="0" lvl="0" marL="0" rtl="0" algn="l">
              <a:spcBef>
                <a:spcPts val="1000"/>
              </a:spcBef>
              <a:spcAft>
                <a:spcPts val="0"/>
              </a:spcAft>
              <a:buSzPts val="2560"/>
              <a:buNone/>
            </a:pPr>
            <a:r>
              <a:rPr lang="en-US" sz="3200">
                <a:latin typeface="Times New Roman"/>
                <a:ea typeface="Times New Roman"/>
                <a:cs typeface="Times New Roman"/>
                <a:sym typeface="Times New Roman"/>
              </a:rPr>
              <a:t>- Lí lẽ xác đáng, bằng chứng xác, ngôn ngữ sắc sảo, gợi cảm, hùng hồn</a:t>
            </a:r>
            <a:endParaRPr sz="3200">
              <a:latin typeface="Times New Roman"/>
              <a:ea typeface="Times New Roman"/>
              <a:cs typeface="Times New Roman"/>
              <a:sym typeface="Times New Roman"/>
            </a:endParaRPr>
          </a:p>
          <a:p>
            <a:pPr indent="0" lvl="0" marL="0" rtl="0" algn="l">
              <a:spcBef>
                <a:spcPts val="1000"/>
              </a:spcBef>
              <a:spcAft>
                <a:spcPts val="0"/>
              </a:spcAft>
              <a:buSzPts val="2560"/>
              <a:buNone/>
            </a:pPr>
            <a:r>
              <a:rPr lang="en-US" sz="3200">
                <a:latin typeface="Times New Roman"/>
                <a:ea typeface="Times New Roman"/>
                <a:cs typeface="Times New Roman"/>
                <a:sym typeface="Times New Roman"/>
              </a:rPr>
              <a:t>=&gt;Bác đã vạch trần bản chất dã man tàn bạo của kẻ thù, đập tan âm mưu thâm độc của chúng khi chúng có ý định nhảy vào Đông Dương lần 2.</a:t>
            </a:r>
            <a:endParaRPr sz="3200">
              <a:latin typeface="Times New Roman"/>
              <a:ea typeface="Times New Roman"/>
              <a:cs typeface="Times New Roman"/>
              <a:sym typeface="Times New Roman"/>
            </a:endParaRPr>
          </a:p>
          <a:p>
            <a:pPr indent="-180340" lvl="0" marL="342900" rtl="0" algn="l">
              <a:spcBef>
                <a:spcPts val="1000"/>
              </a:spcBef>
              <a:spcAft>
                <a:spcPts val="0"/>
              </a:spcAft>
              <a:buSzPts val="2560"/>
              <a:buNone/>
            </a:pPr>
            <a:r>
              <a:t/>
            </a:r>
            <a:endParaRPr sz="32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xEl>
                                              <p:pRg end="0" st="0"/>
                                            </p:txEl>
                                          </p:spTgt>
                                        </p:tgtEl>
                                        <p:attrNameLst>
                                          <p:attrName>style.visibility</p:attrName>
                                        </p:attrNameLst>
                                      </p:cBhvr>
                                      <p:to>
                                        <p:strVal val="visible"/>
                                      </p:to>
                                    </p:set>
                                    <p:animEffect filter="fade" transition="in">
                                      <p:cBhvr>
                                        <p:cTn dur="500"/>
                                        <p:tgtEl>
                                          <p:spTgt spid="2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xEl>
                                              <p:pRg end="1" st="1"/>
                                            </p:txEl>
                                          </p:spTgt>
                                        </p:tgtEl>
                                        <p:attrNameLst>
                                          <p:attrName>style.visibility</p:attrName>
                                        </p:attrNameLst>
                                      </p:cBhvr>
                                      <p:to>
                                        <p:strVal val="visible"/>
                                      </p:to>
                                    </p:set>
                                    <p:animEffect filter="fade" transition="in">
                                      <p:cBhvr>
                                        <p:cTn dur="500"/>
                                        <p:tgtEl>
                                          <p:spTgt spid="2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xEl>
                                              <p:pRg end="2" st="2"/>
                                            </p:txEl>
                                          </p:spTgt>
                                        </p:tgtEl>
                                        <p:attrNameLst>
                                          <p:attrName>style.visibility</p:attrName>
                                        </p:attrNameLst>
                                      </p:cBhvr>
                                      <p:to>
                                        <p:strVal val="visible"/>
                                      </p:to>
                                    </p:set>
                                    <p:animEffect filter="fade" transition="in">
                                      <p:cBhvr>
                                        <p:cTn dur="500"/>
                                        <p:tgtEl>
                                          <p:spTgt spid="2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xEl>
                                              <p:pRg end="3" st="3"/>
                                            </p:txEl>
                                          </p:spTgt>
                                        </p:tgtEl>
                                        <p:attrNameLst>
                                          <p:attrName>style.visibility</p:attrName>
                                        </p:attrNameLst>
                                      </p:cBhvr>
                                      <p:to>
                                        <p:strVal val="visible"/>
                                      </p:to>
                                    </p:set>
                                    <p:animEffect filter="fade" transition="in">
                                      <p:cBhvr>
                                        <p:cTn dur="500"/>
                                        <p:tgtEl>
                                          <p:spTgt spid="2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xEl>
                                              <p:pRg end="4" st="4"/>
                                            </p:txEl>
                                          </p:spTgt>
                                        </p:tgtEl>
                                        <p:attrNameLst>
                                          <p:attrName>style.visibility</p:attrName>
                                        </p:attrNameLst>
                                      </p:cBhvr>
                                      <p:to>
                                        <p:strVal val="visible"/>
                                      </p:to>
                                    </p:set>
                                    <p:animEffect filter="fade" transition="in">
                                      <p:cBhvr>
                                        <p:cTn dur="500"/>
                                        <p:tgtEl>
                                          <p:spTgt spid="2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xEl>
                                              <p:pRg end="5" st="5"/>
                                            </p:txEl>
                                          </p:spTgt>
                                        </p:tgtEl>
                                        <p:attrNameLst>
                                          <p:attrName>style.visibility</p:attrName>
                                        </p:attrNameLst>
                                      </p:cBhvr>
                                      <p:to>
                                        <p:strVal val="visible"/>
                                      </p:to>
                                    </p:set>
                                    <p:animEffect filter="fade" transition="in">
                                      <p:cBhvr>
                                        <p:cTn dur="500"/>
                                        <p:tgtEl>
                                          <p:spTgt spid="24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4"/>
          <p:cNvSpPr txBox="1"/>
          <p:nvPr>
            <p:ph idx="1" type="body"/>
          </p:nvPr>
        </p:nvSpPr>
        <p:spPr>
          <a:xfrm>
            <a:off x="743434" y="596194"/>
            <a:ext cx="10537837" cy="388077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720"/>
              <a:buChar char="►"/>
            </a:pPr>
            <a:r>
              <a:rPr b="1" lang="en-US" sz="3400" u="sng">
                <a:latin typeface="Times New Roman"/>
                <a:ea typeface="Times New Roman"/>
                <a:cs typeface="Times New Roman"/>
                <a:sym typeface="Times New Roman"/>
              </a:rPr>
              <a:t>Đề 2: </a:t>
            </a:r>
            <a:r>
              <a:rPr b="1" lang="en-US" sz="3400">
                <a:latin typeface="Times New Roman"/>
                <a:ea typeface="Times New Roman"/>
                <a:cs typeface="Times New Roman"/>
                <a:sym typeface="Times New Roman"/>
              </a:rPr>
              <a:t>Người ta thường coi bài “Đại Cáo Bình Ngô” của Nguyễn Trãi và Tuyên Ngôn Độc Lập của Hồ  Chí Minh là hai áng “thiên cổ hùng văn”. Anh (chị) hãy nhận xét những điểm giống nhau và khác nhau của hai tác phẩm trên về nội dung, hình thức thể loại và về ý nghĩa lịch sử.</a:t>
            </a:r>
            <a:endParaRPr sz="34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Effect filter="fade" transition="in">
                                      <p:cBhvr>
                                        <p:cTn dur="500"/>
                                        <p:tgtEl>
                                          <p:spTgt spid="24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5"/>
          <p:cNvSpPr txBox="1"/>
          <p:nvPr>
            <p:ph idx="1" type="body"/>
          </p:nvPr>
        </p:nvSpPr>
        <p:spPr>
          <a:xfrm>
            <a:off x="390895" y="155519"/>
            <a:ext cx="11463254" cy="560630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560"/>
              <a:buChar char="►"/>
            </a:pPr>
            <a:r>
              <a:rPr b="1" lang="en-US" sz="3200">
                <a:latin typeface="Times New Roman"/>
                <a:ea typeface="Times New Roman"/>
                <a:cs typeface="Times New Roman"/>
                <a:sym typeface="Times New Roman"/>
              </a:rPr>
              <a:t>a) Giống nhau:</a:t>
            </a:r>
            <a:endParaRPr sz="3200">
              <a:latin typeface="Times New Roman"/>
              <a:ea typeface="Times New Roman"/>
              <a:cs typeface="Times New Roman"/>
              <a:sym typeface="Times New Roman"/>
            </a:endParaRPr>
          </a:p>
          <a:p>
            <a:pPr indent="-342900" lvl="0" marL="342900" rtl="0" algn="l">
              <a:spcBef>
                <a:spcPts val="1000"/>
              </a:spcBef>
              <a:spcAft>
                <a:spcPts val="0"/>
              </a:spcAft>
              <a:buSzPts val="2560"/>
              <a:buChar char="►"/>
            </a:pPr>
            <a:r>
              <a:rPr b="1" lang="en-US" sz="3200" u="sng">
                <a:latin typeface="Times New Roman"/>
                <a:ea typeface="Times New Roman"/>
                <a:cs typeface="Times New Roman"/>
                <a:sym typeface="Times New Roman"/>
              </a:rPr>
              <a:t> Về lịch sử : </a:t>
            </a:r>
            <a:r>
              <a:rPr lang="en-US" sz="3200">
                <a:latin typeface="Times New Roman"/>
                <a:ea typeface="Times New Roman"/>
                <a:cs typeface="Times New Roman"/>
                <a:sym typeface="Times New Roman"/>
              </a:rPr>
              <a:t>Cả hai tác phẩm đều được viết vào thời điểm có ý nghĩa lịch sử trọng đại của đất nước: là bản tổng kết kết thúc một thời kỳ đau khổ, tủi nhục bị ngoại xâm giày xéo và mở ra một kỷ nguyên mới - kỷ nguyên tự do, độc lập của đất nước !</a:t>
            </a:r>
            <a:br>
              <a:rPr lang="en-US" sz="3200">
                <a:latin typeface="Times New Roman"/>
                <a:ea typeface="Times New Roman"/>
                <a:cs typeface="Times New Roman"/>
                <a:sym typeface="Times New Roman"/>
              </a:rPr>
            </a:br>
            <a:r>
              <a:rPr b="1" lang="en-US" sz="3200" u="sng">
                <a:latin typeface="Times New Roman"/>
                <a:ea typeface="Times New Roman"/>
                <a:cs typeface="Times New Roman"/>
                <a:sym typeface="Times New Roman"/>
              </a:rPr>
              <a:t>Về thể loại : </a:t>
            </a:r>
            <a:r>
              <a:rPr lang="en-US" sz="3200">
                <a:latin typeface="Times New Roman"/>
                <a:ea typeface="Times New Roman"/>
                <a:cs typeface="Times New Roman"/>
                <a:sym typeface="Times New Roman"/>
              </a:rPr>
              <a:t>Cả hai tác phẩm đều thuộc thể văn chính luận có bố cục chặt chẽ (3 phần) lập luận sắc sảo; lý lẽ hùng hồn, mang tính luận chiến cao; dẫn chứng rõ ràng cụ thể, chính xác; tình cảm thiết tha,... . Hai tác phẩm đều có chung ý nghĩa "tuyên bố rộng rãi cho toàn thể nhân dân được biết về nền độc lập tự do của dân tôc".</a:t>
            </a:r>
            <a:br>
              <a:rPr lang="en-US" sz="3200">
                <a:latin typeface="Times New Roman"/>
                <a:ea typeface="Times New Roman"/>
                <a:cs typeface="Times New Roman"/>
                <a:sym typeface="Times New Roman"/>
              </a:rPr>
            </a:br>
            <a:r>
              <a:rPr lang="en-US" sz="3200">
                <a:latin typeface="Times New Roman"/>
                <a:ea typeface="Times New Roman"/>
                <a:cs typeface="Times New Roman"/>
                <a:sym typeface="Times New Roman"/>
              </a:rPr>
              <a:t> </a:t>
            </a:r>
            <a:r>
              <a:rPr b="1" lang="en-US" sz="3200" u="sng">
                <a:latin typeface="Times New Roman"/>
                <a:ea typeface="Times New Roman"/>
                <a:cs typeface="Times New Roman"/>
                <a:sym typeface="Times New Roman"/>
              </a:rPr>
              <a:t>Về nội dung: </a:t>
            </a:r>
            <a:r>
              <a:rPr lang="en-US" sz="3200">
                <a:latin typeface="Times New Roman"/>
                <a:ea typeface="Times New Roman"/>
                <a:cs typeface="Times New Roman"/>
                <a:sym typeface="Times New Roman"/>
              </a:rPr>
              <a:t>lên án tội ác của giặc, khẳng định chiến thắng của ta và tuyên bố độc lập.</a:t>
            </a:r>
            <a:endParaRPr/>
          </a:p>
          <a:p>
            <a:pPr indent="-180340" lvl="0" marL="342900" rtl="0" algn="l">
              <a:spcBef>
                <a:spcPts val="1000"/>
              </a:spcBef>
              <a:spcAft>
                <a:spcPts val="0"/>
              </a:spcAft>
              <a:buSzPts val="2560"/>
              <a:buNone/>
            </a:pPr>
            <a:r>
              <a:t/>
            </a:r>
            <a:endParaRPr sz="32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animEffect filter="fade" transition="in">
                                      <p:cBhvr>
                                        <p:cTn dur="500"/>
                                        <p:tgtEl>
                                          <p:spTgt spid="2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1" st="1"/>
                                            </p:txEl>
                                          </p:spTgt>
                                        </p:tgtEl>
                                        <p:attrNameLst>
                                          <p:attrName>style.visibility</p:attrName>
                                        </p:attrNameLst>
                                      </p:cBhvr>
                                      <p:to>
                                        <p:strVal val="visible"/>
                                      </p:to>
                                    </p:set>
                                    <p:animEffect filter="fade" transition="in">
                                      <p:cBhvr>
                                        <p:cTn dur="500"/>
                                        <p:tgtEl>
                                          <p:spTgt spid="2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2" st="2"/>
                                            </p:txEl>
                                          </p:spTgt>
                                        </p:tgtEl>
                                        <p:attrNameLst>
                                          <p:attrName>style.visibility</p:attrName>
                                        </p:attrNameLst>
                                      </p:cBhvr>
                                      <p:to>
                                        <p:strVal val="visible"/>
                                      </p:to>
                                    </p:set>
                                    <p:animEffect filter="fade" transition="in">
                                      <p:cBhvr>
                                        <p:cTn dur="500"/>
                                        <p:tgtEl>
                                          <p:spTgt spid="25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6"/>
          <p:cNvSpPr txBox="1"/>
          <p:nvPr>
            <p:ph idx="1" type="body"/>
          </p:nvPr>
        </p:nvSpPr>
        <p:spPr>
          <a:xfrm>
            <a:off x="258693" y="739413"/>
            <a:ext cx="11595456" cy="388077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b="1" lang="en-US" sz="3000">
                <a:latin typeface="Times New Roman"/>
                <a:ea typeface="Times New Roman"/>
                <a:cs typeface="Times New Roman"/>
                <a:sym typeface="Times New Roman"/>
              </a:rPr>
              <a:t>b) Chỗ khác nhau:</a:t>
            </a:r>
            <a:br>
              <a:rPr lang="en-US" sz="3000">
                <a:latin typeface="Times New Roman"/>
                <a:ea typeface="Times New Roman"/>
                <a:cs typeface="Times New Roman"/>
                <a:sym typeface="Times New Roman"/>
              </a:rPr>
            </a:br>
            <a:r>
              <a:rPr b="1" i="1" lang="en-US" sz="3000">
                <a:latin typeface="Times New Roman"/>
                <a:ea typeface="Times New Roman"/>
                <a:cs typeface="Times New Roman"/>
                <a:sym typeface="Times New Roman"/>
              </a:rPr>
              <a:t>- Về thời đại lịch sử :</a:t>
            </a:r>
            <a:br>
              <a:rPr b="1" i="1" lang="en-US" sz="3000">
                <a:latin typeface="Times New Roman"/>
                <a:ea typeface="Times New Roman"/>
                <a:cs typeface="Times New Roman"/>
                <a:sym typeface="Times New Roman"/>
              </a:rPr>
            </a:br>
            <a:r>
              <a:rPr lang="en-US" sz="3000">
                <a:latin typeface="Times New Roman"/>
                <a:ea typeface="Times New Roman"/>
                <a:cs typeface="Times New Roman"/>
                <a:sym typeface="Times New Roman"/>
              </a:rPr>
              <a:t>* "BNĐC" của NT ra đời vào cuối năm 1427 đầu năm 1428 sau khi chiến thắng quân Minh </a:t>
            </a:r>
            <a:br>
              <a:rPr lang="en-US" sz="3000">
                <a:latin typeface="Times New Roman"/>
                <a:ea typeface="Times New Roman"/>
                <a:cs typeface="Times New Roman"/>
                <a:sym typeface="Times New Roman"/>
              </a:rPr>
            </a:br>
            <a:r>
              <a:rPr lang="en-US" sz="3000">
                <a:latin typeface="Times New Roman"/>
                <a:ea typeface="Times New Roman"/>
                <a:cs typeface="Times New Roman"/>
                <a:sym typeface="Times New Roman"/>
              </a:rPr>
              <a:t>* "TNĐL" của HCM ra đời vào ngay khi cách mạng tháng Tám thành công 1945 - thời điểm nóng bỏng đến kết thúc của chiến tranh Thế giới thứ 2.</a:t>
            </a:r>
            <a:br>
              <a:rPr lang="en-US" sz="3000">
                <a:latin typeface="Times New Roman"/>
                <a:ea typeface="Times New Roman"/>
                <a:cs typeface="Times New Roman"/>
                <a:sym typeface="Times New Roman"/>
              </a:rPr>
            </a:br>
            <a:r>
              <a:rPr b="1" i="1" lang="en-US" sz="3000">
                <a:latin typeface="Times New Roman"/>
                <a:ea typeface="Times New Roman"/>
                <a:cs typeface="Times New Roman"/>
                <a:sym typeface="Times New Roman"/>
              </a:rPr>
              <a:t>- Về thể loại </a:t>
            </a:r>
            <a:r>
              <a:rPr lang="en-US" sz="3000">
                <a:latin typeface="Times New Roman"/>
                <a:ea typeface="Times New Roman"/>
                <a:cs typeface="Times New Roman"/>
                <a:sym typeface="Times New Roman"/>
              </a:rPr>
              <a:t>: Cùng mang phong cách của văn chính luận, nhưng : </a:t>
            </a:r>
            <a:br>
              <a:rPr lang="en-US" sz="3000">
                <a:latin typeface="Times New Roman"/>
                <a:ea typeface="Times New Roman"/>
                <a:cs typeface="Times New Roman"/>
                <a:sym typeface="Times New Roman"/>
              </a:rPr>
            </a:br>
            <a:r>
              <a:rPr lang="en-US" sz="3000">
                <a:latin typeface="Times New Roman"/>
                <a:ea typeface="Times New Roman"/>
                <a:cs typeface="Times New Roman"/>
                <a:sym typeface="Times New Roman"/>
              </a:rPr>
              <a:t>* "BNĐC"  được viết bằng chữ Nôm theo lối văn Biền ngẫu với thể loại "Cáo" dùng để kết thúc chiến tranh (thuộc nền văn học Trung đại) . </a:t>
            </a:r>
            <a:br>
              <a:rPr lang="en-US" sz="3000">
                <a:latin typeface="Times New Roman"/>
                <a:ea typeface="Times New Roman"/>
                <a:cs typeface="Times New Roman"/>
                <a:sym typeface="Times New Roman"/>
              </a:rPr>
            </a:br>
            <a:r>
              <a:rPr lang="en-US" sz="3000">
                <a:latin typeface="Times New Roman"/>
                <a:ea typeface="Times New Roman"/>
                <a:cs typeface="Times New Roman"/>
                <a:sym typeface="Times New Roman"/>
              </a:rPr>
              <a:t>* "TNĐL" của HCM thì được viết theo lối văn hiện đại, bằng chữ Quốc ngữ (thuộc nền văn học Hiện đại)</a:t>
            </a:r>
            <a:endParaRPr sz="3000">
              <a:latin typeface="Times New Roman"/>
              <a:ea typeface="Times New Roman"/>
              <a:cs typeface="Times New Roman"/>
              <a:sym typeface="Times New Roman"/>
            </a:endParaRPr>
          </a:p>
          <a:p>
            <a:pPr indent="-190500" lvl="0" marL="342900" rtl="0" algn="l">
              <a:spcBef>
                <a:spcPts val="1000"/>
              </a:spcBef>
              <a:spcAft>
                <a:spcPts val="0"/>
              </a:spcAft>
              <a:buSzPts val="2400"/>
              <a:buNone/>
            </a:pPr>
            <a:r>
              <a:t/>
            </a:r>
            <a:endParaRPr sz="30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Effect filter="fade" transition="in">
                                      <p:cBhvr>
                                        <p:cTn dur="500"/>
                                        <p:tgtEl>
                                          <p:spTgt spid="2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animEffect filter="fade" transition="in">
                                      <p:cBhvr>
                                        <p:cTn dur="500"/>
                                        <p:tgtEl>
                                          <p:spTgt spid="25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7"/>
          <p:cNvSpPr txBox="1"/>
          <p:nvPr>
            <p:ph idx="1" type="body"/>
          </p:nvPr>
        </p:nvSpPr>
        <p:spPr>
          <a:xfrm>
            <a:off x="88135" y="144502"/>
            <a:ext cx="11997369" cy="388077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560"/>
              <a:buChar char="►"/>
            </a:pPr>
            <a:r>
              <a:rPr b="1" i="1" lang="en-US" sz="3200">
                <a:latin typeface="Times New Roman"/>
                <a:ea typeface="Times New Roman"/>
                <a:cs typeface="Times New Roman"/>
                <a:sym typeface="Times New Roman"/>
              </a:rPr>
              <a:t>* Nội dung</a:t>
            </a:r>
            <a:endParaRPr/>
          </a:p>
          <a:p>
            <a:pPr indent="-342900" lvl="0" marL="342900" rtl="0" algn="l">
              <a:spcBef>
                <a:spcPts val="1000"/>
              </a:spcBef>
              <a:spcAft>
                <a:spcPts val="0"/>
              </a:spcAft>
              <a:buSzPts val="2560"/>
              <a:buChar char="►"/>
            </a:pPr>
            <a:r>
              <a:rPr b="1" i="1" lang="en-US" sz="3200">
                <a:latin typeface="Times New Roman"/>
                <a:ea typeface="Times New Roman"/>
                <a:cs typeface="Times New Roman"/>
                <a:sym typeface="Times New Roman"/>
              </a:rPr>
              <a:t>- Về cơ sở pháp lý : </a:t>
            </a:r>
            <a:br>
              <a:rPr lang="en-US" sz="3200">
                <a:latin typeface="Times New Roman"/>
                <a:ea typeface="Times New Roman"/>
                <a:cs typeface="Times New Roman"/>
                <a:sym typeface="Times New Roman"/>
              </a:rPr>
            </a:br>
            <a:r>
              <a:rPr lang="en-US" sz="3200">
                <a:latin typeface="Times New Roman"/>
                <a:ea typeface="Times New Roman"/>
                <a:cs typeface="Times New Roman"/>
                <a:sym typeface="Times New Roman"/>
              </a:rPr>
              <a:t>* "BNĐC" của NT dựa trên lập trường "Nhân nghĩa" của dân tộc Việt Nam (yên dân, trừ bạo)</a:t>
            </a:r>
            <a:br>
              <a:rPr lang="en-US" sz="3200">
                <a:latin typeface="Times New Roman"/>
                <a:ea typeface="Times New Roman"/>
                <a:cs typeface="Times New Roman"/>
                <a:sym typeface="Times New Roman"/>
              </a:rPr>
            </a:br>
            <a:r>
              <a:rPr lang="en-US" sz="3200">
                <a:latin typeface="Times New Roman"/>
                <a:ea typeface="Times New Roman"/>
                <a:cs typeface="Times New Roman"/>
                <a:sym typeface="Times New Roman"/>
              </a:rPr>
              <a:t>* "TNĐL" của HCM đứng trên lập trường "quyền bình đẳng, quyền độc lập, tự do của các dân tộc" trên thế giới</a:t>
            </a:r>
            <a:br>
              <a:rPr lang="en-US" sz="3200">
                <a:latin typeface="Times New Roman"/>
                <a:ea typeface="Times New Roman"/>
                <a:cs typeface="Times New Roman"/>
                <a:sym typeface="Times New Roman"/>
              </a:rPr>
            </a:br>
            <a:r>
              <a:rPr b="1" i="1" lang="en-US" sz="3200">
                <a:latin typeface="Times New Roman"/>
                <a:ea typeface="Times New Roman"/>
                <a:cs typeface="Times New Roman"/>
                <a:sym typeface="Times New Roman"/>
              </a:rPr>
              <a:t>- Về phạm vi ý nghĩa :</a:t>
            </a:r>
            <a:br>
              <a:rPr lang="en-US" sz="3200">
                <a:latin typeface="Times New Roman"/>
                <a:ea typeface="Times New Roman"/>
                <a:cs typeface="Times New Roman"/>
                <a:sym typeface="Times New Roman"/>
              </a:rPr>
            </a:br>
            <a:r>
              <a:rPr lang="en-US" sz="3200">
                <a:latin typeface="Times New Roman"/>
                <a:ea typeface="Times New Roman"/>
                <a:cs typeface="Times New Roman"/>
                <a:sym typeface="Times New Roman"/>
              </a:rPr>
              <a:t>* "BNĐC"  có phạm vi nội bộ trong nước Đại Việt, chỉ "xa gần bá cáo / Ai nấy đều hay" ...</a:t>
            </a:r>
            <a:br>
              <a:rPr lang="en-US" sz="3200">
                <a:latin typeface="Times New Roman"/>
                <a:ea typeface="Times New Roman"/>
                <a:cs typeface="Times New Roman"/>
                <a:sym typeface="Times New Roman"/>
              </a:rPr>
            </a:br>
            <a:r>
              <a:rPr lang="en-US" sz="3200">
                <a:latin typeface="Times New Roman"/>
                <a:ea typeface="Times New Roman"/>
                <a:cs typeface="Times New Roman"/>
                <a:sym typeface="Times New Roman"/>
              </a:rPr>
              <a:t>* "TNĐL" của HCM ngoài việc tuyên bố trước toàn thể dân tộc Việt Nam, mà còn có ý nghĩa tuyên bố với toàn thế giới về độc lập chủ quyền của dân tộc Việt Nam và ngăn chận cả âm mưu tái xâm lược Việt Nam của thực dân Pháp !</a:t>
            </a:r>
            <a:endParaRPr sz="32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2">
            <a:hlinkClick action="ppaction://hlinksldjump" r:id="rId4"/>
          </p:cNvPr>
          <p:cNvSpPr/>
          <p:nvPr/>
        </p:nvSpPr>
        <p:spPr>
          <a:xfrm>
            <a:off x="6979920" y="6050280"/>
            <a:ext cx="2164080" cy="6400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lt1"/>
              </a:solidFill>
              <a:latin typeface="Trebuchet MS"/>
              <a:ea typeface="Trebuchet MS"/>
              <a:cs typeface="Trebuchet MS"/>
              <a:sym typeface="Trebuchet MS"/>
            </a:endParaRPr>
          </a:p>
        </p:txBody>
      </p:sp>
      <p:sp>
        <p:nvSpPr>
          <p:cNvPr id="168" name="Google Shape;168;p2"/>
          <p:cNvSpPr txBox="1"/>
          <p:nvPr/>
        </p:nvSpPr>
        <p:spPr>
          <a:xfrm>
            <a:off x="1103311" y="929543"/>
            <a:ext cx="9078704"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sng" cap="none" strike="noStrike">
                <a:solidFill>
                  <a:schemeClr val="lt1"/>
                </a:solidFill>
                <a:latin typeface="Times New Roman"/>
                <a:ea typeface="Times New Roman"/>
                <a:cs typeface="Times New Roman"/>
                <a:sym typeface="Times New Roman"/>
              </a:rPr>
              <a:t>Câu hỏi số 1</a:t>
            </a:r>
            <a:r>
              <a:rPr b="0" i="0" lang="en-US" sz="3200" u="none" cap="none" strike="noStrike">
                <a:solidFill>
                  <a:schemeClr val="lt1"/>
                </a:solidFill>
                <a:latin typeface="Times New Roman"/>
                <a:ea typeface="Times New Roman"/>
                <a:cs typeface="Times New Roman"/>
                <a:sym typeface="Times New Roman"/>
              </a:rPr>
              <a:t>: </a:t>
            </a:r>
            <a:r>
              <a:rPr b="0" i="0" lang="en-US" sz="3200" u="none" cap="none" strike="noStrike">
                <a:solidFill>
                  <a:srgbClr val="F2F2F2"/>
                </a:solidFill>
                <a:latin typeface="Times New Roman"/>
                <a:ea typeface="Times New Roman"/>
                <a:cs typeface="Times New Roman"/>
                <a:sym typeface="Times New Roman"/>
              </a:rPr>
              <a:t>Bản “ Tuyên ngôn độc lập” ra đời trong </a:t>
            </a:r>
            <a:endParaRPr/>
          </a:p>
          <a:p>
            <a:pPr indent="0" lvl="0" marL="0" marR="0" rtl="0" algn="l">
              <a:spcBef>
                <a:spcPts val="0"/>
              </a:spcBef>
              <a:spcAft>
                <a:spcPts val="0"/>
              </a:spcAft>
              <a:buNone/>
            </a:pPr>
            <a:r>
              <a:rPr lang="en-US" sz="3200">
                <a:solidFill>
                  <a:srgbClr val="F2F2F2"/>
                </a:solidFill>
                <a:latin typeface="Times New Roman"/>
                <a:ea typeface="Times New Roman"/>
                <a:cs typeface="Times New Roman"/>
                <a:sym typeface="Times New Roman"/>
              </a:rPr>
              <a:t>hoàn cảnh nào ?</a:t>
            </a:r>
            <a:endParaRPr sz="32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lt1"/>
              </a:solidFill>
              <a:latin typeface="Times New Roman"/>
              <a:ea typeface="Times New Roman"/>
              <a:cs typeface="Times New Roman"/>
              <a:sym typeface="Times New Roman"/>
            </a:endParaRPr>
          </a:p>
        </p:txBody>
      </p:sp>
      <p:sp>
        <p:nvSpPr>
          <p:cNvPr id="169" name="Google Shape;169;p2"/>
          <p:cNvSpPr txBox="1"/>
          <p:nvPr/>
        </p:nvSpPr>
        <p:spPr>
          <a:xfrm>
            <a:off x="722490" y="2018407"/>
            <a:ext cx="10992480"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u="sng">
                <a:solidFill>
                  <a:schemeClr val="lt1"/>
                </a:solidFill>
                <a:latin typeface="Times New Roman"/>
                <a:ea typeface="Times New Roman"/>
                <a:cs typeface="Times New Roman"/>
                <a:sym typeface="Times New Roman"/>
              </a:rPr>
              <a:t>Đáp án:</a:t>
            </a:r>
            <a:endParaRPr/>
          </a:p>
          <a:p>
            <a:pPr indent="0" lvl="0" marL="0" marR="0" rtl="0" algn="l">
              <a:spcBef>
                <a:spcPts val="0"/>
              </a:spcBef>
              <a:spcAft>
                <a:spcPts val="0"/>
              </a:spcAft>
              <a:buNone/>
            </a:pPr>
            <a:r>
              <a:rPr lang="en-US" sz="3200">
                <a:solidFill>
                  <a:schemeClr val="lt1"/>
                </a:solidFill>
                <a:latin typeface="Times New Roman"/>
                <a:ea typeface="Times New Roman"/>
                <a:cs typeface="Times New Roman"/>
                <a:sym typeface="Times New Roman"/>
              </a:rPr>
              <a:t>_ Chiến tranh thế giới thứ 2 kết thúc. Nhật đầu hàng Đồng minh</a:t>
            </a:r>
            <a:endParaRPr/>
          </a:p>
          <a:p>
            <a:pPr indent="0" lvl="0" marL="0" marR="0" rtl="0" algn="l">
              <a:spcBef>
                <a:spcPts val="0"/>
              </a:spcBef>
              <a:spcAft>
                <a:spcPts val="0"/>
              </a:spcAft>
              <a:buNone/>
            </a:pPr>
            <a:r>
              <a:rPr lang="en-US" sz="3200">
                <a:solidFill>
                  <a:srgbClr val="F2F2F2"/>
                </a:solidFill>
                <a:latin typeface="Times New Roman"/>
                <a:ea typeface="Times New Roman"/>
                <a:cs typeface="Times New Roman"/>
                <a:sym typeface="Times New Roman"/>
              </a:rPr>
              <a:t>_ 19.8.1945 chính quyền về tay nhân dân</a:t>
            </a:r>
            <a:endParaRPr sz="32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rgbClr val="F2F2F2"/>
                </a:solidFill>
                <a:latin typeface="Times New Roman"/>
                <a:ea typeface="Times New Roman"/>
                <a:cs typeface="Times New Roman"/>
                <a:sym typeface="Times New Roman"/>
              </a:rPr>
              <a:t>_ 26.8.1945, HCM từ chiến khu VBắc về HN. </a:t>
            </a:r>
            <a:endParaRPr sz="32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rgbClr val="F2F2F2"/>
                </a:solidFill>
                <a:latin typeface="Times New Roman"/>
                <a:ea typeface="Times New Roman"/>
                <a:cs typeface="Times New Roman"/>
                <a:sym typeface="Times New Roman"/>
              </a:rPr>
              <a:t>_ Tại ngôi nhà số 48- Hàng ngang Người đã soạn TNĐL. </a:t>
            </a:r>
            <a:endParaRPr sz="32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rgbClr val="F2F2F2"/>
                </a:solidFill>
                <a:latin typeface="Times New Roman"/>
                <a:ea typeface="Times New Roman"/>
                <a:cs typeface="Times New Roman"/>
                <a:sym typeface="Times New Roman"/>
              </a:rPr>
              <a:t>_ 2.9.1945 HCM đọc TNĐL trước quốc dân đồng bào </a:t>
            </a:r>
            <a:endParaRPr sz="32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rgbClr val="F2F2F2"/>
                </a:solidFill>
                <a:latin typeface="Times New Roman"/>
                <a:ea typeface="Times New Roman"/>
                <a:cs typeface="Times New Roman"/>
                <a:sym typeface="Times New Roman"/>
              </a:rPr>
              <a:t>   tại quảng trường Ba Đình</a:t>
            </a:r>
            <a:endParaRPr sz="32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3">
            <a:hlinkClick action="ppaction://hlinksldjump" r:id="rId4"/>
          </p:cNvPr>
          <p:cNvSpPr/>
          <p:nvPr/>
        </p:nvSpPr>
        <p:spPr>
          <a:xfrm>
            <a:off x="6979920" y="6050280"/>
            <a:ext cx="2164080" cy="6400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Trebuchet MS"/>
              <a:ea typeface="Trebuchet MS"/>
              <a:cs typeface="Trebuchet MS"/>
              <a:sym typeface="Trebuchet MS"/>
            </a:endParaRPr>
          </a:p>
        </p:txBody>
      </p:sp>
      <p:sp>
        <p:nvSpPr>
          <p:cNvPr id="175" name="Google Shape;175;p3"/>
          <p:cNvSpPr txBox="1"/>
          <p:nvPr/>
        </p:nvSpPr>
        <p:spPr>
          <a:xfrm>
            <a:off x="1114599" y="778504"/>
            <a:ext cx="910031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u="sng">
                <a:solidFill>
                  <a:schemeClr val="lt1"/>
                </a:solidFill>
                <a:latin typeface="Times New Roman"/>
                <a:ea typeface="Times New Roman"/>
                <a:cs typeface="Times New Roman"/>
                <a:sym typeface="Times New Roman"/>
              </a:rPr>
              <a:t>Câu hỏi số 2: </a:t>
            </a:r>
            <a:r>
              <a:rPr lang="en-US" sz="3200">
                <a:solidFill>
                  <a:schemeClr val="dk1"/>
                </a:solidFill>
                <a:latin typeface="Trebuchet MS"/>
                <a:ea typeface="Trebuchet MS"/>
                <a:cs typeface="Trebuchet MS"/>
                <a:sym typeface="Trebuchet MS"/>
              </a:rPr>
              <a:t> </a:t>
            </a:r>
            <a:endParaRPr sz="3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US" sz="3200">
                <a:solidFill>
                  <a:srgbClr val="F2F2F2"/>
                </a:solidFill>
                <a:latin typeface="Times New Roman"/>
                <a:ea typeface="Times New Roman"/>
                <a:cs typeface="Times New Roman"/>
                <a:sym typeface="Times New Roman"/>
              </a:rPr>
              <a:t>Đối tượng mà HCM muốn hướng tới qua TNĐL là ai?</a:t>
            </a:r>
            <a:endParaRPr sz="32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lt1"/>
              </a:solidFill>
              <a:latin typeface="Times New Roman"/>
              <a:ea typeface="Times New Roman"/>
              <a:cs typeface="Times New Roman"/>
              <a:sym typeface="Times New Roman"/>
            </a:endParaRPr>
          </a:p>
        </p:txBody>
      </p:sp>
      <p:sp>
        <p:nvSpPr>
          <p:cNvPr id="176" name="Google Shape;176;p3"/>
          <p:cNvSpPr txBox="1"/>
          <p:nvPr/>
        </p:nvSpPr>
        <p:spPr>
          <a:xfrm>
            <a:off x="1317799" y="2348164"/>
            <a:ext cx="8372613"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u="sng">
                <a:solidFill>
                  <a:schemeClr val="lt1"/>
                </a:solidFill>
                <a:latin typeface="Times New Roman"/>
                <a:ea typeface="Times New Roman"/>
                <a:cs typeface="Times New Roman"/>
                <a:sym typeface="Times New Roman"/>
              </a:rPr>
              <a:t>Đáp án:</a:t>
            </a:r>
            <a:endParaRPr/>
          </a:p>
          <a:p>
            <a:pPr indent="0" lvl="0" marL="0" marR="0" rtl="0" algn="l">
              <a:spcBef>
                <a:spcPts val="0"/>
              </a:spcBef>
              <a:spcAft>
                <a:spcPts val="0"/>
              </a:spcAft>
              <a:buNone/>
            </a:pPr>
            <a:r>
              <a:rPr lang="en-US" sz="3200">
                <a:solidFill>
                  <a:srgbClr val="F2F2F2"/>
                </a:solidFill>
                <a:latin typeface="Times New Roman"/>
                <a:ea typeface="Times New Roman"/>
                <a:cs typeface="Times New Roman"/>
                <a:sym typeface="Times New Roman"/>
              </a:rPr>
              <a:t>- Nhân dân trong nước.</a:t>
            </a:r>
            <a:endParaRPr sz="32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rgbClr val="F2F2F2"/>
                </a:solidFill>
                <a:latin typeface="Times New Roman"/>
                <a:ea typeface="Times New Roman"/>
                <a:cs typeface="Times New Roman"/>
                <a:sym typeface="Times New Roman"/>
              </a:rPr>
              <a:t>- Nhân dân thế giới.</a:t>
            </a:r>
            <a:endParaRPr sz="32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rgbClr val="F2F2F2"/>
                </a:solidFill>
                <a:latin typeface="Times New Roman"/>
                <a:ea typeface="Times New Roman"/>
                <a:cs typeface="Times New Roman"/>
                <a:sym typeface="Times New Roman"/>
              </a:rPr>
              <a:t>- Các nước trong phe đồng minh (Anh, Pháp, Mĩ).</a:t>
            </a:r>
            <a:endParaRPr sz="32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p4">
            <a:hlinkClick action="ppaction://hlinksldjump" r:id="rId4"/>
          </p:cNvPr>
          <p:cNvSpPr/>
          <p:nvPr/>
        </p:nvSpPr>
        <p:spPr>
          <a:xfrm>
            <a:off x="6979920" y="6050280"/>
            <a:ext cx="2164080" cy="6400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Trebuchet MS"/>
              <a:ea typeface="Trebuchet MS"/>
              <a:cs typeface="Trebuchet MS"/>
              <a:sym typeface="Trebuchet MS"/>
            </a:endParaRPr>
          </a:p>
        </p:txBody>
      </p:sp>
      <p:sp>
        <p:nvSpPr>
          <p:cNvPr id="182" name="Google Shape;182;p4"/>
          <p:cNvSpPr txBox="1"/>
          <p:nvPr/>
        </p:nvSpPr>
        <p:spPr>
          <a:xfrm>
            <a:off x="1250066" y="737293"/>
            <a:ext cx="785343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u="sng">
                <a:solidFill>
                  <a:schemeClr val="lt1"/>
                </a:solidFill>
                <a:latin typeface="Times New Roman"/>
                <a:ea typeface="Times New Roman"/>
                <a:cs typeface="Times New Roman"/>
                <a:sym typeface="Times New Roman"/>
              </a:rPr>
              <a:t>Câu hỏi số 3: </a:t>
            </a:r>
            <a:r>
              <a:rPr lang="en-US" sz="3200">
                <a:solidFill>
                  <a:srgbClr val="F2F2F2"/>
                </a:solidFill>
                <a:latin typeface="Times New Roman"/>
                <a:ea typeface="Times New Roman"/>
                <a:cs typeface="Times New Roman"/>
                <a:sym typeface="Times New Roman"/>
              </a:rPr>
              <a:t>Nêu mục đích của bản "TNĐL"?</a:t>
            </a:r>
            <a:endParaRPr sz="32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lt1"/>
              </a:solidFill>
              <a:latin typeface="Times New Roman"/>
              <a:ea typeface="Times New Roman"/>
              <a:cs typeface="Times New Roman"/>
              <a:sym typeface="Times New Roman"/>
            </a:endParaRPr>
          </a:p>
        </p:txBody>
      </p:sp>
      <p:sp>
        <p:nvSpPr>
          <p:cNvPr id="183" name="Google Shape;183;p4"/>
          <p:cNvSpPr txBox="1"/>
          <p:nvPr/>
        </p:nvSpPr>
        <p:spPr>
          <a:xfrm>
            <a:off x="908543" y="1525965"/>
            <a:ext cx="10523009"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u="sng">
                <a:solidFill>
                  <a:schemeClr val="lt1"/>
                </a:solidFill>
                <a:latin typeface="Times New Roman"/>
                <a:ea typeface="Times New Roman"/>
                <a:cs typeface="Times New Roman"/>
                <a:sym typeface="Times New Roman"/>
              </a:rPr>
              <a:t>Đáp án:</a:t>
            </a:r>
            <a:endParaRPr/>
          </a:p>
          <a:p>
            <a:pPr indent="0" lvl="0" marL="0" marR="0" rtl="0" algn="l">
              <a:spcBef>
                <a:spcPts val="0"/>
              </a:spcBef>
              <a:spcAft>
                <a:spcPts val="0"/>
              </a:spcAft>
              <a:buNone/>
            </a:pPr>
            <a:r>
              <a:rPr i="1" lang="en-US" sz="3200">
                <a:solidFill>
                  <a:schemeClr val="dk1"/>
                </a:solidFill>
                <a:latin typeface="Trebuchet MS"/>
                <a:ea typeface="Trebuchet MS"/>
                <a:cs typeface="Trebuchet MS"/>
                <a:sym typeface="Trebuchet MS"/>
              </a:rPr>
              <a:t> </a:t>
            </a:r>
            <a:r>
              <a:rPr lang="en-US" sz="3200">
                <a:solidFill>
                  <a:srgbClr val="F2F2F2"/>
                </a:solidFill>
                <a:latin typeface="Times New Roman"/>
                <a:ea typeface="Times New Roman"/>
                <a:cs typeface="Times New Roman"/>
                <a:sym typeface="Times New Roman"/>
              </a:rPr>
              <a:t>- Tuyên bố nền độc lập tự do của dân tộc, chấm dứt </a:t>
            </a:r>
            <a:endParaRPr/>
          </a:p>
          <a:p>
            <a:pPr indent="0" lvl="0" marL="0" marR="0" rtl="0" algn="l">
              <a:spcBef>
                <a:spcPts val="0"/>
              </a:spcBef>
              <a:spcAft>
                <a:spcPts val="0"/>
              </a:spcAft>
              <a:buNone/>
            </a:pPr>
            <a:r>
              <a:rPr lang="en-US" sz="3200">
                <a:solidFill>
                  <a:srgbClr val="F2F2F2"/>
                </a:solidFill>
                <a:latin typeface="Times New Roman"/>
                <a:ea typeface="Times New Roman"/>
                <a:cs typeface="Times New Roman"/>
                <a:sym typeface="Times New Roman"/>
              </a:rPr>
              <a:t>chế độ phong kiến.</a:t>
            </a:r>
            <a:endParaRPr sz="32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rgbClr val="F2F2F2"/>
                </a:solidFill>
                <a:latin typeface="Times New Roman"/>
                <a:ea typeface="Times New Roman"/>
                <a:cs typeface="Times New Roman"/>
                <a:sym typeface="Times New Roman"/>
              </a:rPr>
              <a:t>- Ngăn chặn âm mưu tái xâm, lược Việt Nam của thực dân </a:t>
            </a:r>
            <a:endParaRPr/>
          </a:p>
          <a:p>
            <a:pPr indent="0" lvl="0" marL="0" marR="0" rtl="0" algn="l">
              <a:spcBef>
                <a:spcPts val="0"/>
              </a:spcBef>
              <a:spcAft>
                <a:spcPts val="0"/>
              </a:spcAft>
              <a:buNone/>
            </a:pPr>
            <a:r>
              <a:rPr lang="en-US" sz="3200">
                <a:solidFill>
                  <a:srgbClr val="F2F2F2"/>
                </a:solidFill>
                <a:latin typeface="Times New Roman"/>
                <a:ea typeface="Times New Roman"/>
                <a:cs typeface="Times New Roman"/>
                <a:sym typeface="Times New Roman"/>
              </a:rPr>
              <a:t> Pháp và âm mưu xâm lược của các nước Đế quốc khác</a:t>
            </a:r>
            <a:endParaRPr sz="3200">
              <a:solidFill>
                <a:srgbClr val="F2F2F2"/>
              </a:solidFill>
              <a:latin typeface="Times New Roman"/>
              <a:ea typeface="Times New Roman"/>
              <a:cs typeface="Times New Roman"/>
              <a:sym typeface="Times New Roman"/>
            </a:endParaRPr>
          </a:p>
          <a:p>
            <a:pPr indent="-457200" lvl="0" marL="457200" marR="0" rtl="0" algn="l">
              <a:spcBef>
                <a:spcPts val="0"/>
              </a:spcBef>
              <a:spcAft>
                <a:spcPts val="0"/>
              </a:spcAft>
              <a:buClr>
                <a:srgbClr val="F2F2F2"/>
              </a:buClr>
              <a:buSzPts val="3200"/>
              <a:buFont typeface="Times New Roman"/>
              <a:buChar char="-"/>
            </a:pPr>
            <a:r>
              <a:rPr lang="en-US" sz="3200">
                <a:solidFill>
                  <a:srgbClr val="F2F2F2"/>
                </a:solidFill>
                <a:latin typeface="Times New Roman"/>
                <a:ea typeface="Times New Roman"/>
                <a:cs typeface="Times New Roman"/>
                <a:sym typeface="Times New Roman"/>
              </a:rPr>
              <a:t>Tuyên bố sự ra đời của nước VN DCCH, khẳng định quyền </a:t>
            </a:r>
            <a:endParaRPr/>
          </a:p>
          <a:p>
            <a:pPr indent="0" lvl="0" marL="0" marR="0" rtl="0" algn="l">
              <a:spcBef>
                <a:spcPts val="0"/>
              </a:spcBef>
              <a:spcAft>
                <a:spcPts val="0"/>
              </a:spcAft>
              <a:buNone/>
            </a:pPr>
            <a:r>
              <a:rPr lang="en-US" sz="3200">
                <a:solidFill>
                  <a:srgbClr val="F2F2F2"/>
                </a:solidFill>
                <a:latin typeface="Times New Roman"/>
                <a:ea typeface="Times New Roman"/>
                <a:cs typeface="Times New Roman"/>
                <a:sym typeface="Times New Roman"/>
              </a:rPr>
              <a:t>độc lập tự do của dân tôc trước quốc dân đồng bào..</a:t>
            </a:r>
            <a:endParaRPr sz="32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u="sng">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5">
            <a:hlinkClick action="ppaction://hlinksldjump" r:id="rId4"/>
          </p:cNvPr>
          <p:cNvSpPr/>
          <p:nvPr/>
        </p:nvSpPr>
        <p:spPr>
          <a:xfrm>
            <a:off x="6979920" y="6050280"/>
            <a:ext cx="2164080" cy="6400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Trebuchet MS"/>
              <a:ea typeface="Trebuchet MS"/>
              <a:cs typeface="Trebuchet MS"/>
              <a:sym typeface="Trebuchet MS"/>
            </a:endParaRPr>
          </a:p>
        </p:txBody>
      </p:sp>
      <p:sp>
        <p:nvSpPr>
          <p:cNvPr id="189" name="Google Shape;189;p5"/>
          <p:cNvSpPr txBox="1"/>
          <p:nvPr/>
        </p:nvSpPr>
        <p:spPr>
          <a:xfrm>
            <a:off x="1139897" y="1354238"/>
            <a:ext cx="995875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u="sng">
                <a:solidFill>
                  <a:schemeClr val="lt1"/>
                </a:solidFill>
                <a:latin typeface="Times New Roman"/>
                <a:ea typeface="Times New Roman"/>
                <a:cs typeface="Times New Roman"/>
                <a:sym typeface="Times New Roman"/>
              </a:rPr>
              <a:t>Câu hỏi số 4</a:t>
            </a:r>
            <a:r>
              <a:rPr lang="en-US" sz="3200">
                <a:solidFill>
                  <a:schemeClr val="lt1"/>
                </a:solidFill>
                <a:latin typeface="Times New Roman"/>
                <a:ea typeface="Times New Roman"/>
                <a:cs typeface="Times New Roman"/>
                <a:sym typeface="Times New Roman"/>
              </a:rPr>
              <a:t>: Cơ sở pháp lí của bản “ Tuyên ngôn độc lập” </a:t>
            </a:r>
            <a:endParaRPr/>
          </a:p>
          <a:p>
            <a:pPr indent="0" lvl="0" marL="0" marR="0" rtl="0" algn="l">
              <a:spcBef>
                <a:spcPts val="0"/>
              </a:spcBef>
              <a:spcAft>
                <a:spcPts val="0"/>
              </a:spcAft>
              <a:buNone/>
            </a:pPr>
            <a:r>
              <a:rPr lang="en-US" sz="3200">
                <a:solidFill>
                  <a:schemeClr val="lt1"/>
                </a:solidFill>
                <a:latin typeface="Times New Roman"/>
                <a:ea typeface="Times New Roman"/>
                <a:cs typeface="Times New Roman"/>
                <a:sym typeface="Times New Roman"/>
              </a:rPr>
              <a:t>bắt nguồn từ các bản tuyên ngôn nào?</a:t>
            </a:r>
            <a:endParaRPr sz="3200">
              <a:solidFill>
                <a:schemeClr val="lt1"/>
              </a:solidFill>
              <a:latin typeface="Times New Roman"/>
              <a:ea typeface="Times New Roman"/>
              <a:cs typeface="Times New Roman"/>
              <a:sym typeface="Times New Roman"/>
            </a:endParaRPr>
          </a:p>
        </p:txBody>
      </p:sp>
      <p:sp>
        <p:nvSpPr>
          <p:cNvPr id="190" name="Google Shape;190;p5"/>
          <p:cNvSpPr txBox="1"/>
          <p:nvPr/>
        </p:nvSpPr>
        <p:spPr>
          <a:xfrm>
            <a:off x="1139897" y="2536179"/>
            <a:ext cx="8563563"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u="sng">
                <a:solidFill>
                  <a:schemeClr val="lt1"/>
                </a:solidFill>
                <a:latin typeface="Times New Roman"/>
                <a:ea typeface="Times New Roman"/>
                <a:cs typeface="Times New Roman"/>
                <a:sym typeface="Times New Roman"/>
              </a:rPr>
              <a:t>Đáp án:</a:t>
            </a:r>
            <a:endParaRPr/>
          </a:p>
          <a:p>
            <a:pPr indent="0" lvl="0" marL="0" marR="0" rtl="0" algn="l">
              <a:spcBef>
                <a:spcPts val="0"/>
              </a:spcBef>
              <a:spcAft>
                <a:spcPts val="0"/>
              </a:spcAft>
              <a:buNone/>
            </a:pPr>
            <a:r>
              <a:rPr lang="en-US" sz="3200">
                <a:solidFill>
                  <a:srgbClr val="F2F2F2"/>
                </a:solidFill>
                <a:latin typeface="Trebuchet MS"/>
                <a:ea typeface="Trebuchet MS"/>
                <a:cs typeface="Trebuchet MS"/>
                <a:sym typeface="Trebuchet MS"/>
              </a:rPr>
              <a:t>+ “</a:t>
            </a:r>
            <a:r>
              <a:rPr b="1" i="1" lang="en-US" sz="3200" u="sng">
                <a:solidFill>
                  <a:schemeClr val="lt1"/>
                </a:solidFill>
                <a:latin typeface="Times New Roman"/>
                <a:ea typeface="Times New Roman"/>
                <a:cs typeface="Times New Roman"/>
                <a:sym typeface="Times New Roman"/>
              </a:rPr>
              <a:t>Tuyên ngôn độc lập” </a:t>
            </a:r>
            <a:r>
              <a:rPr lang="en-US" sz="3200">
                <a:solidFill>
                  <a:schemeClr val="lt1"/>
                </a:solidFill>
                <a:latin typeface="Times New Roman"/>
                <a:ea typeface="Times New Roman"/>
                <a:cs typeface="Times New Roman"/>
                <a:sym typeface="Times New Roman"/>
              </a:rPr>
              <a:t>năm </a:t>
            </a:r>
            <a:r>
              <a:rPr lang="en-US" sz="3200" u="sng">
                <a:solidFill>
                  <a:schemeClr val="lt1"/>
                </a:solidFill>
                <a:latin typeface="Times New Roman"/>
                <a:ea typeface="Times New Roman"/>
                <a:cs typeface="Times New Roman"/>
                <a:sym typeface="Times New Roman"/>
              </a:rPr>
              <a:t>1776</a:t>
            </a:r>
            <a:r>
              <a:rPr lang="en-US" sz="3200">
                <a:solidFill>
                  <a:schemeClr val="lt1"/>
                </a:solidFill>
                <a:latin typeface="Times New Roman"/>
                <a:ea typeface="Times New Roman"/>
                <a:cs typeface="Times New Roman"/>
                <a:sym typeface="Times New Roman"/>
              </a:rPr>
              <a:t> của nước </a:t>
            </a:r>
            <a:r>
              <a:rPr lang="en-US" sz="3200" u="sng">
                <a:solidFill>
                  <a:schemeClr val="lt1"/>
                </a:solidFill>
                <a:latin typeface="Times New Roman"/>
                <a:ea typeface="Times New Roman"/>
                <a:cs typeface="Times New Roman"/>
                <a:sym typeface="Times New Roman"/>
              </a:rPr>
              <a:t>Mỹ</a:t>
            </a:r>
            <a:endParaRPr/>
          </a:p>
          <a:p>
            <a:pPr indent="0" lvl="0" marL="0" marR="0" rtl="0" algn="l">
              <a:spcBef>
                <a:spcPts val="0"/>
              </a:spcBef>
              <a:spcAft>
                <a:spcPts val="0"/>
              </a:spcAft>
              <a:buNone/>
            </a:pPr>
            <a:r>
              <a:rPr lang="en-US" sz="3200">
                <a:solidFill>
                  <a:schemeClr val="lt1"/>
                </a:solidFill>
                <a:latin typeface="Times New Roman"/>
                <a:ea typeface="Times New Roman"/>
                <a:cs typeface="Times New Roman"/>
                <a:sym typeface="Times New Roman"/>
              </a:rPr>
              <a:t>+ Bản “</a:t>
            </a:r>
            <a:r>
              <a:rPr lang="en-US" sz="3200" u="sng">
                <a:solidFill>
                  <a:schemeClr val="lt1"/>
                </a:solidFill>
                <a:latin typeface="Times New Roman"/>
                <a:ea typeface="Times New Roman"/>
                <a:cs typeface="Times New Roman"/>
                <a:sym typeface="Times New Roman"/>
              </a:rPr>
              <a:t>Tuyên ngôn nhân quyền và dân quyền” </a:t>
            </a:r>
            <a:r>
              <a:rPr lang="en-US" sz="3200">
                <a:solidFill>
                  <a:schemeClr val="lt1"/>
                </a:solidFill>
                <a:latin typeface="Times New Roman"/>
                <a:ea typeface="Times New Roman"/>
                <a:cs typeface="Times New Roman"/>
                <a:sym typeface="Times New Roman"/>
              </a:rPr>
              <a:t>của</a:t>
            </a:r>
            <a:endParaRPr/>
          </a:p>
          <a:p>
            <a:pPr indent="0" lvl="0" marL="0" marR="0" rtl="0" algn="l">
              <a:spcBef>
                <a:spcPts val="0"/>
              </a:spcBef>
              <a:spcAft>
                <a:spcPts val="0"/>
              </a:spcAft>
              <a:buNone/>
            </a:pPr>
            <a:r>
              <a:rPr lang="en-US" sz="3200">
                <a:solidFill>
                  <a:schemeClr val="lt1"/>
                </a:solidFill>
                <a:latin typeface="Times New Roman"/>
                <a:ea typeface="Times New Roman"/>
                <a:cs typeface="Times New Roman"/>
                <a:sym typeface="Times New Roman"/>
              </a:rPr>
              <a:t> </a:t>
            </a:r>
            <a:r>
              <a:rPr lang="en-US" sz="3200" u="sng">
                <a:solidFill>
                  <a:schemeClr val="lt1"/>
                </a:solidFill>
                <a:latin typeface="Times New Roman"/>
                <a:ea typeface="Times New Roman"/>
                <a:cs typeface="Times New Roman"/>
                <a:sym typeface="Times New Roman"/>
              </a:rPr>
              <a:t>Cách mạng Pháp </a:t>
            </a:r>
            <a:r>
              <a:rPr lang="en-US" sz="3200">
                <a:solidFill>
                  <a:schemeClr val="lt1"/>
                </a:solidFill>
                <a:latin typeface="Times New Roman"/>
                <a:ea typeface="Times New Roman"/>
                <a:cs typeface="Times New Roman"/>
                <a:sym typeface="Times New Roman"/>
              </a:rPr>
              <a:t>năm </a:t>
            </a:r>
            <a:r>
              <a:rPr lang="en-US" sz="3200" u="sng">
                <a:solidFill>
                  <a:schemeClr val="lt1"/>
                </a:solidFill>
                <a:latin typeface="Times New Roman"/>
                <a:ea typeface="Times New Roman"/>
                <a:cs typeface="Times New Roman"/>
                <a:sym typeface="Times New Roman"/>
              </a:rPr>
              <a:t>1791</a:t>
            </a:r>
            <a:endParaRPr sz="3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u="sng">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6"/>
          <p:cNvSpPr txBox="1"/>
          <p:nvPr>
            <p:ph type="ctrTitle"/>
          </p:nvPr>
        </p:nvSpPr>
        <p:spPr>
          <a:xfrm>
            <a:off x="2654301" y="2405064"/>
            <a:ext cx="5827713" cy="16462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accent1"/>
              </a:buClr>
              <a:buSzPts val="5400"/>
              <a:buFont typeface="Trebuchet MS"/>
              <a:buNone/>
            </a:pPr>
            <a:r>
              <a:t/>
            </a:r>
            <a:endParaRPr/>
          </a:p>
        </p:txBody>
      </p:sp>
      <p:sp>
        <p:nvSpPr>
          <p:cNvPr id="196" name="Google Shape;196;p6"/>
          <p:cNvSpPr txBox="1"/>
          <p:nvPr>
            <p:ph idx="1" type="subTitle"/>
          </p:nvPr>
        </p:nvSpPr>
        <p:spPr>
          <a:xfrm>
            <a:off x="2654301" y="4051301"/>
            <a:ext cx="5827713" cy="1096963"/>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440"/>
              <a:buNone/>
            </a:pPr>
            <a:r>
              <a:t/>
            </a:r>
            <a:endParaRPr/>
          </a:p>
        </p:txBody>
      </p:sp>
      <p:pic>
        <p:nvPicPr>
          <p:cNvPr descr="bacho-cd%20copy" id="197" name="Google Shape;197;p6"/>
          <p:cNvPicPr preferRelativeResize="0"/>
          <p:nvPr/>
        </p:nvPicPr>
        <p:blipFill rotWithShape="1">
          <a:blip r:embed="rId3">
            <a:alphaModFix/>
          </a:blip>
          <a:srcRect b="20110" l="0" r="0" t="0"/>
          <a:stretch/>
        </p:blipFill>
        <p:spPr>
          <a:xfrm>
            <a:off x="1524000" y="0"/>
            <a:ext cx="9144000" cy="6831012"/>
          </a:xfrm>
          <a:prstGeom prst="rect">
            <a:avLst/>
          </a:prstGeom>
          <a:noFill/>
          <a:ln>
            <a:noFill/>
          </a:ln>
        </p:spPr>
      </p:pic>
      <p:pic>
        <p:nvPicPr>
          <p:cNvPr descr="TUYEN NGON DOC LAP" id="198" name="Google Shape;198;p6"/>
          <p:cNvPicPr preferRelativeResize="0"/>
          <p:nvPr/>
        </p:nvPicPr>
        <p:blipFill rotWithShape="1">
          <a:blip r:embed="rId4">
            <a:alphaModFix/>
          </a:blip>
          <a:srcRect b="0" l="0" r="0" t="0"/>
          <a:stretch/>
        </p:blipFill>
        <p:spPr>
          <a:xfrm>
            <a:off x="1714500" y="1063687"/>
            <a:ext cx="8763000" cy="1179512"/>
          </a:xfrm>
          <a:prstGeom prst="rect">
            <a:avLst/>
          </a:prstGeom>
          <a:noFill/>
          <a:ln>
            <a:noFill/>
          </a:ln>
        </p:spPr>
      </p:pic>
      <p:sp>
        <p:nvSpPr>
          <p:cNvPr id="199" name="Google Shape;199;p6"/>
          <p:cNvSpPr txBox="1"/>
          <p:nvPr/>
        </p:nvSpPr>
        <p:spPr>
          <a:xfrm>
            <a:off x="2370250" y="622683"/>
            <a:ext cx="208262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u="sng">
                <a:solidFill>
                  <a:schemeClr val="lt1"/>
                </a:solidFill>
                <a:latin typeface="Times New Roman"/>
                <a:ea typeface="Times New Roman"/>
                <a:cs typeface="Times New Roman"/>
                <a:sym typeface="Times New Roman"/>
              </a:rPr>
              <a:t>Tự chọn 4: </a:t>
            </a:r>
            <a:endParaRPr sz="32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7"/>
          <p:cNvSpPr txBox="1"/>
          <p:nvPr>
            <p:ph type="title"/>
          </p:nvPr>
        </p:nvSpPr>
        <p:spPr>
          <a:xfrm>
            <a:off x="677334" y="367229"/>
            <a:ext cx="8596668" cy="624289"/>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240"/>
              <a:buFont typeface="Times New Roman"/>
              <a:buNone/>
            </a:pPr>
            <a:r>
              <a:rPr lang="en-US" sz="3240">
                <a:latin typeface="Times New Roman"/>
                <a:ea typeface="Times New Roman"/>
                <a:cs typeface="Times New Roman"/>
                <a:sym typeface="Times New Roman"/>
              </a:rPr>
              <a:t>Bài tập</a:t>
            </a:r>
            <a:endParaRPr sz="3240">
              <a:latin typeface="Times New Roman"/>
              <a:ea typeface="Times New Roman"/>
              <a:cs typeface="Times New Roman"/>
              <a:sym typeface="Times New Roman"/>
            </a:endParaRPr>
          </a:p>
        </p:txBody>
      </p:sp>
      <p:sp>
        <p:nvSpPr>
          <p:cNvPr id="205" name="Google Shape;205;p7"/>
          <p:cNvSpPr txBox="1"/>
          <p:nvPr>
            <p:ph idx="1" type="body"/>
          </p:nvPr>
        </p:nvSpPr>
        <p:spPr>
          <a:xfrm>
            <a:off x="453040" y="1340385"/>
            <a:ext cx="4687881" cy="388077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560"/>
              <a:buChar char="►"/>
            </a:pPr>
            <a:r>
              <a:rPr b="1" i="1" lang="en-US" sz="3200" u="sng">
                <a:solidFill>
                  <a:schemeClr val="dk1"/>
                </a:solidFill>
                <a:latin typeface="Times New Roman"/>
                <a:ea typeface="Times New Roman"/>
                <a:cs typeface="Times New Roman"/>
                <a:sym typeface="Times New Roman"/>
              </a:rPr>
              <a:t>Đề 1: </a:t>
            </a:r>
            <a:r>
              <a:rPr b="1" i="1" lang="en-US" sz="3200">
                <a:solidFill>
                  <a:schemeClr val="dk1"/>
                </a:solidFill>
                <a:latin typeface="Times New Roman"/>
                <a:ea typeface="Times New Roman"/>
                <a:cs typeface="Times New Roman"/>
                <a:sym typeface="Times New Roman"/>
              </a:rPr>
              <a:t>Trong TNĐL, Bác đã nêu âm mưu thâm độc và chính sách tàn bạo của thực dân Pháp như thế nào? Đưa dẫn chứng và nhận xét về nghệ thuật?</a:t>
            </a:r>
            <a:br>
              <a:rPr lang="en-US" sz="3200">
                <a:solidFill>
                  <a:schemeClr val="dk1"/>
                </a:solidFill>
                <a:latin typeface="Times New Roman"/>
                <a:ea typeface="Times New Roman"/>
                <a:cs typeface="Times New Roman"/>
                <a:sym typeface="Times New Roman"/>
              </a:rPr>
            </a:br>
            <a:endParaRPr sz="3200"/>
          </a:p>
        </p:txBody>
      </p:sp>
      <p:sp>
        <p:nvSpPr>
          <p:cNvPr id="206" name="Google Shape;206;p7"/>
          <p:cNvSpPr txBox="1"/>
          <p:nvPr/>
        </p:nvSpPr>
        <p:spPr>
          <a:xfrm>
            <a:off x="5346648" y="1125003"/>
            <a:ext cx="5394798" cy="3880773"/>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chemeClr val="accent1"/>
              </a:buClr>
              <a:buSzPts val="2560"/>
              <a:buFont typeface="Noto Sans Symbols"/>
              <a:buChar char="►"/>
            </a:pPr>
            <a:r>
              <a:rPr b="1" lang="en-US" sz="3200" u="sng">
                <a:solidFill>
                  <a:srgbClr val="3F3F3F"/>
                </a:solidFill>
                <a:latin typeface="Times New Roman"/>
                <a:ea typeface="Times New Roman"/>
                <a:cs typeface="Times New Roman"/>
                <a:sym typeface="Times New Roman"/>
              </a:rPr>
              <a:t>Đề 2: </a:t>
            </a:r>
            <a:r>
              <a:rPr b="1" lang="en-US" sz="3200">
                <a:solidFill>
                  <a:srgbClr val="3F3F3F"/>
                </a:solidFill>
                <a:latin typeface="Times New Roman"/>
                <a:ea typeface="Times New Roman"/>
                <a:cs typeface="Times New Roman"/>
                <a:sym typeface="Times New Roman"/>
              </a:rPr>
              <a:t>Người ta thường coi bài “Đại Cáo Bình Ngô” của Nguyễn Trãi và “Tuyên ngôn độc lập” của Hồ  Chí Minh là hai áng “thiên cổ hùng văn”. Anh (chị) hãy nhận xét những điểm giống nhau và khác nhau của hai tác phẩm trên về nội dung, hình thức thể loại và về ý nghĩa lịch sử.</a:t>
            </a:r>
            <a:endParaRPr sz="3200">
              <a:solidFill>
                <a:srgbClr val="3F3F3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animEffect filter="fade" transition="in">
                                      <p:cBhvr>
                                        <p:cTn dur="500"/>
                                        <p:tgtEl>
                                          <p:spTgt spid="2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8"/>
          <p:cNvSpPr txBox="1"/>
          <p:nvPr>
            <p:ph type="title"/>
          </p:nvPr>
        </p:nvSpPr>
        <p:spPr>
          <a:xfrm>
            <a:off x="688349" y="1028240"/>
            <a:ext cx="10890377" cy="49098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5000"/>
              <a:buFont typeface="Times New Roman"/>
              <a:buNone/>
            </a:pPr>
            <a:r>
              <a:rPr lang="en-US" sz="5000" u="sng">
                <a:solidFill>
                  <a:schemeClr val="dk1"/>
                </a:solidFill>
                <a:latin typeface="Times New Roman"/>
                <a:ea typeface="Times New Roman"/>
                <a:cs typeface="Times New Roman"/>
                <a:sym typeface="Times New Roman"/>
              </a:rPr>
              <a:t>Đề 1: </a:t>
            </a:r>
            <a:r>
              <a:rPr b="1" i="1" lang="en-US" sz="5000">
                <a:solidFill>
                  <a:schemeClr val="dk1"/>
                </a:solidFill>
                <a:latin typeface="Times New Roman"/>
                <a:ea typeface="Times New Roman"/>
                <a:cs typeface="Times New Roman"/>
                <a:sym typeface="Times New Roman"/>
              </a:rPr>
              <a:t>Trong TNĐL, Bác đã nêu âm mưu thâm độc và chính sách tàn bạo của thực dân Pháp như thế nào? Đưa dẫn chứng và nhận xét về nghệ thuật?</a:t>
            </a:r>
            <a:br>
              <a:rPr lang="en-US" sz="5000">
                <a:solidFill>
                  <a:schemeClr val="dk1"/>
                </a:solidFill>
                <a:latin typeface="Times New Roman"/>
                <a:ea typeface="Times New Roman"/>
                <a:cs typeface="Times New Roman"/>
                <a:sym typeface="Times New Roman"/>
              </a:rPr>
            </a:br>
            <a:endParaRPr sz="50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t/>
            </a:r>
            <a:endParaRPr/>
          </a:p>
        </p:txBody>
      </p:sp>
      <p:sp>
        <p:nvSpPr>
          <p:cNvPr id="217" name="Google Shape;217;p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t/>
            </a:r>
            <a:endParaRPr/>
          </a:p>
        </p:txBody>
      </p:sp>
      <p:pic>
        <p:nvPicPr>
          <p:cNvPr descr="New-34" id="218" name="Google Shape;218;p9"/>
          <p:cNvPicPr preferRelativeResize="0"/>
          <p:nvPr/>
        </p:nvPicPr>
        <p:blipFill rotWithShape="1">
          <a:blip r:embed="rId3">
            <a:alphaModFix/>
          </a:blip>
          <a:srcRect b="0" l="0" r="0" t="0"/>
          <a:stretch/>
        </p:blipFill>
        <p:spPr>
          <a:xfrm>
            <a:off x="397526" y="0"/>
            <a:ext cx="10194274" cy="6899275"/>
          </a:xfrm>
          <a:prstGeom prst="rect">
            <a:avLst/>
          </a:prstGeom>
          <a:noFill/>
          <a:ln>
            <a:noFill/>
          </a:ln>
        </p:spPr>
      </p:pic>
      <p:sp>
        <p:nvSpPr>
          <p:cNvPr id="219" name="Google Shape;219;p9"/>
          <p:cNvSpPr/>
          <p:nvPr/>
        </p:nvSpPr>
        <p:spPr>
          <a:xfrm>
            <a:off x="561860" y="76201"/>
            <a:ext cx="10029940"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u="sng">
                <a:solidFill>
                  <a:srgbClr val="000000"/>
                </a:solidFill>
                <a:latin typeface="Times New Roman"/>
                <a:ea typeface="Times New Roman"/>
                <a:cs typeface="Times New Roman"/>
                <a:sym typeface="Times New Roman"/>
              </a:rPr>
              <a:t>+ Về chính trị:</a:t>
            </a:r>
            <a:r>
              <a:rPr lang="en-US" sz="3200">
                <a:solidFill>
                  <a:srgbClr val="000000"/>
                </a:solidFill>
                <a:latin typeface="Times New Roman"/>
                <a:ea typeface="Times New Roman"/>
                <a:cs typeface="Times New Roman"/>
                <a:sym typeface="Times New Roman"/>
              </a:rPr>
              <a:t> </a:t>
            </a:r>
            <a:r>
              <a:rPr i="1" lang="en-US" sz="3200">
                <a:solidFill>
                  <a:srgbClr val="000000"/>
                </a:solidFill>
                <a:latin typeface="Times New Roman"/>
                <a:ea typeface="Times New Roman"/>
                <a:cs typeface="Times New Roman"/>
                <a:sym typeface="Times New Roman"/>
              </a:rPr>
              <a:t>không cho nhân dân ta một chút tự do dân chủ nào, thi hành luật pháp dã man,  </a:t>
            </a:r>
            <a:r>
              <a:rPr lang="en-US" sz="3200">
                <a:solidFill>
                  <a:srgbClr val="000000"/>
                </a:solidFill>
                <a:latin typeface="Times New Roman"/>
                <a:ea typeface="Times New Roman"/>
                <a:cs typeface="Times New Roman"/>
                <a:sym typeface="Times New Roman"/>
              </a:rPr>
              <a:t>chia rẽ dân tộc,</a:t>
            </a:r>
            <a:r>
              <a:rPr i="1" lang="en-US" sz="3200">
                <a:solidFill>
                  <a:srgbClr val="000000"/>
                </a:solidFill>
                <a:latin typeface="Times New Roman"/>
                <a:ea typeface="Times New Roman"/>
                <a:cs typeface="Times New Roman"/>
                <a:sym typeface="Times New Roman"/>
              </a:rPr>
              <a:t> tắm các cuộc khởi nghĩa của ta trong những bể máu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2018-11-27T03:58:53Z</dcterms:created>
  <dc:creator>Vo Van Xin Em</dc:creator>
</cp:coreProperties>
</file>