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8" r:id="rId4"/>
    <p:sldId id="269" r:id="rId5"/>
    <p:sldId id="270" r:id="rId6"/>
    <p:sldId id="271" r:id="rId7"/>
    <p:sldId id="272" r:id="rId8"/>
    <p:sldId id="273" r:id="rId9"/>
    <p:sldId id="274" r:id="rId10"/>
    <p:sldId id="27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A97F2-9D55-4466-A47B-D66FB314DC10}" type="datetimeFigureOut">
              <a:rPr lang="en-US" smtClean="0"/>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B38DC-F62D-4187-89FB-8BB1E50B6F11}" type="slidenum">
              <a:rPr lang="en-US" smtClean="0"/>
              <a:t>‹#›</a:t>
            </a:fld>
            <a:endParaRPr lang="en-US"/>
          </a:p>
        </p:txBody>
      </p:sp>
    </p:spTree>
    <p:extLst>
      <p:ext uri="{BB962C8B-B14F-4D97-AF65-F5344CB8AC3E}">
        <p14:creationId xmlns:p14="http://schemas.microsoft.com/office/powerpoint/2010/main" val="57457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5E9AB7-2BB5-4BC1-AC19-375C855A0367}" type="slidenum">
              <a:rPr lang="zh-CN" altLang="en-US" smtClean="0"/>
              <a:t>1</a:t>
            </a:fld>
            <a:endParaRPr lang="zh-CN" altLang="en-US"/>
          </a:p>
        </p:txBody>
      </p:sp>
    </p:spTree>
    <p:extLst>
      <p:ext uri="{BB962C8B-B14F-4D97-AF65-F5344CB8AC3E}">
        <p14:creationId xmlns:p14="http://schemas.microsoft.com/office/powerpoint/2010/main" val="298548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5E9AB7-2BB5-4BC1-AC19-375C855A0367}" type="slidenum">
              <a:rPr lang="zh-CN" altLang="en-US" smtClean="0"/>
              <a:t>2</a:t>
            </a:fld>
            <a:endParaRPr lang="zh-CN" altLang="en-US"/>
          </a:p>
        </p:txBody>
      </p:sp>
    </p:spTree>
    <p:extLst>
      <p:ext uri="{BB962C8B-B14F-4D97-AF65-F5344CB8AC3E}">
        <p14:creationId xmlns:p14="http://schemas.microsoft.com/office/powerpoint/2010/main" val="215995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5E9AB7-2BB5-4BC1-AC19-375C855A0367}" type="slidenum">
              <a:rPr lang="zh-CN" altLang="en-US" smtClean="0"/>
              <a:t>11</a:t>
            </a:fld>
            <a:endParaRPr lang="zh-CN" altLang="en-US"/>
          </a:p>
        </p:txBody>
      </p:sp>
    </p:spTree>
    <p:extLst>
      <p:ext uri="{BB962C8B-B14F-4D97-AF65-F5344CB8AC3E}">
        <p14:creationId xmlns:p14="http://schemas.microsoft.com/office/powerpoint/2010/main" val="252406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D782-2D80-43D1-9FA4-14E386F23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B1CA5-5D21-4B99-9123-66AF72BDD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556B13-654E-4BED-BB7A-E15150FD3CA9}"/>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5" name="Footer Placeholder 4">
            <a:extLst>
              <a:ext uri="{FF2B5EF4-FFF2-40B4-BE49-F238E27FC236}">
                <a16:creationId xmlns:a16="http://schemas.microsoft.com/office/drawing/2014/main" id="{5FBA7E29-9E9E-4C18-9A01-E502291ED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D0944-7092-47FE-89EC-A8911FB70C52}"/>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410285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CD15-AA3B-4D34-BF24-0F4107C27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E8C4B5-6776-4016-B852-B5B51A7CE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09591-5A5F-41BE-914E-C5E5E2671255}"/>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5" name="Footer Placeholder 4">
            <a:extLst>
              <a:ext uri="{FF2B5EF4-FFF2-40B4-BE49-F238E27FC236}">
                <a16:creationId xmlns:a16="http://schemas.microsoft.com/office/drawing/2014/main" id="{444A6B2F-59D7-4D75-AF17-6095DA222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531F8-6996-46DB-8FF7-FDB605FF04A6}"/>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77279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BD3BD-7AA9-4B18-8384-6E68B767D5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144457-4FC8-4332-A5DD-FD36D99254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6D7FF-6FB4-4409-AECC-C4E6F7B406E2}"/>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5" name="Footer Placeholder 4">
            <a:extLst>
              <a:ext uri="{FF2B5EF4-FFF2-40B4-BE49-F238E27FC236}">
                <a16:creationId xmlns:a16="http://schemas.microsoft.com/office/drawing/2014/main" id="{2E6AF941-91B5-4D75-B77A-0FBBED174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51FE4-9361-4028-82C5-B7EB5DC3B3E7}"/>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3575334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577426"/>
      </p:ext>
    </p:extLst>
  </p:cSld>
  <p:clrMapOvr>
    <a:masterClrMapping/>
  </p:clrMapOvr>
  <mc:AlternateContent xmlns:mc="http://schemas.openxmlformats.org/markup-compatibility/2006" xmlns:p14="http://schemas.microsoft.com/office/powerpoint/2010/main">
    <mc:Choice Requires="p14">
      <p:transition spd="slow" p14:dur="2250" advTm="3000">
        <p:split orient="vert"/>
      </p:transition>
    </mc:Choice>
    <mc:Fallback xmlns="">
      <p:transition spd="slow" advTm="3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F51B-FF6F-47D9-BB83-19438E956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8AD63F-8153-419A-9C52-D12B4D636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96C28-23FC-4C6A-8C15-5319FF9568BD}"/>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5" name="Footer Placeholder 4">
            <a:extLst>
              <a:ext uri="{FF2B5EF4-FFF2-40B4-BE49-F238E27FC236}">
                <a16:creationId xmlns:a16="http://schemas.microsoft.com/office/drawing/2014/main" id="{801F9F66-7DA5-441E-8482-C529792DF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8FD79-1E25-4078-A0F0-E0BCFF9261FF}"/>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363355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0E89-52D4-49ED-8B29-D9BFC5F1E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94A28-872A-40E9-BF12-75499E9BE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60A7C-AC0B-4471-978B-5A8D8A17383E}"/>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5" name="Footer Placeholder 4">
            <a:extLst>
              <a:ext uri="{FF2B5EF4-FFF2-40B4-BE49-F238E27FC236}">
                <a16:creationId xmlns:a16="http://schemas.microsoft.com/office/drawing/2014/main" id="{1856D014-5848-4735-83CE-E1C811F5B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989CA-4D75-4957-AC5C-E63CB6EB317A}"/>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401873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D672-2B1C-4604-9312-52D426925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581F8-F1DE-4EFA-A06D-F4F3A2325C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213B9D-B7F9-4376-B0EB-4483A5542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56B88-FB22-4BD1-B804-06106694D41C}"/>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6" name="Footer Placeholder 5">
            <a:extLst>
              <a:ext uri="{FF2B5EF4-FFF2-40B4-BE49-F238E27FC236}">
                <a16:creationId xmlns:a16="http://schemas.microsoft.com/office/drawing/2014/main" id="{5E61D2CA-212E-4431-A065-F85FE3836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0A048-0BFA-4FC5-80EC-E1D79C28CE70}"/>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259770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C19A-0800-4F73-AF18-13EACD0A20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B66B53-4CF7-42AC-8587-D5EE15BFE1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BF11B-268F-4166-882E-B41644372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313858-B8B4-4676-BEBA-FF457DC27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A71FB9-8279-480F-B103-681E07FE9A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DCADD0-2845-4B80-A48A-3FDE794CE511}"/>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8" name="Footer Placeholder 7">
            <a:extLst>
              <a:ext uri="{FF2B5EF4-FFF2-40B4-BE49-F238E27FC236}">
                <a16:creationId xmlns:a16="http://schemas.microsoft.com/office/drawing/2014/main" id="{DDA3DD4C-BC42-46C7-8CAB-A00B228CD4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24DB57-17BC-484B-B70B-C42AA6589CAF}"/>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240321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AEFE-3190-4402-BD5D-95FDAEA299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6041E0-AE53-4708-A531-800339E1F94A}"/>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4" name="Footer Placeholder 3">
            <a:extLst>
              <a:ext uri="{FF2B5EF4-FFF2-40B4-BE49-F238E27FC236}">
                <a16:creationId xmlns:a16="http://schemas.microsoft.com/office/drawing/2014/main" id="{EE604635-430F-4216-A7F8-1E0374CF2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B4C7A-01F3-46A3-B4EE-828E33D62055}"/>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55582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3FDF6-66CB-4C37-BA16-35EC3D506050}"/>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3" name="Footer Placeholder 2">
            <a:extLst>
              <a:ext uri="{FF2B5EF4-FFF2-40B4-BE49-F238E27FC236}">
                <a16:creationId xmlns:a16="http://schemas.microsoft.com/office/drawing/2014/main" id="{8B965DFB-5B9C-4AAB-95FB-4E097D8ED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E28B19-02E6-4EE6-8E1E-078F7D5169D7}"/>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121818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A63F-D59E-40A7-8729-07E9CBC8D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B8C4FD-A67A-4981-B118-3A5633B6A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3ABD55-25D1-4E74-BB78-2FC2003B7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438AF-5914-4D47-A690-E837FE7E344D}"/>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6" name="Footer Placeholder 5">
            <a:extLst>
              <a:ext uri="{FF2B5EF4-FFF2-40B4-BE49-F238E27FC236}">
                <a16:creationId xmlns:a16="http://schemas.microsoft.com/office/drawing/2014/main" id="{3CFE8332-83F9-459D-82C3-0916BCFC6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8E250-C4D6-46CA-ACA5-46DE6A32AEC1}"/>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425881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601C-8F7B-4FD6-B0D1-99DAB95B8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A9C43-106C-4C37-A506-E50A66F2A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00EC74-A650-4DF9-B695-6223F7AD7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F1F4BA-8F56-47BA-BA10-3489647C301B}"/>
              </a:ext>
            </a:extLst>
          </p:cNvPr>
          <p:cNvSpPr>
            <a:spLocks noGrp="1"/>
          </p:cNvSpPr>
          <p:nvPr>
            <p:ph type="dt" sz="half" idx="10"/>
          </p:nvPr>
        </p:nvSpPr>
        <p:spPr/>
        <p:txBody>
          <a:bodyPr/>
          <a:lstStyle/>
          <a:p>
            <a:fld id="{6308A785-9F81-4AF8-8752-52A5A38AE07E}" type="datetimeFigureOut">
              <a:rPr lang="en-US" smtClean="0"/>
              <a:t>9/3/2020</a:t>
            </a:fld>
            <a:endParaRPr lang="en-US"/>
          </a:p>
        </p:txBody>
      </p:sp>
      <p:sp>
        <p:nvSpPr>
          <p:cNvPr id="6" name="Footer Placeholder 5">
            <a:extLst>
              <a:ext uri="{FF2B5EF4-FFF2-40B4-BE49-F238E27FC236}">
                <a16:creationId xmlns:a16="http://schemas.microsoft.com/office/drawing/2014/main" id="{1EB98D47-F438-40F0-98F8-5E08430FC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6FE51-9B78-42FA-90F3-3E21C6756EED}"/>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91812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7FD42-050D-4A3E-870E-6E61C0744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D7413F-B3E9-4D2A-813B-1E41607F0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95F30-F3C5-44B1-9258-002B7C7C9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8A785-9F81-4AF8-8752-52A5A38AE07E}" type="datetimeFigureOut">
              <a:rPr lang="en-US" smtClean="0"/>
              <a:t>9/3/2020</a:t>
            </a:fld>
            <a:endParaRPr lang="en-US"/>
          </a:p>
        </p:txBody>
      </p:sp>
      <p:sp>
        <p:nvSpPr>
          <p:cNvPr id="5" name="Footer Placeholder 4">
            <a:extLst>
              <a:ext uri="{FF2B5EF4-FFF2-40B4-BE49-F238E27FC236}">
                <a16:creationId xmlns:a16="http://schemas.microsoft.com/office/drawing/2014/main" id="{D8CA3B23-450E-416A-83E6-ACF4BBE99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A6656C-F0A8-42B1-8E2C-6C88BD1EB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F7260-3603-493B-84E5-C96B0FE45F26}" type="slidenum">
              <a:rPr lang="en-US" smtClean="0"/>
              <a:t>‹#›</a:t>
            </a:fld>
            <a:endParaRPr lang="en-US"/>
          </a:p>
        </p:txBody>
      </p:sp>
    </p:spTree>
    <p:extLst>
      <p:ext uri="{BB962C8B-B14F-4D97-AF65-F5344CB8AC3E}">
        <p14:creationId xmlns:p14="http://schemas.microsoft.com/office/powerpoint/2010/main" val="214484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文本框 13"/>
          <p:cNvSpPr txBox="1"/>
          <p:nvPr/>
        </p:nvSpPr>
        <p:spPr>
          <a:xfrm>
            <a:off x="1980080" y="2321276"/>
            <a:ext cx="8153734" cy="1015663"/>
          </a:xfrm>
          <a:prstGeom prst="rect">
            <a:avLst/>
          </a:prstGeom>
          <a:noFill/>
        </p:spPr>
        <p:txBody>
          <a:bodyPr wrap="square" rtlCol="0">
            <a:spAutoFit/>
          </a:bodyPr>
          <a:lstStyle/>
          <a:p>
            <a:pPr algn="ct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Bài</a:t>
            </a:r>
            <a:r>
              <a:rPr lang="en-US" altLang="zh-CN"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12: </a:t>
            </a: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Biết</a:t>
            </a:r>
            <a:r>
              <a:rPr lang="en-US" altLang="zh-CN"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ơn</a:t>
            </a:r>
            <a:r>
              <a:rPr lang="en-US" altLang="zh-CN"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thầy</a:t>
            </a:r>
            <a:r>
              <a:rPr lang="en-US" altLang="zh-CN"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cô</a:t>
            </a:r>
            <a:endParaRPr lang="zh-CN" altLang="en-US"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endParaRPr>
          </a:p>
        </p:txBody>
      </p:sp>
      <p:sp>
        <p:nvSpPr>
          <p:cNvPr id="5" name="文本框 4"/>
          <p:cNvSpPr txBox="1"/>
          <p:nvPr/>
        </p:nvSpPr>
        <p:spPr>
          <a:xfrm>
            <a:off x="2933889" y="485526"/>
            <a:ext cx="7199925" cy="707886"/>
          </a:xfrm>
          <a:prstGeom prst="rect">
            <a:avLst/>
          </a:prstGeom>
          <a:noFill/>
        </p:spPr>
        <p:txBody>
          <a:bodyPr wrap="square" rtlCol="0">
            <a:spAutoFit/>
          </a:bodyPr>
          <a:lstStyle/>
          <a:p>
            <a:pPr algn="ct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Chủ</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đề</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3: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Thầy</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cô</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của</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em</a:t>
            </a:r>
            <a:endParaRPr lang="zh-CN" altLang="en-US"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endParaRPr>
          </a:p>
        </p:txBody>
      </p:sp>
      <p:sp>
        <p:nvSpPr>
          <p:cNvPr id="16" name="文本框 15"/>
          <p:cNvSpPr txBox="1"/>
          <p:nvPr/>
        </p:nvSpPr>
        <p:spPr>
          <a:xfrm>
            <a:off x="1980080" y="3701422"/>
            <a:ext cx="4309110" cy="583565"/>
          </a:xfrm>
          <a:prstGeom prst="rect">
            <a:avLst/>
          </a:prstGeom>
          <a:noFill/>
        </p:spPr>
        <p:txBody>
          <a:bodyPr wrap="square" rtlCol="0">
            <a:spAutoFit/>
          </a:bodyPr>
          <a:lstStyle/>
          <a:p>
            <a:pPr algn="ctr"/>
            <a:r>
              <a:rPr lang="en-US" altLang="zh-CN" sz="32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Trường</a:t>
            </a:r>
            <a:endParaRPr lang="zh-CN" altLang="en-US" sz="32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1350"/>
                            </p:stCondLst>
                            <p:childTnLst>
                              <p:par>
                                <p:cTn id="13" presetID="12" presetClass="entr" presetSubtype="1" fill="hold" grpId="1" nodeType="afterEffect">
                                  <p:stCondLst>
                                    <p:cond delay="0"/>
                                  </p:stCondLst>
                                  <p:iterate type="lt">
                                    <p:tmPct val="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down)">
                                      <p:cBhvr>
                                        <p:cTn id="16" dur="500"/>
                                        <p:tgtEl>
                                          <p:spTgt spid="5"/>
                                        </p:tgtEl>
                                      </p:cBhvr>
                                    </p:animEffect>
                                  </p:childTnLst>
                                </p:cTn>
                              </p:par>
                            </p:childTnLst>
                          </p:cTn>
                        </p:par>
                        <p:par>
                          <p:cTn id="17" fill="hold">
                            <p:stCondLst>
                              <p:cond delay="1850"/>
                            </p:stCondLst>
                            <p:childTnLst>
                              <p:par>
                                <p:cTn id="18" presetID="16" presetClass="entr" presetSubtype="21" fill="hold" grpId="1"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p:bldP spid="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143260B-6D81-4197-8C46-166A38DB9EF6}"/>
              </a:ext>
            </a:extLst>
          </p:cNvPr>
          <p:cNvSpPr txBox="1"/>
          <p:nvPr/>
        </p:nvSpPr>
        <p:spPr>
          <a:xfrm>
            <a:off x="589560" y="856180"/>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Times" panose="020B0500000000000000" pitchFamily="34" charset="0"/>
                <a:ea typeface="Times" panose="020B0500000000000000" pitchFamily="34" charset="0"/>
                <a:cs typeface="Times" panose="020B0500000000000000" pitchFamily="34" charset="0"/>
              </a:rPr>
              <a:t>Chia </a:t>
            </a:r>
            <a:r>
              <a:rPr lang="en-US" sz="4000" dirty="0" err="1">
                <a:latin typeface="Times" panose="020B0500000000000000" pitchFamily="34" charset="0"/>
                <a:ea typeface="Times" panose="020B0500000000000000" pitchFamily="34" charset="0"/>
                <a:cs typeface="Times" panose="020B0500000000000000" pitchFamily="34" charset="0"/>
              </a:rPr>
              <a:t>sẻ</a:t>
            </a:r>
            <a:r>
              <a:rPr lang="en-US" sz="4000" dirty="0">
                <a:latin typeface="Times" panose="020B0500000000000000" pitchFamily="34" charset="0"/>
                <a:ea typeface="Times" panose="020B0500000000000000" pitchFamily="34" charset="0"/>
                <a:cs typeface="Times" panose="020B0500000000000000" pitchFamily="34" charset="0"/>
              </a:rPr>
              <a: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DDFBAB-B0AD-489A-81C2-AF67EA1A6295}"/>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đã</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làm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gì</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để</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tỏ</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lòng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biết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ơn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Cảm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xúc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của</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khi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làm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được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một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việc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cụ</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thể</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để</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tỏ</a:t>
            </a:r>
            <a:r>
              <a:rPr lang="en-US" sz="3200" dirty="0">
                <a:latin typeface="Times" panose="020B0500000000000000" pitchFamily="34" charset="0"/>
                <a:ea typeface="Times" panose="020B0500000000000000" pitchFamily="34" charset="0"/>
                <a:cs typeface="Times" panose="020B0500000000000000" pitchFamily="34" charset="0"/>
              </a:rPr>
              <a:t> long </a:t>
            </a:r>
            <a:r>
              <a:rPr lang="en-US" sz="3200" dirty="0" err="1">
                <a:latin typeface="Times" panose="020B0500000000000000" pitchFamily="34" charset="0"/>
                <a:ea typeface="Times" panose="020B0500000000000000" pitchFamily="34" charset="0"/>
                <a:cs typeface="Times" panose="020B0500000000000000" pitchFamily="34" charset="0"/>
              </a:rPr>
              <a:t>biết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ơn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a:t>
            </a:r>
          </a:p>
          <a:p>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7BA6CD8F-C291-4162-ADC8-AD3F3A5995A0}"/>
              </a:ext>
            </a:extLst>
          </p:cNvPr>
          <p:cNvPicPr>
            <a:picLocks noChangeAspect="1"/>
          </p:cNvPicPr>
          <p:nvPr/>
        </p:nvPicPr>
        <p:blipFill rotWithShape="1">
          <a:blip r:embed="rId2"/>
          <a:srcRect l="13263" r="15816" b="2"/>
          <a:stretch/>
        </p:blipFill>
        <p:spPr>
          <a:xfrm>
            <a:off x="5977788" y="799352"/>
            <a:ext cx="5425410" cy="5259296"/>
          </a:xfrm>
          <a:prstGeom prst="rect">
            <a:avLst/>
          </a:prstGeom>
        </p:spPr>
      </p:pic>
    </p:spTree>
    <p:extLst>
      <p:ext uri="{BB962C8B-B14F-4D97-AF65-F5344CB8AC3E}">
        <p14:creationId xmlns:p14="http://schemas.microsoft.com/office/powerpoint/2010/main" val="52171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2" name="图片 1" descr="6ef6858c0ebc8ea708ed448ab4b35c31"/>
          <p:cNvPicPr>
            <a:picLocks noChangeAspect="1"/>
          </p:cNvPicPr>
          <p:nvPr/>
        </p:nvPicPr>
        <p:blipFill>
          <a:blip r:embed="rId4"/>
          <a:srcRect l="24609"/>
          <a:stretch>
            <a:fillRect/>
          </a:stretch>
        </p:blipFill>
        <p:spPr>
          <a:xfrm>
            <a:off x="909637" y="111760"/>
            <a:ext cx="7117715" cy="3211830"/>
          </a:xfrm>
          <a:prstGeom prst="rect">
            <a:avLst/>
          </a:prstGeom>
        </p:spPr>
      </p:pic>
      <p:sp>
        <p:nvSpPr>
          <p:cNvPr id="3" name="文本框 2"/>
          <p:cNvSpPr txBox="1"/>
          <p:nvPr/>
        </p:nvSpPr>
        <p:spPr>
          <a:xfrm>
            <a:off x="1333499" y="1330960"/>
            <a:ext cx="6269990" cy="1014730"/>
          </a:xfrm>
          <a:prstGeom prst="rect">
            <a:avLst/>
          </a:prstGeom>
          <a:noFill/>
        </p:spPr>
        <p:txBody>
          <a:bodyPr wrap="square" rtlCol="0">
            <a:prstTxWarp prst="textWave1">
              <a:avLst/>
            </a:prstTxWarp>
            <a:spAutoFit/>
          </a:bodyPr>
          <a:lstStyle/>
          <a:p>
            <a:pPr algn="l"/>
            <a:r>
              <a:rPr lang="en-US" altLang="zh-CN" sz="6000" dirty="0" err="1">
                <a:solidFill>
                  <a:srgbClr val="FB7369"/>
                </a:solidFill>
                <a:latin typeface="汉仪菱心体简" panose="02010609000101010101" charset="-122"/>
                <a:ea typeface="汉仪菱心体简" panose="02010609000101010101" charset="-122"/>
              </a:rPr>
              <a:t>Củng</a:t>
            </a:r>
            <a:r>
              <a:rPr lang="en-US" altLang="zh-CN" sz="6000" dirty="0">
                <a:solidFill>
                  <a:srgbClr val="FB7369"/>
                </a:solidFill>
                <a:latin typeface="汉仪菱心体简" panose="02010609000101010101" charset="-122"/>
                <a:ea typeface="汉仪菱心体简" panose="02010609000101010101" charset="-122"/>
              </a:rPr>
              <a:t> </a:t>
            </a:r>
            <a:r>
              <a:rPr lang="en-US" altLang="zh-CN" sz="6000" dirty="0" err="1">
                <a:solidFill>
                  <a:srgbClr val="FB7369"/>
                </a:solidFill>
                <a:latin typeface="汉仪菱心体简" panose="02010609000101010101" charset="-122"/>
                <a:ea typeface="汉仪菱心体简" panose="02010609000101010101" charset="-122"/>
              </a:rPr>
              <a:t>cố</a:t>
            </a:r>
            <a:r>
              <a:rPr lang="en-US" altLang="zh-CN" sz="6000" dirty="0">
                <a:solidFill>
                  <a:srgbClr val="FB7369"/>
                </a:solidFill>
                <a:latin typeface="汉仪菱心体简" panose="02010609000101010101" charset="-122"/>
                <a:ea typeface="汉仪菱心体简" panose="02010609000101010101" charset="-122"/>
              </a:rPr>
              <a:t>, </a:t>
            </a:r>
            <a:r>
              <a:rPr lang="en-US" altLang="zh-CN" sz="6000" dirty="0" err="1">
                <a:solidFill>
                  <a:srgbClr val="FB7369"/>
                </a:solidFill>
                <a:latin typeface="汉仪菱心体简" panose="02010609000101010101" charset="-122"/>
                <a:ea typeface="汉仪菱心体简" panose="02010609000101010101" charset="-122"/>
              </a:rPr>
              <a:t>dặn</a:t>
            </a:r>
            <a:r>
              <a:rPr lang="en-US" altLang="zh-CN" sz="6000" dirty="0">
                <a:solidFill>
                  <a:srgbClr val="FB7369"/>
                </a:solidFill>
                <a:latin typeface="汉仪菱心体简" panose="02010609000101010101" charset="-122"/>
                <a:ea typeface="汉仪菱心体简" panose="02010609000101010101" charset="-122"/>
              </a:rPr>
              <a:t> </a:t>
            </a:r>
            <a:r>
              <a:rPr lang="en-US" altLang="zh-CN" sz="6000" dirty="0" err="1">
                <a:solidFill>
                  <a:srgbClr val="FB7369"/>
                </a:solidFill>
                <a:latin typeface="汉仪菱心体简" panose="02010609000101010101" charset="-122"/>
                <a:ea typeface="汉仪菱心体简" panose="02010609000101010101" charset="-122"/>
              </a:rPr>
              <a:t>dò</a:t>
            </a:r>
            <a:endParaRPr lang="zh-CN" altLang="en-US" sz="6000" dirty="0">
              <a:solidFill>
                <a:srgbClr val="ED4452"/>
              </a:solidFill>
              <a:latin typeface="汉仪菱心体简" panose="02010609000101010101" charset="-122"/>
              <a:ea typeface="汉仪菱心体简" panose="02010609000101010101" charset="-122"/>
            </a:endParaRPr>
          </a:p>
        </p:txBody>
      </p:sp>
      <p:sp>
        <p:nvSpPr>
          <p:cNvPr id="4" name="文本框 3"/>
          <p:cNvSpPr txBox="1"/>
          <p:nvPr/>
        </p:nvSpPr>
        <p:spPr>
          <a:xfrm>
            <a:off x="326855" y="3150821"/>
            <a:ext cx="5884715" cy="1323439"/>
          </a:xfrm>
          <a:prstGeom prst="rect">
            <a:avLst/>
          </a:prstGeom>
          <a:noFill/>
        </p:spPr>
        <p:txBody>
          <a:bodyPr wrap="square" rtlCol="0">
            <a:spAutoFit/>
          </a:bodyPr>
          <a:lstStyle/>
          <a:p>
            <a:pPr algn="ctr"/>
            <a:r>
              <a:rPr lang="en-US" altLang="zh-CN" sz="8000" dirty="0" err="1">
                <a:solidFill>
                  <a:srgbClr val="FB7369"/>
                </a:solidFill>
                <a:latin typeface="汉仪菱心体简" panose="02010609000101010101" charset="-122"/>
                <a:ea typeface="汉仪菱心体简" panose="02010609000101010101" charset="-122"/>
              </a:rPr>
              <a:t>Hẹn</a:t>
            </a:r>
            <a:r>
              <a:rPr lang="en-US" altLang="zh-CN" sz="8000" dirty="0">
                <a:solidFill>
                  <a:srgbClr val="FB7369"/>
                </a:solidFill>
                <a:latin typeface="汉仪菱心体简" panose="02010609000101010101" charset="-122"/>
                <a:ea typeface="汉仪菱心体简" panose="02010609000101010101" charset="-122"/>
              </a:rPr>
              <a:t> </a:t>
            </a:r>
            <a:r>
              <a:rPr lang="en-US" altLang="zh-CN" sz="8000" dirty="0" err="1">
                <a:solidFill>
                  <a:srgbClr val="FB7369"/>
                </a:solidFill>
                <a:latin typeface="汉仪菱心体简" panose="02010609000101010101" charset="-122"/>
                <a:ea typeface="汉仪菱心体简" panose="02010609000101010101" charset="-122"/>
              </a:rPr>
              <a:t>gặp</a:t>
            </a:r>
            <a:r>
              <a:rPr lang="en-US" altLang="zh-CN" sz="8000" dirty="0">
                <a:solidFill>
                  <a:srgbClr val="FB7369"/>
                </a:solidFill>
                <a:latin typeface="汉仪菱心体简" panose="02010609000101010101" charset="-122"/>
                <a:ea typeface="汉仪菱心体简" panose="02010609000101010101" charset="-122"/>
              </a:rPr>
              <a:t> </a:t>
            </a:r>
            <a:r>
              <a:rPr lang="en-US" altLang="zh-CN" sz="8000" dirty="0" err="1">
                <a:solidFill>
                  <a:srgbClr val="FB7369"/>
                </a:solidFill>
                <a:latin typeface="汉仪菱心体简" panose="02010609000101010101" charset="-122"/>
                <a:ea typeface="汉仪菱心体简" panose="02010609000101010101" charset="-122"/>
              </a:rPr>
              <a:t>lại</a:t>
            </a:r>
            <a:endParaRPr lang="zh-CN" altLang="en-US" sz="8000" dirty="0">
              <a:solidFill>
                <a:srgbClr val="C1D33F"/>
              </a:solidFill>
              <a:latin typeface="汉仪菱心体简" panose="02010609000101010101" charset="-122"/>
              <a:ea typeface="汉仪菱心体简" panose="02010609000101010101" charset="-122"/>
            </a:endParaRPr>
          </a:p>
        </p:txBody>
      </p:sp>
    </p:spTree>
    <p:extLst>
      <p:ext uri="{BB962C8B-B14F-4D97-AF65-F5344CB8AC3E}">
        <p14:creationId xmlns:p14="http://schemas.microsoft.com/office/powerpoint/2010/main" val="2650497796"/>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1" presetClass="entr" presetSubtype="0" fill="hold" grpId="1"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2050"/>
                            </p:stCondLst>
                            <p:childTnLst>
                              <p:par>
                                <p:cTn id="17" presetID="29" presetClass="entr" presetSubtype="0" fill="hold" grpId="1"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2E2231-5678-4809-AEC7-54C7CA43AE91}"/>
              </a:ext>
            </a:extLst>
          </p:cNvPr>
          <p:cNvSpPr txBox="1"/>
          <p:nvPr/>
        </p:nvSpPr>
        <p:spPr>
          <a:xfrm>
            <a:off x="8857933" y="484632"/>
            <a:ext cx="3098504"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FFFFFF"/>
                </a:solidFill>
                <a:latin typeface="Times" panose="020B0500000000000000" pitchFamily="34" charset="0"/>
                <a:ea typeface="Times" panose="020B0500000000000000" pitchFamily="34" charset="0"/>
                <a:cs typeface="Times" panose="020B0500000000000000" pitchFamily="34" charset="0"/>
              </a:rPr>
              <a:t>SINH HOẠT DƯỚI CỜ: TRANG TRÍ CÂY TRI ÂN</a:t>
            </a:r>
          </a:p>
        </p:txBody>
      </p:sp>
      <p:pic>
        <p:nvPicPr>
          <p:cNvPr id="7" name="Picture 6">
            <a:extLst>
              <a:ext uri="{FF2B5EF4-FFF2-40B4-BE49-F238E27FC236}">
                <a16:creationId xmlns:a16="http://schemas.microsoft.com/office/drawing/2014/main" id="{778CE552-42DF-4FCC-859F-7276D9C86DFB}"/>
              </a:ext>
            </a:extLst>
          </p:cNvPr>
          <p:cNvPicPr>
            <a:picLocks noChangeAspect="1"/>
          </p:cNvPicPr>
          <p:nvPr/>
        </p:nvPicPr>
        <p:blipFill rotWithShape="1">
          <a:blip r:embed="rId3"/>
          <a:srcRect t="555"/>
          <a:stretch/>
        </p:blipFill>
        <p:spPr>
          <a:xfrm>
            <a:off x="2013200" y="1251793"/>
            <a:ext cx="7163222" cy="4808332"/>
          </a:xfrm>
          <a:prstGeom prst="rect">
            <a:avLst/>
          </a:prstGeom>
          <a:effectLst/>
        </p:spPr>
      </p:pic>
      <p:sp>
        <p:nvSpPr>
          <p:cNvPr id="2" name="TextBox 1">
            <a:extLst>
              <a:ext uri="{FF2B5EF4-FFF2-40B4-BE49-F238E27FC236}">
                <a16:creationId xmlns:a16="http://schemas.microsoft.com/office/drawing/2014/main" id="{A03870F5-AFB8-4C10-A8FB-F7030B697957}"/>
              </a:ext>
            </a:extLst>
          </p:cNvPr>
          <p:cNvSpPr txBox="1"/>
          <p:nvPr/>
        </p:nvSpPr>
        <p:spPr>
          <a:xfrm>
            <a:off x="848410" y="377072"/>
            <a:ext cx="10746557" cy="646331"/>
          </a:xfrm>
          <a:prstGeom prst="rect">
            <a:avLst/>
          </a:prstGeom>
          <a:noFill/>
        </p:spPr>
        <p:txBody>
          <a:bodyPr wrap="square" rtlCol="0">
            <a:spAutoFit/>
          </a:bodyPr>
          <a:lstStyle/>
          <a:p>
            <a:r>
              <a:rPr lang="en-US" sz="3600" b="1" dirty="0">
                <a:solidFill>
                  <a:srgbClr val="0070C0"/>
                </a:solidFill>
                <a:latin typeface="Times" panose="020B0500000000000000" pitchFamily="34" charset="0"/>
                <a:ea typeface="Times" panose="020B0500000000000000" pitchFamily="34" charset="0"/>
                <a:cs typeface="Times" panose="020B0500000000000000" pitchFamily="34" charset="0"/>
              </a:rPr>
              <a:t>SINH HOẠT DƯỚI CỜ: TRANG TRÍ CÂY TRI ÂN</a:t>
            </a:r>
          </a:p>
        </p:txBody>
      </p:sp>
    </p:spTree>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CA5C-5411-4281-9C0A-609892C2FB22}"/>
              </a:ext>
            </a:extLst>
          </p:cNvPr>
          <p:cNvSpPr>
            <a:spLocks noGrp="1"/>
          </p:cNvSpPr>
          <p:nvPr>
            <p:ph type="title"/>
          </p:nvPr>
        </p:nvSpPr>
        <p:spPr>
          <a:xfrm>
            <a:off x="385714" y="393406"/>
            <a:ext cx="11218682" cy="1325563"/>
          </a:xfrm>
        </p:spPr>
        <p:txBody>
          <a:bodyPr>
            <a:normAutofit/>
          </a:bodyPr>
          <a:lstStyle/>
          <a:p>
            <a:r>
              <a:rPr lang="en-US" sz="3200" b="1" dirty="0">
                <a:solidFill>
                  <a:srgbClr val="0070C0"/>
                </a:solidFill>
                <a:latin typeface="Times" panose="020B0500000000000000" pitchFamily="34" charset="0"/>
                <a:ea typeface="Times" panose="020B0500000000000000" pitchFamily="34" charset="0"/>
                <a:cs typeface="Times" panose="020B0500000000000000" pitchFamily="34" charset="0"/>
              </a:rPr>
              <a:t>HOẠT ĐỘNG GIÁO DỤC THEO CHỦ ĐỀ: BIẾT ƠN THẦY CÔ</a:t>
            </a:r>
          </a:p>
        </p:txBody>
      </p:sp>
      <p:sp>
        <p:nvSpPr>
          <p:cNvPr id="3" name="Content Placeholder 2">
            <a:extLst>
              <a:ext uri="{FF2B5EF4-FFF2-40B4-BE49-F238E27FC236}">
                <a16:creationId xmlns:a16="http://schemas.microsoft.com/office/drawing/2014/main" id="{AC3A741D-8F2F-431E-99E7-3F208087DDB7}"/>
              </a:ext>
            </a:extLst>
          </p:cNvPr>
          <p:cNvSpPr>
            <a:spLocks noGrp="1"/>
          </p:cNvSpPr>
          <p:nvPr>
            <p:ph idx="1"/>
          </p:nvPr>
        </p:nvSpPr>
        <p:spPr>
          <a:xfrm>
            <a:off x="838200" y="1825625"/>
            <a:ext cx="2065256" cy="4351338"/>
          </a:xfrm>
        </p:spPr>
        <p:txBody>
          <a:bodyPr>
            <a:normAutofit/>
          </a:bodyPr>
          <a:lstStyle/>
          <a:p>
            <a:pPr marL="0" indent="0">
              <a:buNone/>
            </a:pPr>
            <a:r>
              <a:rPr lang="en-US" sz="3200" dirty="0" err="1">
                <a:latin typeface="Times" panose="020B0500000000000000" pitchFamily="34" charset="0"/>
                <a:ea typeface="Times" panose="020B0500000000000000" pitchFamily="34" charset="0"/>
                <a:cs typeface="Times" panose="020B0500000000000000" pitchFamily="34" charset="0"/>
              </a:rPr>
              <a:t>Chuẩn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bị</a:t>
            </a:r>
            <a:r>
              <a:rPr lang="en-US" sz="3200" dirty="0">
                <a:latin typeface="Times" panose="020B0500000000000000" pitchFamily="34" charset="0"/>
                <a:ea typeface="Times" panose="020B0500000000000000" pitchFamily="34" charset="0"/>
                <a:cs typeface="Times" panose="020B0500000000000000" pitchFamily="34" charset="0"/>
              </a:rPr>
              <a:t>:</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Kéo</a:t>
            </a:r>
            <a:r>
              <a:rPr lang="en-US" sz="3200" dirty="0">
                <a:latin typeface="Times" panose="020B0500000000000000" pitchFamily="34" charset="0"/>
                <a:ea typeface="Times" panose="020B0500000000000000" pitchFamily="34" charset="0"/>
                <a:cs typeface="Times" panose="020B0500000000000000" pitchFamily="34" charset="0"/>
              </a:rPr>
              <a:t> </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Giấy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màu</a:t>
            </a:r>
            <a:endParaRPr lang="en-US" sz="3200" dirty="0">
              <a:latin typeface="Times" panose="020B0500000000000000" pitchFamily="34" charset="0"/>
              <a:ea typeface="Times" panose="020B0500000000000000" pitchFamily="34" charset="0"/>
              <a:cs typeface="Times" panose="020B0500000000000000" pitchFamily="34" charset="0"/>
            </a:endParaRP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Keo</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dán</a:t>
            </a:r>
            <a:endParaRPr lang="en-US" sz="3200" dirty="0">
              <a:latin typeface="Times" panose="020B0500000000000000" pitchFamily="34" charset="0"/>
              <a:ea typeface="Times" panose="020B0500000000000000" pitchFamily="34" charset="0"/>
              <a:cs typeface="Times" panose="020B0500000000000000" pitchFamily="34" charset="0"/>
            </a:endParaRP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Sáp</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màu</a:t>
            </a:r>
            <a:endParaRPr lang="en-US" sz="3200" dirty="0">
              <a:latin typeface="Times" panose="020B0500000000000000" pitchFamily="34" charset="0"/>
              <a:ea typeface="Times" panose="020B0500000000000000" pitchFamily="34" charset="0"/>
              <a:cs typeface="Times" panose="020B0500000000000000" pitchFamily="34" charset="0"/>
            </a:endParaRPr>
          </a:p>
        </p:txBody>
      </p:sp>
      <p:pic>
        <p:nvPicPr>
          <p:cNvPr id="1026" name="Picture 2" descr="Mua Kéo Thủ Công Cho Bé Tốt, An Toàn | Lazada.vn">
            <a:extLst>
              <a:ext uri="{FF2B5EF4-FFF2-40B4-BE49-F238E27FC236}">
                <a16:creationId xmlns:a16="http://schemas.microsoft.com/office/drawing/2014/main" id="{3D9C6F5B-54D1-42C0-AB52-6280E07F7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496" y="1651267"/>
            <a:ext cx="5702377" cy="45256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B6D4D7D-7C38-47C3-AEA3-1A35F5A89CC8}"/>
              </a:ext>
            </a:extLst>
          </p:cNvPr>
          <p:cNvPicPr>
            <a:picLocks noChangeAspect="1"/>
          </p:cNvPicPr>
          <p:nvPr/>
        </p:nvPicPr>
        <p:blipFill>
          <a:blip r:embed="rId3"/>
          <a:stretch>
            <a:fillRect/>
          </a:stretch>
        </p:blipFill>
        <p:spPr>
          <a:xfrm>
            <a:off x="4664496" y="1651267"/>
            <a:ext cx="5702377" cy="4704093"/>
          </a:xfrm>
          <a:prstGeom prst="rect">
            <a:avLst/>
          </a:prstGeom>
        </p:spPr>
      </p:pic>
      <p:pic>
        <p:nvPicPr>
          <p:cNvPr id="5" name="Picture 4">
            <a:extLst>
              <a:ext uri="{FF2B5EF4-FFF2-40B4-BE49-F238E27FC236}">
                <a16:creationId xmlns:a16="http://schemas.microsoft.com/office/drawing/2014/main" id="{FD2B36D7-D791-423A-A5C2-614DD1282D00}"/>
              </a:ext>
            </a:extLst>
          </p:cNvPr>
          <p:cNvPicPr>
            <a:picLocks noChangeAspect="1"/>
          </p:cNvPicPr>
          <p:nvPr/>
        </p:nvPicPr>
        <p:blipFill>
          <a:blip r:embed="rId4"/>
          <a:stretch>
            <a:fillRect/>
          </a:stretch>
        </p:blipFill>
        <p:spPr>
          <a:xfrm>
            <a:off x="4624348" y="1651267"/>
            <a:ext cx="5257589" cy="4343189"/>
          </a:xfrm>
          <a:prstGeom prst="rect">
            <a:avLst/>
          </a:prstGeom>
        </p:spPr>
      </p:pic>
      <p:pic>
        <p:nvPicPr>
          <p:cNvPr id="6" name="Picture 5">
            <a:extLst>
              <a:ext uri="{FF2B5EF4-FFF2-40B4-BE49-F238E27FC236}">
                <a16:creationId xmlns:a16="http://schemas.microsoft.com/office/drawing/2014/main" id="{36700404-FF3A-4370-8377-08999A941408}"/>
              </a:ext>
            </a:extLst>
          </p:cNvPr>
          <p:cNvPicPr>
            <a:picLocks noChangeAspect="1"/>
          </p:cNvPicPr>
          <p:nvPr/>
        </p:nvPicPr>
        <p:blipFill>
          <a:blip r:embed="rId5"/>
          <a:stretch>
            <a:fillRect/>
          </a:stretch>
        </p:blipFill>
        <p:spPr>
          <a:xfrm>
            <a:off x="4539694" y="1651267"/>
            <a:ext cx="5566831" cy="4492010"/>
          </a:xfrm>
          <a:prstGeom prst="rect">
            <a:avLst/>
          </a:prstGeom>
        </p:spPr>
      </p:pic>
    </p:spTree>
    <p:extLst>
      <p:ext uri="{BB962C8B-B14F-4D97-AF65-F5344CB8AC3E}">
        <p14:creationId xmlns:p14="http://schemas.microsoft.com/office/powerpoint/2010/main" val="172153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AE8-6A53-4E6F-93B8-542ACF83DCAE}"/>
              </a:ext>
            </a:extLst>
          </p:cNvPr>
          <p:cNvSpPr>
            <a:spLocks noGrp="1"/>
          </p:cNvSpPr>
          <p:nvPr>
            <p:ph type="title"/>
          </p:nvPr>
        </p:nvSpPr>
        <p:spPr>
          <a:xfrm>
            <a:off x="3091623" y="1499994"/>
            <a:ext cx="8360450" cy="1325563"/>
          </a:xfrm>
        </p:spPr>
        <p:txBody>
          <a:bodyPr>
            <a:normAutofit/>
          </a:bodyPr>
          <a:lstStyle/>
          <a:p>
            <a:r>
              <a:rPr lang="en-US" sz="3600" dirty="0" err="1">
                <a:latin typeface="Times" panose="020B0500000000000000" pitchFamily="34" charset="0"/>
                <a:ea typeface="Times" panose="020B0500000000000000" pitchFamily="34" charset="0"/>
                <a:cs typeface="Times" panose="020B0500000000000000" pitchFamily="34" charset="0"/>
              </a:rPr>
              <a:t>Thảo</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luận</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nhóm</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đôi</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trong</a:t>
            </a:r>
            <a:r>
              <a:rPr lang="en-US" sz="3600" dirty="0">
                <a:latin typeface="Times" panose="020B0500000000000000" pitchFamily="34" charset="0"/>
                <a:ea typeface="Times" panose="020B0500000000000000" pitchFamily="34" charset="0"/>
                <a:cs typeface="Times" panose="020B0500000000000000" pitchFamily="34" charset="0"/>
              </a:rPr>
              <a:t> 2 </a:t>
            </a:r>
            <a:r>
              <a:rPr lang="en-US" sz="3600" dirty="0" err="1">
                <a:latin typeface="Times" panose="020B0500000000000000" pitchFamily="34" charset="0"/>
                <a:ea typeface="Times" panose="020B0500000000000000" pitchFamily="34" charset="0"/>
                <a:cs typeface="Times" panose="020B0500000000000000" pitchFamily="34" charset="0"/>
              </a:rPr>
              <a:t>phút</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trả</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lời</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các</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câu</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hỏi</a:t>
            </a:r>
            <a:r>
              <a:rPr lang="en-US" sz="3600" dirty="0">
                <a:latin typeface="Times" panose="020B0500000000000000" pitchFamily="34" charset="0"/>
                <a:ea typeface="Times" panose="020B0500000000000000" pitchFamily="34" charset="0"/>
                <a:cs typeface="Times" panose="020B0500000000000000" pitchFamily="34" charset="0"/>
              </a:rPr>
              <a:t>:</a:t>
            </a:r>
          </a:p>
        </p:txBody>
      </p:sp>
      <p:sp>
        <p:nvSpPr>
          <p:cNvPr id="3" name="Content Placeholder 2">
            <a:extLst>
              <a:ext uri="{FF2B5EF4-FFF2-40B4-BE49-F238E27FC236}">
                <a16:creationId xmlns:a16="http://schemas.microsoft.com/office/drawing/2014/main" id="{133CBEB2-FEC9-40BF-BBD8-438BD142BD86}"/>
              </a:ext>
            </a:extLst>
          </p:cNvPr>
          <p:cNvSpPr>
            <a:spLocks noGrp="1"/>
          </p:cNvSpPr>
          <p:nvPr>
            <p:ph idx="1"/>
          </p:nvPr>
        </p:nvSpPr>
        <p:spPr>
          <a:xfrm>
            <a:off x="1017310" y="3315879"/>
            <a:ext cx="10515600" cy="2349768"/>
          </a:xfrm>
        </p:spPr>
        <p:txBody>
          <a:bodyPr>
            <a:noAutofit/>
          </a:bodyPr>
          <a:lstStyle/>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Công</a:t>
            </a:r>
            <a:r>
              <a:rPr lang="en-US" sz="3200" dirty="0">
                <a:latin typeface="Times" panose="020B0500000000000000" pitchFamily="34" charset="0"/>
                <a:ea typeface="Times" panose="020B0500000000000000" pitchFamily="34" charset="0"/>
                <a:cs typeface="Times" panose="020B0500000000000000" pitchFamily="34" charset="0"/>
              </a:rPr>
              <a:t> lao </a:t>
            </a:r>
            <a:r>
              <a:rPr lang="en-US" sz="3200" dirty="0" err="1">
                <a:latin typeface="Times" panose="020B0500000000000000" pitchFamily="34" charset="0"/>
                <a:ea typeface="Times" panose="020B0500000000000000" pitchFamily="34" charset="0"/>
                <a:cs typeface="Times" panose="020B0500000000000000" pitchFamily="34" charset="0"/>
              </a:rPr>
              <a:t>của</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đối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với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các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là</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gì</a:t>
            </a:r>
            <a:r>
              <a:rPr lang="en-US" sz="3200" dirty="0">
                <a:latin typeface="Times" panose="020B0500000000000000" pitchFamily="34" charset="0"/>
                <a:ea typeface="Times" panose="020B0500000000000000" pitchFamily="34" charset="0"/>
                <a:cs typeface="Times" panose="020B0500000000000000" pitchFamily="34" charset="0"/>
              </a:rPr>
              <a:t>?</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Vì</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sao</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học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sinh</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phải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biết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ơn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kính</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trọng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sẽ</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làm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gì</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để</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tỏ</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lòng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biết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ơn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kính</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trọng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a:t>
            </a:r>
          </a:p>
        </p:txBody>
      </p:sp>
      <p:pic>
        <p:nvPicPr>
          <p:cNvPr id="4" name="Picture 3">
            <a:extLst>
              <a:ext uri="{FF2B5EF4-FFF2-40B4-BE49-F238E27FC236}">
                <a16:creationId xmlns:a16="http://schemas.microsoft.com/office/drawing/2014/main" id="{FBBC562F-7ECA-44D6-B11E-B40AC033CF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56191" y="848923"/>
            <a:ext cx="2643131" cy="2643131"/>
          </a:xfrm>
          <a:prstGeom prst="rect">
            <a:avLst/>
          </a:prstGeom>
        </p:spPr>
      </p:pic>
      <p:sp>
        <p:nvSpPr>
          <p:cNvPr id="5" name="TextBox 4">
            <a:extLst>
              <a:ext uri="{FF2B5EF4-FFF2-40B4-BE49-F238E27FC236}">
                <a16:creationId xmlns:a16="http://schemas.microsoft.com/office/drawing/2014/main" id="{A25E32F5-6290-434F-98F0-4C3A557B6BC0}"/>
              </a:ext>
            </a:extLst>
          </p:cNvPr>
          <p:cNvSpPr txBox="1"/>
          <p:nvPr/>
        </p:nvSpPr>
        <p:spPr>
          <a:xfrm>
            <a:off x="782425" y="327201"/>
            <a:ext cx="6476214" cy="584775"/>
          </a:xfrm>
          <a:prstGeom prst="rect">
            <a:avLst/>
          </a:prstGeom>
          <a:solidFill>
            <a:schemeClr val="accent1">
              <a:lumMod val="40000"/>
              <a:lumOff val="60000"/>
            </a:schemeClr>
          </a:solidFill>
        </p:spPr>
        <p:txBody>
          <a:bodyPr wrap="square" rtlCol="0">
            <a:spAutoFit/>
          </a:bodyPr>
          <a:lstStyle/>
          <a:p>
            <a:pPr algn="ct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Hoạt</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động</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1: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Làm</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thiệp</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tặng</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thầy</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cô</a:t>
            </a:r>
            <a:endPar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189530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a:extLst>
              <a:ext uri="{FF2B5EF4-FFF2-40B4-BE49-F238E27FC236}">
                <a16:creationId xmlns:a16="http://schemas.microsoft.com/office/drawing/2014/main" id="{9F6E8363-6623-44E0-8BED-1F14250F39B0}"/>
              </a:ext>
            </a:extLst>
          </p:cNvPr>
          <p:cNvPicPr>
            <a:picLocks noGrp="1" noChangeAspect="1"/>
          </p:cNvPicPr>
          <p:nvPr>
            <p:ph idx="1"/>
          </p:nvPr>
        </p:nvPicPr>
        <p:blipFill>
          <a:blip r:embed="rId3"/>
          <a:stretch>
            <a:fillRect/>
          </a:stretch>
        </p:blipFill>
        <p:spPr>
          <a:xfrm>
            <a:off x="355601" y="2802315"/>
            <a:ext cx="3949700" cy="3438064"/>
          </a:xfrm>
          <a:prstGeom prst="rect">
            <a:avLst/>
          </a:prstGeom>
        </p:spPr>
      </p:pic>
      <p:pic>
        <p:nvPicPr>
          <p:cNvPr id="6" name="Picture 5">
            <a:extLst>
              <a:ext uri="{FF2B5EF4-FFF2-40B4-BE49-F238E27FC236}">
                <a16:creationId xmlns:a16="http://schemas.microsoft.com/office/drawing/2014/main" id="{15299FA8-E673-4F50-81CA-A7969F3245DF}"/>
              </a:ext>
            </a:extLst>
          </p:cNvPr>
          <p:cNvPicPr>
            <a:picLocks noChangeAspect="1"/>
          </p:cNvPicPr>
          <p:nvPr/>
        </p:nvPicPr>
        <p:blipFill>
          <a:blip r:embed="rId4"/>
          <a:stretch>
            <a:fillRect/>
          </a:stretch>
        </p:blipFill>
        <p:spPr>
          <a:xfrm>
            <a:off x="4578198" y="2802314"/>
            <a:ext cx="3498392" cy="3438063"/>
          </a:xfrm>
          <a:prstGeom prst="rect">
            <a:avLst/>
          </a:prstGeom>
        </p:spPr>
      </p:pic>
      <p:pic>
        <p:nvPicPr>
          <p:cNvPr id="5" name="Picture 4">
            <a:extLst>
              <a:ext uri="{FF2B5EF4-FFF2-40B4-BE49-F238E27FC236}">
                <a16:creationId xmlns:a16="http://schemas.microsoft.com/office/drawing/2014/main" id="{274D5D0C-EF63-4C4E-BECE-3E7BE015A76D}"/>
              </a:ext>
            </a:extLst>
          </p:cNvPr>
          <p:cNvPicPr>
            <a:picLocks noChangeAspect="1"/>
          </p:cNvPicPr>
          <p:nvPr/>
        </p:nvPicPr>
        <p:blipFill>
          <a:blip r:embed="rId5"/>
          <a:stretch>
            <a:fillRect/>
          </a:stretch>
        </p:blipFill>
        <p:spPr>
          <a:xfrm>
            <a:off x="8432495" y="2802315"/>
            <a:ext cx="3403600" cy="3438062"/>
          </a:xfrm>
          <a:prstGeom prst="rect">
            <a:avLst/>
          </a:prstGeom>
        </p:spPr>
      </p:pic>
      <p:sp>
        <p:nvSpPr>
          <p:cNvPr id="2" name="Title 1">
            <a:extLst>
              <a:ext uri="{FF2B5EF4-FFF2-40B4-BE49-F238E27FC236}">
                <a16:creationId xmlns:a16="http://schemas.microsoft.com/office/drawing/2014/main" id="{D194BAB8-B85F-4735-8DC5-81615EB6E32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Trang trí tấm thiệp bên ngoài như thế nào?</a:t>
            </a:r>
          </a:p>
        </p:txBody>
      </p:sp>
    </p:spTree>
    <p:extLst>
      <p:ext uri="{BB962C8B-B14F-4D97-AF65-F5344CB8AC3E}">
        <p14:creationId xmlns:p14="http://schemas.microsoft.com/office/powerpoint/2010/main" val="339751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4EAB1512-A261-469C-9B53-7EBA6332E3F0}"/>
              </a:ext>
            </a:extLst>
          </p:cNvPr>
          <p:cNvPicPr>
            <a:picLocks noGrp="1" noChangeAspect="1"/>
          </p:cNvPicPr>
          <p:nvPr>
            <p:ph idx="1"/>
          </p:nvPr>
        </p:nvPicPr>
        <p:blipFill>
          <a:blip r:embed="rId2"/>
          <a:stretch>
            <a:fillRect/>
          </a:stretch>
        </p:blipFill>
        <p:spPr>
          <a:xfrm>
            <a:off x="349971" y="1538578"/>
            <a:ext cx="3421380" cy="2862322"/>
          </a:xfrm>
          <a:prstGeom prst="rect">
            <a:avLst/>
          </a:prstGeom>
        </p:spPr>
      </p:pic>
      <p:pic>
        <p:nvPicPr>
          <p:cNvPr id="5" name="Picture 4">
            <a:extLst>
              <a:ext uri="{FF2B5EF4-FFF2-40B4-BE49-F238E27FC236}">
                <a16:creationId xmlns:a16="http://schemas.microsoft.com/office/drawing/2014/main" id="{DB5A4A33-E787-4825-B760-B69BC7491C13}"/>
              </a:ext>
            </a:extLst>
          </p:cNvPr>
          <p:cNvPicPr>
            <a:picLocks noChangeAspect="1"/>
          </p:cNvPicPr>
          <p:nvPr/>
        </p:nvPicPr>
        <p:blipFill>
          <a:blip r:embed="rId3"/>
          <a:stretch>
            <a:fillRect/>
          </a:stretch>
        </p:blipFill>
        <p:spPr>
          <a:xfrm>
            <a:off x="4076490" y="1538578"/>
            <a:ext cx="3039421" cy="2798310"/>
          </a:xfrm>
          <a:prstGeom prst="rect">
            <a:avLst/>
          </a:prstGeom>
        </p:spPr>
      </p:pic>
      <p:sp>
        <p:nvSpPr>
          <p:cNvPr id="2" name="Title 1">
            <a:extLst>
              <a:ext uri="{FF2B5EF4-FFF2-40B4-BE49-F238E27FC236}">
                <a16:creationId xmlns:a16="http://schemas.microsoft.com/office/drawing/2014/main" id="{921ACC56-6EB7-4AD1-91DA-72534465E375}"/>
              </a:ext>
            </a:extLst>
          </p:cNvPr>
          <p:cNvSpPr>
            <a:spLocks noGrp="1"/>
          </p:cNvSpPr>
          <p:nvPr>
            <p:ph type="title"/>
          </p:nvPr>
        </p:nvSpPr>
        <p:spPr>
          <a:xfrm>
            <a:off x="735888" y="402296"/>
            <a:ext cx="11187584" cy="1325563"/>
          </a:xfrm>
        </p:spPr>
        <p:txBody>
          <a:bodyPr anchor="ctr">
            <a:normAutofit/>
          </a:bodyPr>
          <a:lstStyle/>
          <a:p>
            <a:r>
              <a:rPr lang="en-US" sz="3600" dirty="0" err="1">
                <a:latin typeface="Times" panose="020B0500000000000000" pitchFamily="34" charset="0"/>
                <a:ea typeface="Times" panose="020B0500000000000000" pitchFamily="34" charset="0"/>
                <a:cs typeface="Times" panose="020B0500000000000000" pitchFamily="34" charset="0"/>
              </a:rPr>
              <a:t>Em</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sẽ</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làm</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gì</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để</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tỏ</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lòng</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biết</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ơn</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kính</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trọng</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thầy</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cô</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giáo</a:t>
            </a:r>
            <a:r>
              <a:rPr lang="en-US" sz="3600" dirty="0">
                <a:latin typeface="Times" panose="020B0500000000000000" pitchFamily="34" charset="0"/>
                <a:ea typeface="Times" panose="020B0500000000000000" pitchFamily="34" charset="0"/>
                <a:cs typeface="Times" panose="020B0500000000000000" pitchFamily="34" charset="0"/>
              </a:rPr>
              <a:t>?</a:t>
            </a:r>
          </a:p>
        </p:txBody>
      </p:sp>
      <p:sp>
        <p:nvSpPr>
          <p:cNvPr id="6" name="TextBox 5">
            <a:extLst>
              <a:ext uri="{FF2B5EF4-FFF2-40B4-BE49-F238E27FC236}">
                <a16:creationId xmlns:a16="http://schemas.microsoft.com/office/drawing/2014/main" id="{1514F17A-1D90-4382-9CE1-4E679293F5ED}"/>
              </a:ext>
            </a:extLst>
          </p:cNvPr>
          <p:cNvSpPr txBox="1"/>
          <p:nvPr/>
        </p:nvSpPr>
        <p:spPr>
          <a:xfrm>
            <a:off x="6770147" y="4679051"/>
            <a:ext cx="4420979" cy="2308324"/>
          </a:xfrm>
          <a:prstGeom prst="rect">
            <a:avLst/>
          </a:prstGeom>
          <a:noFill/>
        </p:spPr>
        <p:txBody>
          <a:bodyPr wrap="square" rtlCol="0">
            <a:spAutoFit/>
          </a:bodyPr>
          <a:lstStyle/>
          <a:p>
            <a:pPr algn="just"/>
            <a:r>
              <a:rPr lang="vi-VN" b="0" i="0" dirty="0">
                <a:solidFill>
                  <a:srgbClr val="505050"/>
                </a:solidFill>
                <a:effectLst/>
                <a:latin typeface="+mj-lt"/>
              </a:rPr>
              <a:t>We will always be thankful to you For all the hard work and efforts You have put in, for educating us. Happy Teachers Day!</a:t>
            </a:r>
          </a:p>
          <a:p>
            <a:pPr algn="just"/>
            <a:r>
              <a:rPr lang="vi-VN" b="0" i="0" dirty="0">
                <a:solidFill>
                  <a:srgbClr val="505050"/>
                </a:solidFill>
                <a:effectLst/>
                <a:latin typeface="+mj-lt"/>
              </a:rPr>
              <a:t>- Nhân ngày nhà giáo Việt Nam, chúng em gửi lời biết ơn sâu sắc tới thầy cô, những người luôn vất vả và cố gắng để dạy dỗ chúng em nên người.</a:t>
            </a:r>
          </a:p>
          <a:p>
            <a:endParaRPr lang="en-US" dirty="0"/>
          </a:p>
        </p:txBody>
      </p:sp>
      <p:sp>
        <p:nvSpPr>
          <p:cNvPr id="7" name="TextBox 6">
            <a:extLst>
              <a:ext uri="{FF2B5EF4-FFF2-40B4-BE49-F238E27FC236}">
                <a16:creationId xmlns:a16="http://schemas.microsoft.com/office/drawing/2014/main" id="{69A1610D-0F1E-4192-9C02-15C88D69E5C3}"/>
              </a:ext>
            </a:extLst>
          </p:cNvPr>
          <p:cNvSpPr txBox="1"/>
          <p:nvPr/>
        </p:nvSpPr>
        <p:spPr>
          <a:xfrm>
            <a:off x="557376" y="4733515"/>
            <a:ext cx="5147036" cy="1754326"/>
          </a:xfrm>
          <a:prstGeom prst="rect">
            <a:avLst/>
          </a:prstGeom>
          <a:noFill/>
        </p:spPr>
        <p:txBody>
          <a:bodyPr wrap="square" rtlCol="0">
            <a:spAutoFit/>
          </a:bodyPr>
          <a:lstStyle/>
          <a:p>
            <a:pPr algn="just"/>
            <a:r>
              <a:rPr lang="vi-VN" b="0" i="0" dirty="0">
                <a:solidFill>
                  <a:srgbClr val="505050"/>
                </a:solidFill>
                <a:effectLst/>
                <a:latin typeface="+mj-lt"/>
              </a:rPr>
              <a:t>I am lucky to have a teacher like you. You are a fabulous guide. Happy Vietnamese Teachers" Day!</a:t>
            </a:r>
          </a:p>
          <a:p>
            <a:pPr algn="just"/>
            <a:r>
              <a:rPr lang="vi-VN" b="0" i="0" dirty="0">
                <a:solidFill>
                  <a:srgbClr val="505050"/>
                </a:solidFill>
                <a:effectLst/>
                <a:latin typeface="+mj-lt"/>
              </a:rPr>
              <a:t>- Con rất may mắn vì được có giáo viên như thầy cô. Thầy cô là người dẫn đường tuyệt vời. Chúc mừng Ngày Nhà giáo Việt Nam!</a:t>
            </a:r>
          </a:p>
          <a:p>
            <a:endParaRPr lang="en-US" dirty="0"/>
          </a:p>
        </p:txBody>
      </p:sp>
      <p:pic>
        <p:nvPicPr>
          <p:cNvPr id="8" name="Picture 7">
            <a:extLst>
              <a:ext uri="{FF2B5EF4-FFF2-40B4-BE49-F238E27FC236}">
                <a16:creationId xmlns:a16="http://schemas.microsoft.com/office/drawing/2014/main" id="{4DA87BB2-F2B3-416A-A41C-79C2AD74EB1F}"/>
              </a:ext>
            </a:extLst>
          </p:cNvPr>
          <p:cNvPicPr>
            <a:picLocks noChangeAspect="1"/>
          </p:cNvPicPr>
          <p:nvPr/>
        </p:nvPicPr>
        <p:blipFill rotWithShape="1">
          <a:blip r:embed="rId4"/>
          <a:srcRect l="35778"/>
          <a:stretch/>
        </p:blipFill>
        <p:spPr>
          <a:xfrm>
            <a:off x="7291431" y="1538578"/>
            <a:ext cx="4550598" cy="2798310"/>
          </a:xfrm>
          <a:prstGeom prst="rect">
            <a:avLst/>
          </a:prstGeom>
        </p:spPr>
      </p:pic>
    </p:spTree>
    <p:extLst>
      <p:ext uri="{BB962C8B-B14F-4D97-AF65-F5344CB8AC3E}">
        <p14:creationId xmlns:p14="http://schemas.microsoft.com/office/powerpoint/2010/main" val="166217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54163-FFF0-4DBB-B8AF-1C80A1AFDBF4}"/>
              </a:ext>
            </a:extLst>
          </p:cNvPr>
          <p:cNvSpPr>
            <a:spLocks noGrp="1"/>
          </p:cNvSpPr>
          <p:nvPr>
            <p:ph idx="1"/>
          </p:nvPr>
        </p:nvSpPr>
        <p:spPr>
          <a:xfrm>
            <a:off x="1309539" y="1051842"/>
            <a:ext cx="7154945" cy="729039"/>
          </a:xfrm>
        </p:spPr>
        <p:txBody>
          <a:bodyPr>
            <a:noAutofit/>
          </a:bodyPr>
          <a:lstStyle/>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Khi </a:t>
            </a:r>
            <a:r>
              <a:rPr lang="en-US" sz="3200" dirty="0" err="1">
                <a:latin typeface="Times" panose="020B0500000000000000" pitchFamily="34" charset="0"/>
                <a:ea typeface="Times" panose="020B0500000000000000" pitchFamily="34" charset="0"/>
                <a:cs typeface="Times" panose="020B0500000000000000" pitchFamily="34" charset="0"/>
              </a:rPr>
              <a:t>tặng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thiệp</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cho</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sẽ</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nói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gì</a:t>
            </a:r>
            <a:r>
              <a:rPr lang="en-US" sz="3200" dirty="0">
                <a:latin typeface="Times" panose="020B0500000000000000" pitchFamily="34" charset="0"/>
                <a:ea typeface="Times" panose="020B0500000000000000" pitchFamily="34" charset="0"/>
                <a:cs typeface="Times" panose="020B0500000000000000" pitchFamily="34" charset="0"/>
              </a:rPr>
              <a:t>?</a:t>
            </a:r>
          </a:p>
        </p:txBody>
      </p:sp>
      <p:sp>
        <p:nvSpPr>
          <p:cNvPr id="4" name="TextBox 3">
            <a:extLst>
              <a:ext uri="{FF2B5EF4-FFF2-40B4-BE49-F238E27FC236}">
                <a16:creationId xmlns:a16="http://schemas.microsoft.com/office/drawing/2014/main" id="{762E182B-CE27-4E0D-98C0-5F2D826992FF}"/>
              </a:ext>
            </a:extLst>
          </p:cNvPr>
          <p:cNvSpPr txBox="1"/>
          <p:nvPr/>
        </p:nvSpPr>
        <p:spPr>
          <a:xfrm>
            <a:off x="838200" y="235671"/>
            <a:ext cx="7154944" cy="646331"/>
          </a:xfrm>
          <a:prstGeom prst="rect">
            <a:avLst/>
          </a:prstGeom>
          <a:solidFill>
            <a:schemeClr val="accent1">
              <a:lumMod val="40000"/>
              <a:lumOff val="60000"/>
            </a:schemeClr>
          </a:solidFill>
        </p:spPr>
        <p:txBody>
          <a:bodyPr wrap="square" rtlCol="0">
            <a:spAutoFit/>
          </a:bodyPr>
          <a:lstStyle/>
          <a:p>
            <a:pPr algn="ct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Hoạt</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động</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2: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Chúc</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mừng</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thầy</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cô</a:t>
            </a:r>
            <a:endPar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endParaRPr>
          </a:p>
        </p:txBody>
      </p:sp>
      <p:pic>
        <p:nvPicPr>
          <p:cNvPr id="8" name="Picture 7">
            <a:extLst>
              <a:ext uri="{FF2B5EF4-FFF2-40B4-BE49-F238E27FC236}">
                <a16:creationId xmlns:a16="http://schemas.microsoft.com/office/drawing/2014/main" id="{6C423BC9-B635-4B9B-98A7-4E064338D4AC}"/>
              </a:ext>
            </a:extLst>
          </p:cNvPr>
          <p:cNvPicPr>
            <a:picLocks noChangeAspect="1"/>
          </p:cNvPicPr>
          <p:nvPr/>
        </p:nvPicPr>
        <p:blipFill>
          <a:blip r:embed="rId2"/>
          <a:stretch>
            <a:fillRect/>
          </a:stretch>
        </p:blipFill>
        <p:spPr>
          <a:xfrm>
            <a:off x="1848041" y="1780881"/>
            <a:ext cx="7993541" cy="4841448"/>
          </a:xfrm>
          <a:prstGeom prst="rect">
            <a:avLst/>
          </a:prstGeom>
        </p:spPr>
      </p:pic>
    </p:spTree>
    <p:extLst>
      <p:ext uri="{BB962C8B-B14F-4D97-AF65-F5344CB8AC3E}">
        <p14:creationId xmlns:p14="http://schemas.microsoft.com/office/powerpoint/2010/main" val="22433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2DCAB5-9D77-497F-9FDC-ACB241A7CF78}"/>
              </a:ext>
            </a:extLst>
          </p:cNvPr>
          <p:cNvSpPr txBox="1">
            <a:spLocks/>
          </p:cNvSpPr>
          <p:nvPr/>
        </p:nvSpPr>
        <p:spPr>
          <a:xfrm>
            <a:off x="1073869" y="967016"/>
            <a:ext cx="8211533" cy="729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Times" panose="020B0500000000000000" pitchFamily="34" charset="0"/>
                <a:ea typeface="Times" panose="020B0500000000000000" pitchFamily="34" charset="0"/>
                <a:cs typeface="Times" panose="020B0500000000000000" pitchFamily="34" charset="0"/>
              </a:rPr>
              <a:t>Chia </a:t>
            </a:r>
            <a:r>
              <a:rPr lang="en-US" sz="3200" dirty="0" err="1">
                <a:latin typeface="Times" panose="020B0500000000000000" pitchFamily="34" charset="0"/>
                <a:ea typeface="Times" panose="020B0500000000000000" pitchFamily="34" charset="0"/>
                <a:cs typeface="Times" panose="020B0500000000000000" pitchFamily="34" charset="0"/>
              </a:rPr>
              <a:t>sẻ</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cảm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xúc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của</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khi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tặng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thiệp</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a:t>
            </a:r>
          </a:p>
        </p:txBody>
      </p:sp>
      <p:sp>
        <p:nvSpPr>
          <p:cNvPr id="5" name="TextBox 4">
            <a:extLst>
              <a:ext uri="{FF2B5EF4-FFF2-40B4-BE49-F238E27FC236}">
                <a16:creationId xmlns:a16="http://schemas.microsoft.com/office/drawing/2014/main" id="{0F9FE629-C79B-4610-B74C-E9BA813C2789}"/>
              </a:ext>
            </a:extLst>
          </p:cNvPr>
          <p:cNvSpPr txBox="1"/>
          <p:nvPr/>
        </p:nvSpPr>
        <p:spPr>
          <a:xfrm>
            <a:off x="1073869" y="2309568"/>
            <a:ext cx="10558806" cy="2062103"/>
          </a:xfrm>
          <a:prstGeom prst="rect">
            <a:avLst/>
          </a:prstGeom>
          <a:noFill/>
        </p:spPr>
        <p:txBody>
          <a:bodyPr wrap="square" rtlCol="0">
            <a:spAutoFit/>
          </a:bodyPr>
          <a:lstStyle/>
          <a:p>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Kết</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luận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Để</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thể</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hiện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tình</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cảm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của</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em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với</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thầy</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cô</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và</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những</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người</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thân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yêu</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em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có</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thể</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tặng</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các</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món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quà</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đơn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giản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nhưng</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ý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nghĩa</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kèm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theo</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cách</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biểu</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lộ</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tình</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cảm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hợp</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lí</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và</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thái</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độ</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chân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thành</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a:t>
            </a:r>
          </a:p>
        </p:txBody>
      </p:sp>
    </p:spTree>
    <p:extLst>
      <p:ext uri="{BB962C8B-B14F-4D97-AF65-F5344CB8AC3E}">
        <p14:creationId xmlns:p14="http://schemas.microsoft.com/office/powerpoint/2010/main" val="10693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3A524D-0FCC-479D-988D-541D870BF076}"/>
              </a:ext>
            </a:extLst>
          </p:cNvPr>
          <p:cNvSpPr txBox="1">
            <a:spLocks/>
          </p:cNvSpPr>
          <p:nvPr/>
        </p:nvSpPr>
        <p:spPr>
          <a:xfrm>
            <a:off x="486659" y="308565"/>
            <a:ext cx="114382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70C0"/>
                </a:solidFill>
                <a:latin typeface="Times" panose="020B0500000000000000" pitchFamily="34" charset="0"/>
                <a:ea typeface="Times" panose="020B0500000000000000" pitchFamily="34" charset="0"/>
                <a:cs typeface="Times" panose="020B0500000000000000" pitchFamily="34" charset="0"/>
              </a:rPr>
              <a:t>SINH HOẠT LỚP: EM VÀ CÁC BẠN ĐÃ LÀM GÌ ĐỂ TỎ LÒNG BIẾT ƠN THẦY CÔ?</a:t>
            </a:r>
          </a:p>
        </p:txBody>
      </p:sp>
      <p:sp>
        <p:nvSpPr>
          <p:cNvPr id="7" name="TextBox 6">
            <a:extLst>
              <a:ext uri="{FF2B5EF4-FFF2-40B4-BE49-F238E27FC236}">
                <a16:creationId xmlns:a16="http://schemas.microsoft.com/office/drawing/2014/main" id="{4B0ECC18-663C-448D-8B18-9DBD6E5BBB57}"/>
              </a:ext>
            </a:extLst>
          </p:cNvPr>
          <p:cNvSpPr txBox="1"/>
          <p:nvPr/>
        </p:nvSpPr>
        <p:spPr>
          <a:xfrm>
            <a:off x="3120272" y="1634128"/>
            <a:ext cx="2846895" cy="369332"/>
          </a:xfrm>
          <a:prstGeom prst="rect">
            <a:avLst/>
          </a:prstGeom>
          <a:noFill/>
        </p:spPr>
        <p:txBody>
          <a:bodyPr wrap="square" rtlCol="0">
            <a:spAutoFit/>
          </a:bodyPr>
          <a:lstStyle/>
          <a:p>
            <a:r>
              <a:rPr lang="en-US" dirty="0" err="1">
                <a:latin typeface="Times" panose="020B0500000000000000" pitchFamily="34" charset="0"/>
                <a:ea typeface="Times" panose="020B0500000000000000" pitchFamily="34" charset="0"/>
                <a:cs typeface="Times" panose="020B0500000000000000" pitchFamily="34" charset="0"/>
              </a:rPr>
              <a:t>Hát</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bài</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bông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hồng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tặng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cô</a:t>
            </a:r>
            <a:endParaRPr lang="en-US"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85066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Widescreen</PresentationFormat>
  <Paragraphs>36</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Times</vt:lpstr>
      <vt:lpstr>Times New Roman</vt:lpstr>
      <vt:lpstr>汉仪菱心体简</vt:lpstr>
      <vt:lpstr>Office Theme</vt:lpstr>
      <vt:lpstr>PowerPoint Presentation</vt:lpstr>
      <vt:lpstr>PowerPoint Presentation</vt:lpstr>
      <vt:lpstr>HOẠT ĐỘNG GIÁO DỤC THEO CHỦ ĐỀ: BIẾT ƠN THẦY CÔ</vt:lpstr>
      <vt:lpstr>Thảo luận nhóm đôi trong 2 phút trả lời các câu hỏi:</vt:lpstr>
      <vt:lpstr>Trang trí tấm thiệp bên ngoài như thế nào?</vt:lpstr>
      <vt:lpstr>Em sẽ làm gì để tỏ lòng biết ơn, kính trọng thầy cô giáo?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 Tran Nguyen Minh (IEC-QNI-iSC)</dc:creator>
  <cp:lastModifiedBy>Huyen Tran Nguyen Minh (IEC-QNI-iSC)</cp:lastModifiedBy>
  <cp:revision>2</cp:revision>
  <dcterms:created xsi:type="dcterms:W3CDTF">2020-09-03T14:10:27Z</dcterms:created>
  <dcterms:modified xsi:type="dcterms:W3CDTF">2020-09-03T14:12:12Z</dcterms:modified>
</cp:coreProperties>
</file>