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51DFC5-C8B5-431E-BCC9-1A053C08F0B3}"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464880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1DFC5-C8B5-431E-BCC9-1A053C08F0B3}"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2035877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1DFC5-C8B5-431E-BCC9-1A053C08F0B3}"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183807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1DFC5-C8B5-431E-BCC9-1A053C08F0B3}"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3651820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1DFC5-C8B5-431E-BCC9-1A053C08F0B3}"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26573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51DFC5-C8B5-431E-BCC9-1A053C08F0B3}"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15927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51DFC5-C8B5-431E-BCC9-1A053C08F0B3}" type="datetimeFigureOut">
              <a:rPr lang="en-US" smtClean="0"/>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2996262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51DFC5-C8B5-431E-BCC9-1A053C08F0B3}" type="datetimeFigureOut">
              <a:rPr lang="en-US" smtClean="0"/>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138565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1DFC5-C8B5-431E-BCC9-1A053C08F0B3}" type="datetimeFigureOut">
              <a:rPr lang="en-US" smtClean="0"/>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362545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1DFC5-C8B5-431E-BCC9-1A053C08F0B3}"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137523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1DFC5-C8B5-431E-BCC9-1A053C08F0B3}"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3EFD8-B8F5-457B-BFBF-B7CB068716CD}" type="slidenum">
              <a:rPr lang="en-US" smtClean="0"/>
              <a:t>‹#›</a:t>
            </a:fld>
            <a:endParaRPr lang="en-US"/>
          </a:p>
        </p:txBody>
      </p:sp>
    </p:spTree>
    <p:extLst>
      <p:ext uri="{BB962C8B-B14F-4D97-AF65-F5344CB8AC3E}">
        <p14:creationId xmlns:p14="http://schemas.microsoft.com/office/powerpoint/2010/main" val="234865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1DFC5-C8B5-431E-BCC9-1A053C08F0B3}" type="datetimeFigureOut">
              <a:rPr lang="en-US" smtClean="0"/>
              <a:t>3/17/2022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3EFD8-B8F5-457B-BFBF-B7CB068716CD}" type="slidenum">
              <a:rPr lang="en-US" smtClean="0"/>
              <a:t>‹#›</a:t>
            </a:fld>
            <a:endParaRPr lang="en-US"/>
          </a:p>
        </p:txBody>
      </p:sp>
    </p:spTree>
    <p:extLst>
      <p:ext uri="{BB962C8B-B14F-4D97-AF65-F5344CB8AC3E}">
        <p14:creationId xmlns:p14="http://schemas.microsoft.com/office/powerpoint/2010/main" val="870959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latin typeface="Times New Roman" pitchFamily="18" charset="0"/>
                <a:cs typeface="Times New Roman" pitchFamily="18" charset="0"/>
              </a:rPr>
              <a:t>A.LUYỆN VIẾT ĐOẠN VĂN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067800" cy="5105400"/>
          </a:xfrm>
        </p:spPr>
        <p:txBody>
          <a:bodyPr>
            <a:noAutofit/>
          </a:bodyPr>
          <a:lstStyle/>
          <a:p>
            <a:pPr marL="0" indent="0">
              <a:spcBef>
                <a:spcPts val="0"/>
              </a:spcBef>
              <a:buNone/>
            </a:pPr>
            <a:r>
              <a:rPr lang="en-US" sz="2800" b="1" dirty="0" smtClean="0">
                <a:latin typeface="Times New Roman" pitchFamily="18" charset="0"/>
                <a:cs typeface="Times New Roman" pitchFamily="18" charset="0"/>
              </a:rPr>
              <a:t>I. </a:t>
            </a:r>
            <a:r>
              <a:rPr lang="vi-VN" sz="2800" b="1" dirty="0" smtClean="0">
                <a:latin typeface="Times New Roman" pitchFamily="18" charset="0"/>
                <a:cs typeface="Times New Roman" pitchFamily="18" charset="0"/>
              </a:rPr>
              <a:t>Dàn </a:t>
            </a:r>
            <a:r>
              <a:rPr lang="vi-VN" sz="2800" b="1" dirty="0">
                <a:latin typeface="Times New Roman" pitchFamily="18" charset="0"/>
                <a:cs typeface="Times New Roman" pitchFamily="18" charset="0"/>
              </a:rPr>
              <a:t>ý viết đoạn văn ghi lại cảm xúc về một bài thơ</a:t>
            </a:r>
          </a:p>
          <a:p>
            <a:pPr marL="0" indent="0">
              <a:spcBef>
                <a:spcPts val="0"/>
              </a:spcBef>
              <a:buNone/>
            </a:pPr>
            <a:r>
              <a:rPr lang="vi-VN" sz="2800" b="1" dirty="0">
                <a:latin typeface="Times New Roman" pitchFamily="18" charset="0"/>
                <a:cs typeface="Times New Roman" pitchFamily="18" charset="0"/>
              </a:rPr>
              <a:t>1. Mở đoạn</a:t>
            </a:r>
            <a:endParaRPr lang="vi-VN" sz="2800" dirty="0">
              <a:latin typeface="Times New Roman" pitchFamily="18" charset="0"/>
              <a:cs typeface="Times New Roman" pitchFamily="18" charset="0"/>
            </a:endParaRPr>
          </a:p>
          <a:p>
            <a:pPr>
              <a:spcBef>
                <a:spcPts val="0"/>
              </a:spcBef>
            </a:pPr>
            <a:r>
              <a:rPr lang="vi-VN" sz="2800" dirty="0">
                <a:latin typeface="Times New Roman" pitchFamily="18" charset="0"/>
                <a:cs typeface="Times New Roman" pitchFamily="18" charset="0"/>
              </a:rPr>
              <a:t>Giới thiệu tác giả và bài thơ</a:t>
            </a:r>
          </a:p>
          <a:p>
            <a:pPr>
              <a:spcBef>
                <a:spcPts val="0"/>
              </a:spcBef>
            </a:pPr>
            <a:r>
              <a:rPr lang="vi-VN" sz="2800" dirty="0">
                <a:latin typeface="Times New Roman" pitchFamily="18" charset="0"/>
                <a:cs typeface="Times New Roman" pitchFamily="18" charset="0"/>
              </a:rPr>
              <a:t>Nêu khái quát ấn tượng, cảm xúc về bài thơ</a:t>
            </a:r>
          </a:p>
          <a:p>
            <a:pPr marL="0" indent="0">
              <a:spcBef>
                <a:spcPts val="0"/>
              </a:spcBef>
              <a:buNone/>
            </a:pPr>
            <a:r>
              <a:rPr lang="vi-VN" sz="2800" b="1" dirty="0">
                <a:latin typeface="Times New Roman" pitchFamily="18" charset="0"/>
                <a:cs typeface="Times New Roman" pitchFamily="18" charset="0"/>
              </a:rPr>
              <a:t>2. Thân đoạn</a:t>
            </a:r>
            <a:endParaRPr lang="vi-VN" sz="2800" dirty="0">
              <a:latin typeface="Times New Roman" pitchFamily="18" charset="0"/>
              <a:cs typeface="Times New Roman" pitchFamily="18" charset="0"/>
            </a:endParaRPr>
          </a:p>
          <a:p>
            <a:pPr>
              <a:spcBef>
                <a:spcPts val="0"/>
              </a:spcBef>
            </a:pPr>
            <a:r>
              <a:rPr lang="vi-VN" sz="2800" dirty="0">
                <a:latin typeface="Times New Roman" pitchFamily="18" charset="0"/>
                <a:cs typeface="Times New Roman" pitchFamily="18" charset="0"/>
              </a:rPr>
              <a:t>Nêu ấn tượng, cảm xúc của em về câu chuyện được kể hoặc các chi tiết miêu tả có trong bài thơ</a:t>
            </a:r>
          </a:p>
          <a:p>
            <a:pPr>
              <a:spcBef>
                <a:spcPts val="0"/>
              </a:spcBef>
            </a:pPr>
            <a:r>
              <a:rPr lang="vi-VN" sz="2800" dirty="0">
                <a:latin typeface="Times New Roman" pitchFamily="18" charset="0"/>
                <a:cs typeface="Times New Roman" pitchFamily="18" charset="0"/>
              </a:rPr>
              <a:t>Làm rõ nghệ thuật kể chuyện và miêu tả của tác giả</a:t>
            </a:r>
          </a:p>
          <a:p>
            <a:pPr>
              <a:spcBef>
                <a:spcPts val="0"/>
              </a:spcBef>
            </a:pPr>
            <a:r>
              <a:rPr lang="vi-VN" sz="2800" dirty="0">
                <a:latin typeface="Times New Roman" pitchFamily="18" charset="0"/>
                <a:cs typeface="Times New Roman" pitchFamily="18" charset="0"/>
              </a:rPr>
              <a:t>Đánh giá tác dụng của việc kể lại câu chuyện kết hợp với các chi tiết miêu tả trong bài </a:t>
            </a:r>
            <a:r>
              <a:rPr lang="vi-VN" sz="2800" dirty="0" smtClean="0">
                <a:latin typeface="Times New Roman" pitchFamily="18" charset="0"/>
                <a:cs typeface="Times New Roman" pitchFamily="18" charset="0"/>
              </a:rPr>
              <a:t>thơ</a:t>
            </a:r>
            <a:endParaRPr lang="vi-VN" sz="2800" dirty="0">
              <a:latin typeface="Times New Roman" pitchFamily="18" charset="0"/>
              <a:cs typeface="Times New Roman" pitchFamily="18" charset="0"/>
            </a:endParaRPr>
          </a:p>
          <a:p>
            <a:pPr marL="0" indent="0">
              <a:spcBef>
                <a:spcPts val="0"/>
              </a:spcBef>
              <a:buNone/>
            </a:pPr>
            <a:r>
              <a:rPr lang="vi-VN" sz="2800" b="1" dirty="0">
                <a:latin typeface="Times New Roman" pitchFamily="18" charset="0"/>
                <a:cs typeface="Times New Roman" pitchFamily="18" charset="0"/>
              </a:rPr>
              <a:t>3. Kết đoạn</a:t>
            </a:r>
            <a:endParaRPr lang="vi-VN" sz="2800" dirty="0">
              <a:latin typeface="Times New Roman" pitchFamily="18" charset="0"/>
              <a:cs typeface="Times New Roman" pitchFamily="18" charset="0"/>
            </a:endParaRPr>
          </a:p>
          <a:p>
            <a:pPr>
              <a:spcBef>
                <a:spcPts val="0"/>
              </a:spcBef>
            </a:pPr>
            <a:r>
              <a:rPr lang="vi-VN" sz="2800" dirty="0">
                <a:latin typeface="Times New Roman" pitchFamily="18" charset="0"/>
                <a:cs typeface="Times New Roman" pitchFamily="18" charset="0"/>
              </a:rPr>
              <a:t>Nêu khái quát điều em tâm đắc về bài thơ (trong </a:t>
            </a:r>
            <a:r>
              <a:rPr lang="vi-VN" sz="2800" dirty="0" smtClean="0">
                <a:latin typeface="Times New Roman" pitchFamily="18" charset="0"/>
                <a:cs typeface="Times New Roman" pitchFamily="18" charset="0"/>
              </a:rPr>
              <a:t>đó</a:t>
            </a:r>
            <a:r>
              <a:rPr lang="vi-VN" sz="2800" dirty="0">
                <a:latin typeface="Times New Roman" pitchFamily="18" charset="0"/>
                <a:cs typeface="Times New Roman" pitchFamily="18" charset="0"/>
              </a:rPr>
              <a:t>có nói tới đặc điểm nghệ thuật riêng của bài thơ đã được phân tích ở thân đoạn</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indent="0">
              <a:spcBef>
                <a:spcPts val="0"/>
              </a:spcBef>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157650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7" y="0"/>
            <a:ext cx="8991600" cy="7417415"/>
          </a:xfrm>
          <a:prstGeom prst="rect">
            <a:avLst/>
          </a:prstGeom>
        </p:spPr>
        <p:txBody>
          <a:bodyPr wrap="square">
            <a:spAutoFit/>
          </a:bodyPr>
          <a:lstStyle/>
          <a:p>
            <a:r>
              <a:rPr lang="en-US" sz="2800" b="1" dirty="0" smtClean="0">
                <a:latin typeface="Times New Roman" pitchFamily="18" charset="0"/>
                <a:cs typeface="Times New Roman" pitchFamily="18" charset="0"/>
              </a:rPr>
              <a:t>VII. </a:t>
            </a:r>
            <a:r>
              <a:rPr lang="en-US" sz="2800" b="1" dirty="0" err="1" smtClean="0">
                <a:latin typeface="Times New Roman" pitchFamily="18" charset="0"/>
                <a:cs typeface="Times New Roman" pitchFamily="18" charset="0"/>
              </a:rPr>
              <a:t>Dàn</a:t>
            </a: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ý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thương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sự</a:t>
            </a:r>
            <a:r>
              <a:rPr lang="en-US" sz="2800" b="1" dirty="0">
                <a:latin typeface="Times New Roman" pitchFamily="18" charset="0"/>
                <a:cs typeface="Times New Roman" pitchFamily="18" charset="0"/>
              </a:rPr>
              <a:t> chia </a:t>
            </a:r>
            <a:r>
              <a:rPr lang="en-US" sz="2800" b="1" dirty="0" err="1">
                <a:latin typeface="Times New Roman" pitchFamily="18" charset="0"/>
                <a:cs typeface="Times New Roman" pitchFamily="18" charset="0"/>
              </a:rPr>
              <a:t>sẻ</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1. </a:t>
            </a:r>
            <a:r>
              <a:rPr lang="en-US" sz="2800" b="1" dirty="0" err="1">
                <a:latin typeface="Times New Roman" pitchFamily="18" charset="0"/>
                <a:cs typeface="Times New Roman" pitchFamily="18" charset="0"/>
              </a:rPr>
              <a:t>Mở</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nghĩa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2. </a:t>
            </a:r>
            <a:r>
              <a:rPr lang="en-US" sz="2800" b="1" dirty="0" err="1">
                <a:latin typeface="Times New Roman" pitchFamily="18" charset="0"/>
                <a:cs typeface="Times New Roman" pitchFamily="18" charset="0"/>
              </a:rPr>
              <a:t>Thân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Giải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thích</a:t>
            </a:r>
            <a:r>
              <a:rPr lang="en-US" sz="2800" b="1"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phẩm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vẻ</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giúp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chúng</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đẹp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gặp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nạn</a:t>
            </a:r>
            <a:r>
              <a:rPr lang="en-US" sz="2800" dirty="0">
                <a:latin typeface="Times New Roman" pitchFamily="18" charset="0"/>
                <a:cs typeface="Times New Roman" pitchFamily="18" charset="0"/>
              </a:rPr>
              <a:t>.</a:t>
            </a:r>
          </a:p>
          <a:p>
            <a:r>
              <a:rPr lang="en-US" sz="2800" b="1" dirty="0">
                <a:latin typeface="Times New Roman" pitchFamily="18" charset="0"/>
                <a:cs typeface="Times New Roman" pitchFamily="18" charset="0"/>
              </a:rPr>
              <a:t>-</a:t>
            </a:r>
            <a:r>
              <a:rPr lang="en-US" sz="2800" b="1" dirty="0" err="1">
                <a:latin typeface="Times New Roman" pitchFamily="18" charset="0"/>
                <a:cs typeface="Times New Roman" pitchFamily="18" charset="0"/>
              </a:rPr>
              <a:t>Bàn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a) </a:t>
            </a:r>
            <a:r>
              <a:rPr lang="en-US" sz="2800" b="1" dirty="0" err="1">
                <a:latin typeface="Times New Roman" pitchFamily="18" charset="0"/>
                <a:cs typeface="Times New Roman" pitchFamily="18" charset="0"/>
              </a:rPr>
              <a:t>Biểu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yêu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thương</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Ông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bà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cháu</a:t>
            </a:r>
            <a:r>
              <a:rPr lang="en-US" sz="2800" dirty="0">
                <a:latin typeface="Times New Roman" pitchFamily="18" charset="0"/>
                <a:cs typeface="Times New Roman" pitchFamily="18" charset="0"/>
              </a:rPr>
              <a:t>, cha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con, con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mẹ</a:t>
            </a:r>
            <a:r>
              <a:rPr lang="en-US" sz="2800" dirty="0" smtClean="0">
                <a:latin typeface="Times New Roman" pitchFamily="18" charset="0"/>
                <a:cs typeface="Times New Roman" pitchFamily="18" charset="0"/>
              </a:rPr>
              <a:t>, Cha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hi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nuôi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dạy</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cái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Con </a:t>
            </a:r>
            <a:r>
              <a:rPr lang="en-US" sz="2800" dirty="0" err="1">
                <a:latin typeface="Times New Roman" pitchFamily="18" charset="0"/>
                <a:cs typeface="Times New Roman" pitchFamily="18" charset="0"/>
              </a:rPr>
              <a:t>cái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cha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mẹ</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còn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hòa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giữa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625968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847"/>
            <a:ext cx="8991600" cy="6786473"/>
          </a:xfrm>
          <a:prstGeom prst="rect">
            <a:avLst/>
          </a:prstGeom>
        </p:spPr>
        <p:txBody>
          <a:bodyPr wrap="square">
            <a:spAutoFit/>
          </a:bodyPr>
          <a:lstStyle/>
          <a:p>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Trong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xã</a:t>
            </a:r>
            <a:r>
              <a:rPr lang="en-US" sz="2900" dirty="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hội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thể</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hiện</a:t>
            </a:r>
            <a:r>
              <a:rPr lang="en-US" sz="2900" dirty="0">
                <a:latin typeface="Times New Roman" pitchFamily="18" charset="0"/>
                <a:cs typeface="Times New Roman" pitchFamily="18" charset="0"/>
              </a:rPr>
              <a:t> ở </a:t>
            </a:r>
            <a:r>
              <a:rPr lang="en-US" sz="2900" dirty="0" err="1">
                <a:latin typeface="Times New Roman" pitchFamily="18" charset="0"/>
                <a:cs typeface="Times New Roman" pitchFamily="18" charset="0"/>
              </a:rPr>
              <a:t>tình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yêu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đôi</a:t>
            </a:r>
            <a:r>
              <a:rPr lang="en-US" sz="2900" dirty="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lứa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tình</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yêu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thương</a:t>
            </a:r>
            <a:r>
              <a:rPr lang="en-US" sz="2900" dirty="0">
                <a:latin typeface="Times New Roman" pitchFamily="18" charset="0"/>
                <a:cs typeface="Times New Roman" pitchFamily="18" charset="0"/>
              </a:rPr>
              <a:t> con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truyền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đạo</a:t>
            </a:r>
            <a:r>
              <a:rPr lang="en-US" sz="2900" dirty="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lí</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tình</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thương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dành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con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số</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phận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đau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khổ</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bất</a:t>
            </a:r>
            <a:r>
              <a:rPr lang="en-US" sz="2900" dirty="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hạnh.Quan</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tâm</a:t>
            </a:r>
            <a:r>
              <a:rPr lang="en-US" sz="2900" dirty="0">
                <a:latin typeface="Times New Roman" pitchFamily="18" charset="0"/>
                <a:cs typeface="Times New Roman" pitchFamily="18" charset="0"/>
              </a:rPr>
              <a:t>, chia </a:t>
            </a:r>
            <a:r>
              <a:rPr lang="en-US" sz="2900" dirty="0" err="1">
                <a:latin typeface="Times New Roman" pitchFamily="18" charset="0"/>
                <a:cs typeface="Times New Roman" pitchFamily="18" charset="0"/>
              </a:rPr>
              <a:t>sẻ</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vật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chất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thiếu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thốn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cần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sự</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giúp</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đỡ</a:t>
            </a:r>
            <a:r>
              <a:rPr lang="en-US" sz="2900" dirty="0">
                <a:latin typeface="Times New Roman" pitchFamily="18" charset="0"/>
                <a:cs typeface="Times New Roman" pitchFamily="18" charset="0"/>
              </a:rPr>
              <a:t> ở </a:t>
            </a:r>
            <a:r>
              <a:rPr lang="en-US" sz="2900" dirty="0" err="1">
                <a:latin typeface="Times New Roman" pitchFamily="18" charset="0"/>
                <a:cs typeface="Times New Roman" pitchFamily="18" charset="0"/>
              </a:rPr>
              <a:t>quanh</a:t>
            </a:r>
            <a:r>
              <a:rPr lang="en-US" sz="2900" dirty="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mình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Lên</a:t>
            </a:r>
            <a:r>
              <a:rPr lang="en-US" sz="2900" dirty="0" smtClean="0">
                <a:latin typeface="Times New Roman" pitchFamily="18" charset="0"/>
                <a:cs typeface="Times New Roman" pitchFamily="18" charset="0"/>
              </a:rPr>
              <a:t> </a:t>
            </a:r>
            <a:r>
              <a:rPr lang="en-US" sz="2900" dirty="0" err="1">
                <a:latin typeface="Times New Roman" pitchFamily="18" charset="0"/>
                <a:cs typeface="Times New Roman" pitchFamily="18" charset="0"/>
              </a:rPr>
              <a:t>án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đấu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tranh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lại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thế</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lực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đày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đọa</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bóc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ngược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đãi</a:t>
            </a:r>
            <a:r>
              <a:rPr lang="en-US" sz="2900" dirty="0">
                <a:latin typeface="Times New Roman" pitchFamily="18" charset="0"/>
                <a:cs typeface="Times New Roman" pitchFamily="18" charset="0"/>
              </a:rPr>
              <a:t> con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a:t>
            </a:r>
          </a:p>
          <a:p>
            <a:r>
              <a:rPr lang="en-US" sz="2900" b="1" dirty="0" err="1" smtClean="0">
                <a:latin typeface="Times New Roman" pitchFamily="18" charset="0"/>
                <a:cs typeface="Times New Roman" pitchFamily="18" charset="0"/>
              </a:rPr>
              <a:t>b,Ý</a:t>
            </a:r>
            <a:r>
              <a:rPr lang="en-US" sz="2900" b="1" dirty="0" smtClean="0">
                <a:latin typeface="Times New Roman" pitchFamily="18" charset="0"/>
                <a:cs typeface="Times New Roman" pitchFamily="18" charset="0"/>
              </a:rPr>
              <a:t> </a:t>
            </a:r>
            <a:r>
              <a:rPr lang="en-US" sz="2900" b="1" dirty="0" err="1">
                <a:latin typeface="Times New Roman" pitchFamily="18" charset="0"/>
                <a:cs typeface="Times New Roman" pitchFamily="18" charset="0"/>
              </a:rPr>
              <a:t>nghĩa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của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tình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yêu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thương</a:t>
            </a:r>
            <a:r>
              <a:rPr lang="en-US" sz="2900" b="1" dirty="0">
                <a:latin typeface="Times New Roman" pitchFamily="18" charset="0"/>
                <a:cs typeface="Times New Roman" pitchFamily="18" charset="0"/>
              </a:rPr>
              <a:t>:</a:t>
            </a:r>
            <a:endParaRPr lang="en-US" sz="2900" dirty="0">
              <a:latin typeface="Times New Roman" pitchFamily="18" charset="0"/>
              <a:cs typeface="Times New Roman" pitchFamily="18" charset="0"/>
            </a:endParaRPr>
          </a:p>
          <a:p>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Sưởi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ấm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tâm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hồn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con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cô</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đơn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đau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khổ</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bất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truyền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cho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họ</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sức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nghị</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lực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vượt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lên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hoàn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cảnh</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Tạo</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sức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cảm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hoá</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kì</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diệu</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với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những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người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lầm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đường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lạc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lối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mang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lại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niềm</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hạnh</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phúc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niềm</a:t>
            </a:r>
            <a:r>
              <a:rPr lang="en-US" sz="2900" dirty="0">
                <a:latin typeface="Times New Roman" pitchFamily="18" charset="0"/>
                <a:cs typeface="Times New Roman" pitchFamily="18" charset="0"/>
              </a:rPr>
              <a:t> tin </a:t>
            </a:r>
            <a:r>
              <a:rPr lang="en-US" sz="2900" dirty="0" err="1">
                <a:latin typeface="Times New Roman" pitchFamily="18" charset="0"/>
                <a:cs typeface="Times New Roman" pitchFamily="18" charset="0"/>
              </a:rPr>
              <a:t>và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cơ</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hội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để</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cuộc</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sống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tốt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đẹp</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hơn</a:t>
            </a:r>
            <a:r>
              <a:rPr lang="en-US" sz="2900" dirty="0">
                <a:latin typeface="Times New Roman" pitchFamily="18" charset="0"/>
                <a:cs typeface="Times New Roman" pitchFamily="18" charset="0"/>
              </a:rPr>
              <a:t>;</a:t>
            </a:r>
          </a:p>
          <a:p>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Là</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cơ</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sở</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xây</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dựng</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một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xã</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hội</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tốt</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đẹp</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có</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văn</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hóa</a:t>
            </a:r>
            <a:r>
              <a:rPr lang="en-US" sz="2900" dirty="0" smtClean="0">
                <a:latin typeface="Times New Roman" pitchFamily="18" charset="0"/>
                <a:cs typeface="Times New Roman" pitchFamily="18" charset="0"/>
              </a:rPr>
              <a:t>.</a:t>
            </a:r>
            <a:endParaRPr lang="en-US" sz="2900" dirty="0">
              <a:latin typeface="Times New Roman" pitchFamily="18" charset="0"/>
              <a:cs typeface="Times New Roman" pitchFamily="18" charset="0"/>
            </a:endParaRPr>
          </a:p>
        </p:txBody>
      </p:sp>
    </p:spTree>
    <p:extLst>
      <p:ext uri="{BB962C8B-B14F-4D97-AF65-F5344CB8AC3E}">
        <p14:creationId xmlns:p14="http://schemas.microsoft.com/office/powerpoint/2010/main" val="1040764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968"/>
            <a:ext cx="9144000" cy="6986528"/>
          </a:xfrm>
          <a:prstGeom prst="rect">
            <a:avLst/>
          </a:prstGeom>
        </p:spPr>
        <p:txBody>
          <a:bodyPr wrap="square">
            <a:spAutoFit/>
          </a:bodyPr>
          <a:lstStyle/>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Phản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Phê</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hội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thiếu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vô</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dửng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dưng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trước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nỗi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chung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kẻ</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ích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lo </a:t>
            </a:r>
            <a:r>
              <a:rPr lang="en-US" sz="3200" dirty="0" err="1">
                <a:latin typeface="Times New Roman" pitchFamily="18" charset="0"/>
                <a:cs typeface="Times New Roman" pitchFamily="18" charset="0"/>
              </a:rPr>
              <a:t>cho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bản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tâm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cứ</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ai</a:t>
            </a:r>
            <a:r>
              <a:rPr lang="en-US" sz="3200" dirty="0">
                <a:latin typeface="Times New Roman" pitchFamily="18" charset="0"/>
                <a:cs typeface="Times New Roman" pitchFamily="18" charset="0"/>
              </a:rPr>
              <a:t>.</a:t>
            </a:r>
          </a:p>
          <a:p>
            <a:r>
              <a:rPr lang="en-US" sz="3200" b="1" dirty="0">
                <a:latin typeface="Times New Roman" pitchFamily="18" charset="0"/>
                <a:cs typeface="Times New Roman" pitchFamily="18" charset="0"/>
              </a:rPr>
              <a:t>-</a:t>
            </a:r>
            <a:r>
              <a:rPr lang="en-US" sz="3200" b="1" dirty="0" err="1">
                <a:latin typeface="Times New Roman" pitchFamily="18" charset="0"/>
                <a:cs typeface="Times New Roman" pitchFamily="18" charset="0"/>
              </a:rPr>
              <a:t>Bài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học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nhận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hành</a:t>
            </a:r>
            <a:r>
              <a:rPr lang="en-US" sz="3200" b="1" dirty="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động</a:t>
            </a:r>
            <a:r>
              <a:rPr lang="en-US" sz="3200" b="1"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trò</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trọng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Chúng</a:t>
            </a:r>
            <a:r>
              <a:rPr lang="en-US" sz="3200" dirty="0">
                <a:latin typeface="Times New Roman" pitchFamily="18" charset="0"/>
                <a:cs typeface="Times New Roman" pitchFamily="18" charset="0"/>
              </a:rPr>
              <a:t> ta </a:t>
            </a:r>
            <a:r>
              <a:rPr lang="en-US" sz="3200" dirty="0" err="1">
                <a:latin typeface="Times New Roman" pitchFamily="18" charset="0"/>
                <a:cs typeface="Times New Roman" pitchFamily="18" charset="0"/>
              </a:rPr>
              <a:t>hãy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nâng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niu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hạnh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sẻ</a:t>
            </a:r>
            <a:r>
              <a:rPr lang="en-US" sz="3200" dirty="0">
                <a:latin typeface="Times New Roman" pitchFamily="18" charset="0"/>
                <a:cs typeface="Times New Roman" pitchFamily="18" charset="0"/>
              </a:rPr>
              <a:t> chia, </a:t>
            </a:r>
            <a:r>
              <a:rPr lang="en-US" sz="3200" dirty="0" err="1">
                <a:latin typeface="Times New Roman" pitchFamily="18" charset="0"/>
                <a:cs typeface="Times New Roman" pitchFamily="18" charset="0"/>
              </a:rPr>
              <a:t>đồng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ngộ</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đời</a:t>
            </a:r>
            <a:r>
              <a:rPr lang="en-US" sz="3200" dirty="0">
                <a:latin typeface="Times New Roman" pitchFamily="18" charset="0"/>
                <a:cs typeface="Times New Roman" pitchFamily="18" charset="0"/>
              </a:rPr>
              <a:t>.</a:t>
            </a:r>
          </a:p>
          <a:p>
            <a:r>
              <a:rPr lang="en-US" sz="3200" b="1" dirty="0">
                <a:latin typeface="Times New Roman" pitchFamily="18" charset="0"/>
                <a:cs typeface="Times New Roman" pitchFamily="18" charset="0"/>
              </a:rPr>
              <a:t>3. </a:t>
            </a:r>
            <a:r>
              <a:rPr lang="en-US" sz="3200" b="1" dirty="0" err="1">
                <a:latin typeface="Times New Roman" pitchFamily="18" charset="0"/>
                <a:cs typeface="Times New Roman" pitchFamily="18" charset="0"/>
              </a:rPr>
              <a:t>Kết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đoạn</a:t>
            </a:r>
            <a:r>
              <a:rPr lang="en-US" sz="3200" b="1" dirty="0">
                <a:latin typeface="Times New Roman" pitchFamily="18" charset="0"/>
                <a:cs typeface="Times New Roman" pitchFamily="18" charset="0"/>
              </a:rPr>
              <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Khẳng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định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vấn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trò</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trọng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r>
              <a:rPr lang="en-US" sz="3200" dirty="0">
                <a:latin typeface="Times New Roman" pitchFamily="18" charset="0"/>
                <a:cs typeface="Times New Roman" pitchFamily="18" charset="0"/>
              </a:rPr>
              <a:t> con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lẽ</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mỗi</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958115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644"/>
            <a:ext cx="9144000" cy="6694140"/>
          </a:xfrm>
          <a:prstGeom prst="rect">
            <a:avLst/>
          </a:prstGeom>
        </p:spPr>
        <p:txBody>
          <a:bodyPr wrap="square">
            <a:spAutoFit/>
          </a:bodyPr>
          <a:lstStyle/>
          <a:p>
            <a:pPr algn="just"/>
            <a:r>
              <a:rPr lang="en-US" sz="3300" dirty="0" smtClean="0">
                <a:latin typeface="Times New Roman" pitchFamily="18" charset="0"/>
                <a:cs typeface="Times New Roman" pitchFamily="18" charset="0"/>
              </a:rPr>
              <a:t>   </a:t>
            </a:r>
            <a:r>
              <a:rPr lang="vi-VN" sz="3300" dirty="0" smtClean="0">
                <a:latin typeface="Times New Roman" pitchFamily="18" charset="0"/>
                <a:cs typeface="Times New Roman" pitchFamily="18" charset="0"/>
              </a:rPr>
              <a:t>Tình </a:t>
            </a:r>
            <a:r>
              <a:rPr lang="vi-VN" sz="3300" dirty="0">
                <a:latin typeface="Times New Roman" pitchFamily="18" charset="0"/>
                <a:cs typeface="Times New Roman" pitchFamily="18" charset="0"/>
              </a:rPr>
              <a:t>yêu thương giữa con người với con người là vô cùng thiêng liêng, nó thể hiện sự gắn bó, sự sẻ chia và đồng cảm trước những mảnh đời bất hạnh. </a:t>
            </a:r>
            <a:r>
              <a:rPr lang="en-US" sz="3300" dirty="0" smtClean="0">
                <a:latin typeface="Times New Roman" pitchFamily="18" charset="0"/>
                <a:cs typeface="Times New Roman" pitchFamily="18" charset="0"/>
              </a:rPr>
              <a:t>K</a:t>
            </a:r>
            <a:r>
              <a:rPr lang="vi-VN" sz="3300" dirty="0" smtClean="0">
                <a:latin typeface="Times New Roman" pitchFamily="18" charset="0"/>
                <a:cs typeface="Times New Roman" pitchFamily="18" charset="0"/>
              </a:rPr>
              <a:t>hi </a:t>
            </a:r>
            <a:r>
              <a:rPr lang="vi-VN" sz="3300" dirty="0">
                <a:latin typeface="Times New Roman" pitchFamily="18" charset="0"/>
                <a:cs typeface="Times New Roman" pitchFamily="18" charset="0"/>
              </a:rPr>
              <a:t>xã hội ngày càng phát triển con người đang dần phải đối mặt với rất nhiều những khó khăn từ cuộc sống, nhưng họ không bao giờ quên đi được lối sống và chuẩn mực của mình khi sống trong xã hội loài ngoài, “sống trong đời sống cần có một tấm lòng”, tấm lòng đó là tấm lòng biết yêu thương, sẻ chia và đồng cảm. Lối sống đó hiện nay đang được coi trọng và là chuẩn mực sống đúng đắn nhất. Đồng cảm đó là sự chia sẻ, thấu hiểu và quan tâm sâu sắc đối với mọi người xung quanh, </a:t>
            </a:r>
            <a:endParaRPr lang="en-US" sz="3300" dirty="0">
              <a:latin typeface="Times New Roman" pitchFamily="18" charset="0"/>
              <a:cs typeface="Times New Roman" pitchFamily="18" charset="0"/>
            </a:endParaRPr>
          </a:p>
        </p:txBody>
      </p:sp>
    </p:spTree>
    <p:extLst>
      <p:ext uri="{BB962C8B-B14F-4D97-AF65-F5344CB8AC3E}">
        <p14:creationId xmlns:p14="http://schemas.microsoft.com/office/powerpoint/2010/main" val="2341703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961"/>
            <a:ext cx="9144000" cy="5632311"/>
          </a:xfrm>
          <a:prstGeom prst="rect">
            <a:avLst/>
          </a:prstGeom>
        </p:spPr>
        <p:txBody>
          <a:bodyPr wrap="square">
            <a:spAutoFit/>
          </a:bodyPr>
          <a:lstStyle/>
          <a:p>
            <a:pPr algn="just"/>
            <a:r>
              <a:rPr lang="vi-VN" sz="3000" dirty="0">
                <a:latin typeface="Times New Roman" pitchFamily="18" charset="0"/>
                <a:cs typeface="Times New Roman" pitchFamily="18" charset="0"/>
              </a:rPr>
              <a:t>luôn luôn có một thái độ biết yêu thương và cảm thông sâu sắc trước mọi hoàn cảnh </a:t>
            </a:r>
            <a:r>
              <a:rPr lang="vi-VN" sz="3000" dirty="0" smtClean="0">
                <a:latin typeface="Times New Roman" pitchFamily="18" charset="0"/>
                <a:cs typeface="Times New Roman" pitchFamily="18" charset="0"/>
              </a:rPr>
              <a:t>sống</a:t>
            </a:r>
            <a:r>
              <a:rPr lang="en-US" sz="3000" dirty="0" smtClean="0">
                <a:latin typeface="Times New Roman" pitchFamily="18" charset="0"/>
                <a:cs typeface="Times New Roman" pitchFamily="18" charset="0"/>
              </a:rPr>
              <a:t>. Đ</a:t>
            </a:r>
            <a:r>
              <a:rPr lang="vi-VN" sz="3000" dirty="0" smtClean="0">
                <a:latin typeface="Times New Roman" pitchFamily="18" charset="0"/>
                <a:cs typeface="Times New Roman" pitchFamily="18" charset="0"/>
              </a:rPr>
              <a:t>ồng </a:t>
            </a:r>
            <a:r>
              <a:rPr lang="vi-VN" sz="3000" dirty="0">
                <a:latin typeface="Times New Roman" pitchFamily="18" charset="0"/>
                <a:cs typeface="Times New Roman" pitchFamily="18" charset="0"/>
              </a:rPr>
              <a:t>cảm đó là một thái độ biết nhập tâm và hiểu được đối phương một cách chân thành </a:t>
            </a:r>
            <a:r>
              <a:rPr lang="vi-VN" sz="3000" dirty="0" smtClean="0">
                <a:latin typeface="Times New Roman" pitchFamily="18" charset="0"/>
                <a:cs typeface="Times New Roman" pitchFamily="18" charset="0"/>
              </a:rPr>
              <a:t>nhất</a:t>
            </a:r>
            <a:r>
              <a:rPr lang="en-US" sz="3000" dirty="0" smtClean="0">
                <a:latin typeface="Times New Roman" pitchFamily="18" charset="0"/>
                <a:cs typeface="Times New Roman" pitchFamily="18" charset="0"/>
              </a:rPr>
              <a:t>. Đ</a:t>
            </a:r>
            <a:r>
              <a:rPr lang="vi-VN" sz="3000" dirty="0" smtClean="0">
                <a:latin typeface="Times New Roman" pitchFamily="18" charset="0"/>
                <a:cs typeface="Times New Roman" pitchFamily="18" charset="0"/>
              </a:rPr>
              <a:t>ồng </a:t>
            </a:r>
            <a:r>
              <a:rPr lang="vi-VN" sz="3000" dirty="0">
                <a:latin typeface="Times New Roman" pitchFamily="18" charset="0"/>
                <a:cs typeface="Times New Roman" pitchFamily="18" charset="0"/>
              </a:rPr>
              <a:t>cảm giúp kết nối con người với con người để từ đó họ có những cách đánh giá và nhìn nhận cuộc sống này một cách chân thành và da diết nhất. Sẻ chia đó là sự chia sẻ những nỗi đau, niềm vui, nỗi buồn cùng với mọi người xung </a:t>
            </a:r>
            <a:r>
              <a:rPr lang="vi-VN" sz="3000" dirty="0" smtClean="0">
                <a:latin typeface="Times New Roman" pitchFamily="18" charset="0"/>
                <a:cs typeface="Times New Roman" pitchFamily="18" charset="0"/>
              </a:rPr>
              <a:t>quanh</a:t>
            </a:r>
            <a:r>
              <a:rPr lang="en-US" sz="3000" dirty="0" smtClean="0">
                <a:latin typeface="Times New Roman" pitchFamily="18" charset="0"/>
                <a:cs typeface="Times New Roman" pitchFamily="18" charset="0"/>
              </a:rPr>
              <a:t>. S</a:t>
            </a:r>
            <a:r>
              <a:rPr lang="vi-VN" sz="3000" dirty="0" smtClean="0">
                <a:latin typeface="Times New Roman" pitchFamily="18" charset="0"/>
                <a:cs typeface="Times New Roman" pitchFamily="18" charset="0"/>
              </a:rPr>
              <a:t>ống </a:t>
            </a:r>
            <a:r>
              <a:rPr lang="vi-VN" sz="3000" dirty="0">
                <a:latin typeface="Times New Roman" pitchFamily="18" charset="0"/>
                <a:cs typeface="Times New Roman" pitchFamily="18" charset="0"/>
              </a:rPr>
              <a:t>là cho đâu chỉ nhận riêng mình, sống luôn luôn phải biết cho đi và bản thân sẽ nhận được những điều tốt lành </a:t>
            </a:r>
            <a:r>
              <a:rPr lang="vi-VN" sz="3000" dirty="0" smtClean="0">
                <a:latin typeface="Times New Roman" pitchFamily="18" charset="0"/>
                <a:cs typeface="Times New Roman" pitchFamily="18" charset="0"/>
              </a:rPr>
              <a:t>nhất</a:t>
            </a:r>
            <a:r>
              <a:rPr lang="en-US" sz="3000" dirty="0" smtClean="0">
                <a:latin typeface="Times New Roman" pitchFamily="18" charset="0"/>
                <a:cs typeface="Times New Roman" pitchFamily="18" charset="0"/>
              </a:rPr>
              <a:t>. Đ</a:t>
            </a:r>
            <a:r>
              <a:rPr lang="vi-VN" sz="3000" dirty="0" smtClean="0">
                <a:latin typeface="Times New Roman" pitchFamily="18" charset="0"/>
                <a:cs typeface="Times New Roman" pitchFamily="18" charset="0"/>
              </a:rPr>
              <a:t>ó </a:t>
            </a:r>
            <a:r>
              <a:rPr lang="vi-VN" sz="3000" dirty="0">
                <a:latin typeface="Times New Roman" pitchFamily="18" charset="0"/>
                <a:cs typeface="Times New Roman" pitchFamily="18" charset="0"/>
              </a:rPr>
              <a:t>là một tình </a:t>
            </a:r>
            <a:r>
              <a:rPr lang="vi-VN" sz="3000" dirty="0" smtClean="0">
                <a:latin typeface="Times New Roman" pitchFamily="18" charset="0"/>
                <a:cs typeface="Times New Roman" pitchFamily="18" charset="0"/>
              </a:rPr>
              <a:t>cảm</a:t>
            </a:r>
            <a:r>
              <a:rPr lang="en-US" sz="3000" dirty="0" smtClean="0">
                <a:latin typeface="Times New Roman" pitchFamily="18" charset="0"/>
                <a:cs typeface="Times New Roman" pitchFamily="18" charset="0"/>
              </a:rPr>
              <a:t>,</a:t>
            </a:r>
            <a:r>
              <a:rPr lang="vi-VN" sz="3000" dirty="0" smtClean="0">
                <a:latin typeface="Times New Roman" pitchFamily="18" charset="0"/>
                <a:cs typeface="Times New Roman" pitchFamily="18" charset="0"/>
              </a:rPr>
              <a:t> </a:t>
            </a:r>
            <a:r>
              <a:rPr lang="vi-VN" sz="3000" dirty="0">
                <a:latin typeface="Times New Roman" pitchFamily="18" charset="0"/>
                <a:cs typeface="Times New Roman" pitchFamily="18" charset="0"/>
              </a:rPr>
              <a:t>tinh thần phong phú </a:t>
            </a:r>
            <a:r>
              <a:rPr lang="vi-VN" sz="3000" dirty="0" smtClean="0">
                <a:latin typeface="Times New Roman" pitchFamily="18" charset="0"/>
                <a:cs typeface="Times New Roman" pitchFamily="18" charset="0"/>
              </a:rPr>
              <a:t>và </a:t>
            </a:r>
            <a:r>
              <a:rPr lang="vi-VN" sz="3000" dirty="0">
                <a:latin typeface="Times New Roman" pitchFamily="18" charset="0"/>
                <a:cs typeface="Times New Roman" pitchFamily="18" charset="0"/>
              </a:rPr>
              <a:t>cả những niềm hạnh phúc lớn lao khi làm được những điều có ý nghĩa.</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075826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079"/>
            <a:ext cx="9144000" cy="6740307"/>
          </a:xfrm>
          <a:prstGeom prst="rect">
            <a:avLst/>
          </a:prstGeom>
        </p:spPr>
        <p:txBody>
          <a:bodyPr wrap="square">
            <a:spAutoFit/>
          </a:bodyPr>
          <a:lstStyle/>
          <a:p>
            <a:r>
              <a:rPr lang="en-US" sz="2700" b="1" dirty="0" smtClean="0">
                <a:latin typeface="Times New Roman" pitchFamily="18" charset="0"/>
                <a:cs typeface="Times New Roman" pitchFamily="18" charset="0"/>
              </a:rPr>
              <a:t>IX. </a:t>
            </a:r>
            <a:r>
              <a:rPr lang="en-US" sz="2700" b="1" dirty="0" err="1">
                <a:latin typeface="Times New Roman" pitchFamily="18" charset="0"/>
                <a:cs typeface="Times New Roman" pitchFamily="18" charset="0"/>
              </a:rPr>
              <a:t>Dàn</a:t>
            </a:r>
            <a:r>
              <a:rPr lang="en-US" sz="2700" b="1" dirty="0">
                <a:latin typeface="Times New Roman" pitchFamily="18" charset="0"/>
                <a:cs typeface="Times New Roman" pitchFamily="18" charset="0"/>
              </a:rPr>
              <a:t> ý </a:t>
            </a:r>
            <a:r>
              <a:rPr lang="en-US" sz="2700" b="1" dirty="0" err="1">
                <a:latin typeface="Times New Roman" pitchFamily="18" charset="0"/>
                <a:cs typeface="Times New Roman" pitchFamily="18" charset="0"/>
              </a:rPr>
              <a:t>đoạn</a:t>
            </a:r>
            <a:r>
              <a:rPr lang="en-US" sz="2700" b="1" dirty="0">
                <a:latin typeface="Times New Roman" pitchFamily="18" charset="0"/>
                <a:cs typeface="Times New Roman" pitchFamily="18" charset="0"/>
              </a:rPr>
              <a:t> </a:t>
            </a:r>
            <a:r>
              <a:rPr lang="en-US" sz="2700" b="1" dirty="0" err="1">
                <a:latin typeface="Times New Roman" pitchFamily="18" charset="0"/>
                <a:cs typeface="Times New Roman" pitchFamily="18" charset="0"/>
              </a:rPr>
              <a:t>văn</a:t>
            </a:r>
            <a:r>
              <a:rPr lang="en-US" sz="2700" b="1" dirty="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về</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tình</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yêu</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quê</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hương</a:t>
            </a:r>
            <a:endParaRPr lang="en-US" sz="2700" b="1" dirty="0" smtClean="0">
              <a:latin typeface="Times New Roman" pitchFamily="18" charset="0"/>
              <a:cs typeface="Times New Roman" pitchFamily="18" charset="0"/>
            </a:endParaRPr>
          </a:p>
          <a:p>
            <a:r>
              <a:rPr lang="en-US" sz="2700" b="1" dirty="0" smtClean="0">
                <a:latin typeface="Times New Roman" pitchFamily="18" charset="0"/>
                <a:cs typeface="Times New Roman" pitchFamily="18" charset="0"/>
              </a:rPr>
              <a:t> </a:t>
            </a:r>
            <a:r>
              <a:rPr lang="vi-VN" sz="2700" b="1" dirty="0">
                <a:latin typeface="Times New Roman" pitchFamily="18" charset="0"/>
                <a:cs typeface="Times New Roman" pitchFamily="18" charset="0"/>
              </a:rPr>
              <a:t>1. Mở </a:t>
            </a:r>
            <a:r>
              <a:rPr lang="en-US" sz="2700" b="1" dirty="0" err="1" smtClean="0">
                <a:latin typeface="Times New Roman" pitchFamily="18" charset="0"/>
                <a:cs typeface="Times New Roman" pitchFamily="18" charset="0"/>
              </a:rPr>
              <a:t>đoạn</a:t>
            </a:r>
            <a:r>
              <a:rPr lang="en-US" sz="2700" b="1"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Giới </a:t>
            </a:r>
            <a:r>
              <a:rPr lang="vi-VN" sz="2700" dirty="0">
                <a:latin typeface="Times New Roman" pitchFamily="18" charset="0"/>
                <a:cs typeface="Times New Roman" pitchFamily="18" charset="0"/>
              </a:rPr>
              <a:t>thiệu khái quát về tình yêu quê hương đất </a:t>
            </a:r>
            <a:r>
              <a:rPr lang="vi-VN" sz="2700" dirty="0" smtClean="0">
                <a:latin typeface="Times New Roman" pitchFamily="18" charset="0"/>
                <a:cs typeface="Times New Roman" pitchFamily="18" charset="0"/>
              </a:rPr>
              <a:t>nước</a:t>
            </a:r>
            <a:endParaRPr lang="vi-VN" sz="2700" dirty="0">
              <a:latin typeface="Times New Roman" pitchFamily="18" charset="0"/>
              <a:cs typeface="Times New Roman" pitchFamily="18" charset="0"/>
            </a:endParaRPr>
          </a:p>
          <a:p>
            <a:r>
              <a:rPr lang="vi-VN" sz="2700" b="1" dirty="0">
                <a:latin typeface="Times New Roman" pitchFamily="18" charset="0"/>
                <a:cs typeface="Times New Roman" pitchFamily="18" charset="0"/>
              </a:rPr>
              <a:t>2. Thân </a:t>
            </a:r>
            <a:r>
              <a:rPr lang="en-US" sz="2700" b="1" dirty="0" err="1" smtClean="0">
                <a:latin typeface="Times New Roman" pitchFamily="18" charset="0"/>
                <a:cs typeface="Times New Roman" pitchFamily="18" charset="0"/>
              </a:rPr>
              <a:t>đoạn</a:t>
            </a:r>
            <a:r>
              <a:rPr lang="en-US" sz="2700" b="1" dirty="0" smtClean="0">
                <a:latin typeface="Times New Roman" pitchFamily="18" charset="0"/>
                <a:cs typeface="Times New Roman" pitchFamily="18" charset="0"/>
              </a:rPr>
              <a:t>: </a:t>
            </a:r>
            <a:endParaRPr lang="vi-VN" sz="2700" dirty="0">
              <a:latin typeface="Times New Roman" pitchFamily="18" charset="0"/>
              <a:cs typeface="Times New Roman" pitchFamily="18" charset="0"/>
            </a:endParaRPr>
          </a:p>
          <a:p>
            <a:r>
              <a:rPr lang="vi-VN" sz="2700" dirty="0">
                <a:latin typeface="Times New Roman" pitchFamily="18" charset="0"/>
                <a:cs typeface="Times New Roman" pitchFamily="18" charset="0"/>
              </a:rPr>
              <a:t>- Giải thích: Quê hương là gì? Là nơi ta sinh ra lớn </a:t>
            </a:r>
            <a:r>
              <a:rPr lang="vi-VN" sz="2700" dirty="0" smtClean="0">
                <a:latin typeface="Times New Roman" pitchFamily="18" charset="0"/>
                <a:cs typeface="Times New Roman" pitchFamily="18" charset="0"/>
              </a:rPr>
              <a:t>lên</a:t>
            </a:r>
            <a:r>
              <a:rPr lang="en-US" sz="2700" dirty="0" smtClean="0">
                <a:latin typeface="Times New Roman" pitchFamily="18" charset="0"/>
                <a:cs typeface="Times New Roman" pitchFamily="18" charset="0"/>
              </a:rPr>
              <a:t> …. </a:t>
            </a:r>
            <a:r>
              <a:rPr lang="vi-VN" sz="2700" dirty="0">
                <a:latin typeface="Times New Roman" pitchFamily="18" charset="0"/>
                <a:cs typeface="Times New Roman" pitchFamily="18" charset="0"/>
              </a:rPr>
              <a:t/>
            </a:r>
            <a:br>
              <a:rPr lang="vi-VN" sz="2700" dirty="0">
                <a:latin typeface="Times New Roman" pitchFamily="18" charset="0"/>
                <a:cs typeface="Times New Roman" pitchFamily="18" charset="0"/>
              </a:rPr>
            </a:br>
            <a:r>
              <a:rPr lang="vi-VN" sz="2700" dirty="0">
                <a:latin typeface="Times New Roman" pitchFamily="18" charset="0"/>
                <a:cs typeface="Times New Roman" pitchFamily="18" charset="0"/>
              </a:rPr>
              <a:t>- Biểu </a:t>
            </a:r>
            <a:r>
              <a:rPr lang="vi-VN" sz="2700" dirty="0" smtClean="0">
                <a:latin typeface="Times New Roman" pitchFamily="18" charset="0"/>
                <a:cs typeface="Times New Roman" pitchFamily="18" charset="0"/>
              </a:rPr>
              <a:t>hiện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của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tình</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yêu</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quê</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hương</a:t>
            </a:r>
            <a:r>
              <a:rPr lang="en-US" sz="2700" dirty="0" smtClean="0">
                <a:latin typeface="Times New Roman" pitchFamily="18" charset="0"/>
                <a:cs typeface="Times New Roman" pitchFamily="18" charset="0"/>
              </a:rPr>
              <a:t>: T</a:t>
            </a:r>
            <a:r>
              <a:rPr lang="vi-VN" sz="2700" dirty="0" smtClean="0">
                <a:latin typeface="Times New Roman" pitchFamily="18" charset="0"/>
                <a:cs typeface="Times New Roman" pitchFamily="18" charset="0"/>
              </a:rPr>
              <a:t>ình </a:t>
            </a:r>
            <a:r>
              <a:rPr lang="vi-VN" sz="2700" dirty="0">
                <a:latin typeface="Times New Roman" pitchFamily="18" charset="0"/>
                <a:cs typeface="Times New Roman" pitchFamily="18" charset="0"/>
              </a:rPr>
              <a:t>cảm đối với gia đình, với mọi người xung quanh, với hàng xóm láng giềng. Dù đi đâu xa vẫn luôn nhớ về quê hương, luôn có tinh thần phấn đấu phát triển quê hương mình.=&gt; đưa ra dẫn chứng: những người con xa quê trở về đều đóng góp công sức phát triển quê hương</a:t>
            </a:r>
            <a:br>
              <a:rPr lang="vi-VN" sz="2700" dirty="0">
                <a:latin typeface="Times New Roman" pitchFamily="18" charset="0"/>
                <a:cs typeface="Times New Roman" pitchFamily="18" charset="0"/>
              </a:rPr>
            </a:br>
            <a:r>
              <a:rPr lang="vi-VN" sz="2700" dirty="0">
                <a:latin typeface="Times New Roman" pitchFamily="18" charset="0"/>
                <a:cs typeface="Times New Roman" pitchFamily="18" charset="0"/>
              </a:rPr>
              <a:t>- Lý </a:t>
            </a:r>
            <a:r>
              <a:rPr lang="vi-VN" sz="2700" dirty="0" smtClean="0">
                <a:latin typeface="Times New Roman" pitchFamily="18" charset="0"/>
                <a:cs typeface="Times New Roman" pitchFamily="18" charset="0"/>
              </a:rPr>
              <a:t>do</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yêu</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quê</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hương</a:t>
            </a:r>
            <a:r>
              <a:rPr lang="vi-VN" sz="2700" dirty="0" smtClean="0">
                <a:latin typeface="Times New Roman" pitchFamily="18" charset="0"/>
                <a:cs typeface="Times New Roman" pitchFamily="18" charset="0"/>
              </a:rPr>
              <a:t>: </a:t>
            </a:r>
            <a:r>
              <a:rPr lang="vi-VN" sz="2700" dirty="0">
                <a:latin typeface="Times New Roman" pitchFamily="18" charset="0"/>
                <a:cs typeface="Times New Roman" pitchFamily="18" charset="0"/>
              </a:rPr>
              <a:t>Quê hương là nơi chôn rau cắt rốn, là cả tuổi thơ của mỗi con người, là nơi con người ta trưởng </a:t>
            </a:r>
            <a:r>
              <a:rPr lang="vi-VN" sz="2700" dirty="0" smtClean="0">
                <a:latin typeface="Times New Roman" pitchFamily="18" charset="0"/>
                <a:cs typeface="Times New Roman" pitchFamily="18" charset="0"/>
              </a:rPr>
              <a:t>thành</a:t>
            </a:r>
            <a:r>
              <a:rPr lang="vi-VN" sz="2700" dirty="0">
                <a:latin typeface="Times New Roman" pitchFamily="18" charset="0"/>
                <a:cs typeface="Times New Roman" pitchFamily="18" charset="0"/>
              </a:rPr>
              <a:t/>
            </a:r>
            <a:br>
              <a:rPr lang="vi-VN" sz="2700" dirty="0">
                <a:latin typeface="Times New Roman" pitchFamily="18" charset="0"/>
                <a:cs typeface="Times New Roman" pitchFamily="18" charset="0"/>
              </a:rPr>
            </a:br>
            <a:r>
              <a:rPr lang="vi-VN" sz="2700" dirty="0">
                <a:latin typeface="Times New Roman" pitchFamily="18" charset="0"/>
                <a:cs typeface="Times New Roman" pitchFamily="18" charset="0"/>
              </a:rPr>
              <a:t>- Phản đề: Phê phán những người không có tình yêu với quê hương đất nước</a:t>
            </a:r>
          </a:p>
          <a:p>
            <a:r>
              <a:rPr lang="vi-VN" sz="2700" b="1" dirty="0">
                <a:latin typeface="Times New Roman" pitchFamily="18" charset="0"/>
                <a:cs typeface="Times New Roman" pitchFamily="18" charset="0"/>
              </a:rPr>
              <a:t>3. Kết </a:t>
            </a:r>
            <a:r>
              <a:rPr lang="en-US" sz="2700" b="1" dirty="0" err="1" smtClean="0">
                <a:latin typeface="Times New Roman" pitchFamily="18" charset="0"/>
                <a:cs typeface="Times New Roman" pitchFamily="18" charset="0"/>
              </a:rPr>
              <a:t>đoạn</a:t>
            </a:r>
            <a:r>
              <a:rPr lang="en-US" sz="2700" b="1"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Liên </a:t>
            </a:r>
            <a:r>
              <a:rPr lang="vi-VN" sz="2700" dirty="0">
                <a:latin typeface="Times New Roman" pitchFamily="18" charset="0"/>
                <a:cs typeface="Times New Roman" pitchFamily="18" charset="0"/>
              </a:rPr>
              <a:t>hệ, rút ra bài học cho bản thân, kết luận.</a:t>
            </a:r>
          </a:p>
          <a:p>
            <a:endParaRPr lang="en-US" sz="2700" dirty="0">
              <a:latin typeface="Times New Roman" pitchFamily="18" charset="0"/>
              <a:cs typeface="Times New Roman" pitchFamily="18" charset="0"/>
            </a:endParaRPr>
          </a:p>
        </p:txBody>
      </p:sp>
    </p:spTree>
    <p:extLst>
      <p:ext uri="{BB962C8B-B14F-4D97-AF65-F5344CB8AC3E}">
        <p14:creationId xmlns:p14="http://schemas.microsoft.com/office/powerpoint/2010/main" val="2804807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1563"/>
            <a:ext cx="9144000" cy="6817251"/>
          </a:xfrm>
          <a:prstGeom prst="rect">
            <a:avLst/>
          </a:prstGeom>
        </p:spPr>
        <p:txBody>
          <a:bodyPr wrap="square">
            <a:spAutoFit/>
          </a:bodyPr>
          <a:lstStyle/>
          <a:p>
            <a:pPr lvl="4"/>
            <a:r>
              <a:rPr lang="vi-VN" sz="2300" dirty="0">
                <a:latin typeface="Times New Roman" pitchFamily="18" charset="0"/>
                <a:cs typeface="Times New Roman" pitchFamily="18" charset="0"/>
              </a:rPr>
              <a:t>"Quê hương là chùm khế ngọt</a:t>
            </a:r>
            <a:br>
              <a:rPr lang="vi-VN" sz="2300" dirty="0">
                <a:latin typeface="Times New Roman" pitchFamily="18" charset="0"/>
                <a:cs typeface="Times New Roman" pitchFamily="18" charset="0"/>
              </a:rPr>
            </a:br>
            <a:r>
              <a:rPr lang="vi-VN" sz="2300" dirty="0">
                <a:latin typeface="Times New Roman" pitchFamily="18" charset="0"/>
                <a:cs typeface="Times New Roman" pitchFamily="18" charset="0"/>
              </a:rPr>
              <a:t>Cho con trèo hái mỗi ngày</a:t>
            </a:r>
            <a:br>
              <a:rPr lang="vi-VN" sz="2300" dirty="0">
                <a:latin typeface="Times New Roman" pitchFamily="18" charset="0"/>
                <a:cs typeface="Times New Roman" pitchFamily="18" charset="0"/>
              </a:rPr>
            </a:br>
            <a:r>
              <a:rPr lang="vi-VN" sz="2300" dirty="0">
                <a:latin typeface="Times New Roman" pitchFamily="18" charset="0"/>
                <a:cs typeface="Times New Roman" pitchFamily="18" charset="0"/>
              </a:rPr>
              <a:t>Quê hương là đường đi học</a:t>
            </a:r>
            <a:br>
              <a:rPr lang="vi-VN" sz="2300" dirty="0">
                <a:latin typeface="Times New Roman" pitchFamily="18" charset="0"/>
                <a:cs typeface="Times New Roman" pitchFamily="18" charset="0"/>
              </a:rPr>
            </a:br>
            <a:r>
              <a:rPr lang="vi-VN" sz="2300" dirty="0">
                <a:latin typeface="Times New Roman" pitchFamily="18" charset="0"/>
                <a:cs typeface="Times New Roman" pitchFamily="18" charset="0"/>
              </a:rPr>
              <a:t>Con về rợp bướm vàng bay."</a:t>
            </a:r>
          </a:p>
          <a:p>
            <a:r>
              <a:rPr lang="en-US" sz="2300" dirty="0" smtClean="0">
                <a:latin typeface="Times New Roman" pitchFamily="18" charset="0"/>
                <a:cs typeface="Times New Roman" pitchFamily="18" charset="0"/>
              </a:rPr>
              <a:t>Q</a:t>
            </a:r>
            <a:r>
              <a:rPr lang="vi-VN" sz="2300" dirty="0" smtClean="0">
                <a:latin typeface="Times New Roman" pitchFamily="18" charset="0"/>
                <a:cs typeface="Times New Roman" pitchFamily="18" charset="0"/>
              </a:rPr>
              <a:t>uê hương</a:t>
            </a:r>
            <a:r>
              <a:rPr lang="en-US" sz="2300" dirty="0">
                <a:latin typeface="Times New Roman" pitchFamily="18" charset="0"/>
                <a:cs typeface="Times New Roman" pitchFamily="18" charset="0"/>
              </a:rPr>
              <a:t> </a:t>
            </a:r>
            <a:r>
              <a:rPr lang="vi-VN" sz="2300" dirty="0" smtClean="0">
                <a:latin typeface="Times New Roman" pitchFamily="18" charset="0"/>
                <a:cs typeface="Times New Roman" pitchFamily="18" charset="0"/>
              </a:rPr>
              <a:t>- </a:t>
            </a:r>
            <a:r>
              <a:rPr lang="vi-VN" sz="2300" dirty="0">
                <a:latin typeface="Times New Roman" pitchFamily="18" charset="0"/>
                <a:cs typeface="Times New Roman" pitchFamily="18" charset="0"/>
              </a:rPr>
              <a:t>hai từ ngữ thật bình dị mà thiết </a:t>
            </a:r>
            <a:r>
              <a:rPr lang="vi-VN" sz="2300" dirty="0" smtClean="0">
                <a:latin typeface="Times New Roman" pitchFamily="18" charset="0"/>
                <a:cs typeface="Times New Roman" pitchFamily="18" charset="0"/>
              </a:rPr>
              <a:t>tha</a:t>
            </a:r>
            <a:r>
              <a:rPr lang="en-US" sz="2300" dirty="0" smtClean="0">
                <a:latin typeface="Times New Roman" pitchFamily="18" charset="0"/>
                <a:cs typeface="Times New Roman" pitchFamily="18" charset="0"/>
              </a:rPr>
              <a:t>,</a:t>
            </a:r>
            <a:r>
              <a:rPr lang="vi-VN" sz="2300" dirty="0" smtClean="0">
                <a:latin typeface="Times New Roman" pitchFamily="18" charset="0"/>
                <a:cs typeface="Times New Roman" pitchFamily="18" charset="0"/>
              </a:rPr>
              <a:t> </a:t>
            </a:r>
            <a:r>
              <a:rPr lang="vi-VN" sz="2300" dirty="0">
                <a:latin typeface="Times New Roman" pitchFamily="18" charset="0"/>
                <a:cs typeface="Times New Roman" pitchFamily="18" charset="0"/>
              </a:rPr>
              <a:t>là </a:t>
            </a:r>
            <a:r>
              <a:rPr lang="vi-VN" sz="2300" dirty="0" smtClean="0">
                <a:latin typeface="Times New Roman" pitchFamily="18" charset="0"/>
                <a:cs typeface="Times New Roman" pitchFamily="18" charset="0"/>
              </a:rPr>
              <a:t> </a:t>
            </a:r>
            <a:r>
              <a:rPr lang="vi-VN" sz="2300" dirty="0">
                <a:latin typeface="Times New Roman" pitchFamily="18" charset="0"/>
                <a:cs typeface="Times New Roman" pitchFamily="18" charset="0"/>
              </a:rPr>
              <a:t>nơi mà ai đi xa cũng muốn về. </a:t>
            </a:r>
            <a:r>
              <a:rPr lang="vi-VN" sz="2300" dirty="0" smtClean="0">
                <a:latin typeface="Times New Roman" pitchFamily="18" charset="0"/>
                <a:cs typeface="Times New Roman" pitchFamily="18" charset="0"/>
              </a:rPr>
              <a:t>Quê </a:t>
            </a:r>
            <a:r>
              <a:rPr lang="vi-VN" sz="2300" dirty="0">
                <a:latin typeface="Times New Roman" pitchFamily="18" charset="0"/>
                <a:cs typeface="Times New Roman" pitchFamily="18" charset="0"/>
              </a:rPr>
              <a:t>hương là nơi chôn rau cắt rốn của con người, là một mảnh đất ở đó ta sinh ra và lớn lên. </a:t>
            </a:r>
            <a:r>
              <a:rPr lang="en-US" sz="2300" dirty="0" err="1" smtClean="0">
                <a:latin typeface="Times New Roman" pitchFamily="18" charset="0"/>
                <a:cs typeface="Times New Roman" pitchFamily="18" charset="0"/>
              </a:rPr>
              <a:t>Đó</a:t>
            </a:r>
            <a:r>
              <a:rPr lang="en-US" sz="2300" dirty="0" smtClean="0">
                <a:latin typeface="Times New Roman" pitchFamily="18" charset="0"/>
                <a:cs typeface="Times New Roman" pitchFamily="18" charset="0"/>
              </a:rPr>
              <a:t> </a:t>
            </a:r>
            <a:r>
              <a:rPr lang="vi-VN" sz="2300" dirty="0" smtClean="0">
                <a:latin typeface="Times New Roman" pitchFamily="18" charset="0"/>
                <a:cs typeface="Times New Roman" pitchFamily="18" charset="0"/>
              </a:rPr>
              <a:t>là </a:t>
            </a:r>
            <a:r>
              <a:rPr lang="vi-VN" sz="2300" dirty="0">
                <a:latin typeface="Times New Roman" pitchFamily="18" charset="0"/>
                <a:cs typeface="Times New Roman" pitchFamily="18" charset="0"/>
              </a:rPr>
              <a:t>một thứ tình cảm thiêng liêng, sâu sắc, gắn bó, luôn nỗ lực góp sức cho sự phát triển của quê hương. Tình yêu quê hương là một thứ tình cảm vô cùng bình </a:t>
            </a:r>
            <a:r>
              <a:rPr lang="vi-VN" sz="2300" dirty="0" smtClean="0">
                <a:latin typeface="Times New Roman" pitchFamily="18" charset="0"/>
                <a:cs typeface="Times New Roman" pitchFamily="18" charset="0"/>
              </a:rPr>
              <a:t>dị</a:t>
            </a:r>
            <a:r>
              <a:rPr lang="en-US" sz="2300" dirty="0" smtClean="0">
                <a:latin typeface="Times New Roman" pitchFamily="18" charset="0"/>
                <a:cs typeface="Times New Roman" pitchFamily="18" charset="0"/>
              </a:rPr>
              <a:t> </a:t>
            </a:r>
            <a:r>
              <a:rPr lang="vi-VN" sz="2300" dirty="0" smtClean="0">
                <a:latin typeface="Times New Roman" pitchFamily="18" charset="0"/>
                <a:cs typeface="Times New Roman" pitchFamily="18" charset="0"/>
              </a:rPr>
              <a:t>xuất </a:t>
            </a:r>
            <a:r>
              <a:rPr lang="vi-VN" sz="2300" dirty="0">
                <a:latin typeface="Times New Roman" pitchFamily="18" charset="0"/>
                <a:cs typeface="Times New Roman" pitchFamily="18" charset="0"/>
              </a:rPr>
              <a:t>phát từ sâu trong tình cảm mỗi </a:t>
            </a:r>
            <a:r>
              <a:rPr lang="vi-VN" sz="2300" dirty="0"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Đ</a:t>
            </a:r>
            <a:r>
              <a:rPr lang="vi-VN" sz="2300" dirty="0" smtClean="0">
                <a:latin typeface="Times New Roman" pitchFamily="18" charset="0"/>
                <a:cs typeface="Times New Roman" pitchFamily="18" charset="0"/>
              </a:rPr>
              <a:t>ó </a:t>
            </a:r>
            <a:r>
              <a:rPr lang="vi-VN" sz="2300" dirty="0">
                <a:latin typeface="Times New Roman" pitchFamily="18" charset="0"/>
                <a:cs typeface="Times New Roman" pitchFamily="18" charset="0"/>
              </a:rPr>
              <a:t>là tình cảm đối với ông bà, cha mẹ, đối với gia đình. Bên cạnh đó, nó còn là sự quan tâm đến hàng xóm láng giềng, luôn giúp đỡ lẫn nhau trong lúc khó khăn. </a:t>
            </a:r>
            <a:r>
              <a:rPr lang="vi-VN" sz="2300" dirty="0" smtClean="0">
                <a:latin typeface="Times New Roman" pitchFamily="18" charset="0"/>
                <a:cs typeface="Times New Roman" pitchFamily="18" charset="0"/>
              </a:rPr>
              <a:t>Tình </a:t>
            </a:r>
            <a:r>
              <a:rPr lang="vi-VN" sz="2300" dirty="0">
                <a:latin typeface="Times New Roman" pitchFamily="18" charset="0"/>
                <a:cs typeface="Times New Roman" pitchFamily="18" charset="0"/>
              </a:rPr>
              <a:t>yêu quê hương có thể biểu hiện rõ nhất là khi con người ta xa quê, họ đi xa với một sự mong ngóng trở </a:t>
            </a:r>
            <a:r>
              <a:rPr lang="vi-VN" sz="2300" dirty="0" smtClean="0">
                <a:latin typeface="Times New Roman" pitchFamily="18" charset="0"/>
                <a:cs typeface="Times New Roman" pitchFamily="18" charset="0"/>
              </a:rPr>
              <a:t>về, </a:t>
            </a:r>
            <a:r>
              <a:rPr lang="vi-VN" sz="2300" dirty="0">
                <a:latin typeface="Times New Roman" pitchFamily="18" charset="0"/>
                <a:cs typeface="Times New Roman" pitchFamily="18" charset="0"/>
              </a:rPr>
              <a:t>với một nỗi nhớ quê da diết. Dù ở xa, nhưng họ luôn nỗ lực phấn đấu học tập và làm việc với hy vọng sau này có thể giúp ích cho quê hương. Chắc hẳn ta biết rất nhiều tấm gương sau khi đi học, làm việc xa quê, họ đã quay trở lại mảnh đất của mình, bỏ xa sự phồn hoa ở bên </a:t>
            </a:r>
            <a:r>
              <a:rPr lang="vi-VN" sz="2300" dirty="0" smtClean="0">
                <a:latin typeface="Times New Roman" pitchFamily="18" charset="0"/>
                <a:cs typeface="Times New Roman" pitchFamily="18" charset="0"/>
              </a:rPr>
              <a:t>ngoài.</a:t>
            </a:r>
            <a:r>
              <a:rPr lang="en-US" sz="2300" dirty="0" smtClean="0">
                <a:latin typeface="Times New Roman" pitchFamily="18" charset="0"/>
                <a:cs typeface="Times New Roman" pitchFamily="18" charset="0"/>
              </a:rPr>
              <a:t> </a:t>
            </a:r>
            <a:r>
              <a:rPr lang="vi-VN" sz="2300" dirty="0" smtClean="0">
                <a:latin typeface="Times New Roman" pitchFamily="18" charset="0"/>
                <a:cs typeface="Times New Roman" pitchFamily="18" charset="0"/>
              </a:rPr>
              <a:t>Dù </a:t>
            </a:r>
            <a:r>
              <a:rPr lang="vi-VN" sz="2300" dirty="0">
                <a:latin typeface="Times New Roman" pitchFamily="18" charset="0"/>
                <a:cs typeface="Times New Roman" pitchFamily="18" charset="0"/>
              </a:rPr>
              <a:t>đi đâu xa, có những lúc mệt mỏi, bộn bề công việc trong cuộc sống, chúng ta hãy luôn nhớ rằng, quê hương sẽ luôn chào đón, dang tay chúng ta trở về!</a:t>
            </a:r>
          </a:p>
        </p:txBody>
      </p:sp>
    </p:spTree>
    <p:extLst>
      <p:ext uri="{BB962C8B-B14F-4D97-AF65-F5344CB8AC3E}">
        <p14:creationId xmlns:p14="http://schemas.microsoft.com/office/powerpoint/2010/main" val="1991108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677"/>
            <a:ext cx="9144000" cy="6124754"/>
          </a:xfrm>
          <a:prstGeom prst="rect">
            <a:avLst/>
          </a:prstGeom>
        </p:spPr>
        <p:txBody>
          <a:bodyPr wrap="square">
            <a:spAutoFit/>
          </a:bodyPr>
          <a:lstStyle/>
          <a:p>
            <a:r>
              <a:rPr lang="en-US" sz="2800" b="1" dirty="0" smtClean="0">
                <a:latin typeface="Times New Roman" pitchFamily="18" charset="0"/>
                <a:cs typeface="Times New Roman" pitchFamily="18" charset="0"/>
              </a:rPr>
              <a:t>IX. </a:t>
            </a:r>
            <a:r>
              <a:rPr lang="en-US" sz="2800" b="1" dirty="0" err="1" smtClean="0">
                <a:latin typeface="Times New Roman" pitchFamily="18" charset="0"/>
                <a:cs typeface="Times New Roman" pitchFamily="18" charset="0"/>
              </a:rPr>
              <a:t>Dàn</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đoạn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cảnh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đẹp</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nơi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đang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sống</a:t>
            </a:r>
            <a:endParaRPr lang="en-US" sz="2800" b="1"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1.Mở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2.Thân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N</a:t>
            </a:r>
            <a:r>
              <a:rPr lang="vi-VN" sz="2800" dirty="0" smtClean="0">
                <a:latin typeface="Times New Roman" pitchFamily="18" charset="0"/>
                <a:cs typeface="Times New Roman" pitchFamily="18" charset="0"/>
              </a:rPr>
              <a:t>ơi </a:t>
            </a:r>
            <a:r>
              <a:rPr lang="vi-VN" sz="2800" dirty="0">
                <a:latin typeface="Times New Roman" pitchFamily="18" charset="0"/>
                <a:cs typeface="Times New Roman" pitchFamily="18" charset="0"/>
              </a:rPr>
              <a:t>em sinh sống ở đâu</a:t>
            </a:r>
            <a:r>
              <a:rPr lang="vi-VN"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đồng bằng, trung du, miền núi, ,miền sông nước, thành phố</a:t>
            </a:r>
          </a:p>
          <a:p>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Em </a:t>
            </a:r>
            <a:r>
              <a:rPr lang="vi-VN" sz="2800" dirty="0">
                <a:latin typeface="Times New Roman" pitchFamily="18" charset="0"/>
                <a:cs typeface="Times New Roman" pitchFamily="18" charset="0"/>
              </a:rPr>
              <a:t>yêu nhất cảnh vật gì ở </a:t>
            </a:r>
            <a:r>
              <a:rPr lang="en-US" sz="2800" dirty="0" smtClean="0">
                <a:latin typeface="Times New Roman" pitchFamily="18" charset="0"/>
                <a:cs typeface="Times New Roman" pitchFamily="18" charset="0"/>
              </a:rPr>
              <a:t>n</a:t>
            </a:r>
            <a:r>
              <a:rPr lang="vi-VN" sz="2800" dirty="0" smtClean="0">
                <a:latin typeface="Times New Roman" pitchFamily="18" charset="0"/>
                <a:cs typeface="Times New Roman" pitchFamily="18" charset="0"/>
              </a:rPr>
              <a:t>ơi </a:t>
            </a:r>
            <a:r>
              <a:rPr lang="vi-VN" sz="2800" dirty="0">
                <a:latin typeface="Times New Roman" pitchFamily="18" charset="0"/>
                <a:cs typeface="Times New Roman" pitchFamily="18" charset="0"/>
              </a:rPr>
              <a:t>em sinh sống</a:t>
            </a:r>
            <a:r>
              <a:rPr lang="vi-VN"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con đường, cánh đồng, mái đình…</a:t>
            </a:r>
          </a:p>
          <a:p>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Cảnh </a:t>
            </a:r>
            <a:r>
              <a:rPr lang="vi-VN" sz="2800" dirty="0">
                <a:latin typeface="Times New Roman" pitchFamily="18" charset="0"/>
                <a:cs typeface="Times New Roman" pitchFamily="18" charset="0"/>
              </a:rPr>
              <a:t>vật đó có gì đáng nhớ?</a:t>
            </a:r>
          </a:p>
          <a:p>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Tình </a:t>
            </a:r>
            <a:r>
              <a:rPr lang="vi-VN" sz="2800" dirty="0">
                <a:latin typeface="Times New Roman" pitchFamily="18" charset="0"/>
                <a:cs typeface="Times New Roman" pitchFamily="18" charset="0"/>
              </a:rPr>
              <a:t>cảm của em với </a:t>
            </a:r>
            <a:r>
              <a:rPr lang="vi-VN" sz="2800" dirty="0" smtClean="0">
                <a:latin typeface="Times New Roman" pitchFamily="18" charset="0"/>
                <a:cs typeface="Times New Roman" pitchFamily="18" charset="0"/>
              </a:rPr>
              <a:t>nơi </a:t>
            </a:r>
            <a:r>
              <a:rPr lang="vi-VN" sz="2800" dirty="0">
                <a:latin typeface="Times New Roman" pitchFamily="18" charset="0"/>
                <a:cs typeface="Times New Roman" pitchFamily="18" charset="0"/>
              </a:rPr>
              <a:t>em sinh sống như thế nào</a:t>
            </a:r>
            <a:r>
              <a:rPr lang="vi-VN"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a:r>
            <a:r>
              <a:rPr lang="vi-VN" sz="2800" dirty="0">
                <a:latin typeface="Times New Roman" pitchFamily="18" charset="0"/>
                <a:cs typeface="Times New Roman" pitchFamily="18" charset="0"/>
              </a:rPr>
              <a:t>Những kỉ niệm với </a:t>
            </a:r>
            <a:r>
              <a:rPr lang="vi-VN" sz="2800" dirty="0" smtClean="0">
                <a:latin typeface="Times New Roman" pitchFamily="18" charset="0"/>
                <a:cs typeface="Times New Roman" pitchFamily="18" charset="0"/>
              </a:rPr>
              <a:t>nơi </a:t>
            </a:r>
            <a:r>
              <a:rPr lang="vi-VN" sz="2800" dirty="0">
                <a:latin typeface="Times New Roman" pitchFamily="18" charset="0"/>
                <a:cs typeface="Times New Roman" pitchFamily="18" charset="0"/>
              </a:rPr>
              <a:t>em sinh sống: Thả diều trên đồng, vui múa đêm trăng, bến nước chiều về, phiên chợ vùng cao, kéo lưới trên biển</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3.Kết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a:r>
            <a:r>
              <a:rPr lang="vi-VN" sz="2800" dirty="0">
                <a:latin typeface="Times New Roman" pitchFamily="18" charset="0"/>
                <a:cs typeface="Times New Roman" pitchFamily="18" charset="0"/>
              </a:rPr>
              <a:t>Tình cảm của em với </a:t>
            </a:r>
            <a:r>
              <a:rPr lang="vi-VN" sz="2800" dirty="0" smtClean="0">
                <a:latin typeface="Times New Roman" pitchFamily="18" charset="0"/>
                <a:cs typeface="Times New Roman" pitchFamily="18" charset="0"/>
              </a:rPr>
              <a:t>nơi </a:t>
            </a:r>
            <a:r>
              <a:rPr lang="vi-VN" sz="2800" dirty="0">
                <a:latin typeface="Times New Roman" pitchFamily="18" charset="0"/>
                <a:cs typeface="Times New Roman" pitchFamily="18" charset="0"/>
              </a:rPr>
              <a:t>em sinh sống: yêu quý, tự hào…</a:t>
            </a:r>
          </a:p>
        </p:txBody>
      </p:sp>
    </p:spTree>
    <p:extLst>
      <p:ext uri="{BB962C8B-B14F-4D97-AF65-F5344CB8AC3E}">
        <p14:creationId xmlns:p14="http://schemas.microsoft.com/office/powerpoint/2010/main" val="3208341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024"/>
            <a:ext cx="9144000" cy="7571303"/>
          </a:xfrm>
          <a:prstGeom prst="rect">
            <a:avLst/>
          </a:prstGeom>
        </p:spPr>
        <p:txBody>
          <a:bodyPr wrap="square">
            <a:spAutoFit/>
          </a:bodyPr>
          <a:lstStyle/>
          <a:p>
            <a:pPr algn="ctr"/>
            <a:r>
              <a:rPr lang="vi-VN" sz="2700" i="1" dirty="0" smtClean="0">
                <a:latin typeface="Times New Roman" pitchFamily="18" charset="0"/>
                <a:cs typeface="Times New Roman" pitchFamily="18" charset="0"/>
              </a:rPr>
              <a:t>“</a:t>
            </a:r>
            <a:r>
              <a:rPr lang="vi-VN" sz="2700" i="1" dirty="0">
                <a:latin typeface="Times New Roman" pitchFamily="18" charset="0"/>
                <a:cs typeface="Times New Roman" pitchFamily="18" charset="0"/>
              </a:rPr>
              <a:t>Đường vô xứ Nghệ quanh quanh</a:t>
            </a:r>
            <a:r>
              <a:rPr lang="vi-VN" sz="2700" dirty="0">
                <a:latin typeface="Times New Roman" pitchFamily="18" charset="0"/>
                <a:cs typeface="Times New Roman" pitchFamily="18" charset="0"/>
              </a:rPr>
              <a:t/>
            </a:r>
            <a:br>
              <a:rPr lang="vi-VN" sz="2700" dirty="0">
                <a:latin typeface="Times New Roman" pitchFamily="18" charset="0"/>
                <a:cs typeface="Times New Roman" pitchFamily="18" charset="0"/>
              </a:rPr>
            </a:br>
            <a:r>
              <a:rPr lang="vi-VN" sz="2700" i="1" dirty="0">
                <a:latin typeface="Times New Roman" pitchFamily="18" charset="0"/>
                <a:cs typeface="Times New Roman" pitchFamily="18" charset="0"/>
              </a:rPr>
              <a:t>Non xanh nước biếc như tranh họa đồ”</a:t>
            </a:r>
            <a:endParaRPr lang="vi-VN" sz="2700" dirty="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Câu </a:t>
            </a:r>
            <a:r>
              <a:rPr lang="vi-VN" sz="2700" dirty="0">
                <a:latin typeface="Times New Roman" pitchFamily="18" charset="0"/>
                <a:cs typeface="Times New Roman" pitchFamily="18" charset="0"/>
              </a:rPr>
              <a:t>ca dao đó nói đến cảnh đẹp của xứ Nghệ và đó cũng chính là quê hương em. Quê em có dòng sông Lam hiền hòa, nước trôi lững lờ. Hai bên bờ sông là những xóm làng trù phú với những bãi ngô xanh mướt. Xa xa là núi Hồng Lĩnh như bức tường thành bảo vệ dân làng. Quê em không có những ngôi nhà khang trang mà chỉ có những ngôi nhà ngói đỏ nằm xem giữa những vườn cây tươi tốt. Tuy cuộc sống còn lam lũ và khó khăn nhưng người dân ở đây đều hiền lành, dễ mến. Nơi đây có không khí trong lành. Những cánh đồng thẳng cánh có bay. Con đê đầu làng luôn xanh mướt cỏ non. Cứ chiều về, chúng em lại rủ nhau ra đê chơi thả diều, bắn bi. Ngày </a:t>
            </a:r>
            <a:r>
              <a:rPr lang="vi-VN" sz="2700" dirty="0" smtClean="0">
                <a:latin typeface="Times New Roman" pitchFamily="18" charset="0"/>
                <a:cs typeface="Times New Roman" pitchFamily="18" charset="0"/>
              </a:rPr>
              <a:t>nay</a:t>
            </a:r>
            <a:r>
              <a:rPr lang="vi-VN" sz="2700" dirty="0">
                <a:latin typeface="Times New Roman" pitchFamily="18" charset="0"/>
                <a:cs typeface="Times New Roman" pitchFamily="18" charset="0"/>
              </a:rPr>
              <a:t>, quê hương </a:t>
            </a:r>
            <a:r>
              <a:rPr lang="vi-VN" sz="2700" dirty="0" smtClean="0">
                <a:latin typeface="Times New Roman" pitchFamily="18" charset="0"/>
                <a:cs typeface="Times New Roman" pitchFamily="18" charset="0"/>
              </a:rPr>
              <a:t>càng </a:t>
            </a:r>
            <a:r>
              <a:rPr lang="vi-VN" sz="2700" dirty="0">
                <a:latin typeface="Times New Roman" pitchFamily="18" charset="0"/>
                <a:cs typeface="Times New Roman" pitchFamily="18" charset="0"/>
              </a:rPr>
              <a:t>phát triển hơn. Những con đường đất đã được đổ bê tông phẳng lì. Nhiều ngôi nhà cao tầng mọc lên san sát. Nhưng những cánh đồng vẫn còn đó </a:t>
            </a:r>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Em </a:t>
            </a:r>
            <a:r>
              <a:rPr lang="vi-VN" sz="2700" dirty="0">
                <a:latin typeface="Times New Roman" pitchFamily="18" charset="0"/>
                <a:cs typeface="Times New Roman" pitchFamily="18" charset="0"/>
              </a:rPr>
              <a:t>yêu quê em </a:t>
            </a:r>
            <a:r>
              <a:rPr lang="en-US" sz="2700" dirty="0" err="1" smtClean="0">
                <a:latin typeface="Times New Roman" pitchFamily="18" charset="0"/>
                <a:cs typeface="Times New Roman" pitchFamily="18" charset="0"/>
              </a:rPr>
              <a:t>và</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luôn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tự</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hào</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về</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nơi</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mình</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đã</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sinh</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ra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và</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lơn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lên</a:t>
            </a:r>
            <a:r>
              <a:rPr lang="en-US" sz="2700" dirty="0" smtClean="0">
                <a:latin typeface="Times New Roman" pitchFamily="18" charset="0"/>
                <a:cs typeface="Times New Roman" pitchFamily="18" charset="0"/>
              </a:rPr>
              <a:t>.</a:t>
            </a:r>
            <a:endParaRPr lang="vi-VN" sz="2700" dirty="0">
              <a:latin typeface="Times New Roman" pitchFamily="18" charset="0"/>
              <a:cs typeface="Times New Roman" pitchFamily="18" charset="0"/>
            </a:endParaRPr>
          </a:p>
          <a:p>
            <a:pPr algn="just"/>
            <a:endParaRPr lang="en-US" sz="2700" dirty="0">
              <a:latin typeface="Times New Roman" pitchFamily="18" charset="0"/>
              <a:cs typeface="Times New Roman" pitchFamily="18" charset="0"/>
            </a:endParaRPr>
          </a:p>
        </p:txBody>
      </p:sp>
    </p:spTree>
    <p:extLst>
      <p:ext uri="{BB962C8B-B14F-4D97-AF65-F5344CB8AC3E}">
        <p14:creationId xmlns:p14="http://schemas.microsoft.com/office/powerpoint/2010/main" val="2281692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6858000"/>
          </a:xfrm>
        </p:spPr>
        <p:txBody>
          <a:bodyPr>
            <a:normAutofit fontScale="90000"/>
          </a:bodyPr>
          <a:lstStyle/>
          <a:p>
            <a:pPr algn="l"/>
            <a:r>
              <a:rPr lang="en-US" sz="2700" b="1" dirty="0" smtClean="0"/>
              <a:t/>
            </a:r>
            <a:br>
              <a:rPr lang="en-US" sz="2700" b="1" dirty="0" smtClean="0"/>
            </a:br>
            <a:r>
              <a:rPr lang="en-US" sz="2700" b="1" dirty="0" smtClean="0">
                <a:latin typeface="Times New Roman" pitchFamily="18" charset="0"/>
                <a:cs typeface="Times New Roman" pitchFamily="18" charset="0"/>
              </a:rPr>
              <a:t>II.</a:t>
            </a:r>
            <a:r>
              <a:rPr lang="en-US" sz="2700" b="1" dirty="0" smtClean="0"/>
              <a:t> </a:t>
            </a:r>
            <a:r>
              <a:rPr lang="vi-VN" sz="2700" b="1" dirty="0" smtClean="0"/>
              <a:t>Đoạn </a:t>
            </a:r>
            <a:r>
              <a:rPr lang="vi-VN" sz="2700" b="1" dirty="0"/>
              <a:t>văn ghi lại cảm xúc về một bài thơ - Mây và sóng</a:t>
            </a:r>
            <a:br>
              <a:rPr lang="vi-VN" sz="2700" b="1" dirty="0"/>
            </a:br>
            <a:r>
              <a:rPr lang="vi-VN" sz="2700" b="1" dirty="0"/>
              <a:t>Đoạn </a:t>
            </a:r>
            <a:r>
              <a:rPr lang="vi-VN" sz="2700" b="1" dirty="0" smtClean="0">
                <a:latin typeface="Times New Roman" pitchFamily="18" charset="0"/>
                <a:cs typeface="Times New Roman" pitchFamily="18" charset="0"/>
              </a:rPr>
              <a:t>văn</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tham</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khảo</a:t>
            </a:r>
            <a:r>
              <a:rPr lang="vi-VN" sz="2700" b="1" dirty="0">
                <a:latin typeface="Times New Roman" pitchFamily="18" charset="0"/>
                <a:cs typeface="Times New Roman" pitchFamily="18" charset="0"/>
              </a:rPr>
              <a:t/>
            </a:r>
            <a:br>
              <a:rPr lang="vi-VN" sz="2700" b="1" dirty="0">
                <a:latin typeface="Times New Roman" pitchFamily="18" charset="0"/>
                <a:cs typeface="Times New Roman" pitchFamily="18" charset="0"/>
              </a:rPr>
            </a:br>
            <a:r>
              <a:rPr lang="en-US" sz="2700" b="1" dirty="0" smtClean="0">
                <a:latin typeface="Times New Roman" pitchFamily="18" charset="0"/>
                <a:cs typeface="Times New Roman" pitchFamily="18" charset="0"/>
              </a:rPr>
              <a:t>   </a:t>
            </a:r>
            <a:r>
              <a:rPr lang="vi-VN" sz="2600" dirty="0" smtClean="0"/>
              <a:t>“</a:t>
            </a:r>
            <a:r>
              <a:rPr lang="vi-VN" sz="2600" dirty="0"/>
              <a:t>Mây và sóng” là một trong những tác phẩm tiêu biểu của nhà thơ Ta-go. Bài thơ đã gợi ra cho người đọc cảm nhận sâu sắc về tình mẫu tử thiêng liêng. Em bé trong bài thơ được mời gọi đến thế giới kỳ diệu ở “trên mây” và “trong sóng”. Với sự hiếu kỳ của một đứa trẻ, em đã cất tiếng hỏi: “Nhưng làm thế nào mình lên đó được?”, “Nhưng làm thế nào mình ra ngoài đó được?”. Nhưng khi em bé nhớ đến mẹ vẫn luôn chờ đợi mình ở nhà, em đã từng chối đầy kiên quyết: “ Làm sao có thể rời mẹ mà đến được?”, “Làm sao có thể rời mẹ mà đi được?”. Chẳng có niềm hạnh phúc nào bằng được ở bên cạnh mẹ mặc dù thế giới ngoài kia nhiều hấp dẫn. Để rồi, em bé đã sáng tạo ra những trò chơi còn thú vị hơn của những người “trên mây” và “trong sóng”. Trong trò chơi đó, em sẽ là mây, là sóng tinh nghịch nô đùa; còn mẹ sẽ là vầng trăng, là bờ biển dịu hiền, ôm ấp và che </a:t>
            </a:r>
            <a:r>
              <a:rPr lang="en-US" sz="2600" dirty="0" smtClean="0"/>
              <a:t/>
            </a:r>
            <a:br>
              <a:rPr lang="en-US" sz="2600" dirty="0" smtClean="0"/>
            </a:br>
            <a:r>
              <a:rPr lang="vi-VN" sz="2600" dirty="0" smtClean="0"/>
              <a:t>chở </a:t>
            </a:r>
            <a:r>
              <a:rPr lang="vi-VN" sz="2600" dirty="0"/>
              <a:t>con. Những câu thơ giàu tính tự sự và miêu tả nhưng lại góp phần bộc lộ cảm xúc của nhân vật trong bài thơ. Ta-go đã sử dụng trong bài thơ những lời thoại, chi tiết được kể tuần tự, vừa lặp lại vừa biến hóa kết hợp với hình ảnh giàu tính biểu tượng. Bài thơ chính là một câu chuyện cảm động về tình mẫu tử thiêng liêng, bất diệt.</a:t>
            </a:r>
            <a:br>
              <a:rPr lang="vi-VN" sz="2600" dirty="0"/>
            </a:br>
            <a:endParaRPr lang="en-US" sz="2600" dirty="0"/>
          </a:p>
        </p:txBody>
      </p:sp>
    </p:spTree>
    <p:extLst>
      <p:ext uri="{BB962C8B-B14F-4D97-AF65-F5344CB8AC3E}">
        <p14:creationId xmlns:p14="http://schemas.microsoft.com/office/powerpoint/2010/main" val="4030539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705"/>
            <a:ext cx="9144000" cy="7109639"/>
          </a:xfrm>
          <a:prstGeom prst="rect">
            <a:avLst/>
          </a:prstGeom>
        </p:spPr>
        <p:txBody>
          <a:bodyPr wrap="square">
            <a:spAutoFit/>
          </a:bodyPr>
          <a:lstStyle/>
          <a:p>
            <a:pPr algn="just"/>
            <a:r>
              <a:rPr lang="en-US" sz="2400" b="1" dirty="0" smtClean="0">
                <a:latin typeface="Times New Roman" pitchFamily="18" charset="0"/>
                <a:cs typeface="Times New Roman" pitchFamily="18" charset="0"/>
              </a:rPr>
              <a:t>III.</a:t>
            </a:r>
            <a:r>
              <a:rPr lang="vi-VN" sz="2400" b="1" dirty="0" smtClean="0">
                <a:latin typeface="Times New Roman" pitchFamily="18" charset="0"/>
                <a:cs typeface="Times New Roman" pitchFamily="18" charset="0"/>
              </a:rPr>
              <a:t>Đoạn </a:t>
            </a:r>
            <a:r>
              <a:rPr lang="vi-VN" sz="2400" b="1" dirty="0">
                <a:latin typeface="Times New Roman" pitchFamily="18" charset="0"/>
                <a:cs typeface="Times New Roman" pitchFamily="18" charset="0"/>
              </a:rPr>
              <a:t>văn ghi lại cảm xúc về 1 bài thơ - Chuyện cổ tích về loài người</a:t>
            </a:r>
          </a:p>
          <a:p>
            <a:r>
              <a:rPr lang="vi-VN" sz="2400" b="1" dirty="0">
                <a:latin typeface="Times New Roman" pitchFamily="18" charset="0"/>
                <a:cs typeface="Times New Roman" pitchFamily="18" charset="0"/>
              </a:rPr>
              <a:t>Đoạn </a:t>
            </a:r>
            <a:r>
              <a:rPr lang="vi-VN" sz="2400" b="1" dirty="0"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khảo</a:t>
            </a:r>
            <a:endParaRPr lang="vi-VN" sz="2400" b="1"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Nhan </a:t>
            </a:r>
            <a:r>
              <a:rPr lang="vi-VN" sz="2400" dirty="0">
                <a:latin typeface="Times New Roman" pitchFamily="18" charset="0"/>
                <a:cs typeface="Times New Roman" pitchFamily="18" charset="0"/>
              </a:rPr>
              <a:t>đề “Chuyện cổ tích về loài người” của Xuân Quỳnh đã gợi nhắc cho người đọc nhớ về những câu chuyện cổ tích mà bà thường kể về một thời đại xa xưa ngày trước. Khi đọc tác phẩm, người đọc cảm thấy cách lý giải nguồn gốc loài người của tác giả thật thú vị. Dưới hình thức một bài thơ, nhưng tác phẩm lại giàu tính tự sự, giống như một câu chuyện được kể lại theo trình tự thời gian. Trước hết tác giả khẳng định trời sinh ra trước tiên là trẻ em. Sau đó, để trẻ em có được một môi trường sống thật tốt, mới có sự ra đời của những sự vật khác trên trái đất. Ở đây, nhà thơ đã sử dụng những hình ảnh miêu tả sinh động để giúp người đọc hiểu hơn về sự ra đời của thiên nhiên. Kế tiếp là sự ra đời của mẹ giúp trẻ em cần có tình yêu thương, sự chăm sóc. Bà được sinh ra để giáo dục trẻ em về những giá trị truyền thống, đạo đức tốt đẹp. Còn bố được sinh ra để dạy trẻ em thêm hiểu biết, trưởng thành. Cuối cùng trường lớp là nơi trẻ em đến để học tập, vui chơi còn thấy giáo là người dạy dỗ trẻ em ở đó. Có thể khẳng định, với bài thơ này, Xuân Quỳnh muốn gửi gắm tình yêu thương của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dành </a:t>
            </a:r>
            <a:r>
              <a:rPr lang="vi-VN" sz="2400" dirty="0">
                <a:latin typeface="Times New Roman" pitchFamily="18" charset="0"/>
                <a:cs typeface="Times New Roman" pitchFamily="18" charset="0"/>
              </a:rPr>
              <a:t>cho trẻ em.</a:t>
            </a:r>
          </a:p>
        </p:txBody>
      </p:sp>
    </p:spTree>
    <p:extLst>
      <p:ext uri="{BB962C8B-B14F-4D97-AF65-F5344CB8AC3E}">
        <p14:creationId xmlns:p14="http://schemas.microsoft.com/office/powerpoint/2010/main" val="2293149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876800"/>
          </a:xfrm>
        </p:spPr>
        <p:txBody>
          <a:bodyPr>
            <a:normAutofit/>
          </a:bodyPr>
          <a:lstStyle/>
          <a:p>
            <a:pPr algn="l"/>
            <a:r>
              <a:rPr lang="en-US" b="1" dirty="0" smtClean="0">
                <a:latin typeface="Times New Roman" pitchFamily="18" charset="0"/>
                <a:cs typeface="Times New Roman" pitchFamily="18" charset="0"/>
              </a:rPr>
              <a:t>IV. </a:t>
            </a:r>
            <a:r>
              <a:rPr lang="vi-VN" b="1" dirty="0" smtClean="0">
                <a:latin typeface="Times New Roman" pitchFamily="18" charset="0"/>
                <a:cs typeface="Times New Roman" pitchFamily="18" charset="0"/>
              </a:rPr>
              <a:t>Dàn ý viết đoạn văn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chủ</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đề</a:t>
            </a:r>
            <a:r>
              <a:rPr lang="en-US" b="1" dirty="0" smtClean="0">
                <a:latin typeface="Times New Roman" pitchFamily="18" charset="0"/>
                <a:cs typeface="Times New Roman" pitchFamily="18" charset="0"/>
              </a:rPr>
              <a:t>:</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Tình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bạn</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Gia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đình</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Yêu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chia </a:t>
            </a:r>
            <a:r>
              <a:rPr lang="en-US" b="1" dirty="0" err="1" smtClean="0">
                <a:latin typeface="Times New Roman" pitchFamily="18" charset="0"/>
                <a:cs typeface="Times New Roman" pitchFamily="18" charset="0"/>
              </a:rPr>
              <a:t>sẻ</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Quê</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hương</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Danh</a:t>
            </a:r>
            <a:r>
              <a:rPr lang="en-US" b="1" dirty="0" smtClean="0">
                <a:latin typeface="Times New Roman" pitchFamily="18" charset="0"/>
                <a:cs typeface="Times New Roman" pitchFamily="18" charset="0"/>
              </a:rPr>
              <a:t> lam </a:t>
            </a:r>
            <a:r>
              <a:rPr lang="en-US" b="1" dirty="0" err="1" smtClean="0">
                <a:latin typeface="Times New Roman" pitchFamily="18" charset="0"/>
                <a:cs typeface="Times New Roman" pitchFamily="18" charset="0"/>
              </a:rPr>
              <a:t>thắng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cảnh</a:t>
            </a:r>
            <a:r>
              <a:rPr lang="vi-VN" b="1" dirty="0" smtClean="0">
                <a:latin typeface="Times New Roman" pitchFamily="18" charset="0"/>
                <a:cs typeface="Times New Roman" pitchFamily="18" charset="0"/>
              </a:rPr>
              <a:t/>
            </a:r>
            <a:br>
              <a:rPr lang="vi-VN" b="1" dirty="0" smtClean="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2738393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067800" cy="6858000"/>
          </a:xfrm>
        </p:spPr>
        <p:txBody>
          <a:bodyPr>
            <a:noAutofit/>
          </a:bodyPr>
          <a:lstStyle/>
          <a:p>
            <a:pPr algn="l"/>
            <a:r>
              <a:rPr lang="en-US" sz="2400" b="1" dirty="0" smtClean="0"/>
              <a:t/>
            </a:r>
            <a:br>
              <a:rPr lang="en-US" sz="2400" b="1" dirty="0" smtClean="0"/>
            </a:br>
            <a:r>
              <a:rPr lang="en-US" sz="2400" b="1" dirty="0"/>
              <a:t/>
            </a:r>
            <a:br>
              <a:rPr lang="en-US" sz="2400" b="1" dirty="0"/>
            </a:br>
            <a:r>
              <a:rPr lang="en-US" sz="2400" b="1" dirty="0" smtClean="0"/>
              <a:t/>
            </a:r>
            <a:br>
              <a:rPr lang="en-US" sz="2400" b="1" dirty="0" smtClean="0"/>
            </a:br>
            <a:r>
              <a:rPr lang="en-US" sz="2400" b="1" dirty="0" smtClean="0"/>
              <a:t>V. </a:t>
            </a:r>
            <a:r>
              <a:rPr lang="vi-VN" sz="2200" b="1" dirty="0" smtClean="0"/>
              <a:t>Dàn </a:t>
            </a:r>
            <a:r>
              <a:rPr lang="vi-VN" sz="2200" b="1" dirty="0"/>
              <a:t>ý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văn</a:t>
            </a:r>
            <a:r>
              <a:rPr lang="en-US" sz="2200" b="1" dirty="0" smtClean="0">
                <a:latin typeface="Times New Roman" pitchFamily="18" charset="0"/>
                <a:cs typeface="Times New Roman" pitchFamily="18" charset="0"/>
              </a:rPr>
              <a:t> </a:t>
            </a:r>
            <a:r>
              <a:rPr lang="vi-VN" sz="2200" b="1" dirty="0" smtClean="0"/>
              <a:t>về </a:t>
            </a:r>
            <a:r>
              <a:rPr lang="vi-VN" sz="2200" b="1" dirty="0"/>
              <a:t>tình </a:t>
            </a:r>
            <a:r>
              <a:rPr lang="vi-VN" sz="2200" b="1" dirty="0" smtClean="0"/>
              <a:t>bạn</a:t>
            </a:r>
            <a:r>
              <a:rPr lang="vi-VN" sz="2200" dirty="0" smtClean="0"/>
              <a:t/>
            </a:r>
            <a:br>
              <a:rPr lang="vi-VN" sz="2200" dirty="0" smtClean="0"/>
            </a:br>
            <a:r>
              <a:rPr lang="vi-VN" sz="2200" b="1" dirty="0" smtClean="0"/>
              <a:t>1</a:t>
            </a:r>
            <a:r>
              <a:rPr lang="vi-VN" sz="2200" b="1" dirty="0"/>
              <a:t>. Mở </a:t>
            </a:r>
            <a:r>
              <a:rPr lang="en-US" sz="2200" b="1" dirty="0" err="1" smtClean="0">
                <a:latin typeface="Times New Roman" pitchFamily="18" charset="0"/>
                <a:cs typeface="Times New Roman" pitchFamily="18" charset="0"/>
              </a:rPr>
              <a:t>đoạn</a:t>
            </a:r>
            <a:r>
              <a:rPr lang="vi-VN" sz="2200" b="1" dirty="0" smtClean="0">
                <a:latin typeface="Times New Roman" pitchFamily="18" charset="0"/>
                <a:cs typeface="Times New Roman" pitchFamily="18" charset="0"/>
              </a:rPr>
              <a:t>: </a:t>
            </a:r>
            <a:r>
              <a:rPr lang="en-US" sz="2200" b="1" dirty="0" smtClean="0"/>
              <a:t>: </a:t>
            </a:r>
            <a:r>
              <a:rPr lang="vi-VN" sz="2200" dirty="0" smtClean="0"/>
              <a:t>Dẫn </a:t>
            </a:r>
            <a:r>
              <a:rPr lang="vi-VN" sz="2200" dirty="0"/>
              <a:t>dắt vào vấn đề </a:t>
            </a:r>
            <a:r>
              <a:rPr lang="en-US" sz="2200" dirty="0" err="1" smtClean="0"/>
              <a:t>về</a:t>
            </a:r>
            <a:r>
              <a:rPr lang="en-US" sz="2200" dirty="0" smtClean="0"/>
              <a:t> t</a:t>
            </a:r>
            <a:r>
              <a:rPr lang="vi-VN" sz="2200" dirty="0" smtClean="0"/>
              <a:t>ình </a:t>
            </a:r>
            <a:r>
              <a:rPr lang="vi-VN" sz="2200" dirty="0"/>
              <a:t>bạn</a:t>
            </a:r>
            <a:br>
              <a:rPr lang="vi-VN" sz="2200" dirty="0"/>
            </a:br>
            <a:r>
              <a:rPr lang="vi-VN" sz="2200" b="1" dirty="0"/>
              <a:t>2. </a:t>
            </a:r>
            <a:r>
              <a:rPr lang="vi-VN" sz="2200" b="1" dirty="0" smtClean="0"/>
              <a:t>Thân</a:t>
            </a:r>
            <a:r>
              <a:rPr lang="en-US" sz="2200" b="1" dirty="0" smtClean="0"/>
              <a:t> </a:t>
            </a:r>
            <a:r>
              <a:rPr lang="en-US" sz="2200" b="1" dirty="0" err="1" smtClean="0">
                <a:latin typeface="Times New Roman" pitchFamily="18" charset="0"/>
                <a:cs typeface="Times New Roman" pitchFamily="18" charset="0"/>
              </a:rPr>
              <a:t>đoạn</a:t>
            </a:r>
            <a:r>
              <a:rPr lang="vi-VN" sz="2200" b="1" dirty="0" smtClean="0">
                <a:latin typeface="Times New Roman" pitchFamily="18" charset="0"/>
                <a:cs typeface="Times New Roman" pitchFamily="18" charset="0"/>
              </a:rPr>
              <a:t>: </a:t>
            </a:r>
            <a:r>
              <a:rPr lang="en-US" sz="2200" b="1" dirty="0" smtClean="0"/>
              <a:t>:</a:t>
            </a:r>
            <a:r>
              <a:rPr lang="vi-VN" sz="2200" dirty="0"/>
              <a:t/>
            </a:r>
            <a:br>
              <a:rPr lang="vi-VN" sz="2200" dirty="0"/>
            </a:br>
            <a:r>
              <a:rPr lang="vi-VN" sz="2200" b="1" dirty="0"/>
              <a:t>* Nguồn gốc, cơ sở của tình </a:t>
            </a:r>
            <a:r>
              <a:rPr lang="vi-VN" sz="2200" b="1" dirty="0" smtClean="0"/>
              <a:t>bạn:</a:t>
            </a:r>
            <a:r>
              <a:rPr lang="en-US" sz="2200" b="1" dirty="0" smtClean="0"/>
              <a:t> </a:t>
            </a:r>
            <a:r>
              <a:rPr lang="vi-VN" sz="2200" dirty="0" smtClean="0"/>
              <a:t>Tình </a:t>
            </a:r>
            <a:r>
              <a:rPr lang="vi-VN" sz="2200" dirty="0"/>
              <a:t>bạn bắt nguồn từ sự chân thành, thấu hiểu và </a:t>
            </a:r>
            <a:r>
              <a:rPr lang="vi-VN" sz="2200" dirty="0" smtClean="0"/>
              <a:t>b</a:t>
            </a:r>
            <a:r>
              <a:rPr lang="en-US" sz="2200" dirty="0" err="1" smtClean="0"/>
              <a:t>ao</a:t>
            </a:r>
            <a:r>
              <a:rPr lang="vi-VN" sz="2200" dirty="0" smtClean="0"/>
              <a:t> </a:t>
            </a:r>
            <a:r>
              <a:rPr lang="vi-VN" sz="2200" dirty="0"/>
              <a:t>dung cho nhau</a:t>
            </a:r>
            <a:br>
              <a:rPr lang="vi-VN" sz="2200" dirty="0"/>
            </a:br>
            <a:r>
              <a:rPr lang="vi-VN" sz="2200" b="1" dirty="0"/>
              <a:t>* Những biểu hiện của một tình bạn đẹp</a:t>
            </a:r>
            <a:r>
              <a:rPr lang="vi-VN" sz="2200" dirty="0"/>
              <a:t>:</a:t>
            </a:r>
            <a:br>
              <a:rPr lang="vi-VN" sz="2200" dirty="0"/>
            </a:br>
            <a:r>
              <a:rPr lang="vi-VN" sz="2200" dirty="0"/>
              <a:t>- Biết cảm thông, chia sẻ cùng </a:t>
            </a:r>
            <a:r>
              <a:rPr lang="vi-VN" sz="2200" dirty="0" smtClean="0"/>
              <a:t>nhau</a:t>
            </a:r>
            <a:r>
              <a:rPr lang="en-US" sz="2200" dirty="0" smtClean="0"/>
              <a:t>,</a:t>
            </a:r>
            <a:r>
              <a:rPr lang="vi-VN" sz="2200" dirty="0" smtClean="0"/>
              <a:t> </a:t>
            </a:r>
            <a:r>
              <a:rPr lang="vi-VN" sz="2200" dirty="0"/>
              <a:t>quan tâm, giúp đỡ khi bạn gặp khó </a:t>
            </a:r>
            <a:r>
              <a:rPr lang="vi-VN" sz="2200" dirty="0" smtClean="0"/>
              <a:t>khăn</a:t>
            </a:r>
            <a:r>
              <a:rPr lang="en-US" sz="2200" dirty="0" smtClean="0"/>
              <a:t>, b</a:t>
            </a:r>
            <a:r>
              <a:rPr lang="vi-VN" sz="2200" dirty="0" smtClean="0"/>
              <a:t>iết </a:t>
            </a:r>
            <a:r>
              <a:rPr lang="vi-VN" sz="2200" dirty="0"/>
              <a:t>an ủi, vỗ về khi mệt mỏi, động viên nhau </a:t>
            </a:r>
            <a:r>
              <a:rPr lang="en-US" sz="2200" dirty="0" smtClean="0"/>
              <a:t>c</a:t>
            </a:r>
            <a:r>
              <a:rPr lang="vi-VN" sz="2200" dirty="0" smtClean="0"/>
              <a:t>ùng </a:t>
            </a:r>
            <a:r>
              <a:rPr lang="vi-VN" sz="2200" dirty="0"/>
              <a:t>nhau phấn đấu thành công</a:t>
            </a:r>
            <a:br>
              <a:rPr lang="vi-VN" sz="2200" dirty="0"/>
            </a:br>
            <a:r>
              <a:rPr lang="vi-VN" sz="2200" b="1" dirty="0"/>
              <a:t>* Ví dụ về tình bạn đẹp trong văn học và đời </a:t>
            </a:r>
            <a:r>
              <a:rPr lang="vi-VN" sz="2200" b="1" dirty="0" smtClean="0"/>
              <a:t>sống:</a:t>
            </a:r>
            <a:r>
              <a:rPr lang="en-US" sz="2200" b="1" dirty="0" smtClean="0"/>
              <a:t> t</a:t>
            </a:r>
            <a:r>
              <a:rPr lang="vi-VN" sz="2200" dirty="0" smtClean="0"/>
              <a:t>ình </a:t>
            </a:r>
            <a:r>
              <a:rPr lang="vi-VN" sz="2200" dirty="0"/>
              <a:t>bạn của cậu bé cõng bạn đến trường</a:t>
            </a:r>
            <a:br>
              <a:rPr lang="vi-VN" sz="2200" dirty="0"/>
            </a:br>
            <a:r>
              <a:rPr lang="vi-VN" sz="2200" b="1" dirty="0" smtClean="0"/>
              <a:t>* </a:t>
            </a:r>
            <a:r>
              <a:rPr lang="vi-VN" sz="2200" b="1" dirty="0"/>
              <a:t>Những biểu hiện trong tình bạn không đáng có:</a:t>
            </a:r>
            <a:r>
              <a:rPr lang="vi-VN" sz="2200" dirty="0"/>
              <a:t/>
            </a:r>
            <a:br>
              <a:rPr lang="vi-VN" sz="2200" dirty="0"/>
            </a:br>
            <a:r>
              <a:rPr lang="vi-VN" sz="2200" dirty="0"/>
              <a:t>- Lợi dụng lòng tốt của bạn để vụ lợi cho </a:t>
            </a:r>
            <a:r>
              <a:rPr lang="vi-VN" sz="2200" dirty="0" smtClean="0"/>
              <a:t>mình</a:t>
            </a:r>
            <a:r>
              <a:rPr lang="en-US" sz="2200" dirty="0" smtClean="0"/>
              <a:t>, </a:t>
            </a:r>
            <a:r>
              <a:rPr lang="en-US" sz="2200" dirty="0" err="1" smtClean="0"/>
              <a:t>nói</a:t>
            </a:r>
            <a:r>
              <a:rPr lang="vi-VN" sz="2200" dirty="0" smtClean="0"/>
              <a:t> </a:t>
            </a:r>
            <a:r>
              <a:rPr lang="vi-VN" sz="2200" dirty="0"/>
              <a:t>xấu bạn sau </a:t>
            </a:r>
            <a:r>
              <a:rPr lang="vi-VN" sz="2200" dirty="0" smtClean="0"/>
              <a:t>lưng</a:t>
            </a:r>
            <a:r>
              <a:rPr lang="en-US" sz="2200" dirty="0" smtClean="0"/>
              <a:t>, t</a:t>
            </a:r>
            <a:r>
              <a:rPr lang="vi-VN" sz="2200" dirty="0" smtClean="0"/>
              <a:t>hấy </a:t>
            </a:r>
            <a:r>
              <a:rPr lang="vi-VN" sz="2200" dirty="0"/>
              <a:t>bạn thành công thì ghen tị, ích </a:t>
            </a:r>
            <a:r>
              <a:rPr lang="vi-VN" sz="2200" dirty="0" smtClean="0"/>
              <a:t>kỷ</a:t>
            </a:r>
            <a:r>
              <a:rPr lang="en-US" sz="2200" dirty="0" smtClean="0"/>
              <a:t>; </a:t>
            </a:r>
            <a:r>
              <a:rPr lang="vi-VN" sz="2200" dirty="0" smtClean="0"/>
              <a:t> </a:t>
            </a:r>
            <a:r>
              <a:rPr lang="en-US" sz="2200" dirty="0" smtClean="0"/>
              <a:t>k</a:t>
            </a:r>
            <a:r>
              <a:rPr lang="vi-VN" sz="2200" dirty="0" smtClean="0"/>
              <a:t>hi </a:t>
            </a:r>
            <a:r>
              <a:rPr lang="vi-VN" sz="2200" dirty="0"/>
              <a:t>bạn giàu có thì hồ hởi, vui cười, nhờ giúp đỡ, lúc hoạn nạn thì xa lánh, bỏ rơi </a:t>
            </a:r>
            <a:r>
              <a:rPr lang="vi-VN" sz="2200" dirty="0" smtClean="0"/>
              <a:t>bạn</a:t>
            </a:r>
            <a:r>
              <a:rPr lang="en-US" sz="2200" dirty="0" smtClean="0"/>
              <a:t/>
            </a:r>
            <a:br>
              <a:rPr lang="en-US" sz="2200" dirty="0" smtClean="0"/>
            </a:br>
            <a:r>
              <a:rPr lang="en-US" sz="2200" dirty="0" smtClean="0"/>
              <a:t>*</a:t>
            </a:r>
            <a:r>
              <a:rPr lang="vi-VN" sz="2200" b="1" dirty="0"/>
              <a:t> Ý nghĩa của tình bạn</a:t>
            </a:r>
            <a:br>
              <a:rPr lang="vi-VN" sz="2200" b="1" dirty="0"/>
            </a:br>
            <a:r>
              <a:rPr lang="en-US" sz="2200" b="1" dirty="0" smtClean="0"/>
              <a:t>-</a:t>
            </a:r>
            <a:r>
              <a:rPr lang="vi-VN" sz="2200" dirty="0" smtClean="0"/>
              <a:t>Tình </a:t>
            </a:r>
            <a:r>
              <a:rPr lang="vi-VN" sz="2200" dirty="0"/>
              <a:t>bạn giúp con người ta hoàn thiện được nhân </a:t>
            </a:r>
            <a:r>
              <a:rPr lang="vi-VN" sz="2200" dirty="0" smtClean="0"/>
              <a:t>cách</a:t>
            </a:r>
            <a:r>
              <a:rPr lang="en-US" sz="2200" dirty="0" smtClean="0"/>
              <a:t>, </a:t>
            </a:r>
            <a:r>
              <a:rPr lang="vi-VN" sz="2200" dirty="0" smtClean="0"/>
              <a:t>giúp </a:t>
            </a:r>
            <a:r>
              <a:rPr lang="vi-VN" sz="2200" dirty="0"/>
              <a:t>ta cảm thấy trưởng thành hơn, giàu nghị lực hơn trong cuộc </a:t>
            </a:r>
            <a:r>
              <a:rPr lang="vi-VN" sz="2200" dirty="0" smtClean="0"/>
              <a:t>sống</a:t>
            </a:r>
            <a:r>
              <a:rPr lang="en-US" sz="2200" dirty="0" smtClean="0"/>
              <a:t>, </a:t>
            </a:r>
            <a:r>
              <a:rPr lang="vi-VN" sz="2200" dirty="0" smtClean="0"/>
              <a:t> </a:t>
            </a:r>
            <a:r>
              <a:rPr lang="vi-VN" sz="2200" dirty="0"/>
              <a:t>giúp cuộc sống trở nên ý nghĩa hơn rất nhiều.</a:t>
            </a:r>
            <a:br>
              <a:rPr lang="vi-VN" sz="2200" dirty="0"/>
            </a:br>
            <a:r>
              <a:rPr lang="vi-VN" sz="2200" b="1" dirty="0" smtClean="0"/>
              <a:t>3</a:t>
            </a:r>
            <a:r>
              <a:rPr lang="vi-VN" sz="2200" b="1" dirty="0"/>
              <a:t>. Kết </a:t>
            </a:r>
            <a:r>
              <a:rPr lang="en-US" sz="2200" b="1" dirty="0" err="1" smtClean="0">
                <a:latin typeface="Times New Roman" pitchFamily="18" charset="0"/>
                <a:cs typeface="Times New Roman" pitchFamily="18" charset="0"/>
              </a:rPr>
              <a:t>đoạn</a:t>
            </a:r>
            <a:r>
              <a:rPr lang="vi-VN" sz="2200" b="1" dirty="0" smtClean="0">
                <a:latin typeface="Times New Roman" pitchFamily="18" charset="0"/>
                <a:cs typeface="Times New Roman" pitchFamily="18" charset="0"/>
              </a:rPr>
              <a:t>:</a:t>
            </a:r>
            <a:r>
              <a:rPr lang="en-US" sz="2200" b="1" dirty="0" smtClean="0">
                <a:latin typeface="Times New Roman" pitchFamily="18" charset="0"/>
                <a:cs typeface="Times New Roman" pitchFamily="18" charset="0"/>
              </a:rPr>
              <a:t> </a:t>
            </a:r>
            <a:r>
              <a:rPr lang="vi-VN" sz="2200" dirty="0" smtClean="0"/>
              <a:t>Trình </a:t>
            </a:r>
            <a:r>
              <a:rPr lang="vi-VN" sz="2200" dirty="0"/>
              <a:t>bày cảm nghĩ: Hy vọng rằng ai trong chúng ta cũng sẽ có một người bạn thật tri kỷ bên </a:t>
            </a:r>
            <a:r>
              <a:rPr lang="vi-VN" sz="2200" dirty="0" smtClean="0"/>
              <a:t>đời</a:t>
            </a:r>
            <a:r>
              <a:rPr lang="vi-VN" sz="2400" dirty="0"/>
              <a:t/>
            </a:r>
            <a:br>
              <a:rPr lang="vi-VN" sz="2400" dirty="0"/>
            </a:br>
            <a:r>
              <a:rPr lang="vi-VN" sz="2400" dirty="0"/>
              <a:t/>
            </a:r>
            <a:br>
              <a:rPr lang="vi-VN" sz="2400" dirty="0"/>
            </a:br>
            <a:r>
              <a:rPr lang="vi-VN" sz="2400" dirty="0"/>
              <a:t/>
            </a:r>
            <a:br>
              <a:rPr lang="vi-VN" sz="2400" dirty="0"/>
            </a:br>
            <a:endParaRPr lang="en-US" sz="2400" dirty="0"/>
          </a:p>
        </p:txBody>
      </p:sp>
    </p:spTree>
    <p:extLst>
      <p:ext uri="{BB962C8B-B14F-4D97-AF65-F5344CB8AC3E}">
        <p14:creationId xmlns:p14="http://schemas.microsoft.com/office/powerpoint/2010/main" val="506593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986528"/>
          </a:xfrm>
          <a:prstGeom prst="rect">
            <a:avLst/>
          </a:prstGeom>
        </p:spPr>
        <p:txBody>
          <a:bodyPr wrap="square">
            <a:spAutoFit/>
          </a:bodyPr>
          <a:lstStyle/>
          <a:p>
            <a:r>
              <a:rPr lang="en-US" dirty="0" smtClean="0"/>
              <a:t>  </a:t>
            </a:r>
            <a:r>
              <a:rPr lang="vi-VN" sz="3200" dirty="0" smtClean="0">
                <a:latin typeface="+mj-lt"/>
              </a:rPr>
              <a:t>Tình </a:t>
            </a:r>
            <a:r>
              <a:rPr lang="vi-VN" sz="3200" dirty="0">
                <a:latin typeface="+mj-lt"/>
              </a:rPr>
              <a:t>bạn là một thứ tình cảm đáng quý và cần có trong cuộc sống của mỗi </a:t>
            </a:r>
            <a:r>
              <a:rPr lang="vi-VN" sz="3200" dirty="0" smtClean="0">
                <a:latin typeface="+mj-lt"/>
              </a:rPr>
              <a:t>người. </a:t>
            </a:r>
            <a:r>
              <a:rPr lang="vi-VN" sz="3200" dirty="0">
                <a:latin typeface="+mj-lt"/>
              </a:rPr>
              <a:t>Tình bạn như một món quà mà cuộc sống đã ban tặng cho chúng ta, ở đó ta có thể gửi gắm tình cảm, nỗi buồn, niềm vui cũng như là những lúc hạnh phúc </a:t>
            </a:r>
            <a:r>
              <a:rPr lang="vi-VN" sz="3200" dirty="0" smtClean="0">
                <a:latin typeface="+mj-lt"/>
              </a:rPr>
              <a:t>nhất.</a:t>
            </a:r>
            <a:r>
              <a:rPr lang="en-US" sz="3200" dirty="0" smtClean="0">
                <a:latin typeface="+mj-lt"/>
              </a:rPr>
              <a:t> </a:t>
            </a:r>
            <a:r>
              <a:rPr lang="vi-VN" sz="3200" dirty="0" smtClean="0">
                <a:latin typeface="+mj-lt"/>
              </a:rPr>
              <a:t>Tình </a:t>
            </a:r>
            <a:r>
              <a:rPr lang="vi-VN" sz="3200" dirty="0">
                <a:latin typeface="+mj-lt"/>
              </a:rPr>
              <a:t>bạn mang đến cho chúng ta rất nhiều điều đáng quý. Nhưng để có một tình bạn đẹp và lâu bền thì chúng ta phải làm gì</a:t>
            </a:r>
            <a:r>
              <a:rPr lang="vi-VN" sz="3200" dirty="0" smtClean="0">
                <a:latin typeface="+mj-lt"/>
              </a:rPr>
              <a:t>?</a:t>
            </a:r>
            <a:r>
              <a:rPr lang="en-US" sz="3200" dirty="0" smtClean="0">
                <a:latin typeface="+mj-lt"/>
              </a:rPr>
              <a:t> </a:t>
            </a:r>
            <a:r>
              <a:rPr lang="en-US" sz="3200" dirty="0">
                <a:latin typeface="Times New Roman" pitchFamily="18" charset="0"/>
                <a:cs typeface="Times New Roman" pitchFamily="18" charset="0"/>
              </a:rPr>
              <a:t>T</a:t>
            </a:r>
            <a:r>
              <a:rPr lang="vi-VN" sz="3200" dirty="0" smtClean="0">
                <a:latin typeface="Times New Roman" pitchFamily="18" charset="0"/>
                <a:cs typeface="Times New Roman" pitchFamily="18" charset="0"/>
              </a:rPr>
              <a:t>rong </a:t>
            </a:r>
            <a:r>
              <a:rPr lang="vi-VN" sz="3200" dirty="0">
                <a:latin typeface="Times New Roman" pitchFamily="18" charset="0"/>
                <a:cs typeface="Times New Roman" pitchFamily="18" charset="0"/>
              </a:rPr>
              <a:t>tình bạn, chúng ta phải chân thành, vô tư tin tưởng nhau, phải biết quan tâm giúp đỡ nhau cũng như là gắn bó đoàn kết, cùng nhau vượt qua những khó khăn, thử thách </a:t>
            </a:r>
            <a:r>
              <a:rPr lang="en-US" sz="3200" dirty="0" err="1">
                <a:latin typeface="Times New Roman" pitchFamily="18" charset="0"/>
                <a:cs typeface="Times New Roman" pitchFamily="18" charset="0"/>
              </a:rPr>
              <a:t>thì</a:t>
            </a:r>
            <a:r>
              <a:rPr lang="vi-VN" sz="3200" dirty="0">
                <a:latin typeface="Times New Roman" pitchFamily="18" charset="0"/>
                <a:cs typeface="Times New Roman" pitchFamily="18" charset="0"/>
              </a:rPr>
              <a:t> tình bạn sẽ ngày càng thân thiết, gần gũi. Trong thơ văn, các nhà thơ đã vẽ nên một bức tranh sinh động về tình bạn cao đẹp. Trong đó tiêu biểu như các tình bạn của </a:t>
            </a:r>
            <a:r>
              <a:rPr lang="en-US" sz="3200" dirty="0" err="1" smtClean="0">
                <a:latin typeface="Times New Roman" pitchFamily="18" charset="0"/>
                <a:cs typeface="Times New Roman" pitchFamily="18" charset="0"/>
              </a:rPr>
              <a:t>nhà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thơ</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Nguyễn Khuyến.</a:t>
            </a:r>
            <a:r>
              <a:rPr lang="en-US" sz="3200" dirty="0">
                <a:latin typeface="Times New Roman" pitchFamily="18" charset="0"/>
                <a:cs typeface="Times New Roman" pitchFamily="18" charset="0"/>
              </a:rPr>
              <a:t> </a:t>
            </a:r>
          </a:p>
        </p:txBody>
      </p:sp>
    </p:spTree>
    <p:extLst>
      <p:ext uri="{BB962C8B-B14F-4D97-AF65-F5344CB8AC3E}">
        <p14:creationId xmlns:p14="http://schemas.microsoft.com/office/powerpoint/2010/main" val="221428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923"/>
            <a:ext cx="9144000" cy="1569660"/>
          </a:xfrm>
          <a:prstGeom prst="rect">
            <a:avLst/>
          </a:prstGeom>
        </p:spPr>
        <p:txBody>
          <a:bodyPr wrap="square">
            <a:spAutoFit/>
          </a:bodyPr>
          <a:lstStyle/>
          <a:p>
            <a:r>
              <a:rPr lang="vi-VN" sz="3200" dirty="0">
                <a:latin typeface="Times New Roman" pitchFamily="18" charset="0"/>
                <a:cs typeface="Times New Roman" pitchFamily="18" charset="0"/>
              </a:rPr>
              <a:t>Phải nói </a:t>
            </a:r>
            <a:r>
              <a:rPr lang="vi-VN" sz="3200" dirty="0" smtClean="0">
                <a:latin typeface="+mj-lt"/>
              </a:rPr>
              <a:t>tình </a:t>
            </a:r>
            <a:r>
              <a:rPr lang="vi-VN" sz="3200" dirty="0">
                <a:latin typeface="+mj-lt"/>
              </a:rPr>
              <a:t>bạn cũng là một trong những thứ tình cảm rất quan trọng và rất cần thiết, đóng một vai trò quan trọng trong cuộc sống của con người.</a:t>
            </a:r>
            <a:endParaRPr lang="en-US" sz="3200" dirty="0">
              <a:latin typeface="+mj-lt"/>
            </a:endParaRPr>
          </a:p>
        </p:txBody>
      </p:sp>
    </p:spTree>
    <p:extLst>
      <p:ext uri="{BB962C8B-B14F-4D97-AF65-F5344CB8AC3E}">
        <p14:creationId xmlns:p14="http://schemas.microsoft.com/office/powerpoint/2010/main" val="4277373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36" y="3796"/>
            <a:ext cx="9144000" cy="6740307"/>
          </a:xfrm>
          <a:prstGeom prst="rect">
            <a:avLst/>
          </a:prstGeom>
        </p:spPr>
        <p:txBody>
          <a:bodyPr wrap="square">
            <a:spAutoFit/>
          </a:bodyPr>
          <a:lstStyle/>
          <a:p>
            <a:r>
              <a:rPr lang="en-US" sz="2400" b="1" dirty="0" smtClean="0">
                <a:latin typeface="Times New Roman" pitchFamily="18" charset="0"/>
                <a:cs typeface="Times New Roman" pitchFamily="18" charset="0"/>
              </a:rPr>
              <a:t>VI. </a:t>
            </a:r>
            <a:r>
              <a:rPr lang="vi-VN" sz="2400" b="1" dirty="0" smtClean="0">
                <a:latin typeface="Times New Roman" pitchFamily="18" charset="0"/>
                <a:cs typeface="Times New Roman" pitchFamily="18" charset="0"/>
              </a:rPr>
              <a:t>Dàn </a:t>
            </a:r>
            <a:r>
              <a:rPr lang="en-US" sz="2400" b="1" dirty="0" smtClean="0">
                <a:latin typeface="Times New Roman" pitchFamily="18" charset="0"/>
                <a:cs typeface="Times New Roman" pitchFamily="18" charset="0"/>
              </a:rPr>
              <a:t>ý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đình</a:t>
            </a:r>
            <a:endParaRPr lang="vi-VN"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1. Mở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 </a:t>
            </a:r>
            <a:r>
              <a:rPr lang="vi-VN" sz="2400" dirty="0">
                <a:solidFill>
                  <a:srgbClr val="FF0000"/>
                </a:solidFill>
                <a:latin typeface="Times New Roman" pitchFamily="18" charset="0"/>
                <a:cs typeface="Times New Roman" pitchFamily="18" charset="0"/>
              </a:rPr>
              <a:t>Giới thiệu khái quát về vấn </a:t>
            </a:r>
            <a:r>
              <a:rPr lang="vi-VN" sz="2400" dirty="0" smtClean="0">
                <a:solidFill>
                  <a:srgbClr val="FF0000"/>
                </a:solidFill>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Gia đình là nhân tố quan trọng trong cộng đồng, xã hội </a:t>
            </a:r>
            <a:r>
              <a:rPr lang="vi-VN" sz="2400" dirty="0"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ý nghĩa đặc biệt đối với cuộc sống mỗi </a:t>
            </a:r>
            <a:r>
              <a:rPr lang="vi-VN" sz="2400" dirty="0" smtClean="0">
                <a:latin typeface="Times New Roman" pitchFamily="18" charset="0"/>
                <a:cs typeface="Times New Roman" pitchFamily="18" charset="0"/>
              </a:rPr>
              <a:t>người</a:t>
            </a:r>
            <a:endParaRPr lang="vi-VN"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2. Thân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vi-VN" sz="2400" dirty="0">
                <a:latin typeface="Times New Roman" pitchFamily="18" charset="0"/>
                <a:cs typeface="Times New Roman" pitchFamily="18" charset="0"/>
              </a:rPr>
              <a:t>- Giải thích: </a:t>
            </a:r>
            <a:r>
              <a:rPr lang="vi-VN" sz="2400" dirty="0">
                <a:solidFill>
                  <a:srgbClr val="FF0000"/>
                </a:solidFill>
                <a:latin typeface="Times New Roman" pitchFamily="18" charset="0"/>
                <a:cs typeface="Times New Roman" pitchFamily="18" charset="0"/>
              </a:rPr>
              <a:t>Gia đình là gì? Tình cảm gia đình là gì?</a:t>
            </a:r>
            <a:br>
              <a:rPr lang="vi-VN" sz="2400" dirty="0">
                <a:solidFill>
                  <a:srgbClr val="FF0000"/>
                </a:solidFill>
                <a:latin typeface="Times New Roman" pitchFamily="18" charset="0"/>
                <a:cs typeface="Times New Roman" pitchFamily="18" charset="0"/>
              </a:rPr>
            </a:br>
            <a:r>
              <a:rPr lang="vi-VN" sz="2400" dirty="0">
                <a:latin typeface="Times New Roman" pitchFamily="18" charset="0"/>
                <a:cs typeface="Times New Roman" pitchFamily="18" charset="0"/>
              </a:rPr>
              <a:t>- </a:t>
            </a:r>
            <a:r>
              <a:rPr lang="vi-VN" sz="2400" dirty="0">
                <a:solidFill>
                  <a:srgbClr val="FF0000"/>
                </a:solidFill>
                <a:latin typeface="Times New Roman" pitchFamily="18" charset="0"/>
                <a:cs typeface="Times New Roman" pitchFamily="18" charset="0"/>
              </a:rPr>
              <a:t>Biểu hiện: Tình cảm của các thành viên trong gia đình được biểu hiện như thế nào?</a:t>
            </a:r>
            <a:br>
              <a:rPr lang="vi-VN" sz="2400" dirty="0">
                <a:solidFill>
                  <a:srgbClr val="FF0000"/>
                </a:solidFill>
                <a:latin typeface="Times New Roman" pitchFamily="18" charset="0"/>
                <a:cs typeface="Times New Roman" pitchFamily="18" charset="0"/>
              </a:rPr>
            </a:br>
            <a:r>
              <a:rPr lang="vi-VN" sz="2400" dirty="0">
                <a:latin typeface="Times New Roman" pitchFamily="18" charset="0"/>
                <a:cs typeface="Times New Roman" pitchFamily="18" charset="0"/>
              </a:rPr>
              <a:t>- </a:t>
            </a:r>
            <a:r>
              <a:rPr lang="vi-VN" sz="2400" dirty="0">
                <a:solidFill>
                  <a:srgbClr val="FF0000"/>
                </a:solidFill>
                <a:latin typeface="Times New Roman" pitchFamily="18" charset="0"/>
                <a:cs typeface="Times New Roman" pitchFamily="18" charset="0"/>
              </a:rPr>
              <a:t>Vai trò</a:t>
            </a:r>
            <a:r>
              <a:rPr lang="vi-VN" sz="2400" dirty="0" smtClean="0">
                <a:solidFill>
                  <a:srgbClr val="FF0000"/>
                </a:solidFill>
                <a:latin typeface="Times New Roman" pitchFamily="18" charset="0"/>
                <a:cs typeface="Times New Roman" pitchFamily="18" charset="0"/>
              </a:rPr>
              <a:t>:</a:t>
            </a:r>
            <a:r>
              <a:rPr lang="en-US" sz="2400" dirty="0" smtClean="0">
                <a:solidFill>
                  <a:srgbClr val="FF0000"/>
                </a:solidFill>
                <a:latin typeface="Times New Roman" pitchFamily="18" charset="0"/>
                <a:cs typeface="Times New Roman" pitchFamily="18" charset="0"/>
              </a:rPr>
              <a:t> </a:t>
            </a:r>
            <a:r>
              <a:rPr lang="vi-VN" sz="2400" dirty="0" smtClean="0">
                <a:solidFill>
                  <a:srgbClr val="FF0000"/>
                </a:solidFill>
                <a:latin typeface="Times New Roman" pitchFamily="18" charset="0"/>
                <a:cs typeface="Times New Roman" pitchFamily="18" charset="0"/>
              </a:rPr>
              <a:t>tạo </a:t>
            </a:r>
            <a:r>
              <a:rPr lang="vi-VN" sz="2400" dirty="0">
                <a:solidFill>
                  <a:srgbClr val="FF0000"/>
                </a:solidFill>
                <a:latin typeface="Times New Roman" pitchFamily="18" charset="0"/>
                <a:cs typeface="Times New Roman" pitchFamily="18" charset="0"/>
              </a:rPr>
              <a:t>nên một tổ ấm hạnh </a:t>
            </a:r>
            <a:r>
              <a:rPr lang="vi-VN" sz="2400" dirty="0" smtClean="0">
                <a:solidFill>
                  <a:srgbClr val="FF0000"/>
                </a:solidFill>
                <a:latin typeface="Times New Roman" pitchFamily="18" charset="0"/>
                <a:cs typeface="Times New Roman" pitchFamily="18" charset="0"/>
              </a:rPr>
              <a:t>phúc</a:t>
            </a:r>
            <a:r>
              <a:rPr lang="en-US" sz="2400" dirty="0" smtClean="0">
                <a:solidFill>
                  <a:srgbClr val="FF0000"/>
                </a:solidFill>
                <a:latin typeface="Times New Roman" pitchFamily="18" charset="0"/>
                <a:cs typeface="Times New Roman" pitchFamily="18" charset="0"/>
              </a:rPr>
              <a:t>, l</a:t>
            </a:r>
            <a:r>
              <a:rPr lang="vi-VN" sz="2400" dirty="0" smtClean="0">
                <a:solidFill>
                  <a:srgbClr val="FF0000"/>
                </a:solidFill>
                <a:latin typeface="Times New Roman" pitchFamily="18" charset="0"/>
                <a:cs typeface="Times New Roman" pitchFamily="18" charset="0"/>
              </a:rPr>
              <a:t>à </a:t>
            </a:r>
            <a:r>
              <a:rPr lang="vi-VN" sz="2400" dirty="0">
                <a:solidFill>
                  <a:srgbClr val="FF0000"/>
                </a:solidFill>
                <a:latin typeface="Times New Roman" pitchFamily="18" charset="0"/>
                <a:cs typeface="Times New Roman" pitchFamily="18" charset="0"/>
              </a:rPr>
              <a:t>nơi tựa vững chắc cho mỗi cá </a:t>
            </a:r>
            <a:r>
              <a:rPr lang="vi-VN" sz="2400" dirty="0" smtClean="0">
                <a:solidFill>
                  <a:srgbClr val="FF0000"/>
                </a:solidFill>
                <a:latin typeface="Times New Roman" pitchFamily="18" charset="0"/>
                <a:cs typeface="Times New Roman" pitchFamily="18" charset="0"/>
              </a:rPr>
              <a:t>nhân</a:t>
            </a:r>
            <a:r>
              <a:rPr lang="en-US" sz="2400" dirty="0" smtClean="0">
                <a:solidFill>
                  <a:srgbClr val="FF0000"/>
                </a:solidFill>
                <a:latin typeface="Times New Roman" pitchFamily="18" charset="0"/>
                <a:cs typeface="Times New Roman" pitchFamily="18" charset="0"/>
              </a:rPr>
              <a:t>, l</a:t>
            </a:r>
            <a:r>
              <a:rPr lang="vi-VN" sz="2400" dirty="0" smtClean="0">
                <a:solidFill>
                  <a:srgbClr val="FF0000"/>
                </a:solidFill>
                <a:latin typeface="Times New Roman" pitchFamily="18" charset="0"/>
                <a:cs typeface="Times New Roman" pitchFamily="18" charset="0"/>
              </a:rPr>
              <a:t>à </a:t>
            </a:r>
            <a:r>
              <a:rPr lang="vi-VN" sz="2400" dirty="0">
                <a:solidFill>
                  <a:srgbClr val="FF0000"/>
                </a:solidFill>
                <a:latin typeface="Times New Roman" pitchFamily="18" charset="0"/>
                <a:cs typeface="Times New Roman" pitchFamily="18" charset="0"/>
              </a:rPr>
              <a:t>gốc rễ hình thành nên tính cách con người</a:t>
            </a:r>
            <a:br>
              <a:rPr lang="vi-VN" sz="2400" dirty="0">
                <a:solidFill>
                  <a:srgbClr val="FF0000"/>
                </a:solidFill>
                <a:latin typeface="Times New Roman" pitchFamily="18" charset="0"/>
                <a:cs typeface="Times New Roman" pitchFamily="18" charset="0"/>
              </a:rPr>
            </a:br>
            <a:r>
              <a:rPr lang="vi-VN" sz="2400" dirty="0">
                <a:solidFill>
                  <a:srgbClr val="FF0000"/>
                </a:solidFill>
                <a:latin typeface="Times New Roman" pitchFamily="18" charset="0"/>
                <a:cs typeface="Times New Roman" pitchFamily="18" charset="0"/>
              </a:rPr>
              <a:t>- Phản </a:t>
            </a:r>
            <a:r>
              <a:rPr lang="en-US" sz="2400" dirty="0" err="1" smtClean="0">
                <a:solidFill>
                  <a:srgbClr val="FF0000"/>
                </a:solidFill>
                <a:latin typeface="Times New Roman" pitchFamily="18" charset="0"/>
                <a:cs typeface="Times New Roman" pitchFamily="18" charset="0"/>
              </a:rPr>
              <a:t>biện</a:t>
            </a:r>
            <a:r>
              <a:rPr lang="vi-VN" sz="2400" dirty="0" smtClean="0">
                <a:solidFill>
                  <a:srgbClr val="FF0000"/>
                </a:solidFill>
                <a:latin typeface="Times New Roman" pitchFamily="18" charset="0"/>
                <a:cs typeface="Times New Roman" pitchFamily="18" charset="0"/>
              </a:rPr>
              <a:t>: </a:t>
            </a:r>
            <a:r>
              <a:rPr lang="vi-VN" sz="2400" dirty="0">
                <a:solidFill>
                  <a:srgbClr val="FF0000"/>
                </a:solidFill>
                <a:latin typeface="Times New Roman" pitchFamily="18" charset="0"/>
                <a:cs typeface="Times New Roman" pitchFamily="18" charset="0"/>
              </a:rPr>
              <a:t>Có những gia đình không có tình cảm sống bạc tình bạc nghĩa, làm ảnh hưởng tiêu cực đến con người như bạo hành gia đình, con bất hiếu...</a:t>
            </a:r>
            <a:br>
              <a:rPr lang="vi-VN" sz="2400" dirty="0">
                <a:solidFill>
                  <a:srgbClr val="FF0000"/>
                </a:solidFill>
                <a:latin typeface="Times New Roman" pitchFamily="18" charset="0"/>
                <a:cs typeface="Times New Roman" pitchFamily="18" charset="0"/>
              </a:rPr>
            </a:br>
            <a:r>
              <a:rPr lang="vi-VN" sz="2400" dirty="0">
                <a:solidFill>
                  <a:srgbClr val="FF0000"/>
                </a:solidFill>
                <a:latin typeface="Times New Roman" pitchFamily="18" charset="0"/>
                <a:cs typeface="Times New Roman" pitchFamily="18" charset="0"/>
              </a:rPr>
              <a:t>- Bài học: </a:t>
            </a:r>
            <a:r>
              <a:rPr lang="vi-VN" sz="2400" dirty="0">
                <a:latin typeface="Times New Roman" pitchFamily="18" charset="0"/>
                <a:cs typeface="Times New Roman" pitchFamily="18" charset="0"/>
              </a:rPr>
              <a:t>Trách nhiệm của mỗi cá nhân trong gia đình, có nhận thức đúng đắn, xây dựng giữ gìn gia đình hạnh phúc đầm ấm </a:t>
            </a:r>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ích cho xã </a:t>
            </a:r>
            <a:r>
              <a:rPr lang="vi-VN" sz="2400" dirty="0" smtClean="0">
                <a:latin typeface="Times New Roman" pitchFamily="18" charset="0"/>
                <a:cs typeface="Times New Roman" pitchFamily="18" charset="0"/>
              </a:rPr>
              <a:t>hội</a:t>
            </a:r>
            <a:endParaRPr lang="vi-VN" sz="2400" dirty="0">
              <a:latin typeface="Times New Roman" pitchFamily="18" charset="0"/>
              <a:cs typeface="Times New Roman" pitchFamily="18" charset="0"/>
            </a:endParaRPr>
          </a:p>
          <a:p>
            <a:r>
              <a:rPr lang="vi-VN" sz="2400" b="1" dirty="0">
                <a:latin typeface="Times New Roman" pitchFamily="18" charset="0"/>
                <a:cs typeface="Times New Roman" pitchFamily="18" charset="0"/>
              </a:rPr>
              <a:t>3. Kết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vi-VN" sz="2400" dirty="0" smtClean="0">
                <a:solidFill>
                  <a:srgbClr val="FF0000"/>
                </a:solidFill>
                <a:latin typeface="Times New Roman" pitchFamily="18" charset="0"/>
                <a:cs typeface="Times New Roman" pitchFamily="18" charset="0"/>
              </a:rPr>
              <a:t>Khái </a:t>
            </a:r>
            <a:r>
              <a:rPr lang="vi-VN" sz="2400" dirty="0">
                <a:solidFill>
                  <a:srgbClr val="FF0000"/>
                </a:solidFill>
                <a:latin typeface="Times New Roman" pitchFamily="18" charset="0"/>
                <a:cs typeface="Times New Roman" pitchFamily="18" charset="0"/>
              </a:rPr>
              <a:t>quát lại vai trò của tình cảm gia đình. Mở rộng vấn đề.</a:t>
            </a:r>
          </a:p>
        </p:txBody>
      </p:sp>
    </p:spTree>
    <p:extLst>
      <p:ext uri="{BB962C8B-B14F-4D97-AF65-F5344CB8AC3E}">
        <p14:creationId xmlns:p14="http://schemas.microsoft.com/office/powerpoint/2010/main" val="3859087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r>
              <a:rPr lang="en-US" sz="2500" dirty="0" smtClean="0">
                <a:latin typeface="Times New Roman" pitchFamily="18" charset="0"/>
                <a:cs typeface="Times New Roman" pitchFamily="18" charset="0"/>
              </a:rPr>
              <a:t>   </a:t>
            </a:r>
            <a:r>
              <a:rPr lang="vi-VN" sz="2500" dirty="0" smtClean="0">
                <a:latin typeface="Times New Roman" pitchFamily="18" charset="0"/>
                <a:cs typeface="Times New Roman" pitchFamily="18" charset="0"/>
              </a:rPr>
              <a:t>Gia </a:t>
            </a:r>
            <a:r>
              <a:rPr lang="vi-VN" sz="2500" dirty="0">
                <a:latin typeface="Times New Roman" pitchFamily="18" charset="0"/>
                <a:cs typeface="Times New Roman" pitchFamily="18" charset="0"/>
              </a:rPr>
              <a:t>đình là nhân tố quan trọng trong cộng đồng, xã hội và có ý nghĩa đặc biệt đối với cuộc sống mỗi 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tế</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bào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của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xã</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hội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tổ</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chức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cộng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đồng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nhỏ</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được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thành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quan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hệ</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huyết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thống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giữa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thành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viên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cảm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yêu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thương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gắn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quan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tâm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sâu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sắc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giữa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thành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viên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trong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với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nhau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Trong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mỗi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cha,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mẹ</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luôn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quan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tâm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chăm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sóc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cho</a:t>
            </a:r>
            <a:r>
              <a:rPr lang="en-US" sz="2500" dirty="0">
                <a:latin typeface="Times New Roman" pitchFamily="18" charset="0"/>
                <a:cs typeface="Times New Roman" pitchFamily="18" charset="0"/>
              </a:rPr>
              <a:t> con </a:t>
            </a:r>
            <a:r>
              <a:rPr lang="en-US" sz="2500" dirty="0" err="1">
                <a:latin typeface="Times New Roman" pitchFamily="18" charset="0"/>
                <a:cs typeface="Times New Roman" pitchFamily="18" charset="0"/>
              </a:rPr>
              <a:t>cái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ô</a:t>
            </a:r>
            <a:r>
              <a:rPr lang="en-US" sz="2500" dirty="0" err="1" smtClean="0">
                <a:latin typeface="Times New Roman" pitchFamily="18" charset="0"/>
                <a:cs typeface="Times New Roman" pitchFamily="18" charset="0"/>
              </a:rPr>
              <a:t>ng</a:t>
            </a:r>
            <a:r>
              <a:rPr lang="en-US" sz="2500" dirty="0" smtClean="0">
                <a:latin typeface="Times New Roman" pitchFamily="18" charset="0"/>
                <a:cs typeface="Times New Roman" pitchFamily="18" charset="0"/>
              </a:rPr>
              <a:t> </a:t>
            </a:r>
            <a:r>
              <a:rPr lang="en-US" sz="2500" dirty="0" err="1">
                <a:latin typeface="Times New Roman" pitchFamily="18" charset="0"/>
                <a:cs typeface="Times New Roman" pitchFamily="18" charset="0"/>
              </a:rPr>
              <a:t>bà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yêu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thương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dành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những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cảm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tốt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nhất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những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bài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học</a:t>
            </a:r>
            <a:r>
              <a:rPr lang="en-US" sz="2500" dirty="0">
                <a:latin typeface="Times New Roman" pitchFamily="18" charset="0"/>
                <a:cs typeface="Times New Roman" pitchFamily="18" charset="0"/>
              </a:rPr>
              <a:t> hay </a:t>
            </a:r>
            <a:r>
              <a:rPr lang="en-US" sz="2500" dirty="0" err="1">
                <a:latin typeface="Times New Roman" pitchFamily="18" charset="0"/>
                <a:cs typeface="Times New Roman" pitchFamily="18" charset="0"/>
              </a:rPr>
              <a:t>cho</a:t>
            </a:r>
            <a:r>
              <a:rPr lang="en-US" sz="2500" dirty="0">
                <a:latin typeface="Times New Roman" pitchFamily="18" charset="0"/>
                <a:cs typeface="Times New Roman" pitchFamily="18" charset="0"/>
              </a:rPr>
              <a:t> con </a:t>
            </a:r>
            <a:r>
              <a:rPr lang="en-US" sz="2500" dirty="0" err="1">
                <a:latin typeface="Times New Roman" pitchFamily="18" charset="0"/>
                <a:cs typeface="Times New Roman" pitchFamily="18" charset="0"/>
              </a:rPr>
              <a:t>cháu</a:t>
            </a:r>
            <a:r>
              <a:rPr lang="en-US" sz="2500" dirty="0">
                <a:latin typeface="Times New Roman" pitchFamily="18" charset="0"/>
                <a:cs typeface="Times New Roman" pitchFamily="18" charset="0"/>
              </a:rPr>
              <a:t>. Con </a:t>
            </a:r>
            <a:r>
              <a:rPr lang="en-US" sz="2500" dirty="0" err="1">
                <a:latin typeface="Times New Roman" pitchFamily="18" charset="0"/>
                <a:cs typeface="Times New Roman" pitchFamily="18" charset="0"/>
              </a:rPr>
              <a:t>cháu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thì</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kính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nhường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dưới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chăm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sóc</a:t>
            </a:r>
            <a:r>
              <a:rPr lang="en-US" sz="2500" dirty="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phụng</a:t>
            </a:r>
            <a:r>
              <a:rPr lang="en-US" sz="2500" dirty="0" smtClean="0">
                <a:latin typeface="Times New Roman" pitchFamily="18" charset="0"/>
                <a:cs typeface="Times New Roman" pitchFamily="18" charset="0"/>
              </a:rPr>
              <a:t> </a:t>
            </a:r>
            <a:r>
              <a:rPr lang="en-US" sz="2500" dirty="0" err="1">
                <a:latin typeface="Times New Roman" pitchFamily="18" charset="0"/>
                <a:cs typeface="Times New Roman" pitchFamily="18" charset="0"/>
              </a:rPr>
              <a:t>dưỡng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ông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bà</a:t>
            </a:r>
            <a:r>
              <a:rPr lang="en-US" sz="2500" dirty="0">
                <a:latin typeface="Times New Roman" pitchFamily="18" charset="0"/>
                <a:cs typeface="Times New Roman" pitchFamily="18" charset="0"/>
              </a:rPr>
              <a:t>, cha </a:t>
            </a:r>
            <a:r>
              <a:rPr lang="en-US" sz="2500" dirty="0" err="1">
                <a:latin typeface="Times New Roman" pitchFamily="18" charset="0"/>
                <a:cs typeface="Times New Roman" pitchFamily="18" charset="0"/>
              </a:rPr>
              <a:t>mẹ</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Anh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chị</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em</a:t>
            </a:r>
            <a:r>
              <a:rPr lang="en-US" sz="2500" dirty="0">
                <a:latin typeface="Times New Roman" pitchFamily="18" charset="0"/>
                <a:cs typeface="Times New Roman" pitchFamily="18" charset="0"/>
              </a:rPr>
              <a:t> chia </a:t>
            </a:r>
            <a:r>
              <a:rPr lang="en-US" sz="2500" dirty="0" err="1">
                <a:latin typeface="Times New Roman" pitchFamily="18" charset="0"/>
                <a:cs typeface="Times New Roman" pitchFamily="18" charset="0"/>
              </a:rPr>
              <a:t>sẻ</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niềm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vui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giúp</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đỡ</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nhau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khăn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đem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yêu</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thương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bao</a:t>
            </a:r>
            <a:r>
              <a:rPr lang="en-US" sz="2500" dirty="0">
                <a:latin typeface="Times New Roman" pitchFamily="18" charset="0"/>
                <a:cs typeface="Times New Roman" pitchFamily="18" charset="0"/>
              </a:rPr>
              <a:t> la,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thứ</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cảm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không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mong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nhận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thứ</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cảm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trong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quý</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giá</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biết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bao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chính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gốc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rễ</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hình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thành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nên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tính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cách</a:t>
            </a:r>
            <a:r>
              <a:rPr lang="en-US" sz="2500" dirty="0">
                <a:latin typeface="Times New Roman" pitchFamily="18" charset="0"/>
                <a:cs typeface="Times New Roman" pitchFamily="18" charset="0"/>
              </a:rPr>
              <a:t> con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Nhưng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thật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buồn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thay</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những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là</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gây</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ra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những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vết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thương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lòng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lớn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đối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với</a:t>
            </a:r>
            <a:r>
              <a:rPr lang="en-US" sz="2500" dirty="0">
                <a:latin typeface="Times New Roman" pitchFamily="18" charset="0"/>
                <a:cs typeface="Times New Roman" pitchFamily="18" charset="0"/>
              </a:rPr>
              <a:t> con </a:t>
            </a:r>
            <a:r>
              <a:rPr lang="en-US" sz="2500" dirty="0" err="1" smtClean="0">
                <a:latin typeface="Times New Roman" pitchFamily="18" charset="0"/>
                <a:cs typeface="Times New Roman" pitchFamily="18" charset="0"/>
              </a:rPr>
              <a:t>người</a:t>
            </a:r>
            <a:r>
              <a:rPr lang="en-US" sz="2500" dirty="0" smtClean="0">
                <a:latin typeface="Times New Roman" pitchFamily="18" charset="0"/>
                <a:cs typeface="Times New Roman" pitchFamily="18" charset="0"/>
              </a:rPr>
              <a:t>.</a:t>
            </a:r>
            <a:r>
              <a:rPr lang="vi-VN" sz="2500" dirty="0">
                <a:latin typeface="Times New Roman" pitchFamily="18" charset="0"/>
                <a:cs typeface="Times New Roman" pitchFamily="18" charset="0"/>
              </a:rPr>
              <a:t> Trách nhiệm của mỗi cá nhân trong gia đình, có nhận thức đúng đắn, xây dựng giữ gìn gia đình hạnh phúc đầm ấm có ích cho xã </a:t>
            </a:r>
            <a:r>
              <a:rPr lang="vi-VN" sz="2500" dirty="0" smtClean="0">
                <a:latin typeface="Times New Roman" pitchFamily="18" charset="0"/>
                <a:cs typeface="Times New Roman" pitchFamily="18" charset="0"/>
              </a:rPr>
              <a:t>hội</a:t>
            </a:r>
            <a:r>
              <a:rPr lang="en-US" sz="2500" dirty="0" smtClean="0">
                <a:latin typeface="Times New Roman" pitchFamily="18" charset="0"/>
                <a:cs typeface="Times New Roman" pitchFamily="18" charset="0"/>
              </a:rPr>
              <a:t>.</a:t>
            </a:r>
            <a:r>
              <a:rPr lang="en-US" sz="2500" dirty="0" err="1" smtClean="0">
                <a:latin typeface="Times New Roman" pitchFamily="18" charset="0"/>
                <a:cs typeface="Times New Roman" pitchFamily="18" charset="0"/>
              </a:rPr>
              <a:t>Tình</a:t>
            </a:r>
            <a:r>
              <a:rPr lang="en-US" sz="2500" dirty="0" smtClean="0">
                <a:latin typeface="Times New Roman" pitchFamily="18" charset="0"/>
                <a:cs typeface="Times New Roman" pitchFamily="18" charset="0"/>
              </a:rPr>
              <a:t> </a:t>
            </a:r>
            <a:r>
              <a:rPr lang="en-US" sz="2500" dirty="0" err="1">
                <a:latin typeface="Times New Roman" pitchFamily="18" charset="0"/>
                <a:cs typeface="Times New Roman" pitchFamily="18" charset="0"/>
              </a:rPr>
              <a:t>cảm</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gia</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đình</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thứ</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mạc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đơn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sơ</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nhưng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nó</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lại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rất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quý</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giá</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mang</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một</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sức</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mạnh</a:t>
            </a:r>
            <a:r>
              <a:rPr lang="en-US" sz="2500" dirty="0">
                <a:latin typeface="Times New Roman" pitchFamily="18" charset="0"/>
                <a:cs typeface="Times New Roman" pitchFamily="18" charset="0"/>
              </a:rPr>
              <a:t> to </a:t>
            </a:r>
            <a:r>
              <a:rPr lang="en-US" sz="2500" dirty="0" err="1">
                <a:latin typeface="Times New Roman" pitchFamily="18" charset="0"/>
                <a:cs typeface="Times New Roman" pitchFamily="18" charset="0"/>
              </a:rPr>
              <a:t>lớn</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cho</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mỗi</a:t>
            </a:r>
            <a:r>
              <a:rPr lang="en-US" sz="2500" dirty="0">
                <a:latin typeface="Times New Roman" pitchFamily="18" charset="0"/>
                <a:cs typeface="Times New Roman" pitchFamily="18" charset="0"/>
              </a:rPr>
              <a:t> </a:t>
            </a:r>
            <a:r>
              <a:rPr lang="en-US" sz="2500" dirty="0" err="1">
                <a:latin typeface="Times New Roman" pitchFamily="18" charset="0"/>
                <a:cs typeface="Times New Roman" pitchFamily="18" charset="0"/>
              </a:rPr>
              <a:t>người</a:t>
            </a:r>
            <a:r>
              <a:rPr lang="en-US" sz="2500" dirty="0">
                <a:latin typeface="Times New Roman" pitchFamily="18" charset="0"/>
                <a:cs typeface="Times New Roman" pitchFamily="18" charset="0"/>
              </a:rPr>
              <a:t>. </a:t>
            </a:r>
          </a:p>
        </p:txBody>
      </p:sp>
    </p:spTree>
    <p:extLst>
      <p:ext uri="{BB962C8B-B14F-4D97-AF65-F5344CB8AC3E}">
        <p14:creationId xmlns:p14="http://schemas.microsoft.com/office/powerpoint/2010/main" val="170857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2039</Words>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A.LUYỆN VIẾT ĐOẠN VĂN</vt:lpstr>
      <vt:lpstr> II. Đoạn văn ghi lại cảm xúc về một bài thơ - Mây và sóng Đoạn văn tham khảo    “Mây và sóng” là một trong những tác phẩm tiêu biểu của nhà thơ Ta-go. Bài thơ đã gợi ra cho người đọc cảm nhận sâu sắc về tình mẫu tử thiêng liêng. Em bé trong bài thơ được mời gọi đến thế giới kỳ diệu ở “trên mây” và “trong sóng”. Với sự hiếu kỳ của một đứa trẻ, em đã cất tiếng hỏi: “Nhưng làm thế nào mình lên đó được?”, “Nhưng làm thế nào mình ra ngoài đó được?”. Nhưng khi em bé nhớ đến mẹ vẫn luôn chờ đợi mình ở nhà, em đã từng chối đầy kiên quyết: “ Làm sao có thể rời mẹ mà đến được?”, “Làm sao có thể rời mẹ mà đi được?”. Chẳng có niềm hạnh phúc nào bằng được ở bên cạnh mẹ mặc dù thế giới ngoài kia nhiều hấp dẫn. Để rồi, em bé đã sáng tạo ra những trò chơi còn thú vị hơn của những người “trên mây” và “trong sóng”. Trong trò chơi đó, em sẽ là mây, là sóng tinh nghịch nô đùa; còn mẹ sẽ là vầng trăng, là bờ biển dịu hiền, ôm ấp và che  chở con. Những câu thơ giàu tính tự sự và miêu tả nhưng lại góp phần bộc lộ cảm xúc của nhân vật trong bài thơ. Ta-go đã sử dụng trong bài thơ những lời thoại, chi tiết được kể tuần tự, vừa lặp lại vừa biến hóa kết hợp với hình ảnh giàu tính biểu tượng. Bài thơ chính là một câu chuyện cảm động về tình mẫu tử thiêng liêng, bất diệt. </vt:lpstr>
      <vt:lpstr>PowerPoint Presentation</vt:lpstr>
      <vt:lpstr>IV. Dàn ý viết đoạn văn về chủ đề: -Tình bạn -Gia đình -Yêu thương và chia sẻ -Quê hương -Danh lam thắng cảnh </vt:lpstr>
      <vt:lpstr>   V. Dàn ý đoạn văn về tình bạn 1. Mở đoạn: : Dẫn dắt vào vấn đề về tình bạn 2. Thân đoạn: : * Nguồn gốc, cơ sở của tình bạn: Tình bạn bắt nguồn từ sự chân thành, thấu hiểu và bao dung cho nhau * Những biểu hiện của một tình bạn đẹp: - Biết cảm thông, chia sẻ cùng nhau, quan tâm, giúp đỡ khi bạn gặp khó khăn, biết an ủi, vỗ về khi mệt mỏi, động viên nhau cùng nhau phấn đấu thành công * Ví dụ về tình bạn đẹp trong văn học và đời sống: tình bạn của cậu bé cõng bạn đến trường * Những biểu hiện trong tình bạn không đáng có: - Lợi dụng lòng tốt của bạn để vụ lợi cho mình, nói xấu bạn sau lưng, thấy bạn thành công thì ghen tị, ích kỷ;  khi bạn giàu có thì hồ hởi, vui cười, nhờ giúp đỡ, lúc hoạn nạn thì xa lánh, bỏ rơi bạn * Ý nghĩa của tình bạn -Tình bạn giúp con người ta hoàn thiện được nhân cách, giúp ta cảm thấy trưởng thành hơn, giàu nghị lực hơn trong cuộc sống,  giúp cuộc sống trở nên ý nghĩa hơn rất nhiều. 3. Kết đoạn: Trình bày cảm nghĩ: Hy vọng rằng ai trong chúng ta cũng sẽ có một người bạn thật tri kỷ bên đời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2022-03-17T15:04:11Z</dcterms:created>
  <dcterms:modified xsi:type="dcterms:W3CDTF">2022-03-17T15:05:10Z</dcterms:modified>
</cp:coreProperties>
</file>