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8" r:id="rId3"/>
    <p:sldId id="318" r:id="rId4"/>
    <p:sldId id="319" r:id="rId5"/>
    <p:sldId id="326" r:id="rId6"/>
    <p:sldId id="327" r:id="rId7"/>
    <p:sldId id="320" r:id="rId8"/>
    <p:sldId id="321" r:id="rId9"/>
    <p:sldId id="261" r:id="rId10"/>
    <p:sldId id="322" r:id="rId11"/>
    <p:sldId id="263" r:id="rId12"/>
    <p:sldId id="323" r:id="rId13"/>
    <p:sldId id="324" r:id="rId14"/>
    <p:sldId id="325" r:id="rId15"/>
    <p:sldId id="260" r:id="rId16"/>
    <p:sldId id="262" r:id="rId17"/>
    <p:sldId id="256" r:id="rId18"/>
    <p:sldId id="265" r:id="rId19"/>
    <p:sldId id="264" r:id="rId20"/>
    <p:sldId id="266" r:id="rId21"/>
    <p:sldId id="267" r:id="rId22"/>
    <p:sldId id="270" r:id="rId23"/>
    <p:sldId id="271" r:id="rId24"/>
    <p:sldId id="272" r:id="rId25"/>
    <p:sldId id="31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>
        <p:scale>
          <a:sx n="76" d="100"/>
          <a:sy n="76" d="100"/>
        </p:scale>
        <p:origin x="-4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CABF-B4FF-43D0-89F5-63357AAA2DDE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CBDC-050C-46F9-B0C2-EB39ABE0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CBDC-050C-46F9-B0C2-EB39ABE0A5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Biểu đồ nhiệt độ, l</a:t>
            </a:r>
            <a:r>
              <a:rPr lang="vi-VN"/>
              <a:t>ư</a:t>
            </a:r>
            <a:r>
              <a:rPr lang="en-US"/>
              <a:t>ợng m</a:t>
            </a:r>
            <a:r>
              <a:rPr lang="vi-VN"/>
              <a:t>ư</a:t>
            </a:r>
            <a:r>
              <a:rPr lang="en-US"/>
              <a:t>a đ</a:t>
            </a:r>
            <a:r>
              <a:rPr lang="vi-VN"/>
              <a:t>ư</a:t>
            </a:r>
            <a:r>
              <a:rPr lang="en-US"/>
              <a:t>ợc vẽ trên trục tọa độ vuông góc. Với trục ngang ( trục hoành) biểu diễn 12 phần t</a:t>
            </a:r>
            <a:r>
              <a:rPr lang="vi-VN"/>
              <a:t>ư</a:t>
            </a:r>
            <a:r>
              <a:rPr lang="en-US"/>
              <a:t>ơng ứng thời gian 12 tháng. Trục dọc biểu hiện nhiệt độ (bên trái) và l</a:t>
            </a:r>
            <a:r>
              <a:rPr lang="vi-VN"/>
              <a:t>ư</a:t>
            </a:r>
            <a:r>
              <a:rPr lang="en-US"/>
              <a:t>ợng m</a:t>
            </a:r>
            <a:r>
              <a:rPr lang="vi-VN"/>
              <a:t>ư</a:t>
            </a:r>
            <a:r>
              <a:rPr lang="en-US"/>
              <a:t>a(bên phải). Giá trị nhiệt độ và l</a:t>
            </a:r>
            <a:r>
              <a:rPr lang="vi-VN"/>
              <a:t>ư</a:t>
            </a:r>
            <a:r>
              <a:rPr lang="en-US"/>
              <a:t>ợng m</a:t>
            </a:r>
            <a:r>
              <a:rPr lang="vi-VN"/>
              <a:t>ư</a:t>
            </a:r>
            <a:r>
              <a:rPr lang="en-US"/>
              <a:t>a trong biểu đồ là giá trị trung bình trong nhiều năm tại 1 trạm khí t</a:t>
            </a:r>
            <a:r>
              <a:rPr lang="vi-VN"/>
              <a:t>ư</a:t>
            </a:r>
            <a:r>
              <a:rPr lang="en-US"/>
              <a:t>ợng cụ thể, nh</a:t>
            </a:r>
            <a:r>
              <a:rPr lang="vi-VN"/>
              <a:t>ư</a:t>
            </a:r>
            <a:r>
              <a:rPr lang="en-US"/>
              <a:t> vậy đây là số liệu khí hậu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CBDC-050C-46F9-B0C2-EB39ABE0A5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6E398-68F9-4384-AE57-4AE2C84BB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BF2A95-ABE1-4102-BA5E-DA8D8EDC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51F748-6B89-4D44-BF9B-49DBB8E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90203-E14C-408E-B966-3097FE60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B625A-7A96-4281-8CF9-B4B88A62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C2831-70FD-46FC-9EB3-5CD736F3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AAD892-6600-4500-8BAD-F0D57054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8F46D-D9AD-45BF-B830-9E84FEB1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433EA-6AFB-4CFC-87AB-03D4AF47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B7E0C9-7429-4795-BE3B-E14AA241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D131BE-6871-4022-81D2-F917B262F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BD678-C435-470F-8F7C-00FC53B52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8F7F3-73FF-43C3-9DC1-E86CA2A4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9A8C9-8218-43C5-A191-1AECE2FF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2E4D2-7DE3-4483-A8E1-95A75322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C78BE-1F51-4F3F-A72F-5B373FF9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37889-98EA-4BA8-9AE4-BE75A451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88151-A2D4-4C2B-8989-BC6E5743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D7BF3F-21DB-4762-8E50-380DF447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5E381A-C82C-4194-8905-F14B8C93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FBAAD-CFD7-4F7B-AB3F-2EE4D545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05DFF6-B408-4914-911E-17436DCF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71CCE-27E9-4979-A536-9FE68404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D47D7-DB42-4F00-9CDA-2AF2F6A1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7CEE78-3126-4115-94AB-55F2EA88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1CA81-94A2-4602-9821-D41EC253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ADF00-CDBF-4830-BD19-84CC6847D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F08002-2236-4A36-A1C8-AB910841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4BE89-59E1-4104-BF81-E60E444B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515B61-2CC6-4EEB-8F73-DF834508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59EDFB-B5A8-4056-8BCF-E93470A9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DCF3C-062B-4350-8B34-9840F18B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8839E-0CBB-4731-B1E5-81A9CDF0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359BBF-2592-4B25-8143-27BACB718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EB3E2A-22EE-496F-8186-39E948B7A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3DEDD5-0DE4-4101-82B9-1A88838FF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818B48-0088-4A4A-9EEA-F406CBDF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E1E33C-46C5-4E81-9775-361372A6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88BF1B-E564-4C50-9401-A695270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BC8B-11A2-47E9-88C2-E9E481BC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F2AB6B-B2D5-48E1-A820-A652CA7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D2805D-8838-4A3B-995F-DA189A4B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FC0519-66B6-4737-B413-18F576D0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1E8FEE-F2B6-43D0-B461-4F4F9545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8941DE-07B8-487E-8F59-7A8BF774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1E8F84-2ECE-4F0B-AD8D-C4AB387D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22651-E88D-429E-ABDD-79C3D55B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BD7A6-5CB1-417D-A799-8A02ECEC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E570A7-4F6C-4E68-B4D0-3476AA7A9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2A4C81-4339-4EA8-B897-D2FAE52E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AC226E-06D2-4814-909A-6BD7B466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7BB8BE-9FDC-47B4-A848-97590E87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60E7C-675E-42FC-8AE6-E93E2188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A21B8F-8913-4A13-A6FE-0D2B15ED3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762E5E-BA54-4204-A285-73923FDD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945374-1069-4F8D-A9C9-F93E9B10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6AD29C-726A-42A2-AAEB-FDC45E1B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C2CF55-8E99-4699-8BD1-C4D27423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D751DF-4F45-4D59-A5A3-97EBBF33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92A5B0-E28B-433F-A06C-343C6D09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B4202-6944-4EA8-92E7-4DAEAD99B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CF7A-D257-42F7-AF7D-4F45FF2D53D5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594678-FA3C-4D9D-B547-4693EC50B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B3A397-A82D-4BDE-B73A-265B44E95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1C49-A270-4768-BC7A-F9B7F548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7.xml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18" Type="http://schemas.openxmlformats.org/officeDocument/2006/relationships/slide" Target="slide7.xml"/><Relationship Id="rId26" Type="http://schemas.microsoft.com/office/2007/relationships/hdphoto" Target="../media/hdphoto7.wdp"/><Relationship Id="rId3" Type="http://schemas.openxmlformats.org/officeDocument/2006/relationships/image" Target="../media/image15.gif"/><Relationship Id="rId21" Type="http://schemas.openxmlformats.org/officeDocument/2006/relationships/image" Target="../media/image8.png"/><Relationship Id="rId34" Type="http://schemas.openxmlformats.org/officeDocument/2006/relationships/slide" Target="slide13.xml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17" Type="http://schemas.openxmlformats.org/officeDocument/2006/relationships/slide" Target="slide1.xml"/><Relationship Id="rId25" Type="http://schemas.openxmlformats.org/officeDocument/2006/relationships/image" Target="../media/image24.png"/><Relationship Id="rId33" Type="http://schemas.openxmlformats.org/officeDocument/2006/relationships/slide" Target="slide18.xml"/><Relationship Id="rId2" Type="http://schemas.openxmlformats.org/officeDocument/2006/relationships/image" Target="../media/image14.png"/><Relationship Id="rId16" Type="http://schemas.openxmlformats.org/officeDocument/2006/relationships/slide" Target="slide6.xml"/><Relationship Id="rId20" Type="http://schemas.openxmlformats.org/officeDocument/2006/relationships/image" Target="../media/image7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microsoft.com/office/2007/relationships/hdphoto" Target="../media/hdphoto3.wdp"/><Relationship Id="rId24" Type="http://schemas.openxmlformats.org/officeDocument/2006/relationships/image" Target="../media/image23.png"/><Relationship Id="rId32" Type="http://schemas.openxmlformats.org/officeDocument/2006/relationships/slide" Target="slide12.xml"/><Relationship Id="rId37" Type="http://schemas.openxmlformats.org/officeDocument/2006/relationships/slide" Target="slide15.xml"/><Relationship Id="rId5" Type="http://schemas.openxmlformats.org/officeDocument/2006/relationships/image" Target="../media/image17.gif"/><Relationship Id="rId15" Type="http://schemas.openxmlformats.org/officeDocument/2006/relationships/slide" Target="slide5.xml"/><Relationship Id="rId23" Type="http://schemas.microsoft.com/office/2007/relationships/hdphoto" Target="../media/hdphoto6.wdp"/><Relationship Id="rId28" Type="http://schemas.microsoft.com/office/2007/relationships/hdphoto" Target="../media/hdphoto8.wdp"/><Relationship Id="rId36" Type="http://schemas.openxmlformats.org/officeDocument/2006/relationships/slide" Target="slide14.xml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31" Type="http://schemas.openxmlformats.org/officeDocument/2006/relationships/slide" Target="slide11.xml"/><Relationship Id="rId4" Type="http://schemas.openxmlformats.org/officeDocument/2006/relationships/image" Target="../media/image16.gif"/><Relationship Id="rId9" Type="http://schemas.openxmlformats.org/officeDocument/2006/relationships/image" Target="../media/image10.png"/><Relationship Id="rId14" Type="http://schemas.microsoft.com/office/2007/relationships/hdphoto" Target="../media/hdphoto5.wdp"/><Relationship Id="rId22" Type="http://schemas.openxmlformats.org/officeDocument/2006/relationships/image" Target="../media/image22.png"/><Relationship Id="rId27" Type="http://schemas.openxmlformats.org/officeDocument/2006/relationships/image" Target="../media/image25.png"/><Relationship Id="rId30" Type="http://schemas.openxmlformats.org/officeDocument/2006/relationships/slide" Target="slide10.xml"/><Relationship Id="rId35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90500"/>
            <a:ext cx="11724640" cy="21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58618" y="646906"/>
            <a:ext cx="931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hành động sau đây, hành động nào góp phần giảm nhẹ biến đổi khí hậu?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xmlns="" id="{445AA987-65AA-4F31-B91F-956E47FC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2563738"/>
            <a:ext cx="9459685" cy="364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650937-AD9B-44EC-81C6-5D1316951CFA}"/>
              </a:ext>
            </a:extLst>
          </p:cNvPr>
          <p:cNvSpPr txBox="1"/>
          <p:nvPr/>
        </p:nvSpPr>
        <p:spPr>
          <a:xfrm>
            <a:off x="2492072" y="3110174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Trồng cây xanh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99DD29-2A71-4093-84AE-10E151439AB1}"/>
              </a:ext>
            </a:extLst>
          </p:cNvPr>
          <p:cNvSpPr txBox="1"/>
          <p:nvPr/>
        </p:nvSpPr>
        <p:spPr>
          <a:xfrm>
            <a:off x="2471258" y="3654570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Sử dụng nhiên liệu hóa thạch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4CE6C4-54BF-4000-A7A7-AADC04880909}"/>
              </a:ext>
            </a:extLst>
          </p:cNvPr>
          <p:cNvSpPr txBox="1"/>
          <p:nvPr/>
        </p:nvSpPr>
        <p:spPr>
          <a:xfrm>
            <a:off x="2450444" y="4190032"/>
            <a:ext cx="718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Sử dụng phương tiện công cộng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137758-0807-465A-AFD4-DF5909C8F980}"/>
              </a:ext>
            </a:extLst>
          </p:cNvPr>
          <p:cNvSpPr txBox="1"/>
          <p:nvPr/>
        </p:nvSpPr>
        <p:spPr>
          <a:xfrm>
            <a:off x="2450443" y="4774807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Sử dụng tiết kiệm năng lượng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6F5BBB-0D2C-4F7D-BF73-B42A594FE3B3}"/>
              </a:ext>
            </a:extLst>
          </p:cNvPr>
          <p:cNvSpPr txBox="1"/>
          <p:nvPr/>
        </p:nvSpPr>
        <p:spPr>
          <a:xfrm>
            <a:off x="2450442" y="5321592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Bảo vệ rừng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9" grpId="1"/>
      <p:bldP spid="10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60341"/>
            <a:ext cx="11673840" cy="2765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650885" y="883981"/>
            <a:ext cx="713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câu sau, câu nào không đúng với đặc điểm đới nóng?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05" y="5660571"/>
            <a:ext cx="1213908" cy="11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xmlns="" id="{07CDC9F1-D3EA-4DC2-B997-A71D1B89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2997200"/>
            <a:ext cx="10718799" cy="380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6EE0BE-773A-4835-96B4-D1261DB682A0}"/>
              </a:ext>
            </a:extLst>
          </p:cNvPr>
          <p:cNvSpPr txBox="1"/>
          <p:nvPr/>
        </p:nvSpPr>
        <p:spPr>
          <a:xfrm>
            <a:off x="2116152" y="3385657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Gió tín phong thổi quanh năm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90919C-7991-4515-88BA-05DC2F91E269}"/>
              </a:ext>
            </a:extLst>
          </p:cNvPr>
          <p:cNvSpPr txBox="1"/>
          <p:nvPr/>
        </p:nvSpPr>
        <p:spPr>
          <a:xfrm>
            <a:off x="2095338" y="3930053"/>
            <a:ext cx="8267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Quanh năm nóng, nhiệt độ trung bình năm trên </a:t>
            </a:r>
            <a:r>
              <a:rPr lang="pt-BR"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2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9C6274-E608-45AB-8EB7-BB24BDAD621A}"/>
              </a:ext>
            </a:extLst>
          </p:cNvPr>
          <p:cNvSpPr txBox="1"/>
          <p:nvPr/>
        </p:nvSpPr>
        <p:spPr>
          <a:xfrm>
            <a:off x="2046510" y="4966892"/>
            <a:ext cx="814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Lượng mưa dao động từ 500-1000mm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E841BC-C378-401E-B84D-34095CB632F6}"/>
              </a:ext>
            </a:extLst>
          </p:cNvPr>
          <p:cNvSpPr txBox="1"/>
          <p:nvPr/>
        </p:nvSpPr>
        <p:spPr>
          <a:xfrm>
            <a:off x="2031701" y="5564545"/>
            <a:ext cx="1071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Lượng mưa trung bình năm 1000mm- 2000mm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10" grpId="0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6" y="88845"/>
            <a:ext cx="11549873" cy="275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698798" y="883981"/>
            <a:ext cx="681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 vực nào trên Trái Đất có lượng mưa trên 2000mm/năm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273" y="5303784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xmlns="" id="{B523499C-C886-4580-AC70-8732FE9E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1" y="2965020"/>
            <a:ext cx="9895839" cy="350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16916E-6139-4159-A93B-754B72A29982}"/>
              </a:ext>
            </a:extLst>
          </p:cNvPr>
          <p:cNvSpPr txBox="1"/>
          <p:nvPr/>
        </p:nvSpPr>
        <p:spPr>
          <a:xfrm>
            <a:off x="2998344" y="3639151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Khu vực cực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5E30F1-9C5F-4476-86F8-3EE831F95E2B}"/>
              </a:ext>
            </a:extLst>
          </p:cNvPr>
          <p:cNvSpPr txBox="1"/>
          <p:nvPr/>
        </p:nvSpPr>
        <p:spPr>
          <a:xfrm>
            <a:off x="2977530" y="4183547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Khu vực ôn đới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E30828-85A4-4BCB-A2FF-B118E10486C0}"/>
              </a:ext>
            </a:extLst>
          </p:cNvPr>
          <p:cNvSpPr txBox="1"/>
          <p:nvPr/>
        </p:nvSpPr>
        <p:spPr>
          <a:xfrm>
            <a:off x="2956716" y="4719009"/>
            <a:ext cx="718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Khu vực chí tuyến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3BF8D0-E598-4222-9DA6-C27C84252E70}"/>
              </a:ext>
            </a:extLst>
          </p:cNvPr>
          <p:cNvSpPr txBox="1"/>
          <p:nvPr/>
        </p:nvSpPr>
        <p:spPr>
          <a:xfrm>
            <a:off x="2956715" y="5303784"/>
            <a:ext cx="62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Khu vực xích đạo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10" grpId="0"/>
      <p:bldP spid="11" grpId="0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200297"/>
            <a:ext cx="11511280" cy="3965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99143" y="724199"/>
            <a:ext cx="9193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sử có một ngày ở Hà Nội, người ta đo nhiệt độ lúc 1 giờ được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t-BR" sz="36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giờ được </a:t>
            </a:r>
            <a:r>
              <a:rPr lang="pt-BR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giờ được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36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19 giờ được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36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.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nhiệt độ trung bình ngày hôm đó là bao nhiêu?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44" y="4500880"/>
            <a:ext cx="6468110" cy="215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308398" y="5219412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pt-BR" sz="3200" b="1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3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2166"/>
            <a:ext cx="11399520" cy="236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574800" y="475939"/>
            <a:ext cx="9062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câu sau, câu nào không đúng khi nói về sự phân bố lượng mưa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trung bình năm trên Trái Đất?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993" y="5418742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xmlns="" id="{0187DD6F-D098-49F6-8DEA-1FAC8443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5" y="2689184"/>
            <a:ext cx="10891520" cy="350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B9DC53-926E-4E3D-856C-0C7C118DBAB3}"/>
              </a:ext>
            </a:extLst>
          </p:cNvPr>
          <p:cNvSpPr txBox="1"/>
          <p:nvPr/>
        </p:nvSpPr>
        <p:spPr>
          <a:xfrm>
            <a:off x="1993166" y="4785090"/>
            <a:ext cx="1062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Lượng mưa phân bố không đều trên bề mặt </a:t>
            </a:r>
          </a:p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009350-FE45-43CA-BA3A-D8B5C355D2B0}"/>
              </a:ext>
            </a:extLst>
          </p:cNvPr>
          <p:cNvSpPr txBox="1"/>
          <p:nvPr/>
        </p:nvSpPr>
        <p:spPr>
          <a:xfrm>
            <a:off x="1951370" y="3136612"/>
            <a:ext cx="1038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Khu vực xích đạo lượng mưa dưới 200mm/năm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CA19CA-47D3-4EB4-A812-2832CB7EDCBC}"/>
              </a:ext>
            </a:extLst>
          </p:cNvPr>
          <p:cNvSpPr txBox="1"/>
          <p:nvPr/>
        </p:nvSpPr>
        <p:spPr>
          <a:xfrm>
            <a:off x="1930555" y="3672074"/>
            <a:ext cx="983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Vùng cực chỉ có lượng mưa dưới 500mm/năm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5488A9-39A8-4C17-B003-AD846012F011}"/>
              </a:ext>
            </a:extLst>
          </p:cNvPr>
          <p:cNvSpPr txBox="1"/>
          <p:nvPr/>
        </p:nvSpPr>
        <p:spPr>
          <a:xfrm>
            <a:off x="1993166" y="4249887"/>
            <a:ext cx="918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Khu vực ôn đới lượng mưa từ 500-1000mm</a:t>
            </a:r>
            <a:endParaRPr 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10" grpId="0"/>
      <p:bldP spid="10" grpId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86AF7C-A218-46C3-B579-EBC3341BFB65}"/>
              </a:ext>
            </a:extLst>
          </p:cNvPr>
          <p:cNvSpPr txBox="1"/>
          <p:nvPr/>
        </p:nvSpPr>
        <p:spPr>
          <a:xfrm>
            <a:off x="3645194" y="-40640"/>
            <a:ext cx="8546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HÀNH:</a:t>
            </a:r>
          </a:p>
          <a:p>
            <a:pPr algn="ctr"/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BIỂU ĐỒ NHIỆT ĐỘ, LƯỢNG MƯA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xmlns="" id="{E630DEA8-A82C-4999-8F18-4CC975E5156D}"/>
              </a:ext>
            </a:extLst>
          </p:cNvPr>
          <p:cNvSpPr/>
          <p:nvPr/>
        </p:nvSpPr>
        <p:spPr>
          <a:xfrm>
            <a:off x="168993" y="124904"/>
            <a:ext cx="3541616" cy="1143527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6C170-07C4-489B-BB56-D4E29A286BFB}"/>
              </a:ext>
            </a:extLst>
          </p:cNvPr>
          <p:cNvSpPr txBox="1"/>
          <p:nvPr/>
        </p:nvSpPr>
        <p:spPr>
          <a:xfrm>
            <a:off x="492868" y="253666"/>
            <a:ext cx="3217741" cy="101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32835B-CAA8-4767-BEAC-111ABD1F5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1248" r="66094" b="20452"/>
          <a:stretch/>
        </p:blipFill>
        <p:spPr>
          <a:xfrm>
            <a:off x="168993" y="1894319"/>
            <a:ext cx="4048652" cy="4963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7836D5-FE4A-47A4-83CA-A8E972AEE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9" t="28120" r="34232" b="31893"/>
          <a:stretch/>
        </p:blipFill>
        <p:spPr>
          <a:xfrm>
            <a:off x="4531359" y="1908381"/>
            <a:ext cx="7176917" cy="49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84254" y="1598235"/>
            <a:ext cx="1246248" cy="121454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1D71F2D-819C-4B44-8712-F9EB5E069125}"/>
              </a:ext>
            </a:extLst>
          </p:cNvPr>
          <p:cNvSpPr/>
          <p:nvPr/>
        </p:nvSpPr>
        <p:spPr>
          <a:xfrm>
            <a:off x="84254" y="3540870"/>
            <a:ext cx="1310768" cy="129370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1446331" y="3624411"/>
            <a:ext cx="4060389" cy="11076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Thực hành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1374672" y="1706484"/>
            <a:ext cx="8541488" cy="11076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Đọc biểu đồ nhiệt độ, lượng mưa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E9DAAF-4DBA-43F7-915F-D94B3CDD85D0}"/>
              </a:ext>
            </a:extLst>
          </p:cNvPr>
          <p:cNvSpPr txBox="1"/>
          <p:nvPr/>
        </p:nvSpPr>
        <p:spPr>
          <a:xfrm>
            <a:off x="2893250" y="189744"/>
            <a:ext cx="6405501" cy="110763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17" tIns="34258" rIns="68517" bIns="342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596" dirty="0"/>
          </a:p>
        </p:txBody>
      </p:sp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A07EEFE7-CFF5-433B-AEB3-A1ED1C2DC73A}"/>
              </a:ext>
            </a:extLst>
          </p:cNvPr>
          <p:cNvSpPr/>
          <p:nvPr/>
        </p:nvSpPr>
        <p:spPr>
          <a:xfrm>
            <a:off x="118432" y="72661"/>
            <a:ext cx="978389" cy="9535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0FFDB3D-CEB6-4A12-AC0D-930D363AB2EA}"/>
              </a:ext>
            </a:extLst>
          </p:cNvPr>
          <p:cNvSpPr/>
          <p:nvPr/>
        </p:nvSpPr>
        <p:spPr>
          <a:xfrm>
            <a:off x="1137461" y="123461"/>
            <a:ext cx="8541488" cy="8436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Đọc biểu đồ nhiệt độ, lượng mưa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3BF2D8-0D21-4AC7-AF51-78BCFC09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3" t="36786" r="66333" b="24102"/>
          <a:stretch/>
        </p:blipFill>
        <p:spPr>
          <a:xfrm>
            <a:off x="220032" y="1048961"/>
            <a:ext cx="4415957" cy="529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96D27F-EC03-42E0-83DF-BEE7CD16D316}"/>
              </a:ext>
            </a:extLst>
          </p:cNvPr>
          <p:cNvSpPr txBox="1"/>
          <p:nvPr/>
        </p:nvSpPr>
        <p:spPr>
          <a:xfrm>
            <a:off x="-227008" y="6289040"/>
            <a:ext cx="51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Biểu đồ nhiệt độ l</a:t>
            </a:r>
            <a:r>
              <a:rPr lang="vi-VN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  <a:p>
            <a:pPr algn="ctr"/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tại trạm Láng (Hà Nội)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B7374D7-6FB4-4A9E-A817-1D64D70D04EB}"/>
              </a:ext>
            </a:extLst>
          </p:cNvPr>
          <p:cNvCxnSpPr/>
          <p:nvPr/>
        </p:nvCxnSpPr>
        <p:spPr>
          <a:xfrm>
            <a:off x="944880" y="1493520"/>
            <a:ext cx="0" cy="44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234844C-5653-40FE-961C-64554C16CCC9}"/>
              </a:ext>
            </a:extLst>
          </p:cNvPr>
          <p:cNvCxnSpPr>
            <a:cxnSpLocks/>
          </p:cNvCxnSpPr>
          <p:nvPr/>
        </p:nvCxnSpPr>
        <p:spPr>
          <a:xfrm flipH="1">
            <a:off x="937749" y="5953760"/>
            <a:ext cx="28112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067CC5E-42D4-4F5D-B21B-42DBD793BB3D}"/>
              </a:ext>
            </a:extLst>
          </p:cNvPr>
          <p:cNvSpPr/>
          <p:nvPr/>
        </p:nvSpPr>
        <p:spPr>
          <a:xfrm>
            <a:off x="3866920" y="5860990"/>
            <a:ext cx="724986" cy="4280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42B25C2-E8A6-46D4-A62C-1367E7D469F0}"/>
              </a:ext>
            </a:extLst>
          </p:cNvPr>
          <p:cNvSpPr/>
          <p:nvPr/>
        </p:nvSpPr>
        <p:spPr>
          <a:xfrm>
            <a:off x="494290" y="1001256"/>
            <a:ext cx="1466193" cy="4280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70B5695-017C-4F4F-9004-9969625A2ED1}"/>
              </a:ext>
            </a:extLst>
          </p:cNvPr>
          <p:cNvSpPr/>
          <p:nvPr/>
        </p:nvSpPr>
        <p:spPr>
          <a:xfrm>
            <a:off x="2763220" y="1001256"/>
            <a:ext cx="1968268" cy="4280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C6FFC65-F181-4F20-A1DD-4085F1333A0A}"/>
              </a:ext>
            </a:extLst>
          </p:cNvPr>
          <p:cNvCxnSpPr/>
          <p:nvPr/>
        </p:nvCxnSpPr>
        <p:spPr>
          <a:xfrm>
            <a:off x="3740534" y="1493520"/>
            <a:ext cx="0" cy="44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428854EF-757B-49E0-A203-67CC1112B458}"/>
              </a:ext>
            </a:extLst>
          </p:cNvPr>
          <p:cNvSpPr/>
          <p:nvPr/>
        </p:nvSpPr>
        <p:spPr>
          <a:xfrm>
            <a:off x="5648077" y="1945759"/>
            <a:ext cx="6323891" cy="2402958"/>
          </a:xfrm>
          <a:prstGeom prst="wedgeRoundRectCallout">
            <a:avLst>
              <a:gd name="adj1" fmla="val -96613"/>
              <a:gd name="adj2" fmla="val 6286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8B25E5-A979-42C1-9120-6E4C54144807}"/>
              </a:ext>
            </a:extLst>
          </p:cNvPr>
          <p:cNvSpPr txBox="1"/>
          <p:nvPr/>
        </p:nvSpPr>
        <p:spPr>
          <a:xfrm>
            <a:off x="5959966" y="2410361"/>
            <a:ext cx="6150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cột màu xanh thể hiện cho yếu tố nào?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F0D604A1-B9E6-45C9-84B0-C96EA67539FA}"/>
              </a:ext>
            </a:extLst>
          </p:cNvPr>
          <p:cNvSpPr/>
          <p:nvPr/>
        </p:nvSpPr>
        <p:spPr>
          <a:xfrm>
            <a:off x="5509853" y="3733800"/>
            <a:ext cx="6323891" cy="1933353"/>
          </a:xfrm>
          <a:prstGeom prst="wedgeRoundRectCallout">
            <a:avLst>
              <a:gd name="adj1" fmla="val -89215"/>
              <a:gd name="adj2" fmla="val -72093"/>
              <a:gd name="adj3" fmla="val 16667"/>
            </a:avLst>
          </a:prstGeom>
          <a:pattFill prst="pct3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89302DC-4AED-42B6-BED8-4C201B5711D7}"/>
              </a:ext>
            </a:extLst>
          </p:cNvPr>
          <p:cNvSpPr txBox="1"/>
          <p:nvPr/>
        </p:nvSpPr>
        <p:spPr>
          <a:xfrm>
            <a:off x="5890854" y="3994456"/>
            <a:ext cx="6150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biểu diễn màu đỏ thể hiện yếu tố nào?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6A58205-9FDF-4B0B-8563-AFF953FD7B7A}"/>
              </a:ext>
            </a:extLst>
          </p:cNvPr>
          <p:cNvSpPr/>
          <p:nvPr/>
        </p:nvSpPr>
        <p:spPr>
          <a:xfrm>
            <a:off x="1212112" y="1429300"/>
            <a:ext cx="990103" cy="335274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BB63863-19AC-48DC-A9CB-CDF70AA510E8}"/>
              </a:ext>
            </a:extLst>
          </p:cNvPr>
          <p:cNvSpPr/>
          <p:nvPr/>
        </p:nvSpPr>
        <p:spPr>
          <a:xfrm>
            <a:off x="2374607" y="1432841"/>
            <a:ext cx="1124194" cy="335274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3" grpId="0" animBg="1"/>
      <p:bldP spid="14" grpId="0" animBg="1"/>
      <p:bldP spid="16" grpId="0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A55225F6-1687-4B1B-9646-CC8C3C201B09}"/>
              </a:ext>
            </a:extLst>
          </p:cNvPr>
          <p:cNvSpPr/>
          <p:nvPr/>
        </p:nvSpPr>
        <p:spPr>
          <a:xfrm>
            <a:off x="130059" y="76834"/>
            <a:ext cx="1041680" cy="102812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5FE0B5-C452-48AC-9405-420877196770}"/>
              </a:ext>
            </a:extLst>
          </p:cNvPr>
          <p:cNvSpPr/>
          <p:nvPr/>
        </p:nvSpPr>
        <p:spPr>
          <a:xfrm>
            <a:off x="1308108" y="148998"/>
            <a:ext cx="5709381" cy="883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Nội dung thực hành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0677EF-810A-45B5-AFD0-06DF539A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1248" r="66094" b="20452"/>
          <a:stretch/>
        </p:blipFill>
        <p:spPr>
          <a:xfrm>
            <a:off x="300187" y="1681665"/>
            <a:ext cx="4048652" cy="496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B3200A-96A6-4D59-ADC4-4FABABC6B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9" t="28120" r="34232" b="31893"/>
          <a:stretch/>
        </p:blipFill>
        <p:spPr>
          <a:xfrm>
            <a:off x="4662553" y="1695727"/>
            <a:ext cx="7176917" cy="498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FEA839-9A09-4374-B229-F19FEB258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9" t="28120" r="34232" b="31893"/>
          <a:stretch/>
        </p:blipFill>
        <p:spPr>
          <a:xfrm>
            <a:off x="4814953" y="1848127"/>
            <a:ext cx="7176917" cy="49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A55225F6-1687-4B1B-9646-CC8C3C201B09}"/>
              </a:ext>
            </a:extLst>
          </p:cNvPr>
          <p:cNvSpPr/>
          <p:nvPr/>
        </p:nvSpPr>
        <p:spPr>
          <a:xfrm>
            <a:off x="130059" y="76834"/>
            <a:ext cx="1041680" cy="102812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5FE0B5-C452-48AC-9405-420877196770}"/>
              </a:ext>
            </a:extLst>
          </p:cNvPr>
          <p:cNvSpPr/>
          <p:nvPr/>
        </p:nvSpPr>
        <p:spPr>
          <a:xfrm>
            <a:off x="1308108" y="148998"/>
            <a:ext cx="5709381" cy="883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Nội dung thực hành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C9ACA4-FC32-4538-B44C-C0903EE73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5737" r="31715" b="15349"/>
          <a:stretch/>
        </p:blipFill>
        <p:spPr>
          <a:xfrm>
            <a:off x="-29424" y="1263150"/>
            <a:ext cx="8293092" cy="5157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B353E5-347C-42F9-B54F-5692FD0A218B}"/>
              </a:ext>
            </a:extLst>
          </p:cNvPr>
          <p:cNvSpPr txBox="1"/>
          <p:nvPr/>
        </p:nvSpPr>
        <p:spPr>
          <a:xfrm>
            <a:off x="1371906" y="6420884"/>
            <a:ext cx="527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2. Các đới khí hậu trên Trái Đất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460556ED-B8D9-4516-A32B-20C7D3DC21FD}"/>
              </a:ext>
            </a:extLst>
          </p:cNvPr>
          <p:cNvSpPr/>
          <p:nvPr/>
        </p:nvSpPr>
        <p:spPr>
          <a:xfrm>
            <a:off x="8372853" y="1345905"/>
            <a:ext cx="3736945" cy="3449380"/>
          </a:xfrm>
          <a:prstGeom prst="wedgeRoundRectCallout">
            <a:avLst>
              <a:gd name="adj1" fmla="val -91297"/>
              <a:gd name="adj2" fmla="val -31894"/>
              <a:gd name="adj3" fmla="val 16667"/>
            </a:avLst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AF6E8C-9D8B-4FB8-9A1D-A1C390E21B80}"/>
              </a:ext>
            </a:extLst>
          </p:cNvPr>
          <p:cNvSpPr txBox="1"/>
          <p:nvPr/>
        </p:nvSpPr>
        <p:spPr>
          <a:xfrm>
            <a:off x="8423156" y="1985778"/>
            <a:ext cx="3736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vị trí của Tích-xi,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Xơ-un, Ma-ni-la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bản đồ?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6411AEEB-CFF5-44C5-8275-C2063C2941B4}"/>
              </a:ext>
            </a:extLst>
          </p:cNvPr>
          <p:cNvSpPr/>
          <p:nvPr/>
        </p:nvSpPr>
        <p:spPr>
          <a:xfrm>
            <a:off x="5996761" y="1690578"/>
            <a:ext cx="233916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6E121D00-9111-4E6C-8477-3D9EF47F9471}"/>
              </a:ext>
            </a:extLst>
          </p:cNvPr>
          <p:cNvSpPr/>
          <p:nvPr/>
        </p:nvSpPr>
        <p:spPr>
          <a:xfrm>
            <a:off x="6616995" y="2502200"/>
            <a:ext cx="233916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BABF1157-667C-42DB-8580-4AAEA438E5CD}"/>
              </a:ext>
            </a:extLst>
          </p:cNvPr>
          <p:cNvSpPr/>
          <p:nvPr/>
        </p:nvSpPr>
        <p:spPr>
          <a:xfrm>
            <a:off x="6471687" y="3005471"/>
            <a:ext cx="233916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8" grpId="1" animBg="1"/>
      <p:bldP spid="9" grpId="0"/>
      <p:bldP spid="9" grpId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03674"/>
            <a:ext cx="1218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5FE0B5-C452-48AC-9405-420877196770}"/>
              </a:ext>
            </a:extLst>
          </p:cNvPr>
          <p:cNvSpPr/>
          <p:nvPr/>
        </p:nvSpPr>
        <p:spPr>
          <a:xfrm>
            <a:off x="2754136" y="148998"/>
            <a:ext cx="5709381" cy="883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96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  <a:endParaRPr lang="en-US" sz="3996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94BF24-C6CE-4CB1-8A70-981F6F10E09D}"/>
              </a:ext>
            </a:extLst>
          </p:cNvPr>
          <p:cNvSpPr/>
          <p:nvPr/>
        </p:nvSpPr>
        <p:spPr>
          <a:xfrm>
            <a:off x="1096346" y="1272092"/>
            <a:ext cx="10882294" cy="1328868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26FB596-2356-45EA-B4BD-AF7B8424E449}"/>
              </a:ext>
            </a:extLst>
          </p:cNvPr>
          <p:cNvSpPr txBox="1"/>
          <p:nvPr/>
        </p:nvSpPr>
        <p:spPr>
          <a:xfrm>
            <a:off x="2252634" y="1647017"/>
            <a:ext cx="1172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biểu đồ nhiệt độ l</a:t>
            </a:r>
            <a:r>
              <a:rPr lang="vi-VN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mưaTích-xi</a:t>
            </a:r>
            <a:endParaRPr lang="en-US" sz="3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44471FA-59AF-42EA-AA24-E37E10A97D7B}"/>
              </a:ext>
            </a:extLst>
          </p:cNvPr>
          <p:cNvGrpSpPr/>
          <p:nvPr/>
        </p:nvGrpSpPr>
        <p:grpSpPr>
          <a:xfrm>
            <a:off x="367080" y="1095641"/>
            <a:ext cx="1725880" cy="1728979"/>
            <a:chOff x="132080" y="1808480"/>
            <a:chExt cx="2525789" cy="2530326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B108B722-9BA8-42FA-81CA-D13436599B12}"/>
                </a:ext>
              </a:extLst>
            </p:cNvPr>
            <p:cNvSpPr/>
            <p:nvPr/>
          </p:nvSpPr>
          <p:spPr>
            <a:xfrm>
              <a:off x="132080" y="1808480"/>
              <a:ext cx="2525789" cy="2530326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xmlns="" id="{1AF212F6-88D4-41B6-93A2-F2B85F5E2883}"/>
                </a:ext>
              </a:extLst>
            </p:cNvPr>
            <p:cNvSpPr txBox="1"/>
            <p:nvPr/>
          </p:nvSpPr>
          <p:spPr>
            <a:xfrm>
              <a:off x="365760" y="2431088"/>
              <a:ext cx="1859280" cy="139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0C7896D-ED58-4DA0-9B16-0DAFDD7AD134}"/>
              </a:ext>
            </a:extLst>
          </p:cNvPr>
          <p:cNvSpPr/>
          <p:nvPr/>
        </p:nvSpPr>
        <p:spPr>
          <a:xfrm>
            <a:off x="1096345" y="3167314"/>
            <a:ext cx="10882295" cy="1323439"/>
          </a:xfrm>
          <a:prstGeom prst="roundRect">
            <a:avLst/>
          </a:prstGeom>
          <a:pattFill prst="pct20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A4E7915-5EC2-4A79-A118-8C1082DAF16F}"/>
              </a:ext>
            </a:extLst>
          </p:cNvPr>
          <p:cNvGrpSpPr/>
          <p:nvPr/>
        </p:nvGrpSpPr>
        <p:grpSpPr>
          <a:xfrm>
            <a:off x="367080" y="3052459"/>
            <a:ext cx="1725880" cy="1728979"/>
            <a:chOff x="132080" y="1808480"/>
            <a:chExt cx="2525789" cy="253032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A7DBCEC2-F9A1-4FE4-9580-8DE131E67A28}"/>
                </a:ext>
              </a:extLst>
            </p:cNvPr>
            <p:cNvSpPr/>
            <p:nvPr/>
          </p:nvSpPr>
          <p:spPr>
            <a:xfrm>
              <a:off x="132080" y="1808480"/>
              <a:ext cx="2525789" cy="2530326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xmlns="" id="{01316D1A-2547-480C-9094-D49341A791F6}"/>
                </a:ext>
              </a:extLst>
            </p:cNvPr>
            <p:cNvSpPr txBox="1"/>
            <p:nvPr/>
          </p:nvSpPr>
          <p:spPr>
            <a:xfrm>
              <a:off x="365760" y="2431088"/>
              <a:ext cx="1859280" cy="139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</p:grpSp>
      <p:sp>
        <p:nvSpPr>
          <p:cNvPr id="28" name="TextBox 10">
            <a:extLst>
              <a:ext uri="{FF2B5EF4-FFF2-40B4-BE49-F238E27FC236}">
                <a16:creationId xmlns:a16="http://schemas.microsoft.com/office/drawing/2014/main" xmlns="" id="{A1D62C5D-3B9D-4681-9029-5EC7E6184C52}"/>
              </a:ext>
            </a:extLst>
          </p:cNvPr>
          <p:cNvSpPr txBox="1"/>
          <p:nvPr/>
        </p:nvSpPr>
        <p:spPr>
          <a:xfrm>
            <a:off x="2292972" y="3429000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biểu đồ nhiệt độ l</a:t>
            </a:r>
            <a:r>
              <a:rPr lang="vi-VN" sz="3600">
                <a:solidFill>
                  <a:srgbClr val="00B050"/>
                </a:solidFill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X</a:t>
            </a:r>
            <a:r>
              <a:rPr lang="vi-VN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</a:t>
            </a:r>
            <a:endParaRPr lang="en-US" sz="36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886E134E-09F5-488A-8B67-ED41AE591B44}"/>
              </a:ext>
            </a:extLst>
          </p:cNvPr>
          <p:cNvSpPr/>
          <p:nvPr/>
        </p:nvSpPr>
        <p:spPr>
          <a:xfrm>
            <a:off x="1096345" y="5094472"/>
            <a:ext cx="10882295" cy="1323439"/>
          </a:xfrm>
          <a:prstGeom prst="roundRect">
            <a:avLst/>
          </a:prstGeom>
          <a:pattFill prst="pct25">
            <a:fgClr>
              <a:srgbClr val="00B0F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2B3AD71-A591-4DF3-B888-AA2BF21B1BFA}"/>
              </a:ext>
            </a:extLst>
          </p:cNvPr>
          <p:cNvGrpSpPr/>
          <p:nvPr/>
        </p:nvGrpSpPr>
        <p:grpSpPr>
          <a:xfrm>
            <a:off x="367080" y="4979617"/>
            <a:ext cx="1725880" cy="1728979"/>
            <a:chOff x="132080" y="1808480"/>
            <a:chExt cx="2525789" cy="2530326"/>
          </a:xfrm>
          <a:solidFill>
            <a:srgbClr val="00B0F0"/>
          </a:solidFill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1835ED3D-DCE9-4520-A31B-E2390CD14939}"/>
                </a:ext>
              </a:extLst>
            </p:cNvPr>
            <p:cNvSpPr/>
            <p:nvPr/>
          </p:nvSpPr>
          <p:spPr>
            <a:xfrm>
              <a:off x="132080" y="1808480"/>
              <a:ext cx="2525789" cy="2530326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DA2202C1-DA20-4A74-80A1-25DCC08413CC}"/>
                </a:ext>
              </a:extLst>
            </p:cNvPr>
            <p:cNvSpPr txBox="1"/>
            <p:nvPr/>
          </p:nvSpPr>
          <p:spPr>
            <a:xfrm>
              <a:off x="365760" y="2431088"/>
              <a:ext cx="1859280" cy="13963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3</a:t>
              </a:r>
            </a:p>
          </p:txBody>
        </p:sp>
      </p:grpSp>
      <p:sp>
        <p:nvSpPr>
          <p:cNvPr id="33" name="TextBox 10">
            <a:extLst>
              <a:ext uri="{FF2B5EF4-FFF2-40B4-BE49-F238E27FC236}">
                <a16:creationId xmlns:a16="http://schemas.microsoft.com/office/drawing/2014/main" xmlns="" id="{B9A91E71-494A-41AD-9100-511F28462B96}"/>
              </a:ext>
            </a:extLst>
          </p:cNvPr>
          <p:cNvSpPr txBox="1"/>
          <p:nvPr/>
        </p:nvSpPr>
        <p:spPr>
          <a:xfrm>
            <a:off x="2292972" y="5393790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biểu đồ nhiệt độ l</a:t>
            </a:r>
            <a:r>
              <a:rPr lang="vi-VN" sz="3600">
                <a:solidFill>
                  <a:srgbClr val="00B050"/>
                </a:solidFill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Ma-ni-la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67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B2E9EA79-6418-4650-879E-FF4A696F3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38435"/>
              </p:ext>
            </p:extLst>
          </p:nvPr>
        </p:nvGraphicFramePr>
        <p:xfrm>
          <a:off x="130059" y="609600"/>
          <a:ext cx="11940020" cy="62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621">
                  <a:extLst>
                    <a:ext uri="{9D8B030D-6E8A-4147-A177-3AD203B41FA5}">
                      <a16:colId xmlns:a16="http://schemas.microsoft.com/office/drawing/2014/main" xmlns="" val="405284906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xmlns="" val="770176094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xmlns="" val="2825833186"/>
                    </a:ext>
                  </a:extLst>
                </a:gridCol>
                <a:gridCol w="2082799">
                  <a:extLst>
                    <a:ext uri="{9D8B030D-6E8A-4147-A177-3AD203B41FA5}">
                      <a16:colId xmlns:a16="http://schemas.microsoft.com/office/drawing/2014/main" xmlns="" val="1306872738"/>
                    </a:ext>
                  </a:extLst>
                </a:gridCol>
              </a:tblGrid>
              <a:tr h="542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147396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040700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808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88687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55339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316169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8720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63766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57981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652859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20942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6944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869F89-4029-486E-AD6F-5C0D818322F6}"/>
              </a:ext>
            </a:extLst>
          </p:cNvPr>
          <p:cNvSpPr txBox="1"/>
          <p:nvPr/>
        </p:nvSpPr>
        <p:spPr>
          <a:xfrm>
            <a:off x="5699758" y="589275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Tích-xi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CD539F-77C5-4415-AAA4-2B615B483484}"/>
              </a:ext>
            </a:extLst>
          </p:cNvPr>
          <p:cNvSpPr txBox="1"/>
          <p:nvPr/>
        </p:nvSpPr>
        <p:spPr>
          <a:xfrm>
            <a:off x="8036559" y="619756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25DD14-754E-41BD-AA66-CD8EF9E651AB}"/>
              </a:ext>
            </a:extLst>
          </p:cNvPr>
          <p:cNvSpPr txBox="1"/>
          <p:nvPr/>
        </p:nvSpPr>
        <p:spPr>
          <a:xfrm>
            <a:off x="10373360" y="629919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Ma-ni-la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62B5B6-8107-49EA-ADE1-E229C17CD9D0}"/>
              </a:ext>
            </a:extLst>
          </p:cNvPr>
          <p:cNvSpPr txBox="1"/>
          <p:nvPr/>
        </p:nvSpPr>
        <p:spPr>
          <a:xfrm>
            <a:off x="284480" y="1206192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nhiệt độ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7883C-1B50-4C29-9261-E5BD58A21911}"/>
              </a:ext>
            </a:extLst>
          </p:cNvPr>
          <p:cNvSpPr txBox="1"/>
          <p:nvPr/>
        </p:nvSpPr>
        <p:spPr>
          <a:xfrm>
            <a:off x="203200" y="1667857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cao nhất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F318B9-8BC3-4D34-822C-F0E94064969A}"/>
              </a:ext>
            </a:extLst>
          </p:cNvPr>
          <p:cNvSpPr txBox="1"/>
          <p:nvPr/>
        </p:nvSpPr>
        <p:spPr>
          <a:xfrm>
            <a:off x="203200" y="2179091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thấp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81C4A8-541D-4D0E-A19A-CBA7CF539B16}"/>
              </a:ext>
            </a:extLst>
          </p:cNvPr>
          <p:cNvSpPr txBox="1"/>
          <p:nvPr/>
        </p:nvSpPr>
        <p:spPr>
          <a:xfrm>
            <a:off x="203200" y="2690325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 độ nhiệt độ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BA41E8-2AD2-4178-B7A3-72CC98BF3BAD}"/>
              </a:ext>
            </a:extLst>
          </p:cNvPr>
          <p:cNvSpPr txBox="1"/>
          <p:nvPr/>
        </p:nvSpPr>
        <p:spPr>
          <a:xfrm>
            <a:off x="203200" y="3201559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4131A4-C03B-41DC-AC09-520CB5B14F9F}"/>
              </a:ext>
            </a:extLst>
          </p:cNvPr>
          <p:cNvSpPr txBox="1"/>
          <p:nvPr/>
        </p:nvSpPr>
        <p:spPr>
          <a:xfrm>
            <a:off x="203200" y="3774377"/>
            <a:ext cx="367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47F625-7444-45DC-89BD-2F4018BA11DD}"/>
              </a:ext>
            </a:extLst>
          </p:cNvPr>
          <p:cNvSpPr txBox="1"/>
          <p:nvPr/>
        </p:nvSpPr>
        <p:spPr>
          <a:xfrm>
            <a:off x="208280" y="424023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cao nhất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C9A96E-6B94-4C25-BEF2-7F495D627B3C}"/>
              </a:ext>
            </a:extLst>
          </p:cNvPr>
          <p:cNvSpPr txBox="1"/>
          <p:nvPr/>
        </p:nvSpPr>
        <p:spPr>
          <a:xfrm>
            <a:off x="203200" y="475716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 thấp nhất (mm)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2918FE-57F9-4751-BA20-A171DD3E14DF}"/>
              </a:ext>
            </a:extLst>
          </p:cNvPr>
          <p:cNvSpPr txBox="1"/>
          <p:nvPr/>
        </p:nvSpPr>
        <p:spPr>
          <a:xfrm>
            <a:off x="198120" y="5274090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trung bình năm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3C735-9876-425E-878E-30884CC2AB0C}"/>
              </a:ext>
            </a:extLst>
          </p:cNvPr>
          <p:cNvSpPr txBox="1"/>
          <p:nvPr/>
        </p:nvSpPr>
        <p:spPr>
          <a:xfrm>
            <a:off x="223520" y="5795208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 nhiệt độ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9BB06E-379E-4E72-94FE-CD34CFBE4344}"/>
              </a:ext>
            </a:extLst>
          </p:cNvPr>
          <p:cNvSpPr txBox="1"/>
          <p:nvPr/>
        </p:nvSpPr>
        <p:spPr>
          <a:xfrm>
            <a:off x="198120" y="6281727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điểm thuộc đới khí hậu nào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0455C04-E2C9-4005-81FE-87E6DBE3B2E2}"/>
              </a:ext>
            </a:extLst>
          </p:cNvPr>
          <p:cNvSpPr/>
          <p:nvPr/>
        </p:nvSpPr>
        <p:spPr>
          <a:xfrm>
            <a:off x="3536457" y="-4523"/>
            <a:ext cx="4723624" cy="554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5B782E-8F04-45A7-8E3F-AAF79AA91548}"/>
              </a:ext>
            </a:extLst>
          </p:cNvPr>
          <p:cNvSpPr txBox="1"/>
          <p:nvPr/>
        </p:nvSpPr>
        <p:spPr>
          <a:xfrm>
            <a:off x="5898269" y="3270550"/>
            <a:ext cx="1503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6180E9-349A-46BD-98A9-67E5ACCA6B7C}"/>
              </a:ext>
            </a:extLst>
          </p:cNvPr>
          <p:cNvSpPr txBox="1"/>
          <p:nvPr/>
        </p:nvSpPr>
        <p:spPr>
          <a:xfrm>
            <a:off x="8108460" y="3270550"/>
            <a:ext cx="1503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088A6B-0A62-4884-B33C-1EF7E5C6E0B9}"/>
              </a:ext>
            </a:extLst>
          </p:cNvPr>
          <p:cNvSpPr txBox="1"/>
          <p:nvPr/>
        </p:nvSpPr>
        <p:spPr>
          <a:xfrm>
            <a:off x="10318651" y="3270550"/>
            <a:ext cx="1503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15975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B2E9EA79-6418-4650-879E-FF4A696F3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85612"/>
              </p:ext>
            </p:extLst>
          </p:nvPr>
        </p:nvGraphicFramePr>
        <p:xfrm>
          <a:off x="130059" y="609600"/>
          <a:ext cx="11940020" cy="62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621">
                  <a:extLst>
                    <a:ext uri="{9D8B030D-6E8A-4147-A177-3AD203B41FA5}">
                      <a16:colId xmlns:a16="http://schemas.microsoft.com/office/drawing/2014/main" xmlns="" val="405284906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xmlns="" val="770176094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xmlns="" val="2825833186"/>
                    </a:ext>
                  </a:extLst>
                </a:gridCol>
                <a:gridCol w="2082799">
                  <a:extLst>
                    <a:ext uri="{9D8B030D-6E8A-4147-A177-3AD203B41FA5}">
                      <a16:colId xmlns:a16="http://schemas.microsoft.com/office/drawing/2014/main" xmlns="" val="1306872738"/>
                    </a:ext>
                  </a:extLst>
                </a:gridCol>
              </a:tblGrid>
              <a:tr h="542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147396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040700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808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88687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55339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316169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8720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63766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57981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652859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20942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6944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869F89-4029-486E-AD6F-5C0D818322F6}"/>
              </a:ext>
            </a:extLst>
          </p:cNvPr>
          <p:cNvSpPr txBox="1"/>
          <p:nvPr/>
        </p:nvSpPr>
        <p:spPr>
          <a:xfrm>
            <a:off x="5699758" y="589275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Tích-xi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62B5B6-8107-49EA-ADE1-E229C17CD9D0}"/>
              </a:ext>
            </a:extLst>
          </p:cNvPr>
          <p:cNvSpPr txBox="1"/>
          <p:nvPr/>
        </p:nvSpPr>
        <p:spPr>
          <a:xfrm>
            <a:off x="284480" y="1206192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nhiệt độ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7883C-1B50-4C29-9261-E5BD58A21911}"/>
              </a:ext>
            </a:extLst>
          </p:cNvPr>
          <p:cNvSpPr txBox="1"/>
          <p:nvPr/>
        </p:nvSpPr>
        <p:spPr>
          <a:xfrm>
            <a:off x="203200" y="1667857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cao nhất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F318B9-8BC3-4D34-822C-F0E94064969A}"/>
              </a:ext>
            </a:extLst>
          </p:cNvPr>
          <p:cNvSpPr txBox="1"/>
          <p:nvPr/>
        </p:nvSpPr>
        <p:spPr>
          <a:xfrm>
            <a:off x="203200" y="2179091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thấp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81C4A8-541D-4D0E-A19A-CBA7CF539B16}"/>
              </a:ext>
            </a:extLst>
          </p:cNvPr>
          <p:cNvSpPr txBox="1"/>
          <p:nvPr/>
        </p:nvSpPr>
        <p:spPr>
          <a:xfrm>
            <a:off x="203200" y="2690325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 độ nhiệt độ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BA41E8-2AD2-4178-B7A3-72CC98BF3BAD}"/>
              </a:ext>
            </a:extLst>
          </p:cNvPr>
          <p:cNvSpPr txBox="1"/>
          <p:nvPr/>
        </p:nvSpPr>
        <p:spPr>
          <a:xfrm>
            <a:off x="203200" y="3201559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4131A4-C03B-41DC-AC09-520CB5B14F9F}"/>
              </a:ext>
            </a:extLst>
          </p:cNvPr>
          <p:cNvSpPr txBox="1"/>
          <p:nvPr/>
        </p:nvSpPr>
        <p:spPr>
          <a:xfrm>
            <a:off x="203200" y="3774377"/>
            <a:ext cx="367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47F625-7444-45DC-89BD-2F4018BA11DD}"/>
              </a:ext>
            </a:extLst>
          </p:cNvPr>
          <p:cNvSpPr txBox="1"/>
          <p:nvPr/>
        </p:nvSpPr>
        <p:spPr>
          <a:xfrm>
            <a:off x="208280" y="424023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cao nhất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C9A96E-6B94-4C25-BEF2-7F495D627B3C}"/>
              </a:ext>
            </a:extLst>
          </p:cNvPr>
          <p:cNvSpPr txBox="1"/>
          <p:nvPr/>
        </p:nvSpPr>
        <p:spPr>
          <a:xfrm>
            <a:off x="203200" y="475716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 thấp nhất (mm)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2918FE-57F9-4751-BA20-A171DD3E14DF}"/>
              </a:ext>
            </a:extLst>
          </p:cNvPr>
          <p:cNvSpPr txBox="1"/>
          <p:nvPr/>
        </p:nvSpPr>
        <p:spPr>
          <a:xfrm>
            <a:off x="198120" y="5274090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trung bình năm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3C735-9876-425E-878E-30884CC2AB0C}"/>
              </a:ext>
            </a:extLst>
          </p:cNvPr>
          <p:cNvSpPr txBox="1"/>
          <p:nvPr/>
        </p:nvSpPr>
        <p:spPr>
          <a:xfrm>
            <a:off x="223520" y="5795208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 nhiệt độ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9BB06E-379E-4E72-94FE-CD34CFBE4344}"/>
              </a:ext>
            </a:extLst>
          </p:cNvPr>
          <p:cNvSpPr txBox="1"/>
          <p:nvPr/>
        </p:nvSpPr>
        <p:spPr>
          <a:xfrm>
            <a:off x="198120" y="6281727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điểm thuộc đới khí hậu nào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0455C04-E2C9-4005-81FE-87E6DBE3B2E2}"/>
              </a:ext>
            </a:extLst>
          </p:cNvPr>
          <p:cNvSpPr/>
          <p:nvPr/>
        </p:nvSpPr>
        <p:spPr>
          <a:xfrm>
            <a:off x="3536457" y="-4523"/>
            <a:ext cx="4723624" cy="554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5B782E-8F04-45A7-8E3F-AAF79AA91548}"/>
              </a:ext>
            </a:extLst>
          </p:cNvPr>
          <p:cNvSpPr txBox="1"/>
          <p:nvPr/>
        </p:nvSpPr>
        <p:spPr>
          <a:xfrm>
            <a:off x="5898269" y="3270550"/>
            <a:ext cx="1503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381731-1104-462A-BF94-8CAAA6FDA197}"/>
              </a:ext>
            </a:extLst>
          </p:cNvPr>
          <p:cNvSpPr txBox="1"/>
          <p:nvPr/>
        </p:nvSpPr>
        <p:spPr>
          <a:xfrm>
            <a:off x="6024879" y="1686075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5977D5-660B-452F-93E9-4495124CA5BE}"/>
              </a:ext>
            </a:extLst>
          </p:cNvPr>
          <p:cNvSpPr txBox="1"/>
          <p:nvPr/>
        </p:nvSpPr>
        <p:spPr>
          <a:xfrm>
            <a:off x="6024879" y="2184462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0477E00-E779-4E7C-A92F-0107C1778E90}"/>
              </a:ext>
            </a:extLst>
          </p:cNvPr>
          <p:cNvSpPr txBox="1"/>
          <p:nvPr/>
        </p:nvSpPr>
        <p:spPr>
          <a:xfrm>
            <a:off x="6024879" y="2682849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86E0685-FECB-4734-BD97-A48FD6410C80}"/>
              </a:ext>
            </a:extLst>
          </p:cNvPr>
          <p:cNvSpPr txBox="1"/>
          <p:nvPr/>
        </p:nvSpPr>
        <p:spPr>
          <a:xfrm>
            <a:off x="6014717" y="3231897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-12,8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5E952E4-7E85-4B45-8413-405800F49F15}"/>
              </a:ext>
            </a:extLst>
          </p:cNvPr>
          <p:cNvSpPr txBox="1"/>
          <p:nvPr/>
        </p:nvSpPr>
        <p:spPr>
          <a:xfrm>
            <a:off x="6065517" y="4266453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67B034B-DB1F-4575-8533-2F4D03BFCCCC}"/>
              </a:ext>
            </a:extLst>
          </p:cNvPr>
          <p:cNvSpPr txBox="1"/>
          <p:nvPr/>
        </p:nvSpPr>
        <p:spPr>
          <a:xfrm>
            <a:off x="6004557" y="4845320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6AF48B6-CBAB-4DB6-B389-093E69E1BACB}"/>
              </a:ext>
            </a:extLst>
          </p:cNvPr>
          <p:cNvSpPr txBox="1"/>
          <p:nvPr/>
        </p:nvSpPr>
        <p:spPr>
          <a:xfrm>
            <a:off x="6001498" y="5343081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734FFCE-3B05-48E2-A5FA-D93B90E34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9" t="41248" r="66094" b="20452"/>
          <a:stretch/>
        </p:blipFill>
        <p:spPr>
          <a:xfrm>
            <a:off x="7553920" y="589275"/>
            <a:ext cx="4670579" cy="62395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EECADD4-E47A-4919-A574-6426D11630F7}"/>
              </a:ext>
            </a:extLst>
          </p:cNvPr>
          <p:cNvSpPr txBox="1"/>
          <p:nvPr/>
        </p:nvSpPr>
        <p:spPr>
          <a:xfrm>
            <a:off x="5515328" y="5814377"/>
            <a:ext cx="670917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 thấp dưới 0</a:t>
            </a:r>
            <a:r>
              <a:rPr lang="pt-BR" sz="28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lượng mưa năm nhỏ=&gt; Đới lạnh</a:t>
            </a:r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B2E9EA79-6418-4650-879E-FF4A696F3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50909"/>
              </p:ext>
            </p:extLst>
          </p:nvPr>
        </p:nvGraphicFramePr>
        <p:xfrm>
          <a:off x="191019" y="609600"/>
          <a:ext cx="11940020" cy="62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621">
                  <a:extLst>
                    <a:ext uri="{9D8B030D-6E8A-4147-A177-3AD203B41FA5}">
                      <a16:colId xmlns:a16="http://schemas.microsoft.com/office/drawing/2014/main" xmlns="" val="405284906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xmlns="" val="770176094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xmlns="" val="2825833186"/>
                    </a:ext>
                  </a:extLst>
                </a:gridCol>
                <a:gridCol w="2082799">
                  <a:extLst>
                    <a:ext uri="{9D8B030D-6E8A-4147-A177-3AD203B41FA5}">
                      <a16:colId xmlns:a16="http://schemas.microsoft.com/office/drawing/2014/main" xmlns="" val="1306872738"/>
                    </a:ext>
                  </a:extLst>
                </a:gridCol>
              </a:tblGrid>
              <a:tr h="542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147396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040700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808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88687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55339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316169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8720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63766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57981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652859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20942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6944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CD539F-77C5-4415-AAA4-2B615B483484}"/>
              </a:ext>
            </a:extLst>
          </p:cNvPr>
          <p:cNvSpPr txBox="1"/>
          <p:nvPr/>
        </p:nvSpPr>
        <p:spPr>
          <a:xfrm>
            <a:off x="5875996" y="609600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62B5B6-8107-49EA-ADE1-E229C17CD9D0}"/>
              </a:ext>
            </a:extLst>
          </p:cNvPr>
          <p:cNvSpPr txBox="1"/>
          <p:nvPr/>
        </p:nvSpPr>
        <p:spPr>
          <a:xfrm>
            <a:off x="284480" y="1206192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nhiệt độ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7883C-1B50-4C29-9261-E5BD58A21911}"/>
              </a:ext>
            </a:extLst>
          </p:cNvPr>
          <p:cNvSpPr txBox="1"/>
          <p:nvPr/>
        </p:nvSpPr>
        <p:spPr>
          <a:xfrm>
            <a:off x="203200" y="1667857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cao nhất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F318B9-8BC3-4D34-822C-F0E94064969A}"/>
              </a:ext>
            </a:extLst>
          </p:cNvPr>
          <p:cNvSpPr txBox="1"/>
          <p:nvPr/>
        </p:nvSpPr>
        <p:spPr>
          <a:xfrm>
            <a:off x="203200" y="2179091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thấp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81C4A8-541D-4D0E-A19A-CBA7CF539B16}"/>
              </a:ext>
            </a:extLst>
          </p:cNvPr>
          <p:cNvSpPr txBox="1"/>
          <p:nvPr/>
        </p:nvSpPr>
        <p:spPr>
          <a:xfrm>
            <a:off x="203200" y="2690325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 độ nhiệt độ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BA41E8-2AD2-4178-B7A3-72CC98BF3BAD}"/>
              </a:ext>
            </a:extLst>
          </p:cNvPr>
          <p:cNvSpPr txBox="1"/>
          <p:nvPr/>
        </p:nvSpPr>
        <p:spPr>
          <a:xfrm>
            <a:off x="203200" y="3201559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4131A4-C03B-41DC-AC09-520CB5B14F9F}"/>
              </a:ext>
            </a:extLst>
          </p:cNvPr>
          <p:cNvSpPr txBox="1"/>
          <p:nvPr/>
        </p:nvSpPr>
        <p:spPr>
          <a:xfrm>
            <a:off x="203200" y="3774377"/>
            <a:ext cx="367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47F625-7444-45DC-89BD-2F4018BA11DD}"/>
              </a:ext>
            </a:extLst>
          </p:cNvPr>
          <p:cNvSpPr txBox="1"/>
          <p:nvPr/>
        </p:nvSpPr>
        <p:spPr>
          <a:xfrm>
            <a:off x="208280" y="424023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cao nhất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C9A96E-6B94-4C25-BEF2-7F495D627B3C}"/>
              </a:ext>
            </a:extLst>
          </p:cNvPr>
          <p:cNvSpPr txBox="1"/>
          <p:nvPr/>
        </p:nvSpPr>
        <p:spPr>
          <a:xfrm>
            <a:off x="203200" y="475716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 thấp nhất (mm)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2918FE-57F9-4751-BA20-A171DD3E14DF}"/>
              </a:ext>
            </a:extLst>
          </p:cNvPr>
          <p:cNvSpPr txBox="1"/>
          <p:nvPr/>
        </p:nvSpPr>
        <p:spPr>
          <a:xfrm>
            <a:off x="198120" y="5274090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trung bình năm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3C735-9876-425E-878E-30884CC2AB0C}"/>
              </a:ext>
            </a:extLst>
          </p:cNvPr>
          <p:cNvSpPr txBox="1"/>
          <p:nvPr/>
        </p:nvSpPr>
        <p:spPr>
          <a:xfrm>
            <a:off x="284480" y="5795208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 nhiệt độ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9BB06E-379E-4E72-94FE-CD34CFBE4344}"/>
              </a:ext>
            </a:extLst>
          </p:cNvPr>
          <p:cNvSpPr txBox="1"/>
          <p:nvPr/>
        </p:nvSpPr>
        <p:spPr>
          <a:xfrm>
            <a:off x="198120" y="6281727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điểm thuộc đới khí hậu nào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0455C04-E2C9-4005-81FE-87E6DBE3B2E2}"/>
              </a:ext>
            </a:extLst>
          </p:cNvPr>
          <p:cNvSpPr/>
          <p:nvPr/>
        </p:nvSpPr>
        <p:spPr>
          <a:xfrm>
            <a:off x="3536457" y="-4523"/>
            <a:ext cx="4723624" cy="554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6180E9-349A-46BD-98A9-67E5ACCA6B7C}"/>
              </a:ext>
            </a:extLst>
          </p:cNvPr>
          <p:cNvSpPr txBox="1"/>
          <p:nvPr/>
        </p:nvSpPr>
        <p:spPr>
          <a:xfrm>
            <a:off x="5947897" y="3260394"/>
            <a:ext cx="1503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1B130F9-AFD6-474F-9FDF-F5E82E57B905}"/>
              </a:ext>
            </a:extLst>
          </p:cNvPr>
          <p:cNvSpPr txBox="1"/>
          <p:nvPr/>
        </p:nvSpPr>
        <p:spPr>
          <a:xfrm>
            <a:off x="6099516" y="5318437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047FC35-58DD-48B0-85BE-5F849AB1AC28}"/>
              </a:ext>
            </a:extLst>
          </p:cNvPr>
          <p:cNvSpPr txBox="1"/>
          <p:nvPr/>
        </p:nvSpPr>
        <p:spPr>
          <a:xfrm>
            <a:off x="6124915" y="4745206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A1F7ED3-B9BF-4FC4-90EC-44FFB6900084}"/>
              </a:ext>
            </a:extLst>
          </p:cNvPr>
          <p:cNvSpPr txBox="1"/>
          <p:nvPr/>
        </p:nvSpPr>
        <p:spPr>
          <a:xfrm>
            <a:off x="6150319" y="4242417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D2EAF5C-6D17-4CA8-8E49-E8701A448C43}"/>
              </a:ext>
            </a:extLst>
          </p:cNvPr>
          <p:cNvSpPr txBox="1"/>
          <p:nvPr/>
        </p:nvSpPr>
        <p:spPr>
          <a:xfrm>
            <a:off x="6186268" y="1697688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87B5036-7CD1-490E-89A1-776340D67A61}"/>
              </a:ext>
            </a:extLst>
          </p:cNvPr>
          <p:cNvSpPr txBox="1"/>
          <p:nvPr/>
        </p:nvSpPr>
        <p:spPr>
          <a:xfrm>
            <a:off x="6124915" y="2154462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75103E-F3FC-41CB-B711-DC877D3FAD1E}"/>
              </a:ext>
            </a:extLst>
          </p:cNvPr>
          <p:cNvSpPr txBox="1"/>
          <p:nvPr/>
        </p:nvSpPr>
        <p:spPr>
          <a:xfrm>
            <a:off x="6099516" y="2711528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C95BCF7-B20D-4941-AA81-29AAE1156E02}"/>
              </a:ext>
            </a:extLst>
          </p:cNvPr>
          <p:cNvSpPr txBox="1"/>
          <p:nvPr/>
        </p:nvSpPr>
        <p:spPr>
          <a:xfrm>
            <a:off x="6079974" y="3211732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EEB7789-B0BF-4EF9-A3E1-82821EE9B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9" t="28120" r="51109" b="31893"/>
          <a:stretch/>
        </p:blipFill>
        <p:spPr>
          <a:xfrm>
            <a:off x="7815080" y="609601"/>
            <a:ext cx="4395675" cy="6156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13BE82-80CE-4727-9F2E-D763774E1D7F}"/>
              </a:ext>
            </a:extLst>
          </p:cNvPr>
          <p:cNvSpPr txBox="1"/>
          <p:nvPr/>
        </p:nvSpPr>
        <p:spPr>
          <a:xfrm>
            <a:off x="5515328" y="5814377"/>
            <a:ext cx="670917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 dưới 20</a:t>
            </a:r>
            <a:r>
              <a:rPr lang="pt-BR" sz="2800" b="1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 mưa tương đối nhiều=&gt; Đới ôn hòa</a:t>
            </a:r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6" grpId="1" animBg="1"/>
      <p:bldP spid="35" grpId="0"/>
      <p:bldP spid="37" grpId="0"/>
      <p:bldP spid="38" grpId="0"/>
      <p:bldP spid="41" grpId="0"/>
      <p:bldP spid="43" grpId="0"/>
      <p:bldP spid="45" grpId="0"/>
      <p:bldP spid="47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B2E9EA79-6418-4650-879E-FF4A696F373F}"/>
              </a:ext>
            </a:extLst>
          </p:cNvPr>
          <p:cNvGraphicFramePr>
            <a:graphicFrameLocks noGrp="1"/>
          </p:cNvGraphicFramePr>
          <p:nvPr/>
        </p:nvGraphicFramePr>
        <p:xfrm>
          <a:off x="130059" y="609600"/>
          <a:ext cx="11940020" cy="62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621">
                  <a:extLst>
                    <a:ext uri="{9D8B030D-6E8A-4147-A177-3AD203B41FA5}">
                      <a16:colId xmlns:a16="http://schemas.microsoft.com/office/drawing/2014/main" xmlns="" val="405284906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xmlns="" val="770176094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xmlns="" val="2825833186"/>
                    </a:ext>
                  </a:extLst>
                </a:gridCol>
                <a:gridCol w="2082799">
                  <a:extLst>
                    <a:ext uri="{9D8B030D-6E8A-4147-A177-3AD203B41FA5}">
                      <a16:colId xmlns:a16="http://schemas.microsoft.com/office/drawing/2014/main" xmlns="" val="1306872738"/>
                    </a:ext>
                  </a:extLst>
                </a:gridCol>
              </a:tblGrid>
              <a:tr h="542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147396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040700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808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88687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55339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316169"/>
                  </a:ext>
                </a:extLst>
              </a:tr>
              <a:tr h="516019"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5872001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63766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579813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2652859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209424"/>
                  </a:ext>
                </a:extLst>
              </a:tr>
              <a:tr h="516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6944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25DD14-754E-41BD-AA66-CD8EF9E651AB}"/>
              </a:ext>
            </a:extLst>
          </p:cNvPr>
          <p:cNvSpPr txBox="1"/>
          <p:nvPr/>
        </p:nvSpPr>
        <p:spPr>
          <a:xfrm>
            <a:off x="6017845" y="649357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Ma-ni-la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62B5B6-8107-49EA-ADE1-E229C17CD9D0}"/>
              </a:ext>
            </a:extLst>
          </p:cNvPr>
          <p:cNvSpPr txBox="1"/>
          <p:nvPr/>
        </p:nvSpPr>
        <p:spPr>
          <a:xfrm>
            <a:off x="284480" y="1206192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nhiệt độ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7883C-1B50-4C29-9261-E5BD58A21911}"/>
              </a:ext>
            </a:extLst>
          </p:cNvPr>
          <p:cNvSpPr txBox="1"/>
          <p:nvPr/>
        </p:nvSpPr>
        <p:spPr>
          <a:xfrm>
            <a:off x="203200" y="1667857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cao nhất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F318B9-8BC3-4D34-822C-F0E94064969A}"/>
              </a:ext>
            </a:extLst>
          </p:cNvPr>
          <p:cNvSpPr txBox="1"/>
          <p:nvPr/>
        </p:nvSpPr>
        <p:spPr>
          <a:xfrm>
            <a:off x="203200" y="2179091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tháng thấp nhất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81C4A8-541D-4D0E-A19A-CBA7CF539B16}"/>
              </a:ext>
            </a:extLst>
          </p:cNvPr>
          <p:cNvSpPr txBox="1"/>
          <p:nvPr/>
        </p:nvSpPr>
        <p:spPr>
          <a:xfrm>
            <a:off x="203200" y="2690325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 độ nhiệt độ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BA41E8-2AD2-4178-B7A3-72CC98BF3BAD}"/>
              </a:ext>
            </a:extLst>
          </p:cNvPr>
          <p:cNvSpPr txBox="1"/>
          <p:nvPr/>
        </p:nvSpPr>
        <p:spPr>
          <a:xfrm>
            <a:off x="203200" y="3201559"/>
            <a:ext cx="46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4131A4-C03B-41DC-AC09-520CB5B14F9F}"/>
              </a:ext>
            </a:extLst>
          </p:cNvPr>
          <p:cNvSpPr txBox="1"/>
          <p:nvPr/>
        </p:nvSpPr>
        <p:spPr>
          <a:xfrm>
            <a:off x="203200" y="3774377"/>
            <a:ext cx="367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47F625-7444-45DC-89BD-2F4018BA11DD}"/>
              </a:ext>
            </a:extLst>
          </p:cNvPr>
          <p:cNvSpPr txBox="1"/>
          <p:nvPr/>
        </p:nvSpPr>
        <p:spPr>
          <a:xfrm>
            <a:off x="208280" y="424023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cao nhất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C9A96E-6B94-4C25-BEF2-7F495D627B3C}"/>
              </a:ext>
            </a:extLst>
          </p:cNvPr>
          <p:cNvSpPr txBox="1"/>
          <p:nvPr/>
        </p:nvSpPr>
        <p:spPr>
          <a:xfrm>
            <a:off x="203200" y="4757160"/>
            <a:ext cx="52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tháng  thấp nhất (mm)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2918FE-57F9-4751-BA20-A171DD3E14DF}"/>
              </a:ext>
            </a:extLst>
          </p:cNvPr>
          <p:cNvSpPr txBox="1"/>
          <p:nvPr/>
        </p:nvSpPr>
        <p:spPr>
          <a:xfrm>
            <a:off x="198120" y="5274090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 trung bình năm (mm)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3C735-9876-425E-878E-30884CC2AB0C}"/>
              </a:ext>
            </a:extLst>
          </p:cNvPr>
          <p:cNvSpPr txBox="1"/>
          <p:nvPr/>
        </p:nvSpPr>
        <p:spPr>
          <a:xfrm>
            <a:off x="223520" y="5795208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đặc điểm nhiệt độ l</a:t>
            </a:r>
            <a:r>
              <a:rPr lang="vi-VN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mưa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9BB06E-379E-4E72-94FE-CD34CFBE4344}"/>
              </a:ext>
            </a:extLst>
          </p:cNvPr>
          <p:cNvSpPr txBox="1"/>
          <p:nvPr/>
        </p:nvSpPr>
        <p:spPr>
          <a:xfrm>
            <a:off x="198120" y="6281727"/>
            <a:ext cx="611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điểm thuộc đới khí hậu nào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0455C04-E2C9-4005-81FE-87E6DBE3B2E2}"/>
              </a:ext>
            </a:extLst>
          </p:cNvPr>
          <p:cNvSpPr/>
          <p:nvPr/>
        </p:nvSpPr>
        <p:spPr>
          <a:xfrm>
            <a:off x="3536457" y="-4523"/>
            <a:ext cx="4723624" cy="554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088A6B-0A62-4884-B33C-1EF7E5C6E0B9}"/>
              </a:ext>
            </a:extLst>
          </p:cNvPr>
          <p:cNvSpPr txBox="1"/>
          <p:nvPr/>
        </p:nvSpPr>
        <p:spPr>
          <a:xfrm>
            <a:off x="5963136" y="3289988"/>
            <a:ext cx="15036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DD5090A-3A46-4D65-A0FD-C409D25F1E8F}"/>
              </a:ext>
            </a:extLst>
          </p:cNvPr>
          <p:cNvSpPr txBox="1"/>
          <p:nvPr/>
        </p:nvSpPr>
        <p:spPr>
          <a:xfrm>
            <a:off x="6163145" y="5333543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E357C1-D39C-40DA-A032-E65071300E37}"/>
              </a:ext>
            </a:extLst>
          </p:cNvPr>
          <p:cNvSpPr txBox="1"/>
          <p:nvPr/>
        </p:nvSpPr>
        <p:spPr>
          <a:xfrm>
            <a:off x="6124525" y="4350190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63AA75-D698-4E47-8BEC-1D1573B8C70D}"/>
              </a:ext>
            </a:extLst>
          </p:cNvPr>
          <p:cNvSpPr txBox="1"/>
          <p:nvPr/>
        </p:nvSpPr>
        <p:spPr>
          <a:xfrm>
            <a:off x="6332805" y="4831863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D0E19B6-1045-442E-B4E1-48AA0FAA8AB2}"/>
              </a:ext>
            </a:extLst>
          </p:cNvPr>
          <p:cNvSpPr txBox="1"/>
          <p:nvPr/>
        </p:nvSpPr>
        <p:spPr>
          <a:xfrm>
            <a:off x="6221828" y="1749051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2B44729-0792-4B23-AD35-D5DC86E16017}"/>
              </a:ext>
            </a:extLst>
          </p:cNvPr>
          <p:cNvSpPr txBox="1"/>
          <p:nvPr/>
        </p:nvSpPr>
        <p:spPr>
          <a:xfrm>
            <a:off x="6190562" y="2164212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5E8745F-3D8C-47CD-913D-601125CB6720}"/>
              </a:ext>
            </a:extLst>
          </p:cNvPr>
          <p:cNvSpPr txBox="1"/>
          <p:nvPr/>
        </p:nvSpPr>
        <p:spPr>
          <a:xfrm>
            <a:off x="6190564" y="2779957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4249826-7217-49D0-9FF9-A1C3AD904599}"/>
              </a:ext>
            </a:extLst>
          </p:cNvPr>
          <p:cNvSpPr txBox="1"/>
          <p:nvPr/>
        </p:nvSpPr>
        <p:spPr>
          <a:xfrm>
            <a:off x="6310596" y="3277289"/>
            <a:ext cx="15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5DE4F26-E047-4274-9B99-290A6BCC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8" t="28120" r="35393" b="31893"/>
          <a:stretch/>
        </p:blipFill>
        <p:spPr>
          <a:xfrm>
            <a:off x="7735339" y="550147"/>
            <a:ext cx="4413677" cy="63078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2A5206C-C354-4641-BCCD-9C853363DE80}"/>
              </a:ext>
            </a:extLst>
          </p:cNvPr>
          <p:cNvSpPr/>
          <p:nvPr/>
        </p:nvSpPr>
        <p:spPr>
          <a:xfrm>
            <a:off x="5577840" y="5791020"/>
            <a:ext cx="6585700" cy="10205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9E910E-25AF-4E26-B40B-E1F4DBC9FA25}"/>
              </a:ext>
            </a:extLst>
          </p:cNvPr>
          <p:cNvSpPr txBox="1"/>
          <p:nvPr/>
        </p:nvSpPr>
        <p:spPr>
          <a:xfrm>
            <a:off x="5646170" y="5904764"/>
            <a:ext cx="659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 trung bình năm cao</a:t>
            </a:r>
            <a:r>
              <a:rPr lang="pt-BR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,biên độ nhiệt năm nhỏ,lượng mưa lớn=&gt; Đới nóng</a:t>
            </a:r>
          </a:p>
          <a:p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7" grpId="1" animBg="1"/>
      <p:bldP spid="36" grpId="0"/>
      <p:bldP spid="39" grpId="0"/>
      <p:bldP spid="40" grpId="0"/>
      <p:bldP spid="42" grpId="0"/>
      <p:bldP spid="44" grpId="0"/>
      <p:bldP spid="46" grpId="0"/>
      <p:bldP spid="48" grpId="0"/>
      <p:bldP spid="2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SBT</a:t>
            </a: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:</a:t>
            </a: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537026">
            <a:extLst>
              <a:ext uri="{FF2B5EF4-FFF2-40B4-BE49-F238E27FC236}">
                <a16:creationId xmlns:a16="http://schemas.microsoft.com/office/drawing/2014/main" xmlns="" id="{6F92969D-27F9-4D52-BAD6-7C87640F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21074"/>
            <a:ext cx="12009120" cy="67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xmlns="" id="{FC743C29-5B31-4A88-8D74-CF4747B708CE}"/>
              </a:ext>
            </a:extLst>
          </p:cNvPr>
          <p:cNvSpPr txBox="1">
            <a:spLocks noChangeArrowheads="1"/>
          </p:cNvSpPr>
          <p:nvPr/>
        </p:nvSpPr>
        <p:spPr bwMode="auto">
          <a:xfrm rot="219488">
            <a:off x="3011805" y="2406027"/>
            <a:ext cx="68707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5400" b="1">
                <a:solidFill>
                  <a:srgbClr val="C91603"/>
                </a:solidFill>
                <a:latin typeface="Times New Roman" panose="02020603050405020304" pitchFamily="18" charset="0"/>
              </a:rPr>
              <a:t>Cảm </a:t>
            </a:r>
            <a:r>
              <a:rPr lang="vi-VN" altLang="vi-VN" sz="5400" b="1">
                <a:solidFill>
                  <a:srgbClr val="C91603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5400" b="1">
                <a:solidFill>
                  <a:srgbClr val="C91603"/>
                </a:solidFill>
                <a:latin typeface="Times New Roman" panose="02020603050405020304" pitchFamily="18" charset="0"/>
              </a:rPr>
              <a:t>n quý thầy cô và các em!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b="1">
              <a:solidFill>
                <a:srgbClr val="C9160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hlinkClick r:id="rId18" action="ppaction://hlinksldjump"/>
              </a:rPr>
              <a:t>3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8-Point Star 41">
            <a:hlinkClick r:id="rId19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685192" y="5230282"/>
            <a:ext cx="1356360" cy="169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7169484" y="4881459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6722" y1="17225" x2="90041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460">
            <a:off x="9326550" y="5623684"/>
            <a:ext cx="1047769" cy="908646"/>
          </a:xfrm>
          <a:prstGeom prst="rect">
            <a:avLst/>
          </a:prstGeom>
        </p:spPr>
      </p:pic>
      <p:sp>
        <p:nvSpPr>
          <p:cNvPr id="49" name="8-Point Star 48">
            <a:hlinkClick r:id="rId29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0" name="8-Point Star 49">
            <a:hlinkClick r:id="rId30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8-Point Star 50">
            <a:hlinkClick r:id="rId31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2" name="8-Point Star 51">
            <a:hlinkClick r:id="rId32" action="ppaction://hlinksldjump"/>
          </p:cNvPr>
          <p:cNvSpPr/>
          <p:nvPr/>
        </p:nvSpPr>
        <p:spPr>
          <a:xfrm>
            <a:off x="7258919" y="455784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3" name="8-Point Star 52">
            <a:hlinkClick r:id="rId33" action="ppaction://hlinksldjump"/>
          </p:cNvPr>
          <p:cNvSpPr/>
          <p:nvPr/>
        </p:nvSpPr>
        <p:spPr>
          <a:xfrm>
            <a:off x="9449474" y="46904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hlinkClick r:id="rId34" action="ppaction://hlinksldjump"/>
              </a:rPr>
              <a:t>9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4" name="8-Point Star 53">
            <a:hlinkClick r:id="rId35" action="ppaction://hlinksldjump"/>
          </p:cNvPr>
          <p:cNvSpPr/>
          <p:nvPr/>
        </p:nvSpPr>
        <p:spPr>
          <a:xfrm>
            <a:off x="11069407" y="4557847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hlinkClick r:id="rId36" action="ppaction://hlinksldjump"/>
              </a:rPr>
              <a:t>10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Star: 5 Points 1">
            <a:hlinkClick r:id="rId37" action="ppaction://hlinksldjump"/>
            <a:extLst>
              <a:ext uri="{FF2B5EF4-FFF2-40B4-BE49-F238E27FC236}">
                <a16:creationId xmlns:a16="http://schemas.microsoft.com/office/drawing/2014/main" xmlns="" id="{65737557-0834-4823-A02F-601789C10A76}"/>
              </a:ext>
            </a:extLst>
          </p:cNvPr>
          <p:cNvSpPr/>
          <p:nvPr/>
        </p:nvSpPr>
        <p:spPr>
          <a:xfrm>
            <a:off x="0" y="6402445"/>
            <a:ext cx="587275" cy="4452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859263" y="784499"/>
            <a:ext cx="638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yếu tố sử dụng để biểu hiện trạng thái thời tiết là?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307298"/>
            <a:ext cx="520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độ, độ ẩm, nắng, mưa, mây, gió</a:t>
            </a:r>
            <a:endParaRPr lang="en-US" sz="3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56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559419"/>
            <a:ext cx="5847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chủ yếu gây nên hiệu ứng nhà kính, làm Trái Đất nóng lên là?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43533"/>
            <a:ext cx="7721600" cy="283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23673" y="3533434"/>
            <a:ext cx="219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</a:rPr>
              <a:t>A. Ni-tơ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96AF1F-7EA2-4D05-80D8-F0FFA4238098}"/>
              </a:ext>
            </a:extLst>
          </p:cNvPr>
          <p:cNvSpPr txBox="1"/>
          <p:nvPr/>
        </p:nvSpPr>
        <p:spPr>
          <a:xfrm>
            <a:off x="3434080" y="4118209"/>
            <a:ext cx="219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</a:rPr>
              <a:t>B. Oxy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D6CEC3-4C21-42B5-8855-5627A1475912}"/>
              </a:ext>
            </a:extLst>
          </p:cNvPr>
          <p:cNvSpPr txBox="1"/>
          <p:nvPr/>
        </p:nvSpPr>
        <p:spPr>
          <a:xfrm>
            <a:off x="6093163" y="3533434"/>
            <a:ext cx="219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</a:rPr>
              <a:t>C. Carbonic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CF5732-3459-4522-A686-45AAB9C02B7B}"/>
              </a:ext>
            </a:extLst>
          </p:cNvPr>
          <p:cNvSpPr txBox="1"/>
          <p:nvPr/>
        </p:nvSpPr>
        <p:spPr>
          <a:xfrm>
            <a:off x="6103570" y="4139399"/>
            <a:ext cx="219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CC"/>
                </a:solidFill>
              </a:rPr>
              <a:t>D. Ô-dôn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8" grpId="0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623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019664" y="760871"/>
            <a:ext cx="5847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biểu hiện của biến đổi khí hậu là?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1" y="3169920"/>
            <a:ext cx="7741920" cy="35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195497" y="3558887"/>
            <a:ext cx="6018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nóng lên toàn cầu, mực nước biển dâng, gia tăng các hiện tượng khí tượng thủy văn cực đoan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" y="66152"/>
            <a:ext cx="11968479" cy="2285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544566" y="608752"/>
            <a:ext cx="912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những câu sau câu nào nói về thời tiết, câu nào nói về khí hậu?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2525638"/>
            <a:ext cx="11683999" cy="4179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985766" y="3061330"/>
            <a:ext cx="998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</a:rPr>
              <a:t>A. Sáng nay tựu trường, trời trong xanh, gió nhẹ nhàng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A0643B-AB75-4B71-9C6D-CF58A135B91F}"/>
              </a:ext>
            </a:extLst>
          </p:cNvPr>
          <p:cNvSpPr txBox="1"/>
          <p:nvPr/>
        </p:nvSpPr>
        <p:spPr>
          <a:xfrm>
            <a:off x="1122926" y="3603185"/>
            <a:ext cx="998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</a:rPr>
              <a:t>B. Mùa hạ ở khu vực Bắc Trung Bộ có gió phơn khô nóng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B1DBAF-9D83-4FE8-86AA-99536DDF1FE6}"/>
              </a:ext>
            </a:extLst>
          </p:cNvPr>
          <p:cNvSpPr txBox="1"/>
          <p:nvPr/>
        </p:nvSpPr>
        <p:spPr>
          <a:xfrm>
            <a:off x="274321" y="4199097"/>
            <a:ext cx="998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</a:rPr>
              <a:t>C. Hôm qua ở Nam Bộ có mưa rất to, gió mạnh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8EE60B-E4D6-47EC-B681-A58174E248A1}"/>
              </a:ext>
            </a:extLst>
          </p:cNvPr>
          <p:cNvSpPr txBox="1"/>
          <p:nvPr/>
        </p:nvSpPr>
        <p:spPr>
          <a:xfrm>
            <a:off x="1325950" y="4821213"/>
            <a:ext cx="998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33CC"/>
                </a:solidFill>
              </a:rPr>
              <a:t>D. Tháng 6 ở Bắc bán cầu là mùa hè, trong khi nam bán cầu là mùa đông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1" y="5288280"/>
            <a:ext cx="898144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1932876" y="5431777"/>
            <a:ext cx="8054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năm 1990 đến năm 2020 nhiệt độ trung bình năm trên Trái Đất tăng bao nhiêu độ?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3518F4-07A1-4452-89ED-71A2420947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511" t="22191" r="33667" b="34058"/>
          <a:stretch/>
        </p:blipFill>
        <p:spPr>
          <a:xfrm>
            <a:off x="1427355" y="45230"/>
            <a:ext cx="8905365" cy="50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1217</Words>
  <PresentationFormat>Custom</PresentationFormat>
  <Paragraphs>180</Paragraphs>
  <Slides>26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2021-07-26T14:34:43Z</dcterms:created>
  <dcterms:modified xsi:type="dcterms:W3CDTF">2021-08-15T03:38:34Z</dcterms:modified>
</cp:coreProperties>
</file>