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8" r:id="rId3"/>
    <p:sldId id="259" r:id="rId4"/>
    <p:sldId id="260" r:id="rId5"/>
    <p:sldId id="261" r:id="rId6"/>
    <p:sldId id="269" r:id="rId7"/>
    <p:sldId id="273" r:id="rId8"/>
    <p:sldId id="263" r:id="rId9"/>
    <p:sldId id="271" r:id="rId10"/>
    <p:sldId id="272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24" autoAdjust="0"/>
  </p:normalViewPr>
  <p:slideViewPr>
    <p:cSldViewPr>
      <p:cViewPr>
        <p:scale>
          <a:sx n="70" d="100"/>
          <a:sy n="70" d="100"/>
        </p:scale>
        <p:origin x="-8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A130F-1FD0-4BD1-91E3-A4D23F6F126D}" type="datetimeFigureOut">
              <a:rPr lang="en-US" smtClean="0"/>
              <a:t>6/28/2021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4E1BF-990C-4B90-A486-9FFA5CCC00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4E1BF-990C-4B90-A486-9FFA5CCC0060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09157-4B2C-456F-9FDA-FD573F72CD41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853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09157-4B2C-456F-9FDA-FD573F72CD41}" type="slidenum">
              <a:rPr lang="zh-CN" altLang="en-US" smtClean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pPr/>
              <a:t>10</a:t>
            </a:fld>
            <a:endParaRPr lang="zh-CN" altLang="en-US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85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3FDB-28F4-4AD5-B873-F5E34D871121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0851-391F-4793-B094-566F739D6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3FDB-28F4-4AD5-B873-F5E34D871121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0851-391F-4793-B094-566F739D6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3FDB-28F4-4AD5-B873-F5E34D871121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0851-391F-4793-B094-566F739D6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3FDB-28F4-4AD5-B873-F5E34D871121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0851-391F-4793-B094-566F739D6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3FDB-28F4-4AD5-B873-F5E34D871121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0851-391F-4793-B094-566F739D6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3FDB-28F4-4AD5-B873-F5E34D871121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0851-391F-4793-B094-566F739D6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3FDB-28F4-4AD5-B873-F5E34D871121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0851-391F-4793-B094-566F739D6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3FDB-28F4-4AD5-B873-F5E34D871121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0851-391F-4793-B094-566F739D6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3FDB-28F4-4AD5-B873-F5E34D871121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0851-391F-4793-B094-566F739D6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3FDB-28F4-4AD5-B873-F5E34D871121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0851-391F-4793-B094-566F739D6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3FDB-28F4-4AD5-B873-F5E34D871121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0851-391F-4793-B094-566F739D6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3FDB-28F4-4AD5-B873-F5E34D871121}" type="datetimeFigureOut">
              <a:rPr lang="en-US" smtClean="0"/>
              <a:pPr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0851-391F-4793-B094-566F739D6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1.jpe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50"/>
            <a:ext cx="9144000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76200" y="31750"/>
            <a:ext cx="9067800" cy="6794500"/>
          </a:xfrm>
          <a:prstGeom prst="roundRect">
            <a:avLst/>
          </a:prstGeom>
          <a:solidFill>
            <a:srgbClr val="00B0F0">
              <a:alpha val="5592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dirty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/>
          <a:srcRect l="6453" t="2155" r="6544" b="13266"/>
          <a:stretch>
            <a:fillRect/>
          </a:stretch>
        </p:blipFill>
        <p:spPr bwMode="auto">
          <a:xfrm>
            <a:off x="166688" y="381000"/>
            <a:ext cx="8610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A_库_文本框 7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371600" y="2387600"/>
            <a:ext cx="6134100" cy="2324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 noChangeArrowheads="1"/>
          </p:cNvSpPr>
          <p:nvPr/>
        </p:nvSpPr>
        <p:spPr bwMode="auto">
          <a:xfrm>
            <a:off x="1072018" y="1114813"/>
            <a:ext cx="7614782" cy="4147384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rgbClr val="FFCC99"/>
          </a:solidFill>
          <a:ln>
            <a:noFill/>
          </a:ln>
        </p:spPr>
        <p:txBody>
          <a:bodyPr/>
          <a:lstStyle/>
          <a:p>
            <a:pPr defTabSz="1218072"/>
            <a:endParaRPr lang="zh-CN" altLang="en-US" sz="2398">
              <a:solidFill>
                <a:srgbClr val="5F5F5F"/>
              </a:solidFill>
            </a:endParaRPr>
          </a:p>
        </p:txBody>
      </p:sp>
      <p:sp>
        <p:nvSpPr>
          <p:cNvPr id="13" name="五角星 7"/>
          <p:cNvSpPr/>
          <p:nvPr/>
        </p:nvSpPr>
        <p:spPr>
          <a:xfrm rot="19938392">
            <a:off x="7743324" y="5347255"/>
            <a:ext cx="364447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4" name="五角星 8"/>
          <p:cNvSpPr/>
          <p:nvPr/>
        </p:nvSpPr>
        <p:spPr>
          <a:xfrm rot="19967404">
            <a:off x="8076637" y="1113008"/>
            <a:ext cx="457969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6" name="五角星 9"/>
          <p:cNvSpPr/>
          <p:nvPr/>
        </p:nvSpPr>
        <p:spPr>
          <a:xfrm>
            <a:off x="6341611" y="4647392"/>
            <a:ext cx="253202" cy="337916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7" name="五角星 10"/>
          <p:cNvSpPr/>
          <p:nvPr/>
        </p:nvSpPr>
        <p:spPr>
          <a:xfrm>
            <a:off x="8119448" y="4643499"/>
            <a:ext cx="186173" cy="24846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8" name="五角星 11"/>
          <p:cNvSpPr/>
          <p:nvPr/>
        </p:nvSpPr>
        <p:spPr>
          <a:xfrm>
            <a:off x="8632414" y="4967956"/>
            <a:ext cx="93086" cy="12422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9" name="五角星 12"/>
          <p:cNvSpPr/>
          <p:nvPr/>
        </p:nvSpPr>
        <p:spPr>
          <a:xfrm rot="19922997">
            <a:off x="8313492" y="4134023"/>
            <a:ext cx="143666" cy="19173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20" name="Picture 5" descr="C:\Users\Administrator\Desktop\小鸟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8568" y="2243172"/>
            <a:ext cx="834105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8" descr="6fc417983c9675ce1b60e983870aeb8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8155" y="4672866"/>
            <a:ext cx="2257850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448917" y="-59138"/>
            <a:ext cx="2015470" cy="1970456"/>
          </a:xfrm>
          <a:prstGeom prst="rect">
            <a:avLst/>
          </a:prstGeom>
        </p:spPr>
      </p:pic>
      <p:pic>
        <p:nvPicPr>
          <p:cNvPr id="25" name="图片 8" descr="6fc417983c9675ce1b60e983870aeb8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5152" y="4695475"/>
            <a:ext cx="2257850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455915" y="-36529"/>
            <a:ext cx="2015470" cy="1970456"/>
          </a:xfrm>
          <a:prstGeom prst="rect">
            <a:avLst/>
          </a:prstGeom>
        </p:spPr>
      </p:pic>
      <p:sp>
        <p:nvSpPr>
          <p:cNvPr id="27" name="五角星 8"/>
          <p:cNvSpPr/>
          <p:nvPr/>
        </p:nvSpPr>
        <p:spPr>
          <a:xfrm rot="19967404">
            <a:off x="8069640" y="1189834"/>
            <a:ext cx="457969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8" name="五角星 12"/>
          <p:cNvSpPr/>
          <p:nvPr/>
        </p:nvSpPr>
        <p:spPr>
          <a:xfrm rot="19922997">
            <a:off x="8306495" y="4210849"/>
            <a:ext cx="143666" cy="19173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29" name="Picture 5" descr="C:\Users\Administrator\Desktop\小鸟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5324" y="1368278"/>
            <a:ext cx="834105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图片 8" descr="6fc417983c9675ce1b60e983870aeb8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8156" y="4772301"/>
            <a:ext cx="2257850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448918" y="40297"/>
            <a:ext cx="2015470" cy="1970456"/>
          </a:xfrm>
          <a:prstGeom prst="rect">
            <a:avLst/>
          </a:prstGeom>
        </p:spPr>
      </p:pic>
      <p:sp>
        <p:nvSpPr>
          <p:cNvPr id="35" name="五角星 7"/>
          <p:cNvSpPr/>
          <p:nvPr/>
        </p:nvSpPr>
        <p:spPr>
          <a:xfrm rot="19938392">
            <a:off x="7689209" y="5342234"/>
            <a:ext cx="364447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36" name="五角星 10"/>
          <p:cNvSpPr/>
          <p:nvPr/>
        </p:nvSpPr>
        <p:spPr>
          <a:xfrm>
            <a:off x="8065333" y="4638478"/>
            <a:ext cx="186173" cy="24846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37" name="五角星 8"/>
          <p:cNvSpPr/>
          <p:nvPr/>
        </p:nvSpPr>
        <p:spPr>
          <a:xfrm rot="19967404">
            <a:off x="8015526" y="1184813"/>
            <a:ext cx="457969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38" name="五角星 12"/>
          <p:cNvSpPr/>
          <p:nvPr/>
        </p:nvSpPr>
        <p:spPr>
          <a:xfrm rot="19922997">
            <a:off x="8252380" y="4205828"/>
            <a:ext cx="143666" cy="19173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39" name="Picture 5" descr="C:\Users\Administrator\Desktop\小鸟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5650" y="3349183"/>
            <a:ext cx="834105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图片 8" descr="6fc417983c9675ce1b60e983870aeb8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4041" y="4767280"/>
            <a:ext cx="2257850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394803" y="35276"/>
            <a:ext cx="2015470" cy="1970456"/>
          </a:xfrm>
          <a:prstGeom prst="rect">
            <a:avLst/>
          </a:prstGeom>
        </p:spPr>
      </p:pic>
      <p:pic>
        <p:nvPicPr>
          <p:cNvPr id="46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33" y="2054158"/>
            <a:ext cx="1098759" cy="1771045"/>
          </a:xfrm>
          <a:prstGeom prst="rect">
            <a:avLst/>
          </a:prstGeom>
        </p:spPr>
      </p:pic>
      <p:pic>
        <p:nvPicPr>
          <p:cNvPr id="47" name="图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328" y="4985308"/>
            <a:ext cx="1666884" cy="1967878"/>
          </a:xfrm>
          <a:prstGeom prst="rect">
            <a:avLst/>
          </a:prstGeom>
        </p:spPr>
      </p:pic>
      <p:pic>
        <p:nvPicPr>
          <p:cNvPr id="48" name="图片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48" y="3878769"/>
            <a:ext cx="1224530" cy="1633412"/>
          </a:xfrm>
          <a:prstGeom prst="rect">
            <a:avLst/>
          </a:prstGeom>
        </p:spPr>
      </p:pic>
      <p:sp>
        <p:nvSpPr>
          <p:cNvPr id="40" name="矩形 17"/>
          <p:cNvSpPr/>
          <p:nvPr/>
        </p:nvSpPr>
        <p:spPr bwMode="auto">
          <a:xfrm>
            <a:off x="2362200" y="609600"/>
            <a:ext cx="4800599" cy="550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zh-C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Bước 3: CHỈNH SỬA BÀI VIẾT</a:t>
            </a:r>
            <a:endParaRPr lang="zh-CN" altLang="en-US" sz="2600" b="1" dirty="0">
              <a:solidFill>
                <a:srgbClr val="0070C0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838200" y="2133600"/>
            <a:ext cx="8847138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50000"/>
              </a:lnSpc>
              <a:spcBef>
                <a:spcPts val="600"/>
              </a:spcBef>
            </a:pPr>
            <a:r>
              <a:rPr lang="vi-VN" sz="28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- Đọc lại bài.</a:t>
            </a:r>
            <a:endParaRPr lang="en-US" sz="2800" dirty="0">
              <a:solidFill>
                <a:srgbClr val="000000"/>
              </a:solidFill>
              <a:latin typeface="Times New Roman" pitchFamily="16" charset="0"/>
              <a:cs typeface="Calibri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09600" y="2667000"/>
            <a:ext cx="7518400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50000"/>
              </a:lnSpc>
              <a:spcBef>
                <a:spcPts val="600"/>
              </a:spcBef>
            </a:pPr>
            <a:r>
              <a:rPr lang="vi-VN" sz="28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- Sửa lại bài viết (nếu cần). Dựa vào yêu cầu của bài và dựa vào phiếu tìm ý để sửa.</a:t>
            </a:r>
            <a:endParaRPr lang="en-US" sz="2800" dirty="0">
              <a:solidFill>
                <a:srgbClr val="000000"/>
              </a:solidFill>
              <a:latin typeface="Times New Roman" pitchFamily="16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435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0.01204 C -0.01007 0.01328 -0.01875 0.01667 -0.02865 0.01791 C -0.03871 0.02192 -0.04809 0.02254 -0.05868 0.02378 C -0.15174 0.02192 -0.15347 0.03273 -0.20625 0.01451 C -0.2118 0.00957 -0.21302 0.00556 -0.21805 -0.00155 C -0.22604 -0.01236 -0.23455 -0.02378 -0.24566 -0.0278 C -0.27448 -0.05374 -0.34062 -0.04324 -0.36146 -0.04386 C -0.36996 -0.04664 -0.37865 -0.04787 -0.38733 -0.05065 C -0.39288 -0.0525 -0.39774 -0.05528 -0.4033 -0.05652 C -0.41094 -0.06053 -0.41944 -0.06486 -0.4276 -0.06671 C -0.44028 -0.07536 -0.4533 -0.08215 -0.46701 -0.0874 C -0.47187 -0.08926 -0.47587 -0.09265 -0.48038 -0.09543 C -0.49097 -0.10099 -0.50347 -0.10562 -0.51476 -0.10809 C -0.5408 -0.10686 -0.56597 -0.10562 -0.59184 -0.10655 C -0.60347 -0.11211 -0.61528 -0.11643 -0.62621 -0.12415 C -0.63108 -0.12755 -0.63611 -0.13095 -0.64149 -0.13311 C -0.65191 -0.14145 -0.63958 -0.13249 -0.64983 -0.13743 C -0.65434 -0.14021 -0.65868 -0.14392 -0.66337 -0.1467 C -0.66805 -0.14948 -0.66493 -0.14639 -0.6691 -0.14917 C -0.67691 -0.15411 -0.6849 -0.15936 -0.6934 -0.16276 C -0.70087 -0.16955 -0.7092 -0.17635 -0.71771 -0.18098 C -0.72413 -0.18994 -0.7342 -0.19426 -0.73941 -0.20507 C -0.74062 -0.20754 -0.74201 -0.20939 -0.74271 -0.21186 C -0.7434 -0.21372 -0.74358 -0.21588 -0.74444 -0.21773 C -0.74653 -0.22236 -0.74983 -0.22576 -0.75208 -0.23039 C -0.75694 -0.23997 -0.76094 -0.24583 -0.76701 -0.25417 " pathEditMode="relative" rAng="0" ptsTypes="AAAAAAAAAAAAAAAAAAAAAAAAAA">
                                      <p:cBhvr>
                                        <p:cTn id="35" dur="6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-123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7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1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0.01204 C -0.01003 0.01319 -0.01875 0.01666 -0.02865 0.01782 C -0.03867 0.02199 -0.04805 0.02245 -0.05872 0.02384 C -0.15169 0.02199 -0.15352 0.03264 -0.20625 0.01458 C -0.21185 0.00949 -0.21302 0.00555 -0.2181 -0.00162 C -0.22604 -0.0125 -0.2345 -0.02384 -0.2457 -0.02778 C -0.27448 -0.05394 -0.34062 -0.04329 -0.36146 -0.04375 C -0.36992 -0.04653 -0.37865 -0.04792 -0.38737 -0.05093 C -0.39284 -0.05255 -0.39779 -0.05533 -0.40325 -0.05671 C -0.41094 -0.06065 -0.4194 -0.06482 -0.4276 -0.0669 C -0.44023 -0.07546 -0.45325 -0.08218 -0.46706 -0.08773 C -0.47187 -0.08935 -0.47591 -0.09259 -0.48034 -0.09537 C -0.49102 -0.10116 -0.50352 -0.10556 -0.51471 -0.1081 C -0.54075 -0.10718 -0.56602 -0.10556 -0.5918 -0.10648 C -0.60352 -0.11204 -0.61523 -0.11644 -0.62617 -0.12408 C -0.63112 -0.12755 -0.63607 -0.13102 -0.64154 -0.1331 C -0.65195 -0.14144 -0.63958 -0.13241 -0.64987 -0.1375 C -0.6543 -0.14028 -0.65872 -0.14398 -0.66341 -0.14676 C -0.6681 -0.14954 -0.66497 -0.1463 -0.66914 -0.14908 C -0.67695 -0.15417 -0.6849 -0.15926 -0.69336 -0.16273 C -0.70091 -0.16945 -0.70924 -0.17639 -0.71771 -0.18125 C -0.72409 -0.19005 -0.73424 -0.19421 -0.73945 -0.20509 C -0.74062 -0.20764 -0.74206 -0.20949 -0.74271 -0.21181 C -0.74336 -0.21366 -0.74362 -0.21597 -0.7444 -0.21783 C -0.74648 -0.22246 -0.74987 -0.2257 -0.75208 -0.23033 C -0.7569 -0.24005 -0.76094 -0.24584 -0.76706 -0.25417 " pathEditMode="relative" rAng="0" ptsTypes="AAAAAAAAAAAAAAAAAAAAAAAAAA">
                                      <p:cBhvr>
                                        <p:cTn id="72" dur="6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59" y="-1266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9000"/>
                            </p:stCondLst>
                            <p:childTnLst>
                              <p:par>
                                <p:cTn id="7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3" dur="3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5" dur="3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0.01203 C -0.01002 0.01319 -0.01875 0.01666 -0.02864 0.01782 C -0.03867 0.02199 -0.04804 0.02245 -0.05872 0.02384 C -0.15169 0.02199 -0.15351 0.03264 -0.20625 0.01458 C -0.21185 0.00949 -0.21302 0.00555 -0.2181 -0.00162 C -0.22604 -0.01227 -0.2345 -0.02385 -0.2457 -0.02778 C -0.27448 -0.05371 -0.34062 -0.04329 -0.36145 -0.04375 C -0.36992 -0.04653 -0.37864 -0.04792 -0.38737 -0.0507 C -0.39284 -0.05255 -0.39778 -0.05533 -0.40325 -0.05648 C -0.41093 -0.06042 -0.4194 -0.06482 -0.4276 -0.06667 C -0.44023 -0.07547 -0.45325 -0.08218 -0.46705 -0.0875 C -0.47187 -0.08935 -0.47591 -0.0926 -0.48034 -0.09537 C -0.49101 -0.10093 -0.50351 -0.10556 -0.51471 -0.1081 C -0.54075 -0.10695 -0.56601 -0.10556 -0.59179 -0.10648 C -0.60351 -0.11204 -0.61523 -0.11644 -0.62617 -0.12408 C -0.63112 -0.12755 -0.63606 -0.13102 -0.64153 -0.1331 C -0.65195 -0.14144 -0.63958 -0.13241 -0.64987 -0.1375 C -0.65429 -0.14028 -0.65872 -0.14398 -0.66341 -0.14676 C -0.6681 -0.14954 -0.66497 -0.1463 -0.66914 -0.14908 C -0.67695 -0.15417 -0.68489 -0.15926 -0.69336 -0.16273 C -0.70091 -0.16945 -0.70924 -0.17639 -0.7177 -0.18102 C -0.72409 -0.19005 -0.73424 -0.19422 -0.73945 -0.2051 C -0.74062 -0.20764 -0.74205 -0.20949 -0.7427 -0.21181 C -0.74336 -0.21366 -0.74362 -0.21598 -0.7444 -0.21783 C -0.74648 -0.22246 -0.74987 -0.2257 -0.75208 -0.23033 C -0.7569 -0.24005 -0.76093 -0.24584 -0.76705 -0.25417 " pathEditMode="relative" rAng="0" ptsTypes="AAAAAAAAAAAAAAAAAAAAAAAAAA">
                                      <p:cBhvr>
                                        <p:cTn id="110" dur="6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59" y="-12662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3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4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7" grpId="0" animBg="1"/>
      <p:bldP spid="27" grpId="1" animBg="1"/>
      <p:bldP spid="28" grpId="0" animBg="1"/>
      <p:bldP spid="28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" name="Rounded Rectangle 10"/>
          <p:cNvSpPr/>
          <p:nvPr/>
        </p:nvSpPr>
        <p:spPr>
          <a:xfrm>
            <a:off x="1600200" y="1417638"/>
            <a:ext cx="6172200" cy="4602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pic>
        <p:nvPicPr>
          <p:cNvPr id="75779" name="Picture 8"/>
          <p:cNvPicPr>
            <a:picLocks noChangeAspect="1" noChangeArrowheads="1"/>
          </p:cNvPicPr>
          <p:nvPr/>
        </p:nvPicPr>
        <p:blipFill>
          <a:blip r:embed="rId3"/>
          <a:srcRect b="65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A_库_文本框 7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844800"/>
            <a:ext cx="6096000" cy="163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6802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" name="PA_库_文本框 7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73200" y="838200"/>
            <a:ext cx="6121400" cy="1397000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14500" y="2286000"/>
            <a:ext cx="5067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1. Nhắc lại yêu cầu của kiểu bài.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0" y="2657475"/>
            <a:ext cx="6248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200" dirty="0">
                <a:latin typeface="Times New Roman" pitchFamily="16" charset="0"/>
                <a:cs typeface="Times New Roman" pitchFamily="16" charset="0"/>
              </a:rPr>
              <a:t>- Kể về một trải </a:t>
            </a:r>
            <a:r>
              <a:rPr lang="vi-VN" sz="2200" dirty="0" smtClean="0">
                <a:latin typeface="Times New Roman" pitchFamily="16" charset="0"/>
                <a:cs typeface="Times New Roman" pitchFamily="16" charset="0"/>
              </a:rPr>
              <a:t>nghiệm</a:t>
            </a:r>
            <a:r>
              <a:rPr lang="en-US" sz="2200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vi-VN" sz="2200" dirty="0" smtClean="0">
                <a:latin typeface="Times New Roman" pitchFamily="16" charset="0"/>
                <a:cs typeface="Times New Roman" pitchFamily="16" charset="0"/>
              </a:rPr>
              <a:t>đá</a:t>
            </a:r>
            <a:r>
              <a:rPr lang="en-US" sz="2200" dirty="0" smtClean="0">
                <a:latin typeface="Times New Roman" pitchFamily="16" charset="0"/>
                <a:cs typeface="Times New Roman" pitchFamily="16" charset="0"/>
              </a:rPr>
              <a:t>ng nhớ</a:t>
            </a:r>
            <a:r>
              <a:rPr lang="vi-VN" sz="2200" dirty="0" smtClean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vi-VN" sz="2200" dirty="0">
                <a:latin typeface="Times New Roman" pitchFamily="16" charset="0"/>
                <a:cs typeface="Times New Roman" pitchFamily="16" charset="0"/>
              </a:rPr>
              <a:t>của bản thân.</a:t>
            </a:r>
            <a:endParaRPr lang="en-US" sz="2200" dirty="0">
              <a:latin typeface="Times New Roman" pitchFamily="16" charset="0"/>
              <a:cs typeface="Times New Roman" pitchFamily="16" charset="0"/>
            </a:endParaRPr>
          </a:p>
          <a:p>
            <a:r>
              <a:rPr lang="vi-VN" sz="2200" dirty="0">
                <a:latin typeface="Times New Roman" pitchFamily="16" charset="0"/>
                <a:cs typeface="Times New Roman" pitchFamily="16" charset="0"/>
              </a:rPr>
              <a:t>- Thời gian, địa điểm diễn ra câu chuyện.</a:t>
            </a:r>
            <a:endParaRPr lang="en-US" sz="2200" dirty="0">
              <a:latin typeface="Times New Roman" pitchFamily="16" charset="0"/>
              <a:cs typeface="Times New Roman" pitchFamily="16" charset="0"/>
            </a:endParaRPr>
          </a:p>
          <a:p>
            <a:r>
              <a:rPr lang="vi-VN" sz="2200" dirty="0">
                <a:latin typeface="Times New Roman" pitchFamily="16" charset="0"/>
                <a:cs typeface="Times New Roman" pitchFamily="16" charset="0"/>
              </a:rPr>
              <a:t>- Người kể: sử dụng ngôi kể thứ nhất (xưng “tôi).</a:t>
            </a:r>
          </a:p>
          <a:p>
            <a:r>
              <a:rPr lang="vi-VN" sz="2200" dirty="0">
                <a:latin typeface="Times New Roman" pitchFamily="16" charset="0"/>
                <a:cs typeface="Times New Roman" pitchFamily="16" charset="0"/>
              </a:rPr>
              <a:t>- Cảm xúc của bản thân…</a:t>
            </a:r>
            <a:endParaRPr lang="en-US" sz="2200" dirty="0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14500" y="4075113"/>
            <a:ext cx="5067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7030A0"/>
                </a:solidFill>
                <a:latin typeface="Times New Roman" pitchFamily="16" charset="0"/>
                <a:cs typeface="Times New Roman" pitchFamily="16" charset="0"/>
              </a:rPr>
              <a:t>2. Đọc và sửa bài.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A6BD01-D65C-744E-A7C2-C51458EF7C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AEE2BAF-54B0-8941-86FB-36E501D6FF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7EA76E-2A7F-5F46-8C1C-CEAA9B9D9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767" y="0"/>
            <a:ext cx="9204767" cy="6858000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xmlns="" id="{D88F23E2-004B-974F-A9E6-FCD5DB6BD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3826" y="157655"/>
            <a:ext cx="9110173" cy="653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B05E0A1C-8F2C-8043-B897-C9A1D23DC681}"/>
              </a:ext>
            </a:extLst>
          </p:cNvPr>
          <p:cNvSpPr/>
          <p:nvPr/>
        </p:nvSpPr>
        <p:spPr>
          <a:xfrm>
            <a:off x="-13472" y="74427"/>
            <a:ext cx="9204768" cy="6698513"/>
          </a:xfrm>
          <a:prstGeom prst="roundRect">
            <a:avLst/>
          </a:prstGeom>
          <a:solidFill>
            <a:schemeClr val="bg1">
              <a:alpha val="8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28600" y="228600"/>
            <a:ext cx="8685213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vi-VN" sz="1600" b="1" dirty="0" smtClean="0">
                <a:solidFill>
                  <a:srgbClr val="FF0000"/>
                </a:solidFill>
              </a:rPr>
              <a:t>PHIẾU TÌM Ý</a:t>
            </a:r>
            <a:endParaRPr lang="en-US" sz="1600" dirty="0" smtClean="0">
              <a:solidFill>
                <a:srgbClr val="FF0000"/>
              </a:solidFill>
            </a:endParaRPr>
          </a:p>
          <a:p>
            <a:pPr algn="ctr"/>
            <a:r>
              <a:rPr lang="vi-VN" sz="1600" dirty="0" smtClean="0">
                <a:solidFill>
                  <a:srgbClr val="FF0000"/>
                </a:solidFill>
              </a:rPr>
              <a:t>Họ và tên HS: ………………………….</a:t>
            </a:r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vi-VN" b="1" dirty="0" smtClean="0">
                <a:latin typeface="+mj-lt"/>
              </a:rPr>
              <a:t>Nhiệm vụ</a:t>
            </a:r>
            <a:r>
              <a:rPr lang="vi-VN" dirty="0" smtClean="0">
                <a:latin typeface="+mj-lt"/>
              </a:rPr>
              <a:t>: Tìm ý cho bài văn Kể lại một trải nghiệm</a:t>
            </a:r>
            <a:r>
              <a:rPr lang="en-US" dirty="0" smtClean="0">
                <a:latin typeface="+mj-lt"/>
              </a:rPr>
              <a:t> ( chuyến đi đáng nhớ)</a:t>
            </a:r>
            <a:r>
              <a:rPr lang="vi-VN" dirty="0" smtClean="0">
                <a:latin typeface="+mj-lt"/>
              </a:rPr>
              <a:t> của bản thân</a:t>
            </a:r>
            <a:endParaRPr lang="en-US" dirty="0" smtClean="0">
              <a:latin typeface="+mj-lt"/>
            </a:endParaRPr>
          </a:p>
          <a:p>
            <a:r>
              <a:rPr lang="vi-VN" dirty="0" smtClean="0">
                <a:latin typeface="+mj-lt"/>
              </a:rPr>
              <a:t>Gợi ý: Để nhớ lại các chi tiết, hãy viết tự do theo trí nhớ của em bằng cách trả lời vào cột bên phải ở các câu hỏi ở cột trái.</a:t>
            </a:r>
            <a:endParaRPr lang="en-US" dirty="0">
              <a:latin typeface="+mj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800" y="2133600"/>
          <a:ext cx="8839200" cy="3261360"/>
        </p:xfrm>
        <a:graphic>
          <a:graphicData uri="http://schemas.openxmlformats.org/drawingml/2006/table">
            <a:tbl>
              <a:tblPr/>
              <a:tblGrid>
                <a:gridCol w="4724400"/>
                <a:gridCol w="4114800"/>
              </a:tblGrid>
              <a:tr h="685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Chuyến đi đáng nhớ nhất là gì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? Xảy ra khi nào?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………………………………………</a:t>
                      </a: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Những ai có liên quan đến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chuyến đi đó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? Họ đã nói và làm gì?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………………………………………</a:t>
                      </a: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Điều gì đã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diễn ra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? Theo thứ tự thế nào? 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………………………………………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Sự việc nào là ấn tượng nhất?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Vì sao ?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………………………………………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Cảm xúc của em như thế nào khi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chuyến đi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diễn ra và khi kể lại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chuyến đi đó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?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..............................................................</a:t>
                      </a:r>
                      <a:endParaRPr lang="vi-VN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826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13"/>
          <p:cNvGrpSpPr>
            <a:grpSpLocks/>
          </p:cNvGrpSpPr>
          <p:nvPr/>
        </p:nvGrpSpPr>
        <p:grpSpPr bwMode="auto">
          <a:xfrm>
            <a:off x="1219200" y="304800"/>
            <a:ext cx="7138988" cy="1785938"/>
            <a:chOff x="3989878" y="372140"/>
            <a:chExt cx="5955984" cy="1786269"/>
          </a:xfrm>
        </p:grpSpPr>
        <p:pic>
          <p:nvPicPr>
            <p:cNvPr id="68626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矩形 17"/>
            <p:cNvSpPr/>
            <p:nvPr/>
          </p:nvSpPr>
          <p:spPr>
            <a:xfrm>
              <a:off x="3989878" y="372140"/>
              <a:ext cx="5955984" cy="6795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altLang="zh-CN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GIỚI THIỆU KIỂU BÀI</a:t>
              </a:r>
              <a:endParaRPr lang="zh-CN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图片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12750" y="-163513"/>
            <a:ext cx="16129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696200" y="-127000"/>
            <a:ext cx="1614488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246063" y="1450975"/>
            <a:ext cx="8578850" cy="5054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x-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74838" y="2078038"/>
            <a:ext cx="5594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V</a:t>
            </a:r>
            <a:r>
              <a:rPr lang="vi-VN" sz="24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ă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n bản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: </a:t>
            </a:r>
            <a:r>
              <a:rPr lang="en-US" sz="24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“</a:t>
            </a:r>
            <a:r>
              <a:rPr lang="en-US" sz="2400" i="1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Bài học đường đời đầu tiên</a:t>
            </a:r>
            <a:r>
              <a:rPr lang="en-US" sz="2400" dirty="0">
                <a:solidFill>
                  <a:srgbClr val="FF0000"/>
                </a:solidFill>
                <a:latin typeface="Times New Roman" pitchFamily="16" charset="0"/>
                <a:cs typeface="Times New Roman" pitchFamily="16" charset="0"/>
              </a:rPr>
              <a:t>”.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35063" y="2640013"/>
            <a:ext cx="7405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- Sự việc chính: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66800" y="3581400"/>
            <a:ext cx="7396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- Người kể: </a:t>
            </a: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5" y="5954713"/>
            <a:ext cx="7732713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400000">
            <a:off x="6533356" y="3599657"/>
            <a:ext cx="407511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-1516063" y="3640138"/>
            <a:ext cx="4075113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688975" y="1379538"/>
            <a:ext cx="77343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914400" y="4191000"/>
            <a:ext cx="73945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Symbol" pitchFamily="2" charset="2"/>
              <a:buChar char="Þ"/>
              <a:defRPr/>
            </a:pP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 bài kể lại một trải nghiệm. </a:t>
            </a:r>
          </a:p>
          <a:p>
            <a:pPr>
              <a:defRPr/>
            </a:pP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Sử dụng ngôi kể thứ nhất.</a:t>
            </a:r>
            <a:endParaRPr lang="x-none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90600" y="2644775"/>
            <a:ext cx="7405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   </a:t>
            </a:r>
            <a:r>
              <a:rPr lang="en-US" sz="2000" dirty="0" smtClean="0">
                <a:latin typeface="Times New Roman" pitchFamily="16" charset="0"/>
                <a:cs typeface="Times New Roman" pitchFamily="16" charset="0"/>
              </a:rPr>
              <a:t>                         Dế Mèn kể về bài học đường đời đầu tiên của bản thân từ sự việc trêu chị Cốc dẫn đến cái chết của Dế Choắt.        </a:t>
            </a:r>
            <a:endParaRPr lang="en-US" sz="2000" dirty="0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209800" y="35814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  xưng “tôi”.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581400" y="3733800"/>
            <a:ext cx="609600" cy="1508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038600" y="3581400"/>
            <a:ext cx="2719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6" charset="0"/>
                <a:cs typeface="Times New Roman" pitchFamily="16" charset="0"/>
              </a:rPr>
              <a:t>  </a:t>
            </a:r>
            <a:r>
              <a:rPr lang="en-US" sz="2000" dirty="0">
                <a:latin typeface="Times New Roman" pitchFamily="16" charset="0"/>
                <a:cs typeface="Times New Roman" pitchFamily="16" charset="0"/>
              </a:rPr>
              <a:t>Ngôi kể thứ nhất.</a:t>
            </a:r>
            <a:endParaRPr lang="en-US" dirty="0"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9634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96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895600"/>
            <a:ext cx="45720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86013" y="350678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  <a:latin typeface="Times New Roman" pitchFamily="16" charset="0"/>
                <a:cs typeface="Times New Roman" pitchFamily="16" charset="0"/>
              </a:rPr>
              <a:t>Yêu cầu của kiểu bài kể về trải nghiệm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76300" y="4279900"/>
            <a:ext cx="7405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Times New Roman" pitchFamily="16" charset="0"/>
                <a:cs typeface="Times New Roman" pitchFamily="16" charset="0"/>
              </a:rPr>
              <a:t>- Yêu cầu: kể về trải nghiệm </a:t>
            </a:r>
            <a:r>
              <a:rPr lang="vi-VN" dirty="0" smtClean="0">
                <a:latin typeface="Times New Roman" pitchFamily="16" charset="0"/>
                <a:cs typeface="Times New Roman" pitchFamily="16" charset="0"/>
              </a:rPr>
              <a:t>đá</a:t>
            </a:r>
            <a:r>
              <a:rPr lang="en-US" dirty="0" smtClean="0">
                <a:latin typeface="Times New Roman" pitchFamily="16" charset="0"/>
                <a:cs typeface="Times New Roman" pitchFamily="16" charset="0"/>
              </a:rPr>
              <a:t>ng nh</a:t>
            </a:r>
            <a:r>
              <a:rPr lang="vi-VN" dirty="0" smtClean="0">
                <a:latin typeface="Times New Roman" pitchFamily="16" charset="0"/>
                <a:cs typeface="Times New Roman" pitchFamily="16" charset="0"/>
              </a:rPr>
              <a:t>ớ </a:t>
            </a:r>
            <a:r>
              <a:rPr lang="en-US" dirty="0" smtClean="0">
                <a:latin typeface="Times New Roman" pitchFamily="16" charset="0"/>
                <a:cs typeface="Times New Roman" pitchFamily="16" charset="0"/>
              </a:rPr>
              <a:t>của </a:t>
            </a:r>
            <a:r>
              <a:rPr lang="en-US" dirty="0">
                <a:latin typeface="Times New Roman" pitchFamily="16" charset="0"/>
                <a:cs typeface="Times New Roman" pitchFamily="16" charset="0"/>
              </a:rPr>
              <a:t>bản thân.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85825" y="4738688"/>
            <a:ext cx="7396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6" charset="0"/>
                <a:cs typeface="Times New Roman" pitchFamily="16" charset="0"/>
              </a:rPr>
              <a:t>- Thời gian, địa điểm diễn ra câu chuyện.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9788" y="5214938"/>
            <a:ext cx="7250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>
                <a:latin typeface="Times New Roman" pitchFamily="16" charset="0"/>
                <a:cs typeface="Times New Roman" pitchFamily="16" charset="0"/>
              </a:rPr>
              <a:t>- Người kể: kể ở ngôi thứ nhất (xưng “tôi”).</a:t>
            </a:r>
            <a:endParaRPr lang="en-US"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52488" y="5678488"/>
            <a:ext cx="7248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>
                <a:latin typeface="Times New Roman" pitchFamily="16" charset="0"/>
                <a:cs typeface="Times New Roman" pitchFamily="16" charset="0"/>
              </a:rPr>
              <a:t>- Cảm xúc của bản thân.</a:t>
            </a:r>
            <a:endParaRPr lang="en-US"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69642" name="图片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74258">
            <a:off x="7753350" y="-33338"/>
            <a:ext cx="14097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3" name="图片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430929" flipH="1">
            <a:off x="-160338" y="6350"/>
            <a:ext cx="1450976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6969125" y="4454525"/>
            <a:ext cx="3359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1427956" y="4471194"/>
            <a:ext cx="35702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8963" y="6199188"/>
            <a:ext cx="3940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4951413" y="2767013"/>
            <a:ext cx="73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27550" y="6215063"/>
            <a:ext cx="39401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5665788" y="2767013"/>
            <a:ext cx="2736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357188" y="2741613"/>
            <a:ext cx="25384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3249613" y="2730500"/>
            <a:ext cx="14747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0658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9144000" cy="70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1038225" y="274638"/>
            <a:ext cx="7169150" cy="1552575"/>
            <a:chOff x="3989878" y="240386"/>
            <a:chExt cx="5979834" cy="1918023"/>
          </a:xfrm>
        </p:grpSpPr>
        <p:pic>
          <p:nvPicPr>
            <p:cNvPr id="70667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矩形 17"/>
            <p:cNvSpPr/>
            <p:nvPr/>
          </p:nvSpPr>
          <p:spPr>
            <a:xfrm>
              <a:off x="4013713" y="240386"/>
              <a:ext cx="5955999" cy="6805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altLang="zh-CN" sz="2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ĐỌC &amp; PHÂN TÍCH </a:t>
              </a:r>
              <a:r>
                <a:rPr lang="en-US" altLang="zh-CN" sz="2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VÍ DỤ</a:t>
              </a:r>
              <a:endParaRPr lang="zh-CN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38313" y="914400"/>
            <a:ext cx="7405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Văn bản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“ Bài học đường đời đầu tiên”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Kể về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trải nghiệm của Dế Mèn.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93863" y="1576388"/>
            <a:ext cx="73961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dirty="0" smtClean="0">
                <a:latin typeface="+mj-lt"/>
              </a:rPr>
              <a:t>- Ngôi kể: ngôi thứ nhất (xưng “tôi”</a:t>
            </a:r>
            <a:r>
              <a:rPr lang="en-US" dirty="0" smtClean="0">
                <a:latin typeface="+mj-lt"/>
              </a:rPr>
              <a:t>- nhân vật Dế Mèn</a:t>
            </a:r>
            <a:r>
              <a:rPr lang="vi-VN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76400" y="1905000"/>
            <a:ext cx="72501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Nhân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vật: Dế Mèn; chị Cốc; Dế Choắt</a:t>
            </a:r>
            <a:r>
              <a:rPr lang="en-US" dirty="0" smtClean="0"/>
              <a:t>.</a:t>
            </a:r>
          </a:p>
          <a:p>
            <a:pPr lvl="0">
              <a:buFontTx/>
              <a:buChar char="-"/>
            </a:pPr>
            <a:r>
              <a:rPr lang="en-US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en-US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Thời gian, địa điểm: buổi chiều; trước cửa hang.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76400" y="2590800"/>
            <a:ext cx="7248525" cy="1809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Các sự việc: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+ Sự việc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mở đầu: sang chơi nhà Dế Choắt</a:t>
            </a: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+ Sự việc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phát triển: trêu chị Cốc.</a:t>
            </a: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+ Sự việc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kết thúc: chứng kiến cái chết của Dế Choắt. Sự ân hận của Dế Mèn.</a:t>
            </a:r>
          </a:p>
          <a:p>
            <a:pPr>
              <a:spcBef>
                <a:spcPct val="20000"/>
              </a:spcBef>
            </a:pPr>
            <a:endParaRPr lang="en-US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70665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188" y="-206375"/>
            <a:ext cx="1573212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图片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3838" y="-149225"/>
            <a:ext cx="1122362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76400" y="2286000"/>
            <a:ext cx="72501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491"/>
          <a:stretch/>
        </p:blipFill>
        <p:spPr>
          <a:xfrm>
            <a:off x="767347" y="0"/>
            <a:ext cx="8169089" cy="6458260"/>
          </a:xfrm>
          <a:prstGeom prst="rect">
            <a:avLst/>
          </a:prstGeom>
        </p:spPr>
      </p:pic>
      <p:grpSp>
        <p:nvGrpSpPr>
          <p:cNvPr id="3" name="组合 11"/>
          <p:cNvGrpSpPr/>
          <p:nvPr/>
        </p:nvGrpSpPr>
        <p:grpSpPr>
          <a:xfrm>
            <a:off x="2108841" y="343858"/>
            <a:ext cx="5275564" cy="5296449"/>
            <a:chOff x="-558688" y="0"/>
            <a:chExt cx="9107943" cy="6858000"/>
          </a:xfrm>
        </p:grpSpPr>
        <p:pic>
          <p:nvPicPr>
            <p:cNvPr id="4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5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7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338781">
            <a:off x="5893324" y="313302"/>
            <a:ext cx="1063853" cy="10164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8788" y="1775835"/>
            <a:ext cx="2889755" cy="4359018"/>
          </a:xfrm>
          <a:prstGeom prst="rect">
            <a:avLst/>
          </a:prstGeom>
        </p:spPr>
      </p:pic>
      <p:pic>
        <p:nvPicPr>
          <p:cNvPr id="9" name="PA_库_文本框 7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676400" y="2286000"/>
            <a:ext cx="6108700" cy="231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675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08 0.14745 L -0.07617 -0.04005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937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ccel="30000" decel="2600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6" name="Table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27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-209550"/>
            <a:ext cx="9144000" cy="70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939800" y="441325"/>
            <a:ext cx="7264400" cy="1584325"/>
            <a:chOff x="3886105" y="201561"/>
            <a:chExt cx="6059756" cy="1956848"/>
          </a:xfrm>
        </p:grpSpPr>
        <p:pic>
          <p:nvPicPr>
            <p:cNvPr id="72727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矩形 17"/>
            <p:cNvSpPr/>
            <p:nvPr/>
          </p:nvSpPr>
          <p:spPr>
            <a:xfrm>
              <a:off x="3886105" y="201561"/>
              <a:ext cx="5956465" cy="680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altLang="zh-CN" sz="2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Bước 1: TRƯỚC KHI VIẾT</a:t>
              </a:r>
              <a:endParaRPr lang="zh-CN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72720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188" y="-206375"/>
            <a:ext cx="1573212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1" name="图片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3838" y="-149225"/>
            <a:ext cx="1122362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341438" y="1225550"/>
            <a:ext cx="88471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50000"/>
              </a:lnSpc>
              <a:spcBef>
                <a:spcPts val="600"/>
              </a:spcBef>
            </a:pPr>
            <a:r>
              <a:rPr lang="vi-VN" b="1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a) Lựa chọn đề tài</a:t>
            </a:r>
            <a:endParaRPr lang="en-US" b="1" dirty="0">
              <a:solidFill>
                <a:srgbClr val="000000"/>
              </a:solidFill>
              <a:latin typeface="Times New Roman" pitchFamily="16" charset="0"/>
              <a:cs typeface="Calibri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341438" y="1608138"/>
            <a:ext cx="88471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50000"/>
              </a:lnSpc>
            </a:pPr>
            <a:r>
              <a:rPr lang="vi-VN" b="1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b) Tìm ý</a:t>
            </a:r>
            <a:endParaRPr lang="en-US" b="1">
              <a:solidFill>
                <a:srgbClr val="000000"/>
              </a:solidFill>
              <a:latin typeface="Times New Roman" pitchFamily="16" charset="0"/>
              <a:cs typeface="Calibri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990600" y="2133600"/>
          <a:ext cx="7772401" cy="2987040"/>
        </p:xfrm>
        <a:graphic>
          <a:graphicData uri="http://schemas.openxmlformats.org/drawingml/2006/table">
            <a:tbl>
              <a:tblPr/>
              <a:tblGrid>
                <a:gridCol w="4154214"/>
                <a:gridCol w="3618187"/>
              </a:tblGrid>
              <a:tr h="685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Chuyến đi đáng nhớ nhất là gì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? Xảy ra khi nào?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………………………………………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Những ai có liên quan đến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chuyến đi đó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? Họ đã nói và làm gì?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………………………………………</a:t>
                      </a:r>
                      <a:endParaRPr lang="en-US" sz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Điều gì đã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diễn ra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? Theo thứ tự thế nào? 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………………………………………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Sự việc nào là ấn tượng nhất?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Vì sao ?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………………………………………</a:t>
                      </a:r>
                      <a:endParaRPr lang="en-US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vi-VN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Cảm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xúc của em như thế nào khi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chuyến đi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diễn ra và khi kể lại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chuyến đi đó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?</a:t>
                      </a:r>
                      <a:endParaRPr lang="en-US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..............................................................</a:t>
                      </a:r>
                      <a:endParaRPr lang="vi-VN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6" name="Table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27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-209550"/>
            <a:ext cx="9144000" cy="700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13"/>
          <p:cNvGrpSpPr>
            <a:grpSpLocks/>
          </p:cNvGrpSpPr>
          <p:nvPr/>
        </p:nvGrpSpPr>
        <p:grpSpPr bwMode="auto">
          <a:xfrm>
            <a:off x="939800" y="441325"/>
            <a:ext cx="7264400" cy="1584325"/>
            <a:chOff x="3886105" y="201561"/>
            <a:chExt cx="6059756" cy="1956848"/>
          </a:xfrm>
        </p:grpSpPr>
        <p:pic>
          <p:nvPicPr>
            <p:cNvPr id="72727" name="Picture 1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5400000">
              <a:off x="6414775" y="-1372678"/>
              <a:ext cx="1106190" cy="59559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矩形 17"/>
            <p:cNvSpPr/>
            <p:nvPr/>
          </p:nvSpPr>
          <p:spPr>
            <a:xfrm>
              <a:off x="3886105" y="201561"/>
              <a:ext cx="5956465" cy="680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altLang="zh-CN" sz="26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Microsoft YaHei UI" panose="020B0503020204020204" pitchFamily="34" charset="-122"/>
                  <a:cs typeface="Times New Roman" panose="02020603050405020304" pitchFamily="18" charset="0"/>
                </a:rPr>
                <a:t>Bước 1: TRƯỚC KHI VIẾT</a:t>
              </a:r>
              <a:endParaRPr lang="zh-CN" alt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72720" name="图片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0188" y="-206375"/>
            <a:ext cx="1573212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1" name="图片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3838" y="-149225"/>
            <a:ext cx="1122362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295400" y="1066800"/>
            <a:ext cx="88471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50000"/>
              </a:lnSpc>
              <a:spcBef>
                <a:spcPts val="600"/>
              </a:spcBef>
            </a:pPr>
            <a:r>
              <a:rPr lang="vi-VN" b="1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a) Lựa chọn đề tài</a:t>
            </a:r>
            <a:endParaRPr lang="en-US" b="1" dirty="0">
              <a:solidFill>
                <a:srgbClr val="000000"/>
              </a:solidFill>
              <a:latin typeface="Times New Roman" pitchFamily="16" charset="0"/>
              <a:cs typeface="Calibri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295400" y="1371600"/>
            <a:ext cx="88471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50000"/>
              </a:lnSpc>
            </a:pPr>
            <a:r>
              <a:rPr lang="vi-VN" b="1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b) Tìm ý</a:t>
            </a:r>
            <a:endParaRPr lang="en-US" b="1" dirty="0">
              <a:solidFill>
                <a:srgbClr val="000000"/>
              </a:solidFill>
              <a:latin typeface="Times New Roman" pitchFamily="16" charset="0"/>
              <a:cs typeface="Calibri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295400" y="1676400"/>
            <a:ext cx="88487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50000"/>
              </a:lnSpc>
            </a:pPr>
            <a:r>
              <a:rPr lang="vi-VN" b="1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c) Lập dàn ý</a:t>
            </a:r>
            <a:endParaRPr lang="en-US" b="1" dirty="0">
              <a:solidFill>
                <a:srgbClr val="000000"/>
              </a:solidFill>
              <a:latin typeface="Times New Roman" pitchFamily="16" charset="0"/>
              <a:cs typeface="Calibri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66800" y="2133600"/>
            <a:ext cx="784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vi-VN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Mở bài</a:t>
            </a:r>
            <a:r>
              <a:rPr kumimoji="0" lang="vi-V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vi-V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iới thiệu câu chuyện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giới thiệu chuyến đi đáng nhớ)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990600" y="2438400"/>
            <a:ext cx="7848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i="1" u="sng" dirty="0" smtClean="0">
                <a:latin typeface="Times New Roman" pitchFamily="18" charset="0"/>
                <a:cs typeface="Times New Roman" pitchFamily="18" charset="0"/>
              </a:rPr>
              <a:t>Thân bài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ể diễn biến câu chuyện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 Kể lại diễn biến của chuyến đi đó đã diễn ra như thế nào?)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Lí do có chuyến đi</a:t>
            </a: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+ Thời gian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+ Không gian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+ Những nhân vật có liên quan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+ Kể lại các sự 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bắt đầu, trên đường, điểm đến ... kết hợp với miêu tả quang cảnh thiên nhiên...)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62000" y="4648200"/>
            <a:ext cx="8848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dirty="0" smtClean="0">
                <a:latin typeface="+mj-lt"/>
              </a:rPr>
              <a:t>- </a:t>
            </a:r>
            <a:r>
              <a:rPr lang="vi-VN" i="1" u="sng" dirty="0" smtClean="0">
                <a:latin typeface="+mj-lt"/>
              </a:rPr>
              <a:t>Kết bài</a:t>
            </a:r>
            <a:r>
              <a:rPr lang="vi-VN" dirty="0" smtClean="0">
                <a:latin typeface="+mj-lt"/>
              </a:rPr>
              <a:t>: kết thúc câu chuyện và cảm xúc của bản thân</a:t>
            </a:r>
            <a:r>
              <a:rPr lang="en-US" dirty="0" smtClean="0">
                <a:latin typeface="+mj-lt"/>
              </a:rPr>
              <a:t> (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Cảm xúc khi chuyến đi kết thúc</a:t>
            </a:r>
            <a:r>
              <a:rPr lang="en-US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 noChangeArrowheads="1"/>
          </p:cNvSpPr>
          <p:nvPr/>
        </p:nvSpPr>
        <p:spPr bwMode="auto">
          <a:xfrm>
            <a:off x="1072018" y="1114813"/>
            <a:ext cx="7614782" cy="4147384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rgbClr val="FFCC99"/>
          </a:solidFill>
          <a:ln>
            <a:noFill/>
          </a:ln>
        </p:spPr>
        <p:txBody>
          <a:bodyPr/>
          <a:lstStyle/>
          <a:p>
            <a:pPr defTabSz="1218072"/>
            <a:endParaRPr lang="zh-CN" altLang="en-US" sz="2398">
              <a:solidFill>
                <a:srgbClr val="5F5F5F"/>
              </a:solidFill>
            </a:endParaRPr>
          </a:p>
        </p:txBody>
      </p:sp>
      <p:sp>
        <p:nvSpPr>
          <p:cNvPr id="11" name="五角星 5"/>
          <p:cNvSpPr/>
          <p:nvPr/>
        </p:nvSpPr>
        <p:spPr>
          <a:xfrm rot="21380687">
            <a:off x="5976267" y="346962"/>
            <a:ext cx="457969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2" name="五角星 6"/>
          <p:cNvSpPr/>
          <p:nvPr/>
        </p:nvSpPr>
        <p:spPr>
          <a:xfrm rot="19938392">
            <a:off x="6962502" y="413175"/>
            <a:ext cx="364447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3" name="五角星 7"/>
          <p:cNvSpPr/>
          <p:nvPr/>
        </p:nvSpPr>
        <p:spPr>
          <a:xfrm rot="19938392">
            <a:off x="7743324" y="5347255"/>
            <a:ext cx="364447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4" name="五角星 8"/>
          <p:cNvSpPr/>
          <p:nvPr/>
        </p:nvSpPr>
        <p:spPr>
          <a:xfrm rot="19967404">
            <a:off x="8076637" y="1113008"/>
            <a:ext cx="457969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6" name="五角星 9"/>
          <p:cNvSpPr/>
          <p:nvPr/>
        </p:nvSpPr>
        <p:spPr>
          <a:xfrm>
            <a:off x="6341611" y="4647392"/>
            <a:ext cx="253202" cy="337916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7" name="五角星 10"/>
          <p:cNvSpPr/>
          <p:nvPr/>
        </p:nvSpPr>
        <p:spPr>
          <a:xfrm>
            <a:off x="8119448" y="4643499"/>
            <a:ext cx="186173" cy="24846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8" name="五角星 11"/>
          <p:cNvSpPr/>
          <p:nvPr/>
        </p:nvSpPr>
        <p:spPr>
          <a:xfrm>
            <a:off x="8632414" y="4967956"/>
            <a:ext cx="93086" cy="12422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19" name="五角星 12"/>
          <p:cNvSpPr/>
          <p:nvPr/>
        </p:nvSpPr>
        <p:spPr>
          <a:xfrm rot="19922997">
            <a:off x="8313492" y="4134023"/>
            <a:ext cx="143666" cy="19173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20" name="Picture 5" descr="C:\Users\Administrator\Desktop\小鸟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8568" y="2243172"/>
            <a:ext cx="834105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8" descr="6fc417983c9675ce1b60e983870aeb8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8155" y="4672866"/>
            <a:ext cx="2257850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448917" y="-59138"/>
            <a:ext cx="2015470" cy="1970456"/>
          </a:xfrm>
          <a:prstGeom prst="rect">
            <a:avLst/>
          </a:prstGeom>
        </p:spPr>
      </p:pic>
      <p:sp>
        <p:nvSpPr>
          <p:cNvPr id="23" name="五角星 5"/>
          <p:cNvSpPr/>
          <p:nvPr/>
        </p:nvSpPr>
        <p:spPr>
          <a:xfrm rot="21380687">
            <a:off x="5983264" y="369571"/>
            <a:ext cx="457969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4" name="五角星 6"/>
          <p:cNvSpPr/>
          <p:nvPr/>
        </p:nvSpPr>
        <p:spPr>
          <a:xfrm rot="19938392">
            <a:off x="6969499" y="435784"/>
            <a:ext cx="364447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25" name="图片 8" descr="6fc417983c9675ce1b60e983870aeb8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5152" y="4695475"/>
            <a:ext cx="2257850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455915" y="-36529"/>
            <a:ext cx="2015470" cy="1970456"/>
          </a:xfrm>
          <a:prstGeom prst="rect">
            <a:avLst/>
          </a:prstGeom>
        </p:spPr>
      </p:pic>
      <p:sp>
        <p:nvSpPr>
          <p:cNvPr id="27" name="五角星 8"/>
          <p:cNvSpPr/>
          <p:nvPr/>
        </p:nvSpPr>
        <p:spPr>
          <a:xfrm rot="19967404">
            <a:off x="8069640" y="1189834"/>
            <a:ext cx="457969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28" name="五角星 12"/>
          <p:cNvSpPr/>
          <p:nvPr/>
        </p:nvSpPr>
        <p:spPr>
          <a:xfrm rot="19922997">
            <a:off x="8306495" y="4210849"/>
            <a:ext cx="143666" cy="19173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29" name="Picture 5" descr="C:\Users\Administrator\Desktop\小鸟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5324" y="1368278"/>
            <a:ext cx="834105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五角星 5"/>
          <p:cNvSpPr/>
          <p:nvPr/>
        </p:nvSpPr>
        <p:spPr>
          <a:xfrm rot="21380687">
            <a:off x="5976267" y="446397"/>
            <a:ext cx="457969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32" name="五角星 6"/>
          <p:cNvSpPr/>
          <p:nvPr/>
        </p:nvSpPr>
        <p:spPr>
          <a:xfrm rot="19938392">
            <a:off x="6962502" y="512610"/>
            <a:ext cx="364447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33" name="图片 8" descr="6fc417983c9675ce1b60e983870aeb8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8156" y="4772301"/>
            <a:ext cx="2257850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448918" y="40297"/>
            <a:ext cx="2015470" cy="1970456"/>
          </a:xfrm>
          <a:prstGeom prst="rect">
            <a:avLst/>
          </a:prstGeom>
        </p:spPr>
      </p:pic>
      <p:sp>
        <p:nvSpPr>
          <p:cNvPr id="35" name="五角星 7"/>
          <p:cNvSpPr/>
          <p:nvPr/>
        </p:nvSpPr>
        <p:spPr>
          <a:xfrm rot="19938392">
            <a:off x="7689209" y="5342234"/>
            <a:ext cx="364447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36" name="五角星 10"/>
          <p:cNvSpPr/>
          <p:nvPr/>
        </p:nvSpPr>
        <p:spPr>
          <a:xfrm>
            <a:off x="8065333" y="4638478"/>
            <a:ext cx="186173" cy="24846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37" name="五角星 8"/>
          <p:cNvSpPr/>
          <p:nvPr/>
        </p:nvSpPr>
        <p:spPr>
          <a:xfrm rot="19967404">
            <a:off x="8015526" y="1184813"/>
            <a:ext cx="457969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38" name="五角星 12"/>
          <p:cNvSpPr/>
          <p:nvPr/>
        </p:nvSpPr>
        <p:spPr>
          <a:xfrm rot="19922997">
            <a:off x="8252380" y="4205828"/>
            <a:ext cx="143666" cy="191732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39" name="Picture 5" descr="C:\Users\Administrator\Desktop\小鸟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5650" y="3349183"/>
            <a:ext cx="834105" cy="118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五角星 5"/>
          <p:cNvSpPr/>
          <p:nvPr/>
        </p:nvSpPr>
        <p:spPr>
          <a:xfrm rot="21380687">
            <a:off x="5922153" y="441376"/>
            <a:ext cx="457969" cy="611191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sp>
        <p:nvSpPr>
          <p:cNvPr id="42" name="五角星 6"/>
          <p:cNvSpPr/>
          <p:nvPr/>
        </p:nvSpPr>
        <p:spPr>
          <a:xfrm rot="19938392">
            <a:off x="6908388" y="507589"/>
            <a:ext cx="364447" cy="48637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5" tIns="45678" rIns="91355" bIns="45678" rtlCol="0" anchor="ctr"/>
          <a:lstStyle/>
          <a:p>
            <a:pPr algn="ctr" defTabSz="1218072"/>
            <a:endParaRPr lang="zh-CN" altLang="en-US" sz="2398" dirty="0">
              <a:solidFill>
                <a:prstClr val="white"/>
              </a:solidFill>
            </a:endParaRPr>
          </a:p>
        </p:txBody>
      </p:sp>
      <p:pic>
        <p:nvPicPr>
          <p:cNvPr id="43" name="图片 8" descr="6fc417983c9675ce1b60e983870aeb8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4041" y="4767280"/>
            <a:ext cx="2257850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394803" y="35276"/>
            <a:ext cx="2015470" cy="1970456"/>
          </a:xfrm>
          <a:prstGeom prst="rect">
            <a:avLst/>
          </a:prstGeom>
        </p:spPr>
      </p:pic>
      <p:pic>
        <p:nvPicPr>
          <p:cNvPr id="46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833" y="2054158"/>
            <a:ext cx="1098759" cy="1771045"/>
          </a:xfrm>
          <a:prstGeom prst="rect">
            <a:avLst/>
          </a:prstGeom>
        </p:spPr>
      </p:pic>
      <p:pic>
        <p:nvPicPr>
          <p:cNvPr id="47" name="图片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328" y="4985308"/>
            <a:ext cx="1666884" cy="1967878"/>
          </a:xfrm>
          <a:prstGeom prst="rect">
            <a:avLst/>
          </a:prstGeom>
        </p:spPr>
      </p:pic>
      <p:pic>
        <p:nvPicPr>
          <p:cNvPr id="48" name="图片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48" y="3878769"/>
            <a:ext cx="1224530" cy="1633412"/>
          </a:xfrm>
          <a:prstGeom prst="rect">
            <a:avLst/>
          </a:prstGeom>
        </p:spPr>
      </p:pic>
      <p:sp>
        <p:nvSpPr>
          <p:cNvPr id="45" name="矩形 17"/>
          <p:cNvSpPr/>
          <p:nvPr/>
        </p:nvSpPr>
        <p:spPr bwMode="auto">
          <a:xfrm>
            <a:off x="2362199" y="457200"/>
            <a:ext cx="3505201" cy="550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altLang="zh-CN" sz="2600" b="1" dirty="0">
                <a:solidFill>
                  <a:srgbClr val="0070C0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Bước 2: VIẾT BÀI</a:t>
            </a:r>
            <a:endParaRPr lang="zh-CN" altLang="en-US" sz="2600" b="1" dirty="0">
              <a:solidFill>
                <a:srgbClr val="0070C0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371600" y="1676400"/>
            <a:ext cx="88471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algn="just">
              <a:lnSpc>
                <a:spcPct val="150000"/>
              </a:lnSpc>
              <a:spcBef>
                <a:spcPts val="600"/>
              </a:spcBef>
            </a:pPr>
            <a:r>
              <a:rPr lang="vi-VN" sz="28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- Viết theo dàn ý.</a:t>
            </a:r>
            <a:endParaRPr lang="en-US" sz="2800" dirty="0">
              <a:solidFill>
                <a:srgbClr val="000000"/>
              </a:solidFill>
              <a:latin typeface="Times New Roman" pitchFamily="16" charset="0"/>
              <a:cs typeface="Calibri" charset="0"/>
            </a:endParaRPr>
          </a:p>
          <a:p>
            <a:pPr marL="457200"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- Nhất quán về ngôi kể.</a:t>
            </a:r>
            <a:endParaRPr lang="en-US" sz="2800" dirty="0">
              <a:solidFill>
                <a:srgbClr val="000000"/>
              </a:solidFill>
              <a:latin typeface="Times New Roman" pitchFamily="16" charset="0"/>
              <a:cs typeface="Calibri" charset="0"/>
            </a:endParaRPr>
          </a:p>
          <a:p>
            <a:pPr marL="457200" algn="just">
              <a:lnSpc>
                <a:spcPct val="150000"/>
              </a:lnSpc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 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Sử </a:t>
            </a:r>
            <a:r>
              <a:rPr lang="vi-VN" sz="2800" dirty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dụng biện pháp tu từ so sánh (nếu có thể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).</a:t>
            </a:r>
            <a:endParaRPr lang="en-US" sz="2800" dirty="0" smtClean="0">
              <a:solidFill>
                <a:srgbClr val="000000"/>
              </a:solidFill>
              <a:latin typeface="Times New Roman" pitchFamily="16" charset="0"/>
              <a:cs typeface="Calibri" charset="0"/>
            </a:endParaRPr>
          </a:p>
          <a:p>
            <a:pPr marL="457200" algn="just"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Các từ ngữ biểu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6" charset="0"/>
                <a:cs typeface="Calibri" charset="0"/>
              </a:rPr>
              <a:t>cảm...</a:t>
            </a:r>
            <a:endParaRPr lang="en-US" sz="2800" dirty="0">
              <a:solidFill>
                <a:srgbClr val="000000"/>
              </a:solidFill>
              <a:latin typeface="Times New Roman" pitchFamily="16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435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55556E-7 0.01204 C -0.01007 0.01328 -0.01875 0.01667 -0.02865 0.01791 C -0.03871 0.02192 -0.04809 0.02254 -0.05868 0.02378 C -0.15174 0.02192 -0.15347 0.03273 -0.20625 0.01451 C -0.2118 0.00957 -0.21302 0.00556 -0.21805 -0.00155 C -0.22604 -0.01236 -0.23455 -0.02378 -0.24566 -0.0278 C -0.27448 -0.05374 -0.34062 -0.04324 -0.36146 -0.04386 C -0.36996 -0.04664 -0.37865 -0.04787 -0.38733 -0.05065 C -0.39288 -0.0525 -0.39774 -0.05528 -0.4033 -0.05652 C -0.41094 -0.06053 -0.41944 -0.06486 -0.4276 -0.06671 C -0.44028 -0.07536 -0.4533 -0.08215 -0.46701 -0.0874 C -0.47187 -0.08926 -0.47587 -0.09265 -0.48038 -0.09543 C -0.49097 -0.10099 -0.50347 -0.10562 -0.51476 -0.10809 C -0.5408 -0.10686 -0.56597 -0.10562 -0.59184 -0.10655 C -0.60347 -0.11211 -0.61528 -0.11643 -0.62621 -0.12415 C -0.63108 -0.12755 -0.63611 -0.13095 -0.64149 -0.13311 C -0.65191 -0.14145 -0.63958 -0.13249 -0.64983 -0.13743 C -0.65434 -0.14021 -0.65868 -0.14392 -0.66337 -0.1467 C -0.66805 -0.14948 -0.66493 -0.14639 -0.6691 -0.14917 C -0.67691 -0.15411 -0.6849 -0.15936 -0.6934 -0.16276 C -0.70087 -0.16955 -0.7092 -0.17635 -0.71771 -0.18098 C -0.72413 -0.18994 -0.7342 -0.19426 -0.73941 -0.20507 C -0.74062 -0.20754 -0.74201 -0.20939 -0.74271 -0.21186 C -0.7434 -0.21372 -0.74358 -0.21588 -0.74444 -0.21773 C -0.74653 -0.22236 -0.74983 -0.22576 -0.75208 -0.23039 C -0.75694 -0.23997 -0.76094 -0.24583 -0.76701 -0.25417 " pathEditMode="relative" rAng="0" ptsTypes="AAAAAAAAAAAAAAAAAAAAAAAAAA">
                                      <p:cBhvr>
                                        <p:cTn id="43" dur="6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-123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5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3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9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000"/>
                            </p:stCondLst>
                            <p:childTnLst>
                              <p:par>
                                <p:cTn id="7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0.01204 C -0.01003 0.01319 -0.01875 0.01666 -0.02865 0.01782 C -0.03867 0.02199 -0.04805 0.02245 -0.05872 0.02384 C -0.15169 0.02199 -0.15352 0.03264 -0.20625 0.01458 C -0.21185 0.00949 -0.21302 0.00555 -0.2181 -0.00162 C -0.22604 -0.0125 -0.2345 -0.02384 -0.2457 -0.02778 C -0.27448 -0.05394 -0.34062 -0.04329 -0.36146 -0.04375 C -0.36992 -0.04653 -0.37865 -0.04792 -0.38737 -0.05093 C -0.39284 -0.05255 -0.39779 -0.05533 -0.40325 -0.05671 C -0.41094 -0.06065 -0.4194 -0.06482 -0.4276 -0.0669 C -0.44023 -0.07546 -0.45325 -0.08218 -0.46706 -0.08773 C -0.47187 -0.08935 -0.47591 -0.09259 -0.48034 -0.09537 C -0.49102 -0.10116 -0.50352 -0.10556 -0.51471 -0.1081 C -0.54075 -0.10718 -0.56602 -0.10556 -0.5918 -0.10648 C -0.60352 -0.11204 -0.61523 -0.11644 -0.62617 -0.12408 C -0.63112 -0.12755 -0.63607 -0.13102 -0.64154 -0.1331 C -0.65195 -0.14144 -0.63958 -0.13241 -0.64987 -0.1375 C -0.6543 -0.14028 -0.65872 -0.14398 -0.66341 -0.14676 C -0.6681 -0.14954 -0.66497 -0.1463 -0.66914 -0.14908 C -0.67695 -0.15417 -0.6849 -0.15926 -0.69336 -0.16273 C -0.70091 -0.16945 -0.70924 -0.17639 -0.71771 -0.18125 C -0.72409 -0.19005 -0.73424 -0.19421 -0.73945 -0.20509 C -0.74062 -0.20764 -0.74206 -0.20949 -0.74271 -0.21181 C -0.74336 -0.21366 -0.74362 -0.21597 -0.7444 -0.21783 C -0.74648 -0.22246 -0.74987 -0.2257 -0.75208 -0.23033 C -0.7569 -0.24005 -0.76094 -0.24584 -0.76706 -0.25417 " pathEditMode="relative" rAng="0" ptsTypes="AAAAAAAAAAAAAAAAAAAAAAAAAA">
                                      <p:cBhvr>
                                        <p:cTn id="96" dur="6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59" y="-1266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3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9" dur="3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1" dur="3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0.01203 C -0.01002 0.01319 -0.01875 0.01666 -0.02864 0.01782 C -0.03867 0.02199 -0.04804 0.02245 -0.05872 0.02384 C -0.15169 0.02199 -0.15351 0.03264 -0.20625 0.01458 C -0.21185 0.00949 -0.21302 0.00555 -0.2181 -0.00162 C -0.22604 -0.01227 -0.2345 -0.02385 -0.2457 -0.02778 C -0.27448 -0.05371 -0.34062 -0.04329 -0.36145 -0.04375 C -0.36992 -0.04653 -0.37864 -0.04792 -0.38737 -0.0507 C -0.39284 -0.05255 -0.39778 -0.05533 -0.40325 -0.05648 C -0.41093 -0.06042 -0.4194 -0.06482 -0.4276 -0.06667 C -0.44023 -0.07547 -0.45325 -0.08218 -0.46705 -0.0875 C -0.47187 -0.08935 -0.47591 -0.0926 -0.48034 -0.09537 C -0.49101 -0.10093 -0.50351 -0.10556 -0.51471 -0.1081 C -0.54075 -0.10695 -0.56601 -0.10556 -0.59179 -0.10648 C -0.60351 -0.11204 -0.61523 -0.11644 -0.62617 -0.12408 C -0.63112 -0.12755 -0.63606 -0.13102 -0.64153 -0.1331 C -0.65195 -0.14144 -0.63958 -0.13241 -0.64987 -0.1375 C -0.65429 -0.14028 -0.65872 -0.14398 -0.66341 -0.14676 C -0.6681 -0.14954 -0.66497 -0.1463 -0.66914 -0.14908 C -0.67695 -0.15417 -0.68489 -0.15926 -0.69336 -0.16273 C -0.70091 -0.16945 -0.70924 -0.17639 -0.7177 -0.18102 C -0.72409 -0.19005 -0.73424 -0.19422 -0.73945 -0.2051 C -0.74062 -0.20764 -0.74205 -0.20949 -0.7427 -0.21181 C -0.74336 -0.21366 -0.74362 -0.21598 -0.7444 -0.21783 C -0.74648 -0.22246 -0.74987 -0.2257 -0.75208 -0.23033 C -0.7569 -0.24005 -0.76093 -0.24584 -0.76705 -0.25417 " pathEditMode="relative" rAng="0" ptsTypes="AAAAAAAAAAAAAAAAAAAAAAAAAA">
                                      <p:cBhvr>
                                        <p:cTn id="146" dur="6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59" y="-12662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8" dur="3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3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6" presetClass="emph" presetSubtype="0" repeatCount="2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8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3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8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31" grpId="0" animBg="1"/>
      <p:bldP spid="31" grpId="1" animBg="1"/>
      <p:bldP spid="32" grpId="0" animBg="1"/>
      <p:bldP spid="32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1" grpId="0" animBg="1"/>
      <p:bldP spid="41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763</Words>
  <Application>Microsoft Office PowerPoint</Application>
  <PresentationFormat>On-screen Show (4:3)</PresentationFormat>
  <Paragraphs>82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AdminTH</dc:creator>
  <cp:lastModifiedBy>AdminTH</cp:lastModifiedBy>
  <cp:revision>28</cp:revision>
  <dcterms:created xsi:type="dcterms:W3CDTF">2021-06-27T15:34:41Z</dcterms:created>
  <dcterms:modified xsi:type="dcterms:W3CDTF">2021-06-27T19:27:42Z</dcterms:modified>
</cp:coreProperties>
</file>