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99" r:id="rId2"/>
    <p:sldId id="440" r:id="rId3"/>
    <p:sldId id="439" r:id="rId4"/>
    <p:sldId id="491" r:id="rId5"/>
    <p:sldId id="493" r:id="rId6"/>
    <p:sldId id="258" r:id="rId7"/>
    <p:sldId id="472" r:id="rId8"/>
    <p:sldId id="473" r:id="rId9"/>
    <p:sldId id="270" r:id="rId10"/>
    <p:sldId id="280" r:id="rId11"/>
    <p:sldId id="414" r:id="rId12"/>
    <p:sldId id="479" r:id="rId13"/>
    <p:sldId id="480" r:id="rId14"/>
    <p:sldId id="476" r:id="rId15"/>
    <p:sldId id="477" r:id="rId16"/>
    <p:sldId id="478" r:id="rId17"/>
    <p:sldId id="482" r:id="rId18"/>
    <p:sldId id="485" r:id="rId19"/>
    <p:sldId id="486" r:id="rId20"/>
    <p:sldId id="484" r:id="rId21"/>
    <p:sldId id="494" r:id="rId22"/>
    <p:sldId id="495" r:id="rId23"/>
    <p:sldId id="496" r:id="rId24"/>
    <p:sldId id="281" r:id="rId25"/>
    <p:sldId id="489" r:id="rId26"/>
    <p:sldId id="488" r:id="rId27"/>
    <p:sldId id="282" r:id="rId28"/>
    <p:sldId id="4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B8000"/>
    <a:srgbClr val="2298D0"/>
    <a:srgbClr val="E6E6E6"/>
    <a:srgbClr val="10D6E0"/>
    <a:srgbClr val="C47812"/>
    <a:srgbClr val="F2E540"/>
    <a:srgbClr val="0BA2E5"/>
    <a:srgbClr val="1587E3"/>
    <a:srgbClr val="FFD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7DD8DC4-FDF5-4308-A45A-A18F354B89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1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14.png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9.emf"/><Relationship Id="rId18" Type="http://schemas.openxmlformats.org/officeDocument/2006/relationships/image" Target="../media/image64.emf"/><Relationship Id="rId26" Type="http://schemas.openxmlformats.org/officeDocument/2006/relationships/image" Target="../media/image68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emf"/><Relationship Id="rId17" Type="http://schemas.openxmlformats.org/officeDocument/2006/relationships/image" Target="../media/image63.emf"/><Relationship Id="rId25" Type="http://schemas.openxmlformats.org/officeDocument/2006/relationships/oleObject" Target="../embeddings/oleObject8.bin"/><Relationship Id="rId2" Type="http://schemas.openxmlformats.org/officeDocument/2006/relationships/image" Target="../media/image52.emf"/><Relationship Id="rId16" Type="http://schemas.openxmlformats.org/officeDocument/2006/relationships/image" Target="../media/image62.emf"/><Relationship Id="rId20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11" Type="http://schemas.openxmlformats.org/officeDocument/2006/relationships/image" Target="../media/image57.emf"/><Relationship Id="rId24" Type="http://schemas.openxmlformats.org/officeDocument/2006/relationships/image" Target="../media/image6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1.emf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5.bin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0.emf"/><Relationship Id="rId22" Type="http://schemas.openxmlformats.org/officeDocument/2006/relationships/image" Target="../media/image6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7.emf"/><Relationship Id="rId1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12" Type="http://schemas.openxmlformats.org/officeDocument/2006/relationships/image" Target="../media/image52.emf"/><Relationship Id="rId17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5" Type="http://schemas.openxmlformats.org/officeDocument/2006/relationships/image" Target="../media/image63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8.wmf"/><Relationship Id="rId1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6.w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rgbClr val="323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09861" y="3208459"/>
            <a:ext cx="7376956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ĐỖ QUỲNH NHƯ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690241" y="1136389"/>
            <a:ext cx="589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32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94CA43-C683-4449-9B02-5B9FA0207A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1" y="1880028"/>
            <a:ext cx="1152559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52F87-638B-4D24-9136-A7DF738EBD09}"/>
              </a:ext>
            </a:extLst>
          </p:cNvPr>
          <p:cNvSpPr txBox="1"/>
          <p:nvPr/>
        </p:nvSpPr>
        <p:spPr>
          <a:xfrm>
            <a:off x="1842800" y="1910805"/>
            <a:ext cx="473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hoạt động sau: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3DCC7-6F6C-4662-954B-1959500F5270}"/>
              </a:ext>
            </a:extLst>
          </p:cNvPr>
          <p:cNvSpPr txBox="1"/>
          <p:nvPr/>
        </p:nvSpPr>
        <p:spPr>
          <a:xfrm>
            <a:off x="690241" y="2675107"/>
            <a:ext cx="6659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Vẽ trên giấy (hay bìa mỏng) 1 hình vuông và 4 hình tam giác với các cạnh và vị trí như ở hình bên;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2A4CBF-549F-41EE-9C6E-CF0ED38C2ABA}"/>
              </a:ext>
            </a:extLst>
          </p:cNvPr>
          <p:cNvSpPr txBox="1"/>
          <p:nvPr/>
        </p:nvSpPr>
        <p:spPr>
          <a:xfrm>
            <a:off x="690241" y="4239628"/>
            <a:ext cx="67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Cắt rời theo đường viền (màu đỏ) của hình vừa vẽ (phần tô màu) và gấp lại để được hình chóp tứ giác đều;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31A38-BD2A-4422-87F2-0AA7E322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871" y="1325475"/>
            <a:ext cx="450799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 - 9Slide.vn">
            <a:extLst>
              <a:ext uri="{FF2B5EF4-FFF2-40B4-BE49-F238E27FC236}">
                <a16:creationId xmlns:a16="http://schemas.microsoft.com/office/drawing/2014/main" id="{81E4652F-4044-47DB-9C8F-2E955005BF4D}"/>
              </a:ext>
            </a:extLst>
          </p:cNvPr>
          <p:cNvGrpSpPr/>
          <p:nvPr/>
        </p:nvGrpSpPr>
        <p:grpSpPr>
          <a:xfrm>
            <a:off x="2221992" y="480060"/>
            <a:ext cx="7748016" cy="5897880"/>
            <a:chOff x="2221992" y="480060"/>
            <a:chExt cx="7748016" cy="5897880"/>
          </a:xfrm>
        </p:grpSpPr>
        <p:pic>
          <p:nvPicPr>
            <p:cNvPr id="5" name="A - 9Slide.vn">
              <a:extLst>
                <a:ext uri="{FF2B5EF4-FFF2-40B4-BE49-F238E27FC236}">
                  <a16:creationId xmlns:a16="http://schemas.microsoft.com/office/drawing/2014/main" id="{11A80707-197E-452B-B09A-B5059EB8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1992" y="480060"/>
              <a:ext cx="7748016" cy="589788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DAFDEB-F1DE-4FDD-AAF7-EFE31FD66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4C76A3-5EEE-4F1A-9C37-46B03EBBF086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FC661A-F897-4FA0-9477-4A57DAFFA7B4}"/>
                </a:ext>
              </a:extLst>
            </p:cNvPr>
            <p:cNvCxnSpPr>
              <a:cxnSpLocks/>
            </p:cNvCxnSpPr>
            <p:nvPr/>
          </p:nvCxnSpPr>
          <p:spPr>
            <a:xfrm>
              <a:off x="6309360" y="1737360"/>
              <a:ext cx="124968" cy="10160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6AF39B-4B9A-4C9F-B9D8-893CDCC4F194}"/>
                </a:ext>
              </a:extLst>
            </p:cNvPr>
            <p:cNvCxnSpPr>
              <a:cxnSpLocks/>
            </p:cNvCxnSpPr>
            <p:nvPr/>
          </p:nvCxnSpPr>
          <p:spPr>
            <a:xfrm>
              <a:off x="7564120" y="1849120"/>
              <a:ext cx="172720" cy="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8B735E-BACA-4758-A80D-27A3320C0240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F0266B-21E7-417F-ACDA-ADFB0EFE3636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5478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2ED20-12E7-4659-87F8-5F40B946DC79}"/>
              </a:ext>
            </a:extLst>
          </p:cNvPr>
          <p:cNvGrpSpPr/>
          <p:nvPr/>
        </p:nvGrpSpPr>
        <p:grpSpPr>
          <a:xfrm>
            <a:off x="4261104" y="480060"/>
            <a:ext cx="5708904" cy="5897880"/>
            <a:chOff x="4261104" y="480060"/>
            <a:chExt cx="5708904" cy="589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2CC380-14FA-41D9-9FE1-6608051B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480060"/>
              <a:ext cx="5708904" cy="58978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E4D11-59D0-4299-A5E7-CB6089383EDE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9C87D4-7571-4F34-8FEA-67C0D48130A9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0477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B59B4E-71E2-4D32-B75A-1D0390533A41}"/>
              </a:ext>
            </a:extLst>
          </p:cNvPr>
          <p:cNvGrpSpPr/>
          <p:nvPr/>
        </p:nvGrpSpPr>
        <p:grpSpPr>
          <a:xfrm>
            <a:off x="4261104" y="583692"/>
            <a:ext cx="5708904" cy="5794248"/>
            <a:chOff x="4261104" y="583692"/>
            <a:chExt cx="5708904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4F62AF-2F72-4692-84C8-4FEA7C1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583692"/>
              <a:ext cx="5708904" cy="57942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9C0078-72A6-437F-92D5-2B0EE90DED3C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96AA2E-0AC6-4CA7-9AAC-A5DC1A2E3A24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510F2-9C00-41FF-9693-F453D2BF7360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668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BA6A0E-274C-4B12-A015-10F69A1D92F8}"/>
              </a:ext>
            </a:extLst>
          </p:cNvPr>
          <p:cNvGrpSpPr/>
          <p:nvPr/>
        </p:nvGrpSpPr>
        <p:grpSpPr>
          <a:xfrm>
            <a:off x="4271695" y="583692"/>
            <a:ext cx="3480816" cy="5794248"/>
            <a:chOff x="4271695" y="583692"/>
            <a:chExt cx="3480816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7A11BD-795A-4439-B787-BF070A09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1695" y="583692"/>
              <a:ext cx="3480816" cy="57942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C2433F-068B-4209-A8A2-171E90ED8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F9E13A-6B07-4D63-A941-BB92BFD6C668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125374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4E994C-53CE-4277-836B-1F207C8963D9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33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9E0D4-43BD-4C3D-88E7-925D7D17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04" y="589749"/>
            <a:ext cx="3288792" cy="372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7B0EC-73FC-4AA4-B8C6-C3996D995470}"/>
              </a:ext>
            </a:extLst>
          </p:cNvPr>
          <p:cNvSpPr txBox="1"/>
          <p:nvPr/>
        </p:nvSpPr>
        <p:spPr>
          <a:xfrm>
            <a:off x="410710" y="4442331"/>
            <a:ext cx="11370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Quan sát hình chóp tứ giác đều ở trên và nêu số mặt, số cạnh của hình chóp tứ giác đều.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10930-1167-4FC0-89B2-D784E4158E6B}"/>
              </a:ext>
            </a:extLst>
          </p:cNvPr>
          <p:cNvSpPr txBox="1"/>
          <p:nvPr/>
        </p:nvSpPr>
        <p:spPr>
          <a:xfrm>
            <a:off x="2499072" y="5521316"/>
            <a:ext cx="71938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ở trên có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và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</a:p>
        </p:txBody>
      </p:sp>
    </p:spTree>
    <p:extLst>
      <p:ext uri="{BB962C8B-B14F-4D97-AF65-F5344CB8AC3E}">
        <p14:creationId xmlns:p14="http://schemas.microsoft.com/office/powerpoint/2010/main" val="3880760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DD66CC99-DE27-41CE-A7E7-9A2269E5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37" y="645077"/>
            <a:ext cx="7417557" cy="7417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912981-9A56-4FD5-96A1-B9C6767E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01" y="2374351"/>
            <a:ext cx="3145536" cy="2785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" y="2018585"/>
            <a:ext cx="4535424" cy="4888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AE70BB-3DE7-49B2-A070-412DF5E6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83" y="2374351"/>
            <a:ext cx="2670048" cy="4288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95DA4-C3C8-4E4C-856A-131C7B1A24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6" y="1397689"/>
            <a:ext cx="846149" cy="449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E27BB-5BC7-4DDE-B627-DE8AE8DD6104}"/>
              </a:ext>
            </a:extLst>
          </p:cNvPr>
          <p:cNvSpPr txBox="1"/>
          <p:nvPr/>
        </p:nvSpPr>
        <p:spPr>
          <a:xfrm>
            <a:off x="449222" y="1395502"/>
            <a:ext cx="1129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chóp tứ giác đều dưới đây và đọc tên các mặt, các cạnh, đỉnh của hình chóp tứ giác đều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DCCC-6465-4114-B636-32190A1B485D}"/>
              </a:ext>
            </a:extLst>
          </p:cNvPr>
          <p:cNvSpPr txBox="1"/>
          <p:nvPr/>
        </p:nvSpPr>
        <p:spPr>
          <a:xfrm>
            <a:off x="6635974" y="2502730"/>
            <a:ext cx="276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97411-4BB7-48FC-999A-499B969C2DA4}"/>
              </a:ext>
            </a:extLst>
          </p:cNvPr>
          <p:cNvSpPr txBox="1"/>
          <p:nvPr/>
        </p:nvSpPr>
        <p:spPr>
          <a:xfrm>
            <a:off x="5207010" y="2909031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mặt: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02285-9EA8-4D9F-B666-E4169FBB9B20}"/>
              </a:ext>
            </a:extLst>
          </p:cNvPr>
          <p:cNvSpPr txBox="1"/>
          <p:nvPr/>
        </p:nvSpPr>
        <p:spPr>
          <a:xfrm>
            <a:off x="5207010" y="4042996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cạnh: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981D9-C19E-47D0-9F77-D5A13D0D37F9}"/>
              </a:ext>
            </a:extLst>
          </p:cNvPr>
          <p:cNvSpPr txBox="1"/>
          <p:nvPr/>
        </p:nvSpPr>
        <p:spPr>
          <a:xfrm>
            <a:off x="5207010" y="5098107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đỉnh: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09D87F-FA57-49A8-B7F1-9A6C3E00D887}"/>
              </a:ext>
            </a:extLst>
          </p:cNvPr>
          <p:cNvSpPr txBox="1"/>
          <p:nvPr/>
        </p:nvSpPr>
        <p:spPr>
          <a:xfrm>
            <a:off x="6149268" y="3373971"/>
            <a:ext cx="77818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D03B7-D91E-4392-B069-4847FD907C9D}"/>
              </a:ext>
            </a:extLst>
          </p:cNvPr>
          <p:cNvSpPr txBox="1"/>
          <p:nvPr/>
        </p:nvSpPr>
        <p:spPr>
          <a:xfrm>
            <a:off x="6747052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4FA87-02F9-446E-8E78-ED9C0AEBC47F}"/>
              </a:ext>
            </a:extLst>
          </p:cNvPr>
          <p:cNvSpPr txBox="1"/>
          <p:nvPr/>
        </p:nvSpPr>
        <p:spPr>
          <a:xfrm>
            <a:off x="9233777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236F2-2C24-4F0E-86CC-B797DE563AF7}"/>
              </a:ext>
            </a:extLst>
          </p:cNvPr>
          <p:cNvSpPr txBox="1"/>
          <p:nvPr/>
        </p:nvSpPr>
        <p:spPr>
          <a:xfrm>
            <a:off x="7488724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8CCC4-A9B3-4753-89A5-0346C0C845DC}"/>
              </a:ext>
            </a:extLst>
          </p:cNvPr>
          <p:cNvSpPr txBox="1"/>
          <p:nvPr/>
        </p:nvSpPr>
        <p:spPr>
          <a:xfrm>
            <a:off x="8255010" y="3373970"/>
            <a:ext cx="12830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ABCD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A50D7F-79BD-4EA1-96B1-0FCF67E17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90" y="2360210"/>
            <a:ext cx="1517904" cy="42885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D867E8-D7ED-4EAA-90D4-40A032BF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22" y="4951010"/>
            <a:ext cx="3992880" cy="1697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CCBBF8-C1AE-48B0-AE88-2AC7F61F4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96" y="2395013"/>
            <a:ext cx="3145536" cy="42885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51EA31-0DEC-4BC1-90C8-F8FCF06FFFCF}"/>
              </a:ext>
            </a:extLst>
          </p:cNvPr>
          <p:cNvSpPr txBox="1"/>
          <p:nvPr/>
        </p:nvSpPr>
        <p:spPr>
          <a:xfrm>
            <a:off x="6061601" y="4502239"/>
            <a:ext cx="667086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SB, SC, SD, SA, AB, BC, CD, DA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BE35F9-764A-4D35-B278-5EEB78FCD9EB}"/>
              </a:ext>
            </a:extLst>
          </p:cNvPr>
          <p:cNvSpPr/>
          <p:nvPr/>
        </p:nvSpPr>
        <p:spPr>
          <a:xfrm>
            <a:off x="1692962" y="2408171"/>
            <a:ext cx="149219" cy="149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3020BA-1EB9-47F0-A541-0F9AA79D307F}"/>
              </a:ext>
            </a:extLst>
          </p:cNvPr>
          <p:cNvSpPr txBox="1"/>
          <p:nvPr/>
        </p:nvSpPr>
        <p:spPr>
          <a:xfrm>
            <a:off x="7406486" y="5690384"/>
            <a:ext cx="42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851620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id="{0073879A-015E-4F6B-8AA2-1D4B40D3E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49" y="5695037"/>
            <a:ext cx="863694" cy="10037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D3E628-15E7-4336-8AC9-1C9CBEDF8DEA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36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40" grpId="0"/>
      <p:bldP spid="77" grpId="0" animBg="1"/>
      <p:bldP spid="77" grpId="1" animBg="1"/>
      <p:bldP spid="77" grpId="2" animBg="1"/>
      <p:bldP spid="77" grpId="3" animBg="1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13328000" y="4134960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SAB, SBC, SCD, SDA là những tam giác cân tại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13328000" y="4960076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 AB, BC, CD, DA 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13328000" y="541004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SA, SB, SC, SD 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13328000" y="5802167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17C42-787C-4D63-8106-92432129D37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24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37 0.40208 L 2.91667E-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4" grpId="0"/>
      <p:bldP spid="46" grpId="0"/>
      <p:bldP spid="48" grpId="0"/>
      <p:bldP spid="50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033853" y="5511274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nhận xét về mặt bên và mặt đáy của hình chóp tứ giác đều S.ABCD?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9233BC-664B-406E-93D5-5BA0CDC0D60A}"/>
              </a:ext>
            </a:extLst>
          </p:cNvPr>
          <p:cNvSpPr txBox="1"/>
          <p:nvPr/>
        </p:nvSpPr>
        <p:spPr>
          <a:xfrm>
            <a:off x="5033853" y="5506082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các cạnh bên và các cạnh đáy của hình chóp tứ giác đều S.ABCD?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B91FD-0370-4823-BD64-FB2C75523A69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43" y="2428726"/>
            <a:ext cx="99821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án, tài liệu giảng dạy, máy chiếu, 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SGK, bảng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thẳng.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104943" y="3737930"/>
            <a:ext cx="9364937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vở học, thước thẳng,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07" y="4462424"/>
            <a:ext cx="2009110" cy="2340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0C8B8-B8FF-4F41-94B9-86F253B910E2}"/>
              </a:ext>
            </a:extLst>
          </p:cNvPr>
          <p:cNvSpPr txBox="1"/>
          <p:nvPr/>
        </p:nvSpPr>
        <p:spPr>
          <a:xfrm>
            <a:off x="1920240" y="1003182"/>
            <a:ext cx="854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B8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VÀ HỌC LIỆU</a:t>
            </a:r>
          </a:p>
        </p:txBody>
      </p:sp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80" y="1925164"/>
            <a:ext cx="3659155" cy="394441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326870" y="1103503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5967746" y="2200658"/>
            <a:ext cx="46075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S.ABCD có: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736022" y="2838915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hình vuông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5736022" y="3292506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tam giác cân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đỉnh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5736022" y="4115429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AB, BC, CD, DA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5736022" y="4569020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SA, SB, SC, SD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5736022" y="502261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pic>
        <p:nvPicPr>
          <p:cNvPr id="10" name="Graphic 9" descr="Right pointing backhand index outline">
            <a:extLst>
              <a:ext uri="{FF2B5EF4-FFF2-40B4-BE49-F238E27FC236}">
                <a16:creationId xmlns:a16="http://schemas.microsoft.com/office/drawing/2014/main" id="{10AE621F-34AF-4842-9C88-329950E0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973" y="2884686"/>
            <a:ext cx="362049" cy="362049"/>
          </a:xfrm>
          <a:prstGeom prst="rect">
            <a:avLst/>
          </a:prstGeom>
        </p:spPr>
      </p:pic>
      <p:pic>
        <p:nvPicPr>
          <p:cNvPr id="23" name="Graphic 22" descr="Right pointing backhand index outline">
            <a:extLst>
              <a:ext uri="{FF2B5EF4-FFF2-40B4-BE49-F238E27FC236}">
                <a16:creationId xmlns:a16="http://schemas.microsoft.com/office/drawing/2014/main" id="{1FB47212-A31F-46CD-BCAB-946AE6845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973" y="3383066"/>
            <a:ext cx="362049" cy="362049"/>
          </a:xfrm>
          <a:prstGeom prst="rect">
            <a:avLst/>
          </a:prstGeom>
        </p:spPr>
      </p:pic>
      <p:pic>
        <p:nvPicPr>
          <p:cNvPr id="24" name="Graphic 23" descr="Right pointing backhand index outline">
            <a:extLst>
              <a:ext uri="{FF2B5EF4-FFF2-40B4-BE49-F238E27FC236}">
                <a16:creationId xmlns:a16="http://schemas.microsoft.com/office/drawing/2014/main" id="{858A92A8-928C-4A09-80F4-021F72246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3973" y="4178161"/>
            <a:ext cx="362049" cy="362049"/>
          </a:xfrm>
          <a:prstGeom prst="rect">
            <a:avLst/>
          </a:prstGeom>
        </p:spPr>
      </p:pic>
      <p:pic>
        <p:nvPicPr>
          <p:cNvPr id="25" name="Graphic 24" descr="Right pointing backhand index outline">
            <a:extLst>
              <a:ext uri="{FF2B5EF4-FFF2-40B4-BE49-F238E27FC236}">
                <a16:creationId xmlns:a16="http://schemas.microsoft.com/office/drawing/2014/main" id="{63CF0577-8127-4467-AB58-72586FE2B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3973" y="4618829"/>
            <a:ext cx="362049" cy="362049"/>
          </a:xfrm>
          <a:prstGeom prst="rect">
            <a:avLst/>
          </a:prstGeom>
        </p:spPr>
      </p:pic>
      <p:pic>
        <p:nvPicPr>
          <p:cNvPr id="26" name="Graphic 25" descr="Right pointing backhand index outline">
            <a:extLst>
              <a:ext uri="{FF2B5EF4-FFF2-40B4-BE49-F238E27FC236}">
                <a16:creationId xmlns:a16="http://schemas.microsoft.com/office/drawing/2014/main" id="{21004697-F120-46D1-9C76-AAF374510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3973" y="5100244"/>
            <a:ext cx="362049" cy="362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B6081C-3983-439A-ADA2-EEB586FA18F0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39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A545431-E913-4A79-BE63-F031374CE34B}"/>
              </a:ext>
            </a:extLst>
          </p:cNvPr>
          <p:cNvSpPr/>
          <p:nvPr/>
        </p:nvSpPr>
        <p:spPr>
          <a:xfrm>
            <a:off x="4529087" y="3190720"/>
            <a:ext cx="7425376" cy="3254485"/>
          </a:xfrm>
          <a:prstGeom prst="roundRect">
            <a:avLst>
              <a:gd name="adj" fmla="val 11688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A8944-16D9-4ECD-B467-A1127E4D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" y="1431797"/>
            <a:ext cx="4440936" cy="472744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928B8DB-7C57-447A-A614-9F2CB72CB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71355"/>
              </p:ext>
            </p:extLst>
          </p:nvPr>
        </p:nvGraphicFramePr>
        <p:xfrm>
          <a:off x="5910900" y="1551584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8280" imgH="228600" progId="Equation.DSMT4">
                  <p:embed/>
                </p:oleObj>
              </mc:Choice>
              <mc:Fallback>
                <p:oleObj name="Equation" r:id="rId3" imgW="368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0900" y="1551584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B76E15B-D825-4120-B2AF-A6CB0D37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05508"/>
              </p:ext>
            </p:extLst>
          </p:nvPr>
        </p:nvGraphicFramePr>
        <p:xfrm>
          <a:off x="72526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8280" imgH="228600" progId="Equation.DSMT4">
                  <p:embed/>
                </p:oleObj>
              </mc:Choice>
              <mc:Fallback>
                <p:oleObj name="Equation" r:id="rId5" imgW="3682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26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4A1BC1-0A3D-4B01-ABAE-C121C3DC9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0257"/>
              </p:ext>
            </p:extLst>
          </p:nvPr>
        </p:nvGraphicFramePr>
        <p:xfrm>
          <a:off x="85984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28600" progId="Equation.DSMT4">
                  <p:embed/>
                </p:oleObj>
              </mc:Choice>
              <mc:Fallback>
                <p:oleObj name="Equation" r:id="rId7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84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7B12B03-DEBC-4863-AC56-9A468F190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076673"/>
              </p:ext>
            </p:extLst>
          </p:nvPr>
        </p:nvGraphicFramePr>
        <p:xfrm>
          <a:off x="9944252" y="1561291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28600" progId="Equation.DSMT4">
                  <p:embed/>
                </p:oleObj>
              </mc:Choice>
              <mc:Fallback>
                <p:oleObj name="Equation" r:id="rId9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44252" y="1561291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CE4FA39-D167-4701-8FFA-C0EAF2DB8B89}"/>
              </a:ext>
            </a:extLst>
          </p:cNvPr>
          <p:cNvSpPr txBox="1"/>
          <p:nvPr/>
        </p:nvSpPr>
        <p:spPr>
          <a:xfrm>
            <a:off x="6851530" y="1591351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6630B-0918-4831-A225-A2CE40BBCD97}"/>
              </a:ext>
            </a:extLst>
          </p:cNvPr>
          <p:cNvSpPr txBox="1"/>
          <p:nvPr/>
        </p:nvSpPr>
        <p:spPr>
          <a:xfrm>
            <a:off x="8219467" y="1593856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414F1-2335-496F-B3DC-0D501DA611C3}"/>
              </a:ext>
            </a:extLst>
          </p:cNvPr>
          <p:cNvSpPr txBox="1"/>
          <p:nvPr/>
        </p:nvSpPr>
        <p:spPr>
          <a:xfrm>
            <a:off x="9569556" y="1605030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DA7B576-94E3-485F-A035-7074E082FC6F}"/>
              </a:ext>
            </a:extLst>
          </p:cNvPr>
          <p:cNvSpPr/>
          <p:nvPr/>
        </p:nvSpPr>
        <p:spPr>
          <a:xfrm rot="16200000">
            <a:off x="8231157" y="-105674"/>
            <a:ext cx="399998" cy="496840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0A84F-3F74-47DE-AA3B-CE5AD1B4C79F}"/>
              </a:ext>
            </a:extLst>
          </p:cNvPr>
          <p:cNvSpPr txBox="1"/>
          <p:nvPr/>
        </p:nvSpPr>
        <p:spPr>
          <a:xfrm>
            <a:off x="5599282" y="2505483"/>
            <a:ext cx="761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S.ABCD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C944DD-D59B-4792-9491-32059133C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469" y="1771337"/>
            <a:ext cx="1136904" cy="3688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91923B-CA5F-4798-B099-4A1385E10A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735" y="3601152"/>
            <a:ext cx="1616294" cy="2012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7A6DD1-1D97-47BC-A84B-34F8C69AA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948" y="3610168"/>
            <a:ext cx="1621182" cy="2012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264FAB-E8F5-4F41-96C1-5829FD76E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4049" y="3601151"/>
            <a:ext cx="1630959" cy="20122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A2CF4D-9E24-432B-BB9B-38D07F0523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2927" y="3644087"/>
            <a:ext cx="1596158" cy="19692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698B28-BE49-46C7-8767-EFFCBD410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994" y="1727505"/>
            <a:ext cx="1365504" cy="3078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C30216-E43B-41AF-9418-A9E8B1EE4B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7556" y="1733237"/>
            <a:ext cx="2383536" cy="3764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2C46EA-C981-42CD-9094-13D147E56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0994" y="1727505"/>
            <a:ext cx="469392" cy="4498848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24459"/>
              </p:ext>
            </p:extLst>
          </p:nvPr>
        </p:nvGraphicFramePr>
        <p:xfrm>
          <a:off x="4842871" y="598641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22080" imgH="228600" progId="Equation.DSMT4">
                  <p:embed/>
                </p:oleObj>
              </mc:Choice>
              <mc:Fallback>
                <p:oleObj name="Equation" r:id="rId19" imgW="6220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42871" y="598641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01289"/>
              </p:ext>
            </p:extLst>
          </p:nvPr>
        </p:nvGraphicFramePr>
        <p:xfrm>
          <a:off x="6614233" y="595436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228600" progId="Equation.DSMT4">
                  <p:embed/>
                </p:oleObj>
              </mc:Choice>
              <mc:Fallback>
                <p:oleObj name="Equation" r:id="rId21" imgW="6094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14233" y="595436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16430"/>
              </p:ext>
            </p:extLst>
          </p:nvPr>
        </p:nvGraphicFramePr>
        <p:xfrm>
          <a:off x="8479682" y="592876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22080" imgH="228600" progId="Equation.DSMT4">
                  <p:embed/>
                </p:oleObj>
              </mc:Choice>
              <mc:Fallback>
                <p:oleObj name="Equation" r:id="rId23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79682" y="592876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823466"/>
              </p:ext>
            </p:extLst>
          </p:nvPr>
        </p:nvGraphicFramePr>
        <p:xfrm>
          <a:off x="10325206" y="592876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80" imgH="228600" progId="Equation.DSMT4">
                  <p:embed/>
                </p:oleObj>
              </mc:Choice>
              <mc:Fallback>
                <p:oleObj name="Equation" r:id="rId25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325206" y="592876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670A9C57-A1F0-499F-A60D-A1927DF03BE0}"/>
              </a:ext>
            </a:extLst>
          </p:cNvPr>
          <p:cNvSpPr txBox="1"/>
          <p:nvPr/>
        </p:nvSpPr>
        <p:spPr>
          <a:xfrm>
            <a:off x="4984978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D0C5A-829F-4484-9230-6A5C62972210}"/>
              </a:ext>
            </a:extLst>
          </p:cNvPr>
          <p:cNvSpPr txBox="1"/>
          <p:nvPr/>
        </p:nvSpPr>
        <p:spPr>
          <a:xfrm>
            <a:off x="681455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A9F3D-BEB2-4E76-995F-01447D4D3E9E}"/>
              </a:ext>
            </a:extLst>
          </p:cNvPr>
          <p:cNvSpPr txBox="1"/>
          <p:nvPr/>
        </p:nvSpPr>
        <p:spPr>
          <a:xfrm>
            <a:off x="8763895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2DABF2-1C3F-4E5B-A960-18BE1529338D}"/>
              </a:ext>
            </a:extLst>
          </p:cNvPr>
          <p:cNvSpPr txBox="1"/>
          <p:nvPr/>
        </p:nvSpPr>
        <p:spPr>
          <a:xfrm>
            <a:off x="1061353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88496-E1EB-4A76-82E5-370B404B2C3F}"/>
              </a:ext>
            </a:extLst>
          </p:cNvPr>
          <p:cNvSpPr txBox="1"/>
          <p:nvPr/>
        </p:nvSpPr>
        <p:spPr>
          <a:xfrm>
            <a:off x="6750537" y="3196528"/>
            <a:ext cx="49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478282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/>
      <p:bldP spid="14" grpId="0"/>
      <p:bldP spid="15" grpId="0"/>
      <p:bldP spid="16" grpId="0" animBg="1"/>
      <p:bldP spid="17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43534"/>
              </p:ext>
            </p:extLst>
          </p:nvPr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499883"/>
              </p:ext>
            </p:extLst>
          </p:nvPr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619237"/>
              </p:ext>
            </p:extLst>
          </p:nvPr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312580"/>
              </p:ext>
            </p:extLst>
          </p:nvPr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65944CD-8D37-4EB9-AB96-99A08A59D4F3}"/>
              </a:ext>
            </a:extLst>
          </p:cNvPr>
          <p:cNvSpPr txBox="1"/>
          <p:nvPr/>
        </p:nvSpPr>
        <p:spPr>
          <a:xfrm>
            <a:off x="5464733" y="4163155"/>
            <a:ext cx="721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S.ABCD: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1236D673-4C90-426D-9610-77B373AD0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08091"/>
              </p:ext>
            </p:extLst>
          </p:nvPr>
        </p:nvGraphicFramePr>
        <p:xfrm>
          <a:off x="5818695" y="2360821"/>
          <a:ext cx="513556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36680" imgH="444240" progId="Equation.DSMT4">
                  <p:embed/>
                </p:oleObj>
              </mc:Choice>
              <mc:Fallback>
                <p:oleObj name="Equation" r:id="rId10" imgW="313668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1DA25F3-A316-4DB8-88D6-3F4C76ACD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8695" y="2360821"/>
                        <a:ext cx="5135563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D4F222-77EB-43B1-BC88-7F5576C83598}"/>
              </a:ext>
            </a:extLst>
          </p:cNvPr>
          <p:cNvCxnSpPr/>
          <p:nvPr/>
        </p:nvCxnSpPr>
        <p:spPr>
          <a:xfrm>
            <a:off x="627530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2F2CBF-1FFB-4375-B10D-DF973E5473AD}"/>
              </a:ext>
            </a:extLst>
          </p:cNvPr>
          <p:cNvCxnSpPr/>
          <p:nvPr/>
        </p:nvCxnSpPr>
        <p:spPr>
          <a:xfrm>
            <a:off x="76773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0BBAF0E-0856-4D22-9DFE-593EDC05E358}"/>
              </a:ext>
            </a:extLst>
          </p:cNvPr>
          <p:cNvCxnSpPr/>
          <p:nvPr/>
        </p:nvCxnSpPr>
        <p:spPr>
          <a:xfrm>
            <a:off x="890674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D386F6-D9FE-4D8E-BC64-1B13A743332A}"/>
              </a:ext>
            </a:extLst>
          </p:cNvPr>
          <p:cNvCxnSpPr/>
          <p:nvPr/>
        </p:nvCxnSpPr>
        <p:spPr>
          <a:xfrm>
            <a:off x="103189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F3C785-5C71-48F7-8103-E23413CFCF94}"/>
              </a:ext>
            </a:extLst>
          </p:cNvPr>
          <p:cNvSpPr txBox="1"/>
          <p:nvPr/>
        </p:nvSpPr>
        <p:spPr>
          <a:xfrm>
            <a:off x="5960350" y="3479088"/>
            <a:ext cx="48361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Trung đoạn của hình chóp tứ giác đều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1FB3BF6-8848-416A-B6EB-A2F0D1B310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89" y="1559616"/>
            <a:ext cx="4440936" cy="472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A5F9A11-3F25-450A-AE4B-08C2D7596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0953" y="1899156"/>
            <a:ext cx="1136904" cy="36880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20FE03-A34F-4EAE-BC9B-078916E2B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6478" y="1855324"/>
            <a:ext cx="1365504" cy="3078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2102681-8B20-4BB4-B261-2A0FB7140A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040" y="1861056"/>
            <a:ext cx="2383536" cy="37642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5F7F22-A20A-4D9C-8D50-086C893484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6478" y="1856924"/>
            <a:ext cx="469392" cy="44988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9932A-329C-4C96-9D8F-1DAFB769BCF5}"/>
              </a:ext>
            </a:extLst>
          </p:cNvPr>
          <p:cNvSpPr txBox="1"/>
          <p:nvPr/>
        </p:nvSpPr>
        <p:spPr>
          <a:xfrm>
            <a:off x="3223819" y="328153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2626D9-1BAF-4186-B89E-423520D538A7}"/>
              </a:ext>
            </a:extLst>
          </p:cNvPr>
          <p:cNvSpPr txBox="1"/>
          <p:nvPr/>
        </p:nvSpPr>
        <p:spPr>
          <a:xfrm>
            <a:off x="2275664" y="392687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8C908D-0997-4A94-A1D6-9B9651872AE3}"/>
              </a:ext>
            </a:extLst>
          </p:cNvPr>
          <p:cNvSpPr txBox="1"/>
          <p:nvPr/>
        </p:nvSpPr>
        <p:spPr>
          <a:xfrm>
            <a:off x="1296471" y="347908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05971B-C7BF-4D48-A197-43A122B0E2A6}"/>
              </a:ext>
            </a:extLst>
          </p:cNvPr>
          <p:cNvSpPr txBox="1"/>
          <p:nvPr/>
        </p:nvSpPr>
        <p:spPr>
          <a:xfrm>
            <a:off x="2456013" y="322794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5F597567-F022-491B-87F9-8DF140A56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82411"/>
              </p:ext>
            </p:extLst>
          </p:nvPr>
        </p:nvGraphicFramePr>
        <p:xfrm>
          <a:off x="7135614" y="4637609"/>
          <a:ext cx="21574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65160" imgH="444240" progId="Equation.DSMT4">
                  <p:embed/>
                </p:oleObj>
              </mc:Choice>
              <mc:Fallback>
                <p:oleObj name="Equation" r:id="rId17" imgW="965160" imgH="444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1236D673-4C90-426D-9610-77B373AD0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35614" y="4637609"/>
                        <a:ext cx="215741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75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 animBg="1"/>
      <p:bldP spid="24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59E1DA-9C68-4EA8-A7EB-D1C5DD975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46" y="3429000"/>
            <a:ext cx="94488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16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C5987-4B08-4220-9F7E-FE08AAC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7"/>
          <a:stretch/>
        </p:blipFill>
        <p:spPr>
          <a:xfrm>
            <a:off x="2588507" y="2184240"/>
            <a:ext cx="7014985" cy="4505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99586-9B6E-4AC5-8E19-D200AB5C29D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(SGK/tr.87)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8F276-DB66-446D-92BA-01A5630E084F}"/>
              </a:ext>
            </a:extLst>
          </p:cNvPr>
          <p:cNvSpPr txBox="1"/>
          <p:nvPr/>
        </p:nvSpPr>
        <p:spPr>
          <a:xfrm>
            <a:off x="196644" y="1308062"/>
            <a:ext cx="117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miếng bìa ở các hình 19a, 19b, 19c, 19d, 19e, miếng bìa nào có thể gấp lại (theo các nét đứt) để được hình chóp tứ giác đều?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186C2-E685-4B45-83EA-9F3138CD3809}"/>
              </a:ext>
            </a:extLst>
          </p:cNvPr>
          <p:cNvSpPr txBox="1"/>
          <p:nvPr/>
        </p:nvSpPr>
        <p:spPr>
          <a:xfrm>
            <a:off x="8524565" y="2996045"/>
            <a:ext cx="3136491" cy="173664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đáy là hình vuông và bốn mặt bên là hình tam giác cân.</a:t>
            </a:r>
          </a:p>
        </p:txBody>
      </p:sp>
      <p:pic>
        <p:nvPicPr>
          <p:cNvPr id="11" name="Graphic 10" descr="Enter with solid fill">
            <a:extLst>
              <a:ext uri="{FF2B5EF4-FFF2-40B4-BE49-F238E27FC236}">
                <a16:creationId xmlns:a16="http://schemas.microsoft.com/office/drawing/2014/main" id="{76D7B204-2E80-4E17-B95D-C6C1E0E6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9127" y="3448870"/>
            <a:ext cx="830997" cy="8309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83C5974-AED9-4DAF-875F-B299A40B9171}"/>
              </a:ext>
            </a:extLst>
          </p:cNvPr>
          <p:cNvSpPr/>
          <p:nvPr/>
        </p:nvSpPr>
        <p:spPr>
          <a:xfrm>
            <a:off x="6213987" y="3667432"/>
            <a:ext cx="353962" cy="353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053CE-7116-477D-81ED-657A5703786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06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6862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033FF-53F6-40FE-87B6-8CAD05EC4B8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A4A33-3FD1-485B-8AD2-C4485043B63B}"/>
              </a:ext>
            </a:extLst>
          </p:cNvPr>
          <p:cNvSpPr txBox="1"/>
          <p:nvPr/>
        </p:nvSpPr>
        <p:spPr>
          <a:xfrm>
            <a:off x="196644" y="1269105"/>
            <a:ext cx="811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chóp tứ giác đều A.MNPQ (hình bên).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A532B-769E-4E54-A485-B91202464C5F}"/>
              </a:ext>
            </a:extLst>
          </p:cNvPr>
          <p:cNvSpPr txBox="1"/>
          <p:nvPr/>
        </p:nvSpPr>
        <p:spPr>
          <a:xfrm>
            <a:off x="2606611" y="3300429"/>
            <a:ext cx="7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CBE9A-64CC-4E4B-B15B-570A21018775}"/>
              </a:ext>
            </a:extLst>
          </p:cNvPr>
          <p:cNvSpPr txBox="1"/>
          <p:nvPr/>
        </p:nvSpPr>
        <p:spPr>
          <a:xfrm>
            <a:off x="196643" y="3705235"/>
            <a:ext cx="8113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Hình chóp tứ giác đều A.MNPQ có: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Đỉnh: A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bên: AN, AP, AM, AQ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bên: ANP, APQ, AMQ, ANM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đáy: NP, PQ, QM, MN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đáy: MNPQ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Xét hình chóp tứ giác đều A.MNPQ có: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 = AP = AQ = AM = 5 cm ;      NP = PQ = QM = MN = 4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DAAA2-0136-46FC-9D74-FB7CE40441C3}"/>
              </a:ext>
            </a:extLst>
          </p:cNvPr>
          <p:cNvSpPr txBox="1"/>
          <p:nvPr/>
        </p:nvSpPr>
        <p:spPr>
          <a:xfrm>
            <a:off x="196643" y="1730769"/>
            <a:ext cx="7917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Hãy cho biết đỉnh, cạnh bên, mặt bên, cạnh đáy, mặt đáy của hình chóp tứ giác đều đó.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Cho biết AM = 5cm, MN = 4cm. Tìm độ dài các cạnh AN, AP, AQ, NP, PQ, QM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AA59B5-C9E4-48AD-B9DF-783BC10C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476" y="846397"/>
            <a:ext cx="3611880" cy="3852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647DA0-3F2E-4B93-ACA1-DAE417E78A63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947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5B778C-7AA5-4FA7-AD9A-FD2831E61EE2}"/>
              </a:ext>
            </a:extLst>
          </p:cNvPr>
          <p:cNvSpPr txBox="1"/>
          <p:nvPr/>
        </p:nvSpPr>
        <p:spPr>
          <a:xfrm>
            <a:off x="1059020" y="846771"/>
            <a:ext cx="1044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vật liệu tái chế gấp hộp quà tặng hình chóp tứ giác đều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BC271C1-9750-4F59-B1FB-47015933EF43}"/>
              </a:ext>
            </a:extLst>
          </p:cNvPr>
          <p:cNvSpPr/>
          <p:nvPr/>
        </p:nvSpPr>
        <p:spPr>
          <a:xfrm>
            <a:off x="4432992" y="252229"/>
            <a:ext cx="3012836" cy="52322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1028" name="Picture 4" descr="Hướng dẫn gấp hộp quà hình chóp dễ dàng ( mẫu 2) ~ tiecxinh360">
            <a:extLst>
              <a:ext uri="{FF2B5EF4-FFF2-40B4-BE49-F238E27FC236}">
                <a16:creationId xmlns:a16="http://schemas.microsoft.com/office/drawing/2014/main" id="{55092C52-8A47-4735-874E-666D09E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64" y="1455327"/>
            <a:ext cx="7709472" cy="51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497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3" y="2885758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2" y="3153178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8" y="2368783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233316" y="1463010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453541" y="876413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396903" y="1290482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0AB92-A2B1-4C03-9BA8-B4618FA91B42}"/>
              </a:ext>
            </a:extLst>
          </p:cNvPr>
          <p:cNvGrpSpPr/>
          <p:nvPr/>
        </p:nvGrpSpPr>
        <p:grpSpPr>
          <a:xfrm>
            <a:off x="2000007" y="2889709"/>
            <a:ext cx="8191985" cy="1078581"/>
            <a:chOff x="1747772" y="443785"/>
            <a:chExt cx="8191985" cy="107858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9964D2F-E220-4D14-84F6-8BFB3E099583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CCFB98C-85A6-4133-9BC5-96378EBFB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5" name="AutoShape 5">
                <a:extLst>
                  <a:ext uri="{FF2B5EF4-FFF2-40B4-BE49-F238E27FC236}">
                    <a16:creationId xmlns:a16="http://schemas.microsoft.com/office/drawing/2014/main" id="{20E7A7A6-D78A-4829-A0CC-884CCBB03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5075077B-8896-436B-9AD8-530011B71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C8F8B894-4F8B-4C36-A1CF-BFDA29C2C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817EA9E0-40A7-444A-8D05-3FF779D21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Freeform 9">
                  <a:extLst>
                    <a:ext uri="{FF2B5EF4-FFF2-40B4-BE49-F238E27FC236}">
                      <a16:creationId xmlns:a16="http://schemas.microsoft.com/office/drawing/2014/main" id="{7FD7C2C0-FCCB-48D6-8B6A-54F0C1B23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7ACB956-0DBF-4D8C-9809-3103B4997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1" name="Picture 11">
                  <a:extLst>
                    <a:ext uri="{FF2B5EF4-FFF2-40B4-BE49-F238E27FC236}">
                      <a16:creationId xmlns:a16="http://schemas.microsoft.com/office/drawing/2014/main" id="{10FDC143-C3A3-4BDF-9CB6-6BF1F3E23A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2">
                  <a:extLst>
                    <a:ext uri="{FF2B5EF4-FFF2-40B4-BE49-F238E27FC236}">
                      <a16:creationId xmlns:a16="http://schemas.microsoft.com/office/drawing/2014/main" id="{DC413412-CD09-454D-AC37-8F8D3ADD3E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3">
                  <a:extLst>
                    <a:ext uri="{FF2B5EF4-FFF2-40B4-BE49-F238E27FC236}">
                      <a16:creationId xmlns:a16="http://schemas.microsoft.com/office/drawing/2014/main" id="{E317DE16-40A1-4E49-838F-E8A3C8E26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584229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9BEFAE-0376-4533-B250-CC7A90B606AF}"/>
              </a:ext>
            </a:extLst>
          </p:cNvPr>
          <p:cNvSpPr/>
          <p:nvPr/>
        </p:nvSpPr>
        <p:spPr>
          <a:xfrm>
            <a:off x="358913" y="733565"/>
            <a:ext cx="11474173" cy="2991245"/>
          </a:xfrm>
          <a:prstGeom prst="round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Mô tả được đỉnh, mặt đáy, mặt bên, cạnh bên của hình chóp tứ giác đều và tạo lập được hình chóp tứ giác đều.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Tính được diện tích xung quanh, thể tích của hình chóp tứ giác đều.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quyết được một số vấn đề thực tiễn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(đơn giản, quen thuộc)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gắn với việc tính thể tích, diện tích xung quanh của hình chóp tứ giác đều (ví dụ: tính thể tích hoặc diện tích xung quanh của một số đồ vật quen thuộc có dạng hình chóp tứ giác đều,...).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06FB8-0CFC-4DCE-8E08-67D9CBE770ED}"/>
              </a:ext>
            </a:extLst>
          </p:cNvPr>
          <p:cNvSpPr txBox="1"/>
          <p:nvPr/>
        </p:nvSpPr>
        <p:spPr>
          <a:xfrm>
            <a:off x="4098583" y="210345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DCD69-7831-41FF-8C2F-10D3939031DC}"/>
              </a:ext>
            </a:extLst>
          </p:cNvPr>
          <p:cNvSpPr txBox="1"/>
          <p:nvPr/>
        </p:nvSpPr>
        <p:spPr>
          <a:xfrm>
            <a:off x="1892046" y="3753245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NĂNG LỰC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861B1-F46F-492D-BFE0-50526F357C8D}"/>
              </a:ext>
            </a:extLst>
          </p:cNvPr>
          <p:cNvSpPr txBox="1"/>
          <p:nvPr/>
        </p:nvSpPr>
        <p:spPr>
          <a:xfrm>
            <a:off x="7649915" y="3829369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PHẨM CHẤT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7D2B1-1B47-40BC-AFA4-70A9368751F5}"/>
              </a:ext>
            </a:extLst>
          </p:cNvPr>
          <p:cNvSpPr/>
          <p:nvPr/>
        </p:nvSpPr>
        <p:spPr>
          <a:xfrm>
            <a:off x="8839289" y="4609461"/>
            <a:ext cx="1627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C458C-5982-40C4-AA47-E48D2E0E8171}"/>
              </a:ext>
            </a:extLst>
          </p:cNvPr>
          <p:cNvSpPr/>
          <p:nvPr/>
        </p:nvSpPr>
        <p:spPr>
          <a:xfrm>
            <a:off x="8813837" y="5497666"/>
            <a:ext cx="1909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11319D-5485-410F-878B-158E8569B0A2}"/>
              </a:ext>
            </a:extLst>
          </p:cNvPr>
          <p:cNvSpPr/>
          <p:nvPr/>
        </p:nvSpPr>
        <p:spPr>
          <a:xfrm>
            <a:off x="8813837" y="5071126"/>
            <a:ext cx="1718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E0C3D7-A63C-499A-89EE-96720ED7ABDB}"/>
              </a:ext>
            </a:extLst>
          </p:cNvPr>
          <p:cNvGrpSpPr/>
          <p:nvPr/>
        </p:nvGrpSpPr>
        <p:grpSpPr>
          <a:xfrm>
            <a:off x="1039093" y="4352589"/>
            <a:ext cx="5373260" cy="2142814"/>
            <a:chOff x="358913" y="4462664"/>
            <a:chExt cx="5373260" cy="21428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4BB09E-63C5-41B1-B6C0-94DF0E9A33B6}"/>
                </a:ext>
              </a:extLst>
            </p:cNvPr>
            <p:cNvSpPr/>
            <p:nvPr/>
          </p:nvSpPr>
          <p:spPr>
            <a:xfrm>
              <a:off x="579100" y="4543792"/>
              <a:ext cx="4983500" cy="19389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spc="-3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spc="-3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spc="-3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400" spc="-30">
                  <a:latin typeface="Times New Roman" panose="02020603050405020304" pitchFamily="18" charset="0"/>
                  <a:ea typeface="Times New Roman" panose="02020603050405020304" pitchFamily="18" charset="0"/>
                </a:rPr>
                <a:t> chủ và tự học</a:t>
              </a:r>
            </a:p>
            <a:p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giao tiếp và hợp tác</a:t>
              </a:r>
            </a:p>
            <a:p>
              <a:r>
                <a:rPr lang="vi-VN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tư duy và lập luận toán học</a:t>
              </a:r>
              <a:endParaRPr lang="en-US" sz="24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sử dụng công cụ và phương </a:t>
              </a:r>
              <a:b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 học toán</a:t>
              </a:r>
              <a:endParaRPr lang="en-US" sz="2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D1638A-2810-479D-9D46-9A803827C469}"/>
                </a:ext>
              </a:extLst>
            </p:cNvPr>
            <p:cNvSpPr/>
            <p:nvPr/>
          </p:nvSpPr>
          <p:spPr>
            <a:xfrm>
              <a:off x="358913" y="4462664"/>
              <a:ext cx="5373260" cy="2142814"/>
            </a:xfrm>
            <a:prstGeom prst="roundRect">
              <a:avLst/>
            </a:prstGeom>
            <a:noFill/>
            <a:ln>
              <a:solidFill>
                <a:srgbClr val="2298D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666B4-B032-4F2C-A533-11C1CF6BD2DC}"/>
              </a:ext>
            </a:extLst>
          </p:cNvPr>
          <p:cNvSpPr/>
          <p:nvPr/>
        </p:nvSpPr>
        <p:spPr>
          <a:xfrm>
            <a:off x="8673491" y="4433021"/>
            <a:ext cx="2196513" cy="1719849"/>
          </a:xfrm>
          <a:prstGeom prst="roundRect">
            <a:avLst/>
          </a:prstGeom>
          <a:noFill/>
          <a:ln>
            <a:solidFill>
              <a:srgbClr val="2298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245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395020" y="5112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8" y="1171765"/>
            <a:ext cx="66675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4395020" y="59976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761ED-6631-45BF-AA77-2A3C6C7C7757}"/>
              </a:ext>
            </a:extLst>
          </p:cNvPr>
          <p:cNvSpPr txBox="1"/>
          <p:nvPr/>
        </p:nvSpPr>
        <p:spPr>
          <a:xfrm>
            <a:off x="1250859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EAC88-3B7C-4DFB-A7CB-7A3FE44A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8" y="1161806"/>
            <a:ext cx="6667500" cy="41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FFF782-5500-4F8C-9155-90B69DA8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1221259"/>
            <a:ext cx="6667500" cy="4191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832064" y="-977593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7" y="1247120"/>
            <a:ext cx="6667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1873046" y="5419070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B4EC0-0D5E-43AC-B001-76235DE8C78D}"/>
              </a:ext>
            </a:extLst>
          </p:cNvPr>
          <p:cNvSpPr txBox="1"/>
          <p:nvPr/>
        </p:nvSpPr>
        <p:spPr>
          <a:xfrm>
            <a:off x="726603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</p:spTree>
    <p:extLst>
      <p:ext uri="{BB962C8B-B14F-4D97-AF65-F5344CB8AC3E}">
        <p14:creationId xmlns:p14="http://schemas.microsoft.com/office/powerpoint/2010/main" val="172107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C3B8F-7740-44B5-B787-46D3A70E0F82}"/>
              </a:ext>
            </a:extLst>
          </p:cNvPr>
          <p:cNvSpPr txBox="1"/>
          <p:nvPr/>
        </p:nvSpPr>
        <p:spPr>
          <a:xfrm>
            <a:off x="2113935" y="714223"/>
            <a:ext cx="1016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 nhóm hãy tìm một vật thể trong thực tiễn có dạng hình khối như kim tự tháp Ai Cập và nộp lên Padlet trong 5 phút. </a:t>
            </a:r>
          </a:p>
        </p:txBody>
      </p:sp>
      <p:pic>
        <p:nvPicPr>
          <p:cNvPr id="19460" name="Picture 4" descr="Bánh Ít Lá Gai Quy Nhơn - Món Quà Đặc Sản Của Xứ Nẫu">
            <a:extLst>
              <a:ext uri="{FF2B5EF4-FFF2-40B4-BE49-F238E27FC236}">
                <a16:creationId xmlns:a16="http://schemas.microsoft.com/office/drawing/2014/main" id="{0AD82973-CF57-4BC2-B37F-A86126C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4" y="2462635"/>
            <a:ext cx="3896178" cy="27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Giảm giá Set 100 sản phẩm Hộp quà cưới hình chóp - BeeCost">
            <a:extLst>
              <a:ext uri="{FF2B5EF4-FFF2-40B4-BE49-F238E27FC236}">
                <a16:creationId xmlns:a16="http://schemas.microsoft.com/office/drawing/2014/main" id="{B17E502D-8DEF-4405-9D59-E7E57FD0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45" y="2192980"/>
            <a:ext cx="3320006" cy="33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7">
            <a:extLst>
              <a:ext uri="{FF2B5EF4-FFF2-40B4-BE49-F238E27FC236}">
                <a16:creationId xmlns:a16="http://schemas.microsoft.com/office/drawing/2014/main" id="{853D414D-8BB3-406D-A158-C254DDC84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401791"/>
            <a:ext cx="1890550" cy="1567609"/>
          </a:xfrm>
          <a:prstGeom prst="rect">
            <a:avLst/>
          </a:prstGeom>
        </p:spPr>
      </p:pic>
      <p:pic>
        <p:nvPicPr>
          <p:cNvPr id="19464" name="Picture 8" descr="Mua Đồ chơi xếp hình nam châm 84 món M-TIC- HÀNG LOẠI 1 | Tiki">
            <a:extLst>
              <a:ext uri="{FF2B5EF4-FFF2-40B4-BE49-F238E27FC236}">
                <a16:creationId xmlns:a16="http://schemas.microsoft.com/office/drawing/2014/main" id="{58CF7A25-2387-4755-A7D3-4DED27C8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84" y="2138483"/>
            <a:ext cx="3424238" cy="3429000"/>
          </a:xfrm>
          <a:prstGeom prst="rect">
            <a:avLst/>
          </a:prstGeom>
          <a:noFill/>
          <a:ln>
            <a:solidFill>
              <a:srgbClr val="0BA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9B068-D071-4B69-BC43-154DA3276FB3}"/>
              </a:ext>
            </a:extLst>
          </p:cNvPr>
          <p:cNvSpPr txBox="1"/>
          <p:nvPr/>
        </p:nvSpPr>
        <p:spPr>
          <a:xfrm>
            <a:off x="2958763" y="5738946"/>
            <a:ext cx="627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thể trên có dạng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5074</TotalTime>
  <Words>1289</Words>
  <PresentationFormat>Widescreen</PresentationFormat>
  <Paragraphs>155</Paragraphs>
  <Slides>28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#9Slide01 Noi dung ngan</vt:lpstr>
      <vt:lpstr>#9Slide01 Tieu de ngan</vt:lpstr>
      <vt:lpstr>#9Slide03 Ample</vt:lpstr>
      <vt:lpstr>#9Slide03 Cabin SemiBold</vt:lpstr>
      <vt:lpstr>Agency FB</vt:lpstr>
      <vt:lpstr>Arial</vt:lpstr>
      <vt:lpstr>Calibri</vt:lpstr>
      <vt:lpstr>Calibri Light</vt:lpstr>
      <vt:lpstr>Times New Roman</vt:lpstr>
      <vt:lpstr>思源黑体 Heavy</vt:lpstr>
      <vt:lpstr>Custom Design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2021-08-12T00:09:30Z</dcterms:created>
  <dcterms:modified xsi:type="dcterms:W3CDTF">2023-06-30T13:20:07Z</dcterms:modified>
</cp:coreProperties>
</file>