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1" r:id="rId2"/>
    <p:sldId id="282" r:id="rId3"/>
    <p:sldId id="276" r:id="rId4"/>
    <p:sldId id="277" r:id="rId5"/>
    <p:sldId id="278" r:id="rId6"/>
    <p:sldId id="279" r:id="rId7"/>
    <p:sldId id="268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7" y="-101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39: SO SÁNH SỐ LỚN GẤP MẤY LẦN SỐ BÉ (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T2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2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48D8C4B-E99D-A91A-E817-5582AAD50AA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2CC1A3B0-5EF8-1227-2460-2578625654A7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607FE324-CF4F-A21E-35C9-E3EEC264C37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46AADB8A-4BD9-0924-0DFD-3AB478140A89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602EB7E8-1BB7-1AFD-7099-A828DD175410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:a16="http://schemas.microsoft.com/office/drawing/2014/main" xmlns="" id="{B01F4442-AA68-B10D-96A5-7DCE05F1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719" y="898134"/>
            <a:ext cx="9067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39: SO SÁNH SỐ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LỚN GẤP 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MẤY LẦN SỐ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BÉ</a:t>
            </a:r>
            <a:r>
              <a:rPr lang="vi-VN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BADA5A1-A982-0695-A098-E25993F74FBB}"/>
              </a:ext>
            </a:extLst>
          </p:cNvPr>
          <p:cNvSpPr txBox="1"/>
          <p:nvPr/>
        </p:nvSpPr>
        <p:spPr>
          <a:xfrm>
            <a:off x="331792" y="1601160"/>
            <a:ext cx="151638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0" i="0" dirty="0" err="1">
                <a:solidFill>
                  <a:srgbClr val="000000"/>
                </a:solidFill>
                <a:effectLst/>
              </a:rPr>
              <a:t>Bài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3: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Buổi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sáng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mẹ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làm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21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chiếc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bánh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Buổi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chiều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mẹ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làm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được</a:t>
            </a:r>
            <a:endParaRPr lang="vi-VN" sz="3600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vi-VN" sz="3600" b="0" i="0" dirty="0">
                <a:solidFill>
                  <a:srgbClr val="000000"/>
                </a:solidFill>
                <a:effectLst/>
              </a:rPr>
              <a:t> 7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chiếc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bánh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Hỏi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số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bánh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mẹ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làm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buổi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sáng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gấp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mấy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lần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số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bánh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làm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buổi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chiều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?</a:t>
            </a:r>
            <a:endParaRPr lang="en-US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5CC6A32-2C19-30F3-D450-11D37E31893B}"/>
              </a:ext>
            </a:extLst>
          </p:cNvPr>
          <p:cNvSpPr txBox="1"/>
          <p:nvPr/>
        </p:nvSpPr>
        <p:spPr>
          <a:xfrm>
            <a:off x="7214768" y="3649053"/>
            <a:ext cx="878498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3600" b="0" i="0" u="sng" dirty="0" err="1">
                <a:solidFill>
                  <a:srgbClr val="000000"/>
                </a:solidFill>
                <a:effectLst/>
              </a:rPr>
              <a:t>Bài</a:t>
            </a:r>
            <a:r>
              <a:rPr lang="vi-VN" sz="3600" b="0" i="0" u="sng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u="sng" dirty="0" err="1">
                <a:solidFill>
                  <a:srgbClr val="000000"/>
                </a:solidFill>
                <a:effectLst/>
              </a:rPr>
              <a:t>giải</a:t>
            </a:r>
            <a:endParaRPr lang="vi-VN" sz="3600" b="0" i="0" u="sng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vi-VN" sz="3600" b="0" i="0" dirty="0">
                <a:solidFill>
                  <a:srgbClr val="000000"/>
                </a:solidFill>
                <a:effectLst/>
              </a:rPr>
              <a:t>Số bánh mẹ làm được buổi sáng gấp số bánh làm được buổi chiều</a:t>
            </a:r>
            <a:r>
              <a:rPr lang="vi-VN" sz="3600" dirty="0">
                <a:solidFill>
                  <a:srgbClr val="000000"/>
                </a:solidFill>
              </a:rPr>
              <a:t> </a:t>
            </a:r>
            <a:r>
              <a:rPr lang="vi-VN" sz="3600" b="0" i="0" dirty="0" smtClean="0">
                <a:solidFill>
                  <a:srgbClr val="000000"/>
                </a:solidFill>
                <a:effectLst/>
              </a:rPr>
              <a:t>số 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lần là:</a:t>
            </a:r>
          </a:p>
          <a:p>
            <a:pPr algn="ctr">
              <a:lnSpc>
                <a:spcPct val="150000"/>
              </a:lnSpc>
            </a:pPr>
            <a:r>
              <a:rPr lang="vi-VN" sz="3600" b="0" i="0" dirty="0">
                <a:solidFill>
                  <a:srgbClr val="000000"/>
                </a:solidFill>
                <a:effectLst/>
              </a:rPr>
              <a:t>21 : 7 = 3 (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lần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b="0" i="0" dirty="0" err="1">
                <a:solidFill>
                  <a:srgbClr val="000000"/>
                </a:solidFill>
                <a:effectLst/>
              </a:rPr>
              <a:t>Đáp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số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: 3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lần</a:t>
            </a:r>
            <a:endParaRPr lang="vi-VN" sz="36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E8D0801-CF01-0AD3-711D-2FE5C3E09D3E}"/>
              </a:ext>
            </a:extLst>
          </p:cNvPr>
          <p:cNvSpPr txBox="1"/>
          <p:nvPr/>
        </p:nvSpPr>
        <p:spPr>
          <a:xfrm>
            <a:off x="3152470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44A0E4B-042A-D878-A868-D47F8BA82CA8}"/>
              </a:ext>
            </a:extLst>
          </p:cNvPr>
          <p:cNvSpPr txBox="1"/>
          <p:nvPr/>
        </p:nvSpPr>
        <p:spPr>
          <a:xfrm>
            <a:off x="365923" y="4419600"/>
            <a:ext cx="670559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Buổi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21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chiếc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bánh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Buổi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chiều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7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chiếc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bánh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bánh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buổi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bánh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buổi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 err="1">
                <a:latin typeface="Arial" pitchFamily="34" charset="0"/>
                <a:cs typeface="Arial" pitchFamily="34" charset="0"/>
              </a:rPr>
              <a:t>chiều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5531011C-7812-ACB6-EC00-3BAA955FB654}"/>
              </a:ext>
            </a:extLst>
          </p:cNvPr>
          <p:cNvCxnSpPr/>
          <p:nvPr/>
        </p:nvCxnSpPr>
        <p:spPr>
          <a:xfrm>
            <a:off x="7071519" y="3543304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D23255E3-4761-D0AB-CA0D-D2C8376F7B14}"/>
              </a:ext>
            </a:extLst>
          </p:cNvPr>
          <p:cNvCxnSpPr>
            <a:cxnSpLocks/>
          </p:cNvCxnSpPr>
          <p:nvPr/>
        </p:nvCxnSpPr>
        <p:spPr>
          <a:xfrm>
            <a:off x="6821885" y="2209800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9DD3970E-E4D3-B87A-4A26-F7D6A4B87E8E}"/>
              </a:ext>
            </a:extLst>
          </p:cNvPr>
          <p:cNvCxnSpPr>
            <a:cxnSpLocks/>
          </p:cNvCxnSpPr>
          <p:nvPr/>
        </p:nvCxnSpPr>
        <p:spPr>
          <a:xfrm>
            <a:off x="594519" y="2705100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5E75C732-0617-5C31-FAC2-02F7F57E0DA7}"/>
              </a:ext>
            </a:extLst>
          </p:cNvPr>
          <p:cNvCxnSpPr>
            <a:cxnSpLocks/>
          </p:cNvCxnSpPr>
          <p:nvPr/>
        </p:nvCxnSpPr>
        <p:spPr>
          <a:xfrm>
            <a:off x="4480719" y="2743200"/>
            <a:ext cx="10820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8A5F6187-5B7D-2C65-1AF1-A9BECC61F473}"/>
              </a:ext>
            </a:extLst>
          </p:cNvPr>
          <p:cNvCxnSpPr>
            <a:cxnSpLocks/>
          </p:cNvCxnSpPr>
          <p:nvPr/>
        </p:nvCxnSpPr>
        <p:spPr>
          <a:xfrm>
            <a:off x="594519" y="3355486"/>
            <a:ext cx="388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13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48D8C4B-E99D-A91A-E817-5582AAD50AA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2CC1A3B0-5EF8-1227-2460-2578625654A7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607FE324-CF4F-A21E-35C9-E3EEC264C37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46AADB8A-4BD9-0924-0DFD-3AB478140A89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602EB7E8-1BB7-1AFD-7099-A828DD175410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:a16="http://schemas.microsoft.com/office/drawing/2014/main" xmlns="" id="{B01F4442-AA68-B10D-96A5-7DCE05F1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719" y="898134"/>
            <a:ext cx="9067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39: SO SÁNH SỐ BÉ GẤP MẤY LẦN SỐ LỚN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F052A3E7-E000-A990-DAC8-53CBB4617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170333"/>
              </p:ext>
            </p:extLst>
          </p:nvPr>
        </p:nvGraphicFramePr>
        <p:xfrm>
          <a:off x="1473788" y="2646898"/>
          <a:ext cx="13674931" cy="4896902"/>
        </p:xfrm>
        <a:graphic>
          <a:graphicData uri="http://schemas.openxmlformats.org/drawingml/2006/table">
            <a:tbl>
              <a:tblPr/>
              <a:tblGrid>
                <a:gridCol w="7601349">
                  <a:extLst>
                    <a:ext uri="{9D8B030D-6E8A-4147-A177-3AD203B41FA5}">
                      <a16:colId xmlns:a16="http://schemas.microsoft.com/office/drawing/2014/main" xmlns="" val="3377256337"/>
                    </a:ext>
                  </a:extLst>
                </a:gridCol>
                <a:gridCol w="1216218">
                  <a:extLst>
                    <a:ext uri="{9D8B030D-6E8A-4147-A177-3AD203B41FA5}">
                      <a16:colId xmlns:a16="http://schemas.microsoft.com/office/drawing/2014/main" xmlns="" val="1192943426"/>
                    </a:ext>
                  </a:extLst>
                </a:gridCol>
                <a:gridCol w="1216218">
                  <a:extLst>
                    <a:ext uri="{9D8B030D-6E8A-4147-A177-3AD203B41FA5}">
                      <a16:colId xmlns:a16="http://schemas.microsoft.com/office/drawing/2014/main" xmlns="" val="3362363813"/>
                    </a:ext>
                  </a:extLst>
                </a:gridCol>
                <a:gridCol w="1216218">
                  <a:extLst>
                    <a:ext uri="{9D8B030D-6E8A-4147-A177-3AD203B41FA5}">
                      <a16:colId xmlns:a16="http://schemas.microsoft.com/office/drawing/2014/main" xmlns="" val="1878897211"/>
                    </a:ext>
                  </a:extLst>
                </a:gridCol>
                <a:gridCol w="1216218">
                  <a:extLst>
                    <a:ext uri="{9D8B030D-6E8A-4147-A177-3AD203B41FA5}">
                      <a16:colId xmlns:a16="http://schemas.microsoft.com/office/drawing/2014/main" xmlns="" val="4145961511"/>
                    </a:ext>
                  </a:extLst>
                </a:gridCol>
                <a:gridCol w="1208710">
                  <a:extLst>
                    <a:ext uri="{9D8B030D-6E8A-4147-A177-3AD203B41FA5}">
                      <a16:colId xmlns:a16="http://schemas.microsoft.com/office/drawing/2014/main" xmlns="" val="581501053"/>
                    </a:ext>
                  </a:extLst>
                </a:gridCol>
              </a:tblGrid>
              <a:tr h="123930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lớn</a:t>
                      </a:r>
                      <a:endParaRPr lang="en-US" sz="3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9173626"/>
                  </a:ext>
                </a:extLst>
              </a:tr>
              <a:tr h="1250475">
                <a:tc>
                  <a:txBody>
                    <a:bodyPr/>
                    <a:lstStyle/>
                    <a:p>
                      <a:pPr algn="just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bé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7933347"/>
                  </a:ext>
                </a:extLst>
              </a:tr>
              <a:tr h="1286434">
                <a:tc>
                  <a:txBody>
                    <a:bodyPr/>
                    <a:lstStyle/>
                    <a:p>
                      <a:pPr algn="just" fontAlgn="t"/>
                      <a:r>
                        <a:rPr lang="en-US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lớn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gấp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mấy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lần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n-US" sz="29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3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3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3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3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3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8702781"/>
                  </a:ext>
                </a:extLst>
              </a:tr>
              <a:tr h="1120691">
                <a:tc>
                  <a:txBody>
                    <a:bodyPr/>
                    <a:lstStyle/>
                    <a:p>
                      <a:pPr algn="just" fontAlgn="t"/>
                      <a:r>
                        <a:rPr lang="vi-VN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vi-VN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lớn</a:t>
                      </a:r>
                      <a:r>
                        <a:rPr lang="vi-VN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hơn </a:t>
                      </a:r>
                      <a:r>
                        <a:rPr lang="vi-VN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vi-VN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bé</a:t>
                      </a:r>
                      <a:r>
                        <a:rPr lang="vi-VN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bao nhiêu đơn </a:t>
                      </a:r>
                      <a:r>
                        <a:rPr lang="vi-VN" sz="3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vị</a:t>
                      </a:r>
                      <a:r>
                        <a:rPr lang="vi-VN" sz="3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3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3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3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3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992563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C91E1CC-8730-DD30-37C6-663EE0EBE8D7}"/>
              </a:ext>
            </a:extLst>
          </p:cNvPr>
          <p:cNvSpPr txBox="1"/>
          <p:nvPr/>
        </p:nvSpPr>
        <p:spPr>
          <a:xfrm>
            <a:off x="527843" y="1752600"/>
            <a:ext cx="27336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i="0" dirty="0" err="1">
                <a:effectLst/>
              </a:rPr>
              <a:t>Bài</a:t>
            </a:r>
            <a:r>
              <a:rPr lang="vi-VN" sz="3600" i="0" dirty="0">
                <a:effectLst/>
              </a:rPr>
              <a:t> </a:t>
            </a:r>
            <a:r>
              <a:rPr lang="en-US" sz="3600" i="0" dirty="0">
                <a:effectLst/>
              </a:rPr>
              <a:t>4: </a:t>
            </a:r>
            <a:r>
              <a:rPr lang="en-US" sz="3600" i="0" dirty="0" err="1">
                <a:effectLst/>
              </a:rPr>
              <a:t>Số</a:t>
            </a:r>
            <a:r>
              <a:rPr lang="vi-VN" sz="3600" i="0" dirty="0">
                <a:effectLst/>
              </a:rPr>
              <a:t> </a:t>
            </a:r>
            <a:r>
              <a:rPr lang="en-US" sz="3600" i="0" dirty="0">
                <a:effectLst/>
              </a:rPr>
              <a:t>?</a:t>
            </a:r>
            <a:endParaRPr lang="en-US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6ED4A6C-9453-64C7-A8B0-2FACCED6C359}"/>
              </a:ext>
            </a:extLst>
          </p:cNvPr>
          <p:cNvSpPr txBox="1"/>
          <p:nvPr/>
        </p:nvSpPr>
        <p:spPr>
          <a:xfrm>
            <a:off x="10546647" y="5181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/>
              <a:t>9</a:t>
            </a:r>
            <a:endParaRPr lang="en-US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68FC452-F2F2-7DC7-44F1-546D3A09BED7}"/>
              </a:ext>
            </a:extLst>
          </p:cNvPr>
          <p:cNvSpPr txBox="1"/>
          <p:nvPr/>
        </p:nvSpPr>
        <p:spPr>
          <a:xfrm>
            <a:off x="10364175" y="516837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CC0BF7F-E037-1AE0-B934-40155AD3D05D}"/>
              </a:ext>
            </a:extLst>
          </p:cNvPr>
          <p:cNvSpPr txBox="1"/>
          <p:nvPr/>
        </p:nvSpPr>
        <p:spPr>
          <a:xfrm>
            <a:off x="11719719" y="52210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E81E83A-432B-91F0-69E4-E871DFF8E970}"/>
              </a:ext>
            </a:extLst>
          </p:cNvPr>
          <p:cNvSpPr txBox="1"/>
          <p:nvPr/>
        </p:nvSpPr>
        <p:spPr>
          <a:xfrm>
            <a:off x="12862719" y="52210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87A9F92-BB20-EF9A-C61E-FD47990325E8}"/>
              </a:ext>
            </a:extLst>
          </p:cNvPr>
          <p:cNvSpPr txBox="1"/>
          <p:nvPr/>
        </p:nvSpPr>
        <p:spPr>
          <a:xfrm>
            <a:off x="14158119" y="5181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F453B0F-2E49-28F9-C7E7-A5539D9BE1B8}"/>
              </a:ext>
            </a:extLst>
          </p:cNvPr>
          <p:cNvSpPr txBox="1"/>
          <p:nvPr/>
        </p:nvSpPr>
        <p:spPr>
          <a:xfrm>
            <a:off x="10516575" y="64770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4424631-2441-F37F-7803-3D50B6F6B26B}"/>
              </a:ext>
            </a:extLst>
          </p:cNvPr>
          <p:cNvSpPr txBox="1"/>
          <p:nvPr/>
        </p:nvSpPr>
        <p:spPr>
          <a:xfrm>
            <a:off x="11567319" y="65164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6013FD8-F08A-0544-2419-FB1629B3D345}"/>
              </a:ext>
            </a:extLst>
          </p:cNvPr>
          <p:cNvSpPr txBox="1"/>
          <p:nvPr/>
        </p:nvSpPr>
        <p:spPr>
          <a:xfrm>
            <a:off x="12862719" y="65164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0C84A2F-8C4E-9BE1-8006-A743CD161747}"/>
              </a:ext>
            </a:extLst>
          </p:cNvPr>
          <p:cNvSpPr txBox="1"/>
          <p:nvPr/>
        </p:nvSpPr>
        <p:spPr>
          <a:xfrm>
            <a:off x="14005719" y="65164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5DF4D55-24E2-DB24-8C62-B9F570A01DAF}"/>
              </a:ext>
            </a:extLst>
          </p:cNvPr>
          <p:cNvSpPr txBox="1"/>
          <p:nvPr/>
        </p:nvSpPr>
        <p:spPr>
          <a:xfrm>
            <a:off x="11719719" y="5181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vi-VN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3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6436C64-0BD9-CDDC-C04B-70600875AC74}"/>
              </a:ext>
            </a:extLst>
          </p:cNvPr>
          <p:cNvSpPr txBox="1"/>
          <p:nvPr/>
        </p:nvSpPr>
        <p:spPr>
          <a:xfrm>
            <a:off x="12862719" y="5181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vi-VN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3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FB2705A-C6B6-2641-BA6A-D3555C1A69D7}"/>
              </a:ext>
            </a:extLst>
          </p:cNvPr>
          <p:cNvSpPr txBox="1"/>
          <p:nvPr/>
        </p:nvSpPr>
        <p:spPr>
          <a:xfrm>
            <a:off x="14158119" y="5181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vi-VN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3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63B99A5-21E6-5818-E850-26C914B4A466}"/>
              </a:ext>
            </a:extLst>
          </p:cNvPr>
          <p:cNvSpPr txBox="1"/>
          <p:nvPr/>
        </p:nvSpPr>
        <p:spPr>
          <a:xfrm>
            <a:off x="10500519" y="65164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vi-VN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en-US" sz="3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34CEF9E-0CB0-735B-9432-1D356BE472F6}"/>
              </a:ext>
            </a:extLst>
          </p:cNvPr>
          <p:cNvSpPr txBox="1"/>
          <p:nvPr/>
        </p:nvSpPr>
        <p:spPr>
          <a:xfrm>
            <a:off x="11567319" y="65532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vi-VN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en-US" sz="3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E0EBFA43-C28B-334A-CEC1-F2911466295E}"/>
              </a:ext>
            </a:extLst>
          </p:cNvPr>
          <p:cNvSpPr txBox="1"/>
          <p:nvPr/>
        </p:nvSpPr>
        <p:spPr>
          <a:xfrm>
            <a:off x="12786519" y="65164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vi-VN" sz="3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n-US" sz="3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67CFAAB8-7A4C-0822-317B-FC77CEEAF544}"/>
              </a:ext>
            </a:extLst>
          </p:cNvPr>
          <p:cNvSpPr txBox="1"/>
          <p:nvPr/>
        </p:nvSpPr>
        <p:spPr>
          <a:xfrm>
            <a:off x="14081919" y="64770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vi-VN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en-US" sz="3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28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EB8A92F-16A1-C4BD-EC1E-43BB881A0A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94" r="4785" b="41021"/>
          <a:stretch/>
        </p:blipFill>
        <p:spPr>
          <a:xfrm>
            <a:off x="884238" y="1942130"/>
            <a:ext cx="13601700" cy="333379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:a16="http://schemas.microsoft.com/office/drawing/2014/main" xmlns="" id="{39F032CA-8BA6-406A-4E32-492BF66F8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719" y="898134"/>
            <a:ext cx="9296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39: SO SÁNH SỐ BÉ GẤP MẤY LẦN SỐ LỚN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FBA78FD-5C51-3991-EAAA-440DA6CF19AB}"/>
              </a:ext>
            </a:extLst>
          </p:cNvPr>
          <p:cNvSpPr txBox="1"/>
          <p:nvPr/>
        </p:nvSpPr>
        <p:spPr>
          <a:xfrm>
            <a:off x="289719" y="1379703"/>
            <a:ext cx="121501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5: Quan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sơ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sau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câu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3D6D047-75B4-EA9F-B7BC-4B6152F3E212}"/>
              </a:ext>
            </a:extLst>
          </p:cNvPr>
          <p:cNvSpPr txBox="1"/>
          <p:nvPr/>
        </p:nvSpPr>
        <p:spPr>
          <a:xfrm>
            <a:off x="213519" y="4997040"/>
            <a:ext cx="15697199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ông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vi-V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ông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algn="just"/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ông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ông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27 : 9 = 3 (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ông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ông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ki-lô-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mét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algn="just"/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ông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ông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27 + 9 = 36 (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/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a) 3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vi-VN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b) 36 </a:t>
            </a:r>
            <a:r>
              <a:rPr lang="vi-VN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endParaRPr lang="vi-VN" b="0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55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:a16="http://schemas.microsoft.com/office/drawing/2014/main" xmlns="" id="{39F032CA-8BA6-406A-4E32-492BF66F8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719" y="898134"/>
            <a:ext cx="8382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39: SO SÁNH SỐ BÉ GẤP MẤY LẦN SỐ LỚN</a:t>
            </a:r>
          </a:p>
        </p:txBody>
      </p:sp>
    </p:spTree>
    <p:extLst>
      <p:ext uri="{BB962C8B-B14F-4D97-AF65-F5344CB8AC3E}">
        <p14:creationId xmlns:p14="http://schemas.microsoft.com/office/powerpoint/2010/main" val="413471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422</Words>
  <Application>Microsoft Office PowerPoint</Application>
  <PresentationFormat>Custom</PresentationFormat>
  <Paragraphs>71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219</cp:revision>
  <dcterms:created xsi:type="dcterms:W3CDTF">2022-07-10T01:37:20Z</dcterms:created>
  <dcterms:modified xsi:type="dcterms:W3CDTF">2022-08-20T12:09:13Z</dcterms:modified>
</cp:coreProperties>
</file>