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6"/>
  </p:notesMasterIdLst>
  <p:sldIdLst>
    <p:sldId id="1313" r:id="rId2"/>
    <p:sldId id="1285" r:id="rId3"/>
    <p:sldId id="1234" r:id="rId4"/>
    <p:sldId id="1287" r:id="rId5"/>
    <p:sldId id="1288" r:id="rId6"/>
    <p:sldId id="1289" r:id="rId7"/>
    <p:sldId id="1290" r:id="rId8"/>
    <p:sldId id="1293" r:id="rId9"/>
    <p:sldId id="1298" r:id="rId10"/>
    <p:sldId id="1297" r:id="rId11"/>
    <p:sldId id="1295" r:id="rId12"/>
    <p:sldId id="1300" r:id="rId13"/>
    <p:sldId id="1301" r:id="rId14"/>
    <p:sldId id="1306" r:id="rId15"/>
    <p:sldId id="1302" r:id="rId16"/>
    <p:sldId id="1303" r:id="rId17"/>
    <p:sldId id="1304" r:id="rId18"/>
    <p:sldId id="1305" r:id="rId19"/>
    <p:sldId id="1308" r:id="rId20"/>
    <p:sldId id="1307" r:id="rId21"/>
    <p:sldId id="1309" r:id="rId22"/>
    <p:sldId id="1310" r:id="rId23"/>
    <p:sldId id="1312" r:id="rId24"/>
    <p:sldId id="13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FF00"/>
    <a:srgbClr val="006600"/>
    <a:srgbClr val="FF6600"/>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4049" autoAdjust="0"/>
  </p:normalViewPr>
  <p:slideViewPr>
    <p:cSldViewPr>
      <p:cViewPr varScale="1">
        <p:scale>
          <a:sx n="106" d="100"/>
          <a:sy n="106" d="100"/>
        </p:scale>
        <p:origin x="768" y="138"/>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1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15</a:t>
            </a:fld>
            <a:endParaRPr lang="en-US"/>
          </a:p>
        </p:txBody>
      </p:sp>
    </p:spTree>
    <p:extLst>
      <p:ext uri="{BB962C8B-B14F-4D97-AF65-F5344CB8AC3E}">
        <p14:creationId xmlns:p14="http://schemas.microsoft.com/office/powerpoint/2010/main" val="116695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65142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21882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184695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1588389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21</a:t>
            </a:fld>
            <a:endParaRPr lang="en-US"/>
          </a:p>
        </p:txBody>
      </p:sp>
    </p:spTree>
    <p:extLst>
      <p:ext uri="{BB962C8B-B14F-4D97-AF65-F5344CB8AC3E}">
        <p14:creationId xmlns:p14="http://schemas.microsoft.com/office/powerpoint/2010/main" val="358720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22</a:t>
            </a:fld>
            <a:endParaRPr lang="en-US"/>
          </a:p>
        </p:txBody>
      </p:sp>
    </p:spTree>
    <p:extLst>
      <p:ext uri="{BB962C8B-B14F-4D97-AF65-F5344CB8AC3E}">
        <p14:creationId xmlns:p14="http://schemas.microsoft.com/office/powerpoint/2010/main" val="114147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23</a:t>
            </a:fld>
            <a:endParaRPr lang="en-US"/>
          </a:p>
        </p:txBody>
      </p:sp>
    </p:spTree>
    <p:extLst>
      <p:ext uri="{BB962C8B-B14F-4D97-AF65-F5344CB8AC3E}">
        <p14:creationId xmlns:p14="http://schemas.microsoft.com/office/powerpoint/2010/main" val="159185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24</a:t>
            </a:fld>
            <a:endParaRPr lang="en-US"/>
          </a:p>
        </p:txBody>
      </p:sp>
    </p:spTree>
    <p:extLst>
      <p:ext uri="{BB962C8B-B14F-4D97-AF65-F5344CB8AC3E}">
        <p14:creationId xmlns:p14="http://schemas.microsoft.com/office/powerpoint/2010/main" val="1660069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2.png"/><Relationship Id="rId7"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8.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8.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1.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8.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jp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10.png"/><Relationship Id="rId4" Type="http://schemas.openxmlformats.org/officeDocument/2006/relationships/image" Target="../media/image10.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jp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outdoor object&#10;&#10;Description automatically generated">
            <a:extLst>
              <a:ext uri="{FF2B5EF4-FFF2-40B4-BE49-F238E27FC236}">
                <a16:creationId xmlns:a16="http://schemas.microsoft.com/office/drawing/2014/main" id="{856F9464-D707-21EA-C3F4-0D170417FF9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305" r="14014" b="1"/>
          <a:stretch/>
        </p:blipFill>
        <p:spPr>
          <a:xfrm>
            <a:off x="20" y="-21506"/>
            <a:ext cx="12191980" cy="6856718"/>
          </a:xfrm>
          <a:prstGeom prst="rect">
            <a:avLst/>
          </a:prstGeom>
          <a:ln>
            <a:noFill/>
          </a:ln>
          <a:effectLst>
            <a:softEdge rad="112500"/>
          </a:effectLst>
        </p:spPr>
      </p:pic>
      <p:sp>
        <p:nvSpPr>
          <p:cNvPr id="5" name="Rectangle 8">
            <a:extLst>
              <a:ext uri="{FF2B5EF4-FFF2-40B4-BE49-F238E27FC236}">
                <a16:creationId xmlns:a16="http://schemas.microsoft.com/office/drawing/2014/main" id="{C2B0BB3F-54A7-4F9C-BD2A-97AA8E2324F1}"/>
              </a:ext>
            </a:extLst>
          </p:cNvPr>
          <p:cNvSpPr>
            <a:spLocks noChangeArrowheads="1"/>
          </p:cNvSpPr>
          <p:nvPr/>
        </p:nvSpPr>
        <p:spPr bwMode="auto">
          <a:xfrm>
            <a:off x="0" y="2772833"/>
            <a:ext cx="12192000" cy="1799167"/>
          </a:xfrm>
          <a:prstGeom prst="rect">
            <a:avLst/>
          </a:prstGeom>
          <a:solidFill>
            <a:schemeClr val="bg1">
              <a:alpha val="70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70E42E3E-F0C1-71F9-D5CD-95F13F0D4309}"/>
              </a:ext>
            </a:extLst>
          </p:cNvPr>
          <p:cNvSpPr>
            <a:spLocks noChangeArrowheads="1"/>
          </p:cNvSpPr>
          <p:nvPr>
            <p:custDataLst>
              <p:tags r:id="rId1"/>
            </p:custDataLst>
          </p:nvPr>
        </p:nvSpPr>
        <p:spPr bwMode="auto">
          <a:xfrm>
            <a:off x="-553856" y="3070787"/>
            <a:ext cx="13299712" cy="129397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7030A0"/>
                </a:solidFill>
                <a:ea typeface="ＭＳ Ｐゴシック" panose="020B0600070205080204" pitchFamily="50" charset="-128"/>
              </a:rPr>
              <a:t>Bài 2: </a:t>
            </a:r>
          </a:p>
          <a:p>
            <a:pPr algn="ctr"/>
            <a:r>
              <a:rPr lang="en-US" altLang="en-US" sz="3500" b="1">
                <a:solidFill>
                  <a:srgbClr val="7030A0"/>
                </a:solidFill>
                <a:ea typeface="ＭＳ Ｐゴシック" panose="020B0600070205080204" pitchFamily="50" charset="-128"/>
              </a:rPr>
              <a:t>Giới thiệu một số lĩnh vực nghiên cứu trong vật lí</a:t>
            </a:r>
            <a:endParaRPr lang="en-US" altLang="en-US" sz="3500" b="1">
              <a:solidFill>
                <a:srgbClr val="7030A0"/>
              </a:solidFill>
            </a:endParaRPr>
          </a:p>
        </p:txBody>
      </p:sp>
      <p:sp>
        <p:nvSpPr>
          <p:cNvPr id="11" name="Rectangle 8">
            <a:extLst>
              <a:ext uri="{FF2B5EF4-FFF2-40B4-BE49-F238E27FC236}">
                <a16:creationId xmlns:a16="http://schemas.microsoft.com/office/drawing/2014/main" id="{C2B0BB3F-54A7-4F9C-BD2A-97AA8E2324F1}"/>
              </a:ext>
            </a:extLst>
          </p:cNvPr>
          <p:cNvSpPr>
            <a:spLocks noChangeArrowheads="1"/>
          </p:cNvSpPr>
          <p:nvPr/>
        </p:nvSpPr>
        <p:spPr bwMode="auto">
          <a:xfrm>
            <a:off x="152400" y="762000"/>
            <a:ext cx="12192000" cy="1557845"/>
          </a:xfrm>
          <a:prstGeom prst="rect">
            <a:avLst/>
          </a:prstGeom>
          <a:solidFill>
            <a:schemeClr val="bg1">
              <a:alpha val="70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 name="TextBox 10">
            <a:extLst>
              <a:ext uri="{FF2B5EF4-FFF2-40B4-BE49-F238E27FC236}">
                <a16:creationId xmlns:a16="http://schemas.microsoft.com/office/drawing/2014/main" id="{70E42E3E-F0C1-71F9-D5CD-95F13F0D4309}"/>
              </a:ext>
            </a:extLst>
          </p:cNvPr>
          <p:cNvSpPr>
            <a:spLocks noChangeArrowheads="1"/>
          </p:cNvSpPr>
          <p:nvPr>
            <p:custDataLst>
              <p:tags r:id="rId2"/>
            </p:custDataLst>
          </p:nvPr>
        </p:nvSpPr>
        <p:spPr bwMode="auto">
          <a:xfrm>
            <a:off x="-152400" y="893936"/>
            <a:ext cx="11983856" cy="129397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7030A0"/>
                </a:solidFill>
                <a:ea typeface="ＭＳ Ｐゴシック" panose="020B0600070205080204" pitchFamily="50" charset="-128"/>
              </a:rPr>
              <a:t>Chuyên đề 1:</a:t>
            </a:r>
          </a:p>
          <a:p>
            <a:pPr algn="ctr"/>
            <a:r>
              <a:rPr lang="en-US" altLang="en-US" sz="3500" b="1">
                <a:solidFill>
                  <a:srgbClr val="7030A0"/>
                </a:solidFill>
                <a:ea typeface="ＭＳ Ｐゴシック" panose="020B0600070205080204" pitchFamily="50" charset="-128"/>
              </a:rPr>
              <a:t>VẬT LÍ TRONG MỘT SỐ NGÀNH NGHỀ</a:t>
            </a:r>
            <a:endParaRPr lang="en-US" altLang="en-US" sz="3500" b="1">
              <a:solidFill>
                <a:srgbClr val="7030A0"/>
              </a:solidFill>
            </a:endParaRPr>
          </a:p>
        </p:txBody>
      </p:sp>
    </p:spTree>
    <p:extLst>
      <p:ext uri="{BB962C8B-B14F-4D97-AF65-F5344CB8AC3E}">
        <p14:creationId xmlns:p14="http://schemas.microsoft.com/office/powerpoint/2010/main" val="4229810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nano</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nano</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410285" y="1224418"/>
            <a:ext cx="11371430" cy="1461366"/>
            <a:chOff x="852430" y="1885235"/>
            <a:chExt cx="10363510" cy="2474155"/>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30" y="1885235"/>
              <a:ext cx="10363510" cy="247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404505" y="2001422"/>
              <a:ext cx="9284135" cy="2110369"/>
            </a:xfrm>
            <a:prstGeom prst="rect">
              <a:avLst/>
            </a:prstGeom>
            <a:noFill/>
          </p:spPr>
          <p:txBody>
            <a:bodyPr wrap="square">
              <a:spAutoFit/>
            </a:bodyPr>
            <a:lstStyle/>
            <a:p>
              <a:pPr algn="just"/>
              <a:r>
                <a:rPr lang="en-US" sz="2500">
                  <a:solidFill>
                    <a:srgbClr val="000000"/>
                  </a:solidFill>
                  <a:effectLst/>
                  <a:latin typeface="Arial" panose="020B0604020202020204" pitchFamily="34" charset="0"/>
                  <a:ea typeface="Times New Roman" panose="02020603050405020304" pitchFamily="18" charset="0"/>
                </a:rPr>
                <a:t>Các công nghệ nano có thể giúp giảm kích thước các linh kiện điện tử hay thiết bị lưu trữ thông tin của máy tính, các thiết bị giải trí, đồng thời tăng hiệu suất sử dụng năng lượng.</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2F5716B6-8A04-EF19-8D6A-DEA2D86B038D}"/>
              </a:ext>
            </a:extLst>
          </p:cNvPr>
          <p:cNvSpPr txBox="1"/>
          <p:nvPr/>
        </p:nvSpPr>
        <p:spPr>
          <a:xfrm>
            <a:off x="568013" y="5960474"/>
            <a:ext cx="11166787" cy="769441"/>
          </a:xfrm>
          <a:prstGeom prst="rect">
            <a:avLst/>
          </a:prstGeom>
          <a:noFill/>
        </p:spPr>
        <p:txBody>
          <a:bodyPr wrap="square">
            <a:spAutoFit/>
          </a:bodyPr>
          <a:lstStyle/>
          <a:p>
            <a:pPr algn="just"/>
            <a:r>
              <a:rPr lang="en-US" sz="2200" i="1">
                <a:latin typeface="Arial" panose="020B0604020202020204" pitchFamily="34" charset="0"/>
                <a:cs typeface="Arial" panose="020B0604020202020204" pitchFamily="34" charset="0"/>
              </a:rPr>
              <a:t>Hiện nay kích thước các transistor được tích hợp trên các chip máy tính đã được thu nhỏ cỡ vài chục nanomet (ví dụ năm 2015 là 16nm) và đang tiếp tục được giảm xuống</a:t>
            </a:r>
            <a:endParaRPr lang="en-US" sz="2200" i="1">
              <a:solidFill>
                <a:schemeClr val="tx1"/>
              </a:solidFill>
              <a:latin typeface="Arial" panose="020B0604020202020204" pitchFamily="34" charset="0"/>
              <a:cs typeface="Arial" panose="020B0604020202020204" pitchFamily="34" charset="0"/>
            </a:endParaRPr>
          </a:p>
        </p:txBody>
      </p:sp>
      <p:pic>
        <p:nvPicPr>
          <p:cNvPr id="10" name="Picture 9" descr="A close-up of a circuit board&#10;&#10;Description automatically generated with medium confidence">
            <a:extLst>
              <a:ext uri="{FF2B5EF4-FFF2-40B4-BE49-F238E27FC236}">
                <a16:creationId xmlns:a16="http://schemas.microsoft.com/office/drawing/2014/main" id="{C017340E-0C32-F294-7CC9-1EF9E2230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309" y="2783610"/>
            <a:ext cx="5680387" cy="3195218"/>
          </a:xfrm>
          <a:prstGeom prst="rect">
            <a:avLst/>
          </a:prstGeom>
          <a:ln>
            <a:noFill/>
          </a:ln>
          <a:effectLst>
            <a:softEdge rad="112500"/>
          </a:effectLst>
        </p:spPr>
      </p:pic>
      <p:pic>
        <p:nvPicPr>
          <p:cNvPr id="13" name="Picture 12" descr="Diagram, schematic&#10;&#10;Description automatically generated">
            <a:extLst>
              <a:ext uri="{FF2B5EF4-FFF2-40B4-BE49-F238E27FC236}">
                <a16:creationId xmlns:a16="http://schemas.microsoft.com/office/drawing/2014/main" id="{93151BE5-FBE1-42A8-DCF2-EEF9833E4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2757007"/>
            <a:ext cx="4343400" cy="3248425"/>
          </a:xfrm>
          <a:prstGeom prst="rect">
            <a:avLst/>
          </a:prstGeom>
        </p:spPr>
      </p:pic>
    </p:spTree>
    <p:extLst>
      <p:ext uri="{BB962C8B-B14F-4D97-AF65-F5344CB8AC3E}">
        <p14:creationId xmlns:p14="http://schemas.microsoft.com/office/powerpoint/2010/main" val="141971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nano</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nano</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34770" y="1211902"/>
            <a:ext cx="11981030" cy="1461366"/>
            <a:chOff x="852430" y="1885235"/>
            <a:chExt cx="10363510" cy="2474155"/>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30" y="1885235"/>
              <a:ext cx="10363510" cy="247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404505" y="2001422"/>
              <a:ext cx="9412467" cy="2110369"/>
            </a:xfrm>
            <a:prstGeom prst="rect">
              <a:avLst/>
            </a:prstGeom>
            <a:noFill/>
          </p:spPr>
          <p:txBody>
            <a:bodyPr wrap="square">
              <a:spAutoFit/>
            </a:bodyPr>
            <a:lstStyle/>
            <a:p>
              <a:pPr algn="just"/>
              <a:r>
                <a:rPr lang="en-US" sz="2500">
                  <a:solidFill>
                    <a:srgbClr val="000000"/>
                  </a:solidFill>
                  <a:effectLst/>
                  <a:latin typeface="Arial" panose="020B0604020202020204" pitchFamily="34" charset="0"/>
                  <a:ea typeface="Times New Roman" panose="02020603050405020304" pitchFamily="18" charset="0"/>
                </a:rPr>
                <a:t>Trong y tế, các robot được chế tạo với kích thước nano với mục đích mang thuốc tiêu diệt chính xác tế bào ung thư hoặc tác nhân gây bệnh, hạn chế những ảnh hưởng tiêu cực đến các tế bào khoẻ mạnh ở xung quanh.</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2F5716B6-8A04-EF19-8D6A-DEA2D86B038D}"/>
              </a:ext>
            </a:extLst>
          </p:cNvPr>
          <p:cNvSpPr txBox="1"/>
          <p:nvPr/>
        </p:nvSpPr>
        <p:spPr>
          <a:xfrm>
            <a:off x="7696200" y="4343400"/>
            <a:ext cx="3463613" cy="1107996"/>
          </a:xfrm>
          <a:prstGeom prst="rect">
            <a:avLst/>
          </a:prstGeom>
          <a:noFill/>
        </p:spPr>
        <p:txBody>
          <a:bodyPr wrap="square">
            <a:spAutoFit/>
          </a:bodyPr>
          <a:lstStyle/>
          <a:p>
            <a:pPr algn="just"/>
            <a:r>
              <a:rPr lang="en-US" sz="2200">
                <a:latin typeface="Arial" panose="020B0604020202020204" pitchFamily="34" charset="0"/>
                <a:cs typeface="Arial" panose="020B0604020202020204" pitchFamily="34" charset="0"/>
              </a:rPr>
              <a:t>Trong tương lai gần các Robot có kích thước nano có thể được chế tạo*</a:t>
            </a:r>
            <a:endParaRPr lang="en-US" sz="2200">
              <a:solidFill>
                <a:schemeClr val="tx1"/>
              </a:solidFill>
              <a:latin typeface="Arial" panose="020B0604020202020204" pitchFamily="34" charset="0"/>
              <a:cs typeface="Arial" panose="020B0604020202020204" pitchFamily="34" charset="0"/>
            </a:endParaRPr>
          </a:p>
        </p:txBody>
      </p:sp>
      <p:pic>
        <p:nvPicPr>
          <p:cNvPr id="12" name="Picture 11" descr="A picture containing ocean floor&#10;&#10;Description automatically generated">
            <a:extLst>
              <a:ext uri="{FF2B5EF4-FFF2-40B4-BE49-F238E27FC236}">
                <a16:creationId xmlns:a16="http://schemas.microsoft.com/office/drawing/2014/main" id="{2BED4A79-CD4F-EDC6-5175-D6887EA75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309" y="2775499"/>
            <a:ext cx="6660691" cy="3741500"/>
          </a:xfrm>
          <a:prstGeom prst="rect">
            <a:avLst/>
          </a:prstGeom>
          <a:ln>
            <a:noFill/>
          </a:ln>
          <a:effectLst>
            <a:softEdge rad="112500"/>
          </a:effectLst>
        </p:spPr>
      </p:pic>
      <p:sp>
        <p:nvSpPr>
          <p:cNvPr id="14" name="TextBox 13">
            <a:extLst>
              <a:ext uri="{FF2B5EF4-FFF2-40B4-BE49-F238E27FC236}">
                <a16:creationId xmlns:a16="http://schemas.microsoft.com/office/drawing/2014/main" id="{D1CFA9C7-7BC3-E996-9778-DBCE0131A5D0}"/>
              </a:ext>
            </a:extLst>
          </p:cNvPr>
          <p:cNvSpPr txBox="1"/>
          <p:nvPr/>
        </p:nvSpPr>
        <p:spPr>
          <a:xfrm>
            <a:off x="8229600" y="6225749"/>
            <a:ext cx="3733800" cy="553998"/>
          </a:xfrm>
          <a:prstGeom prst="rect">
            <a:avLst/>
          </a:prstGeom>
          <a:noFill/>
        </p:spPr>
        <p:txBody>
          <a:bodyPr wrap="square">
            <a:spAutoFit/>
          </a:bodyPr>
          <a:lstStyle/>
          <a:p>
            <a:r>
              <a:rPr lang="en-US" sz="1500" i="1">
                <a:latin typeface="Arial" panose="020B0604020202020204" pitchFamily="34" charset="0"/>
                <a:cs typeface="Arial" panose="020B0604020202020204" pitchFamily="34" charset="0"/>
              </a:rPr>
              <a:t>*Theo nghiên cứu của </a:t>
            </a:r>
            <a:r>
              <a:rPr lang="vi-VN" sz="1500" i="1">
                <a:latin typeface="Arial" panose="020B0604020202020204" pitchFamily="34" charset="0"/>
                <a:cs typeface="Arial" panose="020B0604020202020204" pitchFamily="34" charset="0"/>
              </a:rPr>
              <a:t>Viện Kỹ thuật Sinh học và Di truyền tại Trường Y Harvard</a:t>
            </a:r>
            <a:endParaRPr lang="en-US" sz="15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02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Laser</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 Laser</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81517" y="4292621"/>
            <a:ext cx="11828268" cy="2281708"/>
            <a:chOff x="918656" y="1747802"/>
            <a:chExt cx="6606498" cy="9431237"/>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56" y="1747802"/>
              <a:ext cx="6606498" cy="94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14851" y="2198104"/>
              <a:ext cx="6020954" cy="7140389"/>
            </a:xfrm>
            <a:prstGeom prst="rect">
              <a:avLst/>
            </a:prstGeom>
            <a:noFill/>
          </p:spPr>
          <p:txBody>
            <a:bodyPr wrap="square">
              <a:spAutoFit/>
            </a:bodyPr>
            <a:lstStyle/>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Hiện nay, tia laser có thể được tạo ra từ nhiều môi trường hoạt tính khác nhau như laser</a:t>
              </a:r>
              <a:r>
                <a:rPr lang="en-US" sz="2500">
                  <a:latin typeface="Calibri" panose="020F0502020204030204" pitchFamily="34" charset="0"/>
                  <a:ea typeface="游明朝" panose="02020400000000000000" pitchFamily="18" charset="-128"/>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rPr>
                <a:t>khí He-Ne , CO</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laser tinh thể chất rắn: Ti-Sapphire , Rubidium, và laser chất bán dẫn,... </a:t>
              </a:r>
            </a:p>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rPr>
                <a:t>Laser có nhiều tính chất ưu việt: tính đơn sắc cao, tính kết hợp cao, tính định hướng cao và có cường độ cao</a:t>
              </a:r>
              <a:endPar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0" name="TextBox 9">
            <a:extLst>
              <a:ext uri="{FF2B5EF4-FFF2-40B4-BE49-F238E27FC236}">
                <a16:creationId xmlns:a16="http://schemas.microsoft.com/office/drawing/2014/main" id="{1E3F81F9-44A6-C61A-5A7F-9CFE0970BE17}"/>
              </a:ext>
            </a:extLst>
          </p:cNvPr>
          <p:cNvSpPr txBox="1"/>
          <p:nvPr/>
        </p:nvSpPr>
        <p:spPr>
          <a:xfrm>
            <a:off x="8563170" y="1585222"/>
            <a:ext cx="3352800" cy="2123658"/>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Năm 1960, H. Maiman đã thành công trong việc chế tạo bộ phát laser đầu tiên trên thế giới khi sử dụng hồng ngọc làm môi trường hoạt tính.</a:t>
            </a:r>
          </a:p>
        </p:txBody>
      </p:sp>
      <p:pic>
        <p:nvPicPr>
          <p:cNvPr id="13" name="Picture 12" descr="A picture containing text&#10;&#10;Description automatically generated">
            <a:extLst>
              <a:ext uri="{FF2B5EF4-FFF2-40B4-BE49-F238E27FC236}">
                <a16:creationId xmlns:a16="http://schemas.microsoft.com/office/drawing/2014/main" id="{1A3910D8-29AA-0F7B-B065-6835506350C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1584" b="5607"/>
          <a:stretch/>
        </p:blipFill>
        <p:spPr>
          <a:xfrm>
            <a:off x="398464" y="1271919"/>
            <a:ext cx="3505200" cy="2750265"/>
          </a:xfrm>
          <a:prstGeom prst="rect">
            <a:avLst/>
          </a:prstGeom>
          <a:ln>
            <a:noFill/>
          </a:ln>
          <a:effectLst>
            <a:softEdge rad="112500"/>
          </a:effectLst>
        </p:spPr>
      </p:pic>
      <p:pic>
        <p:nvPicPr>
          <p:cNvPr id="14" name="Picture 13" descr="A picture containing text, device, meter&#10;&#10;Description automatically generated">
            <a:extLst>
              <a:ext uri="{FF2B5EF4-FFF2-40B4-BE49-F238E27FC236}">
                <a16:creationId xmlns:a16="http://schemas.microsoft.com/office/drawing/2014/main" id="{B98B02D3-7121-A8D1-7344-66B7A3DB43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900" y="1424525"/>
            <a:ext cx="4191000" cy="2357438"/>
          </a:xfrm>
          <a:prstGeom prst="rect">
            <a:avLst/>
          </a:prstGeom>
        </p:spPr>
      </p:pic>
    </p:spTree>
    <p:extLst>
      <p:ext uri="{BB962C8B-B14F-4D97-AF65-F5344CB8AC3E}">
        <p14:creationId xmlns:p14="http://schemas.microsoft.com/office/powerpoint/2010/main" val="79502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Laser</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 Laser</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71345" y="1189926"/>
            <a:ext cx="11920654" cy="2596227"/>
            <a:chOff x="918656" y="1747802"/>
            <a:chExt cx="6760382" cy="751536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56" y="1747802"/>
              <a:ext cx="6760382" cy="751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131473" y="1956601"/>
              <a:ext cx="6245067" cy="3608260"/>
            </a:xfrm>
            <a:prstGeom prst="rect">
              <a:avLst/>
            </a:prstGeom>
            <a:noFill/>
          </p:spPr>
          <p:txBody>
            <a:bodyPr wrap="square">
              <a:spAutoFit/>
            </a:bodyPr>
            <a:lstStyle/>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 trúc của nguyên tử, phân tử thông qua các hiệu ứng quang phi tuyến</a:t>
              </a:r>
            </a:p>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 hình thành các liên kết hoá học trong thời gian rất ngắn bằng cách sử dụng những xung laser cực ngắn</a:t>
              </a:r>
            </a:p>
          </p:txBody>
        </p:sp>
      </p:grpSp>
      <p:sp>
        <p:nvSpPr>
          <p:cNvPr id="16" name="TextBox 15">
            <a:extLst>
              <a:ext uri="{FF2B5EF4-FFF2-40B4-BE49-F238E27FC236}">
                <a16:creationId xmlns:a16="http://schemas.microsoft.com/office/drawing/2014/main" id="{27B59DB8-C5E4-D9C0-08D9-9CBDE71E5BCC}"/>
              </a:ext>
            </a:extLst>
          </p:cNvPr>
          <p:cNvSpPr txBox="1"/>
          <p:nvPr/>
        </p:nvSpPr>
        <p:spPr>
          <a:xfrm>
            <a:off x="5867400" y="4388159"/>
            <a:ext cx="5155041" cy="1631216"/>
          </a:xfrm>
          <a:prstGeom prst="rect">
            <a:avLst/>
          </a:prstGeom>
          <a:noFill/>
        </p:spPr>
        <p:txBody>
          <a:bodyPr wrap="square">
            <a:spAutoFit/>
          </a:bodyPr>
          <a:lstStyle/>
          <a:p>
            <a:pPr marL="0" marR="0"/>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Nhíp quang học (optical tweezer) </a:t>
            </a:r>
            <a:r>
              <a:rPr lang="en-US" sz="2500" i="1">
                <a:solidFill>
                  <a:srgbClr val="000000"/>
                </a:solidFill>
                <a:effectLst/>
                <a:latin typeface="Arial" panose="020B0604020202020204" pitchFamily="34" charset="0"/>
                <a:ea typeface="Times New Roman" panose="02020603050405020304" pitchFamily="18" charset="0"/>
              </a:rPr>
              <a:t>dùng tia laser có độ hội tụ cao để bẫy và dịch chuyển các hạt có kích thước từ </a:t>
            </a:r>
            <a:r>
              <a:rPr lang="en-US" sz="2500" i="1">
                <a:solidFill>
                  <a:srgbClr val="000000"/>
                </a:solidFill>
                <a:effectLst/>
                <a:latin typeface="Arial" panose="020B0604020202020204" pitchFamily="34" charset="0"/>
                <a:ea typeface="Times New Roman" panose="02020603050405020304" pitchFamily="18" charset="0"/>
                <a:sym typeface="Symbol" panose="05050102010706020507" pitchFamily="18" charset="2"/>
              </a:rPr>
              <a:t>m – nm </a:t>
            </a:r>
            <a:endParaRPr lang="en-US" sz="2500" i="1"/>
          </a:p>
        </p:txBody>
      </p:sp>
      <p:pic>
        <p:nvPicPr>
          <p:cNvPr id="19" name="Picture 18">
            <a:extLst>
              <a:ext uri="{FF2B5EF4-FFF2-40B4-BE49-F238E27FC236}">
                <a16:creationId xmlns:a16="http://schemas.microsoft.com/office/drawing/2014/main" id="{AF8E3647-D7B7-5AAF-261D-F18F65D9867B}"/>
              </a:ext>
            </a:extLst>
          </p:cNvPr>
          <p:cNvPicPr>
            <a:picLocks noChangeAspect="1"/>
          </p:cNvPicPr>
          <p:nvPr/>
        </p:nvPicPr>
        <p:blipFill>
          <a:blip r:embed="rId5"/>
          <a:stretch>
            <a:fillRect/>
          </a:stretch>
        </p:blipFill>
        <p:spPr>
          <a:xfrm>
            <a:off x="1169559" y="3786153"/>
            <a:ext cx="4531660" cy="2924410"/>
          </a:xfrm>
          <a:prstGeom prst="rect">
            <a:avLst/>
          </a:prstGeom>
          <a:ln>
            <a:noFill/>
          </a:ln>
          <a:effectLst>
            <a:softEdge rad="112500"/>
          </a:effectLst>
        </p:spPr>
      </p:pic>
      <p:sp>
        <p:nvSpPr>
          <p:cNvPr id="2" name="TextBox 1">
            <a:extLst>
              <a:ext uri="{FF2B5EF4-FFF2-40B4-BE49-F238E27FC236}">
                <a16:creationId xmlns:a16="http://schemas.microsoft.com/office/drawing/2014/main" id="{4BAE4C49-0CFB-9974-8D75-D194797A8B50}"/>
              </a:ext>
            </a:extLst>
          </p:cNvPr>
          <p:cNvSpPr txBox="1"/>
          <p:nvPr/>
        </p:nvSpPr>
        <p:spPr>
          <a:xfrm>
            <a:off x="687576" y="2448599"/>
            <a:ext cx="10857818" cy="1246495"/>
          </a:xfrm>
          <a:prstGeom prst="rect">
            <a:avLst/>
          </a:prstGeom>
          <a:noFill/>
        </p:spPr>
        <p:txBody>
          <a:bodyPr wrap="square">
            <a:spAutoFit/>
          </a:bodyPr>
          <a:lstStyle/>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 tạo các thiết bị quang học, quang-điện tử mới có tính năng vượt trội.</a:t>
            </a:r>
          </a:p>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rPr>
              <a:t>Nghiên cứu chế tạo công cụ, thiết bị để bẫy nguyên tử hay và dịch chuyển các hạt có kích thước các hạt có kích thước từ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m – nm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3170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9060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8" name="Picture 27" descr="A picture containing logo&#10;&#10;Description automatically generated">
            <a:extLst>
              <a:ext uri="{FF2B5EF4-FFF2-40B4-BE49-F238E27FC236}">
                <a16:creationId xmlns:a16="http://schemas.microsoft.com/office/drawing/2014/main" id="{BE2FCF62-34C1-493B-94E6-06A45E3E98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4000" t="14445" r="24866" b="23333"/>
          <a:stretch/>
        </p:blipFill>
        <p:spPr>
          <a:xfrm>
            <a:off x="432851" y="398396"/>
            <a:ext cx="793052" cy="752727"/>
          </a:xfrm>
          <a:prstGeom prst="rect">
            <a:avLst/>
          </a:prstGeom>
        </p:spPr>
      </p:pic>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524000" y="762000"/>
            <a:ext cx="10058400"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Hình , tìm hiểu và trình bày sơ lược những hiểu biết của em về sự phát triển của một trong những công nghệ được giới thiệu.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1" name="Picture 10">
            <a:extLst>
              <a:ext uri="{FF2B5EF4-FFF2-40B4-BE49-F238E27FC236}">
                <a16:creationId xmlns:a16="http://schemas.microsoft.com/office/drawing/2014/main" id="{0DB88B0A-E4A8-B5EF-D72D-427ECE3EA61D}"/>
              </a:ext>
            </a:extLst>
          </p:cNvPr>
          <p:cNvPicPr>
            <a:picLocks noChangeAspect="1"/>
          </p:cNvPicPr>
          <p:nvPr/>
        </p:nvPicPr>
        <p:blipFill>
          <a:blip r:embed="rId3"/>
          <a:stretch>
            <a:fillRect/>
          </a:stretch>
        </p:blipFill>
        <p:spPr>
          <a:xfrm>
            <a:off x="1222478" y="1888324"/>
            <a:ext cx="4410075" cy="2362200"/>
          </a:xfrm>
          <a:prstGeom prst="rect">
            <a:avLst/>
          </a:prstGeom>
          <a:ln>
            <a:noFill/>
          </a:ln>
          <a:effectLst>
            <a:softEdge rad="112500"/>
          </a:effectLst>
        </p:spPr>
      </p:pic>
      <p:pic>
        <p:nvPicPr>
          <p:cNvPr id="13" name="Picture 12" descr="A picture containing stationary, writing implement&#10;&#10;Description automatically generated">
            <a:extLst>
              <a:ext uri="{FF2B5EF4-FFF2-40B4-BE49-F238E27FC236}">
                <a16:creationId xmlns:a16="http://schemas.microsoft.com/office/drawing/2014/main" id="{0F969086-3942-B064-4E73-53EBEC5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849" y="1894317"/>
            <a:ext cx="4267200" cy="2446528"/>
          </a:xfrm>
          <a:prstGeom prst="rect">
            <a:avLst/>
          </a:prstGeom>
          <a:ln>
            <a:noFill/>
          </a:ln>
          <a:effectLst>
            <a:softEdge rad="112500"/>
          </a:effectLst>
        </p:spPr>
      </p:pic>
      <p:pic>
        <p:nvPicPr>
          <p:cNvPr id="15" name="Picture 14" descr="A picture containing text&#10;&#10;Description automatically generated">
            <a:extLst>
              <a:ext uri="{FF2B5EF4-FFF2-40B4-BE49-F238E27FC236}">
                <a16:creationId xmlns:a16="http://schemas.microsoft.com/office/drawing/2014/main" id="{4B034D5A-FF8A-0F5F-586C-569148EAD340}"/>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14176" r="688" b="4989"/>
          <a:stretch/>
        </p:blipFill>
        <p:spPr>
          <a:xfrm>
            <a:off x="3575423" y="4286484"/>
            <a:ext cx="4876800" cy="2488164"/>
          </a:xfrm>
          <a:prstGeom prst="rect">
            <a:avLst/>
          </a:prstGeom>
          <a:ln>
            <a:noFill/>
          </a:ln>
          <a:effectLst>
            <a:softEdge rad="112500"/>
          </a:effectLst>
        </p:spPr>
      </p:pic>
    </p:spTree>
    <p:extLst>
      <p:ext uri="{BB962C8B-B14F-4D97-AF65-F5344CB8AC3E}">
        <p14:creationId xmlns:p14="http://schemas.microsoft.com/office/powerpoint/2010/main" val="262104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Laser</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Laser</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19534" y="1560211"/>
            <a:ext cx="11920654" cy="2186208"/>
            <a:chOff x="918656" y="1747802"/>
            <a:chExt cx="6760382" cy="751536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56" y="1747802"/>
              <a:ext cx="6760382" cy="751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131473" y="1956600"/>
              <a:ext cx="6231235" cy="4284982"/>
            </a:xfrm>
            <a:prstGeom prst="rect">
              <a:avLst/>
            </a:prstGeom>
            <a:noFill/>
          </p:spPr>
          <p:txBody>
            <a:bodyPr wrap="square">
              <a:spAutoFit/>
            </a:bodyPr>
            <a:lstStyle/>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rPr>
                <a:t>Laser được sử dụng để chụp ảnh, chẩn đoán u sắc tố, các bệnh liên quan đến da và các cơ quan khác như mắt, não. </a:t>
              </a:r>
            </a:p>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rPr>
                <a:t>Công nghệ LASIK* được dung để điều trị tật khúc xạ</a:t>
              </a:r>
            </a:p>
          </p:txBody>
        </p:sp>
      </p:grpSp>
      <p:sp>
        <p:nvSpPr>
          <p:cNvPr id="10" name="TextBox 9">
            <a:extLst>
              <a:ext uri="{FF2B5EF4-FFF2-40B4-BE49-F238E27FC236}">
                <a16:creationId xmlns:a16="http://schemas.microsoft.com/office/drawing/2014/main" id="{D99FB07C-ABB0-2D19-E1B5-51F6BFD385F1}"/>
              </a:ext>
            </a:extLst>
          </p:cNvPr>
          <p:cNvSpPr txBox="1"/>
          <p:nvPr/>
        </p:nvSpPr>
        <p:spPr>
          <a:xfrm>
            <a:off x="271345" y="1118703"/>
            <a:ext cx="6210728" cy="477054"/>
          </a:xfrm>
          <a:prstGeom prst="rect">
            <a:avLst/>
          </a:prstGeom>
          <a:noFill/>
        </p:spPr>
        <p:txBody>
          <a:bodyPr wrap="square">
            <a:spAutoFit/>
          </a:bodyPr>
          <a:lstStyle/>
          <a:p>
            <a:r>
              <a:rPr lang="en-US" sz="2500">
                <a:solidFill>
                  <a:srgbClr val="00B050"/>
                </a:solidFill>
                <a:effectLst/>
                <a:latin typeface="Arial" panose="020B0604020202020204" pitchFamily="34" charset="0"/>
                <a:ea typeface="Times New Roman" panose="02020603050405020304" pitchFamily="18" charset="0"/>
              </a:rPr>
              <a:t>Trong y học</a:t>
            </a:r>
            <a:endParaRPr lang="en-US" sz="2500">
              <a:solidFill>
                <a:srgbClr val="00B050"/>
              </a:solidFill>
            </a:endParaRPr>
          </a:p>
        </p:txBody>
      </p:sp>
      <p:sp>
        <p:nvSpPr>
          <p:cNvPr id="12" name="TextBox 11">
            <a:extLst>
              <a:ext uri="{FF2B5EF4-FFF2-40B4-BE49-F238E27FC236}">
                <a16:creationId xmlns:a16="http://schemas.microsoft.com/office/drawing/2014/main" id="{BC7E95DC-813F-E395-92B4-3888AEF61459}"/>
              </a:ext>
            </a:extLst>
          </p:cNvPr>
          <p:cNvSpPr txBox="1"/>
          <p:nvPr/>
        </p:nvSpPr>
        <p:spPr>
          <a:xfrm>
            <a:off x="7391400" y="6553200"/>
            <a:ext cx="6210728" cy="369332"/>
          </a:xfrm>
          <a:prstGeom prst="rect">
            <a:avLst/>
          </a:prstGeom>
          <a:noFill/>
        </p:spPr>
        <p:txBody>
          <a:bodyPr wrap="square">
            <a:spAutoFit/>
          </a:bodyPr>
          <a:lstStyle/>
          <a:p>
            <a:r>
              <a:rPr lang="en-US">
                <a:solidFill>
                  <a:srgbClr val="000000"/>
                </a:solidFill>
                <a:latin typeface="Arial" panose="020B0604020202020204" pitchFamily="34" charset="0"/>
                <a:ea typeface="Times New Roman" panose="02020603050405020304" pitchFamily="18" charset="0"/>
              </a:rPr>
              <a:t>*</a:t>
            </a:r>
            <a:r>
              <a:rPr lang="en-US" sz="1800">
                <a:solidFill>
                  <a:srgbClr val="000000"/>
                </a:solidFill>
                <a:effectLst/>
                <a:latin typeface="Arial" panose="020B0604020202020204" pitchFamily="34" charset="0"/>
                <a:ea typeface="Times New Roman" panose="02020603050405020304" pitchFamily="18" charset="0"/>
              </a:rPr>
              <a:t> LASIK: Laser-Assisted in situ Keratomileusis </a:t>
            </a:r>
            <a:endParaRPr lang="en-US"/>
          </a:p>
        </p:txBody>
      </p:sp>
      <p:pic>
        <p:nvPicPr>
          <p:cNvPr id="13" name="Picture 16">
            <a:extLst>
              <a:ext uri="{FF2B5EF4-FFF2-40B4-BE49-F238E27FC236}">
                <a16:creationId xmlns:a16="http://schemas.microsoft.com/office/drawing/2014/main" id="{0790B7E1-6046-818C-2EA9-CB7A2BFFE9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761" y="3756610"/>
            <a:ext cx="3073602" cy="2812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7">
            <a:extLst>
              <a:ext uri="{FF2B5EF4-FFF2-40B4-BE49-F238E27FC236}">
                <a16:creationId xmlns:a16="http://schemas.microsoft.com/office/drawing/2014/main" id="{524360B5-F34E-B585-A2BC-B59BDF9DBB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6685" y="3661502"/>
            <a:ext cx="4165716" cy="2880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descr="Diagram&#10;&#10;Description automatically generated">
            <a:extLst>
              <a:ext uri="{FF2B5EF4-FFF2-40B4-BE49-F238E27FC236}">
                <a16:creationId xmlns:a16="http://schemas.microsoft.com/office/drawing/2014/main" id="{72720FA4-678D-BBBA-922F-9996B5FA47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04" t="859" r="10000"/>
          <a:stretch/>
        </p:blipFill>
        <p:spPr>
          <a:xfrm>
            <a:off x="7848284" y="3688648"/>
            <a:ext cx="3311267" cy="2736205"/>
          </a:xfrm>
          <a:prstGeom prst="rect">
            <a:avLst/>
          </a:prstGeom>
          <a:ln>
            <a:noFill/>
          </a:ln>
          <a:effectLst>
            <a:softEdge rad="112500"/>
          </a:effectLst>
        </p:spPr>
      </p:pic>
      <p:sp>
        <p:nvSpPr>
          <p:cNvPr id="2" name="TextBox 1">
            <a:extLst>
              <a:ext uri="{FF2B5EF4-FFF2-40B4-BE49-F238E27FC236}">
                <a16:creationId xmlns:a16="http://schemas.microsoft.com/office/drawing/2014/main" id="{52AC6C6F-8C99-A677-92AA-08DEB1971AC2}"/>
              </a:ext>
            </a:extLst>
          </p:cNvPr>
          <p:cNvSpPr txBox="1"/>
          <p:nvPr/>
        </p:nvSpPr>
        <p:spPr>
          <a:xfrm>
            <a:off x="594795" y="2811021"/>
            <a:ext cx="10987603" cy="861774"/>
          </a:xfrm>
          <a:prstGeom prst="rect">
            <a:avLst/>
          </a:prstGeom>
          <a:noFill/>
        </p:spPr>
        <p:txBody>
          <a:bodyPr wrap="square">
            <a:spAutoFit/>
          </a:bodyPr>
          <a:lstStyle/>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rPr>
              <a:t>Dao phẫu thuật laser có độ chính xác cao dùng trong phẫu thuật thẩm mĩ như xoá nốt ruồi, xoá hình xăm,...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91587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Laser</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Laser</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19534" y="1560211"/>
            <a:ext cx="11972466" cy="1868789"/>
            <a:chOff x="918656" y="1747802"/>
            <a:chExt cx="6760382" cy="751536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56" y="1747802"/>
              <a:ext cx="6760382" cy="751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131473" y="1956599"/>
              <a:ext cx="6122702" cy="3465637"/>
            </a:xfrm>
            <a:prstGeom prst="rect">
              <a:avLst/>
            </a:prstGeom>
            <a:noFill/>
          </p:spPr>
          <p:txBody>
            <a:bodyPr wrap="square">
              <a:spAutoFit/>
            </a:bodyPr>
            <a:lstStyle/>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rPr>
                <a:t>Laser dùng để truyền tín hiệu trong công nghệ cáp quang (fiber)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500">
                  <a:solidFill>
                    <a:srgbClr val="000000"/>
                  </a:solidFill>
                  <a:effectLst/>
                  <a:latin typeface="Arial" panose="020B0604020202020204" pitchFamily="34" charset="0"/>
                  <a:ea typeface="Times New Roman" panose="02020603050405020304" pitchFamily="18" charset="0"/>
                </a:rPr>
                <a:t>tín hiệu truyền đi với lưu lượng lớn, tốc độ nhanh, hạn chế mất mát, nhiễu… </a:t>
              </a:r>
            </a:p>
          </p:txBody>
        </p:sp>
      </p:grpSp>
      <p:sp>
        <p:nvSpPr>
          <p:cNvPr id="10" name="TextBox 9">
            <a:extLst>
              <a:ext uri="{FF2B5EF4-FFF2-40B4-BE49-F238E27FC236}">
                <a16:creationId xmlns:a16="http://schemas.microsoft.com/office/drawing/2014/main" id="{D99FB07C-ABB0-2D19-E1B5-51F6BFD385F1}"/>
              </a:ext>
            </a:extLst>
          </p:cNvPr>
          <p:cNvSpPr txBox="1"/>
          <p:nvPr/>
        </p:nvSpPr>
        <p:spPr>
          <a:xfrm>
            <a:off x="271345" y="1118703"/>
            <a:ext cx="6210728" cy="477054"/>
          </a:xfrm>
          <a:prstGeom prst="rect">
            <a:avLst/>
          </a:prstGeom>
          <a:noFill/>
        </p:spPr>
        <p:txBody>
          <a:bodyPr wrap="square">
            <a:spAutoFit/>
          </a:bodyPr>
          <a:lstStyle/>
          <a:p>
            <a:r>
              <a:rPr lang="en-US" sz="2500">
                <a:solidFill>
                  <a:srgbClr val="00B050"/>
                </a:solidFill>
                <a:effectLst/>
                <a:latin typeface="Arial" panose="020B0604020202020204" pitchFamily="34" charset="0"/>
                <a:ea typeface="Times New Roman" panose="02020603050405020304" pitchFamily="18" charset="0"/>
              </a:rPr>
              <a:t>Trong viễn thông</a:t>
            </a:r>
            <a:endParaRPr lang="en-US" sz="2500">
              <a:solidFill>
                <a:srgbClr val="00B050"/>
              </a:solidFill>
            </a:endParaRPr>
          </a:p>
        </p:txBody>
      </p:sp>
      <p:pic>
        <p:nvPicPr>
          <p:cNvPr id="2" name="Picture 1" descr="A satellite in space&#10;&#10;Description automatically generated with medium confidence">
            <a:extLst>
              <a:ext uri="{FF2B5EF4-FFF2-40B4-BE49-F238E27FC236}">
                <a16:creationId xmlns:a16="http://schemas.microsoft.com/office/drawing/2014/main" id="{3398973A-97B3-833F-E2BD-10EC0696C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5443" y="3402701"/>
            <a:ext cx="5810658" cy="3268126"/>
          </a:xfrm>
          <a:prstGeom prst="rect">
            <a:avLst/>
          </a:prstGeom>
          <a:ln>
            <a:noFill/>
          </a:ln>
          <a:effectLst>
            <a:softEdge rad="112500"/>
          </a:effectLst>
        </p:spPr>
      </p:pic>
      <p:pic>
        <p:nvPicPr>
          <p:cNvPr id="11" name="Picture 10">
            <a:extLst>
              <a:ext uri="{FF2B5EF4-FFF2-40B4-BE49-F238E27FC236}">
                <a16:creationId xmlns:a16="http://schemas.microsoft.com/office/drawing/2014/main" id="{0A9E49F4-240A-45F5-B7A9-E6D5AD8362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427" y="3480919"/>
            <a:ext cx="3673597" cy="3189907"/>
          </a:xfrm>
          <a:prstGeom prst="rect">
            <a:avLst/>
          </a:prstGeom>
          <a:ln>
            <a:noFill/>
          </a:ln>
          <a:effectLst>
            <a:softEdge rad="112500"/>
          </a:effectLst>
        </p:spPr>
      </p:pic>
      <p:sp>
        <p:nvSpPr>
          <p:cNvPr id="12" name="TextBox 11">
            <a:extLst>
              <a:ext uri="{FF2B5EF4-FFF2-40B4-BE49-F238E27FC236}">
                <a16:creationId xmlns:a16="http://schemas.microsoft.com/office/drawing/2014/main" id="{B65083FE-6054-B8BB-7A19-15BDD9403453}"/>
              </a:ext>
            </a:extLst>
          </p:cNvPr>
          <p:cNvSpPr txBox="1"/>
          <p:nvPr/>
        </p:nvSpPr>
        <p:spPr>
          <a:xfrm>
            <a:off x="544062" y="2354896"/>
            <a:ext cx="10843151" cy="861774"/>
          </a:xfrm>
          <a:prstGeom prst="rect">
            <a:avLst/>
          </a:prstGeom>
          <a:noFill/>
        </p:spPr>
        <p:txBody>
          <a:bodyPr wrap="square">
            <a:spAutoFit/>
          </a:bodyPr>
          <a:lstStyle/>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rPr>
              <a:t>Tia laser được sử dụng trong việc xác định vị trí của các vật thể trong vũ trụ và theo dõi, điều khiển, liên lạc với các tàu vũ trụ,...</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14" name="TextBox 13">
            <a:extLst>
              <a:ext uri="{FF2B5EF4-FFF2-40B4-BE49-F238E27FC236}">
                <a16:creationId xmlns:a16="http://schemas.microsoft.com/office/drawing/2014/main" id="{4C297D34-EFD1-F205-1CBB-CA7BF02D0726}"/>
              </a:ext>
            </a:extLst>
          </p:cNvPr>
          <p:cNvSpPr txBox="1"/>
          <p:nvPr/>
        </p:nvSpPr>
        <p:spPr>
          <a:xfrm>
            <a:off x="5874304" y="180802"/>
            <a:ext cx="6210676"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291171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Laser</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Laser</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19534" y="1560211"/>
            <a:ext cx="11972466" cy="1487789"/>
            <a:chOff x="918656" y="1747802"/>
            <a:chExt cx="6760382" cy="751536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56" y="1747802"/>
              <a:ext cx="6760382" cy="751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147409" y="2044610"/>
              <a:ext cx="6203348" cy="5012798"/>
            </a:xfrm>
            <a:prstGeom prst="rect">
              <a:avLst/>
            </a:prstGeom>
            <a:noFill/>
          </p:spPr>
          <p:txBody>
            <a:bodyPr wrap="square">
              <a:spAutoFit/>
            </a:bodyPr>
            <a:lstStyle/>
            <a:p>
              <a:pPr marL="342900" indent="-342900" algn="jus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khả năng tập trung năng lượng lớn trong một tiết diện nhỏ, tia laser cường độ cao đã </a:t>
              </a:r>
              <a:r>
                <a:rPr lang="en-US" sz="2500">
                  <a:solidFill>
                    <a:srgbClr val="000000"/>
                  </a:solidFill>
                  <a:effectLst/>
                  <a:latin typeface="Arial" panose="020B0604020202020204" pitchFamily="34" charset="0"/>
                  <a:ea typeface="Times New Roman" panose="02020603050405020304" pitchFamily="18" charset="0"/>
                </a:rPr>
                <a:t>được sử dụng để phát triển công nghệ cắt, khắc vật liệu thép và các kim loại cứng với độ chính xác cao trong các máy CNC*</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0" name="TextBox 9">
            <a:extLst>
              <a:ext uri="{FF2B5EF4-FFF2-40B4-BE49-F238E27FC236}">
                <a16:creationId xmlns:a16="http://schemas.microsoft.com/office/drawing/2014/main" id="{D99FB07C-ABB0-2D19-E1B5-51F6BFD385F1}"/>
              </a:ext>
            </a:extLst>
          </p:cNvPr>
          <p:cNvSpPr txBox="1"/>
          <p:nvPr/>
        </p:nvSpPr>
        <p:spPr>
          <a:xfrm>
            <a:off x="271345" y="1118703"/>
            <a:ext cx="6210728" cy="477054"/>
          </a:xfrm>
          <a:prstGeom prst="rect">
            <a:avLst/>
          </a:prstGeom>
          <a:noFill/>
        </p:spPr>
        <p:txBody>
          <a:bodyPr wrap="square">
            <a:spAutoFit/>
          </a:bodyPr>
          <a:lstStyle/>
          <a:p>
            <a:r>
              <a:rPr lang="en-US" sz="2500">
                <a:solidFill>
                  <a:srgbClr val="00B050"/>
                </a:solidFill>
                <a:effectLst/>
                <a:latin typeface="Arial" panose="020B0604020202020204" pitchFamily="34" charset="0"/>
                <a:ea typeface="Times New Roman" panose="02020603050405020304" pitchFamily="18" charset="0"/>
              </a:rPr>
              <a:t>Trong công nghiệp</a:t>
            </a:r>
            <a:endParaRPr lang="en-US" sz="2500">
              <a:solidFill>
                <a:srgbClr val="00B050"/>
              </a:solidFill>
            </a:endParaRPr>
          </a:p>
        </p:txBody>
      </p:sp>
      <p:sp>
        <p:nvSpPr>
          <p:cNvPr id="13" name="TextBox 12">
            <a:extLst>
              <a:ext uri="{FF2B5EF4-FFF2-40B4-BE49-F238E27FC236}">
                <a16:creationId xmlns:a16="http://schemas.microsoft.com/office/drawing/2014/main" id="{D5FC0482-40C2-1B44-63C5-6437D756D5B9}"/>
              </a:ext>
            </a:extLst>
          </p:cNvPr>
          <p:cNvSpPr txBox="1"/>
          <p:nvPr/>
        </p:nvSpPr>
        <p:spPr>
          <a:xfrm>
            <a:off x="7810500" y="6523153"/>
            <a:ext cx="3962400" cy="369332"/>
          </a:xfrm>
          <a:prstGeom prst="rect">
            <a:avLst/>
          </a:prstGeom>
          <a:noFill/>
        </p:spPr>
        <p:txBody>
          <a:bodyPr wrap="square">
            <a:spAutoFit/>
          </a:bodyPr>
          <a:lstStyle/>
          <a:p>
            <a:r>
              <a:rPr lang="en-US" sz="1800">
                <a:solidFill>
                  <a:srgbClr val="000000"/>
                </a:solidFill>
                <a:effectLst/>
                <a:latin typeface="Arial" panose="020B0604020202020204" pitchFamily="34" charset="0"/>
                <a:ea typeface="Times New Roman" panose="02020603050405020304" pitchFamily="18" charset="0"/>
              </a:rPr>
              <a:t>*CNC: Computer Numerical Control</a:t>
            </a:r>
            <a:endParaRPr lang="en-US"/>
          </a:p>
        </p:txBody>
      </p:sp>
      <p:pic>
        <p:nvPicPr>
          <p:cNvPr id="14" name="Content Placeholder 4" descr="A close-up of a faucet&#10;&#10;Description automatically generated with low confidence">
            <a:extLst>
              <a:ext uri="{FF2B5EF4-FFF2-40B4-BE49-F238E27FC236}">
                <a16:creationId xmlns:a16="http://schemas.microsoft.com/office/drawing/2014/main" id="{98F1B37B-64AC-E29B-9849-349D58A5424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800600" y="3212876"/>
            <a:ext cx="6019800" cy="3310277"/>
          </a:xfrm>
        </p:spPr>
      </p:pic>
      <p:pic>
        <p:nvPicPr>
          <p:cNvPr id="17" name="Picture 16" descr="A picture containing floor, indoor&#10;&#10;Description automatically generated">
            <a:extLst>
              <a:ext uri="{FF2B5EF4-FFF2-40B4-BE49-F238E27FC236}">
                <a16:creationId xmlns:a16="http://schemas.microsoft.com/office/drawing/2014/main" id="{91737D25-AE87-A22A-E623-A7270AB5EAEF}"/>
              </a:ext>
            </a:extLst>
          </p:cNvPr>
          <p:cNvPicPr>
            <a:picLocks noChangeAspect="1"/>
          </p:cNvPicPr>
          <p:nvPr/>
        </p:nvPicPr>
        <p:blipFill rotWithShape="1">
          <a:blip r:embed="rId7">
            <a:extLst>
              <a:ext uri="{28A0092B-C50C-407E-A947-70E740481C1C}">
                <a14:useLocalDpi xmlns:a14="http://schemas.microsoft.com/office/drawing/2010/main" val="0"/>
              </a:ext>
            </a:extLst>
          </a:blip>
          <a:srcRect l="12666" t="2808" r="11886" b="4419"/>
          <a:stretch/>
        </p:blipFill>
        <p:spPr>
          <a:xfrm>
            <a:off x="844074" y="3149139"/>
            <a:ext cx="3651726" cy="3552354"/>
          </a:xfrm>
          <a:prstGeom prst="rect">
            <a:avLst/>
          </a:prstGeom>
          <a:ln>
            <a:noFill/>
          </a:ln>
          <a:effectLst>
            <a:softEdge rad="112500"/>
          </a:effectLst>
        </p:spPr>
      </p:pic>
    </p:spTree>
    <p:extLst>
      <p:ext uri="{BB962C8B-B14F-4D97-AF65-F5344CB8AC3E}">
        <p14:creationId xmlns:p14="http://schemas.microsoft.com/office/powerpoint/2010/main" val="34402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56411"/>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8" name="Picture 27" descr="A picture containing logo&#10;&#10;Description automatically generated">
            <a:extLst>
              <a:ext uri="{FF2B5EF4-FFF2-40B4-BE49-F238E27FC236}">
                <a16:creationId xmlns:a16="http://schemas.microsoft.com/office/drawing/2014/main" id="{BE2FCF62-34C1-493B-94E6-06A45E3E98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4000" t="14445" r="24866" b="23333"/>
          <a:stretch/>
        </p:blipFill>
        <p:spPr>
          <a:xfrm>
            <a:off x="432851" y="398396"/>
            <a:ext cx="793052" cy="752727"/>
          </a:xfrm>
          <a:prstGeom prst="rect">
            <a:avLst/>
          </a:prstGeom>
        </p:spPr>
      </p:pic>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524000" y="762000"/>
            <a:ext cx="11277600"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Trình bày sơ lược một số ứng dụng khác của laser trong đời sống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 name="Picture 1" descr="A picture containing person, hand&#10;&#10;Description automatically generated">
            <a:extLst>
              <a:ext uri="{FF2B5EF4-FFF2-40B4-BE49-F238E27FC236}">
                <a16:creationId xmlns:a16="http://schemas.microsoft.com/office/drawing/2014/main" id="{747D5B1E-2DB6-4814-8AFB-3F13FB6F544B}"/>
              </a:ext>
            </a:extLst>
          </p:cNvPr>
          <p:cNvPicPr>
            <a:picLocks noChangeAspect="1"/>
          </p:cNvPicPr>
          <p:nvPr/>
        </p:nvPicPr>
        <p:blipFill rotWithShape="1">
          <a:blip r:embed="rId3">
            <a:extLst>
              <a:ext uri="{28A0092B-C50C-407E-A947-70E740481C1C}">
                <a14:useLocalDpi xmlns:a14="http://schemas.microsoft.com/office/drawing/2010/main" val="0"/>
              </a:ext>
            </a:extLst>
          </a:blip>
          <a:srcRect l="8290" t="-2683" r="10543" b="-1"/>
          <a:stretch/>
        </p:blipFill>
        <p:spPr>
          <a:xfrm>
            <a:off x="621970" y="1874519"/>
            <a:ext cx="3806638" cy="3611881"/>
          </a:xfrm>
          <a:prstGeom prst="rect">
            <a:avLst/>
          </a:prstGeom>
          <a:ln>
            <a:noFill/>
          </a:ln>
          <a:effectLst>
            <a:softEdge rad="112500"/>
          </a:effectLst>
        </p:spPr>
      </p:pic>
      <p:pic>
        <p:nvPicPr>
          <p:cNvPr id="4" name="Content Placeholder 4" descr="A picture containing person, person&#10;&#10;Description automatically generated">
            <a:extLst>
              <a:ext uri="{FF2B5EF4-FFF2-40B4-BE49-F238E27FC236}">
                <a16:creationId xmlns:a16="http://schemas.microsoft.com/office/drawing/2014/main" id="{4C1BA8D4-8E32-F7B7-D786-B3ACED77CE2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454687" y="1983769"/>
            <a:ext cx="2855358" cy="3426431"/>
          </a:xfrm>
          <a:prstGeom prst="rect">
            <a:avLst/>
          </a:prstGeom>
          <a:ln>
            <a:noFill/>
          </a:ln>
          <a:effectLst>
            <a:softEdge rad="112500"/>
          </a:effectLst>
        </p:spPr>
      </p:pic>
      <p:pic>
        <p:nvPicPr>
          <p:cNvPr id="5" name="Content Placeholder 3">
            <a:extLst>
              <a:ext uri="{FF2B5EF4-FFF2-40B4-BE49-F238E27FC236}">
                <a16:creationId xmlns:a16="http://schemas.microsoft.com/office/drawing/2014/main" id="{379C32D2-A2F4-5BE3-F685-97DFF04AE0F2}"/>
              </a:ext>
            </a:extLst>
          </p:cNvPr>
          <p:cNvPicPr>
            <a:picLocks noChangeAspect="1"/>
          </p:cNvPicPr>
          <p:nvPr/>
        </p:nvPicPr>
        <p:blipFill rotWithShape="1">
          <a:blip r:embed="rId5">
            <a:extLst>
              <a:ext uri="{28A0092B-C50C-407E-A947-70E740481C1C}">
                <a14:useLocalDpi xmlns:a14="http://schemas.microsoft.com/office/drawing/2010/main" val="0"/>
              </a:ext>
            </a:extLst>
          </a:blip>
          <a:srcRect l="-1" t="-1662" r="7509" b="-2788"/>
          <a:stretch/>
        </p:blipFill>
        <p:spPr>
          <a:xfrm>
            <a:off x="7309222" y="1947809"/>
            <a:ext cx="4501777" cy="3393546"/>
          </a:xfrm>
          <a:prstGeom prst="rect">
            <a:avLst/>
          </a:prstGeom>
          <a:ln>
            <a:noFill/>
          </a:ln>
          <a:effectLst>
            <a:softEdge rad="112500"/>
          </a:effectLst>
        </p:spPr>
      </p:pic>
      <p:sp>
        <p:nvSpPr>
          <p:cNvPr id="7" name="TextBox 6">
            <a:extLst>
              <a:ext uri="{FF2B5EF4-FFF2-40B4-BE49-F238E27FC236}">
                <a16:creationId xmlns:a16="http://schemas.microsoft.com/office/drawing/2014/main" id="{714849DF-B439-0DA5-E25E-EABBFAE5B486}"/>
              </a:ext>
            </a:extLst>
          </p:cNvPr>
          <p:cNvSpPr txBox="1"/>
          <p:nvPr/>
        </p:nvSpPr>
        <p:spPr>
          <a:xfrm>
            <a:off x="4782850" y="5528638"/>
            <a:ext cx="2356223" cy="477054"/>
          </a:xfrm>
          <a:prstGeom prst="rect">
            <a:avLst/>
          </a:prstGeom>
          <a:noFill/>
        </p:spPr>
        <p:txBody>
          <a:bodyPr wrap="square">
            <a:spAutoFit/>
          </a:bodyPr>
          <a:lstStyle/>
          <a:p>
            <a:pPr algn="ct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Đo đạc</a:t>
            </a:r>
            <a:endParaRPr lang="en-US" sz="2500"/>
          </a:p>
        </p:txBody>
      </p:sp>
      <p:sp>
        <p:nvSpPr>
          <p:cNvPr id="8" name="TextBox 7">
            <a:extLst>
              <a:ext uri="{FF2B5EF4-FFF2-40B4-BE49-F238E27FC236}">
                <a16:creationId xmlns:a16="http://schemas.microsoft.com/office/drawing/2014/main" id="{B8EA709F-C77D-1D16-5C92-C756CF24F0CA}"/>
              </a:ext>
            </a:extLst>
          </p:cNvPr>
          <p:cNvSpPr txBox="1"/>
          <p:nvPr/>
        </p:nvSpPr>
        <p:spPr>
          <a:xfrm>
            <a:off x="1226759" y="5528638"/>
            <a:ext cx="2356223" cy="477054"/>
          </a:xfrm>
          <a:prstGeom prst="rect">
            <a:avLst/>
          </a:prstGeom>
          <a:noFill/>
        </p:spPr>
        <p:txBody>
          <a:bodyPr wrap="square">
            <a:spAutoFit/>
          </a:bodyPr>
          <a:lstStyle/>
          <a:p>
            <a:pPr algn="ct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Trình chiếu</a:t>
            </a:r>
            <a:endParaRPr lang="en-US" sz="2500"/>
          </a:p>
        </p:txBody>
      </p:sp>
      <p:sp>
        <p:nvSpPr>
          <p:cNvPr id="9" name="TextBox 8">
            <a:extLst>
              <a:ext uri="{FF2B5EF4-FFF2-40B4-BE49-F238E27FC236}">
                <a16:creationId xmlns:a16="http://schemas.microsoft.com/office/drawing/2014/main" id="{48E4C8D4-F8F7-8A99-B9E3-D725D5F981B8}"/>
              </a:ext>
            </a:extLst>
          </p:cNvPr>
          <p:cNvSpPr txBox="1"/>
          <p:nvPr/>
        </p:nvSpPr>
        <p:spPr>
          <a:xfrm>
            <a:off x="7924800" y="5503973"/>
            <a:ext cx="3429001" cy="477054"/>
          </a:xfrm>
          <a:prstGeom prst="rect">
            <a:avLst/>
          </a:prstGeom>
          <a:noFill/>
        </p:spPr>
        <p:txBody>
          <a:bodyPr wrap="square">
            <a:spAutoFit/>
          </a:bodyPr>
          <a:lstStyle/>
          <a:p>
            <a:pPr algn="ct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Thí nghiệm quang học</a:t>
            </a:r>
            <a:endParaRPr lang="en-US" sz="2500"/>
          </a:p>
        </p:txBody>
      </p:sp>
    </p:spTree>
    <p:extLst>
      <p:ext uri="{BB962C8B-B14F-4D97-AF65-F5344CB8AC3E}">
        <p14:creationId xmlns:p14="http://schemas.microsoft.com/office/powerpoint/2010/main" val="273672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5181599" cy="519323"/>
            <a:chOff x="-3007" y="2286343"/>
            <a:chExt cx="4820409"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508184" cy="708275"/>
              <a:chOff x="576648" y="3414799"/>
              <a:chExt cx="2321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321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3407959"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tính toán lượng tử</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 tính toán lượng tử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37874" y="1271919"/>
            <a:ext cx="6162925" cy="5314625"/>
            <a:chOff x="798773" y="1505073"/>
            <a:chExt cx="6973399" cy="14719018"/>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773" y="1505073"/>
              <a:ext cx="6973399" cy="1471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157102" y="2327917"/>
              <a:ext cx="6162427" cy="6648694"/>
            </a:xfrm>
            <a:prstGeom prst="rect">
              <a:avLst/>
            </a:prstGeom>
            <a:noFill/>
          </p:spPr>
          <p:txBody>
            <a:bodyPr wrap="square">
              <a:spAutoFit/>
            </a:bodyPr>
            <a:lstStyle/>
            <a:p>
              <a:pPr marL="225425" indent="-225425" algn="just">
                <a:buFontTx/>
                <a:buChar char="-"/>
              </a:pPr>
              <a:r>
                <a:rPr lang="en-US" sz="2500">
                  <a:solidFill>
                    <a:srgbClr val="000000"/>
                  </a:solidFill>
                  <a:latin typeface="Arial" panose="020B0604020202020204" pitchFamily="34" charset="0"/>
                  <a:ea typeface="Times New Roman" panose="02020603050405020304" pitchFamily="18" charset="0"/>
                </a:rPr>
                <a:t>S</a:t>
              </a:r>
              <a:r>
                <a:rPr lang="en-US" sz="2500">
                  <a:solidFill>
                    <a:srgbClr val="000000"/>
                  </a:solidFill>
                  <a:effectLst/>
                  <a:latin typeface="Arial" panose="020B0604020202020204" pitchFamily="34" charset="0"/>
                  <a:ea typeface="Times New Roman" panose="02020603050405020304" pitchFamily="18" charset="0"/>
                </a:rPr>
                <a:t>ự ra đời của cơ học lượng tử đã giải quyết những hạn chế của Vật lí cổ điển ở thang cấp độ vi mô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tạo nền tảng lí thuyết tốt hơn để</a:t>
              </a:r>
              <a:r>
                <a:rPr lang="en-US" sz="2500">
                  <a:solidFill>
                    <a:srgbClr val="000000"/>
                  </a:solidFill>
                  <a:effectLst/>
                  <a:latin typeface="Arial" panose="020B0604020202020204" pitchFamily="34" charset="0"/>
                  <a:ea typeface="Times New Roman" panose="02020603050405020304" pitchFamily="18" charset="0"/>
                </a:rPr>
                <a:t> giải quyết những hạn chế của máy tính và lí thuyết thông tin hiện tại. </a:t>
              </a:r>
            </a:p>
          </p:txBody>
        </p:sp>
      </p:grpSp>
      <p:pic>
        <p:nvPicPr>
          <p:cNvPr id="15" name="Picture 14" descr="A cell phone in a case&#10;&#10;Description automatically generated with low confidence">
            <a:extLst>
              <a:ext uri="{FF2B5EF4-FFF2-40B4-BE49-F238E27FC236}">
                <a16:creationId xmlns:a16="http://schemas.microsoft.com/office/drawing/2014/main" id="{7BF4FCB0-0A0B-E465-6DC3-82D9CB4ED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1" y="1364919"/>
            <a:ext cx="5029198" cy="3457574"/>
          </a:xfrm>
          <a:prstGeom prst="rect">
            <a:avLst/>
          </a:prstGeom>
          <a:ln>
            <a:noFill/>
          </a:ln>
          <a:effectLst>
            <a:softEdge rad="112500"/>
          </a:effectLst>
        </p:spPr>
      </p:pic>
      <p:sp>
        <p:nvSpPr>
          <p:cNvPr id="22" name="TextBox 21">
            <a:extLst>
              <a:ext uri="{FF2B5EF4-FFF2-40B4-BE49-F238E27FC236}">
                <a16:creationId xmlns:a16="http://schemas.microsoft.com/office/drawing/2014/main" id="{EB670E63-969B-72D6-EAE7-EBB34AFFF79F}"/>
              </a:ext>
            </a:extLst>
          </p:cNvPr>
          <p:cNvSpPr txBox="1"/>
          <p:nvPr/>
        </p:nvSpPr>
        <p:spPr>
          <a:xfrm>
            <a:off x="6724071" y="4926954"/>
            <a:ext cx="4734180" cy="1160959"/>
          </a:xfrm>
          <a:prstGeom prst="rect">
            <a:avLst/>
          </a:prstGeom>
          <a:noFill/>
        </p:spPr>
        <p:txBody>
          <a:bodyPr wrap="square">
            <a:spAutoFit/>
          </a:bodyPr>
          <a:lstStyle/>
          <a:p>
            <a:pPr marL="0" marR="0" algn="just">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 xử lí được tạo bởi  53 qubits trong máy tính lượng tử được phát triển bởi Google vào nám 2019</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 name="TextBox 1">
            <a:extLst>
              <a:ext uri="{FF2B5EF4-FFF2-40B4-BE49-F238E27FC236}">
                <a16:creationId xmlns:a16="http://schemas.microsoft.com/office/drawing/2014/main" id="{03983D9E-67AC-B121-F26D-7FE8A5B32BAC}"/>
              </a:ext>
            </a:extLst>
          </p:cNvPr>
          <p:cNvSpPr txBox="1"/>
          <p:nvPr/>
        </p:nvSpPr>
        <p:spPr>
          <a:xfrm>
            <a:off x="559694" y="4155252"/>
            <a:ext cx="5446207" cy="2015936"/>
          </a:xfrm>
          <a:prstGeom prst="rect">
            <a:avLst/>
          </a:prstGeom>
          <a:noFill/>
        </p:spPr>
        <p:txBody>
          <a:bodyPr wrap="square">
            <a:spAutoFit/>
          </a:bodyPr>
          <a:lstStyle/>
          <a:p>
            <a:pPr marL="225425" indent="-225425" algn="just">
              <a:buFontTx/>
              <a:buChar char="-"/>
            </a:pPr>
            <a:r>
              <a:rPr lang="en-US" sz="2500">
                <a:solidFill>
                  <a:srgbClr val="000000"/>
                </a:solidFill>
                <a:effectLst/>
                <a:latin typeface="Arial" panose="020B0604020202020204" pitchFamily="34" charset="0"/>
                <a:ea typeface="Times New Roman" panose="02020603050405020304" pitchFamily="18" charset="0"/>
              </a:rPr>
              <a:t>Ngày nay, Vật lí tính toán lượng tử là một lĩnh vực nghiên cứu quan trọng và có nhiều tiềm năng ứng dụng vào thực tế của Vật lí hiện đại.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07941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77424"/>
            <a:ext cx="11275469" cy="1306512"/>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65389" y="877424"/>
            <a:ext cx="10828134" cy="1327286"/>
          </a:xfrm>
          <a:prstGeom prst="rect">
            <a:avLst/>
          </a:prstGeom>
          <a:noFill/>
          <a:ln>
            <a:noFill/>
          </a:ln>
          <a:effec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Trong thế kỉ 21, các nhà vật lí tập trung nghiên cứu những đối tượng nào? Thành tựu của vật lí đã được vận dụng vào thực tế nhằm cải tiến công nghệ hiện tại và phát triển công nghệ tương lai như thế nào? </a:t>
            </a:r>
            <a:endParaRPr lang="en-US" sz="25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3" name="Picture 12" descr="Logo&#10;&#10;Description automatically generated with low confidence">
            <a:extLst>
              <a:ext uri="{FF2B5EF4-FFF2-40B4-BE49-F238E27FC236}">
                <a16:creationId xmlns:a16="http://schemas.microsoft.com/office/drawing/2014/main" id="{85DF560F-AAC5-486B-9A0A-5FCE4FB07E87}"/>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52823" y="385899"/>
            <a:ext cx="1177798" cy="889892"/>
          </a:xfrm>
          <a:prstGeom prst="rect">
            <a:avLst/>
          </a:prstGeom>
        </p:spPr>
      </p:pic>
      <p:pic>
        <p:nvPicPr>
          <p:cNvPr id="2" name="Picture 1" descr="A picture containing outdoor object&#10;&#10;Description automatically generated">
            <a:extLst>
              <a:ext uri="{FF2B5EF4-FFF2-40B4-BE49-F238E27FC236}">
                <a16:creationId xmlns:a16="http://schemas.microsoft.com/office/drawing/2014/main" id="{5FC58C65-0772-870E-E190-1D2EF366854D}"/>
              </a:ext>
            </a:extLst>
          </p:cNvPr>
          <p:cNvPicPr>
            <a:picLocks noChangeAspect="1"/>
          </p:cNvPicPr>
          <p:nvPr/>
        </p:nvPicPr>
        <p:blipFill rotWithShape="1">
          <a:blip r:embed="rId4">
            <a:extLst>
              <a:ext uri="{28A0092B-C50C-407E-A947-70E740481C1C}">
                <a14:useLocalDpi xmlns:a14="http://schemas.microsoft.com/office/drawing/2010/main" val="0"/>
              </a:ext>
            </a:extLst>
          </a:blip>
          <a:srcRect t="-1342" r="29782" b="-1"/>
          <a:stretch/>
        </p:blipFill>
        <p:spPr>
          <a:xfrm>
            <a:off x="679822" y="2208641"/>
            <a:ext cx="3549278" cy="2264903"/>
          </a:xfrm>
          <a:prstGeom prst="rect">
            <a:avLst/>
          </a:prstGeom>
          <a:ln>
            <a:noFill/>
          </a:ln>
          <a:effectLst>
            <a:softEdge rad="112500"/>
          </a:effectLst>
        </p:spPr>
      </p:pic>
      <p:pic>
        <p:nvPicPr>
          <p:cNvPr id="3" name="Content Placeholder 4" descr="A picture containing engine&#10;&#10;Description automatically generated">
            <a:extLst>
              <a:ext uri="{FF2B5EF4-FFF2-40B4-BE49-F238E27FC236}">
                <a16:creationId xmlns:a16="http://schemas.microsoft.com/office/drawing/2014/main" id="{5FB4B320-F703-DE17-89C2-A55A01113EB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449" t="920" r="1624" b="-2424"/>
          <a:stretch/>
        </p:blipFill>
        <p:spPr>
          <a:xfrm>
            <a:off x="679822" y="4433777"/>
            <a:ext cx="3549278" cy="2424223"/>
          </a:xfrm>
          <a:prstGeom prst="rect">
            <a:avLst/>
          </a:prstGeom>
          <a:ln>
            <a:noFill/>
          </a:ln>
          <a:effectLst>
            <a:softEdge rad="112500"/>
          </a:effectLst>
        </p:spPr>
      </p:pic>
      <p:pic>
        <p:nvPicPr>
          <p:cNvPr id="5" name="Picture 4" descr="A close-up of a circuit board&#10;&#10;Description automatically generated with medium confidence">
            <a:extLst>
              <a:ext uri="{FF2B5EF4-FFF2-40B4-BE49-F238E27FC236}">
                <a16:creationId xmlns:a16="http://schemas.microsoft.com/office/drawing/2014/main" id="{19BA9130-4B0E-8283-43E3-FC3F523B7D69}"/>
              </a:ext>
            </a:extLst>
          </p:cNvPr>
          <p:cNvPicPr>
            <a:picLocks noChangeAspect="1"/>
          </p:cNvPicPr>
          <p:nvPr/>
        </p:nvPicPr>
        <p:blipFill rotWithShape="1">
          <a:blip r:embed="rId6">
            <a:extLst>
              <a:ext uri="{28A0092B-C50C-407E-A947-70E740481C1C}">
                <a14:useLocalDpi xmlns:a14="http://schemas.microsoft.com/office/drawing/2010/main" val="0"/>
              </a:ext>
            </a:extLst>
          </a:blip>
          <a:srcRect r="2043"/>
          <a:stretch/>
        </p:blipFill>
        <p:spPr>
          <a:xfrm>
            <a:off x="7508893" y="2270108"/>
            <a:ext cx="3730168" cy="2141968"/>
          </a:xfrm>
          <a:prstGeom prst="rect">
            <a:avLst/>
          </a:prstGeom>
          <a:ln>
            <a:noFill/>
          </a:ln>
          <a:effectLst>
            <a:softEdge rad="112500"/>
          </a:effectLst>
        </p:spPr>
      </p:pic>
      <p:pic>
        <p:nvPicPr>
          <p:cNvPr id="9" name="Content Placeholder 3">
            <a:extLst>
              <a:ext uri="{FF2B5EF4-FFF2-40B4-BE49-F238E27FC236}">
                <a16:creationId xmlns:a16="http://schemas.microsoft.com/office/drawing/2014/main" id="{2B21B12D-9975-471F-F6ED-AB76C66B43F5}"/>
              </a:ext>
            </a:extLst>
          </p:cNvPr>
          <p:cNvPicPr>
            <a:picLocks noChangeAspect="1"/>
          </p:cNvPicPr>
          <p:nvPr/>
        </p:nvPicPr>
        <p:blipFill rotWithShape="1">
          <a:blip r:embed="rId7">
            <a:extLst>
              <a:ext uri="{28A0092B-C50C-407E-A947-70E740481C1C}">
                <a14:useLocalDpi xmlns:a14="http://schemas.microsoft.com/office/drawing/2010/main" val="0"/>
              </a:ext>
            </a:extLst>
          </a:blip>
          <a:srcRect l="-1" t="1981" r="1369" b="-2787"/>
          <a:stretch/>
        </p:blipFill>
        <p:spPr>
          <a:xfrm>
            <a:off x="4165600" y="2246829"/>
            <a:ext cx="3343293" cy="2280947"/>
          </a:xfrm>
          <a:prstGeom prst="rect">
            <a:avLst/>
          </a:prstGeom>
          <a:ln>
            <a:noFill/>
          </a:ln>
          <a:effectLst>
            <a:softEdge rad="112500"/>
          </a:effectLst>
        </p:spPr>
      </p:pic>
      <p:pic>
        <p:nvPicPr>
          <p:cNvPr id="14" name="Picture 13" descr="A picture containing ocean floor&#10;&#10;Description automatically generated">
            <a:extLst>
              <a:ext uri="{FF2B5EF4-FFF2-40B4-BE49-F238E27FC236}">
                <a16:creationId xmlns:a16="http://schemas.microsoft.com/office/drawing/2014/main" id="{3898B336-4C6B-F5B3-C60B-BA759AC04E3A}"/>
              </a:ext>
            </a:extLst>
          </p:cNvPr>
          <p:cNvPicPr>
            <a:picLocks noChangeAspect="1"/>
          </p:cNvPicPr>
          <p:nvPr/>
        </p:nvPicPr>
        <p:blipFill rotWithShape="1">
          <a:blip r:embed="rId8">
            <a:extLst>
              <a:ext uri="{28A0092B-C50C-407E-A947-70E740481C1C}">
                <a14:useLocalDpi xmlns:a14="http://schemas.microsoft.com/office/drawing/2010/main" val="0"/>
              </a:ext>
            </a:extLst>
          </a:blip>
          <a:srcRect l="7299" r="2393"/>
          <a:stretch/>
        </p:blipFill>
        <p:spPr>
          <a:xfrm>
            <a:off x="4203700" y="4650711"/>
            <a:ext cx="3263803" cy="2030122"/>
          </a:xfrm>
          <a:prstGeom prst="rect">
            <a:avLst/>
          </a:prstGeom>
          <a:ln>
            <a:noFill/>
          </a:ln>
          <a:effectLst>
            <a:softEdge rad="112500"/>
          </a:effectLst>
        </p:spPr>
      </p:pic>
      <p:pic>
        <p:nvPicPr>
          <p:cNvPr id="15" name="Content Placeholder 10" descr="A picture containing indoor&#10;&#10;Description automatically generated">
            <a:extLst>
              <a:ext uri="{FF2B5EF4-FFF2-40B4-BE49-F238E27FC236}">
                <a16:creationId xmlns:a16="http://schemas.microsoft.com/office/drawing/2014/main" id="{556633AE-7947-5FF5-2150-6B0256637BDE}"/>
              </a:ext>
            </a:extLst>
          </p:cNvPr>
          <p:cNvPicPr>
            <a:picLocks noChangeAspect="1"/>
          </p:cNvPicPr>
          <p:nvPr/>
        </p:nvPicPr>
        <p:blipFill rotWithShape="1">
          <a:blip r:embed="rId9">
            <a:extLst>
              <a:ext uri="{28A0092B-C50C-407E-A947-70E740481C1C}">
                <a14:useLocalDpi xmlns:a14="http://schemas.microsoft.com/office/drawing/2010/main" val="0"/>
              </a:ext>
            </a:extLst>
          </a:blip>
          <a:srcRect t="15746"/>
          <a:stretch/>
        </p:blipFill>
        <p:spPr>
          <a:xfrm>
            <a:off x="7445460" y="4588548"/>
            <a:ext cx="3808648" cy="2141968"/>
          </a:xfrm>
          <a:prstGeom prst="rect">
            <a:avLst/>
          </a:prstGeom>
          <a:ln>
            <a:noFill/>
          </a:ln>
          <a:effectLst>
            <a:softEdge rad="112500"/>
          </a:effectLst>
        </p:spPr>
      </p:pic>
    </p:spTree>
    <p:extLst>
      <p:ext uri="{BB962C8B-B14F-4D97-AF65-F5344CB8AC3E}">
        <p14:creationId xmlns:p14="http://schemas.microsoft.com/office/powerpoint/2010/main" val="2379926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5181599" cy="519323"/>
            <a:chOff x="-3007" y="2286343"/>
            <a:chExt cx="4820409"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508184" cy="708275"/>
              <a:chOff x="576648" y="3414799"/>
              <a:chExt cx="2321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321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3407959"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tính toán lượng tử</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 tính toán lượng tử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457200" y="1371600"/>
            <a:ext cx="6486561" cy="4243114"/>
            <a:chOff x="798773" y="1505073"/>
            <a:chExt cx="6973399" cy="10748918"/>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773" y="1505073"/>
              <a:ext cx="6973399" cy="1074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303848" y="2343286"/>
              <a:ext cx="5556935" cy="4132297"/>
            </a:xfrm>
            <a:prstGeom prst="rect">
              <a:avLst/>
            </a:prstGeom>
            <a:noFill/>
          </p:spPr>
          <p:txBody>
            <a:bodyPr wrap="square">
              <a:spAutoFit/>
            </a:bodyPr>
            <a:lstStyle/>
            <a:p>
              <a:pPr marL="225425" indent="-225425" algn="jus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thuật toán và xây dựng thư viện lập trình tính toán cho máy tính lượng tử.</a:t>
              </a:r>
            </a:p>
            <a:p>
              <a:pPr marL="342900" indent="-342900" algn="just">
                <a:buFontTx/>
                <a:buChar char="-"/>
              </a:pP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pic>
        <p:nvPicPr>
          <p:cNvPr id="18" name="Picture 17" descr="A picture containing text, outdoor object, dark&#10;&#10;Description automatically generated">
            <a:extLst>
              <a:ext uri="{FF2B5EF4-FFF2-40B4-BE49-F238E27FC236}">
                <a16:creationId xmlns:a16="http://schemas.microsoft.com/office/drawing/2014/main" id="{0AAF64A9-1347-40FC-2283-AC59DC357C60}"/>
              </a:ext>
            </a:extLst>
          </p:cNvPr>
          <p:cNvPicPr>
            <a:picLocks noChangeAspect="1"/>
          </p:cNvPicPr>
          <p:nvPr/>
        </p:nvPicPr>
        <p:blipFill rotWithShape="1">
          <a:blip r:embed="rId6">
            <a:extLst>
              <a:ext uri="{28A0092B-C50C-407E-A947-70E740481C1C}">
                <a14:useLocalDpi xmlns:a14="http://schemas.microsoft.com/office/drawing/2010/main" val="0"/>
              </a:ext>
            </a:extLst>
          </a:blip>
          <a:srcRect b="10290"/>
          <a:stretch/>
        </p:blipFill>
        <p:spPr>
          <a:xfrm>
            <a:off x="7385285" y="1249704"/>
            <a:ext cx="3999337" cy="4791705"/>
          </a:xfrm>
          <a:prstGeom prst="rect">
            <a:avLst/>
          </a:prstGeom>
          <a:ln>
            <a:noFill/>
          </a:ln>
          <a:effectLst>
            <a:softEdge rad="112500"/>
          </a:effectLst>
        </p:spPr>
      </p:pic>
      <p:sp>
        <p:nvSpPr>
          <p:cNvPr id="20" name="TextBox 19">
            <a:extLst>
              <a:ext uri="{FF2B5EF4-FFF2-40B4-BE49-F238E27FC236}">
                <a16:creationId xmlns:a16="http://schemas.microsoft.com/office/drawing/2014/main" id="{0DE9D692-37F2-7B48-7BAF-9C09BF40DCAE}"/>
              </a:ext>
            </a:extLst>
          </p:cNvPr>
          <p:cNvSpPr txBox="1"/>
          <p:nvPr/>
        </p:nvSpPr>
        <p:spPr>
          <a:xfrm>
            <a:off x="7239000" y="6039865"/>
            <a:ext cx="4459839" cy="734368"/>
          </a:xfrm>
          <a:prstGeom prst="rect">
            <a:avLst/>
          </a:prstGeom>
          <a:noFill/>
        </p:spPr>
        <p:txBody>
          <a:bodyPr wrap="square">
            <a:spAutoFit/>
          </a:bodyPr>
          <a:lstStyle/>
          <a:p>
            <a:pPr marL="0" marR="0" algn="ctr">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cs typeface="Times New Roman" panose="02020603050405020304" pitchFamily="18" charset="0"/>
              </a:rPr>
              <a:t>Máy tính lượng tử do Google tuyên bố đã chế tạo </a:t>
            </a:r>
            <a:r>
              <a:rPr lang="en-US" sz="2000">
                <a:effectLst/>
                <a:latin typeface="Arial" panose="020B0604020202020204" pitchFamily="34" charset="0"/>
                <a:ea typeface="Times New Roman" panose="02020603050405020304" pitchFamily="18" charset="0"/>
                <a:cs typeface="Times New Roman" panose="02020603050405020304" pitchFamily="18" charset="0"/>
              </a:rPr>
              <a:t>thành công năm 2019</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 name="TextBox 1">
            <a:extLst>
              <a:ext uri="{FF2B5EF4-FFF2-40B4-BE49-F238E27FC236}">
                <a16:creationId xmlns:a16="http://schemas.microsoft.com/office/drawing/2014/main" id="{5773E08A-86A5-887D-7418-0B16731F2529}"/>
              </a:ext>
            </a:extLst>
          </p:cNvPr>
          <p:cNvSpPr txBox="1"/>
          <p:nvPr/>
        </p:nvSpPr>
        <p:spPr>
          <a:xfrm>
            <a:off x="927015" y="2923397"/>
            <a:ext cx="5168985" cy="2400657"/>
          </a:xfrm>
          <a:prstGeom prst="rect">
            <a:avLst/>
          </a:prstGeom>
          <a:noFill/>
        </p:spPr>
        <p:txBody>
          <a:bodyPr wrap="square">
            <a:spAutoFit/>
          </a:bodyPr>
          <a:lstStyle/>
          <a:p>
            <a:pPr marL="225425" indent="-225425" algn="jus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 tạo các mạch lượng tử, cổng logic lượng tử, bộ nhớ lượng tử, bit lượng tử (qubit-quantum bit), các bộ mô phỏng lượng tử để xây dựng máy tính lượng tử.</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342900" indent="-342900" algn="just">
              <a:buFontTx/>
              <a:buChar char="-"/>
            </a:pP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96650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5181599" cy="519323"/>
            <a:chOff x="-3007" y="2286343"/>
            <a:chExt cx="4820409"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508184" cy="708275"/>
              <a:chOff x="576648" y="3414799"/>
              <a:chExt cx="2321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321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3407959"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tính toán lượng tử</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tính toán lượng tử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75585" y="1600782"/>
            <a:ext cx="11611615" cy="3961818"/>
            <a:chOff x="798773" y="1505073"/>
            <a:chExt cx="6973399" cy="1608105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773" y="1505073"/>
              <a:ext cx="6973399" cy="1608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195633" y="2072185"/>
              <a:ext cx="6197225" cy="14429040"/>
            </a:xfrm>
            <a:prstGeom prst="rect">
              <a:avLst/>
            </a:prstGeom>
            <a:noFill/>
          </p:spPr>
          <p:txBody>
            <a:bodyPr wrap="square">
              <a:spAutoFit/>
            </a:bodyPr>
            <a:lstStyle/>
            <a:p>
              <a:pPr algn="just"/>
              <a:r>
                <a:rPr lang="en-US" sz="2500">
                  <a:solidFill>
                    <a:srgbClr val="000000"/>
                  </a:solidFill>
                  <a:effectLst/>
                  <a:latin typeface="Arial" panose="020B0604020202020204" pitchFamily="34" charset="0"/>
                  <a:ea typeface="Times New Roman" panose="02020603050405020304" pitchFamily="18" charset="0"/>
                </a:rPr>
                <a:t>Độ nhạy của trạng thái lượng tử có thể được khai thác để phát triển các công nghệ cảm biến mới dựa vào khả năng phát hiện ánh sáng, điện từ, trọng lực và từ trường. </a:t>
              </a:r>
            </a:p>
            <a:p>
              <a:pPr marL="682625" lvl="1" indent="-225425" algn="just">
                <a:buFontTx/>
                <a:buChar char="-"/>
              </a:pPr>
              <a:r>
                <a:rPr lang="en-US" sz="2500">
                  <a:solidFill>
                    <a:srgbClr val="000000"/>
                  </a:solidFill>
                  <a:latin typeface="Arial" panose="020B0604020202020204" pitchFamily="34" charset="0"/>
                  <a:ea typeface="Times New Roman" panose="02020603050405020304" pitchFamily="18" charset="0"/>
                </a:rPr>
                <a:t>C</a:t>
              </a:r>
              <a:r>
                <a:rPr lang="en-US" sz="2500">
                  <a:solidFill>
                    <a:srgbClr val="000000"/>
                  </a:solidFill>
                  <a:effectLst/>
                  <a:latin typeface="Arial" panose="020B0604020202020204" pitchFamily="34" charset="0"/>
                  <a:ea typeface="Times New Roman" panose="02020603050405020304" pitchFamily="18" charset="0"/>
                </a:rPr>
                <a:t>ác nhà quan trắc có thể dự đoán được mối nguy từ lòng đất bằng cách đo trọng lực</a:t>
              </a:r>
            </a:p>
            <a:p>
              <a:pPr marL="682625" lvl="1" indent="-225425" algn="just">
                <a:buFontTx/>
                <a:buChar char="-"/>
              </a:pPr>
              <a:r>
                <a:rPr lang="en-US" sz="2500">
                  <a:solidFill>
                    <a:srgbClr val="000000"/>
                  </a:solidFill>
                  <a:latin typeface="Arial" panose="020B0604020202020204" pitchFamily="34" charset="0"/>
                  <a:ea typeface="Times New Roman" panose="02020603050405020304" pitchFamily="18" charset="0"/>
                </a:rPr>
                <a:t>X</a:t>
              </a:r>
              <a:r>
                <a:rPr lang="en-US" sz="2500">
                  <a:solidFill>
                    <a:srgbClr val="000000"/>
                  </a:solidFill>
                  <a:effectLst/>
                  <a:latin typeface="Arial" panose="020B0604020202020204" pitchFamily="34" charset="0"/>
                  <a:ea typeface="Times New Roman" panose="02020603050405020304" pitchFamily="18" charset="0"/>
                </a:rPr>
                <a:t>e hơi có thể cảm nhận được các vật thể nằm tại những góc khuất hoặc bị che bởi sương mù</a:t>
              </a:r>
            </a:p>
            <a:p>
              <a:pPr marL="682625" lvl="1" indent="-225425" algn="just">
                <a:buFontTx/>
                <a:buChar char="-"/>
              </a:pPr>
              <a:r>
                <a:rPr lang="en-US" sz="2500">
                  <a:solidFill>
                    <a:srgbClr val="000000"/>
                  </a:solidFill>
                  <a:latin typeface="Arial" panose="020B0604020202020204" pitchFamily="34" charset="0"/>
                  <a:ea typeface="Times New Roman" panose="02020603050405020304" pitchFamily="18" charset="0"/>
                </a:rPr>
                <a:t>C</a:t>
              </a:r>
              <a:r>
                <a:rPr lang="en-US" sz="2500">
                  <a:solidFill>
                    <a:srgbClr val="000000"/>
                  </a:solidFill>
                  <a:effectLst/>
                  <a:latin typeface="Arial" panose="020B0604020202020204" pitchFamily="34" charset="0"/>
                  <a:ea typeface="Times New Roman" panose="02020603050405020304" pitchFamily="18" charset="0"/>
                </a:rPr>
                <a:t>ó thể sử dụng để chẩn đoán những dấu hiệu của bệnh tim với độ chính xác cao hơn rất nhiều phương pháp điện tâm đồ hiện nay..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sp>
        <p:nvSpPr>
          <p:cNvPr id="2" name="TextBox 1">
            <a:extLst>
              <a:ext uri="{FF2B5EF4-FFF2-40B4-BE49-F238E27FC236}">
                <a16:creationId xmlns:a16="http://schemas.microsoft.com/office/drawing/2014/main" id="{CF3C9F0B-6AE3-E020-7C3A-48FA4381BF52}"/>
              </a:ext>
            </a:extLst>
          </p:cNvPr>
          <p:cNvSpPr txBox="1"/>
          <p:nvPr/>
        </p:nvSpPr>
        <p:spPr>
          <a:xfrm>
            <a:off x="271345" y="1118703"/>
            <a:ext cx="3767255" cy="477054"/>
          </a:xfrm>
          <a:prstGeom prst="rect">
            <a:avLst/>
          </a:prstGeom>
          <a:noFill/>
        </p:spPr>
        <p:txBody>
          <a:bodyPr wrap="square">
            <a:spAutoFit/>
          </a:bodyPr>
          <a:lstStyle/>
          <a:p>
            <a:r>
              <a:rPr lang="en-US" sz="2500">
                <a:solidFill>
                  <a:srgbClr val="00B050"/>
                </a:solidFill>
                <a:latin typeface="Arial" panose="020B0604020202020204" pitchFamily="34" charset="0"/>
                <a:ea typeface="Times New Roman" panose="02020603050405020304" pitchFamily="18" charset="0"/>
              </a:rPr>
              <a:t>C</a:t>
            </a:r>
            <a:r>
              <a:rPr lang="en-US" sz="2500">
                <a:solidFill>
                  <a:srgbClr val="00B050"/>
                </a:solidFill>
                <a:effectLst/>
                <a:latin typeface="Arial" panose="020B0604020202020204" pitchFamily="34" charset="0"/>
                <a:ea typeface="Times New Roman" panose="02020603050405020304" pitchFamily="18" charset="0"/>
              </a:rPr>
              <a:t>ông nghệ cảm biến:</a:t>
            </a:r>
            <a:endParaRPr lang="en-US" sz="2500">
              <a:solidFill>
                <a:srgbClr val="00B050"/>
              </a:solidFill>
            </a:endParaRPr>
          </a:p>
        </p:txBody>
      </p:sp>
    </p:spTree>
    <p:extLst>
      <p:ext uri="{BB962C8B-B14F-4D97-AF65-F5344CB8AC3E}">
        <p14:creationId xmlns:p14="http://schemas.microsoft.com/office/powerpoint/2010/main" val="285782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5181599" cy="519323"/>
            <a:chOff x="-3007" y="2286343"/>
            <a:chExt cx="4820409"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508184" cy="708275"/>
              <a:chOff x="576648" y="3414799"/>
              <a:chExt cx="2321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321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3407959"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tính toán lượng tử</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tính toán lượng tử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11333" y="1595757"/>
            <a:ext cx="6910707" cy="5061276"/>
            <a:chOff x="798773" y="1505073"/>
            <a:chExt cx="6973399" cy="1608105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773" y="1505073"/>
              <a:ext cx="6973399" cy="1608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073584" y="2246388"/>
              <a:ext cx="6123640" cy="6738070"/>
            </a:xfrm>
            <a:prstGeom prst="rect">
              <a:avLst/>
            </a:prstGeom>
            <a:noFill/>
          </p:spPr>
          <p:txBody>
            <a:bodyPr wrap="square">
              <a:spAutoFit/>
            </a:bodyPr>
            <a:lstStyle/>
            <a:p>
              <a:pPr marL="342900" indent="-342900" algn="just">
                <a:lnSpc>
                  <a:spcPct val="107000"/>
                </a:lnSpc>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Giúp hoàn chỉnh hệ thống đo lường khi đưa ra khái niệm mới về kilôgam tiêu chuẩn theo hằng số Planck khi dựa vào mối liên hệ cơ bản giữa khối lượng và năng lượng. </a:t>
              </a:r>
            </a:p>
          </p:txBody>
        </p:sp>
      </p:grpSp>
      <p:sp>
        <p:nvSpPr>
          <p:cNvPr id="2" name="TextBox 1">
            <a:extLst>
              <a:ext uri="{FF2B5EF4-FFF2-40B4-BE49-F238E27FC236}">
                <a16:creationId xmlns:a16="http://schemas.microsoft.com/office/drawing/2014/main" id="{CF3C9F0B-6AE3-E020-7C3A-48FA4381BF52}"/>
              </a:ext>
            </a:extLst>
          </p:cNvPr>
          <p:cNvSpPr txBox="1"/>
          <p:nvPr/>
        </p:nvSpPr>
        <p:spPr>
          <a:xfrm>
            <a:off x="271345" y="1118703"/>
            <a:ext cx="3767255" cy="477054"/>
          </a:xfrm>
          <a:prstGeom prst="rect">
            <a:avLst/>
          </a:prstGeom>
          <a:noFill/>
        </p:spPr>
        <p:txBody>
          <a:bodyPr wrap="square">
            <a:spAutoFit/>
          </a:bodyPr>
          <a:lstStyle/>
          <a:p>
            <a:r>
              <a:rPr lang="en-US" sz="2500">
                <a:solidFill>
                  <a:srgbClr val="00B050"/>
                </a:solidFill>
                <a:latin typeface="Arial" panose="020B0604020202020204" pitchFamily="34" charset="0"/>
                <a:ea typeface="Times New Roman" panose="02020603050405020304" pitchFamily="18" charset="0"/>
              </a:rPr>
              <a:t>Lĩnh vực đo lường</a:t>
            </a:r>
            <a:r>
              <a:rPr lang="en-US" sz="2500">
                <a:solidFill>
                  <a:srgbClr val="00B050"/>
                </a:solidFill>
                <a:effectLst/>
                <a:latin typeface="Arial" panose="020B0604020202020204" pitchFamily="34" charset="0"/>
                <a:ea typeface="Times New Roman" panose="02020603050405020304" pitchFamily="18" charset="0"/>
              </a:rPr>
              <a:t>:</a:t>
            </a:r>
            <a:endParaRPr lang="en-US" sz="2500">
              <a:solidFill>
                <a:srgbClr val="00B050"/>
              </a:solidFill>
            </a:endParaRPr>
          </a:p>
        </p:txBody>
      </p:sp>
      <p:pic>
        <p:nvPicPr>
          <p:cNvPr id="14" name="Picture 13" descr="A picture containing electronics, tube, bell jar&#10;&#10;Description automatically generated">
            <a:extLst>
              <a:ext uri="{FF2B5EF4-FFF2-40B4-BE49-F238E27FC236}">
                <a16:creationId xmlns:a16="http://schemas.microsoft.com/office/drawing/2014/main" id="{4297586A-1500-21DE-925A-F7F3738D99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200" y="1680575"/>
            <a:ext cx="3709416" cy="4608576"/>
          </a:xfrm>
          <a:prstGeom prst="rect">
            <a:avLst/>
          </a:prstGeom>
          <a:ln>
            <a:noFill/>
          </a:ln>
          <a:effectLst>
            <a:softEdge rad="112500"/>
          </a:effectLst>
        </p:spPr>
      </p:pic>
      <p:sp>
        <p:nvSpPr>
          <p:cNvPr id="16" name="TextBox 15">
            <a:extLst>
              <a:ext uri="{FF2B5EF4-FFF2-40B4-BE49-F238E27FC236}">
                <a16:creationId xmlns:a16="http://schemas.microsoft.com/office/drawing/2014/main" id="{86688A18-4BCC-9E7F-2209-E0303C023710}"/>
              </a:ext>
            </a:extLst>
          </p:cNvPr>
          <p:cNvSpPr txBox="1"/>
          <p:nvPr/>
        </p:nvSpPr>
        <p:spPr>
          <a:xfrm>
            <a:off x="7045840" y="6289151"/>
            <a:ext cx="5029200" cy="405047"/>
          </a:xfrm>
          <a:prstGeom prst="rect">
            <a:avLst/>
          </a:prstGeom>
          <a:noFill/>
        </p:spPr>
        <p:txBody>
          <a:bodyPr wrap="square">
            <a:spAutoFit/>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kg tiêu chuẩn trước ngày 20/5/2019</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0" name="TextBox 9">
            <a:extLst>
              <a:ext uri="{FF2B5EF4-FFF2-40B4-BE49-F238E27FC236}">
                <a16:creationId xmlns:a16="http://schemas.microsoft.com/office/drawing/2014/main" id="{9671C64A-F55A-DB47-C676-B0A8CC200A53}"/>
              </a:ext>
            </a:extLst>
          </p:cNvPr>
          <p:cNvSpPr txBox="1"/>
          <p:nvPr/>
        </p:nvSpPr>
        <p:spPr>
          <a:xfrm>
            <a:off x="571567" y="3949784"/>
            <a:ext cx="6068587" cy="2541465"/>
          </a:xfrm>
          <a:prstGeom prst="rect">
            <a:avLst/>
          </a:prstGeom>
          <a:noFill/>
        </p:spPr>
        <p:txBody>
          <a:bodyPr wrap="square">
            <a:spAutoFit/>
          </a:bodyPr>
          <a:lstStyle/>
          <a:p>
            <a:pPr marL="342900" marR="0" indent="-342900" algn="just">
              <a:lnSpc>
                <a:spcPct val="107000"/>
              </a:lnSpc>
              <a:spcBef>
                <a:spcPts val="0"/>
              </a:spcBef>
              <a:spcAft>
                <a:spcPts val="500"/>
              </a:spcAft>
              <a:buFont typeface="Wingdings" panose="05000000000000000000" pitchFamily="2" charset="2"/>
              <a:buChar char="v"/>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óng góp trong việc phát minh ra những thiết bị </a:t>
            </a:r>
            <a:r>
              <a:rPr lang="en-US" sz="2500">
                <a:solidFill>
                  <a:srgbClr val="000000"/>
                </a:solidFill>
                <a:effectLst/>
                <a:latin typeface="Arial" panose="020B0604020202020204" pitchFamily="34" charset="0"/>
                <a:ea typeface="Times New Roman" panose="02020603050405020304" pitchFamily="18" charset="0"/>
              </a:rPr>
              <a:t>như máy vi tính, điện thoại thông minh, các thiết bị bán dẫn, laser, công nghệ chụp cộng hưởng từ (MRI), hay công nghệ vật liệu, quang học lượng tử,...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22461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5181599" cy="519323"/>
            <a:chOff x="-3007" y="2286343"/>
            <a:chExt cx="4820409"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508184" cy="708275"/>
              <a:chOff x="576648" y="3414799"/>
              <a:chExt cx="2321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321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3407959"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vật chất ngưng tụ</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 vật chất ngưng tụ</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85934" y="1209305"/>
            <a:ext cx="7284382" cy="5407395"/>
            <a:chOff x="770818" y="1110448"/>
            <a:chExt cx="4610280" cy="2194866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18" y="1110448"/>
              <a:ext cx="4610280" cy="2194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967326" y="2053417"/>
              <a:ext cx="4167320" cy="8278222"/>
            </a:xfrm>
            <a:prstGeom prst="rect">
              <a:avLst/>
            </a:prstGeom>
            <a:noFill/>
          </p:spPr>
          <p:txBody>
            <a:bodyPr wrap="square">
              <a:spAutoFit/>
            </a:bodyPr>
            <a:lstStyle/>
            <a:p>
              <a:pPr marL="342900" marR="0" indent="-342900" algn="just">
                <a:lnSpc>
                  <a:spcPct val="107000"/>
                </a:lnSpc>
                <a:spcBef>
                  <a:spcPts val="0"/>
                </a:spcBef>
                <a:spcAft>
                  <a:spcPts val="500"/>
                </a:spcAft>
                <a:buFontTx/>
                <a:buChar char="-"/>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 ứng ngưng tụ Bose-Einstein để chế tạo bit lượng tử (qubit) và laser nguyên tử (atom laser) từ các hệ nguyên tử siêu lạnh phục vụ cho các nghiên cứu về máy tính lượng tử và các công nghệ đo lường chính xác cao. </a:t>
              </a:r>
            </a:p>
          </p:txBody>
        </p:sp>
      </p:grpSp>
      <p:pic>
        <p:nvPicPr>
          <p:cNvPr id="11" name="Picture 10" descr="Chart&#10;&#10;Description automatically generated with low confidence">
            <a:extLst>
              <a:ext uri="{FF2B5EF4-FFF2-40B4-BE49-F238E27FC236}">
                <a16:creationId xmlns:a16="http://schemas.microsoft.com/office/drawing/2014/main" id="{2B4536CD-3A69-A188-4CD2-812367F44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1" y="1301836"/>
            <a:ext cx="4222290" cy="3165915"/>
          </a:xfrm>
          <a:prstGeom prst="rect">
            <a:avLst/>
          </a:prstGeom>
          <a:ln>
            <a:noFill/>
          </a:ln>
          <a:effectLst>
            <a:softEdge rad="112500"/>
          </a:effectLst>
        </p:spPr>
      </p:pic>
      <p:sp>
        <p:nvSpPr>
          <p:cNvPr id="13" name="TextBox 12">
            <a:extLst>
              <a:ext uri="{FF2B5EF4-FFF2-40B4-BE49-F238E27FC236}">
                <a16:creationId xmlns:a16="http://schemas.microsoft.com/office/drawing/2014/main" id="{CACD9F9D-6ECE-4397-CEB0-6FE30469C1B9}"/>
              </a:ext>
            </a:extLst>
          </p:cNvPr>
          <p:cNvSpPr txBox="1"/>
          <p:nvPr/>
        </p:nvSpPr>
        <p:spPr>
          <a:xfrm>
            <a:off x="7543800" y="4654124"/>
            <a:ext cx="4222290" cy="1393010"/>
          </a:xfrm>
          <a:prstGeom prst="rect">
            <a:avLst/>
          </a:prstGeom>
          <a:noFill/>
        </p:spPr>
        <p:txBody>
          <a:bodyPr wrap="square">
            <a:spAutoFit/>
          </a:bodyPr>
          <a:lstStyle/>
          <a:p>
            <a:pPr marL="0" marR="0" algn="just">
              <a:lnSpc>
                <a:spcPct val="107000"/>
              </a:lnSpc>
              <a:spcBef>
                <a:spcPts val="0"/>
              </a:spcBef>
              <a:spcAft>
                <a:spcPts val="500"/>
              </a:spcAft>
            </a:pP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Mô tả phân bố vận tốc của các nguyên tử khí </a:t>
            </a:r>
            <a:r>
              <a:rPr lang="en-US" sz="2000" i="1"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87</a:t>
            </a: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Rb trong thí nghiệm xác nhận sự tồn tại của hiệu ứng ngưng tụ Bose Einstein (BEC)</a:t>
            </a:r>
            <a:endParaRPr lang="en-US" sz="20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 name="TextBox 1">
            <a:extLst>
              <a:ext uri="{FF2B5EF4-FFF2-40B4-BE49-F238E27FC236}">
                <a16:creationId xmlns:a16="http://schemas.microsoft.com/office/drawing/2014/main" id="{DCEF33F5-16EF-3EA6-DF8B-BDB0C5ABB4E2}"/>
              </a:ext>
            </a:extLst>
          </p:cNvPr>
          <p:cNvSpPr txBox="1"/>
          <p:nvPr/>
        </p:nvSpPr>
        <p:spPr>
          <a:xfrm>
            <a:off x="496423" y="3481089"/>
            <a:ext cx="6584492" cy="2902782"/>
          </a:xfrm>
          <a:prstGeom prst="rect">
            <a:avLst/>
          </a:prstGeom>
          <a:noFill/>
        </p:spPr>
        <p:txBody>
          <a:bodyPr wrap="square">
            <a:spAutoFit/>
          </a:bodyPr>
          <a:lstStyle/>
          <a:p>
            <a:pPr marL="342900" marR="0" indent="-342900" algn="just">
              <a:lnSpc>
                <a:spcPct val="107000"/>
              </a:lnSpc>
              <a:spcBef>
                <a:spcPts val="0"/>
              </a:spcBef>
              <a:spcAft>
                <a:spcPts val="500"/>
              </a:spcAft>
              <a:buFontTx/>
              <a:buChar char="-"/>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 tính chất điện và từ của các loại vật liệu, cấu trúc của mạng tinh thể để chế tạo những vật liệu mới với những tính chất ưu việt như ống nano carbon, graphene,...</a:t>
            </a:r>
          </a:p>
          <a:p>
            <a:pPr marL="342900" marR="0" indent="-342900" algn="just">
              <a:lnSpc>
                <a:spcPct val="107000"/>
              </a:lnSpc>
              <a:spcBef>
                <a:spcPts val="0"/>
              </a:spcBef>
              <a:spcAft>
                <a:spcPts val="500"/>
              </a:spcAft>
              <a:buFontTx/>
              <a:buChar char="-"/>
            </a:pPr>
            <a:r>
              <a:rPr lang="en-US" sz="2400">
                <a:solidFill>
                  <a:srgbClr val="000000"/>
                </a:solidFill>
                <a:latin typeface="Arial" panose="020B0604020202020204" pitchFamily="34" charset="0"/>
                <a:ea typeface="Times New Roman" panose="02020603050405020304" pitchFamily="18" charset="0"/>
              </a:rPr>
              <a:t>V</a:t>
            </a:r>
            <a:r>
              <a:rPr lang="en-US" sz="2400">
                <a:solidFill>
                  <a:srgbClr val="000000"/>
                </a:solidFill>
                <a:effectLst/>
                <a:latin typeface="Arial" panose="020B0604020202020204" pitchFamily="34" charset="0"/>
                <a:ea typeface="Times New Roman" panose="02020603050405020304" pitchFamily="18" charset="0"/>
              </a:rPr>
              <a:t>ật liệu bán dẫn phục vụ ngành điện - điện tử và ngành công nghiệp về bán dẫn như chế tạo vi xử lí trung tâm của máy tính</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1909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5181599" cy="519323"/>
            <a:chOff x="-3007" y="2286343"/>
            <a:chExt cx="4820409"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508184" cy="708275"/>
              <a:chOff x="576648" y="3414799"/>
              <a:chExt cx="2321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48" y="3414799"/>
                <a:ext cx="2321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3407959"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vật chất ngưng tụ</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8700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ngưng tụ Bose - Einstein</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85934" y="1209305"/>
            <a:ext cx="12006066" cy="2372095"/>
            <a:chOff x="770818" y="1110448"/>
            <a:chExt cx="4610280" cy="19081885"/>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18" y="1110448"/>
              <a:ext cx="4610280" cy="1908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904244" y="1742184"/>
              <a:ext cx="4213510" cy="17575458"/>
            </a:xfrm>
            <a:prstGeom prst="rect">
              <a:avLst/>
            </a:prstGeom>
            <a:noFill/>
          </p:spPr>
          <p:txBody>
            <a:bodyPr wrap="square">
              <a:spAutoFit/>
            </a:bodyPr>
            <a:lstStyle/>
            <a:p>
              <a:pPr marL="342900" marR="0" indent="-342900" algn="just">
                <a:lnSpc>
                  <a:spcPct val="107000"/>
                </a:lnSpc>
                <a:spcBef>
                  <a:spcPts val="0"/>
                </a:spcBef>
                <a:spcAft>
                  <a:spcPts val="500"/>
                </a:spcAft>
                <a:buFontTx/>
                <a:buChar char="-"/>
              </a:pPr>
              <a:r>
                <a:rPr lang="en-US" sz="2500">
                  <a:solidFill>
                    <a:srgbClr val="000000"/>
                  </a:solidFill>
                  <a:latin typeface="Arial" panose="020B0604020202020204" pitchFamily="34" charset="0"/>
                  <a:ea typeface="Times New Roman" panose="02020603050405020304" pitchFamily="18" charset="0"/>
                </a:rPr>
                <a:t>Đ</a:t>
              </a:r>
              <a:r>
                <a:rPr lang="en-US" sz="2500">
                  <a:solidFill>
                    <a:srgbClr val="000000"/>
                  </a:solidFill>
                  <a:effectLst/>
                  <a:latin typeface="Arial" panose="020B0604020202020204" pitchFamily="34" charset="0"/>
                  <a:ea typeface="Times New Roman" panose="02020603050405020304" pitchFamily="18" charset="0"/>
                </a:rPr>
                <a:t>o lường: Trạng thái BEC là cơ sở quan trọng để phát triển công nghệ laser nguyên tử siêu lạnh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 phục vụ công nghệ đo đạc chính xác cao. </a:t>
              </a:r>
            </a:p>
            <a:p>
              <a:pPr marL="342900" marR="0" indent="-342900" algn="just">
                <a:lnSpc>
                  <a:spcPct val="107000"/>
                </a:lnSpc>
                <a:spcBef>
                  <a:spcPts val="0"/>
                </a:spcBef>
                <a:spcAft>
                  <a:spcPts val="500"/>
                </a:spcAft>
                <a:buFontTx/>
                <a:buChar char="-"/>
              </a:pPr>
              <a:r>
                <a:rPr lang="en-US" sz="2500">
                  <a:solidFill>
                    <a:srgbClr val="000000"/>
                  </a:solidFill>
                  <a:effectLst/>
                  <a:latin typeface="Arial" panose="020B0604020202020204" pitchFamily="34" charset="0"/>
                  <a:ea typeface="Times New Roman" panose="02020603050405020304" pitchFamily="18" charset="0"/>
                </a:rPr>
                <a:t>Thông tin và máy tính lượng tử: công nghệ giam giữ và điều khiển nguyên tử siêu lạnh, điển hình là mạng quang học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 có thể kiểm soát và trích xuất tính chất lượng tử của từng nguyên tử. </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C9E3F902-3628-BF58-ADBC-C83D9B598753}"/>
              </a:ext>
            </a:extLst>
          </p:cNvPr>
          <p:cNvSpPr txBox="1"/>
          <p:nvPr/>
        </p:nvSpPr>
        <p:spPr>
          <a:xfrm>
            <a:off x="5410200" y="6266074"/>
            <a:ext cx="6578599" cy="405047"/>
          </a:xfrm>
          <a:prstGeom prst="rect">
            <a:avLst/>
          </a:prstGeom>
          <a:noFill/>
        </p:spPr>
        <p:txBody>
          <a:bodyPr wrap="square">
            <a:spAutoFit/>
          </a:bodyPr>
          <a:lstStyle/>
          <a:p>
            <a:pPr marL="0" marR="0">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Ảnh chụp các nguyên tử bị giam trong mạng quang học</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TextBox 19">
            <a:extLst>
              <a:ext uri="{FF2B5EF4-FFF2-40B4-BE49-F238E27FC236}">
                <a16:creationId xmlns:a16="http://schemas.microsoft.com/office/drawing/2014/main" id="{2ADC2574-FB97-4411-EB34-63D6378079C0}"/>
              </a:ext>
            </a:extLst>
          </p:cNvPr>
          <p:cNvSpPr txBox="1"/>
          <p:nvPr/>
        </p:nvSpPr>
        <p:spPr>
          <a:xfrm>
            <a:off x="1498601" y="6266074"/>
            <a:ext cx="2743200" cy="405047"/>
          </a:xfrm>
          <a:prstGeom prst="rect">
            <a:avLst/>
          </a:prstGeom>
          <a:noFill/>
        </p:spPr>
        <p:txBody>
          <a:bodyPr wrap="square">
            <a:spAutoFit/>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Mạng quang học</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6" name="Picture 25" descr="A picture containing sky, light, red&#10;&#10;Description automatically generated">
            <a:extLst>
              <a:ext uri="{FF2B5EF4-FFF2-40B4-BE49-F238E27FC236}">
                <a16:creationId xmlns:a16="http://schemas.microsoft.com/office/drawing/2014/main" id="{0B5954E0-09A3-C119-F483-46823AA254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570" y="3712022"/>
            <a:ext cx="2423430" cy="2423430"/>
          </a:xfrm>
          <a:prstGeom prst="rect">
            <a:avLst/>
          </a:prstGeom>
        </p:spPr>
      </p:pic>
      <p:pic>
        <p:nvPicPr>
          <p:cNvPr id="12" name="Picture 11" descr="Qr code&#10;&#10;Description automatically generated">
            <a:extLst>
              <a:ext uri="{FF2B5EF4-FFF2-40B4-BE49-F238E27FC236}">
                <a16:creationId xmlns:a16="http://schemas.microsoft.com/office/drawing/2014/main" id="{ED9BFAB2-C58D-B702-8992-2939840CB95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5410" t="33165" r="13333" b="19719"/>
          <a:stretch/>
        </p:blipFill>
        <p:spPr>
          <a:xfrm>
            <a:off x="5799375" y="3581400"/>
            <a:ext cx="4505770" cy="2599261"/>
          </a:xfrm>
          <a:prstGeom prst="rect">
            <a:avLst/>
          </a:prstGeom>
        </p:spPr>
      </p:pic>
    </p:spTree>
    <p:extLst>
      <p:ext uri="{BB962C8B-B14F-4D97-AF65-F5344CB8AC3E}">
        <p14:creationId xmlns:p14="http://schemas.microsoft.com/office/powerpoint/2010/main" val="16160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 hạt nhân</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34770" y="1211901"/>
            <a:ext cx="11734800" cy="1516791"/>
            <a:chOff x="852430" y="1885235"/>
            <a:chExt cx="10363510" cy="1955387"/>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30" y="1885235"/>
              <a:ext cx="10363510" cy="195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54280" y="1998421"/>
              <a:ext cx="9353569" cy="1684304"/>
            </a:xfrm>
            <a:prstGeom prst="rect">
              <a:avLst/>
            </a:prstGeom>
            <a:noFill/>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Nghiên cứu các hiện tượng phóng xạ, quá trình giải phóng năng lượng thông qua phản ứng hạt nhân (phân hạch, nhiệt hạch), cấu trúc hạt nhân, tương tác giữa các hạt nucleon cấu tạo nên hạt nhân.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pic>
        <p:nvPicPr>
          <p:cNvPr id="2" name="Picture 1" descr="A person with a beard&#10;&#10;Description automatically generated with low confidence">
            <a:extLst>
              <a:ext uri="{FF2B5EF4-FFF2-40B4-BE49-F238E27FC236}">
                <a16:creationId xmlns:a16="http://schemas.microsoft.com/office/drawing/2014/main" id="{3DE2EC36-78B2-A319-6240-3B6F5D30E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93" y="2790169"/>
            <a:ext cx="1842090" cy="2763136"/>
          </a:xfrm>
          <a:prstGeom prst="rect">
            <a:avLst/>
          </a:prstGeom>
          <a:ln>
            <a:noFill/>
          </a:ln>
          <a:effectLst>
            <a:softEdge rad="112500"/>
          </a:effectLst>
        </p:spPr>
      </p:pic>
      <p:sp>
        <p:nvSpPr>
          <p:cNvPr id="14" name="TextBox 13">
            <a:extLst>
              <a:ext uri="{FF2B5EF4-FFF2-40B4-BE49-F238E27FC236}">
                <a16:creationId xmlns:a16="http://schemas.microsoft.com/office/drawing/2014/main" id="{0B379E29-30EB-C13A-6A09-0D9EA786C1A0}"/>
              </a:ext>
            </a:extLst>
          </p:cNvPr>
          <p:cNvSpPr txBox="1"/>
          <p:nvPr/>
        </p:nvSpPr>
        <p:spPr>
          <a:xfrm>
            <a:off x="573137" y="5540420"/>
            <a:ext cx="10607880" cy="430887"/>
          </a:xfrm>
          <a:prstGeom prst="rect">
            <a:avLst/>
          </a:prstGeom>
          <a:noFill/>
        </p:spPr>
        <p:txBody>
          <a:bodyPr wrap="square">
            <a:spAutoFit/>
          </a:bodyPr>
          <a:lstStyle/>
          <a:p>
            <a:pPr algn="just"/>
            <a:r>
              <a:rPr lang="en-US" sz="2200" i="1">
                <a:solidFill>
                  <a:srgbClr val="000000"/>
                </a:solidFill>
                <a:effectLst/>
                <a:latin typeface="Arial" panose="020B0604020202020204" pitchFamily="34" charset="0"/>
                <a:ea typeface="Times New Roman" panose="02020603050405020304" pitchFamily="18" charset="0"/>
              </a:rPr>
              <a:t>Hiện tượng phóng xạ vào năm 1896 bởi nhà vật lí người pháp H. Becquerel </a:t>
            </a:r>
          </a:p>
        </p:txBody>
      </p:sp>
      <p:pic>
        <p:nvPicPr>
          <p:cNvPr id="15" name="Picture 14" descr="A picture containing person, person, indoor, black&#10;&#10;Description automatically generated">
            <a:extLst>
              <a:ext uri="{FF2B5EF4-FFF2-40B4-BE49-F238E27FC236}">
                <a16:creationId xmlns:a16="http://schemas.microsoft.com/office/drawing/2014/main" id="{FF33E79B-B22D-E60D-D0F1-A4CE6BCFF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156" y="2857554"/>
            <a:ext cx="3549844" cy="2651943"/>
          </a:xfrm>
          <a:prstGeom prst="rect">
            <a:avLst/>
          </a:prstGeom>
          <a:ln>
            <a:noFill/>
          </a:ln>
          <a:effectLst>
            <a:softEdge rad="112500"/>
          </a:effectLst>
        </p:spPr>
      </p:pic>
      <p:pic>
        <p:nvPicPr>
          <p:cNvPr id="19" name="Picture 18">
            <a:extLst>
              <a:ext uri="{FF2B5EF4-FFF2-40B4-BE49-F238E27FC236}">
                <a16:creationId xmlns:a16="http://schemas.microsoft.com/office/drawing/2014/main" id="{A57F651E-4260-6A90-FD08-B9D0B2E1BE1B}"/>
              </a:ext>
            </a:extLst>
          </p:cNvPr>
          <p:cNvPicPr>
            <a:picLocks noChangeAspect="1"/>
          </p:cNvPicPr>
          <p:nvPr/>
        </p:nvPicPr>
        <p:blipFill>
          <a:blip r:embed="rId5"/>
          <a:stretch>
            <a:fillRect/>
          </a:stretch>
        </p:blipFill>
        <p:spPr>
          <a:xfrm>
            <a:off x="6213473" y="3008784"/>
            <a:ext cx="5391934" cy="1568366"/>
          </a:xfrm>
          <a:prstGeom prst="rect">
            <a:avLst/>
          </a:prstGeom>
        </p:spPr>
      </p:pic>
      <mc:AlternateContent xmlns:mc="http://schemas.openxmlformats.org/markup-compatibility/2006" xmlns:a14="http://schemas.microsoft.com/office/drawing/2010/main">
        <mc:Choice Requires="a14">
          <p:sp>
            <p:nvSpPr>
              <p:cNvPr id="20" name="Object 25">
                <a:extLst>
                  <a:ext uri="{FF2B5EF4-FFF2-40B4-BE49-F238E27FC236}">
                    <a16:creationId xmlns:a16="http://schemas.microsoft.com/office/drawing/2014/main" id="{BBF0E1AA-D343-FC36-687A-C9F0EB6BDDE1}"/>
                  </a:ext>
                </a:extLst>
              </p:cNvPr>
              <p:cNvSpPr txBox="1"/>
              <p:nvPr/>
            </p:nvSpPr>
            <p:spPr bwMode="auto">
              <a:xfrm>
                <a:off x="6802562" y="4603692"/>
                <a:ext cx="3155950" cy="82623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Pre>
                        <m:sPrePr>
                          <m:ctrlPr>
                            <a:rPr lang="en-US" sz="3000" i="1" smtClean="0">
                              <a:solidFill>
                                <a:schemeClr val="tx1"/>
                              </a:solidFill>
                              <a:latin typeface="Cambria Math" panose="02040503050406030204" pitchFamily="18" charset="0"/>
                            </a:rPr>
                          </m:ctrlPr>
                        </m:sPrePr>
                        <m:sub>
                          <m:r>
                            <a:rPr lang="en-US" sz="3000" i="1">
                              <a:solidFill>
                                <a:schemeClr val="tx1"/>
                              </a:solidFill>
                              <a:latin typeface="Cambria Math" panose="02040503050406030204" pitchFamily="18" charset="0"/>
                            </a:rPr>
                            <m:t>𝑍</m:t>
                          </m:r>
                        </m:sub>
                        <m:sup>
                          <m:r>
                            <a:rPr lang="en-US" sz="3000" i="1">
                              <a:solidFill>
                                <a:schemeClr val="tx1"/>
                              </a:solidFill>
                              <a:latin typeface="Cambria Math" panose="02040503050406030204" pitchFamily="18" charset="0"/>
                            </a:rPr>
                            <m:t>𝐴</m:t>
                          </m:r>
                        </m:sup>
                        <m:e>
                          <m:r>
                            <a:rPr lang="en-US" sz="3000" i="1">
                              <a:solidFill>
                                <a:schemeClr val="tx1"/>
                              </a:solidFill>
                              <a:latin typeface="Cambria Math" panose="02040503050406030204" pitchFamily="18" charset="0"/>
                            </a:rPr>
                            <m:t>𝑋</m:t>
                          </m:r>
                        </m:e>
                      </m:sPre>
                    </m:oMath>
                  </m:oMathPara>
                </a14:m>
                <a:endParaRPr lang="en-US" sz="3000">
                  <a:solidFill>
                    <a:schemeClr val="tx1"/>
                  </a:solidFill>
                </a:endParaRPr>
              </a:p>
            </p:txBody>
          </p:sp>
        </mc:Choice>
        <mc:Fallback xmlns="">
          <p:sp>
            <p:nvSpPr>
              <p:cNvPr id="20" name="Object 25">
                <a:extLst>
                  <a:ext uri="{FF2B5EF4-FFF2-40B4-BE49-F238E27FC236}">
                    <a16:creationId xmlns:a16="http://schemas.microsoft.com/office/drawing/2014/main" id="{BBF0E1AA-D343-FC36-687A-C9F0EB6BDDE1}"/>
                  </a:ext>
                </a:extLst>
              </p:cNvPr>
              <p:cNvSpPr txBox="1">
                <a:spLocks noRot="1" noChangeAspect="1" noMove="1" noResize="1" noEditPoints="1" noAdjustHandles="1" noChangeArrowheads="1" noChangeShapeType="1" noTextEdit="1"/>
              </p:cNvSpPr>
              <p:nvPr/>
            </p:nvSpPr>
            <p:spPr bwMode="auto">
              <a:xfrm>
                <a:off x="6802562" y="4603692"/>
                <a:ext cx="3155950" cy="82623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1E86632-70BE-9D6C-7E70-E38FCF0F64B0}"/>
                  </a:ext>
                </a:extLst>
              </p:cNvPr>
              <p:cNvSpPr txBox="1"/>
              <p:nvPr/>
            </p:nvSpPr>
            <p:spPr>
              <a:xfrm>
                <a:off x="10456590" y="4578063"/>
                <a:ext cx="1266290" cy="5583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3000" i="1">
                              <a:solidFill>
                                <a:schemeClr val="tx1"/>
                              </a:solidFill>
                              <a:latin typeface="Cambria Math" panose="02040503050406030204" pitchFamily="18" charset="0"/>
                            </a:rPr>
                          </m:ctrlPr>
                        </m:sPrePr>
                        <m:sub>
                          <m:r>
                            <a:rPr lang="en-US" sz="3000" i="1">
                              <a:solidFill>
                                <a:schemeClr val="tx1"/>
                              </a:solidFill>
                              <a:latin typeface="Cambria Math" panose="02040503050406030204" pitchFamily="18" charset="0"/>
                            </a:rPr>
                            <m:t>2</m:t>
                          </m:r>
                        </m:sub>
                        <m:sup>
                          <m:r>
                            <a:rPr lang="en-US" sz="3000" i="1">
                              <a:solidFill>
                                <a:schemeClr val="tx1"/>
                              </a:solidFill>
                              <a:latin typeface="Cambria Math" panose="02040503050406030204" pitchFamily="18" charset="0"/>
                            </a:rPr>
                            <m:t>4</m:t>
                          </m:r>
                        </m:sup>
                        <m:e>
                          <m:r>
                            <a:rPr lang="en-US" sz="3000" i="1">
                              <a:solidFill>
                                <a:schemeClr val="tx1"/>
                              </a:solidFill>
                              <a:latin typeface="Cambria Math" panose="02040503050406030204" pitchFamily="18" charset="0"/>
                            </a:rPr>
                            <m:t>𝐻</m:t>
                          </m:r>
                        </m:e>
                      </m:sPre>
                      <m:r>
                        <a:rPr lang="en-US" sz="3000" i="1">
                          <a:solidFill>
                            <a:schemeClr val="tx1"/>
                          </a:solidFill>
                          <a:latin typeface="Cambria Math" panose="02040503050406030204" pitchFamily="18" charset="0"/>
                        </a:rPr>
                        <m:t>𝑒</m:t>
                      </m:r>
                    </m:oMath>
                  </m:oMathPara>
                </a14:m>
                <a:endParaRPr lang="en-US" sz="3000"/>
              </a:p>
            </p:txBody>
          </p:sp>
        </mc:Choice>
        <mc:Fallback xmlns="">
          <p:sp>
            <p:nvSpPr>
              <p:cNvPr id="21" name="TextBox 20">
                <a:extLst>
                  <a:ext uri="{FF2B5EF4-FFF2-40B4-BE49-F238E27FC236}">
                    <a16:creationId xmlns:a16="http://schemas.microsoft.com/office/drawing/2014/main" id="{51E86632-70BE-9D6C-7E70-E38FCF0F64B0}"/>
                  </a:ext>
                </a:extLst>
              </p:cNvPr>
              <p:cNvSpPr txBox="1">
                <a:spLocks noRot="1" noChangeAspect="1" noMove="1" noResize="1" noEditPoints="1" noAdjustHandles="1" noChangeArrowheads="1" noChangeShapeType="1" noTextEdit="1"/>
              </p:cNvSpPr>
              <p:nvPr/>
            </p:nvSpPr>
            <p:spPr>
              <a:xfrm>
                <a:off x="10456590" y="4578063"/>
                <a:ext cx="1266290" cy="55835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61FDFEE-3DB3-A3EE-2F53-45AD52BDDE2A}"/>
                  </a:ext>
                </a:extLst>
              </p:cNvPr>
              <p:cNvSpPr txBox="1"/>
              <p:nvPr/>
            </p:nvSpPr>
            <p:spPr>
              <a:xfrm>
                <a:off x="7834459" y="4613309"/>
                <a:ext cx="2373092" cy="563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3000" i="1" smtClean="0">
                              <a:solidFill>
                                <a:schemeClr val="tx1"/>
                              </a:solidFill>
                              <a:latin typeface="Cambria Math" panose="02040503050406030204" pitchFamily="18" charset="0"/>
                            </a:rPr>
                          </m:ctrlPr>
                        </m:sPrePr>
                        <m:sub>
                          <m:r>
                            <a:rPr lang="en-US" sz="3000" i="1">
                              <a:solidFill>
                                <a:schemeClr val="tx1"/>
                              </a:solidFill>
                              <a:latin typeface="Cambria Math" panose="02040503050406030204" pitchFamily="18" charset="0"/>
                            </a:rPr>
                            <m:t>𝑍</m:t>
                          </m:r>
                          <m:r>
                            <a:rPr lang="en-US" sz="3000" i="1">
                              <a:solidFill>
                                <a:schemeClr val="tx1"/>
                              </a:solidFill>
                              <a:latin typeface="Cambria Math" panose="02040503050406030204" pitchFamily="18" charset="0"/>
                            </a:rPr>
                            <m:t>−2</m:t>
                          </m:r>
                        </m:sub>
                        <m:sup>
                          <m:r>
                            <a:rPr lang="en-US" sz="3000" i="1">
                              <a:solidFill>
                                <a:schemeClr val="tx1"/>
                              </a:solidFill>
                              <a:latin typeface="Cambria Math" panose="02040503050406030204" pitchFamily="18" charset="0"/>
                            </a:rPr>
                            <m:t>𝐴</m:t>
                          </m:r>
                          <m:r>
                            <a:rPr lang="en-US" sz="3000" i="1">
                              <a:solidFill>
                                <a:schemeClr val="tx1"/>
                              </a:solidFill>
                              <a:latin typeface="Cambria Math" panose="02040503050406030204" pitchFamily="18" charset="0"/>
                            </a:rPr>
                            <m:t>−4</m:t>
                          </m:r>
                        </m:sup>
                        <m:e>
                          <m:r>
                            <a:rPr lang="en-US" sz="3000" i="1">
                              <a:solidFill>
                                <a:schemeClr val="tx1"/>
                              </a:solidFill>
                              <a:latin typeface="Cambria Math" panose="02040503050406030204" pitchFamily="18" charset="0"/>
                            </a:rPr>
                            <m:t>𝑌</m:t>
                          </m:r>
                        </m:e>
                      </m:sPre>
                    </m:oMath>
                  </m:oMathPara>
                </a14:m>
                <a:endParaRPr lang="en-US" sz="3000"/>
              </a:p>
            </p:txBody>
          </p:sp>
        </mc:Choice>
        <mc:Fallback xmlns="">
          <p:sp>
            <p:nvSpPr>
              <p:cNvPr id="25" name="TextBox 24">
                <a:extLst>
                  <a:ext uri="{FF2B5EF4-FFF2-40B4-BE49-F238E27FC236}">
                    <a16:creationId xmlns:a16="http://schemas.microsoft.com/office/drawing/2014/main" id="{F61FDFEE-3DB3-A3EE-2F53-45AD52BDDE2A}"/>
                  </a:ext>
                </a:extLst>
              </p:cNvPr>
              <p:cNvSpPr txBox="1">
                <a:spLocks noRot="1" noChangeAspect="1" noMove="1" noResize="1" noEditPoints="1" noAdjustHandles="1" noChangeArrowheads="1" noChangeShapeType="1" noTextEdit="1"/>
              </p:cNvSpPr>
              <p:nvPr/>
            </p:nvSpPr>
            <p:spPr>
              <a:xfrm>
                <a:off x="7834459" y="4613309"/>
                <a:ext cx="2373092" cy="563103"/>
              </a:xfrm>
              <a:prstGeom prst="rect">
                <a:avLst/>
              </a:prstGeom>
              <a:blipFill>
                <a:blip r:embed="rId10"/>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7EFE95D3-8738-7981-68AB-840338535095}"/>
              </a:ext>
            </a:extLst>
          </p:cNvPr>
          <p:cNvGrpSpPr/>
          <p:nvPr/>
        </p:nvGrpSpPr>
        <p:grpSpPr>
          <a:xfrm>
            <a:off x="-107020" y="105017"/>
            <a:ext cx="4772851" cy="519324"/>
            <a:chOff x="-3007" y="2286343"/>
            <a:chExt cx="4440153" cy="724936"/>
          </a:xfrm>
        </p:grpSpPr>
        <p:grpSp>
          <p:nvGrpSpPr>
            <p:cNvPr id="11" name="Group 70">
              <a:extLst>
                <a:ext uri="{FF2B5EF4-FFF2-40B4-BE49-F238E27FC236}">
                  <a16:creationId xmlns:a16="http://schemas.microsoft.com/office/drawing/2014/main" id="{9D23E0CD-958E-8CE0-88B9-9FC01DA8FD36}"/>
                </a:ext>
              </a:extLst>
            </p:cNvPr>
            <p:cNvGrpSpPr>
              <a:grpSpLocks/>
            </p:cNvGrpSpPr>
            <p:nvPr/>
          </p:nvGrpSpPr>
          <p:grpSpPr bwMode="auto">
            <a:xfrm>
              <a:off x="309218" y="2286343"/>
              <a:ext cx="4127928" cy="708275"/>
              <a:chOff x="576648" y="3414799"/>
              <a:chExt cx="2125690" cy="1364238"/>
            </a:xfrm>
          </p:grpSpPr>
          <p:pic>
            <p:nvPicPr>
              <p:cNvPr id="16" name="Picture 8" descr="empty-green-rectangle">
                <a:extLst>
                  <a:ext uri="{FF2B5EF4-FFF2-40B4-BE49-F238E27FC236}">
                    <a16:creationId xmlns:a16="http://schemas.microsoft.com/office/drawing/2014/main" id="{B4C1B488-9659-7F7E-EC83-0D672AAD42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top-faded">
                <a:extLst>
                  <a:ext uri="{FF2B5EF4-FFF2-40B4-BE49-F238E27FC236}">
                    <a16:creationId xmlns:a16="http://schemas.microsoft.com/office/drawing/2014/main" id="{E317AA0D-44BC-BFC5-73EA-B538BC21DB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70B505E0-B18F-75FF-7933-8A670FA6491E}"/>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3" name="Rectangle 1026060">
              <a:extLst>
                <a:ext uri="{FF2B5EF4-FFF2-40B4-BE49-F238E27FC236}">
                  <a16:creationId xmlns:a16="http://schemas.microsoft.com/office/drawing/2014/main" id="{0E688AE9-921B-613A-48AE-2E897ED22986}"/>
                </a:ext>
              </a:extLst>
            </p:cNvPr>
            <p:cNvSpPr>
              <a:spLocks noChangeArrowheads="1"/>
            </p:cNvSpPr>
            <p:nvPr/>
          </p:nvSpPr>
          <p:spPr bwMode="auto">
            <a:xfrm>
              <a:off x="1196779" y="2319570"/>
              <a:ext cx="2644433"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hạt nhân</a:t>
              </a:r>
              <a:endParaRPr lang="en-US" sz="2500" dirty="0">
                <a:cs typeface="Arial" panose="020B0604020202020204" pitchFamily="34" charset="0"/>
              </a:endParaRPr>
            </a:p>
          </p:txBody>
        </p:sp>
      </p:grpSp>
      <p:sp>
        <p:nvSpPr>
          <p:cNvPr id="4" name="TextBox 3">
            <a:extLst>
              <a:ext uri="{FF2B5EF4-FFF2-40B4-BE49-F238E27FC236}">
                <a16:creationId xmlns:a16="http://schemas.microsoft.com/office/drawing/2014/main" id="{3AA62C54-3E67-BF1D-1CEC-C9521D32A3FF}"/>
              </a:ext>
            </a:extLst>
          </p:cNvPr>
          <p:cNvSpPr txBox="1"/>
          <p:nvPr/>
        </p:nvSpPr>
        <p:spPr>
          <a:xfrm>
            <a:off x="622750" y="5950594"/>
            <a:ext cx="10607880" cy="769441"/>
          </a:xfrm>
          <a:prstGeom prst="rect">
            <a:avLst/>
          </a:prstGeom>
          <a:noFill/>
        </p:spPr>
        <p:txBody>
          <a:bodyPr wrap="square">
            <a:spAutoFit/>
          </a:bodyPr>
          <a:lstStyle/>
          <a:p>
            <a:pPr algn="just"/>
            <a:r>
              <a:rPr lang="en-US" sz="2200" i="1">
                <a:solidFill>
                  <a:srgbClr val="000000"/>
                </a:solidFill>
                <a:latin typeface="Arial" panose="020B0604020202020204" pitchFamily="34" charset="0"/>
                <a:ea typeface="Times New Roman" panose="02020603050405020304" pitchFamily="18" charset="0"/>
              </a:rPr>
              <a:t>Sau đó </a:t>
            </a:r>
            <a:r>
              <a:rPr lang="en-US" sz="2200" i="1">
                <a:solidFill>
                  <a:srgbClr val="000000"/>
                </a:solidFill>
                <a:effectLst/>
                <a:latin typeface="Arial" panose="020B0604020202020204" pitchFamily="34" charset="0"/>
                <a:ea typeface="Times New Roman" panose="02020603050405020304" pitchFamily="18" charset="0"/>
              </a:rPr>
              <a:t>Pierre Curie và Marie Curie</a:t>
            </a:r>
            <a:r>
              <a:rPr lang="en-US" sz="2200" i="1">
                <a:solidFill>
                  <a:srgbClr val="000000"/>
                </a:solidFill>
                <a:latin typeface="Arial" panose="020B0604020202020204" pitchFamily="34" charset="0"/>
                <a:ea typeface="Times New Roman" panose="02020603050405020304" pitchFamily="18" charset="0"/>
              </a:rPr>
              <a:t> đã </a:t>
            </a:r>
            <a:r>
              <a:rPr lang="en-US" sz="2200" i="1">
                <a:solidFill>
                  <a:srgbClr val="000000"/>
                </a:solidFill>
                <a:effectLst/>
                <a:latin typeface="Arial" panose="020B0604020202020204" pitchFamily="34" charset="0"/>
                <a:ea typeface="Times New Roman" panose="02020603050405020304" pitchFamily="18" charset="0"/>
              </a:rPr>
              <a:t>nghiên cứu tinh chế và tổng hợp </a:t>
            </a:r>
            <a:r>
              <a:rPr lang="en-US" sz="2200" i="1">
                <a:solidFill>
                  <a:srgbClr val="000000"/>
                </a:solidFill>
                <a:latin typeface="Arial" panose="020B0604020202020204" pitchFamily="34" charset="0"/>
                <a:ea typeface="Times New Roman" panose="02020603050405020304" pitchFamily="18" charset="0"/>
              </a:rPr>
              <a:t>những </a:t>
            </a:r>
            <a:r>
              <a:rPr lang="en-US" sz="2200" i="1">
                <a:solidFill>
                  <a:srgbClr val="000000"/>
                </a:solidFill>
                <a:effectLst/>
                <a:latin typeface="Arial" panose="020B0604020202020204" pitchFamily="34" charset="0"/>
                <a:ea typeface="Times New Roman" panose="02020603050405020304" pitchFamily="18" charset="0"/>
              </a:rPr>
              <a:t> nguyên tố phóng xạ nhân tạo đầu tiên </a:t>
            </a:r>
            <a:r>
              <a:rPr lang="en-US" sz="2200" i="1">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sự ra đời của ngành </a:t>
            </a:r>
            <a:r>
              <a:rPr lang="en-US" sz="2200" i="1">
                <a:solidFill>
                  <a:srgbClr val="000000"/>
                </a:solidFill>
                <a:effectLst/>
                <a:latin typeface="Arial" panose="020B0604020202020204" pitchFamily="34" charset="0"/>
                <a:ea typeface="Times New Roman" panose="02020603050405020304" pitchFamily="18" charset="0"/>
              </a:rPr>
              <a:t>Vật lí hạt nhân.</a:t>
            </a:r>
            <a:endParaRPr lang="en-US" sz="2200" i="1"/>
          </a:p>
        </p:txBody>
      </p:sp>
    </p:spTree>
    <p:extLst>
      <p:ext uri="{BB962C8B-B14F-4D97-AF65-F5344CB8AC3E}">
        <p14:creationId xmlns:p14="http://schemas.microsoft.com/office/powerpoint/2010/main" val="307743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hạt nhân</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90500" y="1366123"/>
            <a:ext cx="11981030" cy="1162621"/>
            <a:chOff x="852430" y="1885235"/>
            <a:chExt cx="10363510" cy="1955387"/>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30" y="1885235"/>
              <a:ext cx="10363510" cy="195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54281" y="1998422"/>
              <a:ext cx="9722318" cy="1456496"/>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Ứng dụng phổ biến nhất của Vật lí hạt nhân là khai thác năng lượng của quá trình phân rã hạt nhân trong các lò phản ứng hạt nhân để sản xuất điện.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pic>
        <p:nvPicPr>
          <p:cNvPr id="16" name="Picture 15">
            <a:extLst>
              <a:ext uri="{FF2B5EF4-FFF2-40B4-BE49-F238E27FC236}">
                <a16:creationId xmlns:a16="http://schemas.microsoft.com/office/drawing/2014/main" id="{4CE9204E-FEAE-36C2-9EAC-05A7C07BD259}"/>
              </a:ext>
            </a:extLst>
          </p:cNvPr>
          <p:cNvPicPr>
            <a:picLocks noChangeAspect="1"/>
          </p:cNvPicPr>
          <p:nvPr/>
        </p:nvPicPr>
        <p:blipFill>
          <a:blip r:embed="rId3"/>
          <a:stretch>
            <a:fillRect/>
          </a:stretch>
        </p:blipFill>
        <p:spPr>
          <a:xfrm>
            <a:off x="4025244" y="2969000"/>
            <a:ext cx="3185403" cy="2830766"/>
          </a:xfrm>
          <a:prstGeom prst="rect">
            <a:avLst/>
          </a:prstGeom>
        </p:spPr>
      </p:pic>
      <p:pic>
        <p:nvPicPr>
          <p:cNvPr id="11" name="Picture 3" descr="reactor vessel.gif">
            <a:extLst>
              <a:ext uri="{FF2B5EF4-FFF2-40B4-BE49-F238E27FC236}">
                <a16:creationId xmlns:a16="http://schemas.microsoft.com/office/drawing/2014/main" id="{D8632521-2D2F-0039-B424-8A2C8CA2F590}"/>
              </a:ext>
            </a:extLst>
          </p:cNvPr>
          <p:cNvPicPr>
            <a:picLocks noChangeAspect="1"/>
          </p:cNvPicPr>
          <p:nvPr/>
        </p:nvPicPr>
        <p:blipFill>
          <a:blip r:embed="rId4"/>
          <a:srcRect/>
          <a:stretch>
            <a:fillRect/>
          </a:stretch>
        </p:blipFill>
        <p:spPr bwMode="auto">
          <a:xfrm>
            <a:off x="7467600" y="2766705"/>
            <a:ext cx="4510241" cy="3033061"/>
          </a:xfrm>
          <a:prstGeom prst="rect">
            <a:avLst/>
          </a:prstGeom>
          <a:noFill/>
          <a:ln w="19050">
            <a:noFill/>
            <a:miter lim="800000"/>
            <a:headEnd/>
            <a:tailEnd/>
          </a:ln>
        </p:spPr>
      </p:pic>
      <p:grpSp>
        <p:nvGrpSpPr>
          <p:cNvPr id="10" name="Group 9">
            <a:extLst>
              <a:ext uri="{FF2B5EF4-FFF2-40B4-BE49-F238E27FC236}">
                <a16:creationId xmlns:a16="http://schemas.microsoft.com/office/drawing/2014/main" id="{14659167-DA0D-F7A0-79D8-8C74ACC88B69}"/>
              </a:ext>
            </a:extLst>
          </p:cNvPr>
          <p:cNvGrpSpPr/>
          <p:nvPr/>
        </p:nvGrpSpPr>
        <p:grpSpPr>
          <a:xfrm>
            <a:off x="-107020" y="105017"/>
            <a:ext cx="4772851" cy="519324"/>
            <a:chOff x="-3007" y="2286343"/>
            <a:chExt cx="4440153" cy="724936"/>
          </a:xfrm>
        </p:grpSpPr>
        <p:grpSp>
          <p:nvGrpSpPr>
            <p:cNvPr id="12" name="Group 70">
              <a:extLst>
                <a:ext uri="{FF2B5EF4-FFF2-40B4-BE49-F238E27FC236}">
                  <a16:creationId xmlns:a16="http://schemas.microsoft.com/office/drawing/2014/main" id="{BDF83ACD-DE38-24A5-33D1-D797D2B66E2A}"/>
                </a:ext>
              </a:extLst>
            </p:cNvPr>
            <p:cNvGrpSpPr>
              <a:grpSpLocks/>
            </p:cNvGrpSpPr>
            <p:nvPr/>
          </p:nvGrpSpPr>
          <p:grpSpPr bwMode="auto">
            <a:xfrm>
              <a:off x="309218" y="2286343"/>
              <a:ext cx="4127928" cy="708275"/>
              <a:chOff x="576648" y="3414799"/>
              <a:chExt cx="2125690" cy="1364238"/>
            </a:xfrm>
          </p:grpSpPr>
          <p:pic>
            <p:nvPicPr>
              <p:cNvPr id="15" name="Picture 8" descr="empty-green-rectangle">
                <a:extLst>
                  <a:ext uri="{FF2B5EF4-FFF2-40B4-BE49-F238E27FC236}">
                    <a16:creationId xmlns:a16="http://schemas.microsoft.com/office/drawing/2014/main" id="{32127546-C5DD-D5E8-4143-C159DEC15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top-faded">
                <a:extLst>
                  <a:ext uri="{FF2B5EF4-FFF2-40B4-BE49-F238E27FC236}">
                    <a16:creationId xmlns:a16="http://schemas.microsoft.com/office/drawing/2014/main" id="{62C9139B-32EE-75F8-5668-6454A4605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F049494E-4A6B-4D1C-B24C-A25A2080E15A}"/>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39ED938-A208-7252-906A-A53611C80DCE}"/>
                </a:ext>
              </a:extLst>
            </p:cNvPr>
            <p:cNvSpPr>
              <a:spLocks noChangeArrowheads="1"/>
            </p:cNvSpPr>
            <p:nvPr/>
          </p:nvSpPr>
          <p:spPr bwMode="auto">
            <a:xfrm>
              <a:off x="1196779" y="2319570"/>
              <a:ext cx="2644433"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hạt nhân</a:t>
              </a:r>
              <a:endParaRPr lang="en-US" sz="2500" dirty="0">
                <a:cs typeface="Arial" panose="020B0604020202020204" pitchFamily="34" charset="0"/>
              </a:endParaRPr>
            </a:p>
          </p:txBody>
        </p:sp>
      </p:grpSp>
      <p:pic>
        <p:nvPicPr>
          <p:cNvPr id="18" name="Content Placeholder 4" descr="A picture containing engine&#10;&#10;Description automatically generated">
            <a:extLst>
              <a:ext uri="{FF2B5EF4-FFF2-40B4-BE49-F238E27FC236}">
                <a16:creationId xmlns:a16="http://schemas.microsoft.com/office/drawing/2014/main" id="{122AF273-BD13-3C09-2D6B-04CDCF00BD8D}"/>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7499" t="920" r="11876" b="-2424"/>
          <a:stretch/>
        </p:blipFill>
        <p:spPr>
          <a:xfrm>
            <a:off x="464129" y="2918426"/>
            <a:ext cx="3502007" cy="2931913"/>
          </a:xfrm>
          <a:prstGeom prst="rect">
            <a:avLst/>
          </a:prstGeom>
          <a:ln>
            <a:noFill/>
          </a:ln>
          <a:effectLst>
            <a:softEdge rad="112500"/>
          </a:effectLst>
        </p:spPr>
      </p:pic>
      <p:cxnSp>
        <p:nvCxnSpPr>
          <p:cNvPr id="4" name="Straight Arrow Connector 3">
            <a:extLst>
              <a:ext uri="{FF2B5EF4-FFF2-40B4-BE49-F238E27FC236}">
                <a16:creationId xmlns:a16="http://schemas.microsoft.com/office/drawing/2014/main" id="{871E32EC-47B0-4FF9-2F44-B64C9D13202C}"/>
              </a:ext>
            </a:extLst>
          </p:cNvPr>
          <p:cNvCxnSpPr/>
          <p:nvPr/>
        </p:nvCxnSpPr>
        <p:spPr>
          <a:xfrm flipH="1">
            <a:off x="6705600" y="480060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87D4B67-01DB-136B-6FD2-A36B04A26DEB}"/>
              </a:ext>
            </a:extLst>
          </p:cNvPr>
          <p:cNvCxnSpPr/>
          <p:nvPr/>
        </p:nvCxnSpPr>
        <p:spPr>
          <a:xfrm flipH="1">
            <a:off x="3204136" y="449580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52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hạt nhân</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34770" y="1211902"/>
            <a:ext cx="11981030" cy="1154954"/>
            <a:chOff x="852430" y="1885235"/>
            <a:chExt cx="10363510" cy="1955387"/>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30" y="1885235"/>
              <a:ext cx="10363510" cy="195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54281" y="1998422"/>
              <a:ext cx="9722318" cy="1505046"/>
            </a:xfrm>
            <a:prstGeom prst="rect">
              <a:avLst/>
            </a:prstGeom>
            <a:noFill/>
          </p:spPr>
          <p:txBody>
            <a:bodyPr wrap="square">
              <a:spAutoFit/>
            </a:bodyPr>
            <a:lstStyle/>
            <a:p>
              <a:pPr marL="0" marR="0" algn="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Trong y học, Vật lí hạt nhân đang được ứng dụng rộng rãi trong công nghệ chẩn đoán và điều trị bệnh, đặc biệt là bệnh ung thư.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2" name="TextBox 11">
            <a:extLst>
              <a:ext uri="{FF2B5EF4-FFF2-40B4-BE49-F238E27FC236}">
                <a16:creationId xmlns:a16="http://schemas.microsoft.com/office/drawing/2014/main" id="{0C7BA47D-9C45-F823-2BC7-47A9D657E833}"/>
              </a:ext>
            </a:extLst>
          </p:cNvPr>
          <p:cNvSpPr txBox="1"/>
          <p:nvPr/>
        </p:nvSpPr>
        <p:spPr>
          <a:xfrm>
            <a:off x="840237" y="5476820"/>
            <a:ext cx="5067618" cy="1107996"/>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rPr>
              <a:t>Ví dụ: Hiện tượng phân rã gamma được ứng dụng trong máy chụp cắt lớp bằng bức xạ đơn photon” (SPECT)</a:t>
            </a:r>
            <a:endParaRPr lang="en-US" sz="2200"/>
          </a:p>
        </p:txBody>
      </p:sp>
      <p:sp>
        <p:nvSpPr>
          <p:cNvPr id="13" name="TextBox 12">
            <a:extLst>
              <a:ext uri="{FF2B5EF4-FFF2-40B4-BE49-F238E27FC236}">
                <a16:creationId xmlns:a16="http://schemas.microsoft.com/office/drawing/2014/main" id="{56DCD342-BB6C-C8F0-5770-470BD6A256BD}"/>
              </a:ext>
            </a:extLst>
          </p:cNvPr>
          <p:cNvSpPr txBox="1"/>
          <p:nvPr/>
        </p:nvSpPr>
        <p:spPr>
          <a:xfrm>
            <a:off x="7679302" y="5815375"/>
            <a:ext cx="3672461" cy="769441"/>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rPr>
              <a:t>sử dụng các loại tia phóng xạ trong xạ trị ung thư</a:t>
            </a:r>
            <a:endParaRPr lang="en-US" sz="2200"/>
          </a:p>
        </p:txBody>
      </p:sp>
      <p:pic>
        <p:nvPicPr>
          <p:cNvPr id="17" name="Picture 16">
            <a:extLst>
              <a:ext uri="{FF2B5EF4-FFF2-40B4-BE49-F238E27FC236}">
                <a16:creationId xmlns:a16="http://schemas.microsoft.com/office/drawing/2014/main" id="{D71F31F1-59AB-F848-6B10-BA557876B7DF}"/>
              </a:ext>
            </a:extLst>
          </p:cNvPr>
          <p:cNvPicPr>
            <a:picLocks noChangeAspect="1"/>
          </p:cNvPicPr>
          <p:nvPr/>
        </p:nvPicPr>
        <p:blipFill>
          <a:blip r:embed="rId3"/>
          <a:stretch>
            <a:fillRect/>
          </a:stretch>
        </p:blipFill>
        <p:spPr>
          <a:xfrm>
            <a:off x="699889" y="2463438"/>
            <a:ext cx="5239363" cy="2773780"/>
          </a:xfrm>
          <a:prstGeom prst="rect">
            <a:avLst/>
          </a:prstGeom>
        </p:spPr>
      </p:pic>
      <p:pic>
        <p:nvPicPr>
          <p:cNvPr id="18" name="Picture 17" descr="A person with a stethoscope around the neck&#10;&#10;Description automatically generated with low confidence">
            <a:extLst>
              <a:ext uri="{FF2B5EF4-FFF2-40B4-BE49-F238E27FC236}">
                <a16:creationId xmlns:a16="http://schemas.microsoft.com/office/drawing/2014/main" id="{338923D0-BCA5-1E6D-9D3B-9CC073C3DAB7}"/>
              </a:ext>
            </a:extLst>
          </p:cNvPr>
          <p:cNvPicPr>
            <a:picLocks noChangeAspect="1"/>
          </p:cNvPicPr>
          <p:nvPr/>
        </p:nvPicPr>
        <p:blipFill rotWithShape="1">
          <a:blip r:embed="rId4">
            <a:extLst>
              <a:ext uri="{28A0092B-C50C-407E-A947-70E740481C1C}">
                <a14:useLocalDpi xmlns:a14="http://schemas.microsoft.com/office/drawing/2010/main" val="0"/>
              </a:ext>
            </a:extLst>
          </a:blip>
          <a:srcRect t="2669" r="6591"/>
          <a:stretch/>
        </p:blipFill>
        <p:spPr>
          <a:xfrm>
            <a:off x="7846099" y="2736191"/>
            <a:ext cx="3993004" cy="2773780"/>
          </a:xfrm>
          <a:prstGeom prst="rect">
            <a:avLst/>
          </a:prstGeom>
        </p:spPr>
      </p:pic>
      <p:pic>
        <p:nvPicPr>
          <p:cNvPr id="19" name="Picture 18" descr="A picture containing text, person&#10;&#10;Description automatically generated">
            <a:extLst>
              <a:ext uri="{FF2B5EF4-FFF2-40B4-BE49-F238E27FC236}">
                <a16:creationId xmlns:a16="http://schemas.microsoft.com/office/drawing/2014/main" id="{F371F2FC-AE69-C800-1DA8-FCC8D28EEBF1}"/>
              </a:ext>
            </a:extLst>
          </p:cNvPr>
          <p:cNvPicPr>
            <a:picLocks noChangeAspect="1"/>
          </p:cNvPicPr>
          <p:nvPr/>
        </p:nvPicPr>
        <p:blipFill rotWithShape="1">
          <a:blip r:embed="rId5">
            <a:extLst>
              <a:ext uri="{28A0092B-C50C-407E-A947-70E740481C1C}">
                <a14:useLocalDpi xmlns:a14="http://schemas.microsoft.com/office/drawing/2010/main" val="0"/>
              </a:ext>
            </a:extLst>
          </a:blip>
          <a:srcRect l="18380" t="46070" r="46048" b="18606"/>
          <a:stretch/>
        </p:blipFill>
        <p:spPr>
          <a:xfrm>
            <a:off x="6309507" y="4010539"/>
            <a:ext cx="1747928" cy="1735835"/>
          </a:xfrm>
          <a:prstGeom prst="rect">
            <a:avLst/>
          </a:prstGeom>
        </p:spPr>
      </p:pic>
      <p:pic>
        <p:nvPicPr>
          <p:cNvPr id="20" name="Picture 19" descr="A picture containing text, person&#10;&#10;Description automatically generated">
            <a:extLst>
              <a:ext uri="{FF2B5EF4-FFF2-40B4-BE49-F238E27FC236}">
                <a16:creationId xmlns:a16="http://schemas.microsoft.com/office/drawing/2014/main" id="{C45D6478-4D01-57D5-4D8C-E7113A8F00C7}"/>
              </a:ext>
            </a:extLst>
          </p:cNvPr>
          <p:cNvPicPr>
            <a:picLocks noChangeAspect="1"/>
          </p:cNvPicPr>
          <p:nvPr/>
        </p:nvPicPr>
        <p:blipFill rotWithShape="1">
          <a:blip r:embed="rId5">
            <a:extLst>
              <a:ext uri="{28A0092B-C50C-407E-A947-70E740481C1C}">
                <a14:useLocalDpi xmlns:a14="http://schemas.microsoft.com/office/drawing/2010/main" val="0"/>
              </a:ext>
            </a:extLst>
          </a:blip>
          <a:srcRect l="24914" t="11603" r="32980" b="55760"/>
          <a:stretch/>
        </p:blipFill>
        <p:spPr>
          <a:xfrm>
            <a:off x="6508484" y="2813472"/>
            <a:ext cx="1337615" cy="1036856"/>
          </a:xfrm>
          <a:prstGeom prst="rect">
            <a:avLst/>
          </a:prstGeom>
        </p:spPr>
      </p:pic>
      <p:grpSp>
        <p:nvGrpSpPr>
          <p:cNvPr id="2" name="Group 1">
            <a:extLst>
              <a:ext uri="{FF2B5EF4-FFF2-40B4-BE49-F238E27FC236}">
                <a16:creationId xmlns:a16="http://schemas.microsoft.com/office/drawing/2014/main" id="{F40AFDC8-74EA-F2C0-A354-1B3CBF1B431F}"/>
              </a:ext>
            </a:extLst>
          </p:cNvPr>
          <p:cNvGrpSpPr/>
          <p:nvPr/>
        </p:nvGrpSpPr>
        <p:grpSpPr>
          <a:xfrm>
            <a:off x="-107020" y="105017"/>
            <a:ext cx="4772851" cy="519324"/>
            <a:chOff x="-3007" y="2286343"/>
            <a:chExt cx="4440153" cy="724936"/>
          </a:xfrm>
        </p:grpSpPr>
        <p:grpSp>
          <p:nvGrpSpPr>
            <p:cNvPr id="10" name="Group 70">
              <a:extLst>
                <a:ext uri="{FF2B5EF4-FFF2-40B4-BE49-F238E27FC236}">
                  <a16:creationId xmlns:a16="http://schemas.microsoft.com/office/drawing/2014/main" id="{84AB9014-241D-2CCD-87CB-8A3C99F01D1A}"/>
                </a:ext>
              </a:extLst>
            </p:cNvPr>
            <p:cNvGrpSpPr>
              <a:grpSpLocks/>
            </p:cNvGrpSpPr>
            <p:nvPr/>
          </p:nvGrpSpPr>
          <p:grpSpPr bwMode="auto">
            <a:xfrm>
              <a:off x="309218" y="2286343"/>
              <a:ext cx="4127928" cy="708275"/>
              <a:chOff x="576648" y="3414799"/>
              <a:chExt cx="2125690" cy="1364238"/>
            </a:xfrm>
          </p:grpSpPr>
          <p:pic>
            <p:nvPicPr>
              <p:cNvPr id="15" name="Picture 8" descr="empty-green-rectangle">
                <a:extLst>
                  <a:ext uri="{FF2B5EF4-FFF2-40B4-BE49-F238E27FC236}">
                    <a16:creationId xmlns:a16="http://schemas.microsoft.com/office/drawing/2014/main" id="{D0A24748-4DB8-933B-315C-8F455EDAD5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green-top-faded">
                <a:extLst>
                  <a:ext uri="{FF2B5EF4-FFF2-40B4-BE49-F238E27FC236}">
                    <a16:creationId xmlns:a16="http://schemas.microsoft.com/office/drawing/2014/main" id="{8D1FB400-891C-A13C-7EA9-785DE5E165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669654F3-71FC-B930-A224-EF3B0868A135}"/>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C4CE6F9C-0649-7556-2D8D-2B459ED45B22}"/>
                </a:ext>
              </a:extLst>
            </p:cNvPr>
            <p:cNvSpPr>
              <a:spLocks noChangeArrowheads="1"/>
            </p:cNvSpPr>
            <p:nvPr/>
          </p:nvSpPr>
          <p:spPr bwMode="auto">
            <a:xfrm>
              <a:off x="1196779" y="2319570"/>
              <a:ext cx="2644433"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hạt nhân</a:t>
              </a:r>
              <a:endParaRPr lang="en-US" sz="2500" dirty="0">
                <a:cs typeface="Arial" panose="020B0604020202020204" pitchFamily="34" charset="0"/>
              </a:endParaRPr>
            </a:p>
          </p:txBody>
        </p:sp>
      </p:grpSp>
    </p:spTree>
    <p:extLst>
      <p:ext uri="{BB962C8B-B14F-4D97-AF65-F5344CB8AC3E}">
        <p14:creationId xmlns:p14="http://schemas.microsoft.com/office/powerpoint/2010/main" val="15499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hạt nhân</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34770" y="1211902"/>
            <a:ext cx="11981030" cy="1154954"/>
            <a:chOff x="852430" y="1885235"/>
            <a:chExt cx="10363510" cy="1955387"/>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30" y="1885235"/>
              <a:ext cx="10363510" cy="195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388556" y="2095528"/>
              <a:ext cx="9170709" cy="1505046"/>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Trong y học, Vật lí hạt nhân đang được ứng dụng rộng rãi trong công nghệ chẩn đoán và điều trị bệnh, đặc biệt là bệnh ung thư.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4" name="TextBox 13">
            <a:extLst>
              <a:ext uri="{FF2B5EF4-FFF2-40B4-BE49-F238E27FC236}">
                <a16:creationId xmlns:a16="http://schemas.microsoft.com/office/drawing/2014/main" id="{A239D486-A1F5-DD47-A3B9-1E181071D2C7}"/>
              </a:ext>
            </a:extLst>
          </p:cNvPr>
          <p:cNvSpPr txBox="1"/>
          <p:nvPr/>
        </p:nvSpPr>
        <p:spPr>
          <a:xfrm>
            <a:off x="458913" y="5579244"/>
            <a:ext cx="4951288" cy="1107996"/>
          </a:xfrm>
          <a:prstGeom prst="rect">
            <a:avLst/>
          </a:prstGeom>
          <a:noFill/>
        </p:spPr>
        <p:txBody>
          <a:bodyPr wrap="square">
            <a:spAutoFit/>
          </a:bodyPr>
          <a:lstStyle/>
          <a:p>
            <a:pPr algn="just"/>
            <a:r>
              <a:rPr lang="en-US" sz="2200">
                <a:solidFill>
                  <a:srgbClr val="000000"/>
                </a:solidFill>
                <a:latin typeface="Arial" panose="020B0604020202020204" pitchFamily="34" charset="0"/>
                <a:ea typeface="Times New Roman" panose="02020603050405020304" pitchFamily="18" charset="0"/>
              </a:rPr>
              <a:t>S</a:t>
            </a:r>
            <a:r>
              <a:rPr lang="en-US" sz="2200">
                <a:solidFill>
                  <a:srgbClr val="000000"/>
                </a:solidFill>
                <a:effectLst/>
                <a:latin typeface="Arial" panose="020B0604020202020204" pitchFamily="34" charset="0"/>
                <a:ea typeface="Times New Roman" panose="02020603050405020304" pitchFamily="18" charset="0"/>
              </a:rPr>
              <a:t>ử dụng chùm tia beta (electron) hoặc tia X bức xạ hãm trong máy gia tốc tuyến tính để điều trị ung thư</a:t>
            </a:r>
            <a:endParaRPr lang="en-US" sz="2200"/>
          </a:p>
        </p:txBody>
      </p:sp>
      <p:pic>
        <p:nvPicPr>
          <p:cNvPr id="2" name="Content Placeholder 4" descr="A picture containing indoor, wall, floor, linear accelerator&#10;&#10;Description automatically generated">
            <a:extLst>
              <a:ext uri="{FF2B5EF4-FFF2-40B4-BE49-F238E27FC236}">
                <a16:creationId xmlns:a16="http://schemas.microsoft.com/office/drawing/2014/main" id="{EF21E26B-F22E-2712-4140-FE523CB00D63}"/>
              </a:ext>
            </a:extLst>
          </p:cNvPr>
          <p:cNvPicPr>
            <a:picLocks noChangeAspect="1"/>
          </p:cNvPicPr>
          <p:nvPr/>
        </p:nvPicPr>
        <p:blipFill rotWithShape="1">
          <a:blip r:embed="rId3">
            <a:extLst>
              <a:ext uri="{28A0092B-C50C-407E-A947-70E740481C1C}">
                <a14:useLocalDpi xmlns:a14="http://schemas.microsoft.com/office/drawing/2010/main" val="0"/>
              </a:ext>
            </a:extLst>
          </a:blip>
          <a:srcRect l="5219" t="5221" r="580" b="9706"/>
          <a:stretch/>
        </p:blipFill>
        <p:spPr>
          <a:xfrm>
            <a:off x="458913" y="2510179"/>
            <a:ext cx="4951288" cy="2984748"/>
          </a:xfrm>
          <a:prstGeom prst="rect">
            <a:avLst/>
          </a:prstGeom>
          <a:ln>
            <a:noFill/>
          </a:ln>
          <a:effectLst>
            <a:softEdge rad="112500"/>
          </a:effectLst>
        </p:spPr>
      </p:pic>
      <p:pic>
        <p:nvPicPr>
          <p:cNvPr id="11" name="Content Placeholder 10" descr="A picture containing indoor&#10;&#10;Description automatically generated">
            <a:extLst>
              <a:ext uri="{FF2B5EF4-FFF2-40B4-BE49-F238E27FC236}">
                <a16:creationId xmlns:a16="http://schemas.microsoft.com/office/drawing/2014/main" id="{4B8A6D66-867E-3657-21EA-CB59739C796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46"/>
          <a:stretch/>
        </p:blipFill>
        <p:spPr>
          <a:xfrm>
            <a:off x="5927976" y="2510179"/>
            <a:ext cx="5338615" cy="3002415"/>
          </a:xfrm>
          <a:prstGeom prst="rect">
            <a:avLst/>
          </a:prstGeom>
          <a:ln>
            <a:noFill/>
          </a:ln>
          <a:effectLst>
            <a:softEdge rad="112500"/>
          </a:effectLst>
        </p:spPr>
      </p:pic>
      <p:sp>
        <p:nvSpPr>
          <p:cNvPr id="16" name="TextBox 15">
            <a:extLst>
              <a:ext uri="{FF2B5EF4-FFF2-40B4-BE49-F238E27FC236}">
                <a16:creationId xmlns:a16="http://schemas.microsoft.com/office/drawing/2014/main" id="{4718F5D8-2B36-992C-79A2-09F8349F19E7}"/>
              </a:ext>
            </a:extLst>
          </p:cNvPr>
          <p:cNvSpPr txBox="1"/>
          <p:nvPr/>
        </p:nvSpPr>
        <p:spPr>
          <a:xfrm>
            <a:off x="5797592" y="5669967"/>
            <a:ext cx="5468999" cy="1107996"/>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rPr>
              <a:t>Hiện nay, máy xạ trị proton có thể tiêu diệt được các tế bào ung thư tại những vị trí khó như não mà ít để lại biến chứng nhất, </a:t>
            </a:r>
            <a:endParaRPr lang="en-US" sz="2200"/>
          </a:p>
        </p:txBody>
      </p:sp>
      <p:grpSp>
        <p:nvGrpSpPr>
          <p:cNvPr id="10" name="Group 9">
            <a:extLst>
              <a:ext uri="{FF2B5EF4-FFF2-40B4-BE49-F238E27FC236}">
                <a16:creationId xmlns:a16="http://schemas.microsoft.com/office/drawing/2014/main" id="{C29F5D61-EEC3-0B2D-4CAA-19968CB7ADE6}"/>
              </a:ext>
            </a:extLst>
          </p:cNvPr>
          <p:cNvGrpSpPr/>
          <p:nvPr/>
        </p:nvGrpSpPr>
        <p:grpSpPr>
          <a:xfrm>
            <a:off x="-107020" y="105017"/>
            <a:ext cx="4772851" cy="519324"/>
            <a:chOff x="-3007" y="2286343"/>
            <a:chExt cx="4440153" cy="724936"/>
          </a:xfrm>
        </p:grpSpPr>
        <p:grpSp>
          <p:nvGrpSpPr>
            <p:cNvPr id="12" name="Group 70">
              <a:extLst>
                <a:ext uri="{FF2B5EF4-FFF2-40B4-BE49-F238E27FC236}">
                  <a16:creationId xmlns:a16="http://schemas.microsoft.com/office/drawing/2014/main" id="{6D201AFD-88BD-238D-99AA-845A429D7ADA}"/>
                </a:ext>
              </a:extLst>
            </p:cNvPr>
            <p:cNvGrpSpPr>
              <a:grpSpLocks/>
            </p:cNvGrpSpPr>
            <p:nvPr/>
          </p:nvGrpSpPr>
          <p:grpSpPr bwMode="auto">
            <a:xfrm>
              <a:off x="309218" y="2286343"/>
              <a:ext cx="4127928" cy="708275"/>
              <a:chOff x="576648" y="3414799"/>
              <a:chExt cx="2125690" cy="1364238"/>
            </a:xfrm>
          </p:grpSpPr>
          <p:pic>
            <p:nvPicPr>
              <p:cNvPr id="17" name="Picture 8" descr="empty-green-rectangle">
                <a:extLst>
                  <a:ext uri="{FF2B5EF4-FFF2-40B4-BE49-F238E27FC236}">
                    <a16:creationId xmlns:a16="http://schemas.microsoft.com/office/drawing/2014/main" id="{5468D4F3-980E-8BFA-428F-66FDE4432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top-faded">
                <a:extLst>
                  <a:ext uri="{FF2B5EF4-FFF2-40B4-BE49-F238E27FC236}">
                    <a16:creationId xmlns:a16="http://schemas.microsoft.com/office/drawing/2014/main" id="{8164B375-DEAE-0BB6-DC1E-B8CD41499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A58AFB48-E3F8-3EF9-CE96-7EC4AADA5B08}"/>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5" name="Rectangle 1026060">
              <a:extLst>
                <a:ext uri="{FF2B5EF4-FFF2-40B4-BE49-F238E27FC236}">
                  <a16:creationId xmlns:a16="http://schemas.microsoft.com/office/drawing/2014/main" id="{125E8776-7D1C-DEA8-3BAD-CF55FACCA061}"/>
                </a:ext>
              </a:extLst>
            </p:cNvPr>
            <p:cNvSpPr>
              <a:spLocks noChangeArrowheads="1"/>
            </p:cNvSpPr>
            <p:nvPr/>
          </p:nvSpPr>
          <p:spPr bwMode="auto">
            <a:xfrm>
              <a:off x="1196779" y="2319570"/>
              <a:ext cx="2644433"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hạt nhân</a:t>
              </a:r>
              <a:endParaRPr lang="en-US" sz="2500" dirty="0">
                <a:cs typeface="Arial" panose="020B0604020202020204" pitchFamily="34" charset="0"/>
              </a:endParaRPr>
            </a:p>
          </p:txBody>
        </p:sp>
      </p:grpSp>
    </p:spTree>
    <p:extLst>
      <p:ext uri="{BB962C8B-B14F-4D97-AF65-F5344CB8AC3E}">
        <p14:creationId xmlns:p14="http://schemas.microsoft.com/office/powerpoint/2010/main" val="19358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Một số ứng dụng của Vật lí hạt nhân</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330873" y="1257922"/>
            <a:ext cx="11408208" cy="587874"/>
            <a:chOff x="1224184" y="1641255"/>
            <a:chExt cx="9548382" cy="1955387"/>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184" y="1641255"/>
              <a:ext cx="9250312" cy="195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601857" y="1723116"/>
              <a:ext cx="9170709" cy="818092"/>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Ngoài ra, công nghệ hạt nhân còn có một số ứng dụng thực tiễn sau: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5" name="TextBox 14">
            <a:extLst>
              <a:ext uri="{FF2B5EF4-FFF2-40B4-BE49-F238E27FC236}">
                <a16:creationId xmlns:a16="http://schemas.microsoft.com/office/drawing/2014/main" id="{230373C8-D0E3-48B3-7858-C8BDEBA64B4F}"/>
              </a:ext>
            </a:extLst>
          </p:cNvPr>
          <p:cNvSpPr txBox="1"/>
          <p:nvPr/>
        </p:nvSpPr>
        <p:spPr>
          <a:xfrm>
            <a:off x="611344" y="5259585"/>
            <a:ext cx="2943686"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Nông nghiệp: Chiếu xạ hạt giống để cải tạo giống cây trống. </a:t>
            </a:r>
            <a:endParaRPr lang="en-US" sz="2200"/>
          </a:p>
        </p:txBody>
      </p:sp>
      <p:sp>
        <p:nvSpPr>
          <p:cNvPr id="17" name="TextBox 16">
            <a:extLst>
              <a:ext uri="{FF2B5EF4-FFF2-40B4-BE49-F238E27FC236}">
                <a16:creationId xmlns:a16="http://schemas.microsoft.com/office/drawing/2014/main" id="{962AD9A3-1E73-C925-F13D-5AD183B7FA12}"/>
              </a:ext>
            </a:extLst>
          </p:cNvPr>
          <p:cNvSpPr txBox="1"/>
          <p:nvPr/>
        </p:nvSpPr>
        <p:spPr>
          <a:xfrm>
            <a:off x="3657600" y="5129146"/>
            <a:ext cx="4191000" cy="1446550"/>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 nghiệp: chiếu xạ hạt nhân để kiểm định chất lượng sản phẩm, kiểm tra mối hàn, đo mật độ mà không phá huỷ mẫu vật.</a:t>
            </a:r>
            <a:endParaRPr lang="en-US" sz="2200"/>
          </a:p>
        </p:txBody>
      </p:sp>
      <p:sp>
        <p:nvSpPr>
          <p:cNvPr id="18" name="TextBox 17">
            <a:extLst>
              <a:ext uri="{FF2B5EF4-FFF2-40B4-BE49-F238E27FC236}">
                <a16:creationId xmlns:a16="http://schemas.microsoft.com/office/drawing/2014/main" id="{6F6084A3-3A07-1D38-0B83-461839FD20A0}"/>
              </a:ext>
            </a:extLst>
          </p:cNvPr>
          <p:cNvSpPr txBox="1"/>
          <p:nvPr/>
        </p:nvSpPr>
        <p:spPr>
          <a:xfrm>
            <a:off x="8153400" y="5129146"/>
            <a:ext cx="3581400" cy="1446550"/>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Thực phẩm: Chiếu xạ để diệt vi sinh vật</a:t>
            </a: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giúp trái cây được bảo quản lâu hơn ở điều kiện bình thường.</a:t>
            </a:r>
            <a:endParaRPr lang="en-US" sz="2200"/>
          </a:p>
        </p:txBody>
      </p:sp>
      <p:pic>
        <p:nvPicPr>
          <p:cNvPr id="20" name="Picture 19" descr="A person holding a bottle of water&#10;&#10;Description automatically generated with medium confidence">
            <a:extLst>
              <a:ext uri="{FF2B5EF4-FFF2-40B4-BE49-F238E27FC236}">
                <a16:creationId xmlns:a16="http://schemas.microsoft.com/office/drawing/2014/main" id="{9A4286B5-1F2A-9F0A-FBAF-8CD968E45A14}"/>
              </a:ext>
            </a:extLst>
          </p:cNvPr>
          <p:cNvPicPr>
            <a:picLocks noChangeAspect="1"/>
          </p:cNvPicPr>
          <p:nvPr/>
        </p:nvPicPr>
        <p:blipFill rotWithShape="1">
          <a:blip r:embed="rId3">
            <a:extLst>
              <a:ext uri="{28A0092B-C50C-407E-A947-70E740481C1C}">
                <a14:useLocalDpi xmlns:a14="http://schemas.microsoft.com/office/drawing/2010/main" val="0"/>
              </a:ext>
            </a:extLst>
          </a:blip>
          <a:srcRect l="7109" t="719" r="42807" b="-4954"/>
          <a:stretch/>
        </p:blipFill>
        <p:spPr>
          <a:xfrm>
            <a:off x="487929" y="1972466"/>
            <a:ext cx="2727706" cy="3184210"/>
          </a:xfrm>
          <a:prstGeom prst="rect">
            <a:avLst/>
          </a:prstGeom>
          <a:ln>
            <a:noFill/>
          </a:ln>
          <a:effectLst>
            <a:softEdge rad="112500"/>
          </a:effectLst>
        </p:spPr>
      </p:pic>
      <p:pic>
        <p:nvPicPr>
          <p:cNvPr id="22" name="Picture 21" descr="Diagram&#10;&#10;Description automatically generated">
            <a:extLst>
              <a:ext uri="{FF2B5EF4-FFF2-40B4-BE49-F238E27FC236}">
                <a16:creationId xmlns:a16="http://schemas.microsoft.com/office/drawing/2014/main" id="{1B09FB63-F45C-B386-92BB-69A5A356814C}"/>
              </a:ext>
            </a:extLst>
          </p:cNvPr>
          <p:cNvPicPr>
            <a:picLocks noChangeAspect="1"/>
          </p:cNvPicPr>
          <p:nvPr/>
        </p:nvPicPr>
        <p:blipFill rotWithShape="1">
          <a:blip r:embed="rId4">
            <a:extLst>
              <a:ext uri="{28A0092B-C50C-407E-A947-70E740481C1C}">
                <a14:useLocalDpi xmlns:a14="http://schemas.microsoft.com/office/drawing/2010/main" val="0"/>
              </a:ext>
            </a:extLst>
          </a:blip>
          <a:srcRect l="8051" t="10355" r="2967" b="-539"/>
          <a:stretch/>
        </p:blipFill>
        <p:spPr>
          <a:xfrm>
            <a:off x="3604252" y="2014948"/>
            <a:ext cx="4055753" cy="3088075"/>
          </a:xfrm>
          <a:prstGeom prst="rect">
            <a:avLst/>
          </a:prstGeom>
          <a:ln>
            <a:noFill/>
          </a:ln>
          <a:effectLst>
            <a:softEdge rad="112500"/>
          </a:effectLst>
        </p:spPr>
      </p:pic>
      <p:pic>
        <p:nvPicPr>
          <p:cNvPr id="29" name="Picture 28" descr="A banana with a label on it&#10;&#10;Description automatically generated with medium confidence">
            <a:extLst>
              <a:ext uri="{FF2B5EF4-FFF2-40B4-BE49-F238E27FC236}">
                <a16:creationId xmlns:a16="http://schemas.microsoft.com/office/drawing/2014/main" id="{BBC34470-3AC7-F9C7-A92A-7EA22927DBA4}"/>
              </a:ext>
            </a:extLst>
          </p:cNvPr>
          <p:cNvPicPr>
            <a:picLocks noChangeAspect="1"/>
          </p:cNvPicPr>
          <p:nvPr/>
        </p:nvPicPr>
        <p:blipFill rotWithShape="1">
          <a:blip r:embed="rId5">
            <a:extLst>
              <a:ext uri="{28A0092B-C50C-407E-A947-70E740481C1C}">
                <a14:useLocalDpi xmlns:a14="http://schemas.microsoft.com/office/drawing/2010/main" val="0"/>
              </a:ext>
            </a:extLst>
          </a:blip>
          <a:srcRect r="7672"/>
          <a:stretch/>
        </p:blipFill>
        <p:spPr>
          <a:xfrm>
            <a:off x="7864807" y="2299443"/>
            <a:ext cx="3869993" cy="2794394"/>
          </a:xfrm>
          <a:prstGeom prst="rect">
            <a:avLst/>
          </a:prstGeom>
          <a:ln>
            <a:noFill/>
          </a:ln>
          <a:effectLst>
            <a:softEdge rad="112500"/>
          </a:effectLst>
        </p:spPr>
      </p:pic>
      <p:pic>
        <p:nvPicPr>
          <p:cNvPr id="30" name="Picture 29" descr="A picture containing diagram&#10;&#10;Description automatically generated">
            <a:extLst>
              <a:ext uri="{FF2B5EF4-FFF2-40B4-BE49-F238E27FC236}">
                <a16:creationId xmlns:a16="http://schemas.microsoft.com/office/drawing/2014/main" id="{1AF10424-65AD-4105-3084-F4DC9E9CFF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2913" y="4038600"/>
            <a:ext cx="2041907" cy="949724"/>
          </a:xfrm>
          <a:prstGeom prst="rect">
            <a:avLst/>
          </a:prstGeom>
        </p:spPr>
      </p:pic>
      <p:grpSp>
        <p:nvGrpSpPr>
          <p:cNvPr id="2" name="Group 1">
            <a:extLst>
              <a:ext uri="{FF2B5EF4-FFF2-40B4-BE49-F238E27FC236}">
                <a16:creationId xmlns:a16="http://schemas.microsoft.com/office/drawing/2014/main" id="{7B913630-D7EA-4A8E-6B94-A916CBB029CD}"/>
              </a:ext>
            </a:extLst>
          </p:cNvPr>
          <p:cNvGrpSpPr/>
          <p:nvPr/>
        </p:nvGrpSpPr>
        <p:grpSpPr>
          <a:xfrm>
            <a:off x="-107020" y="105017"/>
            <a:ext cx="4772851" cy="519324"/>
            <a:chOff x="-3007" y="2286343"/>
            <a:chExt cx="4440153" cy="724936"/>
          </a:xfrm>
        </p:grpSpPr>
        <p:grpSp>
          <p:nvGrpSpPr>
            <p:cNvPr id="10" name="Group 70">
              <a:extLst>
                <a:ext uri="{FF2B5EF4-FFF2-40B4-BE49-F238E27FC236}">
                  <a16:creationId xmlns:a16="http://schemas.microsoft.com/office/drawing/2014/main" id="{23D6B16D-D128-8DB1-96C2-D39DA2094522}"/>
                </a:ext>
              </a:extLst>
            </p:cNvPr>
            <p:cNvGrpSpPr>
              <a:grpSpLocks/>
            </p:cNvGrpSpPr>
            <p:nvPr/>
          </p:nvGrpSpPr>
          <p:grpSpPr bwMode="auto">
            <a:xfrm>
              <a:off x="309218" y="2286343"/>
              <a:ext cx="4127928" cy="708275"/>
              <a:chOff x="576648" y="3414799"/>
              <a:chExt cx="2125690" cy="1364238"/>
            </a:xfrm>
          </p:grpSpPr>
          <p:pic>
            <p:nvPicPr>
              <p:cNvPr id="13" name="Picture 8" descr="empty-green-rectangle">
                <a:extLst>
                  <a:ext uri="{FF2B5EF4-FFF2-40B4-BE49-F238E27FC236}">
                    <a16:creationId xmlns:a16="http://schemas.microsoft.com/office/drawing/2014/main" id="{D1FE135C-B4AC-C178-B251-59C4D864F8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green-top-faded">
                <a:extLst>
                  <a:ext uri="{FF2B5EF4-FFF2-40B4-BE49-F238E27FC236}">
                    <a16:creationId xmlns:a16="http://schemas.microsoft.com/office/drawing/2014/main" id="{D7DBAB86-5999-8882-B583-A1CBAA5BE7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C7325EA6-DE25-766A-0B1A-AB51032E397F}"/>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 name="Rectangle 1026060">
              <a:extLst>
                <a:ext uri="{FF2B5EF4-FFF2-40B4-BE49-F238E27FC236}">
                  <a16:creationId xmlns:a16="http://schemas.microsoft.com/office/drawing/2014/main" id="{B82EA359-D407-7D04-C428-DBA424B2EE83}"/>
                </a:ext>
              </a:extLst>
            </p:cNvPr>
            <p:cNvSpPr>
              <a:spLocks noChangeArrowheads="1"/>
            </p:cNvSpPr>
            <p:nvPr/>
          </p:nvSpPr>
          <p:spPr bwMode="auto">
            <a:xfrm>
              <a:off x="1196779" y="2319570"/>
              <a:ext cx="2644433"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hạt nhân</a:t>
              </a:r>
              <a:endParaRPr lang="en-US" sz="2500" dirty="0">
                <a:cs typeface="Arial" panose="020B0604020202020204" pitchFamily="34" charset="0"/>
              </a:endParaRPr>
            </a:p>
          </p:txBody>
        </p:sp>
      </p:grpSp>
    </p:spTree>
    <p:extLst>
      <p:ext uri="{BB962C8B-B14F-4D97-AF65-F5344CB8AC3E}">
        <p14:creationId xmlns:p14="http://schemas.microsoft.com/office/powerpoint/2010/main" val="232039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nano</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 nano</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34770" y="1211902"/>
            <a:ext cx="11981030" cy="1759898"/>
            <a:chOff x="852430" y="1885235"/>
            <a:chExt cx="10363510" cy="297958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30" y="1885235"/>
              <a:ext cx="10363510" cy="297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377368" y="1986846"/>
              <a:ext cx="9386639" cy="2761718"/>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Nghiên cứu vật chất hay các thiết bị có kích thước từ 1 - 100 nm*.</a:t>
              </a:r>
            </a:p>
            <a:p>
              <a:pPr marL="800100" lvl="1" indent="-342900">
                <a:buFont typeface="Wingdings" panose="05000000000000000000" pitchFamily="2" charset="2"/>
                <a:buChar char="Ø"/>
              </a:pPr>
              <a:r>
                <a:rPr lang="en-US" sz="2500" b="1">
                  <a:solidFill>
                    <a:srgbClr val="000000"/>
                  </a:solidFill>
                  <a:effectLst/>
                  <a:latin typeface="Arial" panose="020B0604020202020204" pitchFamily="34" charset="0"/>
                  <a:ea typeface="Times New Roman" panose="02020603050405020304" pitchFamily="18" charset="0"/>
                </a:rPr>
                <a:t>Khoa học nano: </a:t>
              </a:r>
              <a:r>
                <a:rPr lang="en-US" sz="2500">
                  <a:solidFill>
                    <a:srgbClr val="000000"/>
                  </a:solidFill>
                  <a:effectLst/>
                  <a:latin typeface="Arial" panose="020B0604020202020204" pitchFamily="34" charset="0"/>
                  <a:ea typeface="Times New Roman" panose="02020603050405020304" pitchFamily="18" charset="0"/>
                </a:rPr>
                <a:t>nghiên cứu các tính chất vật lí, hoá học đặc biệt của các loại vật liệu ở cấp độ nanômét. </a:t>
              </a:r>
              <a:endPar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Ø"/>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 nghệ nano: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tập trung</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nghiên cứu ứng dụng vào thực tế </a:t>
              </a:r>
            </a:p>
          </p:txBody>
        </p:sp>
      </p:grpSp>
      <p:sp>
        <p:nvSpPr>
          <p:cNvPr id="19" name="TextBox 18">
            <a:extLst>
              <a:ext uri="{FF2B5EF4-FFF2-40B4-BE49-F238E27FC236}">
                <a16:creationId xmlns:a16="http://schemas.microsoft.com/office/drawing/2014/main" id="{B20B9B4B-DCD5-14C5-52E9-BCE1A2C54BA5}"/>
              </a:ext>
            </a:extLst>
          </p:cNvPr>
          <p:cNvSpPr txBox="1"/>
          <p:nvPr/>
        </p:nvSpPr>
        <p:spPr>
          <a:xfrm>
            <a:off x="1124036" y="4070181"/>
            <a:ext cx="3493682" cy="1446550"/>
          </a:xfrm>
          <a:prstGeom prst="rect">
            <a:avLst/>
          </a:prstGeom>
          <a:noFill/>
        </p:spPr>
        <p:txBody>
          <a:bodyPr wrap="square">
            <a:spAutoFit/>
          </a:bodyPr>
          <a:lstStyle/>
          <a:p>
            <a:pPr algn="just"/>
            <a:r>
              <a:rPr kumimoji="1" lang="en-US" sz="2200">
                <a:solidFill>
                  <a:schemeClr val="tx1"/>
                </a:solidFill>
                <a:latin typeface="Arial" panose="020B0604020202020204" pitchFamily="34" charset="0"/>
                <a:cs typeface="Arial" panose="020B0604020202020204" pitchFamily="34" charset="0"/>
              </a:rPr>
              <a:t>Ví dụ: </a:t>
            </a:r>
            <a:r>
              <a:rPr kumimoji="1" lang="en-US" sz="2200" i="1">
                <a:solidFill>
                  <a:schemeClr val="tx1"/>
                </a:solidFill>
                <a:latin typeface="Arial" panose="020B0604020202020204" pitchFamily="34" charset="0"/>
                <a:cs typeface="Arial" panose="020B0604020202020204" pitchFamily="34" charset="0"/>
              </a:rPr>
              <a:t>Vật liệu  Graphene: Tấm carbon siêu mỏng (dày 1 nguyên tử) trông như 1 sợi dây phân tử nhỏ </a:t>
            </a:r>
            <a:endParaRPr lang="en-US" sz="2200" i="1">
              <a:solidFill>
                <a:schemeClr val="tx1"/>
              </a:solidFill>
              <a:latin typeface="Arial" panose="020B0604020202020204" pitchFamily="34" charset="0"/>
              <a:cs typeface="Arial" panose="020B0604020202020204" pitchFamily="34" charset="0"/>
            </a:endParaRPr>
          </a:p>
        </p:txBody>
      </p:sp>
      <p:pic>
        <p:nvPicPr>
          <p:cNvPr id="20" name="Picture 19" descr="A picture containing outdoor object&#10;&#10;Description automatically generated">
            <a:extLst>
              <a:ext uri="{FF2B5EF4-FFF2-40B4-BE49-F238E27FC236}">
                <a16:creationId xmlns:a16="http://schemas.microsoft.com/office/drawing/2014/main" id="{920F973D-528C-9D65-A1E5-D6FDAF1EF0DD}"/>
              </a:ext>
            </a:extLst>
          </p:cNvPr>
          <p:cNvPicPr>
            <a:picLocks noChangeAspect="1"/>
          </p:cNvPicPr>
          <p:nvPr/>
        </p:nvPicPr>
        <p:blipFill rotWithShape="1">
          <a:blip r:embed="rId5">
            <a:extLst>
              <a:ext uri="{28A0092B-C50C-407E-A947-70E740481C1C}">
                <a14:useLocalDpi xmlns:a14="http://schemas.microsoft.com/office/drawing/2010/main" val="0"/>
              </a:ext>
            </a:extLst>
          </a:blip>
          <a:srcRect t="-1342" r="29782" b="-1"/>
          <a:stretch/>
        </p:blipFill>
        <p:spPr>
          <a:xfrm>
            <a:off x="5158871" y="3057251"/>
            <a:ext cx="5703482" cy="3639566"/>
          </a:xfrm>
          <a:prstGeom prst="rect">
            <a:avLst/>
          </a:prstGeom>
          <a:ln>
            <a:noFill/>
          </a:ln>
          <a:effectLst>
            <a:softEdge rad="112500"/>
          </a:effectLst>
        </p:spPr>
      </p:pic>
    </p:spTree>
    <p:extLst>
      <p:ext uri="{BB962C8B-B14F-4D97-AF65-F5344CB8AC3E}">
        <p14:creationId xmlns:p14="http://schemas.microsoft.com/office/powerpoint/2010/main" val="43110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28600" y="75514"/>
            <a:ext cx="4772851" cy="519323"/>
            <a:chOff x="-3007" y="2286343"/>
            <a:chExt cx="4440153" cy="72493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09218" y="2286343"/>
              <a:ext cx="4127928" cy="708275"/>
              <a:chOff x="576648" y="3414799"/>
              <a:chExt cx="212569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48" y="3414799"/>
                <a:ext cx="212569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09"/>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96779" y="2319570"/>
              <a:ext cx="2644433" cy="691707"/>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Vật lí nano</a:t>
              </a:r>
              <a:endParaRPr lang="en-US" sz="25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938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 nano</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34770" y="1211902"/>
            <a:ext cx="11981030" cy="1535004"/>
            <a:chOff x="852430" y="1885235"/>
            <a:chExt cx="10363510" cy="2979582"/>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30" y="1885235"/>
              <a:ext cx="10363510" cy="297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372184" y="2018444"/>
              <a:ext cx="9319152" cy="2344855"/>
            </a:xfrm>
            <a:prstGeom prst="rect">
              <a:avLst/>
            </a:prstGeom>
            <a:noFill/>
          </p:spPr>
          <p:txBody>
            <a:bodyPr wrap="square">
              <a:spAutoFit/>
            </a:bodyPr>
            <a:lstStyle/>
            <a:p>
              <a:pPr algn="just"/>
              <a:r>
                <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Ở kích cỡ nano, vật liệu có tính chất điện, tính chất từ, tính chất quang và các tính chất hóa học khác hẳn với tính chất của chúng tại kích cỡ lớn hơn</a:t>
              </a:r>
            </a:p>
          </p:txBody>
        </p:sp>
      </p:grpSp>
      <p:pic>
        <p:nvPicPr>
          <p:cNvPr id="17" name="Picture 16" descr="Chart&#10;&#10;Description automatically generated with low confidence">
            <a:extLst>
              <a:ext uri="{FF2B5EF4-FFF2-40B4-BE49-F238E27FC236}">
                <a16:creationId xmlns:a16="http://schemas.microsoft.com/office/drawing/2014/main" id="{08E11512-5C4A-ADF3-D8DE-B47694772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2874941"/>
            <a:ext cx="6248400" cy="3700170"/>
          </a:xfrm>
          <a:prstGeom prst="rect">
            <a:avLst/>
          </a:prstGeom>
          <a:ln>
            <a:noFill/>
          </a:ln>
          <a:effectLst>
            <a:softEdge rad="112500"/>
          </a:effectLst>
        </p:spPr>
      </p:pic>
      <p:sp>
        <p:nvSpPr>
          <p:cNvPr id="18" name="TextBox 17">
            <a:extLst>
              <a:ext uri="{FF2B5EF4-FFF2-40B4-BE49-F238E27FC236}">
                <a16:creationId xmlns:a16="http://schemas.microsoft.com/office/drawing/2014/main" id="{2F5716B6-8A04-EF19-8D6A-DEA2D86B038D}"/>
              </a:ext>
            </a:extLst>
          </p:cNvPr>
          <p:cNvSpPr txBox="1"/>
          <p:nvPr/>
        </p:nvSpPr>
        <p:spPr>
          <a:xfrm>
            <a:off x="572315" y="3276600"/>
            <a:ext cx="4526425" cy="2785378"/>
          </a:xfrm>
          <a:prstGeom prst="rect">
            <a:avLst/>
          </a:prstGeom>
          <a:noFill/>
        </p:spPr>
        <p:txBody>
          <a:bodyPr wrap="square">
            <a:spAutoFit/>
          </a:bodyPr>
          <a:lstStyle/>
          <a:p>
            <a:pPr algn="just"/>
            <a:r>
              <a:rPr lang="en-US" sz="2500" i="1">
                <a:latin typeface="Arial" panose="020B0604020202020204" pitchFamily="34" charset="0"/>
                <a:cs typeface="Arial" panose="020B0604020202020204" pitchFamily="34" charset="0"/>
              </a:rPr>
              <a:t>Ví dụ, ống nano carbon có độ cứng hơn thép khoảng 100 lần nhưng lại rất nhẹ và có tính chất dẫn điện tốt. Nó được tạo thành bằng việc uốn cong một lớp vật liệu graphene (một lớp các nguyên tử </a:t>
            </a:r>
            <a:r>
              <a:rPr lang="en-US" sz="2500" i="1" baseline="30000">
                <a:latin typeface="Arial" panose="020B0604020202020204" pitchFamily="34" charset="0"/>
                <a:cs typeface="Arial" panose="020B0604020202020204" pitchFamily="34" charset="0"/>
              </a:rPr>
              <a:t>12</a:t>
            </a:r>
            <a:r>
              <a:rPr lang="en-US" sz="2500" i="1">
                <a:latin typeface="Arial" panose="020B0604020202020204" pitchFamily="34" charset="0"/>
                <a:cs typeface="Arial" panose="020B0604020202020204" pitchFamily="34" charset="0"/>
              </a:rPr>
              <a:t>C )</a:t>
            </a:r>
            <a:endParaRPr lang="en-US" sz="25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26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7296</TotalTime>
  <Words>2186</Words>
  <Application>Microsoft Office PowerPoint</Application>
  <PresentationFormat>Widescreen</PresentationFormat>
  <Paragraphs>155</Paragraphs>
  <Slides>24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2007-10-27T08:09:53Z</dcterms:created>
  <dcterms:modified xsi:type="dcterms:W3CDTF">2023-12-21T15:27:40Z</dcterms:modified>
</cp:coreProperties>
</file>