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33" r:id="rId3"/>
    <p:sldMasterId id="2147483776" r:id="rId4"/>
    <p:sldMasterId id="2147483812" r:id="rId5"/>
  </p:sldMasterIdLst>
  <p:notesMasterIdLst>
    <p:notesMasterId r:id="rId42"/>
  </p:notesMasterIdLst>
  <p:sldIdLst>
    <p:sldId id="262" r:id="rId6"/>
    <p:sldId id="280" r:id="rId7"/>
    <p:sldId id="310" r:id="rId8"/>
    <p:sldId id="263" r:id="rId9"/>
    <p:sldId id="267" r:id="rId10"/>
    <p:sldId id="309" r:id="rId11"/>
    <p:sldId id="308" r:id="rId12"/>
    <p:sldId id="311" r:id="rId13"/>
    <p:sldId id="315" r:id="rId14"/>
    <p:sldId id="316" r:id="rId15"/>
    <p:sldId id="312" r:id="rId16"/>
    <p:sldId id="313" r:id="rId17"/>
    <p:sldId id="314" r:id="rId18"/>
    <p:sldId id="318" r:id="rId19"/>
    <p:sldId id="317" r:id="rId20"/>
    <p:sldId id="307" r:id="rId21"/>
    <p:sldId id="270" r:id="rId22"/>
    <p:sldId id="271" r:id="rId23"/>
    <p:sldId id="319" r:id="rId24"/>
    <p:sldId id="320" r:id="rId25"/>
    <p:sldId id="321" r:id="rId26"/>
    <p:sldId id="322" r:id="rId27"/>
    <p:sldId id="278" r:id="rId28"/>
    <p:sldId id="269" r:id="rId29"/>
    <p:sldId id="272" r:id="rId30"/>
    <p:sldId id="273" r:id="rId31"/>
    <p:sldId id="283" r:id="rId32"/>
    <p:sldId id="287" r:id="rId33"/>
    <p:sldId id="323" r:id="rId34"/>
    <p:sldId id="300" r:id="rId35"/>
    <p:sldId id="301" r:id="rId36"/>
    <p:sldId id="302" r:id="rId37"/>
    <p:sldId id="303" r:id="rId38"/>
    <p:sldId id="304" r:id="rId39"/>
    <p:sldId id="305" r:id="rId40"/>
    <p:sldId id="29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FF"/>
    <a:srgbClr val="0000FF"/>
    <a:srgbClr val="27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e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5AB00-0334-4D69-B688-86AFFC99F97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2C08-0406-415F-A995-5AAECEC8A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EE14D8-CE8D-4635-891D-65FFDD31AA0C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848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* GV sẽ</a:t>
            </a:r>
            <a:r>
              <a:rPr lang="en-US" altLang="en-US" baseline="0" smtClean="0"/>
              <a:t> làm thao tác minh hoạ đầu tiên: bấm vào biểu tượng tam giác: “LÊN” cho chú ếch nhảy lên thành và nói: “Chúng ta cùng giải 5 câu hỏi sau đây để giúp chú ếch đến được vị trí cây cờ dành chiến thắng nhé.”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smtClean="0"/>
              <a:t>Click vào “c?” để đến câu hỏi; click vào “B?” để chú ếch nhảy lên 1 bậc”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smtClean="0"/>
              <a:t>Click vào bức tranh để đi đến slide HĐ Luyện tập tiếp theo</a:t>
            </a:r>
            <a:endParaRPr lang="en-US" altLang="en-US" smtClean="0"/>
          </a:p>
        </p:txBody>
      </p:sp>
      <p:sp>
        <p:nvSpPr>
          <p:cNvPr id="148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/>
            <a:fld id="{71B976B7-E8D2-4A2A-9A20-831B42F3ACE0}" type="slidenum">
              <a:rPr lang="en-US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685800"/>
              <a:t>30</a:t>
            </a:fld>
            <a:endParaRPr lang="en-US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2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16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4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2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7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41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7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3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04/10/2022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7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68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05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1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35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1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5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26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47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31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3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21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20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2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9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5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22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94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9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D9A9-5EF1-4F84-B488-3DF7EE2FC0C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52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3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2022/10/4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35.jpeg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11" Type="http://schemas.openxmlformats.org/officeDocument/2006/relationships/oleObject" Target="../embeddings/oleObject1.bin"/><Relationship Id="rId15" Type="http://schemas.openxmlformats.org/officeDocument/2006/relationships/image" Target="../media/image39.emf"/><Relationship Id="rId10" Type="http://schemas.openxmlformats.org/officeDocument/2006/relationships/image" Target="../media/image36.png"/><Relationship Id="rId9" Type="http://schemas.openxmlformats.org/officeDocument/2006/relationships/hyperlink" Target="http://www.allwhitebackground.com/colorful-background-images.html" TargetMode="External"/><Relationship Id="rId1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6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55.jpeg"/><Relationship Id="rId21" Type="http://schemas.openxmlformats.org/officeDocument/2006/relationships/oleObject" Target="../embeddings/oleObject12.bin"/><Relationship Id="rId17" Type="http://schemas.openxmlformats.org/officeDocument/2006/relationships/image" Target="../media/image56.png"/><Relationship Id="rId25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publicdomainpictures.net/en/view-image.php?image=317882&amp;picture=abstract-background" TargetMode="Externa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24" Type="http://schemas.openxmlformats.org/officeDocument/2006/relationships/oleObject" Target="../embeddings/oleObject13.bin"/><Relationship Id="rId23" Type="http://schemas.openxmlformats.org/officeDocument/2006/relationships/image" Target="../media/image57.png"/><Relationship Id="rId28" Type="http://schemas.openxmlformats.org/officeDocument/2006/relationships/oleObject" Target="../embeddings/oleObject15.bin"/><Relationship Id="rId19" Type="http://schemas.openxmlformats.org/officeDocument/2006/relationships/image" Target="../media/image49.emf"/><Relationship Id="rId31" Type="http://schemas.openxmlformats.org/officeDocument/2006/relationships/image" Target="../media/image54.wmf"/><Relationship Id="rId22" Type="http://schemas.openxmlformats.org/officeDocument/2006/relationships/image" Target="../media/image50.wmf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17.bin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8.wmf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60.jpeg"/><Relationship Id="rId21" Type="http://schemas.openxmlformats.org/officeDocument/2006/relationships/image" Target="../media/image68.gi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67.gif"/><Relationship Id="rId1" Type="http://schemas.openxmlformats.org/officeDocument/2006/relationships/vmlDrawing" Target="../drawings/vmlDrawing6.vml"/><Relationship Id="rId11" Type="http://schemas.openxmlformats.org/officeDocument/2006/relationships/image" Target="../media/image62.wmf"/><Relationship Id="rId24" Type="http://schemas.openxmlformats.org/officeDocument/2006/relationships/image" Target="../media/image71.png"/><Relationship Id="rId15" Type="http://schemas.openxmlformats.org/officeDocument/2006/relationships/image" Target="../media/image64.wmf"/><Relationship Id="rId23" Type="http://schemas.openxmlformats.org/officeDocument/2006/relationships/image" Target="../media/image70.pn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66.wmf"/><Relationship Id="rId9" Type="http://schemas.openxmlformats.org/officeDocument/2006/relationships/image" Target="../media/image61.png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4.xml"/><Relationship Id="rId7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32.xml"/><Relationship Id="rId11" Type="http://schemas.openxmlformats.org/officeDocument/2006/relationships/image" Target="../media/image74.png"/><Relationship Id="rId5" Type="http://schemas.openxmlformats.org/officeDocument/2006/relationships/image" Target="../media/image73.gif"/><Relationship Id="rId10" Type="http://schemas.openxmlformats.org/officeDocument/2006/relationships/slide" Target="slide31.xml"/><Relationship Id="rId4" Type="http://schemas.openxmlformats.org/officeDocument/2006/relationships/image" Target="../media/image72.jpeg"/><Relationship Id="rId9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audio" Target="../media/audio1.wav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6.png"/><Relationship Id="rId4" Type="http://schemas.openxmlformats.org/officeDocument/2006/relationships/slide" Target="slide30.xml"/><Relationship Id="rId9" Type="http://schemas.openxmlformats.org/officeDocument/2006/relationships/image" Target="../media/image7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audio" Target="../media/audio1.wav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6.png"/><Relationship Id="rId4" Type="http://schemas.openxmlformats.org/officeDocument/2006/relationships/slide" Target="slide30.xml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" Target="slide30.xml"/><Relationship Id="rId7" Type="http://schemas.openxmlformats.org/officeDocument/2006/relationships/image" Target="../media/image8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9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17" Type="http://schemas.openxmlformats.org/officeDocument/2006/relationships/image" Target="../media/image11.png"/><Relationship Id="rId2" Type="http://schemas.openxmlformats.org/officeDocument/2006/relationships/image" Target="../media/image9.png"/><Relationship Id="rId16" Type="http://schemas.openxmlformats.org/officeDocument/2006/relationships/hyperlink" Target="https://www.publicdomainpictures.net/en/view-image.php?image=317882&amp;picture=abstract-backgroun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3" Type="http://schemas.openxmlformats.org/officeDocument/2006/relationships/image" Target="../media/image10.jpeg"/><Relationship Id="rId17" Type="http://schemas.openxmlformats.org/officeDocument/2006/relationships/image" Target="../media/image11.png"/><Relationship Id="rId2" Type="http://schemas.openxmlformats.org/officeDocument/2006/relationships/image" Target="../media/image9.png"/><Relationship Id="rId16" Type="http://schemas.openxmlformats.org/officeDocument/2006/relationships/hyperlink" Target="https://www.publicdomainpictures.net/en/view-image.php?image=317882&amp;picture=abstract-backgroun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8" y="914586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2343338" y="2084466"/>
            <a:ext cx="7505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§2. TIA PHÂN GIÁC </a:t>
            </a:r>
          </a:p>
          <a:p>
            <a:pPr algn="ctr"/>
            <a:r>
              <a:rPr kumimoji="1"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CỦA MỘT GÓC </a:t>
            </a:r>
            <a:endParaRPr kumimoji="1"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4970C44-83AF-7A41-BD2D-DA16D877A9EB}"/>
              </a:ext>
            </a:extLst>
          </p:cNvPr>
          <p:cNvSpPr txBox="1"/>
          <p:nvPr/>
        </p:nvSpPr>
        <p:spPr>
          <a:xfrm>
            <a:off x="3978146" y="1211675"/>
            <a:ext cx="391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CHƯƠNG IV</a:t>
            </a:r>
            <a:endParaRPr kumimoji="1" lang="zh-CN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3621208" y="4247885"/>
            <a:ext cx="4628446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zh-CN" sz="2000" b="1" dirty="0" smtClean="0">
                <a:solidFill>
                  <a:srgbClr val="FF0000"/>
                </a:solidFill>
                <a:latin typeface="+mj-lt"/>
              </a:rPr>
              <a:t>GV: PHÙNG THỊ TRANG NHUNG</a:t>
            </a:r>
            <a:endParaRPr kumimoji="1" lang="zh-CN" alt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857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42" y="1272631"/>
            <a:ext cx="99302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BOC.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54932" y="4201834"/>
            <a:ext cx="2298327" cy="2298327"/>
          </a:xfrm>
          <a:prstGeom prst="rect">
            <a:avLst/>
          </a:prstGeom>
        </p:spPr>
      </p:pic>
      <p:pic>
        <p:nvPicPr>
          <p:cNvPr id="172039" name="Picture 7" descr="Em hãy cho biết khi cân thăng bằng thì kim ở vị trí nào của góc AOB |  VietJa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19" y="2641925"/>
            <a:ext cx="5856752" cy="40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2852" y="267983"/>
            <a:ext cx="269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07855" y="2405743"/>
            <a:ext cx="59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54932" y="2415144"/>
            <a:ext cx="6400799" cy="1955132"/>
          </a:xfrm>
          <a:prstGeom prst="cloudCallout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 OC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9891" y="2579509"/>
            <a:ext cx="6094927" cy="19155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878" y="264987"/>
            <a:ext cx="1093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SGK/96: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Tia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2020455"/>
            <a:ext cx="6348846" cy="46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878" y="264987"/>
            <a:ext cx="1093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SGK/96: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9" y="1858240"/>
            <a:ext cx="5828723" cy="44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878" y="264987"/>
            <a:ext cx="1093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SGK/96: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Cs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40" y="1869208"/>
            <a:ext cx="5734051" cy="46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48262" y="1869927"/>
            <a:ext cx="11333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HÌNH ẢNH CỦA TIA PHÂN GIÁC TRONG THỰC TẾ </a:t>
            </a:r>
            <a:endParaRPr lang="en-US" sz="4200" dirty="0">
              <a:solidFill>
                <a:prstClr val="black"/>
              </a:solidFill>
            </a:endParaRPr>
          </a:p>
        </p:txBody>
      </p:sp>
      <p:sp>
        <p:nvSpPr>
          <p:cNvPr id="7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9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6707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377" y="167658"/>
            <a:ext cx="3772027" cy="3232652"/>
            <a:chOff x="1631950" y="1690688"/>
            <a:chExt cx="4895851" cy="326548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631950" y="3213101"/>
              <a:ext cx="4679950" cy="1743075"/>
              <a:chOff x="68" y="2024"/>
              <a:chExt cx="2948" cy="1098"/>
            </a:xfrm>
          </p:grpSpPr>
          <p:grpSp>
            <p:nvGrpSpPr>
              <p:cNvPr id="19" name="Group 3"/>
              <p:cNvGrpSpPr>
                <a:grpSpLocks/>
              </p:cNvGrpSpPr>
              <p:nvPr/>
            </p:nvGrpSpPr>
            <p:grpSpPr bwMode="auto">
              <a:xfrm>
                <a:off x="68" y="2024"/>
                <a:ext cx="2948" cy="771"/>
                <a:chOff x="2154" y="2659"/>
                <a:chExt cx="3402" cy="953"/>
              </a:xfrm>
            </p:grpSpPr>
            <p:sp>
              <p:nvSpPr>
                <p:cNvPr id="23" name="Freeform 4"/>
                <p:cNvSpPr>
                  <a:spLocks/>
                </p:cNvSpPr>
                <p:nvPr/>
              </p:nvSpPr>
              <p:spPr bwMode="auto">
                <a:xfrm>
                  <a:off x="2154" y="3113"/>
                  <a:ext cx="3402" cy="499"/>
                </a:xfrm>
                <a:custGeom>
                  <a:avLst/>
                  <a:gdLst>
                    <a:gd name="T0" fmla="*/ 0 w 2767"/>
                    <a:gd name="T1" fmla="*/ 499 h 499"/>
                    <a:gd name="T2" fmla="*/ 7774 w 2767"/>
                    <a:gd name="T3" fmla="*/ 499 h 499"/>
                    <a:gd name="T4" fmla="*/ 7011 w 2767"/>
                    <a:gd name="T5" fmla="*/ 0 h 499"/>
                    <a:gd name="T6" fmla="*/ 764 w 2767"/>
                    <a:gd name="T7" fmla="*/ 0 h 499"/>
                    <a:gd name="T8" fmla="*/ 0 w 2767"/>
                    <a:gd name="T9" fmla="*/ 499 h 4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7"/>
                    <a:gd name="T16" fmla="*/ 0 h 499"/>
                    <a:gd name="T17" fmla="*/ 2767 w 2767"/>
                    <a:gd name="T18" fmla="*/ 499 h 4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7" h="499">
                      <a:moveTo>
                        <a:pt x="0" y="499"/>
                      </a:moveTo>
                      <a:lnTo>
                        <a:pt x="2767" y="499"/>
                      </a:lnTo>
                      <a:lnTo>
                        <a:pt x="2495" y="0"/>
                      </a:lnTo>
                      <a:lnTo>
                        <a:pt x="272" y="0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5"/>
                <p:cNvSpPr>
                  <a:spLocks noChangeShapeType="1"/>
                </p:cNvSpPr>
                <p:nvPr/>
              </p:nvSpPr>
              <p:spPr bwMode="auto">
                <a:xfrm>
                  <a:off x="288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6"/>
                <p:cNvSpPr>
                  <a:spLocks noChangeShapeType="1"/>
                </p:cNvSpPr>
                <p:nvPr/>
              </p:nvSpPr>
              <p:spPr bwMode="auto">
                <a:xfrm>
                  <a:off x="483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AutoShape 7"/>
                <p:cNvSpPr>
                  <a:spLocks noChangeArrowheads="1"/>
                </p:cNvSpPr>
                <p:nvPr/>
              </p:nvSpPr>
              <p:spPr bwMode="auto">
                <a:xfrm>
                  <a:off x="2245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27" name="AutoShape 8"/>
                <p:cNvSpPr>
                  <a:spLocks noChangeArrowheads="1"/>
                </p:cNvSpPr>
                <p:nvPr/>
              </p:nvSpPr>
              <p:spPr bwMode="auto">
                <a:xfrm>
                  <a:off x="4241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3470" y="2886"/>
                  <a:ext cx="725" cy="725"/>
                  <a:chOff x="3470" y="1480"/>
                  <a:chExt cx="725" cy="544"/>
                </a:xfrm>
              </p:grpSpPr>
              <p:sp>
                <p:nvSpPr>
                  <p:cNvPr id="2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725" cy="2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  <p:sp>
                <p:nvSpPr>
                  <p:cNvPr id="30" name="AutoShape 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470" y="1616"/>
                    <a:ext cx="725" cy="40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79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8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791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1066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</p:grpSp>
        <p:sp>
          <p:nvSpPr>
            <p:cNvPr id="4" name="Line 17"/>
            <p:cNvSpPr>
              <a:spLocks noChangeShapeType="1"/>
            </p:cNvSpPr>
            <p:nvPr/>
          </p:nvSpPr>
          <p:spPr bwMode="auto">
            <a:xfrm flipV="1">
              <a:off x="3935414" y="3644900"/>
              <a:ext cx="1587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V="1">
              <a:off x="3975100" y="3665539"/>
              <a:ext cx="249238" cy="70008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 flipH="1" flipV="1">
              <a:off x="3686175" y="3679825"/>
              <a:ext cx="249238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335339" y="3573463"/>
              <a:ext cx="1247775" cy="874712"/>
              <a:chOff x="3379" y="2931"/>
              <a:chExt cx="907" cy="681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V="1">
                <a:off x="3833" y="2931"/>
                <a:ext cx="453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H="1" flipV="1">
                <a:off x="3379" y="2931"/>
                <a:ext cx="454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3935414" y="2559051"/>
              <a:ext cx="1587" cy="1806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9" descr="DuDu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6" y="1844675"/>
              <a:ext cx="24479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765301" y="1690688"/>
              <a:ext cx="1749425" cy="1676400"/>
              <a:chOff x="152" y="1065"/>
              <a:chExt cx="1102" cy="1056"/>
            </a:xfrm>
          </p:grpSpPr>
          <p:pic>
            <p:nvPicPr>
              <p:cNvPr id="11" name="Picture 31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700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2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3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4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5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6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065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1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5523"/>
            <a:ext cx="5430289" cy="32114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52853" t="48352" r="12351" b="10965"/>
          <a:stretch/>
        </p:blipFill>
        <p:spPr>
          <a:xfrm>
            <a:off x="3925470" y="-76321"/>
            <a:ext cx="2874341" cy="32932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48765" t="27899" r="1022" b="15510"/>
          <a:stretch/>
        </p:blipFill>
        <p:spPr>
          <a:xfrm>
            <a:off x="0" y="3331628"/>
            <a:ext cx="6341550" cy="36410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35" y="3298797"/>
            <a:ext cx="6079266" cy="34586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20751" y="167658"/>
            <a:ext cx="3772027" cy="3232652"/>
            <a:chOff x="1631950" y="1690688"/>
            <a:chExt cx="4895851" cy="3265488"/>
          </a:xfrm>
        </p:grpSpPr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631950" y="3213101"/>
              <a:ext cx="4679950" cy="1743075"/>
              <a:chOff x="68" y="2024"/>
              <a:chExt cx="2948" cy="1098"/>
            </a:xfrm>
          </p:grpSpPr>
          <p:grpSp>
            <p:nvGrpSpPr>
              <p:cNvPr id="52" name="Group 3"/>
              <p:cNvGrpSpPr>
                <a:grpSpLocks/>
              </p:cNvGrpSpPr>
              <p:nvPr/>
            </p:nvGrpSpPr>
            <p:grpSpPr bwMode="auto">
              <a:xfrm>
                <a:off x="68" y="2024"/>
                <a:ext cx="2948" cy="771"/>
                <a:chOff x="2154" y="2659"/>
                <a:chExt cx="3402" cy="953"/>
              </a:xfrm>
            </p:grpSpPr>
            <p:sp>
              <p:nvSpPr>
                <p:cNvPr id="56" name="Freeform 4"/>
                <p:cNvSpPr>
                  <a:spLocks/>
                </p:cNvSpPr>
                <p:nvPr/>
              </p:nvSpPr>
              <p:spPr bwMode="auto">
                <a:xfrm>
                  <a:off x="2154" y="3113"/>
                  <a:ext cx="3402" cy="499"/>
                </a:xfrm>
                <a:custGeom>
                  <a:avLst/>
                  <a:gdLst>
                    <a:gd name="T0" fmla="*/ 0 w 2767"/>
                    <a:gd name="T1" fmla="*/ 499 h 499"/>
                    <a:gd name="T2" fmla="*/ 7774 w 2767"/>
                    <a:gd name="T3" fmla="*/ 499 h 499"/>
                    <a:gd name="T4" fmla="*/ 7011 w 2767"/>
                    <a:gd name="T5" fmla="*/ 0 h 499"/>
                    <a:gd name="T6" fmla="*/ 764 w 2767"/>
                    <a:gd name="T7" fmla="*/ 0 h 499"/>
                    <a:gd name="T8" fmla="*/ 0 w 2767"/>
                    <a:gd name="T9" fmla="*/ 499 h 4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7"/>
                    <a:gd name="T16" fmla="*/ 0 h 499"/>
                    <a:gd name="T17" fmla="*/ 2767 w 2767"/>
                    <a:gd name="T18" fmla="*/ 499 h 4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7" h="499">
                      <a:moveTo>
                        <a:pt x="0" y="499"/>
                      </a:moveTo>
                      <a:lnTo>
                        <a:pt x="2767" y="499"/>
                      </a:lnTo>
                      <a:lnTo>
                        <a:pt x="2495" y="0"/>
                      </a:lnTo>
                      <a:lnTo>
                        <a:pt x="272" y="0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5"/>
                <p:cNvSpPr>
                  <a:spLocks noChangeShapeType="1"/>
                </p:cNvSpPr>
                <p:nvPr/>
              </p:nvSpPr>
              <p:spPr bwMode="auto">
                <a:xfrm>
                  <a:off x="288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6"/>
                <p:cNvSpPr>
                  <a:spLocks noChangeShapeType="1"/>
                </p:cNvSpPr>
                <p:nvPr/>
              </p:nvSpPr>
              <p:spPr bwMode="auto">
                <a:xfrm>
                  <a:off x="483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utoShape 7"/>
                <p:cNvSpPr>
                  <a:spLocks noChangeArrowheads="1"/>
                </p:cNvSpPr>
                <p:nvPr/>
              </p:nvSpPr>
              <p:spPr bwMode="auto">
                <a:xfrm>
                  <a:off x="2245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60" name="AutoShape 8"/>
                <p:cNvSpPr>
                  <a:spLocks noChangeArrowheads="1"/>
                </p:cNvSpPr>
                <p:nvPr/>
              </p:nvSpPr>
              <p:spPr bwMode="auto">
                <a:xfrm>
                  <a:off x="4241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grpSp>
              <p:nvGrpSpPr>
                <p:cNvPr id="61" name="Group 9"/>
                <p:cNvGrpSpPr>
                  <a:grpSpLocks/>
                </p:cNvGrpSpPr>
                <p:nvPr/>
              </p:nvGrpSpPr>
              <p:grpSpPr bwMode="auto">
                <a:xfrm>
                  <a:off x="3470" y="2886"/>
                  <a:ext cx="725" cy="725"/>
                  <a:chOff x="3470" y="1480"/>
                  <a:chExt cx="725" cy="544"/>
                </a:xfrm>
              </p:grpSpPr>
              <p:sp>
                <p:nvSpPr>
                  <p:cNvPr id="6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725" cy="2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  <p:sp>
                <p:nvSpPr>
                  <p:cNvPr id="63" name="AutoShape 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470" y="1616"/>
                    <a:ext cx="725" cy="40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79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8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791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1066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</p:grp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3935414" y="3644900"/>
              <a:ext cx="1587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V="1">
              <a:off x="3975100" y="3665539"/>
              <a:ext cx="249238" cy="70008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 flipV="1">
              <a:off x="3686175" y="3679825"/>
              <a:ext cx="249238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3335339" y="3573463"/>
              <a:ext cx="1247775" cy="874712"/>
              <a:chOff x="3379" y="2931"/>
              <a:chExt cx="907" cy="681"/>
            </a:xfrm>
          </p:grpSpPr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V="1">
                <a:off x="3833" y="2931"/>
                <a:ext cx="453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H="1" flipV="1">
                <a:off x="3379" y="2931"/>
                <a:ext cx="454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3935414" y="2559051"/>
              <a:ext cx="1587" cy="1806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" name="Picture 29" descr="DuDu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6" y="1844675"/>
              <a:ext cx="24479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30"/>
            <p:cNvGrpSpPr>
              <a:grpSpLocks/>
            </p:cNvGrpSpPr>
            <p:nvPr/>
          </p:nvGrpSpPr>
          <p:grpSpPr bwMode="auto">
            <a:xfrm>
              <a:off x="1765301" y="1690688"/>
              <a:ext cx="1749425" cy="1676400"/>
              <a:chOff x="152" y="1065"/>
              <a:chExt cx="1102" cy="1056"/>
            </a:xfrm>
          </p:grpSpPr>
          <p:pic>
            <p:nvPicPr>
              <p:cNvPr id="44" name="Picture 31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700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2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3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34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5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6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065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4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5" y="5523"/>
            <a:ext cx="5430289" cy="321143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52853" t="48352" r="12351" b="10965"/>
          <a:stretch/>
        </p:blipFill>
        <p:spPr>
          <a:xfrm>
            <a:off x="3908844" y="-76321"/>
            <a:ext cx="2874341" cy="32932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/>
          <a:srcRect l="48765" t="31584" r="13695" b="15510"/>
          <a:stretch/>
        </p:blipFill>
        <p:spPr>
          <a:xfrm>
            <a:off x="-16627" y="3213083"/>
            <a:ext cx="5835535" cy="37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168" y="295861"/>
            <a:ext cx="11499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VẼ TIA PHÂN GIÁC CỦA MỘT GÓC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30"/>
              <p:cNvSpPr txBox="1">
                <a:spLocks noChangeArrowheads="1"/>
              </p:cNvSpPr>
              <p:nvPr/>
            </p:nvSpPr>
            <p:spPr bwMode="auto">
              <a:xfrm>
                <a:off x="471168" y="1219200"/>
                <a:ext cx="11291341" cy="1343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68" y="1219200"/>
                <a:ext cx="11291341" cy="1343573"/>
              </a:xfrm>
              <a:prstGeom prst="rect">
                <a:avLst/>
              </a:prstGeom>
              <a:blipFill>
                <a:blip r:embed="rId2"/>
                <a:stretch>
                  <a:fillRect l="-1889" t="-6364" b="-1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26586" y="2562773"/>
            <a:ext cx="6539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góc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13490"/>
            <a:ext cx="3718560" cy="190027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39" y="2136890"/>
            <a:ext cx="55321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9674" y="26549"/>
            <a:ext cx="1551076" cy="1767478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-3978"/>
            <a:ext cx="1470357" cy="1470357"/>
          </a:xfrm>
          <a:prstGeom prst="rect">
            <a:avLst/>
          </a:prstGeom>
        </p:spPr>
      </p:pic>
      <p:pic>
        <p:nvPicPr>
          <p:cNvPr id="7" name="Picture 38" descr="thuocdod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386" y="1281949"/>
            <a:ext cx="6254001" cy="46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8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4896 -0.4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23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21" y="119450"/>
            <a:ext cx="11707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63238"/>
                </a:solidFill>
                <a:latin typeface="+mj-lt"/>
              </a:rPr>
              <a:t>	</a:t>
            </a:r>
            <a:r>
              <a:rPr lang="vi-VN" sz="3600" dirty="0" smtClean="0">
                <a:solidFill>
                  <a:srgbClr val="263238"/>
                </a:solidFill>
                <a:latin typeface="+mj-lt"/>
              </a:rPr>
              <a:t>Mỗi </a:t>
            </a:r>
            <a:r>
              <a:rPr lang="vi-VN" sz="3600" dirty="0">
                <a:solidFill>
                  <a:srgbClr val="263238"/>
                </a:solidFill>
                <a:latin typeface="+mj-lt"/>
              </a:rPr>
              <a:t>thước đo độ có hai vòng cung (nửa hình tròn) chứa các số </a:t>
            </a:r>
            <a:r>
              <a:rPr lang="vi-VN" sz="3600" dirty="0" smtClean="0">
                <a:solidFill>
                  <a:srgbClr val="263238"/>
                </a:solidFill>
                <a:latin typeface="+mj-lt"/>
              </a:rPr>
              <a:t>từ</a:t>
            </a:r>
            <a:r>
              <a:rPr lang="en-US" sz="3600" dirty="0" smtClean="0">
                <a:solidFill>
                  <a:srgbClr val="263238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dirty="0" smtClean="0">
                <a:solidFill>
                  <a:srgbClr val="263238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263238"/>
                </a:solidFill>
                <a:latin typeface="+mj-lt"/>
              </a:rPr>
              <a:t>đến </a:t>
            </a:r>
            <a:r>
              <a:rPr lang="vi-VN" sz="3600" dirty="0">
                <a:solidFill>
                  <a:srgbClr val="263238"/>
                </a:solidFill>
                <a:latin typeface="+mj-lt"/>
              </a:rPr>
              <a:t>180 sắp theo thứ tự ngược chiều nhau.</a:t>
            </a:r>
          </a:p>
          <a:p>
            <a:r>
              <a:rPr lang="en-US" sz="3600" dirty="0" smtClean="0">
                <a:solidFill>
                  <a:srgbClr val="263238"/>
                </a:solidFill>
                <a:latin typeface="+mj-lt"/>
              </a:rPr>
              <a:t>	</a:t>
            </a:r>
            <a:r>
              <a:rPr lang="vi-VN" sz="3600" dirty="0" smtClean="0">
                <a:solidFill>
                  <a:srgbClr val="263238"/>
                </a:solidFill>
                <a:latin typeface="+mj-lt"/>
              </a:rPr>
              <a:t>Khi </a:t>
            </a:r>
            <a:r>
              <a:rPr lang="vi-VN" sz="3600" dirty="0">
                <a:solidFill>
                  <a:srgbClr val="263238"/>
                </a:solidFill>
                <a:latin typeface="+mj-lt"/>
              </a:rPr>
              <a:t>đo góc,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</a:t>
            </a:r>
            <a:r>
              <a:rPr lang="vi-VN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</a:t>
            </a:r>
            <a:r>
              <a:rPr lang="vi-VN" sz="36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vi-VN" sz="3600" dirty="0">
                <a:solidFill>
                  <a:srgbClr val="263238"/>
                </a:solidFill>
                <a:latin typeface="+mj-lt"/>
              </a:rPr>
              <a:t>của góc phải trùng với vạch 0 của một trong hai vòng cung đó. Nếu cạnh của góc trùng với vạch 0 của vòng cung nào thì đọc số đo theo vòng cung đó.</a:t>
            </a:r>
            <a:endParaRPr lang="vi-VN" sz="3600" i="0" dirty="0">
              <a:solidFill>
                <a:srgbClr val="263238"/>
              </a:solidFill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33" y="3653772"/>
            <a:ext cx="4121866" cy="30411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690252" y="5490323"/>
            <a:ext cx="1484027" cy="51978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32272" y="4911527"/>
            <a:ext cx="1558801" cy="103861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1826" y="4866557"/>
            <a:ext cx="3372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cung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8962" y="4085796"/>
            <a:ext cx="3350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cung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864600" y="5983216"/>
            <a:ext cx="1176036" cy="6853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 flipV="1">
            <a:off x="5864600" y="5911083"/>
            <a:ext cx="45719" cy="4571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26847" y="6283646"/>
            <a:ext cx="3179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600" b="1" dirty="0" smtClean="0">
              <a:solidFill>
                <a:srgbClr val="A30D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168" y="295861"/>
            <a:ext cx="11499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VẼ TIA PHÂN GIÁC CỦA MỘT GÓC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30"/>
              <p:cNvSpPr txBox="1">
                <a:spLocks noChangeArrowheads="1"/>
              </p:cNvSpPr>
              <p:nvPr/>
            </p:nvSpPr>
            <p:spPr bwMode="auto">
              <a:xfrm>
                <a:off x="471168" y="1219200"/>
                <a:ext cx="11291341" cy="1343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68" y="1219200"/>
                <a:ext cx="11291341" cy="1343573"/>
              </a:xfrm>
              <a:prstGeom prst="rect">
                <a:avLst/>
              </a:prstGeom>
              <a:blipFill>
                <a:blip r:embed="rId2"/>
                <a:stretch>
                  <a:fillRect l="-1889" t="-6364" b="-1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461768" y="2436159"/>
            <a:ext cx="6539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góc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43800" y="5186363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210800" y="513873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x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0" name="Arc 9"/>
          <p:cNvSpPr>
            <a:spLocks/>
          </p:cNvSpPr>
          <p:nvPr/>
        </p:nvSpPr>
        <p:spPr bwMode="auto">
          <a:xfrm rot="4997973">
            <a:off x="7949407" y="4177507"/>
            <a:ext cx="947738" cy="1317625"/>
          </a:xfrm>
          <a:custGeom>
            <a:avLst/>
            <a:gdLst>
              <a:gd name="T0" fmla="*/ 0 w 23468"/>
              <a:gd name="T1" fmla="*/ 754462 h 21600"/>
              <a:gd name="T2" fmla="*/ 947738 w 23468"/>
              <a:gd name="T3" fmla="*/ 22143 h 21600"/>
              <a:gd name="T4" fmla="*/ 788584 w 23468"/>
              <a:gd name="T5" fmla="*/ 1317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68" h="21600" fill="none" extrusionOk="0">
                <a:moveTo>
                  <a:pt x="-1" y="12367"/>
                </a:moveTo>
                <a:cubicBezTo>
                  <a:pt x="3569" y="4816"/>
                  <a:pt x="11173" y="-1"/>
                  <a:pt x="19527" y="0"/>
                </a:cubicBezTo>
                <a:cubicBezTo>
                  <a:pt x="20849" y="0"/>
                  <a:pt x="22168" y="121"/>
                  <a:pt x="23468" y="362"/>
                </a:cubicBezTo>
              </a:path>
              <a:path w="23468" h="21600" stroke="0" extrusionOk="0">
                <a:moveTo>
                  <a:pt x="-1" y="12367"/>
                </a:moveTo>
                <a:cubicBezTo>
                  <a:pt x="3569" y="4816"/>
                  <a:pt x="11173" y="-1"/>
                  <a:pt x="19527" y="0"/>
                </a:cubicBezTo>
                <a:cubicBezTo>
                  <a:pt x="20849" y="0"/>
                  <a:pt x="22168" y="121"/>
                  <a:pt x="23468" y="362"/>
                </a:cubicBezTo>
                <a:lnTo>
                  <a:pt x="19527" y="21600"/>
                </a:lnTo>
                <a:lnTo>
                  <a:pt x="-1" y="12367"/>
                </a:lnTo>
                <a:close/>
              </a:path>
            </a:pathLst>
          </a:custGeom>
          <a:solidFill>
            <a:srgbClr val="ADF18B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534400" y="27574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y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982200" y="3414713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z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77200" y="4479926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VNI-Times" pitchFamily="2" charset="0"/>
                <a:cs typeface="Arial" panose="020B0604020202020204" pitchFamily="34" charset="0"/>
              </a:rPr>
              <a:t>32</a:t>
            </a:r>
            <a:r>
              <a:rPr lang="en-US" sz="2000" baseline="50000"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000" baseline="500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348663" y="4827589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VNI-Times" pitchFamily="2" charset="0"/>
                <a:cs typeface="Arial" panose="020B0604020202020204" pitchFamily="34" charset="0"/>
              </a:rPr>
              <a:t>32</a:t>
            </a:r>
            <a:r>
              <a:rPr lang="en-US" sz="2000" baseline="50000"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000" baseline="500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flipH="1">
            <a:off x="7724775" y="52292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610600" y="4114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A19FF"/>
                </a:solidFill>
                <a:latin typeface="VNI-Times" pitchFamily="2" charset="0"/>
                <a:cs typeface="Arial" panose="020B0604020202020204" pitchFamily="34" charset="0"/>
              </a:rPr>
              <a:t>64</a:t>
            </a:r>
            <a:r>
              <a:rPr lang="en-US" sz="2800" baseline="50000">
                <a:solidFill>
                  <a:srgbClr val="3A19FF"/>
                </a:solidFill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800" baseline="50000">
              <a:solidFill>
                <a:srgbClr val="3A19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7" name="Arc 16"/>
          <p:cNvSpPr>
            <a:spLocks/>
          </p:cNvSpPr>
          <p:nvPr/>
        </p:nvSpPr>
        <p:spPr bwMode="auto">
          <a:xfrm>
            <a:off x="8001000" y="481965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rc 17"/>
          <p:cNvSpPr>
            <a:spLocks/>
          </p:cNvSpPr>
          <p:nvPr/>
        </p:nvSpPr>
        <p:spPr bwMode="auto">
          <a:xfrm rot="866769">
            <a:off x="8153400" y="5048250"/>
            <a:ext cx="261938" cy="228600"/>
          </a:xfrm>
          <a:custGeom>
            <a:avLst/>
            <a:gdLst>
              <a:gd name="T0" fmla="*/ 0 w 24788"/>
              <a:gd name="T1" fmla="*/ 3228 h 21600"/>
              <a:gd name="T2" fmla="*/ 261938 w 24788"/>
              <a:gd name="T3" fmla="*/ 183377 h 21600"/>
              <a:gd name="T4" fmla="*/ 38200 w 24788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788" h="21600" fill="none" extrusionOk="0">
                <a:moveTo>
                  <a:pt x="-1" y="304"/>
                </a:moveTo>
                <a:cubicBezTo>
                  <a:pt x="1194" y="101"/>
                  <a:pt x="2403" y="-1"/>
                  <a:pt x="3615" y="0"/>
                </a:cubicBezTo>
                <a:cubicBezTo>
                  <a:pt x="13897" y="0"/>
                  <a:pt x="22754" y="7248"/>
                  <a:pt x="24788" y="17326"/>
                </a:cubicBezTo>
              </a:path>
              <a:path w="24788" h="21600" stroke="0" extrusionOk="0">
                <a:moveTo>
                  <a:pt x="-1" y="304"/>
                </a:moveTo>
                <a:cubicBezTo>
                  <a:pt x="1194" y="101"/>
                  <a:pt x="2403" y="-1"/>
                  <a:pt x="3615" y="0"/>
                </a:cubicBezTo>
                <a:cubicBezTo>
                  <a:pt x="13897" y="0"/>
                  <a:pt x="22754" y="7248"/>
                  <a:pt x="24788" y="17326"/>
                </a:cubicBezTo>
                <a:lnTo>
                  <a:pt x="3615" y="21600"/>
                </a:lnTo>
                <a:lnTo>
                  <a:pt x="-1" y="304"/>
                </a:lnTo>
                <a:close/>
              </a:path>
            </a:pathLst>
          </a:cu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772400" y="526573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7772400" y="2971800"/>
            <a:ext cx="1143000" cy="227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flipH="1">
            <a:off x="8462963" y="37671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0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flipH="1">
            <a:off x="9172575" y="4343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7772400" y="3810001"/>
            <a:ext cx="2362200" cy="145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133725"/>
            <a:ext cx="45799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6" y="3133726"/>
            <a:ext cx="45751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1524000" y="31242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1</a:t>
            </a:r>
            <a:r>
              <a:rPr lang="en-US" sz="2800" b="1">
                <a:latin typeface="Times New Roman" panose="02020603050405020304" pitchFamily="18" charset="0"/>
              </a:rPr>
              <a:t>: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</a:rPr>
              <a:t>Vẽ góc xOy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1524000" y="37338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2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Tính số đo góc xOz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524000" y="4343401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3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Vẽ tia Oz</a:t>
            </a:r>
          </a:p>
        </p:txBody>
      </p:sp>
    </p:spTree>
    <p:extLst>
      <p:ext uri="{BB962C8B-B14F-4D97-AF65-F5344CB8AC3E}">
        <p14:creationId xmlns:p14="http://schemas.microsoft.com/office/powerpoint/2010/main" val="40022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42" y="1272631"/>
            <a:ext cx="99302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BOC.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54932" y="4201834"/>
            <a:ext cx="2298327" cy="2298327"/>
          </a:xfrm>
          <a:prstGeom prst="rect">
            <a:avLst/>
          </a:prstGeom>
        </p:spPr>
      </p:pic>
      <p:pic>
        <p:nvPicPr>
          <p:cNvPr id="172039" name="Picture 7" descr="Em hãy cho biết khi cân thăng bằng thì kim ở vị trí nào của góc AOB |  VietJa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90" y="2633650"/>
            <a:ext cx="5856752" cy="40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2852" y="267983"/>
            <a:ext cx="269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41632" y="2415144"/>
            <a:ext cx="59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54932" y="2415144"/>
            <a:ext cx="6400799" cy="1955132"/>
          </a:xfrm>
          <a:prstGeom prst="cloudCallout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 OC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2667000" y="4152900"/>
            <a:ext cx="2667000" cy="1143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V="1">
            <a:off x="2686050" y="3086100"/>
            <a:ext cx="24384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409952">
            <a:off x="1447800" y="3810000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209800" y="39624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029200" y="30480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57800" y="49530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pic>
        <p:nvPicPr>
          <p:cNvPr id="15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20155470">
            <a:off x="1219200" y="3448051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2705100" y="41529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3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1"/>
            <a:ext cx="24765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33"/>
          <p:cNvSpPr>
            <a:spLocks noChangeArrowheads="1"/>
          </p:cNvSpPr>
          <p:nvPr/>
        </p:nvSpPr>
        <p:spPr bwMode="auto">
          <a:xfrm>
            <a:off x="55626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505200" y="3219450"/>
            <a:ext cx="3352800" cy="14478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V="1">
            <a:off x="3429000" y="3733800"/>
            <a:ext cx="3124200" cy="13716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37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782">
            <a:off x="2286000" y="2514601"/>
            <a:ext cx="23622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0866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1551821" y="385715"/>
            <a:ext cx="78069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2: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lề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1 L 0.35417 0.255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11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9977 L 0.32083 -0.111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05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  <p:bldP spid="16" grpId="0" animBg="1"/>
      <p:bldP spid="18" grpId="0" animBg="1"/>
      <p:bldP spid="19" grpId="0" animBg="1"/>
      <p:bldP spid="20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1551821" y="385715"/>
            <a:ext cx="84857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3: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compa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" name="Group 66"/>
          <p:cNvGrpSpPr>
            <a:grpSpLocks/>
          </p:cNvGrpSpPr>
          <p:nvPr/>
        </p:nvGrpSpPr>
        <p:grpSpPr bwMode="auto">
          <a:xfrm>
            <a:off x="3248026" y="2971800"/>
            <a:ext cx="4371975" cy="3076575"/>
            <a:chOff x="1104" y="2296"/>
            <a:chExt cx="2754" cy="1938"/>
          </a:xfrm>
        </p:grpSpPr>
        <p:pic>
          <p:nvPicPr>
            <p:cNvPr id="49" name="Picture 5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2716" y="2201"/>
              <a:ext cx="1047" cy="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6FCD4"/>
                  </a:solidFill>
                </a14:hiddenFill>
              </a:ext>
            </a:extLst>
          </p:spPr>
        </p:pic>
        <p:pic>
          <p:nvPicPr>
            <p:cNvPr id="50" name="Picture 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1325" y="3092"/>
              <a:ext cx="1047" cy="12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1104" y="3024"/>
              <a:ext cx="1344" cy="1200"/>
            </a:xfrm>
            <a:custGeom>
              <a:avLst/>
              <a:gdLst>
                <a:gd name="T0" fmla="*/ 0 w 1344"/>
                <a:gd name="T1" fmla="*/ 1104 h 1200"/>
                <a:gd name="T2" fmla="*/ 48 w 1344"/>
                <a:gd name="T3" fmla="*/ 1200 h 1200"/>
                <a:gd name="T4" fmla="*/ 960 w 1344"/>
                <a:gd name="T5" fmla="*/ 912 h 1200"/>
                <a:gd name="T6" fmla="*/ 1152 w 1344"/>
                <a:gd name="T7" fmla="*/ 1008 h 1200"/>
                <a:gd name="T8" fmla="*/ 1344 w 1344"/>
                <a:gd name="T9" fmla="*/ 864 h 1200"/>
                <a:gd name="T10" fmla="*/ 1344 w 1344"/>
                <a:gd name="T11" fmla="*/ 576 h 1200"/>
                <a:gd name="T12" fmla="*/ 1296 w 1344"/>
                <a:gd name="T13" fmla="*/ 432 h 1200"/>
                <a:gd name="T14" fmla="*/ 960 w 1344"/>
                <a:gd name="T15" fmla="*/ 480 h 1200"/>
                <a:gd name="T16" fmla="*/ 192 w 1344"/>
                <a:gd name="T17" fmla="*/ 48 h 1200"/>
                <a:gd name="T18" fmla="*/ 96 w 1344"/>
                <a:gd name="T19" fmla="*/ 0 h 1200"/>
                <a:gd name="T20" fmla="*/ 240 w 1344"/>
                <a:gd name="T21" fmla="*/ 144 h 1200"/>
                <a:gd name="T22" fmla="*/ 576 w 1344"/>
                <a:gd name="T23" fmla="*/ 384 h 1200"/>
                <a:gd name="T24" fmla="*/ 816 w 1344"/>
                <a:gd name="T25" fmla="*/ 576 h 1200"/>
                <a:gd name="T26" fmla="*/ 960 w 1344"/>
                <a:gd name="T27" fmla="*/ 720 h 1200"/>
                <a:gd name="T28" fmla="*/ 480 w 1344"/>
                <a:gd name="T29" fmla="*/ 864 h 1200"/>
                <a:gd name="T30" fmla="*/ 0 w 1344"/>
                <a:gd name="T31" fmla="*/ 110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4" h="1200">
                  <a:moveTo>
                    <a:pt x="0" y="1104"/>
                  </a:moveTo>
                  <a:lnTo>
                    <a:pt x="48" y="1200"/>
                  </a:lnTo>
                  <a:lnTo>
                    <a:pt x="960" y="912"/>
                  </a:lnTo>
                  <a:lnTo>
                    <a:pt x="1152" y="1008"/>
                  </a:lnTo>
                  <a:lnTo>
                    <a:pt x="1344" y="864"/>
                  </a:lnTo>
                  <a:lnTo>
                    <a:pt x="1344" y="576"/>
                  </a:lnTo>
                  <a:lnTo>
                    <a:pt x="1296" y="432"/>
                  </a:lnTo>
                  <a:lnTo>
                    <a:pt x="960" y="480"/>
                  </a:lnTo>
                  <a:lnTo>
                    <a:pt x="192" y="48"/>
                  </a:lnTo>
                  <a:lnTo>
                    <a:pt x="96" y="0"/>
                  </a:lnTo>
                  <a:lnTo>
                    <a:pt x="240" y="144"/>
                  </a:lnTo>
                  <a:lnTo>
                    <a:pt x="576" y="384"/>
                  </a:lnTo>
                  <a:lnTo>
                    <a:pt x="816" y="576"/>
                  </a:lnTo>
                  <a:lnTo>
                    <a:pt x="960" y="720"/>
                  </a:lnTo>
                  <a:lnTo>
                    <a:pt x="480" y="864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4038600" y="3962399"/>
            <a:ext cx="548640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V="1">
            <a:off x="4038600" y="1371599"/>
            <a:ext cx="487680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Arc 18"/>
          <p:cNvSpPr>
            <a:spLocks/>
          </p:cNvSpPr>
          <p:nvPr/>
        </p:nvSpPr>
        <p:spPr bwMode="auto">
          <a:xfrm rot="2025562">
            <a:off x="4648201" y="3200400"/>
            <a:ext cx="1192213" cy="1579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0200" y="571499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8534400" y="91439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4038600" y="3886199"/>
            <a:ext cx="762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rc 42"/>
          <p:cNvSpPr>
            <a:spLocks/>
          </p:cNvSpPr>
          <p:nvPr/>
        </p:nvSpPr>
        <p:spPr bwMode="auto">
          <a:xfrm rot="2025562">
            <a:off x="6022975" y="2511425"/>
            <a:ext cx="1123950" cy="2055813"/>
          </a:xfrm>
          <a:custGeom>
            <a:avLst/>
            <a:gdLst>
              <a:gd name="G0" fmla="+- 0 0 0"/>
              <a:gd name="G1" fmla="+- 21515 0 0"/>
              <a:gd name="G2" fmla="+- 21600 0 0"/>
              <a:gd name="T0" fmla="*/ 1910 w 21600"/>
              <a:gd name="T1" fmla="*/ 0 h 33285"/>
              <a:gd name="T2" fmla="*/ 18112 w 21600"/>
              <a:gd name="T3" fmla="*/ 33285 h 33285"/>
              <a:gd name="T4" fmla="*/ 0 w 21600"/>
              <a:gd name="T5" fmla="*/ 21515 h 3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85" fill="none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</a:path>
              <a:path w="21600" h="33285" stroke="0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  <a:lnTo>
                  <a:pt x="0" y="21515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rc 46"/>
          <p:cNvSpPr>
            <a:spLocks/>
          </p:cNvSpPr>
          <p:nvPr/>
        </p:nvSpPr>
        <p:spPr bwMode="auto">
          <a:xfrm>
            <a:off x="6057900" y="3124199"/>
            <a:ext cx="1181100" cy="2133600"/>
          </a:xfrm>
          <a:custGeom>
            <a:avLst/>
            <a:gdLst>
              <a:gd name="G0" fmla="+- 0 0 0"/>
              <a:gd name="G1" fmla="+- 21113 0 0"/>
              <a:gd name="G2" fmla="+- 21600 0 0"/>
              <a:gd name="T0" fmla="*/ 4563 w 21600"/>
              <a:gd name="T1" fmla="*/ 0 h 32883"/>
              <a:gd name="T2" fmla="*/ 18112 w 21600"/>
              <a:gd name="T3" fmla="*/ 32883 h 32883"/>
              <a:gd name="T4" fmla="*/ 0 w 21600"/>
              <a:gd name="T5" fmla="*/ 21113 h 3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883" fill="none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</a:path>
              <a:path w="21600" h="32883" stroke="0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  <a:lnTo>
                  <a:pt x="0" y="21113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62"/>
          <p:cNvGrpSpPr>
            <a:grpSpLocks/>
          </p:cNvGrpSpPr>
          <p:nvPr/>
        </p:nvGrpSpPr>
        <p:grpSpPr bwMode="auto">
          <a:xfrm>
            <a:off x="1905000" y="2743200"/>
            <a:ext cx="4059238" cy="1978025"/>
            <a:chOff x="179" y="1536"/>
            <a:chExt cx="2557" cy="1246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432" y="1796"/>
              <a:ext cx="987" cy="8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1749" y="1918"/>
              <a:ext cx="987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179" y="1536"/>
              <a:ext cx="1152" cy="1152"/>
            </a:xfrm>
            <a:custGeom>
              <a:avLst/>
              <a:gdLst>
                <a:gd name="T0" fmla="*/ 12 w 1152"/>
                <a:gd name="T1" fmla="*/ 672 h 1152"/>
                <a:gd name="T2" fmla="*/ 132 w 1152"/>
                <a:gd name="T3" fmla="*/ 732 h 1152"/>
                <a:gd name="T4" fmla="*/ 576 w 1152"/>
                <a:gd name="T5" fmla="*/ 912 h 1152"/>
                <a:gd name="T6" fmla="*/ 720 w 1152"/>
                <a:gd name="T7" fmla="*/ 1152 h 1152"/>
                <a:gd name="T8" fmla="*/ 960 w 1152"/>
                <a:gd name="T9" fmla="*/ 1104 h 1152"/>
                <a:gd name="T10" fmla="*/ 1056 w 1152"/>
                <a:gd name="T11" fmla="*/ 1008 h 1152"/>
                <a:gd name="T12" fmla="*/ 1152 w 1152"/>
                <a:gd name="T13" fmla="*/ 768 h 1152"/>
                <a:gd name="T14" fmla="*/ 1008 w 1152"/>
                <a:gd name="T15" fmla="*/ 624 h 1152"/>
                <a:gd name="T16" fmla="*/ 960 w 1152"/>
                <a:gd name="T17" fmla="*/ 48 h 1152"/>
                <a:gd name="T18" fmla="*/ 816 w 1152"/>
                <a:gd name="T19" fmla="*/ 0 h 1152"/>
                <a:gd name="T20" fmla="*/ 768 w 1152"/>
                <a:gd name="T21" fmla="*/ 720 h 1152"/>
                <a:gd name="T22" fmla="*/ 288 w 1152"/>
                <a:gd name="T23" fmla="*/ 624 h 1152"/>
                <a:gd name="T24" fmla="*/ 0 w 1152"/>
                <a:gd name="T25" fmla="*/ 528 h 1152"/>
                <a:gd name="T26" fmla="*/ 12 w 1152"/>
                <a:gd name="T27" fmla="*/ 67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2" h="1152">
                  <a:moveTo>
                    <a:pt x="12" y="672"/>
                  </a:moveTo>
                  <a:cubicBezTo>
                    <a:pt x="41" y="682"/>
                    <a:pt x="112" y="712"/>
                    <a:pt x="132" y="732"/>
                  </a:cubicBezTo>
                  <a:lnTo>
                    <a:pt x="576" y="912"/>
                  </a:lnTo>
                  <a:lnTo>
                    <a:pt x="720" y="1152"/>
                  </a:lnTo>
                  <a:lnTo>
                    <a:pt x="960" y="1104"/>
                  </a:lnTo>
                  <a:lnTo>
                    <a:pt x="1056" y="1008"/>
                  </a:lnTo>
                  <a:lnTo>
                    <a:pt x="1152" y="768"/>
                  </a:lnTo>
                  <a:lnTo>
                    <a:pt x="1008" y="624"/>
                  </a:lnTo>
                  <a:lnTo>
                    <a:pt x="960" y="48"/>
                  </a:lnTo>
                  <a:lnTo>
                    <a:pt x="816" y="0"/>
                  </a:lnTo>
                  <a:lnTo>
                    <a:pt x="768" y="720"/>
                  </a:lnTo>
                  <a:lnTo>
                    <a:pt x="288" y="624"/>
                  </a:lnTo>
                  <a:lnTo>
                    <a:pt x="0" y="528"/>
                  </a:lnTo>
                  <a:lnTo>
                    <a:pt x="1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3017838" y="1509713"/>
            <a:ext cx="4525962" cy="2986087"/>
            <a:chOff x="912" y="576"/>
            <a:chExt cx="2851" cy="1881"/>
          </a:xfrm>
        </p:grpSpPr>
        <p:pic>
          <p:nvPicPr>
            <p:cNvPr id="65" name="Picture 4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2694" y="1305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pic>
          <p:nvPicPr>
            <p:cNvPr id="66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1164" y="829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912" y="576"/>
              <a:ext cx="1248" cy="1344"/>
            </a:xfrm>
            <a:custGeom>
              <a:avLst/>
              <a:gdLst>
                <a:gd name="T0" fmla="*/ 0 w 1248"/>
                <a:gd name="T1" fmla="*/ 624 h 1344"/>
                <a:gd name="T2" fmla="*/ 720 w 1248"/>
                <a:gd name="T3" fmla="*/ 1104 h 1344"/>
                <a:gd name="T4" fmla="*/ 768 w 1248"/>
                <a:gd name="T5" fmla="*/ 1344 h 1344"/>
                <a:gd name="T6" fmla="*/ 1008 w 1248"/>
                <a:gd name="T7" fmla="*/ 1344 h 1344"/>
                <a:gd name="T8" fmla="*/ 1104 w 1248"/>
                <a:gd name="T9" fmla="*/ 1296 h 1344"/>
                <a:gd name="T10" fmla="*/ 1248 w 1248"/>
                <a:gd name="T11" fmla="*/ 1104 h 1344"/>
                <a:gd name="T12" fmla="*/ 1152 w 1248"/>
                <a:gd name="T13" fmla="*/ 912 h 1344"/>
                <a:gd name="T14" fmla="*/ 1056 w 1248"/>
                <a:gd name="T15" fmla="*/ 912 h 1344"/>
                <a:gd name="T16" fmla="*/ 1008 w 1248"/>
                <a:gd name="T17" fmla="*/ 0 h 1344"/>
                <a:gd name="T18" fmla="*/ 912 w 1248"/>
                <a:gd name="T19" fmla="*/ 48 h 1344"/>
                <a:gd name="T20" fmla="*/ 864 w 1248"/>
                <a:gd name="T21" fmla="*/ 1008 h 1344"/>
                <a:gd name="T22" fmla="*/ 48 w 1248"/>
                <a:gd name="T23" fmla="*/ 528 h 1344"/>
                <a:gd name="T24" fmla="*/ 0 w 1248"/>
                <a:gd name="T25" fmla="*/ 62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8" h="1344">
                  <a:moveTo>
                    <a:pt x="0" y="624"/>
                  </a:moveTo>
                  <a:lnTo>
                    <a:pt x="720" y="1104"/>
                  </a:lnTo>
                  <a:lnTo>
                    <a:pt x="768" y="1344"/>
                  </a:lnTo>
                  <a:lnTo>
                    <a:pt x="1008" y="1344"/>
                  </a:lnTo>
                  <a:lnTo>
                    <a:pt x="1104" y="1296"/>
                  </a:lnTo>
                  <a:lnTo>
                    <a:pt x="1248" y="1104"/>
                  </a:lnTo>
                  <a:lnTo>
                    <a:pt x="1152" y="912"/>
                  </a:lnTo>
                  <a:lnTo>
                    <a:pt x="1056" y="912"/>
                  </a:lnTo>
                  <a:lnTo>
                    <a:pt x="1008" y="0"/>
                  </a:lnTo>
                  <a:lnTo>
                    <a:pt x="912" y="48"/>
                  </a:lnTo>
                  <a:lnTo>
                    <a:pt x="864" y="1008"/>
                  </a:lnTo>
                  <a:lnTo>
                    <a:pt x="48" y="528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6972300" y="367664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4114800" y="3581399"/>
            <a:ext cx="5486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3505200" y="3657599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9067800" y="320039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015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59" grpId="0" animBg="1"/>
      <p:bldP spid="68" grpId="0" animBg="1"/>
      <p:bldP spid="69" grpId="0" animBg="1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alk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4" y="3616036"/>
            <a:ext cx="1127441" cy="26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807527" y="304800"/>
            <a:ext cx="7031182" cy="3311236"/>
          </a:xfrm>
          <a:prstGeom prst="cloudCallout">
            <a:avLst>
              <a:gd name="adj1" fmla="val -108403"/>
              <a:gd name="adj2" fmla="val 66537"/>
            </a:avLst>
          </a:prstGeom>
          <a:gradFill rotWithShape="1">
            <a:gsLst>
              <a:gs pos="0">
                <a:srgbClr val="F6FCD4">
                  <a:gamma/>
                  <a:tint val="0"/>
                  <a:invGamma/>
                </a:srgbClr>
              </a:gs>
              <a:gs pos="100000">
                <a:srgbClr val="F6FC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2981" y="4029385"/>
            <a:ext cx="9983546" cy="13267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168" y="1299608"/>
            <a:ext cx="11424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       </a:t>
            </a:r>
            <a:r>
              <a:rPr lang="fr-FR" sz="4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7382" r="20120" b="2"/>
          <a:stretch/>
        </p:blipFill>
        <p:spPr>
          <a:xfrm>
            <a:off x="143110" y="96440"/>
            <a:ext cx="1138506" cy="113850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8" y="240318"/>
            <a:ext cx="850750" cy="8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6854" y="634953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08831"/>
              </p:ext>
            </p:extLst>
          </p:nvPr>
        </p:nvGraphicFramePr>
        <p:xfrm>
          <a:off x="6434752" y="1408249"/>
          <a:ext cx="1004534" cy="5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1" imgW="660240" imgH="380880" progId="Equation.DSMT4">
                  <p:embed/>
                </p:oleObj>
              </mc:Choice>
              <mc:Fallback>
                <p:oleObj name="Equation" r:id="rId11" imgW="660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34752" y="1408249"/>
                        <a:ext cx="1004534" cy="579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00" y="2806471"/>
            <a:ext cx="5219700" cy="3486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062" y="2125663"/>
            <a:ext cx="5595671" cy="4320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531" y="1846998"/>
            <a:ext cx="8557210" cy="45807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99100" y="44713"/>
            <a:ext cx="3697589" cy="981200"/>
            <a:chOff x="5229100" y="2676401"/>
            <a:chExt cx="3257800" cy="981200"/>
          </a:xfrm>
        </p:grpSpPr>
        <p:sp>
          <p:nvSpPr>
            <p:cNvPr id="18" name="TextBox 17"/>
            <p:cNvSpPr txBox="1"/>
            <p:nvPr/>
          </p:nvSpPr>
          <p:spPr>
            <a:xfrm>
              <a:off x="6038069" y="2843835"/>
              <a:ext cx="23393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20" name="Round Same Side Corner Rectangle 19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100945" y="1509963"/>
            <a:ext cx="728056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VẬN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DỤNG </a:t>
            </a:r>
            <a:endParaRPr lang="en-US" sz="4800" dirty="0"/>
          </a:p>
          <a:p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7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2096" y="40202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3629" y="228589"/>
            <a:ext cx="11808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914400" indent="-914400">
              <a:buAutoNum type="alphaLcParenR"/>
            </a:pP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0" indent="-914400">
              <a:buFontTx/>
              <a:buAutoNum type="alphaLcParenR"/>
            </a:pP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?</a:t>
            </a: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50216"/>
              </p:ext>
            </p:extLst>
          </p:nvPr>
        </p:nvGraphicFramePr>
        <p:xfrm>
          <a:off x="7008704" y="1752083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3" imgW="431640" imgH="253800" progId="Equation.DSMT4">
                  <p:embed/>
                </p:oleObj>
              </mc:Choice>
              <mc:Fallback>
                <p:oleObj name="Equation" r:id="rId3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704" y="1752083"/>
                        <a:ext cx="1095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75331"/>
              </p:ext>
            </p:extLst>
          </p:nvPr>
        </p:nvGraphicFramePr>
        <p:xfrm>
          <a:off x="9500481" y="1806058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5" imgW="990360" imgH="545760" progId="Equation.DSMT4">
                  <p:embed/>
                </p:oleObj>
              </mc:Choice>
              <mc:Fallback>
                <p:oleObj name="Equation" r:id="rId5" imgW="9903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00481" y="1806058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423" y="2596343"/>
            <a:ext cx="7109704" cy="48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497" y="503255"/>
            <a:ext cx="118083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914400" indent="-914400">
              <a:buAutoNum type="alphaLcParenR"/>
            </a:pP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914400" indent="-914400">
              <a:buAutoNum type="alphaLcParenR"/>
            </a:pP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 Tia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Tia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7338"/>
              </p:ext>
            </p:extLst>
          </p:nvPr>
        </p:nvGraphicFramePr>
        <p:xfrm>
          <a:off x="5967070" y="4262038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2" name="Equation" r:id="rId3" imgW="431640" imgH="253800" progId="Equation.DSMT4">
                  <p:embed/>
                </p:oleObj>
              </mc:Choice>
              <mc:Fallback>
                <p:oleObj name="Equation" r:id="rId3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070" y="4262038"/>
                        <a:ext cx="1095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50626"/>
              </p:ext>
            </p:extLst>
          </p:nvPr>
        </p:nvGraphicFramePr>
        <p:xfrm>
          <a:off x="5997050" y="5020943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" name="Equation" r:id="rId5" imgW="990360" imgH="545760" progId="Equation.DSMT4">
                  <p:embed/>
                </p:oleObj>
              </mc:Choice>
              <mc:Fallback>
                <p:oleObj name="Equation" r:id="rId5" imgW="9903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7050" y="5020943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71070"/>
              </p:ext>
            </p:extLst>
          </p:nvPr>
        </p:nvGraphicFramePr>
        <p:xfrm>
          <a:off x="8766175" y="4471065"/>
          <a:ext cx="6842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" name="Equation" r:id="rId7" imgW="799920" imgH="380880" progId="Equation.DSMT4">
                  <p:embed/>
                </p:oleObj>
              </mc:Choice>
              <mc:Fallback>
                <p:oleObj name="Equation" r:id="rId7" imgW="799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66175" y="4471065"/>
                        <a:ext cx="6842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325826"/>
              </p:ext>
            </p:extLst>
          </p:nvPr>
        </p:nvGraphicFramePr>
        <p:xfrm>
          <a:off x="8751888" y="5186043"/>
          <a:ext cx="69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5" name="Equation" r:id="rId9" imgW="698400" imgH="380880" progId="Equation.DSMT4">
                  <p:embed/>
                </p:oleObj>
              </mc:Choice>
              <mc:Fallback>
                <p:oleObj name="Equation" r:id="rId9" imgW="698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51888" y="5186043"/>
                        <a:ext cx="698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71812"/>
              </p:ext>
            </p:extLst>
          </p:nvPr>
        </p:nvGraphicFramePr>
        <p:xfrm>
          <a:off x="2477172" y="2205781"/>
          <a:ext cx="36957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" name="Equation" r:id="rId11" imgW="3695400" imgH="545760" progId="Equation.DSMT4">
                  <p:embed/>
                </p:oleObj>
              </mc:Choice>
              <mc:Fallback>
                <p:oleObj name="Equation" r:id="rId11" imgW="36954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77172" y="2205781"/>
                        <a:ext cx="3695700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37517"/>
              </p:ext>
            </p:extLst>
          </p:nvPr>
        </p:nvGraphicFramePr>
        <p:xfrm>
          <a:off x="2568911" y="2932609"/>
          <a:ext cx="347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" name="Equation" r:id="rId13" imgW="3479760" imgH="545760" progId="Equation.DSMT4">
                  <p:embed/>
                </p:oleObj>
              </mc:Choice>
              <mc:Fallback>
                <p:oleObj name="Equation" r:id="rId13" imgW="34797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68911" y="2932609"/>
                        <a:ext cx="3479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1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20349" r="20345" b="-4"/>
          <a:stretch/>
        </p:blipFill>
        <p:spPr>
          <a:xfrm>
            <a:off x="15309" y="102483"/>
            <a:ext cx="1654931" cy="187873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411591"/>
            <a:ext cx="1260522" cy="1260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70240" y="348674"/>
            <a:ext cx="10306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</a:p>
          <a:p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520640" y="921074"/>
          <a:ext cx="936076" cy="74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" name="Equation" r:id="rId18" imgW="790651" imgH="628802" progId="Equation.DSMT4">
                  <p:embed/>
                </p:oleObj>
              </mc:Choice>
              <mc:Fallback>
                <p:oleObj name="Equation" r:id="rId18" imgW="790651" imgH="6288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20640" y="921074"/>
                        <a:ext cx="936076" cy="74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9226764" y="921074"/>
          <a:ext cx="936076" cy="74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" name="Equation" r:id="rId20" imgW="790651" imgH="628802" progId="Equation.DSMT4">
                  <p:embed/>
                </p:oleObj>
              </mc:Choice>
              <mc:Fallback>
                <p:oleObj name="Equation" r:id="rId20" imgW="790651" imgH="6288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26764" y="921074"/>
                        <a:ext cx="936076" cy="74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779071" y="1127670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5" name="Equation" r:id="rId21" imgW="545760" imgH="380880" progId="Equation.DSMT4">
                  <p:embed/>
                </p:oleObj>
              </mc:Choice>
              <mc:Fallback>
                <p:oleObj name="Equation" r:id="rId21" imgW="545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79071" y="1127670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5384" y="2596774"/>
            <a:ext cx="4187373" cy="39970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1183" y="3034471"/>
            <a:ext cx="67410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là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endParaRPr lang="fr-FR" sz="4000" dirty="0" smtClean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4000" dirty="0" smtClean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fr-FR" sz="4000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000" dirty="0">
              <a:solidFill>
                <a:srgbClr val="0066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087100" y="3064451"/>
          <a:ext cx="80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" name="Equation" r:id="rId24" imgW="799920" imgH="634680" progId="Equation.DSMT4">
                  <p:embed/>
                </p:oleObj>
              </mc:Choice>
              <mc:Fallback>
                <p:oleObj name="Equation" r:id="rId24" imgW="799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087100" y="3064451"/>
                        <a:ext cx="800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07671" y="3200612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" name="Equation" r:id="rId26" imgW="545760" imgH="380880" progId="Equation.DSMT4">
                  <p:embed/>
                </p:oleObj>
              </mc:Choice>
              <mc:Fallback>
                <p:oleObj name="Equation" r:id="rId26" imgW="545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07671" y="3200612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430902" y="3887918"/>
          <a:ext cx="3263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8" name="Equation" r:id="rId28" imgW="3263760" imgH="1168200" progId="Equation.DSMT4">
                  <p:embed/>
                </p:oleObj>
              </mc:Choice>
              <mc:Fallback>
                <p:oleObj name="Equation" r:id="rId28" imgW="326376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30902" y="3887918"/>
                        <a:ext cx="32639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261100" y="5485623"/>
          <a:ext cx="4826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" name="Equation" r:id="rId30" imgW="4825800" imgH="634680" progId="Equation.DSMT4">
                  <p:embed/>
                </p:oleObj>
              </mc:Choice>
              <mc:Fallback>
                <p:oleObj name="Equation" r:id="rId30" imgW="4825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261100" y="5485623"/>
                        <a:ext cx="4826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3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áo giá HỘP BÓNG BIDA LỖ CÔ GÁI chỉ 500.000₫ | Hàng Đồ Chơi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960887"/>
              </p:ext>
            </p:extLst>
          </p:nvPr>
        </p:nvGraphicFramePr>
        <p:xfrm>
          <a:off x="6237000" y="1839170"/>
          <a:ext cx="86518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3" imgW="749160" imgH="850680" progId="Equation.DSMT4">
                  <p:embed/>
                </p:oleObj>
              </mc:Choice>
              <mc:Fallback>
                <p:oleObj name="Equation" r:id="rId3" imgW="7491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7000" y="1839170"/>
                        <a:ext cx="865187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43698"/>
              </p:ext>
            </p:extLst>
          </p:nvPr>
        </p:nvGraphicFramePr>
        <p:xfrm>
          <a:off x="2230429" y="949470"/>
          <a:ext cx="86518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5" imgW="749160" imgH="850680" progId="Equation.DSMT4">
                  <p:embed/>
                </p:oleObj>
              </mc:Choice>
              <mc:Fallback>
                <p:oleObj name="Equation" r:id="rId5" imgW="7491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0429" y="949470"/>
                        <a:ext cx="865188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9958226" y="22687"/>
            <a:ext cx="2233774" cy="254542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811198" y="212974"/>
            <a:ext cx="2117528" cy="2117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2954" y="428913"/>
            <a:ext cx="10306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8181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smtClean="0">
                <a:solidFill>
                  <a:srgbClr val="8181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110</a:t>
            </a:r>
            <a:r>
              <a:rPr lang="en-US" sz="40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áo giá HỘP BÓNG BIDA LỖ CÔ GÁI chỉ 500.000₫ | Hàng Đồ Chơi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9958226" y="22687"/>
            <a:ext cx="2233774" cy="254542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811198" y="212974"/>
            <a:ext cx="2117528" cy="2117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" y="212974"/>
            <a:ext cx="10306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45938" y="203146"/>
            <a:ext cx="7414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2667000" y="2819400"/>
            <a:ext cx="14478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1828800" y="2667000"/>
            <a:ext cx="3352800" cy="2209800"/>
            <a:chOff x="192" y="1680"/>
            <a:chExt cx="2112" cy="1392"/>
          </a:xfrm>
        </p:grpSpPr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92" y="1680"/>
              <a:ext cx="528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20" y="3072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362200" y="4876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724400" y="49530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4267200" y="28194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 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057400" y="2590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2" name="Arc 62"/>
          <p:cNvSpPr>
            <a:spLocks/>
          </p:cNvSpPr>
          <p:nvPr/>
        </p:nvSpPr>
        <p:spPr bwMode="auto">
          <a:xfrm rot="10524012" flipH="1" flipV="1">
            <a:off x="2511425" y="4419600"/>
            <a:ext cx="573088" cy="458788"/>
          </a:xfrm>
          <a:custGeom>
            <a:avLst/>
            <a:gdLst>
              <a:gd name="T0" fmla="*/ 0 w 28911"/>
              <a:gd name="T1" fmla="*/ 2147483646 h 29202"/>
              <a:gd name="T2" fmla="*/ 2147483646 w 28911"/>
              <a:gd name="T3" fmla="*/ 2147483646 h 29202"/>
              <a:gd name="T4" fmla="*/ 2147483646 w 28911"/>
              <a:gd name="T5" fmla="*/ 2147483646 h 29202"/>
              <a:gd name="T6" fmla="*/ 0 60000 65536"/>
              <a:gd name="T7" fmla="*/ 0 60000 65536"/>
              <a:gd name="T8" fmla="*/ 0 60000 65536"/>
              <a:gd name="T9" fmla="*/ 0 w 28911"/>
              <a:gd name="T10" fmla="*/ 0 h 29202"/>
              <a:gd name="T11" fmla="*/ 28911 w 28911"/>
              <a:gd name="T12" fmla="*/ 29202 h 29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11" h="29202" fill="none" extrusionOk="0">
                <a:moveTo>
                  <a:pt x="-1" y="1274"/>
                </a:moveTo>
                <a:cubicBezTo>
                  <a:pt x="2345" y="431"/>
                  <a:pt x="4818" y="-1"/>
                  <a:pt x="7311" y="0"/>
                </a:cubicBezTo>
                <a:cubicBezTo>
                  <a:pt x="19240" y="0"/>
                  <a:pt x="28911" y="9670"/>
                  <a:pt x="28911" y="21600"/>
                </a:cubicBezTo>
                <a:cubicBezTo>
                  <a:pt x="28911" y="24196"/>
                  <a:pt x="28442" y="26771"/>
                  <a:pt x="27529" y="29202"/>
                </a:cubicBezTo>
              </a:path>
              <a:path w="28911" h="29202" stroke="0" extrusionOk="0">
                <a:moveTo>
                  <a:pt x="-1" y="1274"/>
                </a:moveTo>
                <a:cubicBezTo>
                  <a:pt x="2345" y="431"/>
                  <a:pt x="4818" y="-1"/>
                  <a:pt x="7311" y="0"/>
                </a:cubicBezTo>
                <a:cubicBezTo>
                  <a:pt x="19240" y="0"/>
                  <a:pt x="28911" y="9670"/>
                  <a:pt x="28911" y="21600"/>
                </a:cubicBezTo>
                <a:cubicBezTo>
                  <a:pt x="28911" y="24196"/>
                  <a:pt x="28442" y="26771"/>
                  <a:pt x="27529" y="29202"/>
                </a:cubicBezTo>
                <a:lnTo>
                  <a:pt x="7311" y="21600"/>
                </a:lnTo>
                <a:lnTo>
                  <a:pt x="-1" y="127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64"/>
          <p:cNvGrpSpPr>
            <a:grpSpLocks/>
          </p:cNvGrpSpPr>
          <p:nvPr/>
        </p:nvGrpSpPr>
        <p:grpSpPr bwMode="auto">
          <a:xfrm>
            <a:off x="3048000" y="4267200"/>
            <a:ext cx="609600" cy="609600"/>
            <a:chOff x="1008" y="2688"/>
            <a:chExt cx="279" cy="281"/>
          </a:xfrm>
        </p:grpSpPr>
        <p:sp>
          <p:nvSpPr>
            <p:cNvPr id="24" name="Arc 65"/>
            <p:cNvSpPr>
              <a:spLocks/>
            </p:cNvSpPr>
            <p:nvPr/>
          </p:nvSpPr>
          <p:spPr bwMode="auto">
            <a:xfrm rot="-10766123" flipH="1" flipV="1">
              <a:off x="1008" y="2688"/>
              <a:ext cx="209" cy="281"/>
            </a:xfrm>
            <a:custGeom>
              <a:avLst/>
              <a:gdLst>
                <a:gd name="T0" fmla="*/ 0 w 21600"/>
                <a:gd name="T1" fmla="*/ 0 h 35563"/>
                <a:gd name="T2" fmla="*/ 0 w 21600"/>
                <a:gd name="T3" fmla="*/ 0 h 35563"/>
                <a:gd name="T4" fmla="*/ 0 w 21600"/>
                <a:gd name="T5" fmla="*/ 0 h 355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563"/>
                <a:gd name="T11" fmla="*/ 21600 w 21600"/>
                <a:gd name="T12" fmla="*/ 35563 h 3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563" fill="none" extrusionOk="0">
                  <a:moveTo>
                    <a:pt x="3771" y="-1"/>
                  </a:moveTo>
                  <a:cubicBezTo>
                    <a:pt x="14084" y="1828"/>
                    <a:pt x="21600" y="10793"/>
                    <a:pt x="21600" y="21268"/>
                  </a:cubicBezTo>
                  <a:cubicBezTo>
                    <a:pt x="21600" y="26532"/>
                    <a:pt x="19677" y="31616"/>
                    <a:pt x="16192" y="35562"/>
                  </a:cubicBezTo>
                </a:path>
                <a:path w="21600" h="35563" stroke="0" extrusionOk="0">
                  <a:moveTo>
                    <a:pt x="3771" y="-1"/>
                  </a:moveTo>
                  <a:cubicBezTo>
                    <a:pt x="14084" y="1828"/>
                    <a:pt x="21600" y="10793"/>
                    <a:pt x="21600" y="21268"/>
                  </a:cubicBezTo>
                  <a:cubicBezTo>
                    <a:pt x="21600" y="26532"/>
                    <a:pt x="19677" y="31616"/>
                    <a:pt x="16192" y="35562"/>
                  </a:cubicBezTo>
                  <a:lnTo>
                    <a:pt x="0" y="21268"/>
                  </a:lnTo>
                  <a:lnTo>
                    <a:pt x="3771" y="-1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 rot="2187643" flipV="1">
              <a:off x="1115" y="2740"/>
              <a:ext cx="172" cy="13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67"/>
          <p:cNvSpPr txBox="1">
            <a:spLocks noChangeArrowheads="1"/>
          </p:cNvSpPr>
          <p:nvPr/>
        </p:nvSpPr>
        <p:spPr bwMode="auto">
          <a:xfrm>
            <a:off x="3352800" y="39624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  ?</a:t>
            </a:r>
          </a:p>
        </p:txBody>
      </p:sp>
      <p:sp>
        <p:nvSpPr>
          <p:cNvPr id="27" name="Text Box 68"/>
          <p:cNvSpPr txBox="1">
            <a:spLocks noChangeArrowheads="1"/>
          </p:cNvSpPr>
          <p:nvPr/>
        </p:nvSpPr>
        <p:spPr bwMode="auto">
          <a:xfrm>
            <a:off x="2438400" y="36576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110</a:t>
            </a:r>
            <a:r>
              <a:rPr lang="en-US" sz="2800" b="1" baseline="3000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3962400" y="28956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9" name="Text Box 94"/>
          <p:cNvSpPr txBox="1">
            <a:spLocks noChangeArrowheads="1"/>
          </p:cNvSpPr>
          <p:nvPr/>
        </p:nvSpPr>
        <p:spPr bwMode="auto">
          <a:xfrm>
            <a:off x="5181600" y="2362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33600" y="1371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, 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/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6324600" y="2286001"/>
          <a:ext cx="9413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0" imgW="241195" imgH="203112" progId="Equation.DSMT4">
                  <p:embed/>
                </p:oleObj>
              </mc:Choice>
              <mc:Fallback>
                <p:oleObj name="Equation" r:id="rId10" imgW="241195" imgH="203112" progId="Equation.DSMT4">
                  <p:embed/>
                  <p:pic>
                    <p:nvPicPr>
                      <p:cNvPr id="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86001"/>
                        <a:ext cx="9413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6477000" y="3148014"/>
          <a:ext cx="8382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2" imgW="241195" imgH="203112" progId="Equation.DSMT4">
                  <p:embed/>
                </p:oleObj>
              </mc:Choice>
              <mc:Fallback>
                <p:oleObj name="Equation" r:id="rId12" imgW="241195" imgH="203112" progId="Equation.DSMT4">
                  <p:embed/>
                  <p:pic>
                    <p:nvPicPr>
                      <p:cNvPr id="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48014"/>
                        <a:ext cx="8382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6553200" y="4800600"/>
          <a:ext cx="762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4" imgW="241195" imgH="203112" progId="Equation.DSMT4">
                  <p:embed/>
                </p:oleObj>
              </mc:Choice>
              <mc:Fallback>
                <p:oleObj name="Equation" r:id="rId14" imgW="241195" imgH="203112" progId="Equation.DSMT4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00600"/>
                        <a:ext cx="762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5334000" y="2438400"/>
            <a:ext cx="838200" cy="533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10200" y="3352800"/>
            <a:ext cx="9144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86400" y="4114800"/>
            <a:ext cx="762000" cy="457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6400" y="4876800"/>
            <a:ext cx="838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6318250" y="1914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16" imgW="114102" imgH="177492" progId="Equation.DSMT4">
                  <p:embed/>
                </p:oleObj>
              </mc:Choice>
              <mc:Fallback>
                <p:oleObj name="Equation" r:id="rId16" imgW="114102" imgH="177492" progId="Equation.DSMT4">
                  <p:embed/>
                  <p:pic>
                    <p:nvPicPr>
                      <p:cNvPr id="194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1914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6477000" y="4038600"/>
          <a:ext cx="7762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18" imgW="241195" imgH="203112" progId="Equation.DSMT4">
                  <p:embed/>
                </p:oleObj>
              </mc:Choice>
              <mc:Fallback>
                <p:oleObj name="Equation" r:id="rId18" imgW="241195" imgH="203112" progId="Equation.DSMT4">
                  <p:embed/>
                  <p:pic>
                    <p:nvPicPr>
                      <p:cNvPr id="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038600"/>
                        <a:ext cx="7762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16" descr="36_7_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733800"/>
            <a:ext cx="1185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36_1_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2860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36_1_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8768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36_1_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1242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905143" y="1411618"/>
                <a:ext cx="1657313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43" y="1411618"/>
                <a:ext cx="1657313" cy="381386"/>
              </a:xfrm>
              <a:prstGeom prst="rect">
                <a:avLst/>
              </a:prstGeom>
              <a:blipFill>
                <a:blip r:embed="rId22"/>
                <a:stretch>
                  <a:fillRect l="-5904" t="-19355" r="-184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8010679" y="1452608"/>
                <a:ext cx="604781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679" y="1452608"/>
                <a:ext cx="604781" cy="381386"/>
              </a:xfrm>
              <a:prstGeom prst="rect">
                <a:avLst/>
              </a:prstGeom>
              <a:blipFill>
                <a:blip r:embed="rId23"/>
                <a:stretch>
                  <a:fillRect l="-17172" t="-17460" r="-41414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864913" y="1901632"/>
                <a:ext cx="557332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𝑥𝐴𝑡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13" y="1901632"/>
                <a:ext cx="557332" cy="381386"/>
              </a:xfrm>
              <a:prstGeom prst="rect">
                <a:avLst/>
              </a:prstGeom>
              <a:blipFill>
                <a:blip r:embed="rId24"/>
                <a:stretch>
                  <a:fillRect l="-13187" t="-19048" r="-3956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5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2" grpId="0" animBg="1"/>
      <p:bldP spid="30" grpId="0"/>
      <p:bldP spid="34" grpId="0" animBg="1"/>
      <p:bldP spid="35" grpId="0" animBg="1"/>
      <p:bldP spid="36" grpId="0" animBg="1"/>
      <p:bldP spid="37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8" y="914586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2343338" y="2084466"/>
            <a:ext cx="7505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§2. TIA PHÂN GIÁC </a:t>
            </a:r>
          </a:p>
          <a:p>
            <a:pPr algn="ctr"/>
            <a:r>
              <a:rPr kumimoji="1"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CỦA MỘT GÓC </a:t>
            </a:r>
            <a:endParaRPr kumimoji="1" lang="en-US" altLang="zh-CN" sz="6000" dirty="0" smtClean="0">
              <a:solidFill>
                <a:schemeClr val="bg1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4970C44-83AF-7A41-BD2D-DA16D877A9EB}"/>
              </a:ext>
            </a:extLst>
          </p:cNvPr>
          <p:cNvSpPr txBox="1"/>
          <p:nvPr/>
        </p:nvSpPr>
        <p:spPr>
          <a:xfrm>
            <a:off x="3978146" y="1211675"/>
            <a:ext cx="391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CHƯƠNG IV</a:t>
            </a:r>
            <a:endParaRPr kumimoji="1" lang="zh-CN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4">
            <a:extLst>
              <a:ext uri="{FF2B5EF4-FFF2-40B4-BE49-F238E27FC236}">
                <a16:creationId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3621208" y="4247885"/>
            <a:ext cx="4628446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zh-CN" sz="2000" b="1" dirty="0" smtClean="0">
                <a:solidFill>
                  <a:srgbClr val="FF0000"/>
                </a:solidFill>
                <a:latin typeface="+mj-lt"/>
              </a:rPr>
              <a:t>GV: PHÙNG THỊ TRANG NHUNG</a:t>
            </a:r>
            <a:endParaRPr kumimoji="1" lang="zh-CN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5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788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7458" name="Picture 3" descr="ECH MOI 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07" y="4177669"/>
            <a:ext cx="4107400" cy="25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arallelogram 6"/>
          <p:cNvSpPr/>
          <p:nvPr/>
        </p:nvSpPr>
        <p:spPr>
          <a:xfrm>
            <a:off x="5857782" y="3040507"/>
            <a:ext cx="1155577" cy="3014709"/>
          </a:xfrm>
          <a:prstGeom prst="parallelogram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400" b="1">
                <a:solidFill>
                  <a:srgbClr val="FFFF00"/>
                </a:solidFill>
              </a:rPr>
              <a:t>B1</a:t>
            </a:r>
          </a:p>
        </p:txBody>
      </p:sp>
      <p:sp>
        <p:nvSpPr>
          <p:cNvPr id="147460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521125" y="-228431"/>
            <a:ext cx="7700772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TẦM CAO MỚI</a:t>
            </a:r>
          </a:p>
        </p:txBody>
      </p:sp>
      <p:pic>
        <p:nvPicPr>
          <p:cNvPr id="5" name="Picture 4" descr="ECH-DONG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0155" y="5564080"/>
            <a:ext cx="838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4879647" y="6076765"/>
            <a:ext cx="1219199" cy="61551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6746289" y="2802706"/>
            <a:ext cx="1155577" cy="3014709"/>
          </a:xfrm>
          <a:prstGeom prst="parallelogram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FF00"/>
                </a:solidFill>
                <a:hlinkClick r:id="rId6" action="ppaction://hlinksldjump"/>
              </a:rPr>
              <a:t>B2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Parallelogram 8">
            <a:hlinkClick r:id="rId7" action="ppaction://hlinksldjump"/>
          </p:cNvPr>
          <p:cNvSpPr/>
          <p:nvPr/>
        </p:nvSpPr>
        <p:spPr>
          <a:xfrm>
            <a:off x="7609766" y="2614352"/>
            <a:ext cx="1155577" cy="3014709"/>
          </a:xfrm>
          <a:prstGeom prst="parallelogram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</a:rPr>
              <a:t>B3</a:t>
            </a:r>
          </a:p>
        </p:txBody>
      </p:sp>
      <p:sp>
        <p:nvSpPr>
          <p:cNvPr id="10" name="Parallelogram 9">
            <a:hlinkClick r:id="rId8" action="ppaction://hlinksldjump"/>
          </p:cNvPr>
          <p:cNvSpPr/>
          <p:nvPr/>
        </p:nvSpPr>
        <p:spPr>
          <a:xfrm>
            <a:off x="8522630" y="2314851"/>
            <a:ext cx="1155577" cy="3014709"/>
          </a:xfrm>
          <a:prstGeom prst="parallelogram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</a:rPr>
              <a:t>B4</a:t>
            </a:r>
          </a:p>
        </p:txBody>
      </p:sp>
      <p:sp>
        <p:nvSpPr>
          <p:cNvPr id="11" name="Parallelogram 10">
            <a:hlinkClick r:id="rId9" action="ppaction://hlinksldjump"/>
          </p:cNvPr>
          <p:cNvSpPr/>
          <p:nvPr/>
        </p:nvSpPr>
        <p:spPr>
          <a:xfrm>
            <a:off x="9294921" y="2067547"/>
            <a:ext cx="1155577" cy="3014709"/>
          </a:xfrm>
          <a:prstGeom prst="parallelogram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</a:rPr>
              <a:t>B5</a:t>
            </a:r>
          </a:p>
        </p:txBody>
      </p:sp>
      <p:sp>
        <p:nvSpPr>
          <p:cNvPr id="17" name="Up Arrow Callout 16">
            <a:hlinkClick r:id="rId10" action="ppaction://hlinksldjump"/>
          </p:cNvPr>
          <p:cNvSpPr/>
          <p:nvPr/>
        </p:nvSpPr>
        <p:spPr>
          <a:xfrm>
            <a:off x="6189585" y="5876277"/>
            <a:ext cx="770385" cy="79899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18" name="Up Arrow Callout 17">
            <a:hlinkClick r:id="rId6" action="ppaction://hlinksldjump"/>
          </p:cNvPr>
          <p:cNvSpPr/>
          <p:nvPr/>
        </p:nvSpPr>
        <p:spPr>
          <a:xfrm>
            <a:off x="7027662" y="5787501"/>
            <a:ext cx="770385" cy="887767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19" name="Up Arrow Callout 18">
            <a:hlinkClick r:id="rId7" action="ppaction://hlinksldjump"/>
          </p:cNvPr>
          <p:cNvSpPr/>
          <p:nvPr/>
        </p:nvSpPr>
        <p:spPr>
          <a:xfrm>
            <a:off x="7888785" y="5432392"/>
            <a:ext cx="641988" cy="124287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20" name="Up Arrow Callout 19">
            <a:hlinkClick r:id="rId8" action="ppaction://hlinksldjump"/>
          </p:cNvPr>
          <p:cNvSpPr/>
          <p:nvPr/>
        </p:nvSpPr>
        <p:spPr>
          <a:xfrm>
            <a:off x="8621510" y="5193114"/>
            <a:ext cx="641988" cy="150920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21" name="Up Arrow Callout 20">
            <a:hlinkClick r:id="rId9" action="ppaction://hlinksldjump"/>
          </p:cNvPr>
          <p:cNvSpPr/>
          <p:nvPr/>
        </p:nvSpPr>
        <p:spPr>
          <a:xfrm>
            <a:off x="9374501" y="4926898"/>
            <a:ext cx="641988" cy="177553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27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flipH="1">
            <a:off x="9993297" y="1381747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/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 sz="1351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328321" y="1476517"/>
            <a:ext cx="1960959" cy="1960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2428"/>
            <a:ext cx="3069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2" name="Right Arrow 11">
            <a:hlinkClick r:id="" action="ppaction://noaction"/>
          </p:cNvPr>
          <p:cNvSpPr/>
          <p:nvPr/>
        </p:nvSpPr>
        <p:spPr>
          <a:xfrm>
            <a:off x="10448676" y="5947716"/>
            <a:ext cx="1436703" cy="574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-0.05031 C -0.05521 -0.06266 -0.05486 -0.0747 -0.05469 -0.09476 C -0.05452 -0.11513 -0.05209 -0.1176 -0.05469 -0.17161 C -0.05712 -0.22593 -0.07396 -0.36821 -0.06979 -0.42007 C -0.06563 -0.47223 -0.05209 -0.48272 -0.029 -0.48365 C -0.00573 -0.48457 0.04826 -0.44692 0.06909 -0.42593 C 0.0901 -0.40494 0.0934 -0.38087 0.09687 -0.35649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35649 L 0.17083 -0.52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-0.52037 L 0.24271 -0.547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-0.54784 L 0.32257 -0.573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57 -0.57346 L 0.3835 -0.621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5 -0.62161 L 0.44357 -0.661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9550" y="-20045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7458" y="250476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vi-VN" dirty="0" smtClean="0">
                <a:latin typeface="+mj-lt"/>
                <a:ea typeface="Times New Roman" panose="02020603050405020304" pitchFamily="18" charset="0"/>
              </a:rPr>
              <a:t>Cho </a:t>
            </a:r>
            <a:r>
              <a:rPr lang="vi-VN" dirty="0">
                <a:latin typeface="+mj-lt"/>
                <a:ea typeface="Times New Roman" panose="02020603050405020304" pitchFamily="18" charset="0"/>
              </a:rPr>
              <a:t>hình vẽ bên, biết BC là tia phân giác của 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         ,</a:t>
            </a:r>
            <a:r>
              <a:rPr lang="vi-VN" sz="6000" dirty="0">
                <a:latin typeface="Arial" panose="020B0604020202020204" pitchFamily="34" charset="0"/>
              </a:rPr>
              <a:t/>
            </a:r>
            <a:br>
              <a:rPr lang="vi-VN" sz="6000" dirty="0">
                <a:latin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Bent-Up Arrow 4">
            <a:hlinkClick r:id="rId4" action="ppaction://hlinksldjump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80" y="3422650"/>
            <a:ext cx="108477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sz="4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en-US" sz="4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</a:t>
            </a:r>
            <a:r>
              <a:rPr lang="en-US" sz="4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4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05487" y="179976"/>
            <a:ext cx="1396063" cy="13960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7113"/>
              </p:ext>
            </p:extLst>
          </p:nvPr>
        </p:nvGraphicFramePr>
        <p:xfrm>
          <a:off x="1043737" y="503457"/>
          <a:ext cx="1001631" cy="62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6" imgW="355292" imgH="215713" progId="Equation.DSMT4">
                  <p:embed/>
                </p:oleObj>
              </mc:Choice>
              <mc:Fallback>
                <p:oleObj name="Equation" r:id="rId6" imgW="355292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37" y="503457"/>
                        <a:ext cx="1001631" cy="622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37776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245" y="487415"/>
            <a:ext cx="15621547" cy="693161"/>
          </a:xfrm>
          <a:prstGeom prst="rect">
            <a:avLst/>
          </a:prstGeom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4576"/>
            <a:ext cx="5624897" cy="494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96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16 -0.01898 L 0.15195 -0.044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3974" y="147014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5" name="Bent-Up Arrow 4">
            <a:hlinkClick r:id="rId4" action="ppaction://hlinksldjump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099" y="1753077"/>
            <a:ext cx="9639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vi-VN" sz="4000" dirty="0">
                <a:latin typeface="+mj-lt"/>
                <a:ea typeface="Times New Roman" panose="02020603050405020304" pitchFamily="18" charset="0"/>
              </a:rPr>
              <a:t>Cho hình vẽ bên, biết OB là tia phân giác </a:t>
            </a:r>
            <a:r>
              <a:rPr lang="vi-VN" sz="4000" dirty="0" smtClean="0">
                <a:latin typeface="+mj-lt"/>
                <a:ea typeface="Times New Roman" panose="02020603050405020304" pitchFamily="18" charset="0"/>
              </a:rPr>
              <a:t>của</a:t>
            </a:r>
            <a:endParaRPr lang="en-US" sz="3733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20" y="3775001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65</a:t>
            </a:r>
            <a:r>
              <a:rPr lang="en-US" sz="3733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914377"/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32,5</a:t>
            </a:r>
            <a:r>
              <a:rPr lang="en-US" sz="3733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130</a:t>
            </a:r>
            <a:r>
              <a:rPr lang="en-US" sz="3733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3733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563666" y="4769079"/>
            <a:ext cx="1396063" cy="13960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114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18811"/>
              </p:ext>
            </p:extLst>
          </p:nvPr>
        </p:nvGraphicFramePr>
        <p:xfrm>
          <a:off x="68263" y="2409825"/>
          <a:ext cx="9874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6" imgW="406080" imgH="253800" progId="Equation.DSMT4">
                  <p:embed/>
                </p:oleObj>
              </mc:Choice>
              <mc:Fallback>
                <p:oleObj name="Equation" r:id="rId6" imgW="4060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2409825"/>
                        <a:ext cx="987425" cy="61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257" y="2366240"/>
            <a:ext cx="16750191" cy="610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5303" y="3775001"/>
            <a:ext cx="5132862" cy="27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 0.25694 L 0.16263 0.053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4" grpId="0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130" y="369846"/>
            <a:ext cx="11716215" cy="6321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8143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Bent-Up Arrow 4">
            <a:hlinkClick r:id="rId3" action="ppaction://hlinksldjump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2507" y="3083478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16389" y="4543759"/>
            <a:ext cx="2090604" cy="209060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45" y="1741302"/>
            <a:ext cx="13783299" cy="559074"/>
          </a:xfrm>
          <a:prstGeom prst="rect">
            <a:avLst/>
          </a:prstGeom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50" y="2415818"/>
            <a:ext cx="6667908" cy="3414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2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181 -0.2053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71621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4190" y="78418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5" name="Bent-Up Arrow 4">
            <a:hlinkClick r:id="rId3" action="ppaction://hlinksldjump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507" y="1804871"/>
            <a:ext cx="106653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endParaRPr lang="en-US" sz="3733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893" y="4219501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86957" y="4600271"/>
            <a:ext cx="2208403" cy="22084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5" y="1846875"/>
            <a:ext cx="20075511" cy="8142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45" y="2638727"/>
            <a:ext cx="18294046" cy="7420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163" y="2700489"/>
            <a:ext cx="16338038" cy="5956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5650" y="3761535"/>
            <a:ext cx="5647363" cy="28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972 L 0.15494 0.121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1306"/>
            <a:ext cx="11716215" cy="6766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620849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745" y="1649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</a:p>
        </p:txBody>
      </p:sp>
      <p:sp>
        <p:nvSpPr>
          <p:cNvPr id="5" name="Bent-Up Arrow 4">
            <a:hlinkClick r:id="rId3" action="ppaction://hlinksldjump"/>
          </p:cNvPr>
          <p:cNvSpPr/>
          <p:nvPr/>
        </p:nvSpPr>
        <p:spPr>
          <a:xfrm>
            <a:off x="8490677" y="5663787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746" y="855257"/>
            <a:ext cx="10746453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377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377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249" y="2701615"/>
            <a:ext cx="7846780" cy="148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37,5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17,5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733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en-US" sz="3733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42,5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22697" y="4806911"/>
            <a:ext cx="1396063" cy="139606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96" y="885925"/>
            <a:ext cx="19614642" cy="715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96" y="1631689"/>
            <a:ext cx="15464284" cy="776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947" y="1702707"/>
            <a:ext cx="4343861" cy="44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21297 L 0.53242 -0.1537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4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89002" y="302493"/>
            <a:ext cx="3586619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96408"/>
              </p:ext>
            </p:extLst>
          </p:nvPr>
        </p:nvGraphicFramePr>
        <p:xfrm>
          <a:off x="1764314" y="1634659"/>
          <a:ext cx="7500001" cy="411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0001">
                  <a:extLst>
                    <a:ext uri="{9D8B030D-6E8A-4147-A177-3AD203B41FA5}">
                      <a16:colId xmlns:a16="http://schemas.microsoft.com/office/drawing/2014/main" val="1422719596"/>
                    </a:ext>
                  </a:extLst>
                </a:gridCol>
              </a:tblGrid>
              <a:tr h="4116436">
                <a:tc>
                  <a:txBody>
                    <a:bodyPr/>
                    <a:lstStyle/>
                    <a:p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HS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thuộc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khái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niệm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tia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giác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góc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 smtClean="0">
                        <a:solidFill>
                          <a:srgbClr val="2715AB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HS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tia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giác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góc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trên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sẵn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 smtClean="0">
                        <a:solidFill>
                          <a:srgbClr val="2715AB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-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Cách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vẽ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tia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phân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giác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của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một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góc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GB" altLang="en-US" sz="3600" i="1" dirty="0" smtClean="0">
                        <a:solidFill>
                          <a:srgbClr val="2715A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1,2,3,4</a:t>
                      </a:r>
                      <a:r>
                        <a:rPr lang="vi-VN" sz="3600" baseline="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SGK</a:t>
                      </a:r>
                      <a:r>
                        <a:rPr lang="vi-VN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trang 98,99</a:t>
                      </a:r>
                      <a:endParaRPr lang="en-GB" altLang="en-US" sz="3600" i="1" dirty="0">
                        <a:solidFill>
                          <a:srgbClr val="2715A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71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7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169385" y="1643887"/>
            <a:ext cx="66889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200" dirty="0">
              <a:solidFill>
                <a:prstClr val="black"/>
              </a:solidFill>
            </a:endParaRPr>
          </a:p>
        </p:txBody>
      </p:sp>
      <p:pic>
        <p:nvPicPr>
          <p:cNvPr id="6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2730107"/>
            <a:ext cx="2186740" cy="2186740"/>
          </a:xfrm>
          <a:prstGeom prst="rect">
            <a:avLst/>
          </a:prstGeom>
        </p:spPr>
      </p:pic>
      <p:sp>
        <p:nvSpPr>
          <p:cNvPr id="7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9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953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3035" y="386556"/>
            <a:ext cx="5859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1" y="477251"/>
            <a:ext cx="4890502" cy="59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868" y="1942465"/>
            <a:ext cx="324853" cy="38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868" y="2037003"/>
            <a:ext cx="68633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( 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 l="20349" r="20345" b="-4"/>
          <a:stretch/>
        </p:blipFill>
        <p:spPr>
          <a:xfrm>
            <a:off x="15309" y="102483"/>
            <a:ext cx="1654931" cy="187873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411591"/>
            <a:ext cx="1260522" cy="12605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3035" y="1273335"/>
            <a:ext cx="3036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1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1" y="477251"/>
            <a:ext cx="4890502" cy="59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868" y="1942465"/>
            <a:ext cx="324853" cy="38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086" y="686185"/>
            <a:ext cx="6863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( 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69159" y="2735003"/>
            <a:ext cx="5889458" cy="181107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( 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71" y="102483"/>
            <a:ext cx="4890502" cy="59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868" y="1942465"/>
            <a:ext cx="324853" cy="38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6294" y="411591"/>
            <a:ext cx="686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 l="20349" r="20345" b="-4"/>
          <a:stretch/>
        </p:blipFill>
        <p:spPr>
          <a:xfrm>
            <a:off x="15309" y="102483"/>
            <a:ext cx="1654931" cy="187873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411591"/>
            <a:ext cx="1260522" cy="1260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212513" y="1672113"/>
                <a:ext cx="7076596" cy="395136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xOz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yOz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3" y="1672113"/>
                <a:ext cx="7076596" cy="3951366"/>
              </a:xfrm>
              <a:prstGeom prst="roundRect">
                <a:avLst/>
              </a:prstGeom>
              <a:blipFill>
                <a:blip r:embed="rId18"/>
                <a:stretch>
                  <a:fillRect l="-345" t="-4321" r="-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7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1" y="477251"/>
            <a:ext cx="4890502" cy="59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868" y="1942465"/>
            <a:ext cx="324853" cy="38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8936" y="644356"/>
            <a:ext cx="686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/>
              <p:cNvSpPr/>
              <p:nvPr/>
            </p:nvSpPr>
            <p:spPr>
              <a:xfrm>
                <a:off x="1099990" y="1519347"/>
                <a:ext cx="5134190" cy="1158901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0" y="1519347"/>
                <a:ext cx="5134190" cy="11589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9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641" y="295861"/>
            <a:ext cx="5859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14" y="2571769"/>
            <a:ext cx="4046861" cy="3923061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2805" y="2571769"/>
                <a:ext cx="858861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5" y="2571769"/>
                <a:ext cx="8588611" cy="2554545"/>
              </a:xfrm>
              <a:prstGeom prst="rect">
                <a:avLst/>
              </a:prstGeom>
              <a:blipFill>
                <a:blip r:embed="rId3"/>
                <a:stretch>
                  <a:fillRect l="-2557" t="-4296" b="-1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71168" y="1126858"/>
            <a:ext cx="10994928" cy="13267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1057</Words>
  <PresentationFormat>Widescreen</PresentationFormat>
  <Paragraphs>290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宋体</vt:lpstr>
      <vt:lpstr>Arial</vt:lpstr>
      <vt:lpstr>Arial Narrow</vt:lpstr>
      <vt:lpstr>Calibri</vt:lpstr>
      <vt:lpstr>Calibri Light</vt:lpstr>
      <vt:lpstr>Cambria Math</vt:lpstr>
      <vt:lpstr>等线 Light</vt:lpstr>
      <vt:lpstr>Times New Roman</vt:lpstr>
      <vt:lpstr>VNI-Times</vt:lpstr>
      <vt:lpstr>zihun7hao-wennuantongzhiti</vt:lpstr>
      <vt:lpstr>字魂59号-创粗黑</vt:lpstr>
      <vt:lpstr>Office Theme</vt:lpstr>
      <vt:lpstr>Chủ đề Office</vt:lpstr>
      <vt:lpstr>5_Office Theme</vt:lpstr>
      <vt:lpstr>7_Office Theme</vt:lpstr>
      <vt:lpstr>1_Office 主题​​</vt:lpstr>
      <vt:lpstr>Equation</vt:lpstr>
      <vt:lpstr>MathType 7.0 Equation</vt:lpstr>
      <vt:lpstr>PowerPoint Presentation</vt:lpstr>
      <vt:lpstr>Hình ảnh tia OC nằm trong góc AOB và chia góc đó thành 2 góc bằng nhau là AOC và BOC.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tia OC nằm trong góc AOB và chia góc đó thành 2 góc bằng nhau là AOC và BOC.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VƯƠN LÊN TẦM CAO MỚI</vt:lpstr>
      <vt:lpstr>Câu 1:  Cho hình vẽ bên, biết BC là tia phân giác của          ,  </vt:lpstr>
      <vt:lpstr>Câu 2:</vt:lpstr>
      <vt:lpstr>Câu 3:</vt:lpstr>
      <vt:lpstr>Câu 4:</vt:lpstr>
      <vt:lpstr>Câu 5: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2022-07-26T11:32:53Z</dcterms:created>
  <dcterms:modified xsi:type="dcterms:W3CDTF">2022-10-04T06:57:45Z</dcterms:modified>
</cp:coreProperties>
</file>