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2" r:id="rId4"/>
    <p:sldId id="257" r:id="rId5"/>
    <p:sldId id="263" r:id="rId6"/>
    <p:sldId id="277" r:id="rId7"/>
    <p:sldId id="273" r:id="rId8"/>
    <p:sldId id="279" r:id="rId9"/>
    <p:sldId id="264" r:id="rId10"/>
    <p:sldId id="275" r:id="rId11"/>
    <p:sldId id="280" r:id="rId12"/>
    <p:sldId id="276" r:id="rId13"/>
    <p:sldId id="278" r:id="rId14"/>
    <p:sldId id="281" r:id="rId15"/>
    <p:sldId id="283" r:id="rId16"/>
    <p:sldId id="286" r:id="rId17"/>
    <p:sldId id="282" r:id="rId18"/>
    <p:sldId id="284" r:id="rId19"/>
    <p:sldId id="285" r:id="rId20"/>
    <p:sldId id="267" r:id="rId21"/>
    <p:sldId id="268" r:id="rId22"/>
  </p:sldIdLst>
  <p:sldSz cx="12192000" cy="6858000"/>
  <p:notesSz cx="6858000" cy="9144000"/>
  <p:custDataLst>
    <p:tags r:id="rId2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9" autoAdjust="0"/>
    <p:restoredTop sz="94660"/>
  </p:normalViewPr>
  <p:slideViewPr>
    <p:cSldViewPr snapToGrid="0">
      <p:cViewPr>
        <p:scale>
          <a:sx n="81" d="100"/>
          <a:sy n="81" d="100"/>
        </p:scale>
        <p:origin x="-28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FFAD5-970C-416A-AA4B-DDBD15AA8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5974B51-573C-41CB-9EB7-07C7BCB5F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7840DC-3457-4696-AE91-7B14EA30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28/07/2021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5073F1-B096-4DB9-BBBB-F5B5CEB2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1A7352-19B5-4CE2-A755-93DC277C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9B2222-146C-4A27-A341-3BD47CB6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6905FDA-EB87-4C11-8C6A-C2D7D019A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39C3B2-305C-44C9-9F4D-FD2A90E7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28/07/2021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9A633A-8FCD-414E-864C-7DAD4859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996B1D-24B3-41ED-9453-C88B563D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683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0129198-18E9-49A8-92B3-68C5F1ACE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EEB4DBD-C6E0-4326-922B-60AB15BBB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B350E3-8229-41A4-8858-A37E7CFC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28/07/2021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7E4215-BDF7-4326-9B50-18EA8BCB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08A7C0-F09E-4F84-9D77-1235EC71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44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A6518E-40C9-4DA0-974C-3091B007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CA08D5-8A00-46FE-9F4A-9B42C07CE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E402AB-3A6D-4EDD-BC5C-EADD64ED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28/07/2021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23C2CF-B15A-4849-A3F6-3C9F3C88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7B814D-BB37-4D29-A72A-3200A6BD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245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37EFDD-52BF-446E-9AD5-A37B160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7E077B3-B985-4EE0-AEC2-3ECFD1FA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EFE7C0-05BC-4A1D-90A4-A5AC1CBE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28/07/2021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39DC81-3554-42E5-ACDA-7A3F4053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EF08A0-4166-4675-9DEA-812D0619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209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BB471-D695-46F7-ABB5-18CE2C3F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FD029F-F856-4DE5-8772-F04CBE472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322215-70F4-4778-90BB-5EEAD5249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3918EC-0858-46EB-AD26-C1DCA570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28/07/2021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0E03D6-E156-457C-B2E6-C30D1C94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D85E3F-515A-4374-976B-ECBAE5E2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072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0CADB0-E447-48E6-AA02-D743D58B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289CE4-5557-4532-A8A0-63582007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85F508A-1534-44DA-A3C7-4FA6C0C0B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E186B99-FF88-4600-A42D-8254E559D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0B81EF0-77A6-49C0-B154-37FA5F2B4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A9BF86A-428A-459D-9CCE-D2B5B8A8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28/07/2021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7579867-0FD4-435C-9632-426EDDD6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60B3297-2BBA-47BB-B072-D84976DE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674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45ABED-6BC2-4047-ADC0-488C5ABF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F570504-BBE9-491A-9DE5-298BE6B0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28/07/2021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FC1D49-A3B3-4D4A-8809-51448F6B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727908-0B26-4E16-90FA-9375A6FA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58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BD1598-66AA-487E-ADBC-21EE7B10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28/07/2021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120FB54-E7FB-47B8-97CB-2D04ACDA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7FC5FBF-4265-4102-8BCD-8061B07F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06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38DBF3-59E4-4D7A-AC99-74A5BC63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AC6433-94D1-431B-A4F7-8339E9552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0CDE82-754A-46E7-8BFB-E8984B7A3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B9D228-3DB8-4D38-A610-75A0834A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28/07/2021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5E5219-68C4-44A7-B91B-3BBE2D40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F5B62A-D93D-42A4-A9AB-0D58CE36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539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99A522-42E5-4670-AB3D-0EC4EC6F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5A78641-D499-4EC9-BBFD-F87DE8311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358603A-3872-4404-98DB-9040BCFF5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691BDC4-309F-4240-B464-DBEEA799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28/07/2021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A846963-37EA-4564-899D-FD321516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0BD3C6-33A4-4FA0-9072-5630521F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80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C32523A-2785-4EB9-AB5A-41CEBB75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80958E5-FB7A-495D-A551-538411D93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0C42A0-81F4-4E55-8D04-41188884D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8F40-FE36-4A85-B61D-4FE3EDEC4AFF}" type="datetimeFigureOut">
              <a:rPr lang="vi-VN" smtClean="0"/>
              <a:t>28/07/2021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E192EB-150D-4D41-AF35-37185A316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9AD0DB-381E-40D9-AD75-C37985648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0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D49596-540F-4D45-A56F-925730339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66" y="2775787"/>
            <a:ext cx="9823862" cy="929058"/>
          </a:xfrm>
        </p:spPr>
        <p:txBody>
          <a:bodyPr>
            <a:noAutofit/>
          </a:bodyPr>
          <a:lstStyle/>
          <a:p>
            <a:r>
              <a:rPr lang="vi-VN" sz="4800" dirty="0">
                <a:solidFill>
                  <a:srgbClr val="FFFF00"/>
                </a:solidFill>
              </a:rPr>
              <a:t>BÀI 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10: HI LẠP CỔ ĐẠI</a:t>
            </a:r>
            <a:endParaRPr lang="vi-VN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5E96F46-8267-4321-A535-4C968E776B47}"/>
              </a:ext>
            </a:extLst>
          </p:cNvPr>
          <p:cNvSpPr/>
          <p:nvPr/>
        </p:nvSpPr>
        <p:spPr>
          <a:xfrm>
            <a:off x="611895" y="73343"/>
            <a:ext cx="7315199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ĐIỀU KIỆN TỰ NHIÊN</a:t>
            </a:r>
            <a:endParaRPr lang="vi-V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E1A02D4-EDC0-45AB-A691-1ADB72F801C1}"/>
              </a:ext>
            </a:extLst>
          </p:cNvPr>
          <p:cNvSpPr txBox="1"/>
          <p:nvPr/>
        </p:nvSpPr>
        <p:spPr>
          <a:xfrm>
            <a:off x="979739" y="691350"/>
            <a:ext cx="3426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(5P) 5-6 HS</a:t>
            </a:r>
          </a:p>
          <a:p>
            <a:endParaRPr lang="vi-VN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D27D2C4-64D7-488C-A907-41DCD8A35B52}"/>
              </a:ext>
            </a:extLst>
          </p:cNvPr>
          <p:cNvSpPr txBox="1"/>
          <p:nvPr/>
        </p:nvSpPr>
        <p:spPr>
          <a:xfrm>
            <a:off x="4059382" y="1212944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678589"/>
              </p:ext>
            </p:extLst>
          </p:nvPr>
        </p:nvGraphicFramePr>
        <p:xfrm>
          <a:off x="1359877" y="1429087"/>
          <a:ext cx="9460523" cy="5268038"/>
        </p:xfrm>
        <a:graphic>
          <a:graphicData uri="http://schemas.openxmlformats.org/drawingml/2006/table">
            <a:tbl>
              <a:tblPr firstRow="1" firstCol="1" bandRow="1"/>
              <a:tblGrid>
                <a:gridCol w="2391508"/>
                <a:gridCol w="2379784"/>
                <a:gridCol w="2497016"/>
                <a:gridCol w="2192215"/>
              </a:tblGrid>
              <a:tr h="4806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nl-NL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Nhóm 1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nl-NL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Nhóm 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nl-NL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Nhóm 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nl-NL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Nhóm 4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8585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đảo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Ban-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căng</a:t>
                      </a:r>
                      <a:endParaRPr lang="en-US" sz="24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khoáng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sắt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vàng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đai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cằn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nl-NL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Tác</a:t>
                      </a:r>
                      <a:r>
                        <a:rPr lang="nl-NL" sz="24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động:</a:t>
                      </a:r>
                      <a:endParaRPr lang="nl-NL" sz="24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P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Calibri"/>
                        </a:rPr>
                        <a:t>hát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Calibri"/>
                        </a:rPr>
                        <a:t>triển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Calibri"/>
                        </a:rPr>
                        <a:t>kinh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Calibri"/>
                        </a:rPr>
                        <a:t>tế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</a:rPr>
                        <a:t>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</a:rPr>
                        <a:t> -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Calibri"/>
                        </a:rPr>
                        <a:t>Ổn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Calibri"/>
                        </a:rPr>
                        <a:t>định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Calibri"/>
                        </a:rPr>
                        <a:t>sinh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Calibri"/>
                        </a:rPr>
                        <a:t>hoạt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Calibri"/>
                        </a:rPr>
                        <a:t>văn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Calibri"/>
                        </a:rPr>
                        <a:t>hoá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Calibri"/>
                        </a:rPr>
                        <a:t>người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Calibri"/>
                        </a:rPr>
                        <a:t>dân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</a:rPr>
                        <a:t>)</a:t>
                      </a:r>
                      <a:endParaRPr lang="en-US" sz="24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en-US" sz="2400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Địa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hình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chủ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yếu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là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đồi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núi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đất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đai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khô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cằn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</a:p>
                    <a:p>
                      <a:pPr marL="342900" marR="0" indent="-34290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Calibri"/>
                        </a:rPr>
                        <a:t>Đường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Calibri"/>
                        </a:rPr>
                        <a:t>bờ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Calibri"/>
                        </a:rPr>
                        <a:t>biển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Calibri"/>
                        </a:rPr>
                        <a:t>dài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342900" marR="0" indent="-34290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en-US" sz="2400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Nhiều</a:t>
                      </a:r>
                      <a:r>
                        <a:rPr lang="en-US" sz="2400" baseline="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khoáng</a:t>
                      </a:r>
                      <a:r>
                        <a:rPr lang="en-US" sz="2400" baseline="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sản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marR="0" indent="-34290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en-US" sz="2400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Khí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hậu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ấm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áp</a:t>
                      </a:r>
                      <a:endParaRPr lang="en-US" sz="2400" dirty="0" smtClean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marL="0" marR="0" indent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None/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Vai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cảng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biển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Pirê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en-US" sz="2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Là</a:t>
                      </a:r>
                      <a:r>
                        <a:rPr lang="en-US" sz="2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trung</a:t>
                      </a:r>
                      <a:r>
                        <a:rPr lang="en-US" sz="2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tâm</a:t>
                      </a:r>
                      <a:r>
                        <a:rPr lang="en-US" sz="2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buôn</a:t>
                      </a:r>
                      <a:r>
                        <a:rPr lang="en-US" sz="2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bán</a:t>
                      </a:r>
                      <a:r>
                        <a:rPr lang="en-US" sz="2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thành</a:t>
                      </a:r>
                      <a:r>
                        <a:rPr lang="en-US" sz="2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bang </a:t>
                      </a:r>
                      <a:r>
                        <a:rPr lang="en-US" sz="24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Hi </a:t>
                      </a:r>
                      <a:r>
                        <a:rPr lang="en-US" sz="24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Lạp</a:t>
                      </a:r>
                      <a:r>
                        <a:rPr lang="en-US" sz="2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thời</a:t>
                      </a:r>
                      <a:r>
                        <a:rPr lang="en-US" sz="2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bấy</a:t>
                      </a:r>
                      <a:r>
                        <a:rPr lang="en-US" sz="2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giờ</a:t>
                      </a:r>
                      <a:r>
                        <a:rPr lang="en-US" sz="2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  <a:buFontTx/>
                        <a:buChar char="-"/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620535" y="863210"/>
            <a:ext cx="135165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just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Gợi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ý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0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231" y="2574820"/>
            <a:ext cx="559190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Times New Roman"/>
                <a:ea typeface="Calibri"/>
              </a:rPr>
              <a:t>“</a:t>
            </a:r>
            <a:r>
              <a:rPr lang="en-US" sz="2000" i="1" dirty="0" err="1" smtClean="0">
                <a:latin typeface="Times New Roman"/>
                <a:ea typeface="Calibri"/>
              </a:rPr>
              <a:t>Cảng</a:t>
            </a:r>
            <a:r>
              <a:rPr lang="en-US" sz="2000" i="1" dirty="0" smtClean="0">
                <a:latin typeface="Times New Roman"/>
                <a:ea typeface="Calibri"/>
              </a:rPr>
              <a:t> </a:t>
            </a:r>
            <a:r>
              <a:rPr lang="en-US" sz="2000" i="1" dirty="0">
                <a:latin typeface="Times New Roman"/>
                <a:ea typeface="Calibri"/>
              </a:rPr>
              <a:t>Piraeus </a:t>
            </a:r>
            <a:r>
              <a:rPr lang="en-US" sz="2000" i="1" dirty="0" err="1">
                <a:latin typeface="Times New Roman"/>
                <a:ea typeface="Calibri"/>
              </a:rPr>
              <a:t>là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trung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tâm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xuất</a:t>
            </a:r>
            <a:r>
              <a:rPr lang="en-US" sz="2000" i="1" dirty="0">
                <a:latin typeface="Times New Roman"/>
                <a:ea typeface="Calibri"/>
              </a:rPr>
              <a:t> – </a:t>
            </a:r>
            <a:r>
              <a:rPr lang="en-US" sz="2000" i="1" dirty="0" err="1">
                <a:latin typeface="Times New Roman"/>
                <a:ea typeface="Calibri"/>
              </a:rPr>
              <a:t>nhập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khẩu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và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buôn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bán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nô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lệ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sầm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uất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nhất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của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thế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giới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cổ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đại</a:t>
            </a:r>
            <a:r>
              <a:rPr lang="en-US" sz="2000" i="1" dirty="0">
                <a:latin typeface="Times New Roman"/>
                <a:ea typeface="Calibri"/>
              </a:rPr>
              <a:t>. </a:t>
            </a:r>
            <a:r>
              <a:rPr lang="en-US" sz="2000" i="1" dirty="0" err="1">
                <a:latin typeface="Times New Roman"/>
                <a:ea typeface="Calibri"/>
              </a:rPr>
              <a:t>Từ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cảng</a:t>
            </a:r>
            <a:r>
              <a:rPr lang="en-US" sz="2000" i="1" dirty="0">
                <a:latin typeface="Times New Roman"/>
                <a:ea typeface="Calibri"/>
              </a:rPr>
              <a:t> Piraeus, </a:t>
            </a:r>
            <a:r>
              <a:rPr lang="en-US" sz="2000" i="1" dirty="0" err="1">
                <a:latin typeface="Times New Roman"/>
                <a:ea typeface="Calibri"/>
              </a:rPr>
              <a:t>Athènes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có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thể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xuất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khẩu</a:t>
            </a:r>
            <a:r>
              <a:rPr lang="en-US" sz="2000" i="1" dirty="0">
                <a:latin typeface="Times New Roman"/>
                <a:ea typeface="Calibri"/>
              </a:rPr>
              <a:t> sang </a:t>
            </a:r>
            <a:r>
              <a:rPr lang="en-US" sz="2000" i="1" dirty="0" err="1">
                <a:latin typeface="Times New Roman"/>
                <a:ea typeface="Calibri"/>
              </a:rPr>
              <a:t>các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quốc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gia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lân</a:t>
            </a:r>
            <a:r>
              <a:rPr lang="en-US" sz="2000" i="1" dirty="0">
                <a:latin typeface="Times New Roman"/>
                <a:ea typeface="Calibri"/>
              </a:rPr>
              <a:t> bang </a:t>
            </a:r>
            <a:r>
              <a:rPr lang="en-US" sz="2000" i="1" dirty="0" err="1">
                <a:latin typeface="Times New Roman"/>
                <a:ea typeface="Calibri"/>
              </a:rPr>
              <a:t>những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sản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phẩm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nổi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tiếng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như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rượu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nho</a:t>
            </a:r>
            <a:r>
              <a:rPr lang="en-US" sz="2000" i="1" dirty="0">
                <a:latin typeface="Times New Roman"/>
                <a:ea typeface="Calibri"/>
              </a:rPr>
              <a:t>, </a:t>
            </a:r>
            <a:r>
              <a:rPr lang="en-US" sz="2000" i="1" dirty="0" err="1">
                <a:latin typeface="Times New Roman"/>
                <a:ea typeface="Calibri"/>
              </a:rPr>
              <a:t>dầu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oliu</a:t>
            </a:r>
            <a:r>
              <a:rPr lang="en-US" sz="2000" i="1" dirty="0">
                <a:latin typeface="Times New Roman"/>
                <a:ea typeface="Calibri"/>
              </a:rPr>
              <a:t>, </a:t>
            </a:r>
            <a:r>
              <a:rPr lang="en-US" sz="2000" i="1" dirty="0" err="1">
                <a:latin typeface="Times New Roman"/>
                <a:ea typeface="Calibri"/>
              </a:rPr>
              <a:t>đồ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gốm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màu</a:t>
            </a:r>
            <a:r>
              <a:rPr lang="en-US" sz="2000" i="1" dirty="0">
                <a:latin typeface="Times New Roman"/>
                <a:ea typeface="Calibri"/>
              </a:rPr>
              <a:t>, </a:t>
            </a:r>
            <a:r>
              <a:rPr lang="en-US" sz="2000" i="1" dirty="0" err="1">
                <a:latin typeface="Times New Roman"/>
                <a:ea typeface="Calibri"/>
              </a:rPr>
              <a:t>đá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cẩm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thạch</a:t>
            </a:r>
            <a:r>
              <a:rPr lang="en-US" sz="2000" i="1" dirty="0">
                <a:latin typeface="Times New Roman"/>
                <a:ea typeface="Calibri"/>
              </a:rPr>
              <a:t>, </a:t>
            </a:r>
            <a:r>
              <a:rPr lang="en-US" sz="2000" i="1" dirty="0" err="1">
                <a:latin typeface="Times New Roman"/>
                <a:ea typeface="Calibri"/>
              </a:rPr>
              <a:t>thiếc</a:t>
            </a:r>
            <a:r>
              <a:rPr lang="en-US" sz="2000" i="1" dirty="0">
                <a:latin typeface="Times New Roman"/>
                <a:ea typeface="Calibri"/>
              </a:rPr>
              <a:t>, </a:t>
            </a:r>
            <a:r>
              <a:rPr lang="en-US" sz="2000" i="1" dirty="0" err="1">
                <a:latin typeface="Times New Roman"/>
                <a:ea typeface="Calibri"/>
              </a:rPr>
              <a:t>chì</a:t>
            </a:r>
            <a:r>
              <a:rPr lang="en-US" sz="2000" i="1" dirty="0">
                <a:latin typeface="Times New Roman"/>
                <a:ea typeface="Calibri"/>
              </a:rPr>
              <a:t>, </a:t>
            </a:r>
            <a:r>
              <a:rPr lang="en-US" sz="2000" i="1" dirty="0" err="1">
                <a:latin typeface="Times New Roman"/>
                <a:ea typeface="Calibri"/>
              </a:rPr>
              <a:t>vải</a:t>
            </a:r>
            <a:r>
              <a:rPr lang="en-US" sz="2000" i="1" dirty="0">
                <a:latin typeface="Times New Roman"/>
                <a:ea typeface="Calibri"/>
              </a:rPr>
              <a:t>… </a:t>
            </a:r>
            <a:r>
              <a:rPr lang="en-US" sz="2000" i="1" dirty="0" err="1">
                <a:latin typeface="Times New Roman"/>
                <a:ea typeface="Calibri"/>
              </a:rPr>
              <a:t>và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nhập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về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các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mặt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hàng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thiết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yếu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như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ngũ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cốc</a:t>
            </a:r>
            <a:r>
              <a:rPr lang="en-US" sz="2000" i="1" dirty="0">
                <a:latin typeface="Times New Roman"/>
                <a:ea typeface="Calibri"/>
              </a:rPr>
              <a:t> ở </a:t>
            </a:r>
            <a:r>
              <a:rPr lang="en-US" sz="2000" i="1" dirty="0" err="1">
                <a:latin typeface="Times New Roman"/>
                <a:ea typeface="Calibri"/>
              </a:rPr>
              <a:t>Hắc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Hải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và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Bắc</a:t>
            </a:r>
            <a:r>
              <a:rPr lang="en-US" sz="2000" i="1" dirty="0">
                <a:latin typeface="Times New Roman"/>
                <a:ea typeface="Calibri"/>
              </a:rPr>
              <a:t> Phi, </a:t>
            </a:r>
            <a:r>
              <a:rPr lang="en-US" sz="2000" i="1" dirty="0" err="1">
                <a:latin typeface="Times New Roman"/>
                <a:ea typeface="Calibri"/>
              </a:rPr>
              <a:t>hạt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tiêu</a:t>
            </a:r>
            <a:r>
              <a:rPr lang="en-US" sz="2000" i="1" dirty="0">
                <a:latin typeface="Times New Roman"/>
                <a:ea typeface="Calibri"/>
              </a:rPr>
              <a:t> ở </a:t>
            </a:r>
            <a:r>
              <a:rPr lang="en-US" sz="2000" i="1" dirty="0" err="1">
                <a:latin typeface="Times New Roman"/>
                <a:ea typeface="Calibri"/>
              </a:rPr>
              <a:t>Ấn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Độ</a:t>
            </a:r>
            <a:r>
              <a:rPr lang="en-US" sz="2000" i="1" dirty="0">
                <a:latin typeface="Times New Roman"/>
                <a:ea typeface="Calibri"/>
              </a:rPr>
              <a:t>, </a:t>
            </a:r>
            <a:r>
              <a:rPr lang="en-US" sz="2000" i="1" dirty="0" err="1">
                <a:latin typeface="Times New Roman"/>
                <a:ea typeface="Calibri"/>
              </a:rPr>
              <a:t>chà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là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và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lúa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mì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của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Lưỡng</a:t>
            </a:r>
            <a:r>
              <a:rPr lang="en-US" sz="2000" i="1" dirty="0">
                <a:latin typeface="Times New Roman"/>
                <a:ea typeface="Calibri"/>
              </a:rPr>
              <a:t> </a:t>
            </a:r>
            <a:r>
              <a:rPr lang="en-US" sz="2000" i="1" dirty="0" err="1">
                <a:latin typeface="Times New Roman"/>
                <a:ea typeface="Calibri"/>
              </a:rPr>
              <a:t>Hà</a:t>
            </a:r>
            <a:r>
              <a:rPr lang="en-US" sz="2000" i="1" dirty="0">
                <a:latin typeface="Times New Roman"/>
                <a:ea typeface="Calibri"/>
              </a:rPr>
              <a:t>” </a:t>
            </a:r>
            <a:r>
              <a:rPr lang="en-US" sz="2000" dirty="0">
                <a:latin typeface="Times New Roman"/>
                <a:ea typeface="Calibri"/>
              </a:rPr>
              <a:t>(</a:t>
            </a:r>
            <a:r>
              <a:rPr lang="en-US" sz="2000" dirty="0" err="1">
                <a:latin typeface="Times New Roman"/>
                <a:ea typeface="Calibri"/>
              </a:rPr>
              <a:t>Lương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Ninh</a:t>
            </a:r>
            <a:r>
              <a:rPr lang="en-US" sz="2000" dirty="0">
                <a:latin typeface="Times New Roman"/>
                <a:ea typeface="Calibri"/>
              </a:rPr>
              <a:t>, </a:t>
            </a:r>
            <a:r>
              <a:rPr lang="en-US" sz="2000" dirty="0" err="1">
                <a:latin typeface="Times New Roman"/>
                <a:ea typeface="Calibri"/>
              </a:rPr>
              <a:t>Lịch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sử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thế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giới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cổ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đại</a:t>
            </a:r>
            <a:r>
              <a:rPr lang="en-US" sz="2000" dirty="0">
                <a:latin typeface="Times New Roman"/>
                <a:ea typeface="Calibri"/>
              </a:rPr>
              <a:t>, </a:t>
            </a:r>
            <a:r>
              <a:rPr lang="en-US" sz="2000" dirty="0" err="1">
                <a:latin typeface="Times New Roman"/>
                <a:ea typeface="Calibri"/>
              </a:rPr>
              <a:t>Nxb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Giáo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dục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Hà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Nội</a:t>
            </a:r>
            <a:r>
              <a:rPr lang="en-US" sz="2000" dirty="0">
                <a:latin typeface="Times New Roman"/>
                <a:ea typeface="Calibri"/>
              </a:rPr>
              <a:t>, 2009, tr. 178 – 179)</a:t>
            </a:r>
            <a:endParaRPr lang="en-US" sz="2000" dirty="0"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889" y="1066800"/>
            <a:ext cx="5218113" cy="443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3754" y="832893"/>
            <a:ext cx="6096000" cy="12702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30000"/>
              </a:lnSpc>
              <a:spcAft>
                <a:spcPts val="1000"/>
              </a:spcAft>
            </a:pPr>
            <a:r>
              <a:rPr lang="en-US" u="sng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Nhiệm</a:t>
            </a:r>
            <a:r>
              <a:rPr lang="en-US" u="sng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vụ</a:t>
            </a:r>
            <a:endParaRPr lang="en-US" u="sng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30000"/>
              </a:lnSpc>
              <a:spcAft>
                <a:spcPts val="1000"/>
              </a:spcAft>
            </a:pPr>
            <a:r>
              <a:rPr lang="en-US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sát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đọc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hiểu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lược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đổ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(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H5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sát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lược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đổ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10.2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trang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54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xác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định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vị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trí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cảng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Pi-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rê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lược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đồ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).</a:t>
            </a:r>
            <a:endParaRPr lang="en-US" sz="1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40917" y="5586010"/>
            <a:ext cx="15440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30000"/>
              </a:lnSpc>
              <a:spcAft>
                <a:spcPts val="100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Cảng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Piraeus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159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79232" y="397778"/>
            <a:ext cx="5216768" cy="2751551"/>
          </a:xfrm>
          <a:prstGeom prst="rect">
            <a:avLst/>
          </a:prstGeom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623539" y="397779"/>
            <a:ext cx="4771292" cy="3051069"/>
            <a:chOff x="1488" y="96"/>
            <a:chExt cx="2400" cy="212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96"/>
              <a:ext cx="2400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2373" y="2037"/>
              <a:ext cx="817" cy="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Nho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974760" y="3219618"/>
            <a:ext cx="2383986" cy="45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000" dirty="0" err="1" smtClean="0">
                <a:latin typeface="Times New Roman"/>
                <a:ea typeface="Arial"/>
                <a:cs typeface="Times New Roman"/>
              </a:rPr>
              <a:t>Hình</a:t>
            </a:r>
            <a:r>
              <a:rPr lang="en-US" sz="20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000" dirty="0">
                <a:latin typeface="Times New Roman"/>
                <a:ea typeface="Arial"/>
                <a:cs typeface="Times New Roman"/>
              </a:rPr>
              <a:t>5: </a:t>
            </a:r>
            <a:r>
              <a:rPr lang="en-US" sz="2000" dirty="0" err="1">
                <a:latin typeface="Times New Roman"/>
                <a:ea typeface="Arial"/>
                <a:cs typeface="Times New Roman"/>
              </a:rPr>
              <a:t>Cảng</a:t>
            </a:r>
            <a:r>
              <a:rPr lang="en-US" sz="2000" dirty="0">
                <a:latin typeface="Times New Roman"/>
                <a:ea typeface="Arial"/>
                <a:cs typeface="Times New Roman"/>
              </a:rPr>
              <a:t> Piraeus</a:t>
            </a:r>
            <a:endParaRPr lang="en-US" sz="2000" dirty="0">
              <a:ea typeface="Calibri"/>
              <a:cs typeface="Times New Roman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169621" y="3786554"/>
            <a:ext cx="4809147" cy="2579076"/>
            <a:chOff x="1776" y="720"/>
            <a:chExt cx="1440" cy="1248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720"/>
              <a:ext cx="1440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02"/>
            <p:cNvSpPr txBox="1">
              <a:spLocks noChangeArrowheads="1"/>
            </p:cNvSpPr>
            <p:nvPr/>
          </p:nvSpPr>
          <p:spPr bwMode="auto">
            <a:xfrm>
              <a:off x="2374" y="1488"/>
              <a:ext cx="6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Cây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ô-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liu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775939" y="3786554"/>
            <a:ext cx="4618892" cy="2579076"/>
            <a:chOff x="3120" y="720"/>
            <a:chExt cx="2496" cy="1728"/>
          </a:xfrm>
        </p:grpSpPr>
        <p:pic>
          <p:nvPicPr>
            <p:cNvPr id="16" name="Picture 15" descr="Dia hinh o_Athen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720"/>
              <a:ext cx="2496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600" y="1545"/>
              <a:ext cx="192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Địa hình ở A Ten ( Hi Lạp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2418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6462" y="583101"/>
            <a:ext cx="9144000" cy="788499"/>
          </a:xfrm>
        </p:spPr>
        <p:txBody>
          <a:bodyPr>
            <a:normAutofit fontScale="90000"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/>
                <a:ea typeface="Calibri"/>
                <a:cs typeface="Times New Roman"/>
              </a:rPr>
              <a:t/>
            </a:r>
            <a:br>
              <a:rPr lang="en-US" sz="3200" dirty="0">
                <a:latin typeface="Calibri"/>
                <a:ea typeface="Calibri"/>
                <a:cs typeface="Times New Roman"/>
              </a:rPr>
            </a:b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II. TỔ CHỨC NHÀ NƯỚC THÀNH 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BANG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754" y="1546530"/>
            <a:ext cx="9472246" cy="3804138"/>
          </a:xfrm>
        </p:spPr>
        <p:txBody>
          <a:bodyPr/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:GV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endParaRPr lang="en-US" sz="2800" dirty="0" smtClean="0">
              <a:solidFill>
                <a:srgbClr val="1F1F1F"/>
              </a:solidFill>
              <a:latin typeface="Times New Roman"/>
              <a:ea typeface="Segoe UI"/>
              <a:cs typeface="Times New Roman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sz="2800" dirty="0" err="1" smtClean="0">
                <a:solidFill>
                  <a:srgbClr val="1F1F1F"/>
                </a:solidFill>
                <a:latin typeface="Times New Roman"/>
                <a:ea typeface="Segoe UI"/>
                <a:cs typeface="Times New Roman"/>
              </a:rPr>
              <a:t>Em</a:t>
            </a:r>
            <a:r>
              <a:rPr lang="en-US" sz="2800" dirty="0" smtClean="0">
                <a:solidFill>
                  <a:srgbClr val="1F1F1F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Times New Roman"/>
                <a:ea typeface="Segoe UI"/>
                <a:cs typeface="Times New Roman"/>
              </a:rPr>
              <a:t>hãy</a:t>
            </a:r>
            <a:r>
              <a:rPr lang="en-US" sz="2800" dirty="0">
                <a:solidFill>
                  <a:srgbClr val="1F1F1F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Times New Roman"/>
                <a:ea typeface="Segoe UI"/>
                <a:cs typeface="Times New Roman"/>
              </a:rPr>
              <a:t>trình</a:t>
            </a:r>
            <a:r>
              <a:rPr lang="en-US" sz="2800" dirty="0">
                <a:solidFill>
                  <a:srgbClr val="1F1F1F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Times New Roman"/>
                <a:ea typeface="Segoe UI"/>
                <a:cs typeface="Times New Roman"/>
              </a:rPr>
              <a:t>bày</a:t>
            </a:r>
            <a:r>
              <a:rPr lang="en-US" sz="2800" dirty="0">
                <a:solidFill>
                  <a:srgbClr val="1F1F1F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Times New Roman"/>
                <a:ea typeface="Segoe UI"/>
                <a:cs typeface="Times New Roman"/>
              </a:rPr>
              <a:t>cơ</a:t>
            </a:r>
            <a:r>
              <a:rPr lang="en-US" sz="2800" dirty="0">
                <a:solidFill>
                  <a:srgbClr val="1F1F1F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Times New Roman"/>
                <a:ea typeface="Segoe UI"/>
                <a:cs typeface="Times New Roman"/>
              </a:rPr>
              <a:t>câu</a:t>
            </a:r>
            <a:r>
              <a:rPr lang="en-US" sz="2800" dirty="0">
                <a:solidFill>
                  <a:srgbClr val="1F1F1F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Times New Roman"/>
                <a:ea typeface="Segoe UI"/>
                <a:cs typeface="Times New Roman"/>
              </a:rPr>
              <a:t>tô</a:t>
            </a:r>
            <a:r>
              <a:rPr lang="en-US" sz="2800" dirty="0">
                <a:solidFill>
                  <a:srgbClr val="1F1F1F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Times New Roman"/>
                <a:ea typeface="Segoe UI"/>
                <a:cs typeface="Times New Roman"/>
              </a:rPr>
              <a:t>chức</a:t>
            </a:r>
            <a:r>
              <a:rPr lang="en-US" sz="2800" dirty="0">
                <a:solidFill>
                  <a:srgbClr val="1F1F1F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Times New Roman"/>
                <a:ea typeface="Segoe UI"/>
                <a:cs typeface="Times New Roman"/>
              </a:rPr>
              <a:t>của</a:t>
            </a:r>
            <a:r>
              <a:rPr lang="en-US" sz="2800" dirty="0">
                <a:solidFill>
                  <a:srgbClr val="1F1F1F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Times New Roman"/>
                <a:ea typeface="Segoe UI"/>
                <a:cs typeface="Times New Roman"/>
              </a:rPr>
              <a:t>nhà</a:t>
            </a:r>
            <a:r>
              <a:rPr lang="en-US" sz="2800" dirty="0">
                <a:solidFill>
                  <a:srgbClr val="1F1F1F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Times New Roman"/>
                <a:ea typeface="Segoe UI"/>
                <a:cs typeface="Times New Roman"/>
              </a:rPr>
              <a:t>nước</a:t>
            </a:r>
            <a:r>
              <a:rPr lang="en-US" sz="2800" dirty="0">
                <a:solidFill>
                  <a:srgbClr val="1F1F1F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Times New Roman"/>
                <a:ea typeface="Segoe UI"/>
                <a:cs typeface="Times New Roman"/>
              </a:rPr>
              <a:t>thành</a:t>
            </a:r>
            <a:r>
              <a:rPr lang="en-US" sz="2800" dirty="0">
                <a:solidFill>
                  <a:srgbClr val="1F1F1F"/>
                </a:solidFill>
                <a:latin typeface="Times New Roman"/>
                <a:ea typeface="Segoe UI"/>
                <a:cs typeface="Times New Roman"/>
              </a:rPr>
              <a:t> bang A-ten</a:t>
            </a:r>
            <a:r>
              <a:rPr lang="en-US" sz="2800" dirty="0" smtClean="0">
                <a:solidFill>
                  <a:srgbClr val="1F1F1F"/>
                </a:solidFill>
                <a:latin typeface="Times New Roman"/>
                <a:ea typeface="Segoe UI"/>
                <a:cs typeface="Times New Roman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endParaRPr lang="en-US" sz="2800" dirty="0">
              <a:ea typeface="Calibri"/>
              <a:cs typeface="Times New Roman"/>
            </a:endParaRPr>
          </a:p>
          <a:p>
            <a:endParaRPr lang="en-US" sz="2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30" y="1506871"/>
            <a:ext cx="1488832" cy="78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644816"/>
              </p:ext>
            </p:extLst>
          </p:nvPr>
        </p:nvGraphicFramePr>
        <p:xfrm>
          <a:off x="1207477" y="2573072"/>
          <a:ext cx="10662138" cy="1918208"/>
        </p:xfrm>
        <a:graphic>
          <a:graphicData uri="http://schemas.openxmlformats.org/drawingml/2006/table">
            <a:tbl>
              <a:tblPr/>
              <a:tblGrid>
                <a:gridCol w="10662138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dirty="0" smtClean="0">
                        <a:solidFill>
                          <a:srgbClr val="1F1F1F"/>
                        </a:solidFill>
                        <a:effectLst/>
                        <a:latin typeface="Times New Roman"/>
                        <a:ea typeface="Segoe U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err="1" smtClean="0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Quan</a:t>
                      </a:r>
                      <a:r>
                        <a:rPr lang="en-US" sz="2800" dirty="0" smtClean="0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sát</a:t>
                      </a:r>
                      <a:r>
                        <a:rPr lang="en-US" sz="2800" dirty="0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 10.3, </a:t>
                      </a:r>
                      <a:r>
                        <a:rPr lang="en-US" sz="2800" dirty="0" err="1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theo</a:t>
                      </a:r>
                      <a:r>
                        <a:rPr lang="en-US" sz="2800" dirty="0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nền</a:t>
                      </a:r>
                      <a:r>
                        <a:rPr lang="en-US" sz="2800" dirty="0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dân</a:t>
                      </a:r>
                      <a:r>
                        <a:rPr lang="en-US" sz="2800" dirty="0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chủ</a:t>
                      </a:r>
                      <a:r>
                        <a:rPr lang="en-US" sz="2800" dirty="0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nhà</a:t>
                      </a:r>
                      <a:r>
                        <a:rPr lang="en-US" sz="2800" dirty="0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nước</a:t>
                      </a:r>
                      <a:r>
                        <a:rPr lang="en-US" sz="2800" dirty="0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 A-ten </a:t>
                      </a:r>
                      <a:endParaRPr lang="en-US" sz="2800" dirty="0" smtClean="0">
                        <a:solidFill>
                          <a:srgbClr val="1F1F1F"/>
                        </a:solidFill>
                        <a:effectLst/>
                        <a:latin typeface="Times New Roman"/>
                        <a:ea typeface="Segoe U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err="1" smtClean="0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được</a:t>
                      </a:r>
                      <a:r>
                        <a:rPr lang="en-US" sz="2800" dirty="0" smtClean="0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hiện</a:t>
                      </a:r>
                      <a:r>
                        <a:rPr lang="en-US" sz="2800" dirty="0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như</a:t>
                      </a:r>
                      <a:r>
                        <a:rPr lang="en-US" sz="2800" dirty="0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thế</a:t>
                      </a:r>
                      <a:r>
                        <a:rPr lang="en-US" sz="2800" dirty="0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nào</a:t>
                      </a:r>
                      <a:r>
                        <a:rPr lang="en-US" sz="2800" dirty="0" smtClean="0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?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692865"/>
              </p:ext>
            </p:extLst>
          </p:nvPr>
        </p:nvGraphicFramePr>
        <p:xfrm>
          <a:off x="7256584" y="5476142"/>
          <a:ext cx="4384431" cy="217932"/>
        </p:xfrm>
        <a:graphic>
          <a:graphicData uri="http://schemas.openxmlformats.org/drawingml/2006/table">
            <a:tbl>
              <a:tblPr/>
              <a:tblGrid>
                <a:gridCol w="4384431"/>
              </a:tblGrid>
              <a:tr h="0">
                <a:tc>
                  <a:txBody>
                    <a:bodyPr/>
                    <a:lstStyle/>
                    <a:p>
                      <a:pPr marL="33655" marR="0" indent="-55245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560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430" y="1122362"/>
            <a:ext cx="7807569" cy="457505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https://f3.photo.talk.zdn.vn/2068065875357456354/4ee36080b3d1448f1dc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100502"/>
            <a:ext cx="7678615" cy="44679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919045" y="5715690"/>
            <a:ext cx="7807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Hình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10.3: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Một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cuộc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họp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của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“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Đại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hội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nhân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dân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”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dưới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thời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Pê-ri-clet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.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1692" y="1816314"/>
            <a:ext cx="2309446" cy="4099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err="1" smtClean="0">
                <a:latin typeface="Times New Roman"/>
                <a:ea typeface="Segoe UI"/>
              </a:rPr>
              <a:t>Em</a:t>
            </a:r>
            <a:r>
              <a:rPr lang="en-US" sz="2800" i="1" dirty="0" smtClean="0">
                <a:latin typeface="Times New Roman"/>
                <a:ea typeface="Segoe UI"/>
              </a:rPr>
              <a:t> </a:t>
            </a:r>
            <a:r>
              <a:rPr lang="en-US" sz="2800" i="1" dirty="0" err="1" smtClean="0">
                <a:latin typeface="Times New Roman"/>
                <a:ea typeface="Segoe UI"/>
              </a:rPr>
              <a:t>hãy</a:t>
            </a:r>
            <a:r>
              <a:rPr lang="en-US" sz="2800" i="1" dirty="0" smtClean="0">
                <a:latin typeface="Times New Roman"/>
                <a:ea typeface="Segoe UI"/>
              </a:rPr>
              <a:t> </a:t>
            </a:r>
            <a:r>
              <a:rPr lang="en-US" sz="2800" i="1" dirty="0" err="1" smtClean="0">
                <a:latin typeface="Times New Roman"/>
                <a:ea typeface="Segoe UI"/>
              </a:rPr>
              <a:t>mô</a:t>
            </a:r>
            <a:r>
              <a:rPr lang="en-US" sz="2800" i="1" dirty="0" smtClean="0">
                <a:latin typeface="Times New Roman"/>
                <a:ea typeface="Segoe UI"/>
              </a:rPr>
              <a:t> </a:t>
            </a:r>
            <a:r>
              <a:rPr lang="en-US" sz="2800" i="1" dirty="0" err="1">
                <a:latin typeface="Times New Roman"/>
                <a:ea typeface="Segoe UI"/>
              </a:rPr>
              <a:t>tả</a:t>
            </a:r>
            <a:r>
              <a:rPr lang="en-US" sz="2800" i="1" dirty="0">
                <a:latin typeface="Times New Roman"/>
                <a:ea typeface="Segoe UI"/>
              </a:rPr>
              <a:t> </a:t>
            </a:r>
            <a:r>
              <a:rPr lang="en-US" sz="2800" i="1" dirty="0" err="1">
                <a:latin typeface="Times New Roman"/>
                <a:ea typeface="Segoe UI"/>
              </a:rPr>
              <a:t>những</a:t>
            </a:r>
            <a:r>
              <a:rPr lang="en-US" sz="2800" i="1" dirty="0">
                <a:latin typeface="Times New Roman"/>
                <a:ea typeface="Segoe UI"/>
              </a:rPr>
              <a:t> </a:t>
            </a:r>
            <a:r>
              <a:rPr lang="en-US" sz="2800" i="1" dirty="0" err="1">
                <a:latin typeface="Times New Roman"/>
                <a:ea typeface="Segoe UI"/>
              </a:rPr>
              <a:t>gì</a:t>
            </a:r>
            <a:r>
              <a:rPr lang="en-US" sz="2800" i="1" dirty="0">
                <a:latin typeface="Times New Roman"/>
                <a:ea typeface="Segoe UI"/>
              </a:rPr>
              <a:t> </a:t>
            </a:r>
            <a:r>
              <a:rPr lang="en-US" sz="2800" i="1" dirty="0" err="1">
                <a:latin typeface="Times New Roman"/>
                <a:ea typeface="Segoe UI"/>
              </a:rPr>
              <a:t>các</a:t>
            </a:r>
            <a:r>
              <a:rPr lang="en-US" sz="2800" i="1" dirty="0">
                <a:latin typeface="Times New Roman"/>
                <a:ea typeface="Segoe UI"/>
              </a:rPr>
              <a:t> </a:t>
            </a:r>
            <a:r>
              <a:rPr lang="en-US" sz="2800" i="1" dirty="0" err="1">
                <a:latin typeface="Times New Roman"/>
                <a:ea typeface="Segoe UI"/>
              </a:rPr>
              <a:t>em</a:t>
            </a:r>
            <a:r>
              <a:rPr lang="en-US" sz="2800" i="1" dirty="0">
                <a:latin typeface="Times New Roman"/>
                <a:ea typeface="Segoe UI"/>
              </a:rPr>
              <a:t> </a:t>
            </a:r>
            <a:r>
              <a:rPr lang="en-US" sz="2800" i="1" dirty="0" err="1">
                <a:latin typeface="Times New Roman"/>
                <a:ea typeface="Segoe UI"/>
              </a:rPr>
              <a:t>thấy</a:t>
            </a:r>
            <a:r>
              <a:rPr lang="en-US" sz="2800" i="1" dirty="0">
                <a:latin typeface="Times New Roman"/>
                <a:ea typeface="Segoe UI"/>
              </a:rPr>
              <a:t> </a:t>
            </a:r>
            <a:r>
              <a:rPr lang="en-US" sz="2800" i="1" dirty="0" err="1">
                <a:latin typeface="Times New Roman"/>
                <a:ea typeface="Segoe UI"/>
              </a:rPr>
              <a:t>trong</a:t>
            </a:r>
            <a:r>
              <a:rPr lang="en-US" sz="2800" i="1" dirty="0">
                <a:latin typeface="Times New Roman"/>
                <a:ea typeface="Segoe UI"/>
              </a:rPr>
              <a:t> </a:t>
            </a:r>
            <a:r>
              <a:rPr lang="en-US" sz="2800" i="1" dirty="0" err="1">
                <a:latin typeface="Times New Roman"/>
                <a:ea typeface="Segoe UI"/>
              </a:rPr>
              <a:t>bức</a:t>
            </a:r>
            <a:r>
              <a:rPr lang="en-US" sz="2800" i="1" dirty="0">
                <a:latin typeface="Times New Roman"/>
                <a:ea typeface="Segoe UI"/>
              </a:rPr>
              <a:t> </a:t>
            </a:r>
            <a:r>
              <a:rPr lang="en-US" sz="2800" i="1" dirty="0" err="1">
                <a:latin typeface="Times New Roman"/>
                <a:ea typeface="Segoe UI"/>
              </a:rPr>
              <a:t>tranh</a:t>
            </a:r>
            <a:r>
              <a:rPr lang="en-US" sz="2800" i="1" dirty="0">
                <a:latin typeface="Times New Roman"/>
                <a:ea typeface="Segoe UI"/>
              </a:rPr>
              <a:t>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783838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7509" y="1289538"/>
            <a:ext cx="5990492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ea typeface="Arial"/>
                <a:cs typeface="Times New Roman" pitchFamily="18" charset="0"/>
              </a:rPr>
              <a:t>Hy</a:t>
            </a:r>
            <a:r>
              <a:rPr lang="en-US" sz="3600" dirty="0" smtClean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"/>
                <a:cs typeface="Times New Roman" pitchFamily="18" charset="0"/>
              </a:rPr>
              <a:t>Lạp</a:t>
            </a:r>
            <a:r>
              <a:rPr lang="en-US" sz="3600" dirty="0" smtClean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"/>
                <a:cs typeface="Times New Roman" pitchFamily="18" charset="0"/>
              </a:rPr>
              <a:t>cổ</a:t>
            </a:r>
            <a:r>
              <a:rPr lang="en-US" sz="3600" dirty="0" smtClean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"/>
                <a:cs typeface="Times New Roman" pitchFamily="18" charset="0"/>
              </a:rPr>
              <a:t>đại</a:t>
            </a:r>
            <a:r>
              <a:rPr lang="en-US" sz="3600" dirty="0" smtClean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"/>
                <a:cs typeface="Times New Roman" pitchFamily="18" charset="0"/>
              </a:rPr>
              <a:t>bao</a:t>
            </a:r>
            <a:r>
              <a:rPr lang="en-US" sz="3600" dirty="0" smtClean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"/>
                <a:cs typeface="Times New Roman" pitchFamily="18" charset="0"/>
              </a:rPr>
              <a:t>gồm</a:t>
            </a:r>
            <a:r>
              <a:rPr lang="en-US" sz="3600" dirty="0" smtClean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"/>
                <a:cs typeface="Times New Roman" pitchFamily="18" charset="0"/>
              </a:rPr>
              <a:t>nhiều</a:t>
            </a:r>
            <a:r>
              <a:rPr lang="en-US" sz="3600" dirty="0" smtClean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ea typeface="Arial"/>
                <a:cs typeface="Times New Roman" pitchFamily="18" charset="0"/>
              </a:rPr>
              <a:t> bang </a:t>
            </a:r>
            <a:r>
              <a:rPr lang="en-US" sz="3600" dirty="0" err="1" smtClean="0">
                <a:latin typeface="Times New Roman" pitchFamily="18" charset="0"/>
                <a:ea typeface="Arial"/>
                <a:cs typeface="Times New Roman" pitchFamily="18" charset="0"/>
              </a:rPr>
              <a:t>độc</a:t>
            </a:r>
            <a:r>
              <a:rPr lang="en-US" sz="3600" dirty="0" smtClean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"/>
                <a:cs typeface="Times New Roman" pitchFamily="18" charset="0"/>
              </a:rPr>
              <a:t>lập</a:t>
            </a:r>
            <a:endParaRPr lang="en-US" sz="3600" dirty="0" smtClean="0"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itchFamily="18" charset="0"/>
                <a:ea typeface="Arial"/>
                <a:cs typeface="Times New Roman" pitchFamily="18" charset="0"/>
              </a:rPr>
              <a:t> N</a:t>
            </a:r>
            <a:r>
              <a:rPr lang="vi-VN" sz="3600" dirty="0" smtClean="0">
                <a:latin typeface="Times New Roman" pitchFamily="18" charset="0"/>
                <a:ea typeface="Arial"/>
                <a:cs typeface="Times New Roman" pitchFamily="18" charset="0"/>
              </a:rPr>
              <a:t>hà nước A-ten gồm 4 cơ quan chính: Đại hội nhân dân, Hội đồng 10 tướng lĩnh, Hội đổng 500 và Toà án 6000 người</a:t>
            </a:r>
            <a:endParaRPr lang="en-US" sz="3600" dirty="0" smtClean="0"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571500" indent="-571500">
              <a:buFont typeface="Symbol" pitchFamily="18" charset="2"/>
              <a:buChar char="Þ"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Nhà nước thành bang Hy Lạp cổ đại mang tính dân chủ cao.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Symbol" pitchFamily="18" charset="2"/>
              <a:buChar char="Þ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nay:</a:t>
            </a:r>
          </a:p>
          <a:p>
            <a:pPr marL="571500" indent="-571500">
              <a:buFont typeface="Symbol" pitchFamily="18" charset="2"/>
              <a:buChar char="Þ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92" y="1289537"/>
            <a:ext cx="4419599" cy="42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1" y="5743460"/>
            <a:ext cx="5216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+mj-lt"/>
              </a:rPr>
              <a:t>Hình 10.3: Một cuộc họp của “Đại hội nhân dân” dưới thời Pê-ri-clet.</a:t>
            </a:r>
          </a:p>
        </p:txBody>
      </p:sp>
    </p:spTree>
    <p:extLst>
      <p:ext uri="{BB962C8B-B14F-4D97-AF65-F5344CB8AC3E}">
        <p14:creationId xmlns:p14="http://schemas.microsoft.com/office/powerpoint/2010/main" val="882064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67" y="890344"/>
            <a:ext cx="918686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8523" y="1674581"/>
            <a:ext cx="6096000" cy="8125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b="1" dirty="0" err="1">
                <a:latin typeface="Times New Roman"/>
                <a:ea typeface="Segoe UI"/>
                <a:cs typeface="Times New Roman"/>
              </a:rPr>
              <a:t>Nhiệm</a:t>
            </a:r>
            <a:r>
              <a:rPr lang="en-US" b="1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Segoe UI"/>
                <a:cs typeface="Times New Roman"/>
              </a:rPr>
              <a:t>vụ</a:t>
            </a:r>
            <a:r>
              <a:rPr lang="en-US" b="1" dirty="0">
                <a:latin typeface="Times New Roman"/>
                <a:ea typeface="Segoe UI"/>
                <a:cs typeface="Times New Roman"/>
              </a:rPr>
              <a:t>: </a:t>
            </a:r>
            <a:r>
              <a:rPr lang="en-US" b="1" dirty="0" err="1" smtClean="0">
                <a:latin typeface="Times New Roman"/>
                <a:ea typeface="Segoe UI"/>
                <a:cs typeface="Times New Roman"/>
              </a:rPr>
              <a:t>Quan</a:t>
            </a:r>
            <a:r>
              <a:rPr lang="en-US" b="1" dirty="0" smtClean="0">
                <a:latin typeface="Times New Roman"/>
                <a:ea typeface="Segoe UI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ea typeface="Segoe UI"/>
                <a:cs typeface="Times New Roman"/>
              </a:rPr>
              <a:t>sát</a:t>
            </a:r>
            <a:r>
              <a:rPr lang="en-US" b="1" dirty="0" smtClean="0">
                <a:latin typeface="Times New Roman"/>
                <a:ea typeface="Segoe UI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ea typeface="Segoe UI"/>
                <a:cs typeface="Times New Roman"/>
              </a:rPr>
              <a:t>các</a:t>
            </a:r>
            <a:r>
              <a:rPr lang="en-US" b="1" dirty="0" smtClean="0">
                <a:latin typeface="Times New Roman"/>
                <a:ea typeface="Segoe UI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ea typeface="Segoe UI"/>
                <a:cs typeface="Times New Roman"/>
              </a:rPr>
              <a:t>hình</a:t>
            </a:r>
            <a:r>
              <a:rPr lang="en-US" b="1" dirty="0" smtClean="0">
                <a:latin typeface="Times New Roman"/>
                <a:ea typeface="Segoe UI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ea typeface="Segoe UI"/>
                <a:cs typeface="Times New Roman"/>
              </a:rPr>
              <a:t>sau</a:t>
            </a:r>
            <a:r>
              <a:rPr lang="en-US" b="1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ea typeface="Segoe UI"/>
                <a:cs typeface="Times New Roman"/>
              </a:rPr>
              <a:t>và</a:t>
            </a:r>
            <a:r>
              <a:rPr lang="en-US" b="1" dirty="0" smtClean="0">
                <a:latin typeface="Times New Roman"/>
                <a:ea typeface="Segoe UI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Segoe UI"/>
                <a:cs typeface="Times New Roman"/>
              </a:rPr>
              <a:t>hãy</a:t>
            </a:r>
            <a:r>
              <a:rPr lang="en-US" b="1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Segoe UI"/>
                <a:cs typeface="Times New Roman"/>
              </a:rPr>
              <a:t>kể</a:t>
            </a:r>
            <a:r>
              <a:rPr lang="en-US" b="1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Segoe UI"/>
                <a:cs typeface="Times New Roman"/>
              </a:rPr>
              <a:t>một</a:t>
            </a:r>
            <a:r>
              <a:rPr lang="en-US" b="1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Segoe UI"/>
                <a:cs typeface="Times New Roman"/>
              </a:rPr>
              <a:t>số</a:t>
            </a:r>
            <a:r>
              <a:rPr lang="en-US" b="1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Segoe UI"/>
                <a:cs typeface="Times New Roman"/>
              </a:rPr>
              <a:t>thành</a:t>
            </a:r>
            <a:r>
              <a:rPr lang="en-US" b="1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Segoe UI"/>
                <a:cs typeface="Times New Roman"/>
              </a:rPr>
              <a:t>tựu</a:t>
            </a:r>
            <a:r>
              <a:rPr lang="en-US" b="1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Segoe UI"/>
                <a:cs typeface="Times New Roman"/>
              </a:rPr>
              <a:t>văn</a:t>
            </a:r>
            <a:r>
              <a:rPr lang="en-US" b="1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Segoe UI"/>
                <a:cs typeface="Times New Roman"/>
              </a:rPr>
              <a:t>hóa</a:t>
            </a:r>
            <a:r>
              <a:rPr lang="en-US" b="1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Segoe UI"/>
                <a:cs typeface="Times New Roman"/>
              </a:rPr>
              <a:t>của</a:t>
            </a:r>
            <a:r>
              <a:rPr lang="en-US" b="1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Segoe UI"/>
                <a:cs typeface="Times New Roman"/>
              </a:rPr>
              <a:t>người</a:t>
            </a:r>
            <a:r>
              <a:rPr lang="en-US" b="1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Segoe UI"/>
                <a:cs typeface="Times New Roman"/>
              </a:rPr>
              <a:t>Hy</a:t>
            </a:r>
            <a:r>
              <a:rPr lang="en-US" b="1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Segoe UI"/>
                <a:cs typeface="Times New Roman"/>
              </a:rPr>
              <a:t>Lạp</a:t>
            </a:r>
            <a:r>
              <a:rPr lang="en-US" b="1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Segoe UI"/>
                <a:cs typeface="Times New Roman"/>
              </a:rPr>
              <a:t>còn</a:t>
            </a:r>
            <a:r>
              <a:rPr lang="en-US" b="1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Segoe UI"/>
                <a:cs typeface="Times New Roman"/>
              </a:rPr>
              <a:t>tồn</a:t>
            </a:r>
            <a:r>
              <a:rPr lang="en-US" b="1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Segoe UI"/>
                <a:cs typeface="Times New Roman"/>
              </a:rPr>
              <a:t>tại</a:t>
            </a:r>
            <a:r>
              <a:rPr lang="en-US" b="1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Segoe UI"/>
                <a:cs typeface="Times New Roman"/>
              </a:rPr>
              <a:t>đến</a:t>
            </a:r>
            <a:r>
              <a:rPr lang="en-US" b="1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Segoe UI"/>
                <a:cs typeface="Times New Roman"/>
              </a:rPr>
              <a:t>ngày</a:t>
            </a:r>
            <a:r>
              <a:rPr lang="en-US" b="1" dirty="0">
                <a:latin typeface="Times New Roman"/>
                <a:ea typeface="Segoe UI"/>
                <a:cs typeface="Times New Roman"/>
              </a:rPr>
              <a:t> nay?</a:t>
            </a:r>
            <a:endParaRPr lang="en-US" sz="1400" dirty="0">
              <a:ea typeface="Calibri"/>
              <a:cs typeface="Times New Roman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90" y="3118276"/>
            <a:ext cx="2239107" cy="309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23" y="4923692"/>
            <a:ext cx="3451591" cy="156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22" y="1617661"/>
            <a:ext cx="3093792" cy="300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92" y="2816625"/>
            <a:ext cx="2244176" cy="298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066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4737" y="2399693"/>
            <a:ext cx="99411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latin typeface="+mj-lt"/>
            </a:endParaRPr>
          </a:p>
          <a:p>
            <a:endParaRPr lang="en-US" sz="32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5055" y="1368642"/>
            <a:ext cx="94887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FF0000"/>
              </a:solidFill>
              <a:latin typeface="Times New Roman"/>
              <a:ea typeface="Segoe UI"/>
            </a:endParaRPr>
          </a:p>
          <a:p>
            <a:endParaRPr lang="en-US" sz="3200" b="1" dirty="0" smtClean="0">
              <a:solidFill>
                <a:srgbClr val="FF0000"/>
              </a:solidFill>
              <a:latin typeface="Times New Roman"/>
              <a:ea typeface="Segoe UI"/>
            </a:endParaRPr>
          </a:p>
          <a:p>
            <a:endParaRPr lang="en-US" sz="3200" b="1" dirty="0" smtClean="0">
              <a:solidFill>
                <a:srgbClr val="FF0000"/>
              </a:solidFill>
              <a:latin typeface="Times New Roman"/>
              <a:ea typeface="Segoe U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2755" y="745740"/>
            <a:ext cx="8872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III: NHỮNG THÀNH TỰU VĂN HOÁ TIÊU BIỂU</a:t>
            </a:r>
          </a:p>
        </p:txBody>
      </p:sp>
      <p:sp>
        <p:nvSpPr>
          <p:cNvPr id="5" name="AutoShape 2" descr="8 Cách đơn giản khuyến khích học sinh tham gia hoạt động thảo luận nhóm -  Insight Edu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24" y="2451536"/>
            <a:ext cx="2628900" cy="247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72522" y="2004049"/>
            <a:ext cx="6096000" cy="3371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GV chia 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nhóm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cho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 HS 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trình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bày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từng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lĩnh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vực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văn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hoá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. </a:t>
            </a:r>
            <a:endParaRPr lang="en-US" sz="2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Chia 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nhóm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theo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tổ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 (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Thời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gian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: 4 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phút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)</a:t>
            </a:r>
            <a:endParaRPr lang="en-US" sz="2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Tổ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 1: 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Chữ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viết</a:t>
            </a:r>
            <a:endParaRPr lang="en-US" sz="2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Tổ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 2: 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Khoa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học</a:t>
            </a:r>
            <a:endParaRPr lang="en-US" sz="2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Tổ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 3: 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Văn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học</a:t>
            </a:r>
            <a:endParaRPr lang="en-US" sz="2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Tổ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 4: 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Kiến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trúc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và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điêu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/>
                <a:ea typeface="Segoe UI"/>
                <a:cs typeface="Times New Roman"/>
              </a:rPr>
              <a:t>khắc</a:t>
            </a:r>
            <a:endParaRPr lang="en-US" sz="24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9513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975" y="1968945"/>
            <a:ext cx="11006748" cy="3921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Chữ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viết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: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Hy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Lạp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sáng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ra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hệ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thống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chữ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viết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gồm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24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chữ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cái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/>
                <a:ea typeface="Arial"/>
                <a:cs typeface="Times New Roman"/>
              </a:rPr>
              <a:t>-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Khoa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học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: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Hy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Lạp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là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quê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hương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của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nhiều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nhà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khoa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học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nổi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tiếng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: (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Aristotes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),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Archimedes,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Herodotes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, Pythagoras, 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Platon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Socrates, …</a:t>
            </a:r>
            <a:endParaRPr lang="en-US" sz="28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Văn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: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sử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thi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Illiad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- Odyssey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vở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kịch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ea typeface="Calibri"/>
              <a:cs typeface="Times New Roman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Kiến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trúc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điêu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khắc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: 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Đền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Pác-tê-nông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(Parthenon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),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nhà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hát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-ô-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-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xốt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(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Dionysos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)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A-ten; hay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phẩm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về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điêu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khắc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như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tượng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Dớt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(Zeus), </a:t>
            </a:r>
            <a:endParaRPr lang="en-US" sz="2800" dirty="0"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4" y="705211"/>
            <a:ext cx="91868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771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2" y="472965"/>
            <a:ext cx="8651631" cy="509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66092" y="5742489"/>
            <a:ext cx="10339754" cy="604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trúc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hưởng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Hi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Lạp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3128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BC147B-0ECF-444F-ADBC-8ECEC7D2F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5748" y="1643960"/>
            <a:ext cx="5805947" cy="757570"/>
          </a:xfrm>
        </p:spPr>
        <p:txBody>
          <a:bodyPr>
            <a:normAutofit/>
          </a:bodyPr>
          <a:lstStyle/>
          <a:p>
            <a:r>
              <a:rPr lang="vi-VN" sz="3500" b="1" u="sng" dirty="0"/>
              <a:t>Mục tiêu bài học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A469DE-BD28-4A9C-A770-0CF7D3A59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495" y="2601119"/>
            <a:ext cx="9724103" cy="165576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Nêu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nhận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xét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về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điều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kiện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tự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nhiên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đối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sự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phát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triển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Hi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Lạp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cổ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đại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ea typeface="Calibri"/>
              <a:cs typeface="Times New Roman"/>
            </a:endParaRPr>
          </a:p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en-US" sz="2800" dirty="0">
                <a:latin typeface="Times New Roman"/>
                <a:ea typeface="Calibri"/>
              </a:rPr>
              <a:t>- </a:t>
            </a:r>
            <a:r>
              <a:rPr lang="en-US" sz="2800" dirty="0" err="1">
                <a:latin typeface="Times New Roman"/>
                <a:ea typeface="Calibri"/>
              </a:rPr>
              <a:t>Trình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bày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được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tổ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chức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nhà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nước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thành</a:t>
            </a:r>
            <a:r>
              <a:rPr lang="en-US" sz="2800" dirty="0">
                <a:latin typeface="Times New Roman"/>
                <a:ea typeface="Calibri"/>
              </a:rPr>
              <a:t> bang ở Hi </a:t>
            </a:r>
            <a:r>
              <a:rPr lang="en-US" sz="2800" dirty="0" err="1">
                <a:latin typeface="Times New Roman"/>
                <a:ea typeface="Calibri"/>
              </a:rPr>
              <a:t>Lạp</a:t>
            </a:r>
            <a:r>
              <a:rPr lang="en-US" sz="2800" dirty="0">
                <a:latin typeface="Times New Roman"/>
                <a:ea typeface="Calibri"/>
              </a:rPr>
              <a:t>.</a:t>
            </a:r>
            <a:endParaRPr lang="en-US" sz="2800" dirty="0"/>
          </a:p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en-US" sz="2800" dirty="0">
                <a:latin typeface="Times New Roman"/>
                <a:ea typeface="Calibri"/>
              </a:rPr>
              <a:t>- </a:t>
            </a:r>
            <a:r>
              <a:rPr lang="en-US" sz="2800" dirty="0" err="1">
                <a:latin typeface="Times New Roman"/>
                <a:ea typeface="Calibri"/>
              </a:rPr>
              <a:t>Nêu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được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những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thành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tựu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văn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hóa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tiêu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biểu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của</a:t>
            </a:r>
            <a:r>
              <a:rPr lang="en-US" sz="2800" dirty="0">
                <a:latin typeface="Times New Roman"/>
                <a:ea typeface="Calibri"/>
              </a:rPr>
              <a:t> Hi </a:t>
            </a:r>
            <a:r>
              <a:rPr lang="en-US" sz="2800" dirty="0" err="1">
                <a:latin typeface="Times New Roman"/>
                <a:ea typeface="Calibri"/>
              </a:rPr>
              <a:t>Lạp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cổ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đại</a:t>
            </a:r>
            <a:r>
              <a:rPr lang="en-US" sz="2800" dirty="0">
                <a:latin typeface="Times New Roman"/>
                <a:ea typeface="Calibri"/>
              </a:rPr>
              <a:t>.</a:t>
            </a:r>
            <a:endParaRPr lang="en-US" sz="2800" dirty="0"/>
          </a:p>
          <a:p>
            <a:endParaRPr lang="vi-VN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C4C437C-E381-4D4C-95C4-F2CFFC6AAAB4}"/>
              </a:ext>
            </a:extLst>
          </p:cNvPr>
          <p:cNvSpPr/>
          <p:nvPr/>
        </p:nvSpPr>
        <p:spPr>
          <a:xfrm>
            <a:off x="2507226" y="501960"/>
            <a:ext cx="7177548" cy="9424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en-US" sz="3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LẠP CỔ ĐẠI</a:t>
            </a:r>
            <a:endParaRPr lang="vi-VN" sz="30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8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061E515A-C821-4137-BB5A-B22BE97C9AD9}"/>
              </a:ext>
            </a:extLst>
          </p:cNvPr>
          <p:cNvSpPr/>
          <p:nvPr/>
        </p:nvSpPr>
        <p:spPr>
          <a:xfrm>
            <a:off x="259662" y="255321"/>
            <a:ext cx="4215357" cy="1246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A2CE3D4-B8E0-40F7-8E53-914C9EBBA972}"/>
              </a:ext>
            </a:extLst>
          </p:cNvPr>
          <p:cNvSpPr txBox="1"/>
          <p:nvPr/>
        </p:nvSpPr>
        <p:spPr>
          <a:xfrm>
            <a:off x="928255" y="586405"/>
            <a:ext cx="2687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F8116B-E20B-491D-B4D9-56413782607C}"/>
              </a:ext>
            </a:extLst>
          </p:cNvPr>
          <p:cNvSpPr txBox="1"/>
          <p:nvPr/>
        </p:nvSpPr>
        <p:spPr>
          <a:xfrm>
            <a:off x="813485" y="1702733"/>
            <a:ext cx="240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842A43-4A35-4D6D-A5B4-5FB20DA4E443}"/>
              </a:ext>
            </a:extLst>
          </p:cNvPr>
          <p:cNvSpPr txBox="1"/>
          <p:nvPr/>
        </p:nvSpPr>
        <p:spPr>
          <a:xfrm>
            <a:off x="928255" y="2593262"/>
            <a:ext cx="10820400" cy="201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err="1" smtClean="0">
                <a:latin typeface="Times New Roman"/>
                <a:ea typeface="Segoe UI"/>
                <a:cs typeface="Times New Roman"/>
              </a:rPr>
              <a:t>Sau</a:t>
            </a:r>
            <a:r>
              <a:rPr lang="en-US" sz="3200" dirty="0" smtClean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khi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HS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kể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tên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các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ngành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kinh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tế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phát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triển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ở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Hy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Lạp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, GV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có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thể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đặt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câu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hỏi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: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Vì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sao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thủ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công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nghiệp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và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thương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nghiệp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lại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phát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triển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?  </a:t>
            </a:r>
            <a:endParaRPr lang="en-US" sz="3200" dirty="0">
              <a:ea typeface="Calibri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DD31878-A8A4-48D6-8086-DA52500E6983}"/>
              </a:ext>
            </a:extLst>
          </p:cNvPr>
          <p:cNvSpPr txBox="1"/>
          <p:nvPr/>
        </p:nvSpPr>
        <p:spPr>
          <a:xfrm>
            <a:off x="928255" y="600920"/>
            <a:ext cx="2687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2646" y="4640519"/>
            <a:ext cx="10621108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 dirty="0">
                <a:latin typeface="Times New Roman"/>
                <a:ea typeface="Segoe UI"/>
                <a:cs typeface="Times New Roman"/>
              </a:rPr>
              <a:t>GV </a:t>
            </a:r>
            <a:r>
              <a:rPr lang="en-US" sz="3200" b="1" dirty="0" err="1">
                <a:latin typeface="Times New Roman"/>
                <a:ea typeface="Segoe UI"/>
                <a:cs typeface="Times New Roman"/>
              </a:rPr>
              <a:t>cũng</a:t>
            </a:r>
            <a:r>
              <a:rPr lang="en-US" sz="3200" b="1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Segoe UI"/>
                <a:cs typeface="Times New Roman"/>
              </a:rPr>
              <a:t>có</a:t>
            </a:r>
            <a:r>
              <a:rPr lang="en-US" sz="3200" b="1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Segoe UI"/>
                <a:cs typeface="Times New Roman"/>
              </a:rPr>
              <a:t>thể</a:t>
            </a:r>
            <a:r>
              <a:rPr lang="en-US" sz="3200" b="1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Segoe UI"/>
                <a:cs typeface="Times New Roman"/>
              </a:rPr>
              <a:t>cho</a:t>
            </a:r>
            <a:r>
              <a:rPr lang="en-US" sz="3200" b="1" dirty="0">
                <a:latin typeface="Times New Roman"/>
                <a:ea typeface="Segoe UI"/>
                <a:cs typeface="Times New Roman"/>
              </a:rPr>
              <a:t> HS </a:t>
            </a:r>
            <a:r>
              <a:rPr lang="en-US" sz="3200" b="1" dirty="0" err="1">
                <a:latin typeface="Times New Roman"/>
                <a:ea typeface="Segoe UI"/>
                <a:cs typeface="Times New Roman"/>
              </a:rPr>
              <a:t>liên</a:t>
            </a:r>
            <a:r>
              <a:rPr lang="en-US" sz="3200" b="1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Segoe UI"/>
                <a:cs typeface="Times New Roman"/>
              </a:rPr>
              <a:t>hệ</a:t>
            </a:r>
            <a:r>
              <a:rPr lang="en-US" sz="3200" b="1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về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vai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trò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của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biển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và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cảng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biển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với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các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quốc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gia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Segoe UI"/>
                <a:cs typeface="Times New Roman"/>
              </a:rPr>
              <a:t>hiện</a:t>
            </a:r>
            <a:r>
              <a:rPr lang="en-US" sz="3200" dirty="0">
                <a:latin typeface="Times New Roman"/>
                <a:ea typeface="Segoe UI"/>
                <a:cs typeface="Times New Roman"/>
              </a:rPr>
              <a:t> nay.</a:t>
            </a:r>
            <a:endParaRPr lang="en-US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656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5E2FA7F9-DD22-4E6F-A01B-4EF8A57C16E3}"/>
              </a:ext>
            </a:extLst>
          </p:cNvPr>
          <p:cNvSpPr/>
          <p:nvPr/>
        </p:nvSpPr>
        <p:spPr>
          <a:xfrm>
            <a:off x="235527" y="342406"/>
            <a:ext cx="3425647" cy="1246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8" name="Picture 7" descr="C:\Users\HP\OneDrive\Desktop\Screenshot_4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597785"/>
            <a:ext cx="2719754" cy="285344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30922" y="1985719"/>
            <a:ext cx="75379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nl-NL" sz="3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Quan sát logo của Tổ chức Văn hoá, Khoa học và Giáo dục của Liên hợp quốc (UNESCO), em hãy cho biết: Logô đó lấy ý tưởng từ công trình kiến trúc nổi tiếng nào của Hy Lạp cổ đại?</a:t>
            </a:r>
            <a:r>
              <a:rPr lang="nl-NL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76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1EB835CD-8565-46A3-84FD-49AD6B037596}"/>
              </a:ext>
            </a:extLst>
          </p:cNvPr>
          <p:cNvSpPr/>
          <p:nvPr/>
        </p:nvSpPr>
        <p:spPr>
          <a:xfrm>
            <a:off x="259662" y="255321"/>
            <a:ext cx="4215357" cy="1246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C5194BB-5A8B-46C0-BB7F-6968E25ADDA3}"/>
              </a:ext>
            </a:extLst>
          </p:cNvPr>
          <p:cNvSpPr txBox="1"/>
          <p:nvPr/>
        </p:nvSpPr>
        <p:spPr>
          <a:xfrm>
            <a:off x="780994" y="507527"/>
            <a:ext cx="35693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0" name="Cloud 9">
            <a:extLst>
              <a:ext uri="{FF2B5EF4-FFF2-40B4-BE49-F238E27FC236}">
                <a16:creationId xmlns="" xmlns:a16="http://schemas.microsoft.com/office/drawing/2014/main" id="{F342D932-3324-499E-A426-5193885EE424}"/>
              </a:ext>
            </a:extLst>
          </p:cNvPr>
          <p:cNvSpPr/>
          <p:nvPr/>
        </p:nvSpPr>
        <p:spPr>
          <a:xfrm>
            <a:off x="2567126" y="776347"/>
            <a:ext cx="9835660" cy="250646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Nhìn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hình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em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liên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tưởng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đến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nước</a:t>
            </a:r>
            <a:endParaRPr lang="en-US" sz="28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30000"/>
              </a:lnSpc>
            </a:pP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nào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?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Từ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hình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ảnh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trên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em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hãy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chia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sẽ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mình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về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quốc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gia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đó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?</a:t>
            </a:r>
            <a:endParaRPr lang="en-US" sz="2800" dirty="0">
              <a:ea typeface="Calibri"/>
              <a:cs typeface="Times New Roman"/>
            </a:endParaRPr>
          </a:p>
        </p:txBody>
      </p:sp>
      <p:pic>
        <p:nvPicPr>
          <p:cNvPr id="11" name="Content Placeholder 3" descr="Tượng Hy Lạp Cổ Đại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48" y="3352542"/>
            <a:ext cx="2861163" cy="288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him cú gốm sứ Bát Tràng và BST đồng xu cổ Hy Lạp - Tin tức, sự kiện làng  nghề Bát Trà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876" y="3412633"/>
            <a:ext cx="2807970" cy="288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Kiến trúc Hy Lạp cổ đại – Wikipedia tiếng Việ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846" y="3412633"/>
            <a:ext cx="5709138" cy="2887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06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BC8D0889-E86C-4BA7-AA38-C413CD6EA4D7}"/>
              </a:ext>
            </a:extLst>
          </p:cNvPr>
          <p:cNvSpPr/>
          <p:nvPr/>
        </p:nvSpPr>
        <p:spPr>
          <a:xfrm>
            <a:off x="3283331" y="3437583"/>
            <a:ext cx="6027800" cy="2699248"/>
          </a:xfrm>
          <a:custGeom>
            <a:avLst/>
            <a:gdLst>
              <a:gd name="connsiteX0" fmla="*/ 0 w 6027800"/>
              <a:gd name="connsiteY0" fmla="*/ 1349624 h 2699248"/>
              <a:gd name="connsiteX1" fmla="*/ 3013900 w 6027800"/>
              <a:gd name="connsiteY1" fmla="*/ 0 h 2699248"/>
              <a:gd name="connsiteX2" fmla="*/ 6027800 w 6027800"/>
              <a:gd name="connsiteY2" fmla="*/ 1349624 h 2699248"/>
              <a:gd name="connsiteX3" fmla="*/ 3013900 w 6027800"/>
              <a:gd name="connsiteY3" fmla="*/ 2699248 h 2699248"/>
              <a:gd name="connsiteX4" fmla="*/ 0 w 6027800"/>
              <a:gd name="connsiteY4" fmla="*/ 1349624 h 269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800" h="2699248">
                <a:moveTo>
                  <a:pt x="0" y="1349624"/>
                </a:moveTo>
                <a:cubicBezTo>
                  <a:pt x="0" y="604247"/>
                  <a:pt x="1349369" y="0"/>
                  <a:pt x="3013900" y="0"/>
                </a:cubicBezTo>
                <a:cubicBezTo>
                  <a:pt x="4678431" y="0"/>
                  <a:pt x="6027800" y="604247"/>
                  <a:pt x="6027800" y="1349624"/>
                </a:cubicBezTo>
                <a:cubicBezTo>
                  <a:pt x="6027800" y="2095001"/>
                  <a:pt x="4678431" y="2699248"/>
                  <a:pt x="3013900" y="2699248"/>
                </a:cubicBezTo>
                <a:cubicBezTo>
                  <a:pt x="1349369" y="2699248"/>
                  <a:pt x="0" y="2095001"/>
                  <a:pt x="0" y="1349624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908151" tIns="420696" rIns="908151" bIns="42069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HI LẠP CỔ ĐẠI</a:t>
            </a:r>
            <a:endParaRPr lang="vi-VN" sz="4000" b="1" kern="1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="" xmlns:a16="http://schemas.microsoft.com/office/drawing/2014/main" id="{09B99F86-651B-4A5B-9E20-B47A2FD75929}"/>
              </a:ext>
            </a:extLst>
          </p:cNvPr>
          <p:cNvSpPr/>
          <p:nvPr/>
        </p:nvSpPr>
        <p:spPr>
          <a:xfrm rot="2971515">
            <a:off x="1971818" y="3641083"/>
            <a:ext cx="1651366" cy="68611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80737062-9295-4627-95AF-67A4E4CFF02C}"/>
              </a:ext>
            </a:extLst>
          </p:cNvPr>
          <p:cNvSpPr/>
          <p:nvPr/>
        </p:nvSpPr>
        <p:spPr>
          <a:xfrm>
            <a:off x="0" y="2053608"/>
            <a:ext cx="4504476" cy="1210281"/>
          </a:xfrm>
          <a:custGeom>
            <a:avLst/>
            <a:gdLst>
              <a:gd name="connsiteX0" fmla="*/ 0 w 4504476"/>
              <a:gd name="connsiteY0" fmla="*/ 121028 h 1210281"/>
              <a:gd name="connsiteX1" fmla="*/ 121028 w 4504476"/>
              <a:gd name="connsiteY1" fmla="*/ 0 h 1210281"/>
              <a:gd name="connsiteX2" fmla="*/ 4383448 w 4504476"/>
              <a:gd name="connsiteY2" fmla="*/ 0 h 1210281"/>
              <a:gd name="connsiteX3" fmla="*/ 4504476 w 4504476"/>
              <a:gd name="connsiteY3" fmla="*/ 121028 h 1210281"/>
              <a:gd name="connsiteX4" fmla="*/ 4504476 w 4504476"/>
              <a:gd name="connsiteY4" fmla="*/ 1089253 h 1210281"/>
              <a:gd name="connsiteX5" fmla="*/ 4383448 w 4504476"/>
              <a:gd name="connsiteY5" fmla="*/ 1210281 h 1210281"/>
              <a:gd name="connsiteX6" fmla="*/ 121028 w 4504476"/>
              <a:gd name="connsiteY6" fmla="*/ 1210281 h 1210281"/>
              <a:gd name="connsiteX7" fmla="*/ 0 w 4504476"/>
              <a:gd name="connsiteY7" fmla="*/ 1089253 h 1210281"/>
              <a:gd name="connsiteX8" fmla="*/ 0 w 4504476"/>
              <a:gd name="connsiteY8" fmla="*/ 121028 h 121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4476" h="1210281">
                <a:moveTo>
                  <a:pt x="0" y="121028"/>
                </a:moveTo>
                <a:cubicBezTo>
                  <a:pt x="0" y="54186"/>
                  <a:pt x="54186" y="0"/>
                  <a:pt x="121028" y="0"/>
                </a:cubicBezTo>
                <a:lnTo>
                  <a:pt x="4383448" y="0"/>
                </a:lnTo>
                <a:cubicBezTo>
                  <a:pt x="4450290" y="0"/>
                  <a:pt x="4504476" y="54186"/>
                  <a:pt x="4504476" y="121028"/>
                </a:cubicBezTo>
                <a:lnTo>
                  <a:pt x="4504476" y="1089253"/>
                </a:lnTo>
                <a:cubicBezTo>
                  <a:pt x="4504476" y="1156095"/>
                  <a:pt x="4450290" y="1210281"/>
                  <a:pt x="4383448" y="1210281"/>
                </a:cubicBezTo>
                <a:lnTo>
                  <a:pt x="121028" y="1210281"/>
                </a:lnTo>
                <a:cubicBezTo>
                  <a:pt x="54186" y="1210281"/>
                  <a:pt x="0" y="1156095"/>
                  <a:pt x="0" y="1089253"/>
                </a:cubicBezTo>
                <a:lnTo>
                  <a:pt x="0" y="121028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02123" tIns="102123" rIns="102123" bIns="102123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nl-NL" sz="3200" b="0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TỰ NHIÊN</a:t>
            </a:r>
            <a:endParaRPr lang="vi-VN" sz="3200" b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="" xmlns:a16="http://schemas.microsoft.com/office/drawing/2014/main" id="{9D22DD9A-9432-432E-BCAB-E665F09B045A}"/>
              </a:ext>
            </a:extLst>
          </p:cNvPr>
          <p:cNvSpPr/>
          <p:nvPr/>
        </p:nvSpPr>
        <p:spPr>
          <a:xfrm rot="5480540">
            <a:off x="5546523" y="2274107"/>
            <a:ext cx="1624680" cy="769285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D12991DD-62E0-468B-8E6E-1105B332F39C}"/>
              </a:ext>
            </a:extLst>
          </p:cNvPr>
          <p:cNvSpPr/>
          <p:nvPr/>
        </p:nvSpPr>
        <p:spPr>
          <a:xfrm>
            <a:off x="4718867" y="219724"/>
            <a:ext cx="3333751" cy="1580318"/>
          </a:xfrm>
          <a:custGeom>
            <a:avLst/>
            <a:gdLst>
              <a:gd name="connsiteX0" fmla="*/ 0 w 3333751"/>
              <a:gd name="connsiteY0" fmla="*/ 158032 h 1580318"/>
              <a:gd name="connsiteX1" fmla="*/ 158032 w 3333751"/>
              <a:gd name="connsiteY1" fmla="*/ 0 h 1580318"/>
              <a:gd name="connsiteX2" fmla="*/ 3175719 w 3333751"/>
              <a:gd name="connsiteY2" fmla="*/ 0 h 1580318"/>
              <a:gd name="connsiteX3" fmla="*/ 3333751 w 3333751"/>
              <a:gd name="connsiteY3" fmla="*/ 158032 h 1580318"/>
              <a:gd name="connsiteX4" fmla="*/ 3333751 w 3333751"/>
              <a:gd name="connsiteY4" fmla="*/ 1422286 h 1580318"/>
              <a:gd name="connsiteX5" fmla="*/ 3175719 w 3333751"/>
              <a:gd name="connsiteY5" fmla="*/ 1580318 h 1580318"/>
              <a:gd name="connsiteX6" fmla="*/ 158032 w 3333751"/>
              <a:gd name="connsiteY6" fmla="*/ 1580318 h 1580318"/>
              <a:gd name="connsiteX7" fmla="*/ 0 w 3333751"/>
              <a:gd name="connsiteY7" fmla="*/ 1422286 h 1580318"/>
              <a:gd name="connsiteX8" fmla="*/ 0 w 3333751"/>
              <a:gd name="connsiteY8" fmla="*/ 158032 h 158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1" h="1580318">
                <a:moveTo>
                  <a:pt x="0" y="158032"/>
                </a:moveTo>
                <a:cubicBezTo>
                  <a:pt x="0" y="70753"/>
                  <a:pt x="70753" y="0"/>
                  <a:pt x="158032" y="0"/>
                </a:cubicBezTo>
                <a:lnTo>
                  <a:pt x="3175719" y="0"/>
                </a:lnTo>
                <a:cubicBezTo>
                  <a:pt x="3262998" y="0"/>
                  <a:pt x="3333751" y="70753"/>
                  <a:pt x="3333751" y="158032"/>
                </a:cubicBezTo>
                <a:lnTo>
                  <a:pt x="3333751" y="1422286"/>
                </a:lnTo>
                <a:cubicBezTo>
                  <a:pt x="3333751" y="1509565"/>
                  <a:pt x="3262998" y="1580318"/>
                  <a:pt x="3175719" y="1580318"/>
                </a:cubicBezTo>
                <a:lnTo>
                  <a:pt x="158032" y="1580318"/>
                </a:lnTo>
                <a:cubicBezTo>
                  <a:pt x="70753" y="1580318"/>
                  <a:pt x="0" y="1509565"/>
                  <a:pt x="0" y="1422286"/>
                </a:cubicBezTo>
                <a:lnTo>
                  <a:pt x="0" y="158032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12961" tIns="112961" rIns="112961" bIns="112961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b="0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TỔ CHỨC NHÀ NƯỚC THÀNH BANG</a:t>
            </a:r>
            <a:endParaRPr lang="vi-VN" sz="3500" b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="" xmlns:a16="http://schemas.microsoft.com/office/drawing/2014/main" id="{5301E418-E845-42F3-BDCF-4D5754E1AC1F}"/>
              </a:ext>
            </a:extLst>
          </p:cNvPr>
          <p:cNvSpPr/>
          <p:nvPr/>
        </p:nvSpPr>
        <p:spPr>
          <a:xfrm rot="8384316">
            <a:off x="9191079" y="3773338"/>
            <a:ext cx="1584691" cy="74814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50930691-DABE-4C20-B6F3-FBBBB2E80473}"/>
              </a:ext>
            </a:extLst>
          </p:cNvPr>
          <p:cNvSpPr/>
          <p:nvPr/>
        </p:nvSpPr>
        <p:spPr>
          <a:xfrm>
            <a:off x="7991156" y="1854480"/>
            <a:ext cx="3984541" cy="1390663"/>
          </a:xfrm>
          <a:custGeom>
            <a:avLst/>
            <a:gdLst>
              <a:gd name="connsiteX0" fmla="*/ 0 w 3984541"/>
              <a:gd name="connsiteY0" fmla="*/ 139066 h 1390663"/>
              <a:gd name="connsiteX1" fmla="*/ 139066 w 3984541"/>
              <a:gd name="connsiteY1" fmla="*/ 0 h 1390663"/>
              <a:gd name="connsiteX2" fmla="*/ 3845475 w 3984541"/>
              <a:gd name="connsiteY2" fmla="*/ 0 h 1390663"/>
              <a:gd name="connsiteX3" fmla="*/ 3984541 w 3984541"/>
              <a:gd name="connsiteY3" fmla="*/ 139066 h 1390663"/>
              <a:gd name="connsiteX4" fmla="*/ 3984541 w 3984541"/>
              <a:gd name="connsiteY4" fmla="*/ 1251597 h 1390663"/>
              <a:gd name="connsiteX5" fmla="*/ 3845475 w 3984541"/>
              <a:gd name="connsiteY5" fmla="*/ 1390663 h 1390663"/>
              <a:gd name="connsiteX6" fmla="*/ 139066 w 3984541"/>
              <a:gd name="connsiteY6" fmla="*/ 1390663 h 1390663"/>
              <a:gd name="connsiteX7" fmla="*/ 0 w 3984541"/>
              <a:gd name="connsiteY7" fmla="*/ 1251597 h 1390663"/>
              <a:gd name="connsiteX8" fmla="*/ 0 w 3984541"/>
              <a:gd name="connsiteY8" fmla="*/ 139066 h 139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4541" h="1390663">
                <a:moveTo>
                  <a:pt x="0" y="139066"/>
                </a:moveTo>
                <a:cubicBezTo>
                  <a:pt x="0" y="62262"/>
                  <a:pt x="62262" y="0"/>
                  <a:pt x="139066" y="0"/>
                </a:cubicBezTo>
                <a:lnTo>
                  <a:pt x="3845475" y="0"/>
                </a:lnTo>
                <a:cubicBezTo>
                  <a:pt x="3922279" y="0"/>
                  <a:pt x="3984541" y="62262"/>
                  <a:pt x="3984541" y="139066"/>
                </a:cubicBezTo>
                <a:lnTo>
                  <a:pt x="3984541" y="1251597"/>
                </a:lnTo>
                <a:cubicBezTo>
                  <a:pt x="3984541" y="1328401"/>
                  <a:pt x="3922279" y="1390663"/>
                  <a:pt x="3845475" y="1390663"/>
                </a:cubicBezTo>
                <a:lnTo>
                  <a:pt x="139066" y="1390663"/>
                </a:lnTo>
                <a:cubicBezTo>
                  <a:pt x="62262" y="1390663"/>
                  <a:pt x="0" y="1328401"/>
                  <a:pt x="0" y="1251597"/>
                </a:cubicBezTo>
                <a:lnTo>
                  <a:pt x="0" y="139066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07406" tIns="107406" rIns="107406" bIns="107406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b="0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NHỮNG THÀNH TỰU VĂN HÓA TIÊU BIỂU</a:t>
            </a:r>
            <a:endParaRPr lang="vi-VN" sz="3500" b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BC147B-0ECF-444F-ADBC-8ECEC7D2F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5748" y="1643960"/>
            <a:ext cx="5805947" cy="757570"/>
          </a:xfrm>
        </p:spPr>
        <p:txBody>
          <a:bodyPr>
            <a:normAutofit/>
          </a:bodyPr>
          <a:lstStyle/>
          <a:p>
            <a:r>
              <a:rPr lang="vi-VN" sz="3500" b="1" u="sng" dirty="0"/>
              <a:t>Mục tiêu bài học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A469DE-BD28-4A9C-A770-0CF7D3A59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495" y="2601119"/>
            <a:ext cx="9724103" cy="1655762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Font typeface="Times New Roman" panose="02020603050405020304" pitchFamily="18" charset="0"/>
              <a:buChar char="-"/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 thiệu được sơ lược quá trình tiến hóa từ vượn thành người trên Trái đất.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Font typeface="Times New Roman" panose="02020603050405020304" pitchFamily="18" charset="0"/>
              <a:buChar char="-"/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được những dấu tích của Người tối cổ ở Đông Nam Á.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Font typeface="Times New Roman" panose="02020603050405020304" pitchFamily="18" charset="0"/>
              <a:buChar char="-"/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 tên được những địa điể tìm thấy dấu tích của Người tối cổ trên đất nước Việt Nam.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C4C437C-E381-4D4C-95C4-F2CFFC6AAAB4}"/>
              </a:ext>
            </a:extLst>
          </p:cNvPr>
          <p:cNvSpPr/>
          <p:nvPr/>
        </p:nvSpPr>
        <p:spPr>
          <a:xfrm>
            <a:off x="2507226" y="501960"/>
            <a:ext cx="7177548" cy="9424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NGUỒN GỐC LOÀI NGƯỜI</a:t>
            </a:r>
          </a:p>
        </p:txBody>
      </p:sp>
    </p:spTree>
    <p:extLst>
      <p:ext uri="{BB962C8B-B14F-4D97-AF65-F5344CB8AC3E}">
        <p14:creationId xmlns:p14="http://schemas.microsoft.com/office/powerpoint/2010/main" val="75008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6823103357_LDQG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69" y="0"/>
            <a:ext cx="82530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2">
            <a:extLst>
              <a:ext uri="{FF2B5EF4-FFF2-40B4-BE49-F238E27FC236}">
                <a16:creationId xmlns="" xmlns:a16="http://schemas.microsoft.com/office/drawing/2014/main" id="{F342D932-3324-499E-A426-5193885EE424}"/>
              </a:ext>
            </a:extLst>
          </p:cNvPr>
          <p:cNvSpPr/>
          <p:nvPr/>
        </p:nvSpPr>
        <p:spPr>
          <a:xfrm>
            <a:off x="-1" y="695156"/>
            <a:ext cx="3540370" cy="456850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en-US" sz="2800" dirty="0" err="1" smtClean="0">
                <a:latin typeface="Times New Roman"/>
                <a:ea typeface="Times New Roman"/>
              </a:rPr>
              <a:t>Hãy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xác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định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vị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trí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của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Hy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Lạp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trên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bản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đồ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thế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giới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637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79" y="934916"/>
            <a:ext cx="10269416" cy="498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56765" y="5624119"/>
            <a:ext cx="5512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nl-NL" sz="28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/>
            <a:r>
              <a:rPr lang="nl-NL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Hình </a:t>
            </a:r>
            <a:r>
              <a:rPr lang="nl-NL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10.2: Lược đồ Hy Lạp cổ đại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7643" y="178005"/>
            <a:ext cx="10708172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nl-NL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HĐ CÁ NHÂN: </a:t>
            </a:r>
            <a:r>
              <a:rPr lang="en-US" sz="2800" dirty="0">
                <a:latin typeface="Times New Roman"/>
                <a:ea typeface="Times New Roman"/>
              </a:rPr>
              <a:t>HS </a:t>
            </a:r>
            <a:r>
              <a:rPr lang="en-US" sz="2800" dirty="0" err="1" smtClean="0">
                <a:latin typeface="Times New Roman"/>
                <a:ea typeface="Times New Roman"/>
              </a:rPr>
              <a:t>quan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sát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lược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đồ</a:t>
            </a:r>
            <a:r>
              <a:rPr lang="en-US" sz="2800" dirty="0" smtClean="0">
                <a:latin typeface="Times New Roman"/>
                <a:ea typeface="Times New Roman"/>
              </a:rPr>
              <a:t> Hi </a:t>
            </a:r>
            <a:r>
              <a:rPr lang="en-US" sz="2800" dirty="0" err="1" smtClean="0">
                <a:latin typeface="Times New Roman"/>
                <a:ea typeface="Times New Roman"/>
              </a:rPr>
              <a:t>Lạp</a:t>
            </a:r>
            <a:endParaRPr lang="en-US" sz="2400" dirty="0">
              <a:latin typeface="Times New Roman"/>
              <a:ea typeface="Times New Roman"/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7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am luận về chủ đề &amp;quot;Đổi mới, sáng tạo trong dạy và họ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08" y="715109"/>
            <a:ext cx="8839200" cy="540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00539" y="3815026"/>
            <a:ext cx="4706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(5P) 5-6 HS</a:t>
            </a:r>
          </a:p>
        </p:txBody>
      </p:sp>
    </p:spTree>
    <p:extLst>
      <p:ext uri="{BB962C8B-B14F-4D97-AF65-F5344CB8AC3E}">
        <p14:creationId xmlns:p14="http://schemas.microsoft.com/office/powerpoint/2010/main" val="378356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5E96F46-8267-4321-A535-4C968E776B47}"/>
              </a:ext>
            </a:extLst>
          </p:cNvPr>
          <p:cNvSpPr/>
          <p:nvPr/>
        </p:nvSpPr>
        <p:spPr>
          <a:xfrm>
            <a:off x="611895" y="73343"/>
            <a:ext cx="7315199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ĐIỀU KIỆN TỰ NHIÊN</a:t>
            </a:r>
            <a:endParaRPr lang="vi-V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E1A02D4-EDC0-45AB-A691-1ADB72F801C1}"/>
              </a:ext>
            </a:extLst>
          </p:cNvPr>
          <p:cNvSpPr txBox="1"/>
          <p:nvPr/>
        </p:nvSpPr>
        <p:spPr>
          <a:xfrm>
            <a:off x="979738" y="691350"/>
            <a:ext cx="5678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(5P) 5-6 HS</a:t>
            </a:r>
          </a:p>
          <a:p>
            <a:endParaRPr lang="en-US" sz="24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D27D2C4-64D7-488C-A907-41DCD8A35B52}"/>
              </a:ext>
            </a:extLst>
          </p:cNvPr>
          <p:cNvSpPr txBox="1"/>
          <p:nvPr/>
        </p:nvSpPr>
        <p:spPr>
          <a:xfrm>
            <a:off x="4059382" y="1282943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722547"/>
              </p:ext>
            </p:extLst>
          </p:nvPr>
        </p:nvGraphicFramePr>
        <p:xfrm>
          <a:off x="1383323" y="3470030"/>
          <a:ext cx="9460523" cy="3616879"/>
        </p:xfrm>
        <a:graphic>
          <a:graphicData uri="http://schemas.openxmlformats.org/drawingml/2006/table">
            <a:tbl>
              <a:tblPr firstRow="1" firstCol="1" bandRow="1"/>
              <a:tblGrid>
                <a:gridCol w="2391508"/>
                <a:gridCol w="2379784"/>
                <a:gridCol w="2497016"/>
                <a:gridCol w="2192215"/>
              </a:tblGrid>
              <a:tr h="532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nl-NL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Nhóm 1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nl-NL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Nhóm 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nl-NL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Nhóm 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nl-NL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Nhóm 4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2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dirty="0">
                          <a:effectLst/>
                          <a:latin typeface="Times New Roman"/>
                          <a:ea typeface="Calibri"/>
                        </a:rPr>
                        <a:t>Hãy nêu 3 điều em biết về vị trí và điều kiện tự nhiên của Hi Lạp.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kiện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nhiên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phát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triển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Hy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Lạp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cổ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đại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? </a:t>
                      </a:r>
                      <a:r>
                        <a:rPr lang="nl-NL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tóm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tắt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nổi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bật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kiện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nhiên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</a:rPr>
                        <a:t>Hy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/>
                          <a:ea typeface="Calibri"/>
                        </a:rPr>
                        <a:t>Lạp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Vai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cảng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biển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Pirê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đối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phát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triển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kinh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Hy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Lạp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cổ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đại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006986" y="2964667"/>
            <a:ext cx="221086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algn="just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400" b="1" u="sng" dirty="0">
                <a:latin typeface="Times New Roman"/>
                <a:ea typeface="Calibri"/>
                <a:cs typeface="Times New Roman"/>
              </a:rPr>
              <a:t>Phiếu học tập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14" name="AutoShape 2" descr="Hai kĩ thuật dạy học: Khăn trải bàn và Các mảnh ghé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" descr="Hai kĩ thuật dạy học: Khăn trải bàn và Các mảnh ghé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10 kĩ thuật dạy học tích cực theo chương trình giáo dục mới - Dạy học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86" y="1282943"/>
            <a:ext cx="3810000" cy="19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9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3. NGUỒN GỐC LOÀI NGƯỜI&amp;quot;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7&quot;/&gt;&lt;property id=&quot;20307&quot; value=&quot;259&quot;/&gt;&lt;/object&gt;&lt;object type=&quot;3&quot; unique_id=&quot;10008&quot;&gt;&lt;property id=&quot;20148&quot; value=&quot;5&quot;/&gt;&lt;property id=&quot;20300&quot; value=&quot;Slide 8&quot;/&gt;&lt;property id=&quot;20307&quot; value=&quot;260&quot;/&gt;&lt;/object&gt;&lt;object type=&quot;3&quot; unique_id=&quot;10009&quot;&gt;&lt;property id=&quot;20148&quot; value=&quot;5&quot;/&gt;&lt;property id=&quot;20300&quot; value=&quot;Slide 9&quot;/&gt;&lt;property id=&quot;20307&quot; value=&quot;261&quot;/&gt;&lt;/object&gt;&lt;object type=&quot;3&quot; unique_id=&quot;10082&quot;&gt;&lt;property id=&quot;20148&quot; value=&quot;5&quot;/&gt;&lt;property id=&quot;20300&quot; value=&quot;Slide 2 - &amp;quot;Mục tiêu bài học&amp;quot;&quot;/&gt;&lt;property id=&quot;20307&quot; value=&quot;263&quot;/&gt;&lt;/object&gt;&lt;object type=&quot;3&quot; unique_id=&quot;10083&quot;&gt;&lt;property id=&quot;20148&quot; value=&quot;5&quot;/&gt;&lt;property id=&quot;20300&quot; value=&quot;Slide 3&quot;/&gt;&lt;property id=&quot;20307&quot; value=&quot;262&quot;/&gt;&lt;/object&gt;&lt;object type=&quot;3&quot; unique_id=&quot;10084&quot;&gt;&lt;property id=&quot;20148&quot; value=&quot;5&quot;/&gt;&lt;property id=&quot;20300&quot; value=&quot;Slide 5&quot;/&gt;&lt;property id=&quot;20307&quot; value=&quot;264&quot;/&gt;&lt;/object&gt;&lt;object type=&quot;3&quot; unique_id=&quot;10140&quot;&gt;&lt;property id=&quot;20148&quot; value=&quot;5&quot;/&gt;&lt;property id=&quot;20300&quot; value=&quot;Slide 10&quot;/&gt;&lt;property id=&quot;20307&quot; value=&quot;265&quot;/&gt;&lt;/object&gt;&lt;object type=&quot;3&quot; unique_id=&quot;10141&quot;&gt;&lt;property id=&quot;20148&quot; value=&quot;5&quot;/&gt;&lt;property id=&quot;20300&quot; value=&quot;Slide 11&quot;/&gt;&lt;property id=&quot;20307&quot; value=&quot;266&quot;/&gt;&lt;/object&gt;&lt;object type=&quot;3&quot; unique_id=&quot;10142&quot;&gt;&lt;property id=&quot;20148&quot; value=&quot;5&quot;/&gt;&lt;property id=&quot;20300&quot; value=&quot;Slide 12&quot;/&gt;&lt;property id=&quot;20307&quot; value=&quot;267&quot;/&gt;&lt;/object&gt;&lt;object type=&quot;3&quot; unique_id=&quot;10143&quot;&gt;&lt;property id=&quot;20148&quot; value=&quot;5&quot;/&gt;&lt;property id=&quot;20300&quot; value=&quot;Slide 13&quot;/&gt;&lt;property id=&quot;20307&quot; value=&quot;268&quot;/&gt;&lt;/object&gt;&lt;object type=&quot;3&quot; unique_id=&quot;10144&quot;&gt;&lt;property id=&quot;20148&quot; value=&quot;5&quot;/&gt;&lt;property id=&quot;20300&quot; value=&quot;Slide 14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1078</Words>
  <PresentationFormat>Custom</PresentationFormat>
  <Paragraphs>97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BÀI 10: HI LẠP CỔ ĐẠI</vt:lpstr>
      <vt:lpstr>Mục tiêu bài học</vt:lpstr>
      <vt:lpstr>PowerPoint Presentation</vt:lpstr>
      <vt:lpstr>PowerPoint Presentation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II. TỔ CHỨC NHÀ NƯỚC THÀNH BANG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2021-07-25T09:08:06Z</dcterms:created>
  <dcterms:modified xsi:type="dcterms:W3CDTF">2021-07-28T15:56:34Z</dcterms:modified>
</cp:coreProperties>
</file>