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62" r:id="rId2"/>
    <p:sldId id="259" r:id="rId3"/>
    <p:sldId id="258" r:id="rId4"/>
    <p:sldId id="268" r:id="rId5"/>
    <p:sldId id="267" r:id="rId6"/>
    <p:sldId id="271" r:id="rId7"/>
    <p:sldId id="270" r:id="rId8"/>
    <p:sldId id="261" r:id="rId9"/>
    <p:sldId id="277" r:id="rId10"/>
    <p:sldId id="272" r:id="rId11"/>
    <p:sldId id="273" r:id="rId12"/>
    <p:sldId id="275" r:id="rId13"/>
    <p:sldId id="274" r:id="rId14"/>
    <p:sldId id="265" r:id="rId15"/>
    <p:sldId id="276" r:id="rId16"/>
    <p:sldId id="278" r:id="rId17"/>
    <p:sldId id="279" r:id="rId18"/>
    <p:sldId id="264" r:id="rId19"/>
    <p:sldId id="280" r:id="rId20"/>
    <p:sldId id="263" r:id="rId21"/>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Mali" panose="020B0604020202020204" charset="-34"/>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5332" autoAdjust="0"/>
  </p:normalViewPr>
  <p:slideViewPr>
    <p:cSldViewPr>
      <p:cViewPr varScale="1">
        <p:scale>
          <a:sx n="76" d="100"/>
          <a:sy n="76" d="100"/>
        </p:scale>
        <p:origin x="45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16.svg"/><Relationship Id="rId21" Type="http://schemas.openxmlformats.org/officeDocument/2006/relationships/image" Target="../media/image48.sv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svg"/><Relationship Id="rId25" Type="http://schemas.openxmlformats.org/officeDocument/2006/relationships/image" Target="../media/image52.svg"/><Relationship Id="rId2" Type="http://schemas.openxmlformats.org/officeDocument/2006/relationships/image" Target="../media/image15.pn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sv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24" Type="http://schemas.openxmlformats.org/officeDocument/2006/relationships/image" Target="../media/image51.png"/><Relationship Id="rId5" Type="http://schemas.openxmlformats.org/officeDocument/2006/relationships/image" Target="../media/image2.svg"/><Relationship Id="rId15" Type="http://schemas.openxmlformats.org/officeDocument/2006/relationships/image" Target="../media/image42.svg"/><Relationship Id="rId23" Type="http://schemas.openxmlformats.org/officeDocument/2006/relationships/image" Target="../media/image50.sv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svg"/><Relationship Id="rId4" Type="http://schemas.openxmlformats.org/officeDocument/2006/relationships/image" Target="../media/image1.png"/><Relationship Id="rId9" Type="http://schemas.openxmlformats.org/officeDocument/2006/relationships/image" Target="../media/image36.sv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svg"/><Relationship Id="rId30"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1.sv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sv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74.svg"/><Relationship Id="rId7" Type="http://schemas.openxmlformats.org/officeDocument/2006/relationships/image" Target="../media/image78.sv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7.svg"/><Relationship Id="rId7" Type="http://schemas.openxmlformats.org/officeDocument/2006/relationships/image" Target="../media/image21.svg"/><Relationship Id="rId12"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9.png"/><Relationship Id="rId5" Type="http://schemas.openxmlformats.org/officeDocument/2006/relationships/image" Target="../media/image19.svg"/><Relationship Id="rId10" Type="http://schemas.openxmlformats.org/officeDocument/2006/relationships/image" Target="../media/image28.png"/><Relationship Id="rId4" Type="http://schemas.openxmlformats.org/officeDocument/2006/relationships/image" Target="../media/image18.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7.svg"/><Relationship Id="rId7" Type="http://schemas.openxmlformats.org/officeDocument/2006/relationships/image" Target="../media/image2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10" Type="http://schemas.openxmlformats.org/officeDocument/2006/relationships/image" Target="../media/image32.png"/><Relationship Id="rId4" Type="http://schemas.openxmlformats.org/officeDocument/2006/relationships/image" Target="../media/image18.pn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16.svg"/><Relationship Id="rId21" Type="http://schemas.openxmlformats.org/officeDocument/2006/relationships/image" Target="../media/image48.sv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svg"/><Relationship Id="rId25" Type="http://schemas.openxmlformats.org/officeDocument/2006/relationships/image" Target="../media/image52.svg"/><Relationship Id="rId2" Type="http://schemas.openxmlformats.org/officeDocument/2006/relationships/image" Target="../media/image15.pn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sv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24" Type="http://schemas.openxmlformats.org/officeDocument/2006/relationships/image" Target="../media/image51.png"/><Relationship Id="rId5" Type="http://schemas.openxmlformats.org/officeDocument/2006/relationships/image" Target="../media/image2.svg"/><Relationship Id="rId15" Type="http://schemas.openxmlformats.org/officeDocument/2006/relationships/image" Target="../media/image42.svg"/><Relationship Id="rId23" Type="http://schemas.openxmlformats.org/officeDocument/2006/relationships/image" Target="../media/image50.sv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svg"/><Relationship Id="rId4" Type="http://schemas.openxmlformats.org/officeDocument/2006/relationships/image" Target="../media/image1.png"/><Relationship Id="rId9" Type="http://schemas.openxmlformats.org/officeDocument/2006/relationships/image" Target="../media/image36.sv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svg"/><Relationship Id="rId30" Type="http://schemas.openxmlformats.org/officeDocument/2006/relationships/image" Target="../media/image57.png"/></Relationships>
</file>

<file path=ppt/slides/_rels/slide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637525">
            <a:off x="16907719" y="300904"/>
            <a:ext cx="1241580" cy="12212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3464629">
            <a:off x="16777980" y="447430"/>
            <a:ext cx="1590841" cy="10904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4926941" flipH="1">
            <a:off x="388697" y="-386901"/>
            <a:ext cx="1379048" cy="23702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rot="1733573">
            <a:off x="16871827" y="9002699"/>
            <a:ext cx="1403145" cy="138018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rot="163128">
            <a:off x="4234793" y="9688062"/>
            <a:ext cx="1539821" cy="56273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a:stretch>
        </p:blipFill>
        <p:spPr>
          <a:xfrm rot="3331250">
            <a:off x="-4907" y="9120732"/>
            <a:ext cx="1315850" cy="1062250"/>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a:stretch>
        </p:blipFill>
        <p:spPr>
          <a:xfrm rot="-5628841">
            <a:off x="-515323" y="4612927"/>
            <a:ext cx="1538166" cy="81942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a:fillRect/>
          </a:stretch>
        </p:blipFill>
        <p:spPr>
          <a:xfrm rot="-8328514">
            <a:off x="17217873" y="4742707"/>
            <a:ext cx="1222922" cy="1194017"/>
          </a:xfrm>
          <a:prstGeom prst="rect">
            <a:avLst/>
          </a:prstGeom>
        </p:spPr>
      </p:pic>
      <p:sp>
        <p:nvSpPr>
          <p:cNvPr id="11" name="TextBox 11"/>
          <p:cNvSpPr txBox="1"/>
          <p:nvPr/>
        </p:nvSpPr>
        <p:spPr>
          <a:xfrm>
            <a:off x="2346722" y="788551"/>
            <a:ext cx="13639800" cy="923330"/>
          </a:xfrm>
          <a:prstGeom prst="rect">
            <a:avLst/>
          </a:prstGeom>
        </p:spPr>
        <p:txBody>
          <a:bodyPr wrap="square" lIns="0" tIns="0" rIns="0" bIns="0" rtlCol="0" anchor="t">
            <a:spAutoFit/>
          </a:bodyPr>
          <a:lstStyle/>
          <a:p>
            <a:pPr algn="ctr">
              <a:lnSpc>
                <a:spcPts val="7200"/>
              </a:lnSpc>
            </a:pPr>
            <a:r>
              <a:rPr lang="en-US" sz="9600" spc="-288" dirty="0">
                <a:solidFill>
                  <a:srgbClr val="FFFFFF"/>
                </a:solidFill>
                <a:latin typeface="ไอติม Bold"/>
              </a:rPr>
              <a:t>BÀI 21: HÔ HẤP TẾ BÀO</a:t>
            </a:r>
          </a:p>
        </p:txBody>
      </p:sp>
      <p:pic>
        <p:nvPicPr>
          <p:cNvPr id="26" name="Picture 25"/>
          <p:cNvPicPr>
            <a:picLocks noChangeAspect="1"/>
          </p:cNvPicPr>
          <p:nvPr/>
        </p:nvPicPr>
        <p:blipFill>
          <a:blip r:embed="rId18"/>
          <a:stretch>
            <a:fillRect/>
          </a:stretch>
        </p:blipFill>
        <p:spPr>
          <a:xfrm>
            <a:off x="2212871" y="1697496"/>
            <a:ext cx="13357302" cy="85320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lvl="0"/>
            <a:r>
              <a:rPr kumimoji="0" lang="en-US" sz="4400" b="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I</a:t>
            </a:r>
            <a:r>
              <a:rPr lang="en-US" sz="4400" noProof="0" dirty="0">
                <a:solidFill>
                  <a:srgbClr val="FFFF00"/>
                </a:solidFill>
                <a:latin typeface="Times New Roman" panose="02020603050405020304" pitchFamily="18" charset="0"/>
                <a:cs typeface="Times New Roman" panose="02020603050405020304" pitchFamily="18" charset="0"/>
              </a:rPr>
              <a:t>I</a:t>
            </a:r>
            <a:r>
              <a:rPr kumimoji="0" lang="en-US" sz="4400" b="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lang="en-US" sz="4400" b="1" dirty="0">
                <a:solidFill>
                  <a:srgbClr val="FFFF00"/>
                </a:solidFill>
                <a:latin typeface="Times New Roman" panose="02020603050405020304" pitchFamily="18" charset="0"/>
                <a:cs typeface="Times New Roman" panose="02020603050405020304" pitchFamily="18" charset="0"/>
              </a:rPr>
              <a:t>MỐI QUAN HỆ HAI CHIỀU GIỮA TỔNG HỢP VÀ PHÂN GIẢI CHẤT HỮU CƠ Ở TẾ BÀO</a:t>
            </a:r>
            <a:endParaRPr kumimoji="0" lang="en-US" sz="4400" b="1" u="none" strike="noStrike" kern="1200" cap="none" spc="-96"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11" name="TextBox 11"/>
          <p:cNvSpPr txBox="1"/>
          <p:nvPr/>
        </p:nvSpPr>
        <p:spPr>
          <a:xfrm>
            <a:off x="1704731" y="2772575"/>
            <a:ext cx="17316945" cy="939681"/>
          </a:xfrm>
          <a:prstGeom prst="rect">
            <a:avLst/>
          </a:prstGeom>
        </p:spPr>
        <p:txBody>
          <a:bodyPr wrap="square" lIns="0" tIns="0" rIns="0" bIns="0" rtlCol="0" anchor="t">
            <a:spAutoFit/>
          </a:bodyPr>
          <a:lstStyle/>
          <a:p>
            <a:pPr marL="0" marR="0" lvl="0" indent="0" algn="l" defTabSz="914400" rtl="0" eaLnBrk="1" fontAlgn="auto" latinLnBrk="0" hangingPunct="1">
              <a:lnSpc>
                <a:spcPts val="3569"/>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Calibri"/>
                <a:ea typeface="+mn-ea"/>
                <a:cs typeface="+mn-cs"/>
              </a:rPr>
              <a:t>Quan</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sát</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hình</a:t>
            </a:r>
            <a:r>
              <a:rPr kumimoji="0" lang="en-US" sz="4000" b="0" i="0" u="none" strike="noStrike" kern="1200" cap="none" spc="0" normalizeH="0" baseline="0" noProof="0" dirty="0">
                <a:ln>
                  <a:noFill/>
                </a:ln>
                <a:solidFill>
                  <a:prstClr val="white"/>
                </a:solidFill>
                <a:effectLst/>
                <a:uLnTx/>
                <a:uFillTx/>
                <a:latin typeface="Calibri"/>
                <a:ea typeface="+mn-ea"/>
                <a:cs typeface="+mn-cs"/>
              </a:rPr>
              <a:t> 21.3, 21.4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kết</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hợp</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đọc</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mục</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thông</a:t>
            </a:r>
            <a:r>
              <a:rPr kumimoji="0" lang="en-US" sz="4000" b="0" i="0" u="none" strike="noStrike" kern="1200" cap="none" spc="0" normalizeH="0" baseline="0" noProof="0" dirty="0">
                <a:ln>
                  <a:noFill/>
                </a:ln>
                <a:solidFill>
                  <a:prstClr val="white"/>
                </a:solidFill>
                <a:effectLst/>
                <a:uLnTx/>
                <a:uFillTx/>
                <a:latin typeface="Calibri"/>
                <a:ea typeface="+mn-ea"/>
                <a:cs typeface="+mn-cs"/>
              </a:rPr>
              <a:t> tin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sgk</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trang</a:t>
            </a:r>
            <a:r>
              <a:rPr kumimoji="0" lang="en-US" sz="4000" b="0" i="0" u="none" strike="noStrike" kern="1200" cap="none" spc="0" normalizeH="0" baseline="0" noProof="0" dirty="0">
                <a:ln>
                  <a:noFill/>
                </a:ln>
                <a:solidFill>
                  <a:prstClr val="white"/>
                </a:solidFill>
                <a:effectLst/>
                <a:uLnTx/>
                <a:uFillTx/>
                <a:latin typeface="Calibri"/>
                <a:ea typeface="+mn-ea"/>
                <a:cs typeface="+mn-cs"/>
              </a:rPr>
              <a:t> 103,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hoàn</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thành</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ts val="3569"/>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PHT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số</a:t>
            </a:r>
            <a:r>
              <a:rPr kumimoji="0" lang="en-US" sz="4000" b="0" i="0" u="none" strike="noStrike" kern="1200" cap="none" spc="0" normalizeH="0" baseline="0" noProof="0" dirty="0">
                <a:ln>
                  <a:noFill/>
                </a:ln>
                <a:solidFill>
                  <a:prstClr val="white"/>
                </a:solidFill>
                <a:effectLst/>
                <a:uLnTx/>
                <a:uFillTx/>
                <a:latin typeface="Calibri"/>
                <a:ea typeface="+mn-ea"/>
                <a:cs typeface="+mn-cs"/>
              </a:rPr>
              <a:t> 2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trong</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thời</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gian</a:t>
            </a:r>
            <a:r>
              <a:rPr kumimoji="0" lang="en-US" sz="4000" b="0" i="0" u="none" strike="noStrike" kern="1200" cap="none" spc="0" normalizeH="0" baseline="0" noProof="0" dirty="0">
                <a:ln>
                  <a:noFill/>
                </a:ln>
                <a:solidFill>
                  <a:prstClr val="white"/>
                </a:solidFill>
                <a:effectLst/>
                <a:uLnTx/>
                <a:uFillTx/>
                <a:latin typeface="Calibri"/>
                <a:ea typeface="+mn-ea"/>
                <a:cs typeface="+mn-cs"/>
              </a:rPr>
              <a:t> 5 </a:t>
            </a:r>
            <a:r>
              <a:rPr kumimoji="0" lang="en-US" sz="4000" b="0" i="0" u="none" strike="noStrike" kern="1200" cap="none" spc="0" normalizeH="0" baseline="0" noProof="0" dirty="0" err="1">
                <a:ln>
                  <a:noFill/>
                </a:ln>
                <a:solidFill>
                  <a:prstClr val="white"/>
                </a:solidFill>
                <a:effectLst/>
                <a:uLnTx/>
                <a:uFillTx/>
                <a:latin typeface="Calibri"/>
                <a:ea typeface="+mn-ea"/>
                <a:cs typeface="+mn-cs"/>
              </a:rPr>
              <a:t>phút</a:t>
            </a:r>
            <a:r>
              <a:rPr kumimoji="0" lang="en-US" sz="4000" b="0" i="0" u="none" strike="noStrike" kern="1200" cap="none" spc="0" normalizeH="0" baseline="0" noProof="0" dirty="0">
                <a:ln>
                  <a:noFill/>
                </a:ln>
                <a:solidFill>
                  <a:prstClr val="white"/>
                </a:solidFill>
                <a:effectLst/>
                <a:uLnTx/>
                <a:uFillTx/>
                <a:latin typeface="Calibri"/>
                <a:ea typeface="+mn-ea"/>
                <a:cs typeface="+mn-cs"/>
              </a:rPr>
              <a:t>!</a:t>
            </a:r>
            <a:endParaRPr kumimoji="0" lang="en-US" sz="4000" b="0" i="0" u="none" strike="noStrike" kern="1200" cap="none" spc="-102" normalizeH="0" baseline="0" noProof="0" dirty="0">
              <a:ln>
                <a:noFill/>
              </a:ln>
              <a:solidFill>
                <a:prstClr val="white"/>
              </a:solidFill>
              <a:effectLst/>
              <a:uLnTx/>
              <a:uFillTx/>
              <a:latin typeface="Mali"/>
              <a:ea typeface="+mn-ea"/>
              <a:cs typeface="+mn-cs"/>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1946367">
              <a:off x="2906068" y="3484294"/>
              <a:ext cx="466024" cy="385858"/>
            </a:xfrm>
            <a:prstGeom prst="rect">
              <a:avLst/>
            </a:prstGeom>
          </p:spPr>
        </p:pic>
      </p:grpSp>
      <p:grpSp>
        <p:nvGrpSpPr>
          <p:cNvPr id="28" name="Group 27"/>
          <p:cNvGrpSpPr/>
          <p:nvPr/>
        </p:nvGrpSpPr>
        <p:grpSpPr>
          <a:xfrm>
            <a:off x="2057400" y="4076700"/>
            <a:ext cx="14249400" cy="5953652"/>
            <a:chOff x="1295400" y="2054815"/>
            <a:chExt cx="12402157" cy="5269010"/>
          </a:xfrm>
        </p:grpSpPr>
        <p:grpSp>
          <p:nvGrpSpPr>
            <p:cNvPr id="22" name="Group 2"/>
            <p:cNvGrpSpPr/>
            <p:nvPr/>
          </p:nvGrpSpPr>
          <p:grpSpPr>
            <a:xfrm>
              <a:off x="1295400" y="2062008"/>
              <a:ext cx="12402157" cy="5261817"/>
              <a:chOff x="-3810" y="0"/>
              <a:chExt cx="6898911" cy="2495225"/>
            </a:xfrm>
          </p:grpSpPr>
          <p:sp>
            <p:nvSpPr>
              <p:cNvPr id="24" name="Freeform 3"/>
              <p:cNvSpPr/>
              <p:nvPr/>
            </p:nvSpPr>
            <p:spPr>
              <a:xfrm>
                <a:off x="156955" y="29845"/>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25"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26" name="TextBox 25"/>
            <p:cNvSpPr txBox="1"/>
            <p:nvPr/>
          </p:nvSpPr>
          <p:spPr>
            <a:xfrm>
              <a:off x="1905000" y="2817698"/>
              <a:ext cx="11556061" cy="3813372"/>
            </a:xfrm>
            <a:prstGeom prst="rect">
              <a:avLst/>
            </a:prstGeom>
          </p:spPr>
          <p:txBody>
            <a:bodyPr wrap="square" lIns="0" tIns="0" rIns="0" bIns="0" rtlCol="0" anchor="t">
              <a:spAutoFit/>
            </a:bodyPr>
            <a:lstStyle/>
            <a:p>
              <a:r>
                <a:rPr lang="vi-VN" sz="4000" dirty="0">
                  <a:solidFill>
                    <a:srgbClr val="FFFF00"/>
                  </a:solidFill>
                  <a:latin typeface="Times New Roman" panose="02020603050405020304" pitchFamily="18" charset="0"/>
                  <a:cs typeface="Times New Roman" panose="02020603050405020304" pitchFamily="18" charset="0"/>
                </a:rPr>
                <a:t>H</a:t>
              </a:r>
              <a:r>
                <a:rPr lang="en-US" sz="4000" dirty="0">
                  <a:solidFill>
                    <a:srgbClr val="FFFF00"/>
                  </a:solidFill>
                  <a:latin typeface="Times New Roman" panose="02020603050405020304" pitchFamily="18" charset="0"/>
                  <a:cs typeface="Times New Roman" panose="02020603050405020304" pitchFamily="18" charset="0"/>
                </a:rPr>
                <a:t>5</a:t>
              </a:r>
              <a:r>
                <a:rPr lang="vi-VN" sz="4000" dirty="0">
                  <a:solidFill>
                    <a:srgbClr val="FFFF00"/>
                  </a:solidFill>
                  <a:latin typeface="Times New Roman" panose="02020603050405020304" pitchFamily="18" charset="0"/>
                  <a:cs typeface="Times New Roman" panose="02020603050405020304" pitchFamily="18" charset="0"/>
                </a:rPr>
                <a:t>. Quan sát hình 21.3, cho biết vì sao quá trình tổng hợp và phân giải chất hữu cơ ở tế bào trái ngược nhau nhưng lại có quan hệ chặt chẽ với nhau?</a:t>
              </a:r>
              <a:endParaRPr lang="en-US" sz="4000" dirty="0">
                <a:solidFill>
                  <a:srgbClr val="FFFF00"/>
                </a:solidFill>
                <a:latin typeface="Times New Roman" panose="02020603050405020304" pitchFamily="18" charset="0"/>
                <a:cs typeface="Times New Roman" panose="02020603050405020304" pitchFamily="18" charset="0"/>
              </a:endParaRPr>
            </a:p>
            <a:p>
              <a:r>
                <a:rPr lang="en-US" sz="4000" dirty="0">
                  <a:solidFill>
                    <a:srgbClr val="FFFF00"/>
                  </a:solidFill>
                  <a:latin typeface="Times New Roman" panose="02020603050405020304" pitchFamily="18" charset="0"/>
                  <a:cs typeface="Times New Roman" panose="02020603050405020304" pitchFamily="18" charset="0"/>
                </a:rPr>
                <a:t>H6. </a:t>
              </a:r>
              <a:r>
                <a:rPr lang="en-US" sz="4000" dirty="0" err="1">
                  <a:solidFill>
                    <a:srgbClr val="FFFF00"/>
                  </a:solidFill>
                  <a:latin typeface="Times New Roman" panose="02020603050405020304" pitchFamily="18" charset="0"/>
                  <a:cs typeface="Times New Roman" panose="02020603050405020304" pitchFamily="18" charset="0"/>
                </a:rPr>
                <a:t>Dựa</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vào</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hình</a:t>
              </a:r>
              <a:r>
                <a:rPr lang="en-US" sz="4000" dirty="0">
                  <a:solidFill>
                    <a:srgbClr val="FFFF00"/>
                  </a:solidFill>
                  <a:latin typeface="Times New Roman" panose="02020603050405020304" pitchFamily="18" charset="0"/>
                  <a:cs typeface="Times New Roman" panose="02020603050405020304" pitchFamily="18" charset="0"/>
                </a:rPr>
                <a:t> 21.3 </a:t>
              </a:r>
              <a:r>
                <a:rPr lang="en-US" sz="4000" dirty="0" err="1">
                  <a:solidFill>
                    <a:srgbClr val="FFFF00"/>
                  </a:solidFill>
                  <a:latin typeface="Times New Roman" panose="02020603050405020304" pitchFamily="18" charset="0"/>
                  <a:cs typeface="Times New Roman" panose="02020603050405020304" pitchFamily="18" charset="0"/>
                </a:rPr>
                <a:t>lập</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bảng</a:t>
              </a:r>
              <a:r>
                <a:rPr lang="en-US" sz="4000" dirty="0">
                  <a:solidFill>
                    <a:srgbClr val="FFFF00"/>
                  </a:solidFill>
                  <a:latin typeface="Times New Roman" panose="02020603050405020304" pitchFamily="18" charset="0"/>
                  <a:cs typeface="Times New Roman" panose="02020603050405020304" pitchFamily="18" charset="0"/>
                </a:rPr>
                <a:t> so </a:t>
              </a:r>
              <a:r>
                <a:rPr lang="en-US" sz="4000" dirty="0" err="1">
                  <a:solidFill>
                    <a:srgbClr val="FFFF00"/>
                  </a:solidFill>
                  <a:latin typeface="Times New Roman" panose="02020603050405020304" pitchFamily="18" charset="0"/>
                  <a:cs typeface="Times New Roman" panose="02020603050405020304" pitchFamily="18" charset="0"/>
                </a:rPr>
                <a:t>sánh</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sự</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khác</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nhau</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giữa</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quá</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trình</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phân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giải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và</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tổng</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hợp</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các</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chất</a:t>
              </a:r>
              <a:r>
                <a:rPr lang="en-US" sz="4000" dirty="0">
                  <a:solidFill>
                    <a:srgbClr val="FFFF00"/>
                  </a:solidFill>
                  <a:latin typeface="Times New Roman" panose="02020603050405020304" pitchFamily="18" charset="0"/>
                  <a:cs typeface="Times New Roman" panose="02020603050405020304" pitchFamily="18" charset="0"/>
                </a:rPr>
                <a:t> ở </a:t>
              </a:r>
              <a:r>
                <a:rPr lang="en-US" sz="4000" dirty="0" err="1">
                  <a:solidFill>
                    <a:srgbClr val="FFFF00"/>
                  </a:solidFill>
                  <a:latin typeface="Times New Roman" panose="02020603050405020304" pitchFamily="18" charset="0"/>
                  <a:cs typeface="Times New Roman" panose="02020603050405020304" pitchFamily="18" charset="0"/>
                </a:rPr>
                <a:t>cơ</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thể</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sinh</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vật</a:t>
              </a:r>
              <a:endParaRPr lang="en-US" sz="4000" dirty="0">
                <a:solidFill>
                  <a:srgbClr val="FFFF00"/>
                </a:solidFill>
                <a:latin typeface="Times New Roman" panose="02020603050405020304" pitchFamily="18" charset="0"/>
                <a:cs typeface="Times New Roman" panose="02020603050405020304" pitchFamily="18" charset="0"/>
              </a:endParaRPr>
            </a:p>
            <a:p>
              <a:r>
                <a:rPr lang="en-US" sz="4000" dirty="0">
                  <a:solidFill>
                    <a:srgbClr val="FFFF00"/>
                  </a:solidFill>
                  <a:latin typeface="Times New Roman" panose="02020603050405020304" pitchFamily="18" charset="0"/>
                  <a:cs typeface="Times New Roman" panose="02020603050405020304" pitchFamily="18" charset="0"/>
                </a:rPr>
                <a:t>H7. </a:t>
              </a:r>
              <a:r>
                <a:rPr lang="en-US" sz="4000" dirty="0" err="1">
                  <a:solidFill>
                    <a:srgbClr val="FFFF00"/>
                  </a:solidFill>
                  <a:latin typeface="Times New Roman" panose="02020603050405020304" pitchFamily="18" charset="0"/>
                  <a:cs typeface="Times New Roman" panose="02020603050405020304" pitchFamily="18" charset="0"/>
                </a:rPr>
                <a:t>Quan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sát</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hình</a:t>
              </a:r>
              <a:r>
                <a:rPr lang="en-US" sz="4000" dirty="0">
                  <a:solidFill>
                    <a:srgbClr val="FFFF00"/>
                  </a:solidFill>
                  <a:latin typeface="Times New Roman" panose="02020603050405020304" pitchFamily="18" charset="0"/>
                  <a:cs typeface="Times New Roman" panose="02020603050405020304" pitchFamily="18" charset="0"/>
                </a:rPr>
                <a:t> 21.4 </a:t>
              </a:r>
              <a:r>
                <a:rPr lang="en-US" sz="4000" dirty="0" err="1">
                  <a:solidFill>
                    <a:srgbClr val="FFFF00"/>
                  </a:solidFill>
                  <a:latin typeface="Times New Roman" panose="02020603050405020304" pitchFamily="18" charset="0"/>
                  <a:cs typeface="Times New Roman" panose="02020603050405020304" pitchFamily="18" charset="0"/>
                </a:rPr>
                <a:t>mô</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tả</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mối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quan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hệ</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giữa</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tổng</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hợp</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và</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phân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giải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các</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chất</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hữu</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cơ</a:t>
              </a:r>
              <a:r>
                <a:rPr lang="en-US" sz="4000" dirty="0">
                  <a:solidFill>
                    <a:srgbClr val="FFFF00"/>
                  </a:solidFill>
                  <a:latin typeface="Times New Roman" panose="02020603050405020304" pitchFamily="18" charset="0"/>
                  <a:cs typeface="Times New Roman" panose="02020603050405020304" pitchFamily="18" charset="0"/>
                </a:rPr>
                <a:t> ở </a:t>
              </a:r>
              <a:r>
                <a:rPr lang="en-US" sz="4000" dirty="0" err="1">
                  <a:solidFill>
                    <a:srgbClr val="FFFF00"/>
                  </a:solidFill>
                  <a:latin typeface="Times New Roman" panose="02020603050405020304" pitchFamily="18" charset="0"/>
                  <a:cs typeface="Times New Roman" panose="02020603050405020304" pitchFamily="18" charset="0"/>
                </a:rPr>
                <a:t>lá</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cây</a:t>
              </a:r>
              <a:r>
                <a:rPr lang="en-US" sz="4000" dirty="0">
                  <a:solidFill>
                    <a:srgbClr val="FFFF00"/>
                  </a:solidFill>
                  <a:latin typeface="Times New Roman" panose="02020603050405020304" pitchFamily="18" charset="0"/>
                  <a:cs typeface="Times New Roman" panose="02020603050405020304" pitchFamily="18" charset="0"/>
                </a:rPr>
                <a:t> ?</a:t>
              </a:r>
            </a:p>
          </p:txBody>
        </p:sp>
        <p:sp>
          <p:nvSpPr>
            <p:cNvPr id="27" name="TextBox 26"/>
            <p:cNvSpPr txBox="1"/>
            <p:nvPr/>
          </p:nvSpPr>
          <p:spPr>
            <a:xfrm>
              <a:off x="5638800" y="2054815"/>
              <a:ext cx="2438400" cy="923330"/>
            </a:xfrm>
            <a:prstGeom prst="rect">
              <a:avLst/>
            </a:prstGeom>
          </p:spPr>
          <p:txBody>
            <a:bodyPr wrap="square"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4800" b="0" i="0" u="none" strike="noStrike" kern="1200" cap="none" spc="-288"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PHT SỐ  2</a:t>
              </a:r>
            </a:p>
          </p:txBody>
        </p:sp>
      </p:grpSp>
    </p:spTree>
    <p:extLst>
      <p:ext uri="{BB962C8B-B14F-4D97-AF65-F5344CB8AC3E}">
        <p14:creationId xmlns:p14="http://schemas.microsoft.com/office/powerpoint/2010/main" val="3987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II. MỐI QUAN HỆ HAI CHIỀU GIỮA TỔNG HỢP VÀ PHÂN GIẢI CHẤT HỮU CƠ Ở TẾ BÀO</a:t>
            </a:r>
            <a:endParaRPr kumimoji="0" lang="en-US" sz="4400" b="1" i="0" u="none" strike="noStrike" kern="1200" cap="none" spc="-96"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1946367">
              <a:off x="2906068" y="3484294"/>
              <a:ext cx="466024" cy="385858"/>
            </a:xfrm>
            <a:prstGeom prst="rect">
              <a:avLst/>
            </a:prstGeom>
          </p:spPr>
        </p:pic>
      </p:grpSp>
      <p:pic>
        <p:nvPicPr>
          <p:cNvPr id="4" name="Picture 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590800" y="2385036"/>
            <a:ext cx="13911720" cy="5654064"/>
          </a:xfrm>
          <a:prstGeom prst="rect">
            <a:avLst/>
          </a:prstGeom>
        </p:spPr>
      </p:pic>
      <p:sp>
        <p:nvSpPr>
          <p:cNvPr id="5" name="Rectangle 4"/>
          <p:cNvSpPr/>
          <p:nvPr/>
        </p:nvSpPr>
        <p:spPr>
          <a:xfrm>
            <a:off x="402660" y="8724900"/>
            <a:ext cx="17809140" cy="1323439"/>
          </a:xfrm>
          <a:prstGeom prst="rect">
            <a:avLst/>
          </a:prstGeom>
        </p:spPr>
        <p:txBody>
          <a:bodyPr wrap="square">
            <a:spAutoFit/>
          </a:bodyPr>
          <a:lstStyle/>
          <a:p>
            <a:r>
              <a:rPr lang="vi-VN" sz="4000" dirty="0">
                <a:solidFill>
                  <a:srgbClr val="FFFF00"/>
                </a:solidFill>
                <a:latin typeface="Times New Roman" panose="02020603050405020304" pitchFamily="18" charset="0"/>
                <a:cs typeface="Times New Roman" panose="02020603050405020304" pitchFamily="18" charset="0"/>
              </a:rPr>
              <a:t>H</a:t>
            </a:r>
            <a:r>
              <a:rPr lang="en-US" sz="4000" dirty="0">
                <a:solidFill>
                  <a:srgbClr val="FFFF00"/>
                </a:solidFill>
                <a:latin typeface="Times New Roman" panose="02020603050405020304" pitchFamily="18" charset="0"/>
                <a:cs typeface="Times New Roman" panose="02020603050405020304" pitchFamily="18" charset="0"/>
              </a:rPr>
              <a:t>5</a:t>
            </a:r>
            <a:r>
              <a:rPr lang="vi-VN" sz="4000" dirty="0">
                <a:solidFill>
                  <a:srgbClr val="FFFF00"/>
                </a:solidFill>
                <a:latin typeface="Times New Roman" panose="02020603050405020304" pitchFamily="18" charset="0"/>
                <a:cs typeface="Times New Roman" panose="02020603050405020304" pitchFamily="18" charset="0"/>
              </a:rPr>
              <a:t>. Quá trình tổng hợp chất hữu cơ là nguyên liệu cho phân giải trong hô hấp tế bào. Quá trình hô hấp tế bào phân giải các chất hữu cơ, giải phóng năng lượng.</a:t>
            </a:r>
            <a:endParaRPr lang="en-US" sz="4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08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II. MỐI QUAN HỆ HAI CHIỀU GIỮA TỔNG HỢP VÀ PHÂN GIẢI CHẤT HỮU CƠ Ở TẾ BÀO</a:t>
            </a:r>
            <a:endParaRPr kumimoji="0" lang="en-US" sz="4400" b="1" i="0" u="none" strike="noStrike" kern="1200" cap="none" spc="-96"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1946367">
              <a:off x="2906068" y="3484294"/>
              <a:ext cx="466024" cy="385858"/>
            </a:xfrm>
            <a:prstGeom prst="rect">
              <a:avLst/>
            </a:prstGeom>
          </p:spPr>
        </p:pic>
      </p:grpSp>
      <p:graphicFrame>
        <p:nvGraphicFramePr>
          <p:cNvPr id="4" name="Table 3"/>
          <p:cNvGraphicFramePr>
            <a:graphicFrameLocks noGrp="1"/>
          </p:cNvGraphicFramePr>
          <p:nvPr>
            <p:extLst>
              <p:ext uri="{D42A27DB-BD31-4B8C-83A1-F6EECF244321}">
                <p14:modId xmlns:p14="http://schemas.microsoft.com/office/powerpoint/2010/main" val="401604109"/>
              </p:ext>
            </p:extLst>
          </p:nvPr>
        </p:nvGraphicFramePr>
        <p:xfrm>
          <a:off x="1470520" y="4357168"/>
          <a:ext cx="14630398" cy="4343400"/>
        </p:xfrm>
        <a:graphic>
          <a:graphicData uri="http://schemas.openxmlformats.org/drawingml/2006/table">
            <a:tbl>
              <a:tblPr firstRow="1" bandRow="1">
                <a:tableStyleId>{5C22544A-7EE6-4342-B048-85BDC9FD1C3A}</a:tableStyleId>
              </a:tblPr>
              <a:tblGrid>
                <a:gridCol w="7315199">
                  <a:extLst>
                    <a:ext uri="{9D8B030D-6E8A-4147-A177-3AD203B41FA5}">
                      <a16:colId xmlns:a16="http://schemas.microsoft.com/office/drawing/2014/main" val="990543907"/>
                    </a:ext>
                  </a:extLst>
                </a:gridCol>
                <a:gridCol w="7315199">
                  <a:extLst>
                    <a:ext uri="{9D8B030D-6E8A-4147-A177-3AD203B41FA5}">
                      <a16:colId xmlns:a16="http://schemas.microsoft.com/office/drawing/2014/main" val="1224157050"/>
                    </a:ext>
                  </a:extLst>
                </a:gridCol>
              </a:tblGrid>
              <a:tr h="1143000">
                <a:tc>
                  <a:txBody>
                    <a:bodyPr/>
                    <a:lstStyle/>
                    <a:p>
                      <a:pPr algn="ctr">
                        <a:lnSpc>
                          <a:spcPct val="107000"/>
                        </a:lnSpc>
                        <a:spcAft>
                          <a:spcPts val="0"/>
                        </a:spcAft>
                      </a:pPr>
                      <a:r>
                        <a:rPr lang="vi-VN" sz="4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Qúa trình tổng hợp chất hữu cơ</a:t>
                      </a:r>
                      <a:endParaRPr lang="en-US" sz="4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ct val="107000"/>
                        </a:lnSpc>
                        <a:spcAft>
                          <a:spcPts val="0"/>
                        </a:spcAft>
                      </a:pPr>
                      <a:r>
                        <a:rPr lang="vi-VN" sz="4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Phân giải chất hữu cơ</a:t>
                      </a:r>
                      <a:endParaRPr lang="en-US" sz="4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87920193"/>
                  </a:ext>
                </a:extLst>
              </a:tr>
              <a:tr h="3200400">
                <a:tc>
                  <a:txBody>
                    <a:bodyPr/>
                    <a:lstStyle/>
                    <a:p>
                      <a:pPr algn="ctr"/>
                      <a:r>
                        <a:rPr lang="vi-VN" sz="4000" dirty="0">
                          <a:solidFill>
                            <a:schemeClr val="bg1"/>
                          </a:solidFill>
                          <a:effectLst/>
                          <a:latin typeface="Times New Roman" panose="02020603050405020304" pitchFamily="18" charset="0"/>
                          <a:ea typeface="Times New Roman" panose="02020603050405020304" pitchFamily="18" charset="0"/>
                        </a:rPr>
                        <a:t>Nguyên liệu: carbon dioxide, nước, ATP (năng lượng)</a:t>
                      </a:r>
                      <a:endParaRPr lang="en-US" sz="40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vi-VN" sz="4000" dirty="0">
                          <a:solidFill>
                            <a:schemeClr val="bg1"/>
                          </a:solidFill>
                          <a:effectLst/>
                          <a:latin typeface="Times New Roman" panose="02020603050405020304" pitchFamily="18" charset="0"/>
                          <a:ea typeface="Times New Roman" panose="02020603050405020304" pitchFamily="18" charset="0"/>
                        </a:rPr>
                        <a:t>Sản phẩm: Oxygen, glucose</a:t>
                      </a:r>
                      <a:endParaRPr lang="en-US" sz="4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vi-VN" sz="4000" dirty="0">
                          <a:solidFill>
                            <a:schemeClr val="bg1"/>
                          </a:solidFill>
                          <a:effectLst/>
                          <a:latin typeface="Times New Roman" panose="02020603050405020304" pitchFamily="18" charset="0"/>
                          <a:ea typeface="Times New Roman" panose="02020603050405020304" pitchFamily="18" charset="0"/>
                        </a:rPr>
                        <a:t>Nguyên liệu: oxygen, glucose</a:t>
                      </a:r>
                      <a:endParaRPr lang="en-US" sz="40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US" sz="4000" dirty="0">
                          <a:solidFill>
                            <a:schemeClr val="bg1"/>
                          </a:solidFill>
                          <a:effectLst/>
                          <a:latin typeface="Times New Roman" panose="02020603050405020304" pitchFamily="18" charset="0"/>
                          <a:ea typeface="Times New Roman" panose="02020603050405020304" pitchFamily="18" charset="0"/>
                        </a:rPr>
                        <a:t> </a:t>
                      </a:r>
                    </a:p>
                    <a:p>
                      <a:pPr algn="ctr">
                        <a:spcAft>
                          <a:spcPts val="0"/>
                        </a:spcAft>
                      </a:pPr>
                      <a:r>
                        <a:rPr lang="vi-VN" sz="4000" dirty="0">
                          <a:solidFill>
                            <a:schemeClr val="bg1"/>
                          </a:solidFill>
                          <a:effectLst/>
                          <a:latin typeface="Times New Roman" panose="02020603050405020304" pitchFamily="18" charset="0"/>
                          <a:ea typeface="Times New Roman" panose="02020603050405020304" pitchFamily="18" charset="0"/>
                        </a:rPr>
                        <a:t>Sản phẩm: Carbon dioxide, nước, ATP (năng lượng)</a:t>
                      </a:r>
                      <a:endParaRPr lang="en-US" sz="4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83047896"/>
                  </a:ext>
                </a:extLst>
              </a:tr>
            </a:tbl>
          </a:graphicData>
        </a:graphic>
      </p:graphicFrame>
      <p:sp>
        <p:nvSpPr>
          <p:cNvPr id="5" name="TextBox 4"/>
          <p:cNvSpPr txBox="1"/>
          <p:nvPr/>
        </p:nvSpPr>
        <p:spPr>
          <a:xfrm>
            <a:off x="1448749" y="3472301"/>
            <a:ext cx="3719288" cy="707886"/>
          </a:xfrm>
          <a:prstGeom prst="rect">
            <a:avLst/>
          </a:prstGeom>
          <a:noFill/>
        </p:spPr>
        <p:txBody>
          <a:bodyPr wrap="none" rtlCol="0">
            <a:spAutoFit/>
          </a:bodyPr>
          <a:lstStyle/>
          <a:p>
            <a:r>
              <a:rPr lang="en-US" sz="4000" dirty="0">
                <a:solidFill>
                  <a:schemeClr val="bg1"/>
                </a:solidFill>
                <a:latin typeface="Times New Roman" panose="02020603050405020304" pitchFamily="18" charset="0"/>
                <a:cs typeface="Times New Roman" panose="02020603050405020304" pitchFamily="18" charset="0"/>
              </a:rPr>
              <a:t>H6. </a:t>
            </a:r>
            <a:r>
              <a:rPr lang="en-US" sz="4000" dirty="0" err="1">
                <a:solidFill>
                  <a:schemeClr val="bg1"/>
                </a:solidFill>
                <a:latin typeface="Times New Roman" panose="02020603050405020304" pitchFamily="18" charset="0"/>
                <a:cs typeface="Times New Roman" panose="02020603050405020304" pitchFamily="18" charset="0"/>
              </a:rPr>
              <a:t>bảng</a:t>
            </a:r>
            <a:r>
              <a:rPr lang="en-US" sz="4000" dirty="0">
                <a:solidFill>
                  <a:schemeClr val="bg1"/>
                </a:solidFill>
                <a:latin typeface="Times New Roman" panose="02020603050405020304" pitchFamily="18" charset="0"/>
                <a:cs typeface="Times New Roman" panose="02020603050405020304" pitchFamily="18" charset="0"/>
              </a:rPr>
              <a:t> so </a:t>
            </a:r>
            <a:r>
              <a:rPr lang="en-US" sz="4000" dirty="0" err="1">
                <a:solidFill>
                  <a:schemeClr val="bg1"/>
                </a:solidFill>
                <a:latin typeface="Times New Roman" panose="02020603050405020304" pitchFamily="18" charset="0"/>
                <a:cs typeface="Times New Roman" panose="02020603050405020304" pitchFamily="18" charset="0"/>
              </a:rPr>
              <a:t>sánh</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628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II. MỐI QUAN HỆ HAI CHIỀU GIỮA TỔNG HỢP VÀ PHÂN GIẢI CHẤT HỮU CƠ Ở TẾ BÀO.</a:t>
            </a:r>
            <a:endParaRPr kumimoji="0" lang="en-US" sz="4400" b="1" i="0" u="none" strike="noStrike" kern="1200" cap="none" spc="-96"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1946367">
              <a:off x="2906068" y="3484294"/>
              <a:ext cx="466024" cy="385858"/>
            </a:xfrm>
            <a:prstGeom prst="rect">
              <a:avLst/>
            </a:prstGeom>
          </p:spPr>
        </p:pic>
      </p:grpSp>
      <p:sp>
        <p:nvSpPr>
          <p:cNvPr id="5" name="TextBox 4"/>
          <p:cNvSpPr txBox="1"/>
          <p:nvPr/>
        </p:nvSpPr>
        <p:spPr>
          <a:xfrm>
            <a:off x="457200" y="8191500"/>
            <a:ext cx="17565090" cy="1938992"/>
          </a:xfrm>
          <a:prstGeom prst="rect">
            <a:avLst/>
          </a:prstGeom>
          <a:noFill/>
        </p:spPr>
        <p:txBody>
          <a:bodyPr wrap="square" rtlCol="0">
            <a:spAutoFit/>
          </a:bodyPr>
          <a:lstStyle/>
          <a:p>
            <a:r>
              <a:rPr lang="en-US" sz="4000" dirty="0">
                <a:solidFill>
                  <a:schemeClr val="bg1"/>
                </a:solidFill>
                <a:latin typeface="Times New Roman" panose="02020603050405020304" pitchFamily="18" charset="0"/>
                <a:cs typeface="Times New Roman" panose="02020603050405020304" pitchFamily="18" charset="0"/>
              </a:rPr>
              <a:t>H7. </a:t>
            </a:r>
            <a:r>
              <a:rPr lang="vi-VN" sz="4000" dirty="0">
                <a:solidFill>
                  <a:schemeClr val="bg1"/>
                </a:solidFill>
                <a:latin typeface="Times New Roman" panose="02020603050405020304" pitchFamily="18" charset="0"/>
                <a:cs typeface="Times New Roman" panose="02020603050405020304" pitchFamily="18" charset="0"/>
              </a:rPr>
              <a:t>Khi có nước, carbon dioxide và ánh sáng thì quá trình tổng hợp chất hữu cơ ở lá cây được thực hiện. Các chất hữu cơ tổng hợp được này cộng với Oxi là nguyên liệu cho quá trình phân giải, giải phóng năng lượng , nước, carbon dioxide.</a:t>
            </a:r>
            <a:endParaRPr lang="en-US" sz="4000"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667000" y="2376326"/>
            <a:ext cx="11811000" cy="5738973"/>
          </a:xfrm>
          <a:prstGeom prst="rect">
            <a:avLst/>
          </a:prstGeom>
        </p:spPr>
      </p:pic>
    </p:spTree>
    <p:extLst>
      <p:ext uri="{BB962C8B-B14F-4D97-AF65-F5344CB8AC3E}">
        <p14:creationId xmlns:p14="http://schemas.microsoft.com/office/powerpoint/2010/main" val="6503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96400" y="647700"/>
            <a:ext cx="6096000" cy="4572000"/>
          </a:xfrm>
          <a:prstGeom prst="rect">
            <a:avLst/>
          </a:prstGeom>
        </p:spPr>
      </p:pic>
      <p:pic>
        <p:nvPicPr>
          <p:cNvPr id="3" name="Picture 2"/>
          <p:cNvPicPr>
            <a:picLocks noChangeAspect="1"/>
          </p:cNvPicPr>
          <p:nvPr/>
        </p:nvPicPr>
        <p:blipFill>
          <a:blip r:embed="rId3"/>
          <a:stretch>
            <a:fillRect/>
          </a:stretch>
        </p:blipFill>
        <p:spPr>
          <a:xfrm>
            <a:off x="9296400" y="5524500"/>
            <a:ext cx="6505575" cy="4329164"/>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8600" y="190500"/>
            <a:ext cx="6579221" cy="4572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3" name="TextBox 3"/>
          <p:cNvSpPr txBox="1"/>
          <p:nvPr/>
        </p:nvSpPr>
        <p:spPr>
          <a:xfrm>
            <a:off x="-125266" y="1045353"/>
            <a:ext cx="18946666" cy="859210"/>
          </a:xfrm>
          <a:prstGeom prst="rect">
            <a:avLst/>
          </a:prstGeom>
          <a:solidFill>
            <a:schemeClr val="accent1">
              <a:lumMod val="60000"/>
              <a:lumOff val="40000"/>
            </a:schemeClr>
          </a:solidFill>
        </p:spPr>
        <p:txBody>
          <a:bodyPr lIns="0" tIns="0" rIns="0" bIns="0" rtlCol="0" anchor="t">
            <a:spAutoFit/>
          </a:bodyPr>
          <a:lstStyle/>
          <a:p>
            <a:pPr marL="0" marR="0" lvl="0" indent="0" algn="ctr" defTabSz="914400" rtl="0" eaLnBrk="1" fontAlgn="auto" latinLnBrk="0" hangingPunct="1">
              <a:lnSpc>
                <a:spcPts val="6675"/>
              </a:lnSpc>
              <a:spcBef>
                <a:spcPts val="0"/>
              </a:spcBef>
              <a:spcAft>
                <a:spcPts val="0"/>
              </a:spcAft>
              <a:buClrTx/>
              <a:buSzTx/>
              <a:buFontTx/>
              <a:buNone/>
              <a:tabLst/>
              <a:defRPr/>
            </a:pPr>
            <a:r>
              <a:rPr kumimoji="0" lang="en-US" sz="6675" b="0" i="0" u="none" strike="noStrike" kern="1200" cap="none" spc="-267" normalizeH="0" baseline="0" noProof="0" dirty="0">
                <a:ln>
                  <a:noFill/>
                </a:ln>
                <a:solidFill>
                  <a:srgbClr val="FFFFFF"/>
                </a:solidFill>
                <a:effectLst/>
                <a:uLnTx/>
                <a:uFillTx/>
                <a:latin typeface="ไอติม Bold"/>
                <a:ea typeface="+mn-ea"/>
                <a:cs typeface="+mn-cs"/>
              </a:rPr>
              <a:t>NỘI DUNG GHI NHỚ</a:t>
            </a:r>
          </a:p>
        </p:txBody>
      </p:sp>
      <p:pic>
        <p:nvPicPr>
          <p:cNvPr id="5" name="Picture 5"/>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8328514">
            <a:off x="7738554" y="-211483"/>
            <a:ext cx="971559" cy="94859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2948732">
            <a:off x="5332639" y="7404"/>
            <a:ext cx="821859" cy="80841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893260">
            <a:off x="10150374" y="-269293"/>
            <a:ext cx="1203019" cy="9711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rot="1777368">
            <a:off x="38196" y="-186767"/>
            <a:ext cx="899163" cy="89916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rot="-4855143" flipH="1">
            <a:off x="2552951" y="-504013"/>
            <a:ext cx="980101" cy="168454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a:stretch>
        </p:blipFill>
        <p:spPr>
          <a:xfrm rot="-7905822">
            <a:off x="15279370" y="68103"/>
            <a:ext cx="1085796" cy="68701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a:stretch>
        </p:blipFill>
        <p:spPr>
          <a:xfrm rot="-1413241">
            <a:off x="17729542" y="107732"/>
            <a:ext cx="793884" cy="854474"/>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a:fillRect/>
          </a:stretch>
        </p:blipFill>
        <p:spPr>
          <a:xfrm rot="-3800185">
            <a:off x="12866118" y="-97571"/>
            <a:ext cx="988688" cy="1041721"/>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a:fillRect/>
          </a:stretch>
        </p:blipFill>
        <p:spPr>
          <a:xfrm rot="3978358" flipH="1">
            <a:off x="238843" y="9178221"/>
            <a:ext cx="746338" cy="1282768"/>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a:fillRect/>
          </a:stretch>
        </p:blipFill>
        <p:spPr>
          <a:xfrm rot="-3669255">
            <a:off x="2771887" y="9624145"/>
            <a:ext cx="1193595" cy="1165383"/>
          </a:xfrm>
          <a:prstGeom prst="rect">
            <a:avLst/>
          </a:prstGeom>
        </p:spPr>
      </p:pic>
      <p:pic>
        <p:nvPicPr>
          <p:cNvPr id="15" name="Picture 15"/>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a:fillRect/>
          </a:stretch>
        </p:blipFill>
        <p:spPr>
          <a:xfrm rot="-674905">
            <a:off x="17149404" y="9221212"/>
            <a:ext cx="1411269" cy="1168502"/>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rcRect/>
          <a:stretch>
            <a:fillRect/>
          </a:stretch>
        </p:blipFill>
        <p:spPr>
          <a:xfrm rot="-2142565">
            <a:off x="14224869" y="9490438"/>
            <a:ext cx="1520228" cy="961890"/>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a:stretch>
        </p:blipFill>
        <p:spPr>
          <a:xfrm rot="8244800">
            <a:off x="5617287" y="9362189"/>
            <a:ext cx="823682" cy="886546"/>
          </a:xfrm>
          <a:prstGeom prst="rect">
            <a:avLst/>
          </a:prstGeom>
        </p:spPr>
      </p:pic>
      <p:pic>
        <p:nvPicPr>
          <p:cNvPr id="18" name="Picture 18"/>
          <p:cNvPicPr>
            <a:picLocks noChangeAspect="1"/>
          </p:cNvPicPr>
          <p:nvPr/>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a:fillRect/>
          </a:stretch>
        </p:blipFill>
        <p:spPr>
          <a:xfrm rot="2275575">
            <a:off x="11490408" y="9355593"/>
            <a:ext cx="890883" cy="1310122"/>
          </a:xfrm>
          <a:prstGeom prst="rect">
            <a:avLst/>
          </a:prstGeom>
        </p:spPr>
      </p:pic>
      <p:pic>
        <p:nvPicPr>
          <p:cNvPr id="19" name="Picture 19"/>
          <p:cNvPicPr>
            <a:picLocks noChangeAspect="1"/>
          </p:cNvPicPr>
          <p:nvPr/>
        </p:nvPicPr>
        <p:blipFill>
          <a:blip r:embed="rId28">
            <a:extLst>
              <a:ext uri="{28A0092B-C50C-407E-A947-70E740481C1C}">
                <a14:useLocalDpi xmlns:a14="http://schemas.microsoft.com/office/drawing/2010/main"/>
              </a:ext>
              <a:ext uri="{96DAC541-7B7A-43D3-8B79-37D633B846F1}">
                <asvg:svgBlip xmlns:asvg="http://schemas.microsoft.com/office/drawing/2016/SVG/main" r:embed="rId29"/>
              </a:ext>
            </a:extLst>
          </a:blip>
          <a:srcRect/>
          <a:stretch>
            <a:fillRect/>
          </a:stretch>
        </p:blipFill>
        <p:spPr>
          <a:xfrm rot="-10362912">
            <a:off x="8180559" y="9714910"/>
            <a:ext cx="1618500" cy="591488"/>
          </a:xfrm>
          <a:prstGeom prst="rect">
            <a:avLst/>
          </a:prstGeom>
        </p:spPr>
      </p:pic>
      <p:pic>
        <p:nvPicPr>
          <p:cNvPr id="21" name="Picture 20"/>
          <p:cNvPicPr>
            <a:picLocks noChangeAspect="1"/>
          </p:cNvPicPr>
          <p:nvPr/>
        </p:nvPicPr>
        <p:blipFill rotWithShape="1">
          <a:blip r:embed="rId30" cstate="email">
            <a:extLst>
              <a:ext uri="{28A0092B-C50C-407E-A947-70E740481C1C}">
                <a14:useLocalDpi xmlns:a14="http://schemas.microsoft.com/office/drawing/2010/main"/>
              </a:ext>
            </a:extLst>
          </a:blip>
          <a:srcRect/>
          <a:stretch/>
        </p:blipFill>
        <p:spPr>
          <a:xfrm>
            <a:off x="1002915" y="3138212"/>
            <a:ext cx="16097607" cy="3415754"/>
          </a:xfrm>
          <a:prstGeom prst="rect">
            <a:avLst/>
          </a:prstGeom>
        </p:spPr>
      </p:pic>
    </p:spTree>
    <p:extLst>
      <p:ext uri="{BB962C8B-B14F-4D97-AF65-F5344CB8AC3E}">
        <p14:creationId xmlns:p14="http://schemas.microsoft.com/office/powerpoint/2010/main" val="347989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III. THÍ</a:t>
            </a:r>
            <a:r>
              <a:rPr kumimoji="0" lang="en-US" sz="44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NGHIỆM VỀ HÔ HẤP TẾ BÀO CẦN OXIGEN Ở HẠT NẢY MẦM</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endParaRPr kumimoji="0" lang="en-US" sz="4400" b="1" i="0" u="none" strike="noStrike" kern="1200" cap="none" spc="-96"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1946367">
              <a:off x="2906068" y="3484294"/>
              <a:ext cx="466024" cy="385858"/>
            </a:xfrm>
            <a:prstGeom prst="rect">
              <a:avLst/>
            </a:prstGeom>
          </p:spPr>
        </p:pic>
      </p:grpSp>
      <p:sp>
        <p:nvSpPr>
          <p:cNvPr id="4" name="TextBox 3"/>
          <p:cNvSpPr txBox="1"/>
          <p:nvPr/>
        </p:nvSpPr>
        <p:spPr>
          <a:xfrm>
            <a:off x="596668" y="2972230"/>
            <a:ext cx="16953680" cy="769441"/>
          </a:xfrm>
          <a:prstGeom prst="rect">
            <a:avLst/>
          </a:prstGeom>
          <a:noFill/>
        </p:spPr>
        <p:txBody>
          <a:bodyPr wrap="none" rtlCol="0">
            <a:spAutoFit/>
          </a:bodyPr>
          <a:lstStyle/>
          <a:p>
            <a:r>
              <a:rPr lang="en-US" sz="4400" dirty="0" err="1">
                <a:solidFill>
                  <a:schemeClr val="bg1"/>
                </a:solidFill>
                <a:latin typeface="Times New Roman" panose="02020603050405020304" pitchFamily="18" charset="0"/>
                <a:cs typeface="Times New Roman" panose="02020603050405020304" pitchFamily="18" charset="0"/>
              </a:rPr>
              <a:t>Các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nhóm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làm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thí</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nghiệm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và</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trả</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lời</a:t>
            </a:r>
            <a:r>
              <a:rPr lang="en-US" sz="4400" dirty="0">
                <a:solidFill>
                  <a:schemeClr val="bg1"/>
                </a:solidFill>
                <a:latin typeface="Times New Roman" panose="02020603050405020304" pitchFamily="18" charset="0"/>
                <a:cs typeface="Times New Roman" panose="02020603050405020304" pitchFamily="18" charset="0"/>
              </a:rPr>
              <a:t> 2 </a:t>
            </a:r>
            <a:r>
              <a:rPr lang="en-US" sz="4400" dirty="0" err="1">
                <a:solidFill>
                  <a:schemeClr val="bg1"/>
                </a:solidFill>
                <a:latin typeface="Times New Roman" panose="02020603050405020304" pitchFamily="18" charset="0"/>
                <a:cs typeface="Times New Roman" panose="02020603050405020304" pitchFamily="18" charset="0"/>
              </a:rPr>
              <a:t>câu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hỏi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thảo</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luận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trong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vòng</a:t>
            </a:r>
            <a:r>
              <a:rPr lang="en-US" sz="4400" dirty="0">
                <a:solidFill>
                  <a:schemeClr val="bg1"/>
                </a:solidFill>
                <a:latin typeface="Times New Roman" panose="02020603050405020304" pitchFamily="18" charset="0"/>
                <a:cs typeface="Times New Roman" panose="02020603050405020304" pitchFamily="18" charset="0"/>
              </a:rPr>
              <a:t> 7 </a:t>
            </a:r>
            <a:r>
              <a:rPr lang="en-US" sz="4400" dirty="0" err="1">
                <a:solidFill>
                  <a:schemeClr val="bg1"/>
                </a:solidFill>
                <a:latin typeface="Times New Roman" panose="02020603050405020304" pitchFamily="18" charset="0"/>
                <a:cs typeface="Times New Roman" panose="02020603050405020304" pitchFamily="18" charset="0"/>
              </a:rPr>
              <a:t>phút</a:t>
            </a:r>
            <a:r>
              <a:rPr lang="en-US" sz="4400" dirty="0">
                <a:solidFill>
                  <a:schemeClr val="bg1"/>
                </a:solidFill>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61080" y="4109720"/>
            <a:ext cx="15424855" cy="2588063"/>
          </a:xfrm>
          <a:prstGeom prst="rect">
            <a:avLst/>
          </a:prstGeom>
        </p:spPr>
      </p:pic>
    </p:spTree>
    <p:extLst>
      <p:ext uri="{BB962C8B-B14F-4D97-AF65-F5344CB8AC3E}">
        <p14:creationId xmlns:p14="http://schemas.microsoft.com/office/powerpoint/2010/main" val="2574335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058150" cy="5372100"/>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82000" y="4955171"/>
            <a:ext cx="9588871" cy="5337272"/>
          </a:xfrm>
          <a:prstGeom prst="rect">
            <a:avLst/>
          </a:prstGeom>
        </p:spPr>
      </p:pic>
      <p:sp>
        <p:nvSpPr>
          <p:cNvPr id="4" name="Right Arrow 3"/>
          <p:cNvSpPr/>
          <p:nvPr/>
        </p:nvSpPr>
        <p:spPr>
          <a:xfrm>
            <a:off x="8153400" y="2095500"/>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7543800" y="7088771"/>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00565" y="1531888"/>
            <a:ext cx="8970306"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err="1">
                <a:latin typeface="Times New Roman" panose="02020603050405020304" pitchFamily="18" charset="0"/>
                <a:cs typeface="Times New Roman" panose="02020603050405020304" pitchFamily="18" charset="0"/>
              </a:rPr>
              <a:t>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diễn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endParaRPr lang="en-US" sz="3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42899" y="6696610"/>
            <a:ext cx="67818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chứng</a:t>
            </a:r>
            <a:r>
              <a:rPr lang="en-US" sz="3600" dirty="0">
                <a:latin typeface="Times New Roman" panose="02020603050405020304" pitchFamily="18" charset="0"/>
                <a:cs typeface="Times New Roman" panose="02020603050405020304" pitchFamily="18" charset="0"/>
              </a:rPr>
              <a:t> minh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bào</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oxygen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carbon dioxide.</a:t>
            </a:r>
          </a:p>
        </p:txBody>
      </p:sp>
    </p:spTree>
    <p:extLst>
      <p:ext uri="{BB962C8B-B14F-4D97-AF65-F5344CB8AC3E}">
        <p14:creationId xmlns:p14="http://schemas.microsoft.com/office/powerpoint/2010/main" val="333736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3" name="TextBox 3"/>
          <p:cNvSpPr txBox="1"/>
          <p:nvPr/>
        </p:nvSpPr>
        <p:spPr>
          <a:xfrm>
            <a:off x="381000" y="362651"/>
            <a:ext cx="6937061" cy="923330"/>
          </a:xfrm>
          <a:prstGeom prst="rect">
            <a:avLst/>
          </a:prstGeom>
        </p:spPr>
        <p:txBody>
          <a:bodyPr lIns="0" tIns="0" rIns="0" bIns="0" rtlCol="0" anchor="t">
            <a:spAutoFit/>
          </a:bodyPr>
          <a:lstStyle/>
          <a:p>
            <a:pPr>
              <a:lnSpc>
                <a:spcPts val="7200"/>
              </a:lnSpc>
            </a:pPr>
            <a:r>
              <a:rPr lang="en-US" sz="7200" spc="-288" dirty="0" err="1">
                <a:solidFill>
                  <a:srgbClr val="FFFFFF"/>
                </a:solidFill>
                <a:latin typeface="ไอติม Bold"/>
              </a:rPr>
              <a:t>Củng</a:t>
            </a:r>
            <a:r>
              <a:rPr lang="en-US" sz="7200" spc="-288" dirty="0">
                <a:solidFill>
                  <a:srgbClr val="FFFFFF"/>
                </a:solidFill>
                <a:latin typeface="ไอติม Bold"/>
              </a:rPr>
              <a:t> </a:t>
            </a:r>
            <a:r>
              <a:rPr lang="en-US" sz="7200" spc="-288" dirty="0" err="1">
                <a:solidFill>
                  <a:srgbClr val="FFFFFF"/>
                </a:solidFill>
                <a:latin typeface="ไอติม Bold"/>
              </a:rPr>
              <a:t>cố</a:t>
            </a:r>
            <a:r>
              <a:rPr lang="en-US" sz="7200" spc="-288" dirty="0">
                <a:solidFill>
                  <a:srgbClr val="FFFFFF"/>
                </a:solidFill>
                <a:latin typeface="ไอติม Bold"/>
              </a:rPr>
              <a:t> </a:t>
            </a:r>
            <a:r>
              <a:rPr lang="en-US" sz="7200" spc="-288" dirty="0" err="1">
                <a:solidFill>
                  <a:srgbClr val="FFFFFF"/>
                </a:solidFill>
                <a:latin typeface="ไอติม Bold"/>
              </a:rPr>
              <a:t>bài</a:t>
            </a:r>
            <a:r>
              <a:rPr lang="en-US" sz="7200" spc="-288" dirty="0">
                <a:solidFill>
                  <a:srgbClr val="FFFFFF"/>
                </a:solidFill>
                <a:latin typeface="ไอติม Bold"/>
              </a:rPr>
              <a:t> </a:t>
            </a:r>
            <a:r>
              <a:rPr lang="en-US" sz="7200" spc="-288" dirty="0" err="1">
                <a:solidFill>
                  <a:srgbClr val="FFFFFF"/>
                </a:solidFill>
                <a:latin typeface="ไอติม Bold"/>
              </a:rPr>
              <a:t>học</a:t>
            </a:r>
            <a:endParaRPr lang="en-US" sz="7200" spc="-288" dirty="0">
              <a:solidFill>
                <a:srgbClr val="FFFFFF"/>
              </a:solidFill>
              <a:latin typeface="ไอติม Bold"/>
            </a:endParaRPr>
          </a:p>
        </p:txBody>
      </p:sp>
      <p:pic>
        <p:nvPicPr>
          <p:cNvPr id="8" name="Picture 8"/>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596034">
            <a:off x="6625440" y="198542"/>
            <a:ext cx="1120758" cy="92796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752600" y="1285981"/>
            <a:ext cx="2495691" cy="544514"/>
          </a:xfrm>
          <a:prstGeom prst="rect">
            <a:avLst/>
          </a:prstGeom>
        </p:spPr>
      </p:pic>
      <p:sp>
        <p:nvSpPr>
          <p:cNvPr id="12" name="Rectangle 11"/>
          <p:cNvSpPr/>
          <p:nvPr/>
        </p:nvSpPr>
        <p:spPr>
          <a:xfrm>
            <a:off x="1347650" y="2933700"/>
            <a:ext cx="17321349" cy="1569660"/>
          </a:xfrm>
          <a:prstGeom prst="rect">
            <a:avLst/>
          </a:prstGeom>
        </p:spPr>
        <p:txBody>
          <a:bodyPr wrap="square">
            <a:spAutoFit/>
          </a:bodyPr>
          <a:lstStyle/>
          <a:p>
            <a:r>
              <a:rPr lang="en-US" sz="4800" dirty="0" err="1">
                <a:solidFill>
                  <a:srgbClr val="FFFF00"/>
                </a:solidFill>
                <a:latin typeface="Times New Roman" panose="02020603050405020304" pitchFamily="18" charset="0"/>
                <a:cs typeface="Times New Roman" panose="02020603050405020304" pitchFamily="18" charset="0"/>
              </a:rPr>
              <a:t>Câu</a:t>
            </a:r>
            <a:r>
              <a:rPr lang="en-US" sz="4800" dirty="0">
                <a:solidFill>
                  <a:srgbClr val="FFFF00"/>
                </a:solidFill>
                <a:latin typeface="Times New Roman" panose="02020603050405020304" pitchFamily="18" charset="0"/>
                <a:cs typeface="Times New Roman" panose="02020603050405020304" pitchFamily="18" charset="0"/>
              </a:rPr>
              <a:t> 1</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Quá</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trình</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hô</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hấp</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tế</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bào</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xảy</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ra</a:t>
            </a:r>
            <a:r>
              <a:rPr lang="en-US" sz="4800" dirty="0">
                <a:solidFill>
                  <a:schemeClr val="bg1"/>
                </a:solidFill>
                <a:latin typeface="Times New Roman" panose="02020603050405020304" pitchFamily="18" charset="0"/>
                <a:cs typeface="Times New Roman" panose="02020603050405020304" pitchFamily="18" charset="0"/>
              </a:rPr>
              <a:t> ở </a:t>
            </a:r>
            <a:r>
              <a:rPr lang="en-US" sz="4800" dirty="0" err="1">
                <a:solidFill>
                  <a:schemeClr val="bg1"/>
                </a:solidFill>
                <a:latin typeface="Times New Roman" panose="02020603050405020304" pitchFamily="18" charset="0"/>
                <a:cs typeface="Times New Roman" panose="02020603050405020304" pitchFamily="18" charset="0"/>
              </a:rPr>
              <a:t>bào</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quan</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nào</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sau</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đây</a:t>
            </a:r>
            <a:r>
              <a:rPr lang="en-US" sz="4800" dirty="0">
                <a:solidFill>
                  <a:schemeClr val="bg1"/>
                </a:solidFill>
                <a:latin typeface="Times New Roman" panose="02020603050405020304" pitchFamily="18" charset="0"/>
                <a:cs typeface="Times New Roman" panose="02020603050405020304" pitchFamily="18" charset="0"/>
              </a:rPr>
              <a:t>?</a:t>
            </a:r>
          </a:p>
          <a:p>
            <a:r>
              <a:rPr lang="en-US" sz="4800" dirty="0">
                <a:solidFill>
                  <a:schemeClr val="bg1"/>
                </a:solidFill>
                <a:latin typeface="Times New Roman" panose="02020603050405020304" pitchFamily="18" charset="0"/>
                <a:cs typeface="Times New Roman" panose="02020603050405020304" pitchFamily="18" charset="0"/>
              </a:rPr>
              <a:t>A. </a:t>
            </a:r>
            <a:r>
              <a:rPr lang="en-US" sz="4800" dirty="0" err="1">
                <a:solidFill>
                  <a:schemeClr val="bg1"/>
                </a:solidFill>
                <a:latin typeface="Times New Roman" panose="02020603050405020304" pitchFamily="18" charset="0"/>
                <a:cs typeface="Times New Roman" panose="02020603050405020304" pitchFamily="18" charset="0"/>
              </a:rPr>
              <a:t>Lục</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lạp</a:t>
            </a:r>
            <a:r>
              <a:rPr lang="en-US" sz="4800" dirty="0">
                <a:solidFill>
                  <a:schemeClr val="bg1"/>
                </a:solidFill>
                <a:latin typeface="Times New Roman" panose="02020603050405020304" pitchFamily="18" charset="0"/>
                <a:cs typeface="Times New Roman" panose="02020603050405020304" pitchFamily="18" charset="0"/>
              </a:rPr>
              <a:t>		B. </a:t>
            </a:r>
            <a:r>
              <a:rPr lang="en-US" sz="4800" dirty="0" err="1">
                <a:solidFill>
                  <a:schemeClr val="bg1"/>
                </a:solidFill>
                <a:latin typeface="Times New Roman" panose="02020603050405020304" pitchFamily="18" charset="0"/>
                <a:cs typeface="Times New Roman" panose="02020603050405020304" pitchFamily="18" charset="0"/>
              </a:rPr>
              <a:t>Ti</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thể</a:t>
            </a:r>
            <a:r>
              <a:rPr lang="en-US" sz="4800" dirty="0">
                <a:solidFill>
                  <a:schemeClr val="bg1"/>
                </a:solidFill>
                <a:latin typeface="Times New Roman" panose="02020603050405020304" pitchFamily="18" charset="0"/>
                <a:cs typeface="Times New Roman" panose="02020603050405020304" pitchFamily="18" charset="0"/>
              </a:rPr>
              <a:t>		C. </a:t>
            </a:r>
            <a:r>
              <a:rPr lang="en-US" sz="4800" dirty="0" err="1">
                <a:solidFill>
                  <a:schemeClr val="bg1"/>
                </a:solidFill>
                <a:latin typeface="Times New Roman" panose="02020603050405020304" pitchFamily="18" charset="0"/>
                <a:cs typeface="Times New Roman" panose="02020603050405020304" pitchFamily="18" charset="0"/>
              </a:rPr>
              <a:t>Không</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bào</a:t>
            </a:r>
            <a:r>
              <a:rPr lang="en-US" sz="4800" dirty="0">
                <a:solidFill>
                  <a:schemeClr val="bg1"/>
                </a:solidFill>
                <a:latin typeface="Times New Roman" panose="02020603050405020304" pitchFamily="18" charset="0"/>
                <a:cs typeface="Times New Roman" panose="02020603050405020304" pitchFamily="18" charset="0"/>
              </a:rPr>
              <a:t>	D. Ribosome</a:t>
            </a:r>
          </a:p>
        </p:txBody>
      </p:sp>
      <p:sp>
        <p:nvSpPr>
          <p:cNvPr id="13" name="Rectangle 12"/>
          <p:cNvSpPr/>
          <p:nvPr/>
        </p:nvSpPr>
        <p:spPr>
          <a:xfrm>
            <a:off x="1347650" y="5219700"/>
            <a:ext cx="10497787" cy="3785652"/>
          </a:xfrm>
          <a:prstGeom prst="rect">
            <a:avLst/>
          </a:prstGeom>
        </p:spPr>
        <p:txBody>
          <a:bodyPr wrap="square">
            <a:spAutoFit/>
          </a:bodyPr>
          <a:lstStyle/>
          <a:p>
            <a:r>
              <a:rPr lang="vi-VN" sz="4800" dirty="0">
                <a:solidFill>
                  <a:srgbClr val="FFFF00"/>
                </a:solidFill>
                <a:latin typeface="Times New Roman" panose="02020603050405020304" pitchFamily="18" charset="0"/>
                <a:cs typeface="Times New Roman" panose="02020603050405020304" pitchFamily="18" charset="0"/>
              </a:rPr>
              <a:t>Câu 2</a:t>
            </a:r>
            <a:r>
              <a:rPr lang="vi-VN" sz="4800" dirty="0">
                <a:solidFill>
                  <a:schemeClr val="bg1"/>
                </a:solidFill>
                <a:latin typeface="Times New Roman" panose="02020603050405020304" pitchFamily="18" charset="0"/>
                <a:cs typeface="Times New Roman" panose="02020603050405020304" pitchFamily="18" charset="0"/>
              </a:rPr>
              <a:t>. Sản phẩm của hô hấp tế bào gồm:</a:t>
            </a:r>
          </a:p>
          <a:p>
            <a:r>
              <a:rPr lang="vi-VN" sz="4800" dirty="0">
                <a:solidFill>
                  <a:schemeClr val="bg1"/>
                </a:solidFill>
                <a:latin typeface="Times New Roman" panose="02020603050405020304" pitchFamily="18" charset="0"/>
                <a:cs typeface="Times New Roman" panose="02020603050405020304" pitchFamily="18" charset="0"/>
              </a:rPr>
              <a:t>A. Oxi, nước và năng lượng </a:t>
            </a:r>
          </a:p>
          <a:p>
            <a:r>
              <a:rPr lang="vi-VN" sz="4800" dirty="0">
                <a:solidFill>
                  <a:schemeClr val="bg1"/>
                </a:solidFill>
                <a:latin typeface="Times New Roman" panose="02020603050405020304" pitchFamily="18" charset="0"/>
                <a:cs typeface="Times New Roman" panose="02020603050405020304" pitchFamily="18" charset="0"/>
              </a:rPr>
              <a:t>B. Nước, đường và năng lượng </a:t>
            </a:r>
          </a:p>
          <a:p>
            <a:r>
              <a:rPr lang="vi-VN" sz="4800" dirty="0">
                <a:solidFill>
                  <a:schemeClr val="bg1"/>
                </a:solidFill>
                <a:latin typeface="Times New Roman" panose="02020603050405020304" pitchFamily="18" charset="0"/>
                <a:cs typeface="Times New Roman" panose="02020603050405020304" pitchFamily="18" charset="0"/>
              </a:rPr>
              <a:t>C. Nước, khí cacbonic và đường</a:t>
            </a:r>
          </a:p>
          <a:p>
            <a:r>
              <a:rPr lang="vi-VN" sz="4800" dirty="0">
                <a:solidFill>
                  <a:schemeClr val="bg1"/>
                </a:solidFill>
                <a:latin typeface="Times New Roman" panose="02020603050405020304" pitchFamily="18" charset="0"/>
                <a:cs typeface="Times New Roman" panose="02020603050405020304" pitchFamily="18" charset="0"/>
              </a:rPr>
              <a:t>D. Khí cacbonic, </a:t>
            </a:r>
            <a:r>
              <a:rPr lang="en-US" sz="4800" dirty="0" err="1">
                <a:solidFill>
                  <a:schemeClr val="bg1"/>
                </a:solidFill>
                <a:latin typeface="Times New Roman" panose="02020603050405020304" pitchFamily="18" charset="0"/>
                <a:cs typeface="Times New Roman" panose="02020603050405020304" pitchFamily="18" charset="0"/>
              </a:rPr>
              <a:t>nước</a:t>
            </a:r>
            <a:r>
              <a:rPr lang="vi-VN" sz="4800" dirty="0">
                <a:solidFill>
                  <a:schemeClr val="bg1"/>
                </a:solidFill>
                <a:latin typeface="Times New Roman" panose="02020603050405020304" pitchFamily="18" charset="0"/>
                <a:cs typeface="Times New Roman" panose="02020603050405020304" pitchFamily="18" charset="0"/>
              </a:rPr>
              <a:t> và năng lượng </a:t>
            </a:r>
          </a:p>
        </p:txBody>
      </p:sp>
      <p:sp>
        <p:nvSpPr>
          <p:cNvPr id="14" name="Half Frame 13"/>
          <p:cNvSpPr/>
          <p:nvPr/>
        </p:nvSpPr>
        <p:spPr>
          <a:xfrm rot="13343646">
            <a:off x="4915580" y="3724683"/>
            <a:ext cx="685800" cy="381000"/>
          </a:xfrm>
          <a:prstGeom prst="halfFra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15" name="Half Frame 14"/>
          <p:cNvSpPr/>
          <p:nvPr/>
        </p:nvSpPr>
        <p:spPr>
          <a:xfrm rot="13343646">
            <a:off x="1181780" y="8220481"/>
            <a:ext cx="685800" cy="381000"/>
          </a:xfrm>
          <a:prstGeom prst="halfFrame">
            <a:avLst>
              <a:gd name="adj1" fmla="val 26512"/>
              <a:gd name="adj2" fmla="val 2653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3" name="TextBox 3"/>
          <p:cNvSpPr txBox="1"/>
          <p:nvPr/>
        </p:nvSpPr>
        <p:spPr>
          <a:xfrm>
            <a:off x="381000" y="362651"/>
            <a:ext cx="6937061" cy="923330"/>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7200" b="0" i="0" u="none" strike="noStrike" kern="1200" cap="none" spc="-288" normalizeH="0" baseline="0" noProof="0" dirty="0" err="1">
                <a:ln>
                  <a:noFill/>
                </a:ln>
                <a:solidFill>
                  <a:srgbClr val="FFFFFF"/>
                </a:solidFill>
                <a:effectLst/>
                <a:uLnTx/>
                <a:uFillTx/>
                <a:latin typeface="ไอติม Bold"/>
                <a:ea typeface="+mn-ea"/>
                <a:cs typeface="+mn-cs"/>
              </a:rPr>
              <a:t>Củng</a:t>
            </a:r>
            <a:r>
              <a:rPr kumimoji="0" lang="en-US" sz="7200" b="0" i="0" u="none" strike="noStrike" kern="1200" cap="none" spc="-288" normalizeH="0" baseline="0" noProof="0" dirty="0">
                <a:ln>
                  <a:noFill/>
                </a:ln>
                <a:solidFill>
                  <a:srgbClr val="FFFFFF"/>
                </a:solidFill>
                <a:effectLst/>
                <a:uLnTx/>
                <a:uFillTx/>
                <a:latin typeface="ไอติม Bold"/>
                <a:ea typeface="+mn-ea"/>
                <a:cs typeface="+mn-cs"/>
              </a:rPr>
              <a:t> </a:t>
            </a:r>
            <a:r>
              <a:rPr kumimoji="0" lang="en-US" sz="7200" b="0" i="0" u="none" strike="noStrike" kern="1200" cap="none" spc="-288" normalizeH="0" baseline="0" noProof="0" dirty="0" err="1">
                <a:ln>
                  <a:noFill/>
                </a:ln>
                <a:solidFill>
                  <a:srgbClr val="FFFFFF"/>
                </a:solidFill>
                <a:effectLst/>
                <a:uLnTx/>
                <a:uFillTx/>
                <a:latin typeface="ไอติม Bold"/>
                <a:ea typeface="+mn-ea"/>
                <a:cs typeface="+mn-cs"/>
              </a:rPr>
              <a:t>cố</a:t>
            </a:r>
            <a:r>
              <a:rPr kumimoji="0" lang="en-US" sz="7200" b="0" i="0" u="none" strike="noStrike" kern="1200" cap="none" spc="-288" normalizeH="0" baseline="0" noProof="0" dirty="0">
                <a:ln>
                  <a:noFill/>
                </a:ln>
                <a:solidFill>
                  <a:srgbClr val="FFFFFF"/>
                </a:solidFill>
                <a:effectLst/>
                <a:uLnTx/>
                <a:uFillTx/>
                <a:latin typeface="ไอติม Bold"/>
                <a:ea typeface="+mn-ea"/>
                <a:cs typeface="+mn-cs"/>
              </a:rPr>
              <a:t> </a:t>
            </a:r>
            <a:r>
              <a:rPr kumimoji="0" lang="en-US" sz="7200" b="0" i="0" u="none" strike="noStrike" kern="1200" cap="none" spc="-288" normalizeH="0" baseline="0" noProof="0" dirty="0" err="1">
                <a:ln>
                  <a:noFill/>
                </a:ln>
                <a:solidFill>
                  <a:srgbClr val="FFFFFF"/>
                </a:solidFill>
                <a:effectLst/>
                <a:uLnTx/>
                <a:uFillTx/>
                <a:latin typeface="ไอติม Bold"/>
                <a:ea typeface="+mn-ea"/>
                <a:cs typeface="+mn-cs"/>
              </a:rPr>
              <a:t>bài</a:t>
            </a:r>
            <a:r>
              <a:rPr kumimoji="0" lang="en-US" sz="7200" b="0" i="0" u="none" strike="noStrike" kern="1200" cap="none" spc="-288" normalizeH="0" baseline="0" noProof="0" dirty="0">
                <a:ln>
                  <a:noFill/>
                </a:ln>
                <a:solidFill>
                  <a:srgbClr val="FFFFFF"/>
                </a:solidFill>
                <a:effectLst/>
                <a:uLnTx/>
                <a:uFillTx/>
                <a:latin typeface="ไอติม Bold"/>
                <a:ea typeface="+mn-ea"/>
                <a:cs typeface="+mn-cs"/>
              </a:rPr>
              <a:t> </a:t>
            </a:r>
            <a:r>
              <a:rPr kumimoji="0" lang="en-US" sz="7200" b="0" i="0" u="none" strike="noStrike" kern="1200" cap="none" spc="-288" normalizeH="0" baseline="0" noProof="0" dirty="0" err="1">
                <a:ln>
                  <a:noFill/>
                </a:ln>
                <a:solidFill>
                  <a:srgbClr val="FFFFFF"/>
                </a:solidFill>
                <a:effectLst/>
                <a:uLnTx/>
                <a:uFillTx/>
                <a:latin typeface="ไอติม Bold"/>
                <a:ea typeface="+mn-ea"/>
                <a:cs typeface="+mn-cs"/>
              </a:rPr>
              <a:t>học</a:t>
            </a:r>
            <a:endParaRPr kumimoji="0" lang="en-US" sz="7200" b="0" i="0" u="none" strike="noStrike" kern="1200" cap="none" spc="-288" normalizeH="0" baseline="0" noProof="0" dirty="0">
              <a:ln>
                <a:noFill/>
              </a:ln>
              <a:solidFill>
                <a:srgbClr val="FFFFFF"/>
              </a:solidFill>
              <a:effectLst/>
              <a:uLnTx/>
              <a:uFillTx/>
              <a:latin typeface="ไอติม Bold"/>
              <a:ea typeface="+mn-ea"/>
              <a:cs typeface="+mn-cs"/>
            </a:endParaRPr>
          </a:p>
        </p:txBody>
      </p:sp>
      <p:pic>
        <p:nvPicPr>
          <p:cNvPr id="8" name="Picture 8"/>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596034">
            <a:off x="6625440" y="198542"/>
            <a:ext cx="1120758" cy="92796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752600" y="1285981"/>
            <a:ext cx="2495691" cy="544514"/>
          </a:xfrm>
          <a:prstGeom prst="rect">
            <a:avLst/>
          </a:prstGeom>
        </p:spPr>
      </p:pic>
      <p:sp>
        <p:nvSpPr>
          <p:cNvPr id="2" name="Rectangle 1"/>
          <p:cNvSpPr/>
          <p:nvPr/>
        </p:nvSpPr>
        <p:spPr>
          <a:xfrm>
            <a:off x="1219200" y="2188628"/>
            <a:ext cx="17068800" cy="4154984"/>
          </a:xfrm>
          <a:prstGeom prst="rect">
            <a:avLst/>
          </a:prstGeom>
        </p:spPr>
        <p:txBody>
          <a:bodyPr wrap="square">
            <a:spAutoFit/>
          </a:bodyPr>
          <a:lstStyle/>
          <a:p>
            <a:r>
              <a:rPr lang="vi-VN" sz="4400" dirty="0">
                <a:solidFill>
                  <a:srgbClr val="FFFF00"/>
                </a:solidFill>
                <a:latin typeface="+mj-lt"/>
              </a:rPr>
              <a:t>Câu </a:t>
            </a:r>
            <a:r>
              <a:rPr lang="en-US" sz="4400" dirty="0">
                <a:solidFill>
                  <a:srgbClr val="FFFF00"/>
                </a:solidFill>
                <a:latin typeface="+mj-lt"/>
              </a:rPr>
              <a:t>3</a:t>
            </a:r>
            <a:r>
              <a:rPr lang="vi-VN" sz="4400" dirty="0">
                <a:solidFill>
                  <a:schemeClr val="bg1"/>
                </a:solidFill>
                <a:latin typeface="+mj-lt"/>
              </a:rPr>
              <a:t>. Quá trình hô hấp có ý nghĩa: </a:t>
            </a:r>
          </a:p>
          <a:p>
            <a:r>
              <a:rPr lang="vi-VN" sz="4400" dirty="0">
                <a:solidFill>
                  <a:schemeClr val="bg1"/>
                </a:solidFill>
                <a:latin typeface="+mj-lt"/>
              </a:rPr>
              <a:t>A. đảm bảo sự cân bằng O2 và CO2  trong khí quyển</a:t>
            </a:r>
          </a:p>
          <a:p>
            <a:r>
              <a:rPr lang="vi-VN" sz="4400" dirty="0">
                <a:solidFill>
                  <a:schemeClr val="bg1"/>
                </a:solidFill>
                <a:latin typeface="+mj-lt"/>
              </a:rPr>
              <a:t>B. tạo ra năng lượng cung cấp cho hoạt động sống của các tế bào và cơ thể sinh vật</a:t>
            </a:r>
          </a:p>
          <a:p>
            <a:r>
              <a:rPr lang="vi-VN" sz="4400" dirty="0">
                <a:solidFill>
                  <a:schemeClr val="bg1"/>
                </a:solidFill>
                <a:latin typeface="+mj-lt"/>
              </a:rPr>
              <a:t>C. làm sạch môi trường</a:t>
            </a:r>
          </a:p>
          <a:p>
            <a:r>
              <a:rPr lang="vi-VN" sz="4400" dirty="0">
                <a:solidFill>
                  <a:schemeClr val="bg1"/>
                </a:solidFill>
                <a:latin typeface="+mj-lt"/>
              </a:rPr>
              <a:t>D. chuyển hóa gluxit thành CO2 , H2O và năng lượng</a:t>
            </a:r>
          </a:p>
        </p:txBody>
      </p:sp>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8603" y="3677586"/>
            <a:ext cx="883997" cy="585267"/>
          </a:xfrm>
          <a:prstGeom prst="rect">
            <a:avLst/>
          </a:prstGeom>
        </p:spPr>
      </p:pic>
    </p:spTree>
    <p:extLst>
      <p:ext uri="{BB962C8B-B14F-4D97-AF65-F5344CB8AC3E}">
        <p14:creationId xmlns:p14="http://schemas.microsoft.com/office/powerpoint/2010/main" val="227431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1" name="Group 10"/>
          <p:cNvGrpSpPr/>
          <p:nvPr/>
        </p:nvGrpSpPr>
        <p:grpSpPr>
          <a:xfrm>
            <a:off x="0" y="0"/>
            <a:ext cx="2451641" cy="3825009"/>
            <a:chOff x="-28433" y="-6255"/>
            <a:chExt cx="2451641" cy="3825009"/>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23884" y="-6255"/>
              <a:ext cx="2399324" cy="3825009"/>
            </a:xfrm>
            <a:prstGeom prst="rect">
              <a:avLst/>
            </a:prstGeom>
          </p:spPr>
        </p:pic>
        <p:sp>
          <p:nvSpPr>
            <p:cNvPr id="3" name="TextBox 3"/>
            <p:cNvSpPr txBox="1"/>
            <p:nvPr/>
          </p:nvSpPr>
          <p:spPr>
            <a:xfrm>
              <a:off x="-28433" y="1085511"/>
              <a:ext cx="2403805" cy="1641475"/>
            </a:xfrm>
            <a:prstGeom prst="rect">
              <a:avLst/>
            </a:prstGeom>
          </p:spPr>
          <p:txBody>
            <a:bodyPr wrap="square" lIns="0" tIns="0" rIns="0" bIns="0" rtlCol="0" anchor="t">
              <a:spAutoFit/>
            </a:bodyPr>
            <a:lstStyle/>
            <a:p>
              <a:pPr algn="ctr">
                <a:lnSpc>
                  <a:spcPts val="6400"/>
                </a:lnSpc>
              </a:pPr>
              <a:r>
                <a:rPr lang="en-US" sz="6400" spc="-256" dirty="0" err="1">
                  <a:solidFill>
                    <a:srgbClr val="FFFFFF"/>
                  </a:solidFill>
                  <a:latin typeface="ไอติม Bold"/>
                </a:rPr>
                <a:t>Khởi</a:t>
              </a:r>
              <a:endParaRPr lang="en-US" sz="6400" spc="-256" dirty="0">
                <a:solidFill>
                  <a:srgbClr val="FFFFFF"/>
                </a:solidFill>
                <a:latin typeface="ไอติม Bold"/>
              </a:endParaRPr>
            </a:p>
            <a:p>
              <a:pPr algn="ctr">
                <a:lnSpc>
                  <a:spcPts val="6400"/>
                </a:lnSpc>
              </a:pPr>
              <a:r>
                <a:rPr lang="en-US" sz="6400" spc="-256" dirty="0" err="1">
                  <a:solidFill>
                    <a:srgbClr val="FFFFFF"/>
                  </a:solidFill>
                  <a:latin typeface="ไอติม Bold"/>
                </a:rPr>
                <a:t>Động</a:t>
              </a:r>
              <a:endParaRPr lang="en-US" sz="6400" spc="-256" dirty="0">
                <a:solidFill>
                  <a:srgbClr val="FFFFFF"/>
                </a:solidFill>
                <a:latin typeface="ไอติม Bold"/>
              </a:endParaRPr>
            </a:p>
          </p:txBody>
        </p:sp>
        <p:pic>
          <p:nvPicPr>
            <p:cNvPr id="4"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52400" y="-6255"/>
              <a:ext cx="653532" cy="692568"/>
            </a:xfrm>
            <a:prstGeom prst="rect">
              <a:avLst/>
            </a:prstGeom>
          </p:spPr>
        </p:pic>
        <p:pic>
          <p:nvPicPr>
            <p:cNvPr id="5" name="Picture 1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1946367">
              <a:off x="1331151" y="3056984"/>
              <a:ext cx="533841" cy="442009"/>
            </a:xfrm>
            <a:prstGeom prst="rect">
              <a:avLst/>
            </a:prstGeom>
          </p:spPr>
        </p:pic>
      </p:grpSp>
      <p:grpSp>
        <p:nvGrpSpPr>
          <p:cNvPr id="10" name="Group 9"/>
          <p:cNvGrpSpPr/>
          <p:nvPr/>
        </p:nvGrpSpPr>
        <p:grpSpPr>
          <a:xfrm>
            <a:off x="3429498" y="876300"/>
            <a:ext cx="12154245" cy="5257800"/>
            <a:chOff x="3429498" y="876300"/>
            <a:chExt cx="12154245" cy="5257800"/>
          </a:xfrm>
        </p:grpSpPr>
        <p:grpSp>
          <p:nvGrpSpPr>
            <p:cNvPr id="6" name="Group 2"/>
            <p:cNvGrpSpPr/>
            <p:nvPr/>
          </p:nvGrpSpPr>
          <p:grpSpPr>
            <a:xfrm>
              <a:off x="3429498" y="876300"/>
              <a:ext cx="12154245" cy="5257800"/>
              <a:chOff x="0" y="0"/>
              <a:chExt cx="6761006" cy="2493320"/>
            </a:xfrm>
          </p:grpSpPr>
          <p:sp>
            <p:nvSpPr>
              <p:cNvPr id="7" name="Freeform 3"/>
              <p:cNvSpPr/>
              <p:nvPr/>
            </p:nvSpPr>
            <p:spPr>
              <a:xfrm>
                <a:off x="10160" y="16510"/>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8"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9" name="TextBox 8"/>
            <p:cNvSpPr txBox="1"/>
            <p:nvPr/>
          </p:nvSpPr>
          <p:spPr>
            <a:xfrm>
              <a:off x="4341117" y="1761026"/>
              <a:ext cx="10331008" cy="3693319"/>
            </a:xfrm>
            <a:prstGeom prst="rect">
              <a:avLst/>
            </a:prstGeom>
          </p:spPr>
          <p:txBody>
            <a:bodyPr lIns="0" tIns="0" rIns="0" bIns="0" rtlCol="0" anchor="t">
              <a:spAutoFit/>
            </a:bodyPr>
            <a:lstStyle/>
            <a:p>
              <a:pPr>
                <a:lnSpc>
                  <a:spcPts val="7200"/>
                </a:lnSpc>
              </a:pPr>
              <a:r>
                <a:rPr lang="en-US" sz="7200" spc="-288" dirty="0" err="1">
                  <a:solidFill>
                    <a:srgbClr val="FFFFFF"/>
                  </a:solidFill>
                  <a:latin typeface="Times New Roman" panose="02020603050405020304" pitchFamily="18" charset="0"/>
                  <a:cs typeface="Times New Roman" panose="02020603050405020304" pitchFamily="18" charset="0"/>
                </a:rPr>
                <a:t>Cả</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lớp</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hãy</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nắm</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tay</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nhau</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lại</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và</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lần</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lượt</a:t>
              </a:r>
              <a:r>
                <a:rPr lang="en-US" sz="7200" spc="-288" dirty="0">
                  <a:solidFill>
                    <a:srgbClr val="FFFFFF"/>
                  </a:solidFill>
                  <a:latin typeface="Times New Roman" panose="02020603050405020304" pitchFamily="18" charset="0"/>
                  <a:cs typeface="Times New Roman" panose="02020603050405020304" pitchFamily="18" charset="0"/>
                </a:rPr>
                <a:t> di </a:t>
              </a:r>
              <a:r>
                <a:rPr lang="en-US" sz="7200" spc="-288" dirty="0" err="1">
                  <a:solidFill>
                    <a:srgbClr val="FFFFFF"/>
                  </a:solidFill>
                  <a:latin typeface="Times New Roman" panose="02020603050405020304" pitchFamily="18" charset="0"/>
                  <a:cs typeface="Times New Roman" panose="02020603050405020304" pitchFamily="18" charset="0"/>
                </a:rPr>
                <a:t>chuyển</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thành</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vòng</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tròn</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xung</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quanh</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lớp</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học</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trong</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vòng</a:t>
              </a:r>
              <a:r>
                <a:rPr lang="en-US" sz="7200" spc="-288" dirty="0">
                  <a:solidFill>
                    <a:srgbClr val="FFFFFF"/>
                  </a:solidFill>
                  <a:latin typeface="Times New Roman" panose="02020603050405020304" pitchFamily="18" charset="0"/>
                  <a:cs typeface="Times New Roman" panose="02020603050405020304" pitchFamily="18" charset="0"/>
                </a:rPr>
                <a:t> 1 </a:t>
              </a:r>
              <a:r>
                <a:rPr lang="en-US" sz="7200" spc="-288" dirty="0" err="1">
                  <a:solidFill>
                    <a:srgbClr val="FFFFFF"/>
                  </a:solidFill>
                  <a:latin typeface="Times New Roman" panose="02020603050405020304" pitchFamily="18" charset="0"/>
                  <a:cs typeface="Times New Roman" panose="02020603050405020304" pitchFamily="18" charset="0"/>
                </a:rPr>
                <a:t>phút</a:t>
              </a:r>
              <a:r>
                <a:rPr lang="en-US" sz="7200" spc="-288" dirty="0">
                  <a:solidFill>
                    <a:srgbClr val="FFFFFF"/>
                  </a:solidFill>
                  <a:latin typeface="Times New Roman" panose="02020603050405020304" pitchFamily="18" charset="0"/>
                  <a:cs typeface="Times New Roman" panose="02020603050405020304" pitchFamily="18" charset="0"/>
                </a:rPr>
                <a:t>.</a:t>
              </a:r>
            </a:p>
          </p:txBody>
        </p:sp>
      </p:grpSp>
      <p:grpSp>
        <p:nvGrpSpPr>
          <p:cNvPr id="20" name="Group 19"/>
          <p:cNvGrpSpPr/>
          <p:nvPr/>
        </p:nvGrpSpPr>
        <p:grpSpPr>
          <a:xfrm>
            <a:off x="3962400" y="1485900"/>
            <a:ext cx="12402157" cy="5261817"/>
            <a:chOff x="3707006" y="1485900"/>
            <a:chExt cx="12402157" cy="5261817"/>
          </a:xfrm>
        </p:grpSpPr>
        <p:grpSp>
          <p:nvGrpSpPr>
            <p:cNvPr id="12" name="Group 11"/>
            <p:cNvGrpSpPr/>
            <p:nvPr/>
          </p:nvGrpSpPr>
          <p:grpSpPr>
            <a:xfrm>
              <a:off x="3707006" y="1485900"/>
              <a:ext cx="12402157" cy="5261817"/>
              <a:chOff x="3422649" y="876300"/>
              <a:chExt cx="12402157" cy="5261817"/>
            </a:xfrm>
          </p:grpSpPr>
          <p:grpSp>
            <p:nvGrpSpPr>
              <p:cNvPr id="13" name="Group 2"/>
              <p:cNvGrpSpPr/>
              <p:nvPr/>
            </p:nvGrpSpPr>
            <p:grpSpPr>
              <a:xfrm>
                <a:off x="3422649" y="876300"/>
                <a:ext cx="12402157" cy="5261817"/>
                <a:chOff x="-3810" y="0"/>
                <a:chExt cx="6898911" cy="2495225"/>
              </a:xfrm>
            </p:grpSpPr>
            <p:sp>
              <p:nvSpPr>
                <p:cNvPr id="15" name="Freeform 3"/>
                <p:cNvSpPr/>
                <p:nvPr/>
              </p:nvSpPr>
              <p:spPr>
                <a:xfrm>
                  <a:off x="156955" y="29845"/>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16"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14" name="TextBox 13"/>
              <p:cNvSpPr txBox="1"/>
              <p:nvPr/>
            </p:nvSpPr>
            <p:spPr>
              <a:xfrm>
                <a:off x="5257301" y="2156329"/>
                <a:ext cx="10331008" cy="3693319"/>
              </a:xfrm>
              <a:prstGeom prst="rect">
                <a:avLst/>
              </a:prstGeom>
            </p:spPr>
            <p:txBody>
              <a:bodyPr lIns="0" tIns="0" rIns="0" bIns="0" rtlCol="0" anchor="t">
                <a:spAutoFit/>
              </a:bodyPr>
              <a:lstStyle/>
              <a:p>
                <a:pPr>
                  <a:lnSpc>
                    <a:spcPts val="7200"/>
                  </a:lnSpc>
                </a:pPr>
                <a:r>
                  <a:rPr lang="en-US" sz="7200" spc="-288" dirty="0" err="1">
                    <a:solidFill>
                      <a:srgbClr val="FFFFFF"/>
                    </a:solidFill>
                    <a:latin typeface="Times New Roman" panose="02020603050405020304" pitchFamily="18" charset="0"/>
                    <a:cs typeface="Times New Roman" panose="02020603050405020304" pitchFamily="18" charset="0"/>
                  </a:rPr>
                  <a:t>Tại</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sao</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khi</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chúng</a:t>
                </a:r>
                <a:r>
                  <a:rPr lang="en-US" sz="7200" spc="-288" dirty="0">
                    <a:solidFill>
                      <a:srgbClr val="FFFFFF"/>
                    </a:solidFill>
                    <a:latin typeface="Times New Roman" panose="02020603050405020304" pitchFamily="18" charset="0"/>
                    <a:cs typeface="Times New Roman" panose="02020603050405020304" pitchFamily="18" charset="0"/>
                  </a:rPr>
                  <a:t> ta </a:t>
                </a:r>
                <a:r>
                  <a:rPr lang="en-US" sz="7200" spc="-288" dirty="0" err="1">
                    <a:solidFill>
                      <a:srgbClr val="FFFFFF"/>
                    </a:solidFill>
                    <a:latin typeface="Times New Roman" panose="02020603050405020304" pitchFamily="18" charset="0"/>
                    <a:cs typeface="Times New Roman" panose="02020603050405020304" pitchFamily="18" charset="0"/>
                  </a:rPr>
                  <a:t>vận</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động</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mạnh</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cơ</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thể</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chúng</a:t>
                </a:r>
                <a:r>
                  <a:rPr lang="en-US" sz="7200" spc="-288" dirty="0">
                    <a:solidFill>
                      <a:srgbClr val="FFFFFF"/>
                    </a:solidFill>
                    <a:latin typeface="Times New Roman" panose="02020603050405020304" pitchFamily="18" charset="0"/>
                    <a:cs typeface="Times New Roman" panose="02020603050405020304" pitchFamily="18" charset="0"/>
                  </a:rPr>
                  <a:t> ta </a:t>
                </a:r>
                <a:r>
                  <a:rPr lang="en-US" sz="7200" spc="-288" dirty="0" err="1">
                    <a:solidFill>
                      <a:srgbClr val="FFFFFF"/>
                    </a:solidFill>
                    <a:latin typeface="Times New Roman" panose="02020603050405020304" pitchFamily="18" charset="0"/>
                    <a:cs typeface="Times New Roman" panose="02020603050405020304" pitchFamily="18" charset="0"/>
                  </a:rPr>
                  <a:t>nóng</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lên</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toát</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mồ</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hôi</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và</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nhịp</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thở</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tăng</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a:solidFill>
                      <a:srgbClr val="FFFFFF"/>
                    </a:solidFill>
                    <a:latin typeface="Times New Roman" panose="02020603050405020304" pitchFamily="18" charset="0"/>
                    <a:cs typeface="Times New Roman" panose="02020603050405020304" pitchFamily="18" charset="0"/>
                  </a:rPr>
                  <a:t>cao</a:t>
                </a:r>
                <a:r>
                  <a:rPr lang="en-US" sz="7200" spc="-288" dirty="0">
                    <a:solidFill>
                      <a:srgbClr val="FFFFFF"/>
                    </a:solidFill>
                    <a:latin typeface="Times New Roman" panose="02020603050405020304" pitchFamily="18" charset="0"/>
                    <a:cs typeface="Times New Roman" panose="02020603050405020304" pitchFamily="18" charset="0"/>
                  </a:rPr>
                  <a:t>?</a:t>
                </a:r>
              </a:p>
            </p:txBody>
          </p:sp>
        </p:grpSp>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12219" y="1661678"/>
              <a:ext cx="1674181" cy="167418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p:cNvGrpSpPr/>
          <p:nvPr/>
        </p:nvGrpSpPr>
        <p:grpSpPr>
          <a:xfrm>
            <a:off x="1028701" y="837813"/>
            <a:ext cx="6972300" cy="1943581"/>
            <a:chOff x="0" y="0"/>
            <a:chExt cx="6761006" cy="2493320"/>
          </a:xfrm>
        </p:grpSpPr>
        <p:sp>
          <p:nvSpPr>
            <p:cNvPr id="3" name="Freeform 3"/>
            <p:cNvSpPr/>
            <p:nvPr/>
          </p:nvSpPr>
          <p:spPr>
            <a:xfrm>
              <a:off x="10160" y="16510"/>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4"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6" name="TextBox 6"/>
          <p:cNvSpPr txBox="1"/>
          <p:nvPr/>
        </p:nvSpPr>
        <p:spPr>
          <a:xfrm>
            <a:off x="1143000" y="4229100"/>
            <a:ext cx="7173865" cy="820161"/>
          </a:xfrm>
          <a:prstGeom prst="rect">
            <a:avLst/>
          </a:prstGeom>
        </p:spPr>
        <p:txBody>
          <a:bodyPr lIns="0" tIns="0" rIns="0" bIns="0" rtlCol="0" anchor="t">
            <a:spAutoFit/>
          </a:bodyPr>
          <a:lstStyle/>
          <a:p>
            <a:pPr>
              <a:lnSpc>
                <a:spcPts val="3269"/>
              </a:lnSpc>
            </a:pPr>
            <a:r>
              <a:rPr lang="en-US" sz="2725" dirty="0" err="1">
                <a:solidFill>
                  <a:srgbClr val="FFFFFF"/>
                </a:solidFill>
                <a:latin typeface="ไอติม Bold"/>
              </a:rPr>
              <a:t>Học</a:t>
            </a:r>
            <a:r>
              <a:rPr lang="en-US" sz="2725" dirty="0">
                <a:solidFill>
                  <a:srgbClr val="FFFFFF"/>
                </a:solidFill>
                <a:latin typeface="ไอติม Bold"/>
              </a:rPr>
              <a:t> </a:t>
            </a:r>
            <a:r>
              <a:rPr lang="en-US" sz="2725" dirty="0" err="1">
                <a:solidFill>
                  <a:srgbClr val="FFFFFF"/>
                </a:solidFill>
                <a:latin typeface="ไอติม Bold"/>
              </a:rPr>
              <a:t>bài</a:t>
            </a:r>
            <a:r>
              <a:rPr lang="en-US" sz="2725" dirty="0">
                <a:solidFill>
                  <a:srgbClr val="FFFFFF"/>
                </a:solidFill>
                <a:latin typeface="ไอติม Bold"/>
              </a:rPr>
              <a:t> </a:t>
            </a:r>
            <a:r>
              <a:rPr lang="en-US" sz="2725" dirty="0" err="1">
                <a:solidFill>
                  <a:srgbClr val="FFFFFF"/>
                </a:solidFill>
                <a:latin typeface="ไอติม Bold"/>
              </a:rPr>
              <a:t>cũ</a:t>
            </a:r>
            <a:r>
              <a:rPr lang="en-US" sz="2725" dirty="0">
                <a:solidFill>
                  <a:srgbClr val="FFFFFF"/>
                </a:solidFill>
                <a:latin typeface="ไอติม Bold"/>
              </a:rPr>
              <a:t> </a:t>
            </a:r>
            <a:r>
              <a:rPr lang="en-US" sz="2725" dirty="0" err="1">
                <a:solidFill>
                  <a:srgbClr val="FFFFFF"/>
                </a:solidFill>
                <a:latin typeface="ไอติม Bold"/>
              </a:rPr>
              <a:t>và</a:t>
            </a:r>
            <a:r>
              <a:rPr lang="en-US" sz="2725" dirty="0">
                <a:solidFill>
                  <a:srgbClr val="FFFFFF"/>
                </a:solidFill>
                <a:latin typeface="ไอติม Bold"/>
              </a:rPr>
              <a:t> </a:t>
            </a:r>
            <a:r>
              <a:rPr lang="en-US" sz="2725" dirty="0" err="1">
                <a:solidFill>
                  <a:srgbClr val="FFFFFF"/>
                </a:solidFill>
                <a:latin typeface="ไอติม Bold"/>
              </a:rPr>
              <a:t>đọc</a:t>
            </a:r>
            <a:r>
              <a:rPr lang="en-US" sz="2725" dirty="0">
                <a:solidFill>
                  <a:srgbClr val="FFFFFF"/>
                </a:solidFill>
                <a:latin typeface="ไอติม Bold"/>
              </a:rPr>
              <a:t> </a:t>
            </a:r>
            <a:r>
              <a:rPr lang="en-US" sz="2725" dirty="0" err="1">
                <a:solidFill>
                  <a:srgbClr val="FFFFFF"/>
                </a:solidFill>
                <a:latin typeface="ไอติม Bold"/>
              </a:rPr>
              <a:t>trước</a:t>
            </a:r>
            <a:r>
              <a:rPr lang="en-US" sz="2725" dirty="0">
                <a:solidFill>
                  <a:srgbClr val="FFFFFF"/>
                </a:solidFill>
                <a:latin typeface="ไอติม Bold"/>
              </a:rPr>
              <a:t> </a:t>
            </a:r>
            <a:r>
              <a:rPr lang="en-US" sz="2725" dirty="0" err="1">
                <a:solidFill>
                  <a:srgbClr val="FFFFFF"/>
                </a:solidFill>
                <a:latin typeface="ไอติม Bold"/>
              </a:rPr>
              <a:t>bài</a:t>
            </a:r>
            <a:r>
              <a:rPr lang="en-US" sz="2725" dirty="0">
                <a:solidFill>
                  <a:srgbClr val="FFFFFF"/>
                </a:solidFill>
                <a:latin typeface="ไอติม Bold"/>
              </a:rPr>
              <a:t> 22</a:t>
            </a:r>
          </a:p>
          <a:p>
            <a:pPr>
              <a:lnSpc>
                <a:spcPts val="3269"/>
              </a:lnSpc>
            </a:pPr>
            <a:r>
              <a:rPr lang="en-US" sz="2725" dirty="0">
                <a:solidFill>
                  <a:srgbClr val="FFFFFF"/>
                </a:solidFill>
                <a:latin typeface="ไอติม Bold"/>
              </a:rPr>
              <a:t> </a:t>
            </a:r>
          </a:p>
        </p:txBody>
      </p:sp>
      <p:sp>
        <p:nvSpPr>
          <p:cNvPr id="8" name="TextBox 8"/>
          <p:cNvSpPr txBox="1"/>
          <p:nvPr/>
        </p:nvSpPr>
        <p:spPr>
          <a:xfrm>
            <a:off x="1600200" y="1391449"/>
            <a:ext cx="5638800" cy="923330"/>
          </a:xfrm>
          <a:prstGeom prst="rect">
            <a:avLst/>
          </a:prstGeom>
        </p:spPr>
        <p:txBody>
          <a:bodyPr wrap="square" lIns="0" tIns="0" rIns="0" bIns="0" rtlCol="0" anchor="t">
            <a:spAutoFit/>
          </a:bodyPr>
          <a:lstStyle/>
          <a:p>
            <a:pPr>
              <a:lnSpc>
                <a:spcPts val="7200"/>
              </a:lnSpc>
            </a:pPr>
            <a:r>
              <a:rPr lang="en-US" sz="7200" spc="-288" dirty="0" err="1">
                <a:solidFill>
                  <a:srgbClr val="FFFFFF"/>
                </a:solidFill>
                <a:latin typeface="ไอติม Bold"/>
              </a:rPr>
              <a:t>Bài</a:t>
            </a:r>
            <a:r>
              <a:rPr lang="en-US" sz="7200" spc="-288" dirty="0">
                <a:solidFill>
                  <a:srgbClr val="FFFFFF"/>
                </a:solidFill>
                <a:latin typeface="ไอติม Bold"/>
              </a:rPr>
              <a:t> </a:t>
            </a:r>
            <a:r>
              <a:rPr lang="en-US" sz="7200" spc="-288" dirty="0" err="1">
                <a:solidFill>
                  <a:srgbClr val="FFFFFF"/>
                </a:solidFill>
                <a:latin typeface="ไอติม Bold"/>
              </a:rPr>
              <a:t>tập</a:t>
            </a:r>
            <a:r>
              <a:rPr lang="en-US" sz="7200" spc="-288" dirty="0">
                <a:solidFill>
                  <a:srgbClr val="FFFFFF"/>
                </a:solidFill>
                <a:latin typeface="ไอติม Bold"/>
              </a:rPr>
              <a:t> </a:t>
            </a:r>
            <a:r>
              <a:rPr lang="en-US" sz="7200" spc="-288" dirty="0" err="1">
                <a:solidFill>
                  <a:srgbClr val="FFFFFF"/>
                </a:solidFill>
                <a:latin typeface="ไอติม Bold"/>
              </a:rPr>
              <a:t>về</a:t>
            </a:r>
            <a:r>
              <a:rPr lang="en-US" sz="7200" spc="-288" dirty="0">
                <a:solidFill>
                  <a:srgbClr val="FFFFFF"/>
                </a:solidFill>
                <a:latin typeface="ไอติม Bold"/>
              </a:rPr>
              <a:t> </a:t>
            </a:r>
            <a:r>
              <a:rPr lang="en-US" sz="7200" spc="-288" dirty="0" err="1">
                <a:solidFill>
                  <a:srgbClr val="FFFFFF"/>
                </a:solidFill>
                <a:latin typeface="ไอติม Bold"/>
              </a:rPr>
              <a:t>nhà</a:t>
            </a:r>
            <a:endParaRPr lang="en-US" sz="7200" spc="-288" dirty="0">
              <a:solidFill>
                <a:srgbClr val="FFFFFF"/>
              </a:solidFill>
              <a:latin typeface="ไอติม Bold"/>
            </a:endParaRPr>
          </a:p>
        </p:txBody>
      </p:sp>
      <p:pic>
        <p:nvPicPr>
          <p:cNvPr id="10" name="Picture 10"/>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6992600" y="3447722"/>
            <a:ext cx="2229771" cy="6851252"/>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2573000" y="5676900"/>
            <a:ext cx="5006178" cy="5117840"/>
          </a:xfrm>
          <a:prstGeom prst="rect">
            <a:avLst/>
          </a:prstGeom>
        </p:spPr>
      </p:pic>
      <p:pic>
        <p:nvPicPr>
          <p:cNvPr id="13" name="Picture 13"/>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5966415" y="6438900"/>
            <a:ext cx="2664124" cy="4127516"/>
          </a:xfrm>
          <a:prstGeom prst="rect">
            <a:avLst/>
          </a:prstGeom>
        </p:spPr>
      </p:pic>
      <p:sp>
        <p:nvSpPr>
          <p:cNvPr id="7" name="TextBox 6">
            <a:extLst>
              <a:ext uri="{FF2B5EF4-FFF2-40B4-BE49-F238E27FC236}">
                <a16:creationId xmlns:a16="http://schemas.microsoft.com/office/drawing/2014/main" id="{BECD20AD-257C-FD6D-CB5A-2BC508ACC3D6}"/>
              </a:ext>
            </a:extLst>
          </p:cNvPr>
          <p:cNvSpPr txBox="1"/>
          <p:nvPr/>
        </p:nvSpPr>
        <p:spPr>
          <a:xfrm>
            <a:off x="1024772" y="4938236"/>
            <a:ext cx="9613900" cy="1477328"/>
          </a:xfrm>
          <a:prstGeom prst="rect">
            <a:avLst/>
          </a:prstGeom>
          <a:noFill/>
        </p:spPr>
        <p:txBody>
          <a:bodyPr wrap="square">
            <a:spAutoFit/>
          </a:bodyPr>
          <a:lstStyle/>
          <a:p>
            <a:r>
              <a:rPr lang="en-US">
                <a:solidFill>
                  <a:schemeClr val="bg1"/>
                </a:solidFill>
              </a:rPr>
              <a:t>Tài liệu được chia sẻ bởi Website VnTeach.Com</a:t>
            </a:r>
          </a:p>
          <a:p>
            <a:r>
              <a:rPr lang="en-US">
                <a:solidFill>
                  <a:schemeClr val="bg1"/>
                </a:solidFill>
              </a:rPr>
              <a:t>https://www.vnteach.com</a:t>
            </a:r>
          </a:p>
          <a:p>
            <a:r>
              <a:rPr lang="en-US">
                <a:solidFill>
                  <a:schemeClr val="bg1"/>
                </a:solidFill>
              </a:rPr>
              <a:t>Một sản phẩm của cộng đồng facebook Thư Viện VnTeach.Com</a:t>
            </a:r>
          </a:p>
          <a:p>
            <a:r>
              <a:rPr lang="en-US">
                <a:solidFill>
                  <a:schemeClr val="bg1"/>
                </a:solidFill>
              </a:rPr>
              <a:t>https://www.facebook.com/groups/vnteach/</a:t>
            </a:r>
          </a:p>
          <a:p>
            <a:r>
              <a:rPr lang="en-US">
                <a:solidFill>
                  <a:schemeClr val="bg1"/>
                </a:solidFill>
              </a:rPr>
              <a:t>https://www.facebook.com/groups/thuvienvnteach/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1080708"/>
            <a:ext cx="8077200" cy="564193"/>
          </a:xfrm>
          <a:prstGeom prst="rect">
            <a:avLst/>
          </a:prstGeom>
        </p:spPr>
        <p:txBody>
          <a:bodyPr wrap="square" lIns="0" tIns="0" rIns="0" bIns="0" rtlCol="0" anchor="t">
            <a:spAutoFit/>
          </a:bodyPr>
          <a:lstStyle/>
          <a:p>
            <a:pPr>
              <a:lnSpc>
                <a:spcPts val="3359"/>
              </a:lnSpc>
            </a:pPr>
            <a:r>
              <a:rPr lang="en-US" sz="7200" dirty="0">
                <a:solidFill>
                  <a:schemeClr val="bg1"/>
                </a:solidFill>
              </a:rPr>
              <a:t>I. </a:t>
            </a:r>
            <a:r>
              <a:rPr lang="en-US" sz="7200" dirty="0" err="1">
                <a:solidFill>
                  <a:schemeClr val="bg1"/>
                </a:solidFill>
              </a:rPr>
              <a:t>Hô</a:t>
            </a:r>
            <a:r>
              <a:rPr lang="en-US" sz="7200" dirty="0">
                <a:solidFill>
                  <a:schemeClr val="bg1"/>
                </a:solidFill>
              </a:rPr>
              <a:t> </a:t>
            </a:r>
            <a:r>
              <a:rPr lang="en-US" sz="7200" dirty="0" err="1">
                <a:solidFill>
                  <a:schemeClr val="bg1"/>
                </a:solidFill>
              </a:rPr>
              <a:t>hấp</a:t>
            </a:r>
            <a:r>
              <a:rPr lang="en-US" sz="7200" dirty="0">
                <a:solidFill>
                  <a:schemeClr val="bg1"/>
                </a:solidFill>
              </a:rPr>
              <a:t> </a:t>
            </a:r>
            <a:r>
              <a:rPr lang="en-US" sz="7200" dirty="0" err="1">
                <a:solidFill>
                  <a:schemeClr val="bg1"/>
                </a:solidFill>
              </a:rPr>
              <a:t>tế</a:t>
            </a:r>
            <a:r>
              <a:rPr lang="en-US" sz="7200" dirty="0">
                <a:solidFill>
                  <a:schemeClr val="bg1"/>
                </a:solidFill>
              </a:rPr>
              <a:t> </a:t>
            </a:r>
            <a:r>
              <a:rPr lang="en-US" sz="7200" dirty="0" err="1">
                <a:solidFill>
                  <a:schemeClr val="bg1"/>
                </a:solidFill>
              </a:rPr>
              <a:t>bào</a:t>
            </a:r>
            <a:endParaRPr lang="en-US" sz="7200" spc="-96" dirty="0">
              <a:solidFill>
                <a:schemeClr val="bg1"/>
              </a:solidFill>
              <a:latin typeface="Mali"/>
            </a:endParaRPr>
          </a:p>
        </p:txBody>
      </p:sp>
      <p:sp>
        <p:nvSpPr>
          <p:cNvPr id="11" name="TextBox 11"/>
          <p:cNvSpPr txBox="1"/>
          <p:nvPr/>
        </p:nvSpPr>
        <p:spPr>
          <a:xfrm>
            <a:off x="2514600" y="1874417"/>
            <a:ext cx="17316945" cy="939681"/>
          </a:xfrm>
          <a:prstGeom prst="rect">
            <a:avLst/>
          </a:prstGeom>
        </p:spPr>
        <p:txBody>
          <a:bodyPr wrap="square" lIns="0" tIns="0" rIns="0" bIns="0" rtlCol="0" anchor="t">
            <a:spAutoFit/>
          </a:bodyPr>
          <a:lstStyle/>
          <a:p>
            <a:pPr>
              <a:lnSpc>
                <a:spcPts val="3569"/>
              </a:lnSpc>
            </a:pPr>
            <a:r>
              <a:rPr lang="en-US" sz="4000" dirty="0" err="1">
                <a:solidFill>
                  <a:schemeClr val="bg1"/>
                </a:solidFill>
              </a:rPr>
              <a:t>Quan</a:t>
            </a:r>
            <a:r>
              <a:rPr lang="en-US" sz="4000" dirty="0">
                <a:solidFill>
                  <a:schemeClr val="bg1"/>
                </a:solidFill>
              </a:rPr>
              <a:t> </a:t>
            </a:r>
            <a:r>
              <a:rPr lang="en-US" sz="4000" dirty="0" err="1">
                <a:solidFill>
                  <a:schemeClr val="bg1"/>
                </a:solidFill>
              </a:rPr>
              <a:t>sát</a:t>
            </a:r>
            <a:r>
              <a:rPr lang="en-US" sz="4000" dirty="0">
                <a:solidFill>
                  <a:schemeClr val="bg1"/>
                </a:solidFill>
              </a:rPr>
              <a:t> </a:t>
            </a:r>
            <a:r>
              <a:rPr lang="en-US" sz="4000" dirty="0" err="1">
                <a:solidFill>
                  <a:schemeClr val="bg1"/>
                </a:solidFill>
              </a:rPr>
              <a:t>hình</a:t>
            </a:r>
            <a:r>
              <a:rPr lang="en-US" sz="4000" dirty="0">
                <a:solidFill>
                  <a:schemeClr val="bg1"/>
                </a:solidFill>
              </a:rPr>
              <a:t> 21.2 </a:t>
            </a:r>
            <a:r>
              <a:rPr lang="en-US" sz="4000" dirty="0" err="1">
                <a:solidFill>
                  <a:schemeClr val="bg1"/>
                </a:solidFill>
              </a:rPr>
              <a:t>kết</a:t>
            </a:r>
            <a:r>
              <a:rPr lang="en-US" sz="4000" dirty="0">
                <a:solidFill>
                  <a:schemeClr val="bg1"/>
                </a:solidFill>
              </a:rPr>
              <a:t> </a:t>
            </a:r>
            <a:r>
              <a:rPr lang="en-US" sz="4000" dirty="0" err="1">
                <a:solidFill>
                  <a:schemeClr val="bg1"/>
                </a:solidFill>
              </a:rPr>
              <a:t>hợp</a:t>
            </a:r>
            <a:r>
              <a:rPr lang="en-US" sz="4000" dirty="0">
                <a:solidFill>
                  <a:schemeClr val="bg1"/>
                </a:solidFill>
              </a:rPr>
              <a:t> </a:t>
            </a:r>
            <a:r>
              <a:rPr lang="en-US" sz="4000" dirty="0" err="1">
                <a:solidFill>
                  <a:schemeClr val="bg1"/>
                </a:solidFill>
              </a:rPr>
              <a:t>đọc</a:t>
            </a:r>
            <a:r>
              <a:rPr lang="en-US" sz="4000" dirty="0">
                <a:solidFill>
                  <a:schemeClr val="bg1"/>
                </a:solidFill>
              </a:rPr>
              <a:t> </a:t>
            </a:r>
            <a:r>
              <a:rPr lang="en-US" sz="4000" dirty="0" err="1">
                <a:solidFill>
                  <a:schemeClr val="bg1"/>
                </a:solidFill>
              </a:rPr>
              <a:t>mục</a:t>
            </a:r>
            <a:r>
              <a:rPr lang="en-US" sz="4000" dirty="0">
                <a:solidFill>
                  <a:schemeClr val="bg1"/>
                </a:solidFill>
              </a:rPr>
              <a:t> </a:t>
            </a:r>
            <a:r>
              <a:rPr lang="en-US" sz="4000" dirty="0" err="1">
                <a:solidFill>
                  <a:schemeClr val="bg1"/>
                </a:solidFill>
              </a:rPr>
              <a:t>thông</a:t>
            </a:r>
            <a:r>
              <a:rPr lang="en-US" sz="4000" dirty="0">
                <a:solidFill>
                  <a:schemeClr val="bg1"/>
                </a:solidFill>
              </a:rPr>
              <a:t> tin </a:t>
            </a:r>
            <a:r>
              <a:rPr lang="en-US" sz="4000" dirty="0" err="1">
                <a:solidFill>
                  <a:schemeClr val="bg1"/>
                </a:solidFill>
              </a:rPr>
              <a:t>sgk</a:t>
            </a:r>
            <a:r>
              <a:rPr lang="en-US" sz="4000" dirty="0">
                <a:solidFill>
                  <a:schemeClr val="bg1"/>
                </a:solidFill>
              </a:rPr>
              <a:t> </a:t>
            </a:r>
            <a:r>
              <a:rPr lang="en-US" sz="4000" dirty="0" err="1">
                <a:solidFill>
                  <a:schemeClr val="bg1"/>
                </a:solidFill>
              </a:rPr>
              <a:t>trang</a:t>
            </a:r>
            <a:r>
              <a:rPr lang="en-US" sz="4000" dirty="0">
                <a:solidFill>
                  <a:schemeClr val="bg1"/>
                </a:solidFill>
              </a:rPr>
              <a:t> 102, </a:t>
            </a:r>
            <a:r>
              <a:rPr lang="en-US" sz="4000" dirty="0" err="1">
                <a:solidFill>
                  <a:schemeClr val="bg1"/>
                </a:solidFill>
              </a:rPr>
              <a:t>hoàn</a:t>
            </a:r>
            <a:r>
              <a:rPr lang="en-US" sz="4000" dirty="0">
                <a:solidFill>
                  <a:schemeClr val="bg1"/>
                </a:solidFill>
              </a:rPr>
              <a:t> </a:t>
            </a:r>
            <a:r>
              <a:rPr lang="en-US" sz="4000" dirty="0" err="1">
                <a:solidFill>
                  <a:schemeClr val="bg1"/>
                </a:solidFill>
              </a:rPr>
              <a:t>thành</a:t>
            </a:r>
            <a:r>
              <a:rPr lang="en-US" sz="4000" dirty="0">
                <a:solidFill>
                  <a:schemeClr val="bg1"/>
                </a:solidFill>
              </a:rPr>
              <a:t> </a:t>
            </a:r>
          </a:p>
          <a:p>
            <a:pPr>
              <a:lnSpc>
                <a:spcPts val="3569"/>
              </a:lnSpc>
            </a:pPr>
            <a:r>
              <a:rPr lang="en-US" sz="4000" dirty="0">
                <a:solidFill>
                  <a:schemeClr val="bg1"/>
                </a:solidFill>
              </a:rPr>
              <a:t>PHT </a:t>
            </a:r>
            <a:r>
              <a:rPr lang="en-US" sz="4000" dirty="0" err="1">
                <a:solidFill>
                  <a:schemeClr val="bg1"/>
                </a:solidFill>
              </a:rPr>
              <a:t>số</a:t>
            </a:r>
            <a:r>
              <a:rPr lang="en-US" sz="4000" dirty="0">
                <a:solidFill>
                  <a:schemeClr val="bg1"/>
                </a:solidFill>
              </a:rPr>
              <a:t> 1 </a:t>
            </a:r>
            <a:r>
              <a:rPr lang="en-US" sz="4000" dirty="0" err="1">
                <a:solidFill>
                  <a:schemeClr val="bg1"/>
                </a:solidFill>
              </a:rPr>
              <a:t>trong</a:t>
            </a:r>
            <a:r>
              <a:rPr lang="en-US" sz="4000" dirty="0">
                <a:solidFill>
                  <a:schemeClr val="bg1"/>
                </a:solidFill>
              </a:rPr>
              <a:t> </a:t>
            </a:r>
            <a:r>
              <a:rPr lang="en-US" sz="4000" dirty="0" err="1">
                <a:solidFill>
                  <a:schemeClr val="bg1"/>
                </a:solidFill>
              </a:rPr>
              <a:t>thời</a:t>
            </a:r>
            <a:r>
              <a:rPr lang="en-US" sz="4000" dirty="0">
                <a:solidFill>
                  <a:schemeClr val="bg1"/>
                </a:solidFill>
              </a:rPr>
              <a:t> </a:t>
            </a:r>
            <a:r>
              <a:rPr lang="en-US" sz="4000" dirty="0" err="1">
                <a:solidFill>
                  <a:schemeClr val="bg1"/>
                </a:solidFill>
              </a:rPr>
              <a:t>gian</a:t>
            </a:r>
            <a:r>
              <a:rPr lang="en-US" sz="4000" dirty="0">
                <a:solidFill>
                  <a:schemeClr val="bg1"/>
                </a:solidFill>
              </a:rPr>
              <a:t> 5 </a:t>
            </a:r>
            <a:r>
              <a:rPr lang="en-US" sz="4000" dirty="0" err="1">
                <a:solidFill>
                  <a:schemeClr val="bg1"/>
                </a:solidFill>
              </a:rPr>
              <a:t>phút</a:t>
            </a:r>
            <a:r>
              <a:rPr lang="en-US" sz="4000" dirty="0">
                <a:solidFill>
                  <a:schemeClr val="bg1"/>
                </a:solidFill>
              </a:rPr>
              <a:t>!</a:t>
            </a:r>
            <a:endParaRPr lang="en-US" sz="4000" spc="-102" dirty="0">
              <a:solidFill>
                <a:schemeClr val="bg1"/>
              </a:solidFill>
              <a:latin typeface="Mali"/>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algn="ctr">
                <a:lnSpc>
                  <a:spcPts val="6400"/>
                </a:lnSpc>
              </a:pPr>
              <a:r>
                <a:rPr lang="en-US" sz="6400" spc="-256" dirty="0" err="1">
                  <a:solidFill>
                    <a:srgbClr val="FFFFFF"/>
                  </a:solidFill>
                  <a:latin typeface="ไอติม Bold"/>
                </a:rPr>
                <a:t>Bài</a:t>
              </a:r>
              <a:r>
                <a:rPr lang="en-US" sz="6400" spc="-256" dirty="0">
                  <a:solidFill>
                    <a:srgbClr val="FFFFFF"/>
                  </a:solidFill>
                  <a:latin typeface="ไอติม Bold"/>
                </a:rPr>
                <a:t> </a:t>
              </a:r>
              <a:r>
                <a:rPr lang="en-US" sz="6400" spc="-256" dirty="0" err="1">
                  <a:solidFill>
                    <a:srgbClr val="FFFFFF"/>
                  </a:solidFill>
                  <a:latin typeface="ไอติม Bold"/>
                </a:rPr>
                <a:t>Mới</a:t>
              </a:r>
              <a:endParaRPr lang="en-US" sz="6400" spc="-256" dirty="0">
                <a:solidFill>
                  <a:srgbClr val="FFFFFF"/>
                </a:solidFill>
                <a:latin typeface="ไอติม Bold"/>
              </a:endParaRPr>
            </a:p>
          </p:txBody>
        </p:sp>
        <p:pic>
          <p:nvPicPr>
            <p:cNvPr id="16"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1946367">
              <a:off x="2906068" y="3484294"/>
              <a:ext cx="466024" cy="385858"/>
            </a:xfrm>
            <a:prstGeom prst="rect">
              <a:avLst/>
            </a:prstGeom>
          </p:spPr>
        </p:pic>
      </p:grpSp>
      <p:grpSp>
        <p:nvGrpSpPr>
          <p:cNvPr id="28" name="Group 27"/>
          <p:cNvGrpSpPr/>
          <p:nvPr/>
        </p:nvGrpSpPr>
        <p:grpSpPr>
          <a:xfrm>
            <a:off x="3276600" y="3043614"/>
            <a:ext cx="12402157" cy="5327551"/>
            <a:chOff x="1295400" y="2054815"/>
            <a:chExt cx="12402157" cy="5327551"/>
          </a:xfrm>
        </p:grpSpPr>
        <p:grpSp>
          <p:nvGrpSpPr>
            <p:cNvPr id="22" name="Group 2"/>
            <p:cNvGrpSpPr/>
            <p:nvPr/>
          </p:nvGrpSpPr>
          <p:grpSpPr>
            <a:xfrm>
              <a:off x="1295400" y="2062008"/>
              <a:ext cx="12402157" cy="5261817"/>
              <a:chOff x="-3810" y="0"/>
              <a:chExt cx="6898911" cy="2495225"/>
            </a:xfrm>
          </p:grpSpPr>
          <p:sp>
            <p:nvSpPr>
              <p:cNvPr id="24" name="Freeform 3"/>
              <p:cNvSpPr/>
              <p:nvPr/>
            </p:nvSpPr>
            <p:spPr>
              <a:xfrm>
                <a:off x="156955" y="29845"/>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25"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26" name="TextBox 25"/>
            <p:cNvSpPr txBox="1"/>
            <p:nvPr/>
          </p:nvSpPr>
          <p:spPr>
            <a:xfrm>
              <a:off x="1676400" y="3073494"/>
              <a:ext cx="11556061" cy="4308872"/>
            </a:xfrm>
            <a:prstGeom prst="rect">
              <a:avLst/>
            </a:prstGeom>
          </p:spPr>
          <p:txBody>
            <a:bodyPr wrap="square" lIns="0" tIns="0" rIns="0" bIns="0" rtlCol="0" anchor="t">
              <a:spAutoFit/>
            </a:bodyPr>
            <a:lstStyle/>
            <a:p>
              <a:r>
                <a:rPr lang="en-US" sz="4000" dirty="0">
                  <a:solidFill>
                    <a:srgbClr val="FFFF00"/>
                  </a:solidFill>
                  <a:latin typeface="Times New Roman" panose="02020603050405020304" pitchFamily="18" charset="0"/>
                  <a:cs typeface="Times New Roman" panose="02020603050405020304" pitchFamily="18" charset="0"/>
                </a:rPr>
                <a:t>H1.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là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gì</a:t>
              </a:r>
              <a:r>
                <a:rPr lang="en-US" sz="4000" dirty="0">
                  <a:solidFill>
                    <a:schemeClr val="bg1"/>
                  </a:solidFill>
                  <a:latin typeface="Times New Roman" panose="02020603050405020304" pitchFamily="18" charset="0"/>
                  <a:cs typeface="Times New Roman" panose="02020603050405020304" pitchFamily="18" charset="0"/>
                </a:rPr>
                <a:t>?</a:t>
              </a:r>
            </a:p>
            <a:p>
              <a:r>
                <a:rPr lang="en-US" sz="4000" dirty="0">
                  <a:solidFill>
                    <a:srgbClr val="FFFF00"/>
                  </a:solidFill>
                  <a:latin typeface="Times New Roman" panose="02020603050405020304" pitchFamily="18" charset="0"/>
                  <a:cs typeface="Times New Roman" panose="02020603050405020304" pitchFamily="18" charset="0"/>
                </a:rPr>
                <a:t>H2.</a:t>
              </a:r>
              <a:r>
                <a:rPr lang="en-US" sz="4000" dirty="0">
                  <a:solidFill>
                    <a:schemeClr val="bg1"/>
                  </a:solidFill>
                  <a:latin typeface="Times New Roman" panose="02020603050405020304" pitchFamily="18" charset="0"/>
                  <a:cs typeface="Times New Roman" panose="02020603050405020304" pitchFamily="18" charset="0"/>
                </a:rPr>
                <a:t>Kể </a:t>
              </a:r>
              <a:r>
                <a:rPr lang="en-US" sz="4000" dirty="0" err="1">
                  <a:solidFill>
                    <a:schemeClr val="bg1"/>
                  </a:solidFill>
                  <a:latin typeface="Times New Roman" panose="02020603050405020304" pitchFamily="18" charset="0"/>
                  <a:cs typeface="Times New Roman" panose="02020603050405020304" pitchFamily="18" charset="0"/>
                </a:rPr>
                <a:t>tên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tham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gia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sản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phẩm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được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tạo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ra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từ</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này</a:t>
              </a:r>
              <a:r>
                <a:rPr lang="en-US" sz="4000" dirty="0">
                  <a:solidFill>
                    <a:schemeClr val="bg1"/>
                  </a:solidFill>
                  <a:latin typeface="Times New Roman" panose="02020603050405020304" pitchFamily="18" charset="0"/>
                  <a:cs typeface="Times New Roman" panose="02020603050405020304" pitchFamily="18" charset="0"/>
                </a:rPr>
                <a:t>?</a:t>
              </a:r>
            </a:p>
            <a:p>
              <a:r>
                <a:rPr lang="en-US" sz="4000" dirty="0">
                  <a:solidFill>
                    <a:srgbClr val="FFFF00"/>
                  </a:solidFill>
                  <a:latin typeface="Times New Roman" panose="02020603050405020304" pitchFamily="18" charset="0"/>
                  <a:cs typeface="Times New Roman" panose="02020603050405020304" pitchFamily="18" charset="0"/>
                </a:rPr>
                <a:t>H3.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có</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vai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trò</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như</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trong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hoạt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động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sống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sinh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vật</a:t>
              </a:r>
              <a:r>
                <a:rPr lang="en-US" sz="4000" dirty="0">
                  <a:solidFill>
                    <a:schemeClr val="bg1"/>
                  </a:solidFill>
                  <a:latin typeface="Times New Roman" panose="02020603050405020304" pitchFamily="18" charset="0"/>
                  <a:cs typeface="Times New Roman" panose="02020603050405020304" pitchFamily="18" charset="0"/>
                </a:rPr>
                <a:t> ?</a:t>
              </a:r>
            </a:p>
            <a:p>
              <a:r>
                <a:rPr lang="vi-VN" sz="4000" dirty="0">
                  <a:solidFill>
                    <a:srgbClr val="FFFF00"/>
                  </a:solidFill>
                  <a:latin typeface="Times New Roman" panose="02020603050405020304" pitchFamily="18" charset="0"/>
                  <a:cs typeface="Times New Roman" panose="02020603050405020304" pitchFamily="18" charset="0"/>
                </a:rPr>
                <a:t>H</a:t>
              </a:r>
              <a:r>
                <a:rPr lang="en-US" sz="4000" dirty="0">
                  <a:solidFill>
                    <a:srgbClr val="FFFF00"/>
                  </a:solidFill>
                  <a:latin typeface="Times New Roman" panose="02020603050405020304" pitchFamily="18" charset="0"/>
                  <a:cs typeface="Times New Roman" panose="02020603050405020304" pitchFamily="18" charset="0"/>
                </a:rPr>
                <a:t>4</a:t>
              </a:r>
              <a:r>
                <a:rPr lang="vi-VN" sz="4000" dirty="0">
                  <a:solidFill>
                    <a:srgbClr val="FFFF00"/>
                  </a:solidFill>
                  <a:latin typeface="Times New Roman" panose="02020603050405020304" pitchFamily="18" charset="0"/>
                  <a:cs typeface="Times New Roman" panose="02020603050405020304" pitchFamily="18" charset="0"/>
                </a:rPr>
                <a:t>. </a:t>
              </a:r>
              <a:r>
                <a:rPr lang="vi-VN" sz="4000" dirty="0">
                  <a:solidFill>
                    <a:schemeClr val="bg1"/>
                  </a:solidFill>
                  <a:latin typeface="Times New Roman" panose="02020603050405020304" pitchFamily="18" charset="0"/>
                  <a:cs typeface="Times New Roman" panose="02020603050405020304" pitchFamily="18" charset="0"/>
                </a:rPr>
                <a:t>Dựa vào hình 21.2, viết phương trình tổng quát dạng chữ thể hiện quá trình hô hấp tế bào</a:t>
              </a:r>
              <a:r>
                <a:rPr lang="en-US" sz="4000" dirty="0">
                  <a:solidFill>
                    <a:schemeClr val="bg1"/>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5638800" y="2054815"/>
              <a:ext cx="2438400" cy="923330"/>
            </a:xfrm>
            <a:prstGeom prst="rect">
              <a:avLst/>
            </a:prstGeom>
          </p:spPr>
          <p:txBody>
            <a:bodyPr wrap="square" lIns="0" tIns="0" rIns="0" bIns="0" rtlCol="0" anchor="t">
              <a:spAutoFit/>
            </a:bodyPr>
            <a:lstStyle/>
            <a:p>
              <a:pPr>
                <a:lnSpc>
                  <a:spcPts val="7200"/>
                </a:lnSpc>
              </a:pPr>
              <a:r>
                <a:rPr lang="en-US" sz="4800" spc="-288" dirty="0">
                  <a:solidFill>
                    <a:srgbClr val="FFFFFF"/>
                  </a:solidFill>
                  <a:latin typeface="Times New Roman" panose="02020603050405020304" pitchFamily="18" charset="0"/>
                  <a:cs typeface="Times New Roman" panose="02020603050405020304" pitchFamily="18" charset="0"/>
                </a:rPr>
                <a:t>PHT SỐ  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1080708"/>
            <a:ext cx="8077200" cy="564193"/>
          </a:xfrm>
          <a:prstGeom prst="rect">
            <a:avLst/>
          </a:prstGeom>
        </p:spPr>
        <p:txBody>
          <a:bodyPr wrap="square"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a:ea typeface="+mn-ea"/>
                <a:cs typeface="+mn-cs"/>
              </a:rPr>
              <a:t>I.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Hô</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hấp</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tế</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bào</a:t>
            </a:r>
            <a:endParaRPr kumimoji="0" lang="en-US" sz="7200" b="0" i="0" u="none" strike="noStrike" kern="1200" cap="none" spc="-96" normalizeH="0" baseline="0" noProof="0" dirty="0">
              <a:ln>
                <a:noFill/>
              </a:ln>
              <a:solidFill>
                <a:prstClr val="white"/>
              </a:solidFill>
              <a:effectLst/>
              <a:uLnTx/>
              <a:uFillTx/>
              <a:latin typeface="Mali"/>
              <a:ea typeface="+mn-ea"/>
              <a:cs typeface="+mn-cs"/>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1946367">
              <a:off x="2906068" y="3484294"/>
              <a:ext cx="466024" cy="385858"/>
            </a:xfrm>
            <a:prstGeom prst="rect">
              <a:avLst/>
            </a:prstGeom>
          </p:spPr>
        </p:pic>
      </p:grpSp>
      <p:pic>
        <p:nvPicPr>
          <p:cNvPr id="5" name="Picture 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796153" y="1911380"/>
            <a:ext cx="12877799" cy="7777814"/>
          </a:xfrm>
          <a:prstGeom prst="rect">
            <a:avLst/>
          </a:prstGeom>
        </p:spPr>
      </p:pic>
    </p:spTree>
    <p:extLst>
      <p:ext uri="{BB962C8B-B14F-4D97-AF65-F5344CB8AC3E}">
        <p14:creationId xmlns:p14="http://schemas.microsoft.com/office/powerpoint/2010/main" val="121161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8350" y="3136052"/>
            <a:ext cx="586164" cy="574441"/>
          </a:xfrm>
          <a:prstGeom prst="rect">
            <a:avLst/>
          </a:prstGeom>
        </p:spPr>
      </p:pic>
      <p:sp>
        <p:nvSpPr>
          <p:cNvPr id="7" name="TextBox 7"/>
          <p:cNvSpPr txBox="1"/>
          <p:nvPr/>
        </p:nvSpPr>
        <p:spPr>
          <a:xfrm>
            <a:off x="2379779" y="1080708"/>
            <a:ext cx="8077200" cy="564193"/>
          </a:xfrm>
          <a:prstGeom prst="rect">
            <a:avLst/>
          </a:prstGeom>
        </p:spPr>
        <p:txBody>
          <a:bodyPr wrap="square"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a:ea typeface="+mn-ea"/>
                <a:cs typeface="+mn-cs"/>
              </a:rPr>
              <a:t>I.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Hô</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hấp</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tế</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bào</a:t>
            </a:r>
            <a:endParaRPr kumimoji="0" lang="en-US" sz="7200" b="0" i="0" u="none" strike="noStrike" kern="1200" cap="none" spc="-96" normalizeH="0" baseline="0" noProof="0" dirty="0">
              <a:ln>
                <a:noFill/>
              </a:ln>
              <a:solidFill>
                <a:prstClr val="white"/>
              </a:solidFill>
              <a:effectLst/>
              <a:uLnTx/>
              <a:uFillTx/>
              <a:latin typeface="Mali"/>
              <a:ea typeface="+mn-ea"/>
              <a:cs typeface="+mn-cs"/>
            </a:endParaRPr>
          </a:p>
        </p:txBody>
      </p:sp>
      <p:sp>
        <p:nvSpPr>
          <p:cNvPr id="11" name="TextBox 11"/>
          <p:cNvSpPr txBox="1"/>
          <p:nvPr/>
        </p:nvSpPr>
        <p:spPr>
          <a:xfrm>
            <a:off x="567814" y="3232477"/>
            <a:ext cx="8576185" cy="1846659"/>
          </a:xfrm>
          <a:prstGeom prst="rect">
            <a:avLst/>
          </a:prstGeom>
        </p:spPr>
        <p:txBody>
          <a:bodyPr wrap="square" lIns="0" tIns="0" rIns="0" bIns="0" rtlCol="0" anchor="t">
            <a:spAutoFit/>
          </a:bodyPr>
          <a:lstStyle/>
          <a:p>
            <a:pPr lvl="0">
              <a:lnSpc>
                <a:spcPts val="3569"/>
              </a:lnSpc>
            </a:pPr>
            <a:r>
              <a:rPr lang="en-US" sz="4000" dirty="0">
                <a:solidFill>
                  <a:prstClr val="white"/>
                </a:solidFill>
                <a:latin typeface="Times New Roman" panose="02020603050405020304" pitchFamily="18" charset="0"/>
                <a:cs typeface="Times New Roman" panose="02020603050405020304" pitchFamily="18" charset="0"/>
              </a:rPr>
              <a:t>H1. </a:t>
            </a:r>
            <a:r>
              <a:rPr lang="en-US" sz="4000" dirty="0" err="1">
                <a:solidFill>
                  <a:prstClr val="white"/>
                </a:solidFill>
                <a:latin typeface="Times New Roman" panose="02020603050405020304" pitchFamily="18" charset="0"/>
                <a:cs typeface="Times New Roman" panose="02020603050405020304" pitchFamily="18" charset="0"/>
              </a:rPr>
              <a:t>Hô</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hấp</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tế</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bào</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là</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quá</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trình</a:t>
            </a:r>
            <a:r>
              <a:rPr lang="en-US" sz="4000" dirty="0">
                <a:solidFill>
                  <a:prstClr val="white"/>
                </a:solidFill>
                <a:latin typeface="Times New Roman" panose="02020603050405020304" pitchFamily="18" charset="0"/>
                <a:cs typeface="Times New Roman" panose="02020603050405020304" pitchFamily="18" charset="0"/>
              </a:rPr>
              <a:t>: </a:t>
            </a:r>
            <a:r>
              <a:rPr lang="vi-VN" sz="4000" dirty="0">
                <a:solidFill>
                  <a:prstClr val="white"/>
                </a:solidFill>
                <a:latin typeface="Times New Roman" panose="02020603050405020304" pitchFamily="18" charset="0"/>
                <a:cs typeface="Times New Roman" panose="02020603050405020304" pitchFamily="18" charset="0"/>
              </a:rPr>
              <a:t>Hô hấp tế bào là quá trình phân giải chất hữu cơ giải phóng ra năng lượng</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cung</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cấp</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cho</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các</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hoạt</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động</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sống</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của</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cơ</a:t>
            </a:r>
            <a:r>
              <a:rPr lang="en-US" sz="4000" dirty="0">
                <a:solidFill>
                  <a:prstClr val="white"/>
                </a:solidFill>
                <a:latin typeface="Times New Roman" panose="02020603050405020304" pitchFamily="18" charset="0"/>
                <a:cs typeface="Times New Roman" panose="02020603050405020304" pitchFamily="18" charset="0"/>
              </a:rPr>
              <a:t> </a:t>
            </a:r>
            <a:r>
              <a:rPr lang="en-US" sz="4000" dirty="0" err="1">
                <a:solidFill>
                  <a:prstClr val="white"/>
                </a:solidFill>
                <a:latin typeface="Times New Roman" panose="02020603050405020304" pitchFamily="18" charset="0"/>
                <a:cs typeface="Times New Roman" panose="02020603050405020304" pitchFamily="18" charset="0"/>
              </a:rPr>
              <a:t>thể</a:t>
            </a:r>
            <a:r>
              <a:rPr lang="en-US" sz="4000" dirty="0">
                <a:solidFill>
                  <a:prstClr val="white"/>
                </a:solidFill>
                <a:latin typeface="Times New Roman" panose="02020603050405020304" pitchFamily="18" charset="0"/>
                <a:cs typeface="Times New Roman" panose="02020603050405020304" pitchFamily="18" charset="0"/>
              </a:rPr>
              <a:t>.</a:t>
            </a:r>
            <a:endParaRPr kumimoji="0" lang="en-US" sz="4000" b="0" i="0" u="none" strike="noStrike" kern="1200" cap="none" spc="-102"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rot="1946367">
              <a:off x="2906068" y="3484294"/>
              <a:ext cx="466024" cy="385858"/>
            </a:xfrm>
            <a:prstGeom prst="rect">
              <a:avLst/>
            </a:prstGeom>
          </p:spPr>
        </p:pic>
      </p:grpSp>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16691" y="1719314"/>
            <a:ext cx="8962395" cy="8148585"/>
          </a:xfrm>
          <a:prstGeom prst="rect">
            <a:avLst/>
          </a:prstGeom>
        </p:spPr>
      </p:pic>
      <p:sp>
        <p:nvSpPr>
          <p:cNvPr id="6" name="Donut 5"/>
          <p:cNvSpPr/>
          <p:nvPr/>
        </p:nvSpPr>
        <p:spPr>
          <a:xfrm>
            <a:off x="14153569" y="2522231"/>
            <a:ext cx="929155" cy="1073136"/>
          </a:xfrm>
          <a:prstGeom prst="donut">
            <a:avLst>
              <a:gd name="adj" fmla="val 31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9" name="Picture 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996190" y="7124699"/>
            <a:ext cx="1380406" cy="1218313"/>
          </a:xfrm>
          <a:prstGeom prst="rect">
            <a:avLst/>
          </a:prstGeom>
        </p:spPr>
      </p:pic>
      <p:sp>
        <p:nvSpPr>
          <p:cNvPr id="19" name="Donut 18"/>
          <p:cNvSpPr/>
          <p:nvPr/>
        </p:nvSpPr>
        <p:spPr>
          <a:xfrm>
            <a:off x="10763534" y="2705830"/>
            <a:ext cx="1380406" cy="1143000"/>
          </a:xfrm>
          <a:prstGeom prst="donut">
            <a:avLst>
              <a:gd name="adj" fmla="val 31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20" name="Picture 1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3035003" y="2517606"/>
            <a:ext cx="1127665" cy="1236892"/>
          </a:xfrm>
          <a:prstGeom prst="rect">
            <a:avLst/>
          </a:prstGeom>
        </p:spPr>
      </p:pic>
      <p:pic>
        <p:nvPicPr>
          <p:cNvPr id="21" name="Picture 2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5849600" y="4305300"/>
            <a:ext cx="990600" cy="2215482"/>
          </a:xfrm>
          <a:prstGeom prst="rect">
            <a:avLst/>
          </a:prstGeom>
        </p:spPr>
      </p:pic>
      <p:pic>
        <p:nvPicPr>
          <p:cNvPr id="22" name="Picture 2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179280" y="7297253"/>
            <a:ext cx="1380406" cy="1218313"/>
          </a:xfrm>
          <a:prstGeom prst="rect">
            <a:avLst/>
          </a:prstGeom>
        </p:spPr>
      </p:pic>
      <p:pic>
        <p:nvPicPr>
          <p:cNvPr id="23" name="Picture 2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249400" y="7297253"/>
            <a:ext cx="1380406" cy="1218313"/>
          </a:xfrm>
          <a:prstGeom prst="rect">
            <a:avLst/>
          </a:prstGeom>
        </p:spPr>
      </p:pic>
      <p:pic>
        <p:nvPicPr>
          <p:cNvPr id="24" name="Picture 2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099108" y="7124699"/>
            <a:ext cx="1380406" cy="1218313"/>
          </a:xfrm>
          <a:prstGeom prst="rect">
            <a:avLst/>
          </a:prstGeom>
        </p:spPr>
      </p:pic>
      <p:sp>
        <p:nvSpPr>
          <p:cNvPr id="25" name="TextBox 11"/>
          <p:cNvSpPr txBox="1"/>
          <p:nvPr/>
        </p:nvSpPr>
        <p:spPr>
          <a:xfrm>
            <a:off x="488710" y="5597452"/>
            <a:ext cx="8576185" cy="2462213"/>
          </a:xfrm>
          <a:prstGeom prst="rect">
            <a:avLst/>
          </a:prstGeom>
        </p:spPr>
        <p:txBody>
          <a:bodyPr wrap="square" lIns="0" tIns="0" rIns="0" bIns="0" rtlCol="0" anchor="t">
            <a:spAutoFit/>
          </a:bodyPr>
          <a:lstStyle/>
          <a:p>
            <a:r>
              <a:rPr lang="en-US" sz="4000" dirty="0">
                <a:solidFill>
                  <a:schemeClr val="bg1"/>
                </a:solidFill>
                <a:latin typeface="Times New Roman" panose="02020603050405020304" pitchFamily="18" charset="0"/>
                <a:cs typeface="Times New Roman" panose="02020603050405020304" pitchFamily="18" charset="0"/>
              </a:rPr>
              <a:t>H2. </a:t>
            </a:r>
            <a:r>
              <a:rPr lang="en-US" sz="4000" dirty="0" err="1">
                <a:solidFill>
                  <a:schemeClr val="bg1"/>
                </a:solidFill>
                <a:latin typeface="Times New Roman" panose="02020603050405020304" pitchFamily="18" charset="0"/>
                <a:cs typeface="Times New Roman" panose="02020603050405020304" pitchFamily="18" charset="0"/>
              </a:rPr>
              <a:t>Các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tham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gia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hữu</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Oxi</a:t>
            </a:r>
            <a:endParaRPr lang="en-US" sz="4000" dirty="0">
              <a:solidFill>
                <a:schemeClr val="bg1"/>
              </a:solidFill>
              <a:latin typeface="Times New Roman" panose="02020603050405020304" pitchFamily="18" charset="0"/>
              <a:cs typeface="Times New Roman" panose="02020603050405020304" pitchFamily="18" charset="0"/>
            </a:endParaRPr>
          </a:p>
          <a:p>
            <a:r>
              <a:rPr lang="en-US" sz="4000" dirty="0" err="1">
                <a:solidFill>
                  <a:schemeClr val="bg1"/>
                </a:solidFill>
                <a:latin typeface="Times New Roman" panose="02020603050405020304" pitchFamily="18" charset="0"/>
                <a:cs typeface="Times New Roman" panose="02020603050405020304" pitchFamily="18" charset="0"/>
              </a:rPr>
              <a:t>Sản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phẩm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bào</a:t>
            </a:r>
            <a:r>
              <a:rPr lang="en-US" sz="4000" dirty="0">
                <a:solidFill>
                  <a:schemeClr val="bg1"/>
                </a:solidFill>
                <a:latin typeface="Times New Roman" panose="02020603050405020304" pitchFamily="18" charset="0"/>
                <a:cs typeface="Times New Roman" panose="02020603050405020304" pitchFamily="18" charset="0"/>
              </a:rPr>
              <a:t>: Carbon dioxide, ATP </a:t>
            </a:r>
            <a:r>
              <a:rPr lang="en-US" sz="4000" dirty="0" err="1">
                <a:solidFill>
                  <a:schemeClr val="bg1"/>
                </a:solidFill>
                <a:latin typeface="Times New Roman" panose="02020603050405020304" pitchFamily="18" charset="0"/>
                <a:cs typeface="Times New Roman" panose="02020603050405020304" pitchFamily="18" charset="0"/>
              </a:rPr>
              <a:t>và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nước</a:t>
            </a:r>
            <a:endParaRPr lang="en-US" sz="4000" dirty="0">
              <a:solidFill>
                <a:schemeClr val="bg1"/>
              </a:solidFill>
              <a:latin typeface="Times New Roman" panose="02020603050405020304" pitchFamily="18" charset="0"/>
              <a:cs typeface="Times New Roman" panose="02020603050405020304" pitchFamily="18" charset="0"/>
            </a:endParaRPr>
          </a:p>
        </p:txBody>
      </p:sp>
      <p:pic>
        <p:nvPicPr>
          <p:cNvPr id="26"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6168" y="5597452"/>
            <a:ext cx="586164" cy="574441"/>
          </a:xfrm>
          <a:prstGeom prst="rect">
            <a:avLst/>
          </a:prstGeom>
        </p:spPr>
      </p:pic>
    </p:spTree>
    <p:extLst>
      <p:ext uri="{BB962C8B-B14F-4D97-AF65-F5344CB8AC3E}">
        <p14:creationId xmlns:p14="http://schemas.microsoft.com/office/powerpoint/2010/main" val="76118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 calcmode="lin" valueType="num">
                                      <p:cBhvr additive="base">
                                        <p:cTn id="2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par>
                                <p:cTn id="30" presetID="16" presetClass="entr" presetSubtype="21"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par>
                                <p:cTn id="33" presetID="16" presetClass="entr" presetSubtype="21"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par>
                                <p:cTn id="39" presetID="16" presetClass="entr" presetSubtype="21"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5">
                                            <p:txEl>
                                              <p:pRg st="1" end="1"/>
                                            </p:txEl>
                                          </p:spTgt>
                                        </p:tgtEl>
                                        <p:attrNameLst>
                                          <p:attrName>style.visibility</p:attrName>
                                        </p:attrNameLst>
                                      </p:cBhvr>
                                      <p:to>
                                        <p:strVal val="visible"/>
                                      </p:to>
                                    </p:set>
                                    <p:anim calcmode="lin" valueType="num">
                                      <p:cBhvr additive="base">
                                        <p:cTn id="46"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9830"/>
            <a:ext cx="18288000" cy="10177170"/>
          </a:xfrm>
          <a:prstGeom prst="rect">
            <a:avLst/>
          </a:prstGeom>
        </p:spPr>
      </p:pic>
      <p:sp>
        <p:nvSpPr>
          <p:cNvPr id="3" name="Rectangle 2"/>
          <p:cNvSpPr/>
          <p:nvPr/>
        </p:nvSpPr>
        <p:spPr>
          <a:xfrm>
            <a:off x="4838700" y="2247900"/>
            <a:ext cx="8610600" cy="5632311"/>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6000" dirty="0">
                <a:solidFill>
                  <a:srgbClr val="FFFF00"/>
                </a:solidFill>
                <a:latin typeface="Times New Roman" panose="02020603050405020304" pitchFamily="18" charset="0"/>
                <a:cs typeface="Times New Roman" panose="02020603050405020304" pitchFamily="18" charset="0"/>
              </a:rPr>
              <a:t>H3. </a:t>
            </a:r>
            <a:r>
              <a:rPr lang="vi-VN" sz="6000" dirty="0">
                <a:solidFill>
                  <a:srgbClr val="FFFF00"/>
                </a:solidFill>
                <a:latin typeface="Times New Roman" panose="02020603050405020304" pitchFamily="18" charset="0"/>
                <a:cs typeface="Times New Roman" panose="02020603050405020304" pitchFamily="18" charset="0"/>
              </a:rPr>
              <a:t>Vai trò: Quá trình hô hấp tế bào sẽ giải phóng năng lượng từ việc phân giải các chất hữu cơ, cung cấp năng lượng cho hoạt động sống của sinh vật</a:t>
            </a:r>
            <a:endParaRPr lang="en-US" sz="6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7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413924" y="9077854"/>
            <a:ext cx="586164" cy="574441"/>
          </a:xfrm>
          <a:prstGeom prst="rect">
            <a:avLst/>
          </a:prstGeom>
        </p:spPr>
      </p:pic>
      <p:sp>
        <p:nvSpPr>
          <p:cNvPr id="7" name="TextBox 7"/>
          <p:cNvSpPr txBox="1"/>
          <p:nvPr/>
        </p:nvSpPr>
        <p:spPr>
          <a:xfrm>
            <a:off x="2379779" y="1080708"/>
            <a:ext cx="8077200" cy="564193"/>
          </a:xfrm>
          <a:prstGeom prst="rect">
            <a:avLst/>
          </a:prstGeom>
        </p:spPr>
        <p:txBody>
          <a:bodyPr wrap="square"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a:ea typeface="+mn-ea"/>
                <a:cs typeface="+mn-cs"/>
              </a:rPr>
              <a:t>I.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Hô</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hấp</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tế</a:t>
            </a:r>
            <a:r>
              <a:rPr kumimoji="0" lang="en-US" sz="7200" b="0" i="0" u="none" strike="noStrike" kern="1200" cap="none" spc="0" normalizeH="0" baseline="0" noProof="0" dirty="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a:ln>
                  <a:noFill/>
                </a:ln>
                <a:solidFill>
                  <a:prstClr val="white"/>
                </a:solidFill>
                <a:effectLst/>
                <a:uLnTx/>
                <a:uFillTx/>
                <a:latin typeface="Calibri"/>
                <a:ea typeface="+mn-ea"/>
                <a:cs typeface="+mn-cs"/>
              </a:rPr>
              <a:t>bào</a:t>
            </a:r>
            <a:endParaRPr kumimoji="0" lang="en-US" sz="7200" b="0" i="0" u="none" strike="noStrike" kern="1200" cap="none" spc="-96" normalizeH="0" baseline="0" noProof="0" dirty="0">
              <a:ln>
                <a:noFill/>
              </a:ln>
              <a:solidFill>
                <a:prstClr val="white"/>
              </a:solidFill>
              <a:effectLst/>
              <a:uLnTx/>
              <a:uFillTx/>
              <a:latin typeface="Mali"/>
              <a:ea typeface="+mn-ea"/>
              <a:cs typeface="+mn-cs"/>
            </a:endParaRPr>
          </a:p>
        </p:txBody>
      </p:sp>
      <p:sp>
        <p:nvSpPr>
          <p:cNvPr id="11" name="TextBox 11"/>
          <p:cNvSpPr txBox="1"/>
          <p:nvPr/>
        </p:nvSpPr>
        <p:spPr>
          <a:xfrm>
            <a:off x="2395701" y="9182100"/>
            <a:ext cx="16383000" cy="461665"/>
          </a:xfrm>
          <a:prstGeom prst="rect">
            <a:avLst/>
          </a:prstGeom>
        </p:spPr>
        <p:txBody>
          <a:bodyPr wrap="square" lIns="0" tIns="0" rIns="0" bIns="0" rtlCol="0" anchor="t">
            <a:spAutoFit/>
          </a:bodyPr>
          <a:lstStyle/>
          <a:p>
            <a:pPr lvl="0">
              <a:lnSpc>
                <a:spcPts val="3569"/>
              </a:lnSpc>
            </a:pPr>
            <a:r>
              <a:rPr lang="en-US" sz="4000" dirty="0">
                <a:solidFill>
                  <a:schemeClr val="bg1"/>
                </a:solidFill>
                <a:latin typeface="Times New Roman" panose="02020603050405020304" pitchFamily="18" charset="0"/>
                <a:cs typeface="Times New Roman" panose="02020603050405020304" pitchFamily="18" charset="0"/>
              </a:rPr>
              <a:t>H4. </a:t>
            </a:r>
            <a:r>
              <a:rPr lang="en-US" sz="4000" dirty="0" err="1">
                <a:solidFill>
                  <a:schemeClr val="bg1"/>
                </a:solidFill>
                <a:latin typeface="Times New Roman" panose="02020603050405020304" pitchFamily="18" charset="0"/>
                <a:cs typeface="Times New Roman" panose="02020603050405020304" pitchFamily="18" charset="0"/>
              </a:rPr>
              <a:t>Phương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hữu</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cơ</a:t>
            </a:r>
            <a:r>
              <a:rPr lang="en-US" sz="4000" dirty="0">
                <a:solidFill>
                  <a:schemeClr val="bg1"/>
                </a:solidFill>
                <a:latin typeface="Times New Roman" panose="02020603050405020304" pitchFamily="18" charset="0"/>
                <a:cs typeface="Times New Roman" panose="02020603050405020304" pitchFamily="18" charset="0"/>
              </a:rPr>
              <a:t> + </a:t>
            </a:r>
            <a:r>
              <a:rPr lang="en-US" sz="4000" dirty="0" err="1">
                <a:solidFill>
                  <a:schemeClr val="bg1"/>
                </a:solidFill>
                <a:latin typeface="Times New Roman" panose="02020603050405020304" pitchFamily="18" charset="0"/>
                <a:cs typeface="Times New Roman" panose="02020603050405020304" pitchFamily="18" charset="0"/>
              </a:rPr>
              <a:t>oxi</a:t>
            </a:r>
            <a:r>
              <a:rPr lang="en-US" sz="4000" dirty="0">
                <a:solidFill>
                  <a:schemeClr val="bg1"/>
                </a:solidFill>
                <a:latin typeface="Times New Roman" panose="02020603050405020304" pitchFamily="18" charset="0"/>
                <a:cs typeface="Times New Roman" panose="02020603050405020304" pitchFamily="18" charset="0"/>
              </a:rPr>
              <a:t> -&gt; Carbon dioxide + </a:t>
            </a:r>
            <a:r>
              <a:rPr lang="en-US" sz="4000" dirty="0" err="1">
                <a:solidFill>
                  <a:schemeClr val="bg1"/>
                </a:solidFill>
                <a:latin typeface="Times New Roman" panose="02020603050405020304" pitchFamily="18" charset="0"/>
                <a:cs typeface="Times New Roman" panose="02020603050405020304" pitchFamily="18" charset="0"/>
              </a:rPr>
              <a:t>nước</a:t>
            </a:r>
            <a:r>
              <a:rPr lang="en-US" sz="4000" dirty="0">
                <a:solidFill>
                  <a:schemeClr val="bg1"/>
                </a:solidFill>
                <a:latin typeface="Times New Roman" panose="02020603050405020304" pitchFamily="18" charset="0"/>
                <a:cs typeface="Times New Roman" panose="02020603050405020304" pitchFamily="18" charset="0"/>
              </a:rPr>
              <a:t> + </a:t>
            </a:r>
            <a:r>
              <a:rPr lang="en-US" sz="4000" dirty="0" err="1">
                <a:solidFill>
                  <a:schemeClr val="bg1"/>
                </a:solidFill>
                <a:latin typeface="Times New Roman" panose="02020603050405020304" pitchFamily="18" charset="0"/>
                <a:cs typeface="Times New Roman" panose="02020603050405020304" pitchFamily="18" charset="0"/>
              </a:rPr>
              <a:t>nhiệt</a:t>
            </a:r>
            <a:endParaRPr kumimoji="0" lang="en-US" sz="4000" b="0" i="0" u="none" strike="noStrike" kern="1200" cap="none" spc="-102"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rot="1946367">
              <a:off x="2906068" y="3484294"/>
              <a:ext cx="466024" cy="385858"/>
            </a:xfrm>
            <a:prstGeom prst="rect">
              <a:avLst/>
            </a:prstGeom>
          </p:spPr>
        </p:pic>
      </p:grpSp>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95869" y="1874417"/>
            <a:ext cx="13198627" cy="6581330"/>
          </a:xfrm>
          <a:prstGeom prst="rect">
            <a:avLst/>
          </a:prstGeom>
        </p:spPr>
      </p:pic>
    </p:spTree>
    <p:extLst>
      <p:ext uri="{BB962C8B-B14F-4D97-AF65-F5344CB8AC3E}">
        <p14:creationId xmlns:p14="http://schemas.microsoft.com/office/powerpoint/2010/main" val="422947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3" name="TextBox 3"/>
          <p:cNvSpPr txBox="1"/>
          <p:nvPr/>
        </p:nvSpPr>
        <p:spPr>
          <a:xfrm>
            <a:off x="-125266" y="1045353"/>
            <a:ext cx="18946666" cy="859210"/>
          </a:xfrm>
          <a:prstGeom prst="rect">
            <a:avLst/>
          </a:prstGeom>
          <a:solidFill>
            <a:schemeClr val="accent1">
              <a:lumMod val="60000"/>
              <a:lumOff val="40000"/>
            </a:schemeClr>
          </a:solidFill>
        </p:spPr>
        <p:txBody>
          <a:bodyPr lIns="0" tIns="0" rIns="0" bIns="0" rtlCol="0" anchor="t">
            <a:spAutoFit/>
          </a:bodyPr>
          <a:lstStyle/>
          <a:p>
            <a:pPr algn="ctr">
              <a:lnSpc>
                <a:spcPts val="6675"/>
              </a:lnSpc>
            </a:pPr>
            <a:r>
              <a:rPr lang="en-US" sz="6675" spc="-267" dirty="0">
                <a:solidFill>
                  <a:srgbClr val="FFFFFF"/>
                </a:solidFill>
                <a:latin typeface="ไอติม Bold"/>
              </a:rPr>
              <a:t>NỘI DUNG GHI NHỚ</a:t>
            </a:r>
          </a:p>
        </p:txBody>
      </p:sp>
      <p:pic>
        <p:nvPicPr>
          <p:cNvPr id="5" name="Picture 5"/>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8328514">
            <a:off x="7738554" y="-211483"/>
            <a:ext cx="971559" cy="94859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2948732">
            <a:off x="5332639" y="7404"/>
            <a:ext cx="821859" cy="80841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893260">
            <a:off x="10150374" y="-269293"/>
            <a:ext cx="1203019" cy="9711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rot="1777368">
            <a:off x="38196" y="-186767"/>
            <a:ext cx="899163" cy="89916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rot="-4855143" flipH="1">
            <a:off x="2552951" y="-504013"/>
            <a:ext cx="980101" cy="168454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a:stretch>
        </p:blipFill>
        <p:spPr>
          <a:xfrm rot="-7905822">
            <a:off x="15279370" y="68103"/>
            <a:ext cx="1085796" cy="68701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a:stretch>
        </p:blipFill>
        <p:spPr>
          <a:xfrm rot="-1413241">
            <a:off x="17729542" y="107732"/>
            <a:ext cx="793884" cy="854474"/>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a:fillRect/>
          </a:stretch>
        </p:blipFill>
        <p:spPr>
          <a:xfrm rot="-3800185">
            <a:off x="12866118" y="-97571"/>
            <a:ext cx="988688" cy="1041721"/>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a:fillRect/>
          </a:stretch>
        </p:blipFill>
        <p:spPr>
          <a:xfrm rot="3978358" flipH="1">
            <a:off x="238843" y="9178221"/>
            <a:ext cx="746338" cy="1282768"/>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a:fillRect/>
          </a:stretch>
        </p:blipFill>
        <p:spPr>
          <a:xfrm rot="-3669255">
            <a:off x="2771887" y="9624145"/>
            <a:ext cx="1193595" cy="1165383"/>
          </a:xfrm>
          <a:prstGeom prst="rect">
            <a:avLst/>
          </a:prstGeom>
        </p:spPr>
      </p:pic>
      <p:pic>
        <p:nvPicPr>
          <p:cNvPr id="15" name="Picture 15"/>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a:fillRect/>
          </a:stretch>
        </p:blipFill>
        <p:spPr>
          <a:xfrm rot="-674905">
            <a:off x="17149404" y="9221212"/>
            <a:ext cx="1411269" cy="1168502"/>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rcRect/>
          <a:stretch>
            <a:fillRect/>
          </a:stretch>
        </p:blipFill>
        <p:spPr>
          <a:xfrm rot="-2142565">
            <a:off x="14224869" y="9490438"/>
            <a:ext cx="1520228" cy="961890"/>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a:stretch>
        </p:blipFill>
        <p:spPr>
          <a:xfrm rot="8244800">
            <a:off x="5617287" y="9362189"/>
            <a:ext cx="823682" cy="886546"/>
          </a:xfrm>
          <a:prstGeom prst="rect">
            <a:avLst/>
          </a:prstGeom>
        </p:spPr>
      </p:pic>
      <p:pic>
        <p:nvPicPr>
          <p:cNvPr id="18" name="Picture 18"/>
          <p:cNvPicPr>
            <a:picLocks noChangeAspect="1"/>
          </p:cNvPicPr>
          <p:nvPr/>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a:fillRect/>
          </a:stretch>
        </p:blipFill>
        <p:spPr>
          <a:xfrm rot="2275575">
            <a:off x="11490408" y="9355593"/>
            <a:ext cx="890883" cy="1310122"/>
          </a:xfrm>
          <a:prstGeom prst="rect">
            <a:avLst/>
          </a:prstGeom>
        </p:spPr>
      </p:pic>
      <p:pic>
        <p:nvPicPr>
          <p:cNvPr id="19" name="Picture 19"/>
          <p:cNvPicPr>
            <a:picLocks noChangeAspect="1"/>
          </p:cNvPicPr>
          <p:nvPr/>
        </p:nvPicPr>
        <p:blipFill>
          <a:blip r:embed="rId28">
            <a:extLst>
              <a:ext uri="{28A0092B-C50C-407E-A947-70E740481C1C}">
                <a14:useLocalDpi xmlns:a14="http://schemas.microsoft.com/office/drawing/2010/main"/>
              </a:ext>
              <a:ext uri="{96DAC541-7B7A-43D3-8B79-37D633B846F1}">
                <asvg:svgBlip xmlns:asvg="http://schemas.microsoft.com/office/drawing/2016/SVG/main" r:embed="rId29"/>
              </a:ext>
            </a:extLst>
          </a:blip>
          <a:srcRect/>
          <a:stretch>
            <a:fillRect/>
          </a:stretch>
        </p:blipFill>
        <p:spPr>
          <a:xfrm rot="-10362912">
            <a:off x="8180559" y="9714910"/>
            <a:ext cx="1618500" cy="591488"/>
          </a:xfrm>
          <a:prstGeom prst="rect">
            <a:avLst/>
          </a:prstGeom>
        </p:spPr>
      </p:pic>
      <p:pic>
        <p:nvPicPr>
          <p:cNvPr id="20" name="Picture 19"/>
          <p:cNvPicPr>
            <a:picLocks noChangeAspect="1"/>
          </p:cNvPicPr>
          <p:nvPr/>
        </p:nvPicPr>
        <p:blipFill rotWithShape="1">
          <a:blip r:embed="rId30" cstate="email">
            <a:extLst>
              <a:ext uri="{28A0092B-C50C-407E-A947-70E740481C1C}">
                <a14:useLocalDpi xmlns:a14="http://schemas.microsoft.com/office/drawing/2010/main"/>
              </a:ext>
            </a:extLst>
          </a:blip>
          <a:srcRect/>
          <a:stretch/>
        </p:blipFill>
        <p:spPr>
          <a:xfrm>
            <a:off x="387159" y="2645254"/>
            <a:ext cx="17030183" cy="48604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6000" y="1409700"/>
            <a:ext cx="13765161" cy="4572000"/>
          </a:xfrm>
          <a:prstGeom prst="rect">
            <a:avLst/>
          </a:prstGeom>
        </p:spPr>
      </p:pic>
    </p:spTree>
    <p:extLst>
      <p:ext uri="{BB962C8B-B14F-4D97-AF65-F5344CB8AC3E}">
        <p14:creationId xmlns:p14="http://schemas.microsoft.com/office/powerpoint/2010/main" val="3893642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1004</Words>
  <Application>Microsoft Office PowerPoint</Application>
  <PresentationFormat>Custom</PresentationFormat>
  <Paragraphs>78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Mali</vt:lpstr>
      <vt:lpstr>ไอติม Bold</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VnTeach.Com</cp:keywords>
  <cp:lastModifiedBy/>
  <cp:revision>1</cp:revision>
  <dcterms:created xsi:type="dcterms:W3CDTF">2022-08-16T08:14:34Z</dcterms:created>
  <dcterms:modified xsi:type="dcterms:W3CDTF">2023-09-13T09:16:49Z</dcterms:modified>
  <dc:identifier/>
</cp:coreProperties>
</file>