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5" r:id="rId3"/>
    <p:sldId id="268" r:id="rId4"/>
    <p:sldId id="276" r:id="rId5"/>
    <p:sldId id="277" r:id="rId6"/>
    <p:sldId id="332" r:id="rId7"/>
    <p:sldId id="333" r:id="rId8"/>
    <p:sldId id="278" r:id="rId9"/>
    <p:sldId id="279" r:id="rId10"/>
    <p:sldId id="325" r:id="rId11"/>
    <p:sldId id="326" r:id="rId12"/>
    <p:sldId id="327" r:id="rId13"/>
    <p:sldId id="328" r:id="rId14"/>
    <p:sldId id="324" r:id="rId15"/>
    <p:sldId id="329" r:id="rId16"/>
    <p:sldId id="269" r:id="rId17"/>
    <p:sldId id="330" r:id="rId18"/>
    <p:sldId id="331" r:id="rId19"/>
    <p:sldId id="285" r:id="rId20"/>
    <p:sldId id="298" r:id="rId21"/>
    <p:sldId id="286" r:id="rId22"/>
    <p:sldId id="287" r:id="rId23"/>
    <p:sldId id="288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13134"/>
    <a:srgbClr val="000099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7971" autoAdjust="0"/>
  </p:normalViewPr>
  <p:slideViewPr>
    <p:cSldViewPr snapToGrid="0">
      <p:cViewPr>
        <p:scale>
          <a:sx n="13" d="100"/>
          <a:sy n="13" d="100"/>
        </p:scale>
        <p:origin x="540" y="1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F6AAA22-59BD-95E8-B279-54FA1AD97040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94252F0-143E-50F4-75C8-753367C0F936}"/>
              </a:ext>
            </a:extLst>
          </p:cNvPr>
          <p:cNvSpPr txBox="1"/>
          <p:nvPr userDrawn="1"/>
        </p:nvSpPr>
        <p:spPr>
          <a:xfrm>
            <a:off x="10619817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9985DD5-9951-C28B-3F71-29EA5C9BF2A7}"/>
              </a:ext>
            </a:extLst>
          </p:cNvPr>
          <p:cNvSpPr txBox="1"/>
          <p:nvPr userDrawn="1"/>
        </p:nvSpPr>
        <p:spPr>
          <a:xfrm>
            <a:off x="10619817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15800" cy="685800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035" y="2187278"/>
            <a:ext cx="5854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Entertainment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Progress Check (Cont.)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117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67" y="3717839"/>
            <a:ext cx="9631119" cy="2581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749" y="558577"/>
            <a:ext cx="10445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1. Read the text. Decide if the sentences are </a:t>
            </a:r>
            <a:r>
              <a:rPr lang="en-US" sz="2800" i="1" dirty="0"/>
              <a:t>R </a:t>
            </a:r>
            <a:r>
              <a:rPr lang="en-US" sz="2800" b="1" dirty="0"/>
              <a:t>(right), </a:t>
            </a:r>
            <a:r>
              <a:rPr lang="en-US" sz="2800" i="1" dirty="0"/>
              <a:t>W </a:t>
            </a:r>
            <a:r>
              <a:rPr lang="en-US" sz="2800" b="1" dirty="0"/>
              <a:t>(wrong) or </a:t>
            </a:r>
            <a:r>
              <a:rPr lang="en-US" sz="2800" i="1" dirty="0"/>
              <a:t>DS </a:t>
            </a:r>
            <a:r>
              <a:rPr lang="en-US" sz="2800" b="1" dirty="0"/>
              <a:t>(doesn’t say).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09749" y="1512684"/>
            <a:ext cx="101977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99"/>
                </a:solidFill>
              </a:rPr>
              <a:t>1 </a:t>
            </a:r>
            <a:r>
              <a:rPr lang="en-US" sz="2600" dirty="0">
                <a:solidFill>
                  <a:srgbClr val="000099"/>
                </a:solidFill>
              </a:rPr>
              <a:t>You are not allowed to touch the exhibits in the museum.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2 </a:t>
            </a:r>
            <a:r>
              <a:rPr lang="en-US" sz="2600" dirty="0">
                <a:solidFill>
                  <a:srgbClr val="000099"/>
                </a:solidFill>
              </a:rPr>
              <a:t>The museum isn’t suitable for very young kids.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3 </a:t>
            </a:r>
            <a:r>
              <a:rPr lang="en-US" sz="2600" dirty="0">
                <a:solidFill>
                  <a:srgbClr val="000099"/>
                </a:solidFill>
              </a:rPr>
              <a:t>You can have a birthday party there.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4 </a:t>
            </a:r>
            <a:r>
              <a:rPr lang="en-US" sz="2600" dirty="0">
                <a:solidFill>
                  <a:srgbClr val="000099"/>
                </a:solidFill>
              </a:rPr>
              <a:t>Summer camp at the museum lasts for a month.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5 </a:t>
            </a:r>
            <a:r>
              <a:rPr lang="en-US" sz="2600" dirty="0">
                <a:solidFill>
                  <a:srgbClr val="000099"/>
                </a:solidFill>
              </a:rPr>
              <a:t>You need to be 15 years old to volunteer at the museum.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6617" y="1486558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2751" y="5008656"/>
            <a:ext cx="4807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91822" y="2736285"/>
            <a:ext cx="223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2339" y="1885657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5737" y="2333862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00200" y="1899104"/>
            <a:ext cx="20842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22062" y="1912551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4918" y="2318416"/>
            <a:ext cx="16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97396" y="2304969"/>
            <a:ext cx="20842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97396" y="3092824"/>
            <a:ext cx="2338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76934" y="2693895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1565813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749" y="558577"/>
            <a:ext cx="10445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1. Read the text. Decide if the sentences are </a:t>
            </a:r>
            <a:r>
              <a:rPr lang="en-US" sz="2800" i="1" dirty="0"/>
              <a:t>R </a:t>
            </a:r>
            <a:r>
              <a:rPr lang="en-US" sz="2800" b="1" dirty="0"/>
              <a:t>(right), </a:t>
            </a:r>
            <a:r>
              <a:rPr lang="en-US" sz="2800" i="1" dirty="0"/>
              <a:t>W </a:t>
            </a:r>
            <a:r>
              <a:rPr lang="en-US" sz="2800" b="1" dirty="0"/>
              <a:t>(wrong) or </a:t>
            </a:r>
            <a:r>
              <a:rPr lang="en-US" sz="2800" i="1" dirty="0"/>
              <a:t>DS </a:t>
            </a:r>
            <a:r>
              <a:rPr lang="en-US" sz="2800" b="1" dirty="0"/>
              <a:t>(doesn’t say).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09749" y="1512684"/>
            <a:ext cx="101977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99"/>
                </a:solidFill>
              </a:rPr>
              <a:t>1 </a:t>
            </a:r>
            <a:r>
              <a:rPr lang="en-US" sz="2600" dirty="0">
                <a:solidFill>
                  <a:srgbClr val="000099"/>
                </a:solidFill>
              </a:rPr>
              <a:t>You are not allowed to touch the exhibits in the museum.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2 </a:t>
            </a:r>
            <a:r>
              <a:rPr lang="en-US" sz="2600" dirty="0">
                <a:solidFill>
                  <a:srgbClr val="000099"/>
                </a:solidFill>
              </a:rPr>
              <a:t>The museum isn’t suitable for very young kids.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3 </a:t>
            </a:r>
            <a:r>
              <a:rPr lang="en-US" sz="2600" dirty="0">
                <a:solidFill>
                  <a:srgbClr val="000099"/>
                </a:solidFill>
              </a:rPr>
              <a:t>You can have a birthday party there.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4 </a:t>
            </a:r>
            <a:r>
              <a:rPr lang="en-US" sz="2600" dirty="0">
                <a:solidFill>
                  <a:srgbClr val="000099"/>
                </a:solidFill>
              </a:rPr>
              <a:t>Summer camp at the museum lasts for a month.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5 </a:t>
            </a:r>
            <a:r>
              <a:rPr lang="en-US" sz="2600" dirty="0">
                <a:solidFill>
                  <a:srgbClr val="000099"/>
                </a:solidFill>
              </a:rPr>
              <a:t>You need to be 15 years old to volunteer at the museum.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6617" y="1486558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91822" y="2736285"/>
            <a:ext cx="223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2339" y="1885657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2312902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00200" y="1899104"/>
            <a:ext cx="20842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22062" y="1912551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4918" y="2318416"/>
            <a:ext cx="16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97396" y="2304969"/>
            <a:ext cx="20842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97396" y="3092824"/>
            <a:ext cx="2338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76934" y="2693895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0" y="3784873"/>
            <a:ext cx="9612066" cy="252447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600200" y="3520708"/>
            <a:ext cx="3070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53674" y="5550183"/>
            <a:ext cx="37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10253" y="3095500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06927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2043953" cy="430887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9105" y="457200"/>
            <a:ext cx="819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text again and choose the correct answer.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387" y="980420"/>
            <a:ext cx="11698941" cy="527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The aim of the Young At Art Children’s Museum is __________.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to introduce children to art	B. to gain money 		  C. to join summer camp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Children can do a lot of activities at Young At Art’s Museum EXCEPT: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create their own work of art	B. celebrate birthday parties  C. study English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What can talented young artists receive?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discounts				B. scholarships		  C. materials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Who can become a member of YAA?</a:t>
            </a:r>
            <a:endParaRPr lang="en-US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5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no-one				B. anyone			  C. children under 15</a:t>
            </a:r>
            <a:endParaRPr lang="en-US" sz="25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828800"/>
            <a:ext cx="470647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46435" y="3100743"/>
            <a:ext cx="386262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9564" y="4452856"/>
            <a:ext cx="470647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9563" y="5737391"/>
            <a:ext cx="470647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0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054" y="604786"/>
            <a:ext cx="7455389" cy="56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133850" y="3602173"/>
            <a:ext cx="2686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Writing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93729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059" y="1650885"/>
            <a:ext cx="111476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7. Write a letter to your English friend about your plans for the summer (about 50-60 words). Write about </a:t>
            </a:r>
            <a:r>
              <a:rPr lang="en-US" sz="2800" b="1" i="1" dirty="0">
                <a:solidFill>
                  <a:srgbClr val="0000CC"/>
                </a:solidFill>
              </a:rPr>
              <a:t>where you are going to go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i="1" dirty="0">
                <a:solidFill>
                  <a:srgbClr val="0000CC"/>
                </a:solidFill>
              </a:rPr>
              <a:t>who you are going to go with </a:t>
            </a:r>
            <a:r>
              <a:rPr lang="en-US" sz="2800" b="1" dirty="0">
                <a:solidFill>
                  <a:srgbClr val="0000CC"/>
                </a:solidFill>
              </a:rPr>
              <a:t>and </a:t>
            </a:r>
            <a:r>
              <a:rPr lang="en-US" sz="2800" b="1" i="1" dirty="0">
                <a:solidFill>
                  <a:srgbClr val="0000CC"/>
                </a:solidFill>
              </a:rPr>
              <a:t>what you are going to do there</a:t>
            </a:r>
            <a:r>
              <a:rPr lang="en-US" sz="2800" b="1" dirty="0">
                <a:solidFill>
                  <a:srgbClr val="0000CC"/>
                </a:solidFill>
              </a:rPr>
              <a:t>. Invite your friend to come with you.</a:t>
            </a:r>
            <a:endParaRPr lang="en-US" sz="2800" dirty="0">
              <a:solidFill>
                <a:srgbClr val="0000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18765" y="2232212"/>
            <a:ext cx="10623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0" y="2232212"/>
            <a:ext cx="26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8964" y="2232212"/>
            <a:ext cx="38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08094" y="2855259"/>
            <a:ext cx="18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66011" y="2873189"/>
            <a:ext cx="385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09093" y="2873189"/>
            <a:ext cx="187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2094" y="3523131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2011" y="3523131"/>
            <a:ext cx="370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53106" y="3523131"/>
            <a:ext cx="2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124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76" y="548639"/>
            <a:ext cx="8582297" cy="5721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6135" y="3747502"/>
            <a:ext cx="2472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614" y="1630740"/>
            <a:ext cx="10058400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1 </a:t>
            </a:r>
            <a:r>
              <a:rPr lang="en-US" sz="2600" dirty="0">
                <a:solidFill>
                  <a:srgbClr val="0000CC"/>
                </a:solidFill>
              </a:rPr>
              <a:t>What kind of film does Suzanne suggest?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A </a:t>
            </a:r>
            <a:r>
              <a:rPr lang="en-US" sz="2600" dirty="0" err="1">
                <a:solidFill>
                  <a:srgbClr val="0000CC"/>
                </a:solidFill>
              </a:rPr>
              <a:t>a</a:t>
            </a:r>
            <a:r>
              <a:rPr lang="en-US" sz="2600" dirty="0">
                <a:solidFill>
                  <a:srgbClr val="0000CC"/>
                </a:solidFill>
              </a:rPr>
              <a:t> horror film 	</a:t>
            </a:r>
            <a:r>
              <a:rPr lang="en-US" sz="2600" b="1" dirty="0">
                <a:solidFill>
                  <a:srgbClr val="0000CC"/>
                </a:solidFill>
              </a:rPr>
              <a:t>B </a:t>
            </a:r>
            <a:r>
              <a:rPr lang="en-US" sz="2600" dirty="0">
                <a:solidFill>
                  <a:srgbClr val="0000CC"/>
                </a:solidFill>
              </a:rPr>
              <a:t>a drama film	</a:t>
            </a:r>
            <a:r>
              <a:rPr lang="en-US" sz="2600" b="1" dirty="0">
                <a:solidFill>
                  <a:srgbClr val="0000CC"/>
                </a:solidFill>
              </a:rPr>
              <a:t>C </a:t>
            </a:r>
            <a:r>
              <a:rPr lang="en-US" sz="2600" dirty="0">
                <a:solidFill>
                  <a:srgbClr val="0000CC"/>
                </a:solidFill>
              </a:rPr>
              <a:t>a science-fiction film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2 </a:t>
            </a:r>
            <a:r>
              <a:rPr lang="en-US" sz="2600" dirty="0">
                <a:solidFill>
                  <a:srgbClr val="0000CC"/>
                </a:solidFill>
              </a:rPr>
              <a:t>The sitcom Suzanne’s brother wants to watch is at _______.</a:t>
            </a:r>
          </a:p>
          <a:p>
            <a:pPr>
              <a:lnSpc>
                <a:spcPct val="130000"/>
              </a:lnSpc>
            </a:pPr>
            <a:r>
              <a:rPr lang="pt-BR" sz="2600" b="1" dirty="0">
                <a:solidFill>
                  <a:srgbClr val="0000CC"/>
                </a:solidFill>
              </a:rPr>
              <a:t>A </a:t>
            </a:r>
            <a:r>
              <a:rPr lang="pt-BR" sz="2600" dirty="0">
                <a:solidFill>
                  <a:srgbClr val="0000CC"/>
                </a:solidFill>
              </a:rPr>
              <a:t>7:00 		</a:t>
            </a:r>
            <a:r>
              <a:rPr lang="pt-BR" sz="2600" b="1" dirty="0">
                <a:solidFill>
                  <a:srgbClr val="0000CC"/>
                </a:solidFill>
              </a:rPr>
              <a:t>B </a:t>
            </a:r>
            <a:r>
              <a:rPr lang="pt-BR" sz="2600" dirty="0">
                <a:solidFill>
                  <a:srgbClr val="0000CC"/>
                </a:solidFill>
              </a:rPr>
              <a:t>9:00 		</a:t>
            </a:r>
            <a:r>
              <a:rPr lang="pt-BR" sz="2600" b="1" dirty="0">
                <a:solidFill>
                  <a:srgbClr val="0000CC"/>
                </a:solidFill>
              </a:rPr>
              <a:t>C </a:t>
            </a:r>
            <a:r>
              <a:rPr lang="pt-BR" sz="2600" dirty="0">
                <a:solidFill>
                  <a:srgbClr val="0000CC"/>
                </a:solidFill>
              </a:rPr>
              <a:t>9:30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3 </a:t>
            </a:r>
            <a:r>
              <a:rPr lang="en-US" sz="2600" dirty="0">
                <a:solidFill>
                  <a:srgbClr val="0000CC"/>
                </a:solidFill>
              </a:rPr>
              <a:t>Kent will watch the film with his ______.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A </a:t>
            </a:r>
            <a:r>
              <a:rPr lang="en-US" sz="2600" dirty="0">
                <a:solidFill>
                  <a:srgbClr val="0000CC"/>
                </a:solidFill>
              </a:rPr>
              <a:t>brother 		</a:t>
            </a:r>
            <a:r>
              <a:rPr lang="en-US" sz="2600" b="1" dirty="0">
                <a:solidFill>
                  <a:srgbClr val="0000CC"/>
                </a:solidFill>
              </a:rPr>
              <a:t>B </a:t>
            </a:r>
            <a:r>
              <a:rPr lang="en-US" sz="2600" dirty="0">
                <a:solidFill>
                  <a:srgbClr val="0000CC"/>
                </a:solidFill>
              </a:rPr>
              <a:t>cousin 		</a:t>
            </a:r>
            <a:r>
              <a:rPr lang="en-US" sz="2600" b="1" dirty="0">
                <a:solidFill>
                  <a:srgbClr val="0000CC"/>
                </a:solidFill>
              </a:rPr>
              <a:t>C </a:t>
            </a:r>
            <a:r>
              <a:rPr lang="en-US" sz="2600" dirty="0">
                <a:solidFill>
                  <a:srgbClr val="0000CC"/>
                </a:solidFill>
              </a:rPr>
              <a:t>aunt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4 </a:t>
            </a:r>
            <a:r>
              <a:rPr lang="en-US" sz="2600" dirty="0">
                <a:solidFill>
                  <a:srgbClr val="0000CC"/>
                </a:solidFill>
              </a:rPr>
              <a:t>What will Kent eat while watching the film?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A </a:t>
            </a:r>
            <a:r>
              <a:rPr lang="en-US" sz="2600" dirty="0">
                <a:solidFill>
                  <a:srgbClr val="0000CC"/>
                </a:solidFill>
              </a:rPr>
              <a:t>popcorn 		</a:t>
            </a:r>
            <a:r>
              <a:rPr lang="en-US" sz="2600" b="1" dirty="0">
                <a:solidFill>
                  <a:srgbClr val="0000CC"/>
                </a:solidFill>
              </a:rPr>
              <a:t>B </a:t>
            </a:r>
            <a:r>
              <a:rPr lang="en-US" sz="2600" dirty="0">
                <a:solidFill>
                  <a:srgbClr val="0000CC"/>
                </a:solidFill>
              </a:rPr>
              <a:t>crisps 		</a:t>
            </a:r>
            <a:r>
              <a:rPr lang="en-US" sz="2600" b="1" dirty="0">
                <a:solidFill>
                  <a:srgbClr val="0000CC"/>
                </a:solidFill>
              </a:rPr>
              <a:t>C </a:t>
            </a:r>
            <a:r>
              <a:rPr lang="en-US" sz="2600" dirty="0">
                <a:solidFill>
                  <a:srgbClr val="0000CC"/>
                </a:solidFill>
              </a:rPr>
              <a:t>carrots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587" y="505414"/>
            <a:ext cx="114613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8 Listen to Suzanne and Kent talking about a film. For the questions (1-4), choose the correct answer (A, B or C).</a:t>
            </a:r>
            <a:endParaRPr lang="en-US" sz="2600" dirty="0"/>
          </a:p>
        </p:txBody>
      </p:sp>
      <p:pic>
        <p:nvPicPr>
          <p:cNvPr id="5" name="CD3-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9047" y="904753"/>
            <a:ext cx="6096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27132" y="2225260"/>
            <a:ext cx="391915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0614" y="3279712"/>
            <a:ext cx="399319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7461" y="4277357"/>
            <a:ext cx="399319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8026" y="5365376"/>
            <a:ext cx="378856" cy="430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694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6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775" y="674400"/>
            <a:ext cx="11721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</a:rPr>
              <a:t>Tapescripts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i="1" dirty="0">
                <a:solidFill>
                  <a:srgbClr val="0000CC"/>
                </a:solidFill>
              </a:rPr>
              <a:t>Suzanne: </a:t>
            </a:r>
            <a:r>
              <a:rPr lang="en-US" sz="2200" dirty="0">
                <a:solidFill>
                  <a:srgbClr val="0000CC"/>
                </a:solidFill>
              </a:rPr>
              <a:t>Hi, Kent. Do you fancy watching a science fiction film at the cinema this evening? It looks really good.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Kent: </a:t>
            </a:r>
            <a:r>
              <a:rPr lang="en-US" sz="2200" dirty="0">
                <a:solidFill>
                  <a:srgbClr val="0000CC"/>
                </a:solidFill>
              </a:rPr>
              <a:t>No, thanks, Suzanne. I’m going to stay in to watch a horror film on TV. It’s called The Back Room.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Suzanne: </a:t>
            </a:r>
            <a:r>
              <a:rPr lang="en-US" sz="2200" dirty="0">
                <a:solidFill>
                  <a:srgbClr val="0000CC"/>
                </a:solidFill>
              </a:rPr>
              <a:t>Oh, I’ve heard of that film - but I always thought it was a drama. If I stay in, I’ll watch it, but my brother usually watches TV on Friday evenings.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Kent: </a:t>
            </a:r>
            <a:r>
              <a:rPr lang="en-US" sz="2200" dirty="0">
                <a:solidFill>
                  <a:srgbClr val="0000CC"/>
                </a:solidFill>
              </a:rPr>
              <a:t>Really? What does he watch?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Suzanne: </a:t>
            </a:r>
            <a:r>
              <a:rPr lang="en-US" sz="2200" dirty="0">
                <a:solidFill>
                  <a:srgbClr val="0000CC"/>
                </a:solidFill>
              </a:rPr>
              <a:t>He really loves a sitcom that’s on at 7:00 p.m. He never misses an episode.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Kent: </a:t>
            </a:r>
            <a:r>
              <a:rPr lang="en-US" sz="2200" dirty="0">
                <a:solidFill>
                  <a:srgbClr val="0000CC"/>
                </a:solidFill>
              </a:rPr>
              <a:t>Well, the film is on at 9:00 or 9:30 - I can’t remember. But it’ll probably start after the sitcom has finished.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Suzanne: </a:t>
            </a:r>
            <a:r>
              <a:rPr lang="en-US" sz="2200" dirty="0">
                <a:solidFill>
                  <a:srgbClr val="0000CC"/>
                </a:solidFill>
              </a:rPr>
              <a:t>Yes, you’re right. Maybe I’ll watch it then. Will you watch it on your own?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Kent: </a:t>
            </a:r>
            <a:r>
              <a:rPr lang="en-US" sz="2200" dirty="0">
                <a:solidFill>
                  <a:srgbClr val="0000CC"/>
                </a:solidFill>
              </a:rPr>
              <a:t>Well, my cousin’s staying with us for a few days, but he’s a bit young for horror films. I’m sure my aunt doesn’t allow him to watch films like that. So, I’ll probably watch it with my brother.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Suzanne: </a:t>
            </a:r>
            <a:r>
              <a:rPr lang="en-US" sz="2200" dirty="0">
                <a:solidFill>
                  <a:srgbClr val="0000CC"/>
                </a:solidFill>
              </a:rPr>
              <a:t>OK, enjoy it then. I have to go to the supermarket to get some carrots for my mum. And I think I’ll pick up some popcorn to watch the film with, too!</a:t>
            </a:r>
          </a:p>
          <a:p>
            <a:r>
              <a:rPr lang="en-US" sz="2200" b="1" i="1" dirty="0">
                <a:solidFill>
                  <a:srgbClr val="0000CC"/>
                </a:solidFill>
              </a:rPr>
              <a:t>Kent: </a:t>
            </a:r>
            <a:r>
              <a:rPr lang="en-US" sz="2200" dirty="0">
                <a:solidFill>
                  <a:srgbClr val="0000CC"/>
                </a:solidFill>
              </a:rPr>
              <a:t>Oh, good idea! I think there’s some crisps in the house that I can snack on.</a:t>
            </a:r>
          </a:p>
        </p:txBody>
      </p:sp>
    </p:spTree>
    <p:extLst>
      <p:ext uri="{BB962C8B-B14F-4D97-AF65-F5344CB8AC3E}">
        <p14:creationId xmlns:p14="http://schemas.microsoft.com/office/powerpoint/2010/main" val="3070053566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91" y="457204"/>
            <a:ext cx="5979586" cy="1735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222" t="-661" r="222" b="19435"/>
          <a:stretch/>
        </p:blipFill>
        <p:spPr>
          <a:xfrm>
            <a:off x="-9091" y="2245940"/>
            <a:ext cx="5970493" cy="3259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494" y="1114121"/>
            <a:ext cx="6221506" cy="43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93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4510" y="1379912"/>
            <a:ext cx="3255962" cy="6635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510" y="2219699"/>
            <a:ext cx="3255962" cy="66357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Reading 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610860" y="4800974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623560" y="5607424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26735" y="449637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07685" y="3081712"/>
            <a:ext cx="3255962" cy="66198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Writing   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610860" y="3953249"/>
            <a:ext cx="3255962" cy="6619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Listening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4" y="490818"/>
            <a:ext cx="4174591" cy="58763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407"/>
            <a:ext cx="9154160" cy="5686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890" y="1993220"/>
            <a:ext cx="881800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Skills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571500" lvl="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</a:rPr>
              <a:t>Reading: Young At Art Museum.</a:t>
            </a:r>
          </a:p>
          <a:p>
            <a:pPr marL="571500" lvl="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</a:rPr>
              <a:t>Writing: plan for the summer.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</a:rPr>
              <a:t>Listening: a conversation about a film.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12" y="2012671"/>
            <a:ext cx="12173696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</a:rPr>
              <a:t>TA 6 Right on WB </a:t>
            </a:r>
            <a:r>
              <a:rPr lang="en-US" sz="3600" i="1" dirty="0">
                <a:solidFill>
                  <a:srgbClr val="0000CC"/>
                </a:solidFill>
              </a:rPr>
              <a:t>(pp. 60 &amp; 61).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Term 2 Test</a:t>
            </a:r>
            <a:r>
              <a:rPr lang="en-US" sz="3600" i="1" dirty="0">
                <a:solidFill>
                  <a:srgbClr val="0000CC"/>
                </a:solidFill>
              </a:rPr>
              <a:t> in </a:t>
            </a:r>
            <a:r>
              <a:rPr lang="en-US" sz="3600" b="1" i="1" dirty="0">
                <a:solidFill>
                  <a:srgbClr val="0000CC"/>
                </a:solidFill>
              </a:rPr>
              <a:t>TA 6 Right on Notebook </a:t>
            </a:r>
            <a:r>
              <a:rPr lang="en-US" sz="3600" i="1" dirty="0">
                <a:solidFill>
                  <a:srgbClr val="0000CC"/>
                </a:solidFill>
              </a:rPr>
              <a:t>(pp. 64 – 67).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6 Test 2</a:t>
            </a:r>
            <a:r>
              <a:rPr lang="en-US" sz="3600" i="1" dirty="0">
                <a:solidFill>
                  <a:srgbClr val="0000CC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TA 6 Right on</a:t>
            </a:r>
            <a:r>
              <a:rPr lang="en-US" sz="3600" i="1" dirty="0">
                <a:solidFill>
                  <a:srgbClr val="0000CC"/>
                </a:solidFill>
              </a:rPr>
              <a:t> (pp. 56 &amp; 57).</a:t>
            </a: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184" y="2689287"/>
            <a:ext cx="9496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i="1" dirty="0">
                <a:solidFill>
                  <a:srgbClr val="0000CC"/>
                </a:solidFill>
              </a:rPr>
              <a:t>improve listening and reading skills.</a:t>
            </a:r>
          </a:p>
          <a:p>
            <a:pPr marL="457200" lvl="0" indent="-457200">
              <a:buFontTx/>
              <a:buChar char="-"/>
            </a:pPr>
            <a:r>
              <a:rPr lang="en-US" sz="3200" i="1" dirty="0">
                <a:solidFill>
                  <a:srgbClr val="0000CC"/>
                </a:solidFill>
              </a:rPr>
              <a:t>write about their </a:t>
            </a:r>
            <a:r>
              <a:rPr lang="en-US" sz="3200" i="1" dirty="0" err="1">
                <a:solidFill>
                  <a:srgbClr val="0000CC"/>
                </a:solidFill>
              </a:rPr>
              <a:t>neighbourhood</a:t>
            </a:r>
            <a:r>
              <a:rPr lang="en-US" sz="3200" i="1" dirty="0">
                <a:solidFill>
                  <a:srgbClr val="0000CC"/>
                </a:solidFill>
              </a:rPr>
              <a:t>.</a:t>
            </a:r>
          </a:p>
          <a:p>
            <a:pPr marL="457200" lvl="0" indent="-457200">
              <a:buFontTx/>
              <a:buChar char="-"/>
            </a:pPr>
            <a:r>
              <a:rPr lang="en-US" sz="3200" i="1" dirty="0" err="1">
                <a:solidFill>
                  <a:srgbClr val="0000CC"/>
                </a:solidFill>
              </a:rPr>
              <a:t>practise</a:t>
            </a:r>
            <a:r>
              <a:rPr lang="en-US" sz="3200" i="1" dirty="0">
                <a:solidFill>
                  <a:srgbClr val="0000CC"/>
                </a:solidFill>
              </a:rPr>
              <a:t> test-taking skills.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1"/>
            <a:ext cx="9570720" cy="5753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7D69B-2CBB-4ADD-8AE1-AE36366A679C}"/>
              </a:ext>
            </a:extLst>
          </p:cNvPr>
          <p:cNvSpPr txBox="1"/>
          <p:nvPr/>
        </p:nvSpPr>
        <p:spPr>
          <a:xfrm>
            <a:off x="337930" y="561546"/>
            <a:ext cx="11516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underlined part is pronounced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970722" y="1806058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ee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               B. 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fr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ee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ee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ee</a:t>
            </a:r>
            <a:endParaRPr lang="en-GB" sz="3200" u="sng" dirty="0">
              <a:solidFill>
                <a:srgbClr val="0070C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000" dirty="0">
                <a:solidFill>
                  <a:srgbClr val="FF0000"/>
                </a:solidFill>
              </a:rPr>
              <a:t>       /</a:t>
            </a:r>
            <a:r>
              <a:rPr lang="en-US" sz="3000" dirty="0" err="1">
                <a:solidFill>
                  <a:srgbClr val="FF0000"/>
                </a:solidFill>
              </a:rPr>
              <a:t>kiːp</a:t>
            </a:r>
            <a:r>
              <a:rPr lang="en-US" sz="3000" dirty="0">
                <a:solidFill>
                  <a:srgbClr val="FF0000"/>
                </a:solidFill>
              </a:rPr>
              <a:t>/                          /</a:t>
            </a:r>
            <a:r>
              <a:rPr lang="en-US" sz="3000" dirty="0" err="1">
                <a:solidFill>
                  <a:srgbClr val="FF0000"/>
                </a:solidFill>
                <a:cs typeface="Arial" panose="020B0604020202020204" pitchFamily="34" charset="0"/>
              </a:rPr>
              <a:t>fr</a:t>
            </a:r>
            <a:r>
              <a:rPr lang="en-US" sz="3000" dirty="0" err="1">
                <a:solidFill>
                  <a:srgbClr val="FF0000"/>
                </a:solidFill>
              </a:rPr>
              <a:t>i</a:t>
            </a:r>
            <a:r>
              <a:rPr lang="en-US" sz="3000" dirty="0">
                <a:solidFill>
                  <a:srgbClr val="FF0000"/>
                </a:solidFill>
              </a:rPr>
              <a:t>ː/                    /</a:t>
            </a:r>
            <a:r>
              <a:rPr lang="en-US" sz="3000" dirty="0" err="1">
                <a:solidFill>
                  <a:srgbClr val="FF0000"/>
                </a:solidFill>
              </a:rPr>
              <a:t>bɪə</a:t>
            </a:r>
            <a:r>
              <a:rPr lang="en-US" sz="3000" dirty="0">
                <a:solidFill>
                  <a:srgbClr val="FF0000"/>
                </a:solidFill>
              </a:rPr>
              <a:t>/                   /biː/</a:t>
            </a:r>
            <a:endParaRPr lang="vi-VN" sz="3000" dirty="0">
              <a:solidFill>
                <a:srgbClr val="FF000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2. A. 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ouse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	B. 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our               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ome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 D. </a:t>
            </a:r>
            <a:r>
              <a:rPr lang="en-GB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ope</a:t>
            </a:r>
            <a:endParaRPr lang="en-GB" sz="3200" dirty="0">
              <a:solidFill>
                <a:srgbClr val="0070C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haʊs</a:t>
            </a:r>
            <a:r>
              <a:rPr lang="en-US" sz="3000" dirty="0">
                <a:solidFill>
                  <a:srgbClr val="FF0000"/>
                </a:solidFill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    /</a:t>
            </a:r>
            <a:r>
              <a:rPr lang="en-US" sz="3000" dirty="0" err="1">
                <a:solidFill>
                  <a:srgbClr val="FF0000"/>
                </a:solidFill>
              </a:rPr>
              <a:t>aʊə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həʊm</a:t>
            </a:r>
            <a:r>
              <a:rPr lang="en-US" sz="3000" dirty="0">
                <a:solidFill>
                  <a:srgbClr val="FF0000"/>
                </a:solidFill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həʊp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endParaRPr lang="vi-VN" sz="3000" dirty="0">
              <a:solidFill>
                <a:srgbClr val="FF0000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ocolate	B. </a:t>
            </a:r>
            <a:r>
              <a:rPr lang="en-US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icken 	     C. heada</a:t>
            </a:r>
            <a:r>
              <a:rPr lang="en-US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	  D. kit</a:t>
            </a:r>
            <a:r>
              <a:rPr lang="en-US" sz="3200" u="sng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en 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tʃɒklət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tʃɪkɪn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hedeɪk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kɪtʃən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49908" y="1878496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92366" y="3342862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39361" y="4845512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4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454007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450574" y="1378177"/>
            <a:ext cx="1151613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explain         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order       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C.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perform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D. advise </a:t>
            </a:r>
            <a:endParaRPr lang="en-GB" sz="3400" dirty="0">
              <a:solidFill>
                <a:srgbClr val="0033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ɪkˈspleɪn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ɔːdər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/</a:t>
            </a:r>
            <a:r>
              <a:rPr lang="en-US" sz="3000" dirty="0" err="1">
                <a:solidFill>
                  <a:srgbClr val="FF0000"/>
                </a:solidFill>
              </a:rPr>
              <a:t>pəˈfɔːm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ədˈvaɪz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2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. A.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interested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   B.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excited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 C.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fantastic        </a:t>
            </a:r>
            <a:r>
              <a:rPr lang="en-GB" sz="34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D. </a:t>
            </a: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amazing</a:t>
            </a: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    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ɪntrəstɪd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 /</a:t>
            </a:r>
            <a:r>
              <a:rPr lang="en-US" sz="3000" dirty="0" err="1">
                <a:solidFill>
                  <a:srgbClr val="FF0000"/>
                </a:solidFill>
              </a:rPr>
              <a:t>ɪkˈsaɪtɪd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   /</a:t>
            </a:r>
            <a:r>
              <a:rPr lang="en-US" sz="3000" dirty="0" err="1">
                <a:solidFill>
                  <a:srgbClr val="FF0000"/>
                </a:solidFill>
              </a:rPr>
              <a:t>fænˈtæstɪk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/</a:t>
            </a:r>
            <a:r>
              <a:rPr lang="en-US" sz="3000" dirty="0" err="1">
                <a:solidFill>
                  <a:srgbClr val="FF0000"/>
                </a:solidFill>
              </a:rPr>
              <a:t>əˈmeɪzɪŋ</a:t>
            </a:r>
            <a:r>
              <a:rPr lang="en-GB" sz="3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GB" sz="3000" dirty="0">
              <a:solidFill>
                <a:srgbClr val="FF000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awful             B. boring	        C. silly                 D. beside</a:t>
            </a:r>
            <a:endParaRPr lang="en-GB" sz="3400" dirty="0">
              <a:solidFill>
                <a:srgbClr val="0033CC"/>
              </a:solidFill>
              <a:ea typeface="Arial" panose="020B0604020202020204" pitchFamily="34" charset="0"/>
              <a:cs typeface="HelveticaNeueLT Std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ɔːfəl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bɔːrɪŋ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>
                <a:solidFill>
                  <a:srgbClr val="FF0000"/>
                </a:solidFill>
              </a:rPr>
              <a:t>sɪli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bɪˈsaɪd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6799" y="1617119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8945" y="3423135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36996" y="4940139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477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88" y="522514"/>
            <a:ext cx="877824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3492" y="3878137"/>
            <a:ext cx="339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749" y="558577"/>
            <a:ext cx="10445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6. Read the text. Decide if the sentences are </a:t>
            </a:r>
            <a:r>
              <a:rPr lang="en-US" sz="2800" i="1" dirty="0"/>
              <a:t>R </a:t>
            </a:r>
            <a:r>
              <a:rPr lang="en-US" sz="2800" b="1" dirty="0"/>
              <a:t>(right), </a:t>
            </a:r>
            <a:r>
              <a:rPr lang="en-US" sz="2800" i="1" dirty="0"/>
              <a:t>W </a:t>
            </a:r>
            <a:r>
              <a:rPr lang="en-US" sz="2800" b="1" dirty="0"/>
              <a:t>(wrong) or </a:t>
            </a:r>
            <a:r>
              <a:rPr lang="en-US" sz="2800" i="1" dirty="0"/>
              <a:t>DS </a:t>
            </a:r>
            <a:r>
              <a:rPr lang="en-US" sz="2800" b="1" dirty="0"/>
              <a:t>(doesn’t say).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09749" y="1512684"/>
            <a:ext cx="101977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99"/>
                </a:solidFill>
              </a:rPr>
              <a:t>1 </a:t>
            </a:r>
            <a:r>
              <a:rPr lang="en-US" sz="2600" dirty="0">
                <a:solidFill>
                  <a:srgbClr val="000099"/>
                </a:solidFill>
              </a:rPr>
              <a:t>You are not allowed to touch the exhibits in the museum.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2 </a:t>
            </a:r>
            <a:r>
              <a:rPr lang="en-US" sz="2600" dirty="0">
                <a:solidFill>
                  <a:srgbClr val="000099"/>
                </a:solidFill>
              </a:rPr>
              <a:t>The museum isn’t suitable for very young kids.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3 </a:t>
            </a:r>
            <a:r>
              <a:rPr lang="en-US" sz="2600" dirty="0">
                <a:solidFill>
                  <a:srgbClr val="000099"/>
                </a:solidFill>
              </a:rPr>
              <a:t>You can have a birthday party there.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4 </a:t>
            </a:r>
            <a:r>
              <a:rPr lang="en-US" sz="2600" dirty="0">
                <a:solidFill>
                  <a:srgbClr val="000099"/>
                </a:solidFill>
              </a:rPr>
              <a:t>Summer camp at the museum lasts for a month.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5 </a:t>
            </a:r>
            <a:r>
              <a:rPr lang="en-US" sz="2600" dirty="0">
                <a:solidFill>
                  <a:srgbClr val="000099"/>
                </a:solidFill>
              </a:rPr>
              <a:t>You need to be 15 years old to volunteer at the museum.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36" y="3834798"/>
            <a:ext cx="7671950" cy="24293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72491" y="4754880"/>
            <a:ext cx="51337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56617" y="1486558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39543" y="5238206"/>
            <a:ext cx="3180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90062" y="5721532"/>
            <a:ext cx="223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2339" y="1885657"/>
            <a:ext cx="92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00200" y="1899104"/>
            <a:ext cx="20842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22062" y="1912551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4918" y="2318416"/>
            <a:ext cx="16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97396" y="2304969"/>
            <a:ext cx="20842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203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1213</Words>
  <Application>Microsoft Office PowerPoint</Application>
  <PresentationFormat>Widescreen</PresentationFormat>
  <Paragraphs>108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120</cp:revision>
  <dcterms:created xsi:type="dcterms:W3CDTF">2021-09-24T06:18:33Z</dcterms:created>
  <dcterms:modified xsi:type="dcterms:W3CDTF">2023-08-03T09:03:29Z</dcterms:modified>
</cp:coreProperties>
</file>