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301" r:id="rId3"/>
    <p:sldId id="258" r:id="rId4"/>
    <p:sldId id="389" r:id="rId5"/>
    <p:sldId id="390" r:id="rId6"/>
    <p:sldId id="391" r:id="rId7"/>
    <p:sldId id="392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4" r:id="rId29"/>
    <p:sldId id="413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280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9FE"/>
    <a:srgbClr val="548235"/>
    <a:srgbClr val="FFF9BC"/>
    <a:srgbClr val="398842"/>
    <a:srgbClr val="006600"/>
    <a:srgbClr val="008000"/>
    <a:srgbClr val="009900"/>
    <a:srgbClr val="DAE3F3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6" autoAdjust="0"/>
    <p:restoredTop sz="86355" autoAdjust="0"/>
  </p:normalViewPr>
  <p:slideViewPr>
    <p:cSldViewPr>
      <p:cViewPr varScale="1">
        <p:scale>
          <a:sx n="32" d="100"/>
          <a:sy n="32" d="100"/>
        </p:scale>
        <p:origin x="114" y="31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6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709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4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4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4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135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56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11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26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1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43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308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524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42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wmf"/><Relationship Id="rId4" Type="http://schemas.openxmlformats.org/officeDocument/2006/relationships/image" Target="../media/image9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wmf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HỆ TOẠ ĐỘ TRONG HÌNH HỌC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29508" y="4446052"/>
            <a:ext cx="16863851" cy="861744"/>
            <a:chOff x="4200466" y="4446051"/>
            <a:chExt cx="16863851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00466" y="4446051"/>
              <a:ext cx="1686385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 PHƯƠNG TRÌNH ĐƯỜNG THẲNG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646016"/>
            <a:ext cx="14610830" cy="907184"/>
            <a:chOff x="7459670" y="7086600"/>
            <a:chExt cx="1461252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97973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CHỈ PHƯƠNG CỦA ĐƯỜNG THẲNG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1004" y="10950699"/>
            <a:ext cx="10335621" cy="929775"/>
            <a:chOff x="7459670" y="8524495"/>
            <a:chExt cx="1033681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870402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GÓC CỦA HAI ĐƯỜNG THẲNG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5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2945" y="12077661"/>
            <a:ext cx="18647191" cy="942109"/>
            <a:chOff x="7459670" y="9982200"/>
            <a:chExt cx="18649352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1701656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KHOẢNG CÁCH TỪ MỘT ĐIỂM ĐẾN MỘT ĐƯỜNG THẲNG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7" name="Group 60">
            <a:extLst>
              <a:ext uri="{FF2B5EF4-FFF2-40B4-BE49-F238E27FC236}">
                <a16:creationId xmlns:a16="http://schemas.microsoft.com/office/drawing/2014/main" id="{7B09465E-8865-491E-A080-356F303186ED}"/>
              </a:ext>
            </a:extLst>
          </p:cNvPr>
          <p:cNvGrpSpPr/>
          <p:nvPr/>
        </p:nvGrpSpPr>
        <p:grpSpPr>
          <a:xfrm>
            <a:off x="2357706" y="6712816"/>
            <a:ext cx="16050326" cy="907184"/>
            <a:chOff x="7459670" y="7086600"/>
            <a:chExt cx="16052185" cy="90728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67D676B-790C-4288-8FDF-603EF06365BF}"/>
                </a:ext>
              </a:extLst>
            </p:cNvPr>
            <p:cNvSpPr/>
            <p:nvPr/>
          </p:nvSpPr>
          <p:spPr>
            <a:xfrm>
              <a:off x="9092456" y="7178187"/>
              <a:ext cx="1441939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THAM SỐ CỦA ĐƯỜNG THẲNG</a:t>
              </a:r>
            </a:p>
          </p:txBody>
        </p:sp>
        <p:grpSp>
          <p:nvGrpSpPr>
            <p:cNvPr id="49" name="Group 26">
              <a:extLst>
                <a:ext uri="{FF2B5EF4-FFF2-40B4-BE49-F238E27FC236}">
                  <a16:creationId xmlns:a16="http://schemas.microsoft.com/office/drawing/2014/main" id="{27FC07D0-DC71-4316-9038-61D26D0A7E00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0" name="Isosceles Triangle 44">
                <a:extLst>
                  <a:ext uri="{FF2B5EF4-FFF2-40B4-BE49-F238E27FC236}">
                    <a16:creationId xmlns:a16="http://schemas.microsoft.com/office/drawing/2014/main" id="{A6D0F202-6A23-4CEC-998F-E7B3FB9B29B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28">
                <a:extLst>
                  <a:ext uri="{FF2B5EF4-FFF2-40B4-BE49-F238E27FC236}">
                    <a16:creationId xmlns:a16="http://schemas.microsoft.com/office/drawing/2014/main" id="{5E57DB9B-D049-4B6E-AD1B-3B63BCD4578C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2" name="Round Same Side Corner Rectangle 60">
                  <a:extLst>
                    <a:ext uri="{FF2B5EF4-FFF2-40B4-BE49-F238E27FC236}">
                      <a16:creationId xmlns:a16="http://schemas.microsoft.com/office/drawing/2014/main" id="{D90D4D84-FA4E-43CF-A23E-7E0F278D7077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189C382-FCCA-4BBA-AF6B-CEAB2880EEF9}"/>
                    </a:ext>
                  </a:extLst>
                </p:cNvPr>
                <p:cNvSpPr txBox="1"/>
                <p:nvPr/>
              </p:nvSpPr>
              <p:spPr>
                <a:xfrm>
                  <a:off x="7874541" y="7688759"/>
                  <a:ext cx="676048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0" name="Group 60">
            <a:extLst>
              <a:ext uri="{FF2B5EF4-FFF2-40B4-BE49-F238E27FC236}">
                <a16:creationId xmlns:a16="http://schemas.microsoft.com/office/drawing/2014/main" id="{526A51FF-028F-467D-95EA-DA99FA167834}"/>
              </a:ext>
            </a:extLst>
          </p:cNvPr>
          <p:cNvGrpSpPr/>
          <p:nvPr/>
        </p:nvGrpSpPr>
        <p:grpSpPr>
          <a:xfrm>
            <a:off x="2357706" y="7772400"/>
            <a:ext cx="14246948" cy="907184"/>
            <a:chOff x="7459670" y="7086600"/>
            <a:chExt cx="14248600" cy="907289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B467CF3-4B6C-46F2-AB87-62779A7478CA}"/>
                </a:ext>
              </a:extLst>
            </p:cNvPr>
            <p:cNvSpPr/>
            <p:nvPr/>
          </p:nvSpPr>
          <p:spPr>
            <a:xfrm>
              <a:off x="9092456" y="7178187"/>
              <a:ext cx="1261581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PHÁP TUYẾN CỦA ĐƯỜNG THẲNG</a:t>
              </a:r>
            </a:p>
          </p:txBody>
        </p:sp>
        <p:grpSp>
          <p:nvGrpSpPr>
            <p:cNvPr id="72" name="Group 26">
              <a:extLst>
                <a:ext uri="{FF2B5EF4-FFF2-40B4-BE49-F238E27FC236}">
                  <a16:creationId xmlns:a16="http://schemas.microsoft.com/office/drawing/2014/main" id="{AF0D31F1-3368-46AD-BF4C-878074EEBB6A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73" name="Isosceles Triangle 44">
                <a:extLst>
                  <a:ext uri="{FF2B5EF4-FFF2-40B4-BE49-F238E27FC236}">
                    <a16:creationId xmlns:a16="http://schemas.microsoft.com/office/drawing/2014/main" id="{76A5D64C-3245-40DD-9BCD-44BC09B345F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825AA054-8270-41D8-BFA3-9F6D5FC84CB4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0" name="Round Same Side Corner Rectangle 60">
                  <a:extLst>
                    <a:ext uri="{FF2B5EF4-FFF2-40B4-BE49-F238E27FC236}">
                      <a16:creationId xmlns:a16="http://schemas.microsoft.com/office/drawing/2014/main" id="{5F1348F5-3E0C-48B5-9DB1-BA2DFF3024FA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B4BA3D9-0AA6-43AB-8D9F-45351165FFDE}"/>
                    </a:ext>
                  </a:extLst>
                </p:cNvPr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102" name="Group 60">
            <a:extLst>
              <a:ext uri="{FF2B5EF4-FFF2-40B4-BE49-F238E27FC236}">
                <a16:creationId xmlns:a16="http://schemas.microsoft.com/office/drawing/2014/main" id="{0690DD3F-E777-4C7B-959E-3C4E1BFB0B37}"/>
              </a:ext>
            </a:extLst>
          </p:cNvPr>
          <p:cNvGrpSpPr/>
          <p:nvPr/>
        </p:nvGrpSpPr>
        <p:grpSpPr>
          <a:xfrm>
            <a:off x="2357706" y="8763000"/>
            <a:ext cx="16050326" cy="907184"/>
            <a:chOff x="7459670" y="7086600"/>
            <a:chExt cx="16052185" cy="90728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43541F9-21A7-4A52-A974-599779058AAE}"/>
                </a:ext>
              </a:extLst>
            </p:cNvPr>
            <p:cNvSpPr/>
            <p:nvPr/>
          </p:nvSpPr>
          <p:spPr>
            <a:xfrm>
              <a:off x="9092456" y="7178187"/>
              <a:ext cx="14419399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THAM SỐ CỦA ĐƯỜNG THẲNG</a:t>
              </a:r>
            </a:p>
          </p:txBody>
        </p:sp>
        <p:grpSp>
          <p:nvGrpSpPr>
            <p:cNvPr id="104" name="Group 26">
              <a:extLst>
                <a:ext uri="{FF2B5EF4-FFF2-40B4-BE49-F238E27FC236}">
                  <a16:creationId xmlns:a16="http://schemas.microsoft.com/office/drawing/2014/main" id="{484DB8A9-2F49-4F7E-B459-217C5281184F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05" name="Isosceles Triangle 44">
                <a:extLst>
                  <a:ext uri="{FF2B5EF4-FFF2-40B4-BE49-F238E27FC236}">
                    <a16:creationId xmlns:a16="http://schemas.microsoft.com/office/drawing/2014/main" id="{E8E6176C-BD6C-4B37-83E2-402AED0522F1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06" name="Group 28">
                <a:extLst>
                  <a:ext uri="{FF2B5EF4-FFF2-40B4-BE49-F238E27FC236}">
                    <a16:creationId xmlns:a16="http://schemas.microsoft.com/office/drawing/2014/main" id="{C09B0F57-E2DE-4F6B-92DF-EB38D481DAC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07" name="Round Same Side Corner Rectangle 60">
                  <a:extLst>
                    <a:ext uri="{FF2B5EF4-FFF2-40B4-BE49-F238E27FC236}">
                      <a16:creationId xmlns:a16="http://schemas.microsoft.com/office/drawing/2014/main" id="{929028D1-8556-4121-AAD4-BE2E0D699FB4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135EA733-B340-41FF-AAE7-3C84E0347DDB}"/>
                    </a:ext>
                  </a:extLst>
                </p:cNvPr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109" name="Group 60">
            <a:extLst>
              <a:ext uri="{FF2B5EF4-FFF2-40B4-BE49-F238E27FC236}">
                <a16:creationId xmlns:a16="http://schemas.microsoft.com/office/drawing/2014/main" id="{AEBCC869-65DC-4146-846D-A04D4E379227}"/>
              </a:ext>
            </a:extLst>
          </p:cNvPr>
          <p:cNvGrpSpPr/>
          <p:nvPr/>
        </p:nvGrpSpPr>
        <p:grpSpPr>
          <a:xfrm>
            <a:off x="2357706" y="9800155"/>
            <a:ext cx="15274473" cy="907184"/>
            <a:chOff x="7459670" y="7086600"/>
            <a:chExt cx="15276242" cy="907289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2B42CC95-2D01-4595-B6F8-728F09438340}"/>
                </a:ext>
              </a:extLst>
            </p:cNvPr>
            <p:cNvSpPr/>
            <p:nvPr/>
          </p:nvSpPr>
          <p:spPr>
            <a:xfrm>
              <a:off x="9092456" y="7178187"/>
              <a:ext cx="1364345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 TRÍ TƯƠNG ĐỐI CỦA HAI ĐƯỜNG THẲNG</a:t>
              </a:r>
            </a:p>
          </p:txBody>
        </p:sp>
        <p:grpSp>
          <p:nvGrpSpPr>
            <p:cNvPr id="111" name="Group 26">
              <a:extLst>
                <a:ext uri="{FF2B5EF4-FFF2-40B4-BE49-F238E27FC236}">
                  <a16:creationId xmlns:a16="http://schemas.microsoft.com/office/drawing/2014/main" id="{8233E5FD-35FF-4051-A2B5-1F1FC602A188}"/>
                </a:ext>
              </a:extLst>
            </p:cNvPr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112" name="Isosceles Triangle 44">
                <a:extLst>
                  <a:ext uri="{FF2B5EF4-FFF2-40B4-BE49-F238E27FC236}">
                    <a16:creationId xmlns:a16="http://schemas.microsoft.com/office/drawing/2014/main" id="{00161785-5900-4386-A1F3-8EA97BF49E84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3" name="Group 28">
                <a:extLst>
                  <a:ext uri="{FF2B5EF4-FFF2-40B4-BE49-F238E27FC236}">
                    <a16:creationId xmlns:a16="http://schemas.microsoft.com/office/drawing/2014/main" id="{FBFA994F-A62A-4679-9F7B-C32BF30380EE}"/>
                  </a:ext>
                </a:extLst>
              </p:cNvPr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14" name="Round Same Side Corner Rectangle 60">
                  <a:extLst>
                    <a:ext uri="{FF2B5EF4-FFF2-40B4-BE49-F238E27FC236}">
                      <a16:creationId xmlns:a16="http://schemas.microsoft.com/office/drawing/2014/main" id="{05C3458D-81E5-4A66-AD20-630FC959D05D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F3BFB138-5A95-4D4E-9A37-BDE2FBCCB3B4}"/>
                    </a:ext>
                  </a:extLst>
                </p:cNvPr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8" y="7341578"/>
            <a:ext cx="23741007" cy="501143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78097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839783"/>
            <a:ext cx="23590740" cy="3140720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752704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949305" y="3864438"/>
                <a:ext cx="23147260" cy="15848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305" y="3864438"/>
                <a:ext cx="23147260" cy="1584868"/>
              </a:xfrm>
              <a:prstGeom prst="rect">
                <a:avLst/>
              </a:prstGeom>
              <a:blipFill>
                <a:blip r:embed="rId2"/>
                <a:stretch>
                  <a:fillRect t="-6154" b="-134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879529" y="8264794"/>
                <a:ext cx="23286812" cy="267593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29" y="8264794"/>
                <a:ext cx="23286812" cy="2675935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914764"/>
            <a:ext cx="19652459" cy="1057036"/>
            <a:chOff x="-288924" y="1768037"/>
            <a:chExt cx="19652459" cy="105703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01563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768037"/>
              <a:ext cx="7841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277714" y="3782856"/>
            <a:ext cx="22554526" cy="2236944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3331894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368375" y="6831388"/>
            <a:ext cx="22554526" cy="5208212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403647" y="6438241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9608" y="6400800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217587" y="4128952"/>
                <a:ext cx="21948825" cy="167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là 1 vectơ pháp tuyến (VTPT)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giá của nó vuông góc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587" y="4128952"/>
                <a:ext cx="21948825" cy="1678280"/>
              </a:xfrm>
              <a:prstGeom prst="rect">
                <a:avLst/>
              </a:prstGeom>
              <a:blipFill>
                <a:blip r:embed="rId3"/>
                <a:stretch>
                  <a:fillRect t="-144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777365" y="7535451"/>
                <a:ext cx="21198840" cy="80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lvl="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VTPT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cũng là VTPT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5" y="7535451"/>
                <a:ext cx="21198840" cy="805477"/>
              </a:xfrm>
              <a:prstGeom prst="rect">
                <a:avLst/>
              </a:prstGeom>
              <a:blipFill>
                <a:blip r:embed="rId4"/>
                <a:stretch>
                  <a:fillRect t="-12121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840550" y="1990964"/>
            <a:ext cx="18730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800" b="1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PHÁP TUYẾN CỦA ĐƯỜNG THẲNG</a:t>
            </a:r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2A9D14-3AEC-4494-8A71-89EE7C017D8F}"/>
                  </a:ext>
                </a:extLst>
              </p:cNvPr>
              <p:cNvSpPr txBox="1"/>
              <p:nvPr/>
            </p:nvSpPr>
            <p:spPr>
              <a:xfrm>
                <a:off x="1683349" y="8384018"/>
                <a:ext cx="21198840" cy="333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 </a:t>
                </a:r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hệ giữa VTCP và VTPT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Đường thẳng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góc với nhau.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có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và ngược lại.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F2A9D14-3AEC-4494-8A71-89EE7C017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349" y="8384018"/>
                <a:ext cx="21198840" cy="3333413"/>
              </a:xfrm>
              <a:prstGeom prst="rect">
                <a:avLst/>
              </a:prstGeom>
              <a:blipFill>
                <a:blip r:embed="rId5"/>
                <a:stretch>
                  <a:fillRect t="-2925" r="-1553" b="-7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40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/>
      <p:bldP spid="41" grpId="0"/>
      <p:bldP spid="42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914764"/>
            <a:ext cx="19652459" cy="1057036"/>
            <a:chOff x="-288924" y="1768037"/>
            <a:chExt cx="19652459" cy="105703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01563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768037"/>
              <a:ext cx="7841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840550" y="1990964"/>
            <a:ext cx="18730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PHÁP TUYẾN CỦA ĐƯỜNG THẲNG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ounded Rectangle 47">
            <a:extLst>
              <a:ext uri="{FF2B5EF4-FFF2-40B4-BE49-F238E27FC236}">
                <a16:creationId xmlns:a16="http://schemas.microsoft.com/office/drawing/2014/main" id="{7133AFCF-0A0F-48CF-917F-27C82CBBBFE2}"/>
              </a:ext>
            </a:extLst>
          </p:cNvPr>
          <p:cNvSpPr/>
          <p:nvPr/>
        </p:nvSpPr>
        <p:spPr>
          <a:xfrm>
            <a:off x="1371600" y="3859588"/>
            <a:ext cx="22554526" cy="4751012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Freeform 20">
            <a:extLst>
              <a:ext uri="{FF2B5EF4-FFF2-40B4-BE49-F238E27FC236}">
                <a16:creationId xmlns:a16="http://schemas.microsoft.com/office/drawing/2014/main" id="{32A6F049-89AD-4D64-94B4-571F4433BF2E}"/>
              </a:ext>
            </a:extLst>
          </p:cNvPr>
          <p:cNvSpPr>
            <a:spLocks/>
          </p:cNvSpPr>
          <p:nvPr/>
        </p:nvSpPr>
        <p:spPr bwMode="auto">
          <a:xfrm>
            <a:off x="1406872" y="3466441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EC6189-8061-4E2A-B6C0-80F3ED38CCAD}"/>
              </a:ext>
            </a:extLst>
          </p:cNvPr>
          <p:cNvSpPr txBox="1"/>
          <p:nvPr/>
        </p:nvSpPr>
        <p:spPr>
          <a:xfrm>
            <a:off x="1662833" y="3429000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871A7E5-8CDA-44EF-82B2-4653A5F33F97}"/>
              </a:ext>
            </a:extLst>
          </p:cNvPr>
          <p:cNvSpPr txBox="1"/>
          <p:nvPr/>
        </p:nvSpPr>
        <p:spPr>
          <a:xfrm>
            <a:off x="1780590" y="4563651"/>
            <a:ext cx="21198840" cy="324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 marR="0" lvl="0" indent="0" algn="l" defTabSz="217727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đường thẳng song song với nhau thì VTPT của đường này là VTPT của đường kia.</a:t>
            </a:r>
          </a:p>
          <a:p>
            <a:pPr marL="450215" marR="0" lvl="0" indent="0" algn="l" defTabSz="217727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Hai đường thẳng vuông góc với nhau thì VTPT của đường này là VTCP của đường kia và ngược lại.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22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180562"/>
            <a:ext cx="23672882" cy="501143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78097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839784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752704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892850" y="3628791"/>
                <a:ext cx="22598300" cy="176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1000"/>
                  </a:spcAft>
                  <a:tabLst>
                    <a:tab pos="45021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spc="-3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spc="-3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spc="-3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spc="-30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spc="-3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</a:t>
                </a:r>
                <a:r>
                  <a:rPr lang="vi-VN" sz="4400" b="1" spc="-3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ectơ pháp tuyến của đường thẳng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spc="-30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50" y="3628791"/>
                <a:ext cx="22598300" cy="17636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1562746" y="8096912"/>
                <a:ext cx="18900311" cy="360715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Từ phương trình tham số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Nên suy ra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pháp tuyến của đường thẳng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0" algn="just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746" y="8096912"/>
                <a:ext cx="18900311" cy="3607151"/>
              </a:xfrm>
              <a:prstGeom prst="rect">
                <a:avLst/>
              </a:prstGeom>
              <a:blipFill>
                <a:blip r:embed="rId3"/>
                <a:stretch>
                  <a:fillRect t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84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72274" y="3034769"/>
            <a:ext cx="21892989" cy="2681584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2590800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368375" y="6678988"/>
            <a:ext cx="21948825" cy="4751011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403647" y="6285841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9608" y="6248400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292954" y="3600425"/>
                <a:ext cx="22325926" cy="1854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PTTQ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54" y="3600425"/>
                <a:ext cx="22325926" cy="1854867"/>
              </a:xfrm>
              <a:prstGeom prst="rect">
                <a:avLst/>
              </a:prstGeom>
              <a:blipFill>
                <a:blip r:embed="rId3"/>
                <a:stretch>
                  <a:fillRect t="-5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777365" y="7383051"/>
                <a:ext cx="21198840" cy="343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21715" indent="-571500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:</a:t>
                </a: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1 VTPT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1021715" indent="-571500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trình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5" y="7383051"/>
                <a:ext cx="21198840" cy="3435556"/>
              </a:xfrm>
              <a:prstGeom prst="rect">
                <a:avLst/>
              </a:prstGeom>
              <a:blipFill>
                <a:blip r:embed="rId4"/>
                <a:stretch>
                  <a:fillRect t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TỔNG QUÁT CỦA ĐƯỜNG THẲNG</a:t>
            </a:r>
          </a:p>
        </p:txBody>
      </p:sp>
    </p:spTree>
    <p:extLst>
      <p:ext uri="{BB962C8B-B14F-4D97-AF65-F5344CB8AC3E}">
        <p14:creationId xmlns:p14="http://schemas.microsoft.com/office/powerpoint/2010/main" val="22730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914764"/>
            <a:ext cx="19652459" cy="1057036"/>
            <a:chOff x="-288924" y="1768037"/>
            <a:chExt cx="19652459" cy="105703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01563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768037"/>
              <a:ext cx="7841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840550" y="1990964"/>
            <a:ext cx="18730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PHÁP TUYẾN CỦA ĐƯỜNG THẲNG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ounded Rectangle 47">
            <a:extLst>
              <a:ext uri="{FF2B5EF4-FFF2-40B4-BE49-F238E27FC236}">
                <a16:creationId xmlns:a16="http://schemas.microsoft.com/office/drawing/2014/main" id="{7133AFCF-0A0F-48CF-917F-27C82CBBBFE2}"/>
              </a:ext>
            </a:extLst>
          </p:cNvPr>
          <p:cNvSpPr/>
          <p:nvPr/>
        </p:nvSpPr>
        <p:spPr>
          <a:xfrm>
            <a:off x="1371600" y="3859588"/>
            <a:ext cx="22554526" cy="1855412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Freeform 20">
            <a:extLst>
              <a:ext uri="{FF2B5EF4-FFF2-40B4-BE49-F238E27FC236}">
                <a16:creationId xmlns:a16="http://schemas.microsoft.com/office/drawing/2014/main" id="{32A6F049-89AD-4D64-94B4-571F4433BF2E}"/>
              </a:ext>
            </a:extLst>
          </p:cNvPr>
          <p:cNvSpPr>
            <a:spLocks/>
          </p:cNvSpPr>
          <p:nvPr/>
        </p:nvSpPr>
        <p:spPr bwMode="auto">
          <a:xfrm>
            <a:off x="1406872" y="3466441"/>
            <a:ext cx="8973412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EC6189-8061-4E2A-B6C0-80F3ED38CCAD}"/>
              </a:ext>
            </a:extLst>
          </p:cNvPr>
          <p:cNvSpPr txBox="1"/>
          <p:nvPr/>
        </p:nvSpPr>
        <p:spPr>
          <a:xfrm>
            <a:off x="1662833" y="3429000"/>
            <a:ext cx="8717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kumimoji="0" lang="en-US" sz="4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TRƯỜNG HỢP ĐẶC BIỆT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/>
              <p:nvPr/>
            </p:nvSpPr>
            <p:spPr>
              <a:xfrm>
                <a:off x="1780590" y="4563651"/>
                <a:ext cx="21198840" cy="80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lvl="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trùng với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𝑶𝒙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PTTQ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90" y="4563651"/>
                <a:ext cx="21198840" cy="805477"/>
              </a:xfrm>
              <a:prstGeom prst="rect">
                <a:avLst/>
              </a:prstGeom>
              <a:blipFill>
                <a:blip r:embed="rId3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61A0F3E2-B54D-45B2-8C9D-813BFD0283E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19" y="6049432"/>
            <a:ext cx="7177088" cy="6905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4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914764"/>
            <a:ext cx="19652459" cy="1057036"/>
            <a:chOff x="-288924" y="1768037"/>
            <a:chExt cx="19652459" cy="105703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01563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768037"/>
              <a:ext cx="7841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840550" y="1990964"/>
            <a:ext cx="18730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PHÁP TUYẾN CỦA ĐƯỜNG THẲNG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ounded Rectangle 47">
            <a:extLst>
              <a:ext uri="{FF2B5EF4-FFF2-40B4-BE49-F238E27FC236}">
                <a16:creationId xmlns:a16="http://schemas.microsoft.com/office/drawing/2014/main" id="{7133AFCF-0A0F-48CF-917F-27C82CBBBFE2}"/>
              </a:ext>
            </a:extLst>
          </p:cNvPr>
          <p:cNvSpPr/>
          <p:nvPr/>
        </p:nvSpPr>
        <p:spPr>
          <a:xfrm>
            <a:off x="1371600" y="3859588"/>
            <a:ext cx="22554526" cy="1855412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Freeform 20">
            <a:extLst>
              <a:ext uri="{FF2B5EF4-FFF2-40B4-BE49-F238E27FC236}">
                <a16:creationId xmlns:a16="http://schemas.microsoft.com/office/drawing/2014/main" id="{32A6F049-89AD-4D64-94B4-571F4433BF2E}"/>
              </a:ext>
            </a:extLst>
          </p:cNvPr>
          <p:cNvSpPr>
            <a:spLocks/>
          </p:cNvSpPr>
          <p:nvPr/>
        </p:nvSpPr>
        <p:spPr bwMode="auto">
          <a:xfrm>
            <a:off x="1406872" y="3466441"/>
            <a:ext cx="8973412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EC6189-8061-4E2A-B6C0-80F3ED38CCAD}"/>
              </a:ext>
            </a:extLst>
          </p:cNvPr>
          <p:cNvSpPr txBox="1"/>
          <p:nvPr/>
        </p:nvSpPr>
        <p:spPr>
          <a:xfrm>
            <a:off x="1662833" y="3429000"/>
            <a:ext cx="8717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CÁC TRƯỜNG HỢP ĐẶC BIỆT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/>
              <p:nvPr/>
            </p:nvSpPr>
            <p:spPr>
              <a:xfrm>
                <a:off x="1780590" y="4563651"/>
                <a:ext cx="21198840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800"/>
                  </a:spcAft>
                  <a:buClr>
                    <a:srgbClr val="000000"/>
                  </a:buClr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song hoặc trùng với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𝑶𝒚</m:t>
                    </m:r>
                  </m:oMath>
                </a14:m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PTTQ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590" y="4563651"/>
                <a:ext cx="21198840" cy="808619"/>
              </a:xfrm>
              <a:prstGeom prst="rect">
                <a:avLst/>
              </a:prstGeom>
              <a:blipFill>
                <a:blip r:embed="rId3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110FB5E-7A35-449D-85ED-2C874F6407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284" y="6064672"/>
            <a:ext cx="6519863" cy="6472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751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914764"/>
            <a:ext cx="19652459" cy="1057036"/>
            <a:chOff x="-288924" y="1768037"/>
            <a:chExt cx="19652459" cy="105703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01563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768037"/>
              <a:ext cx="7841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840550" y="1990964"/>
            <a:ext cx="18730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PHÁP TUYẾN CỦA ĐƯỜNG THẲNG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ounded Rectangle 47">
            <a:extLst>
              <a:ext uri="{FF2B5EF4-FFF2-40B4-BE49-F238E27FC236}">
                <a16:creationId xmlns:a16="http://schemas.microsoft.com/office/drawing/2014/main" id="{7133AFCF-0A0F-48CF-917F-27C82CBBBFE2}"/>
              </a:ext>
            </a:extLst>
          </p:cNvPr>
          <p:cNvSpPr/>
          <p:nvPr/>
        </p:nvSpPr>
        <p:spPr>
          <a:xfrm>
            <a:off x="1371600" y="3859588"/>
            <a:ext cx="22554526" cy="1855412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Freeform 20">
            <a:extLst>
              <a:ext uri="{FF2B5EF4-FFF2-40B4-BE49-F238E27FC236}">
                <a16:creationId xmlns:a16="http://schemas.microsoft.com/office/drawing/2014/main" id="{32A6F049-89AD-4D64-94B4-571F4433BF2E}"/>
              </a:ext>
            </a:extLst>
          </p:cNvPr>
          <p:cNvSpPr>
            <a:spLocks/>
          </p:cNvSpPr>
          <p:nvPr/>
        </p:nvSpPr>
        <p:spPr bwMode="auto">
          <a:xfrm>
            <a:off x="1406872" y="3466441"/>
            <a:ext cx="8973412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EC6189-8061-4E2A-B6C0-80F3ED38CCAD}"/>
              </a:ext>
            </a:extLst>
          </p:cNvPr>
          <p:cNvSpPr txBox="1"/>
          <p:nvPr/>
        </p:nvSpPr>
        <p:spPr>
          <a:xfrm>
            <a:off x="1662833" y="3429000"/>
            <a:ext cx="8717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CÁC TRƯỜNG HỢP ĐẶC BIỆT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/>
              <p:nvPr/>
            </p:nvSpPr>
            <p:spPr>
              <a:xfrm>
                <a:off x="1874521" y="4572000"/>
                <a:ext cx="21198840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800"/>
                  </a:spcAft>
                  <a:buClr>
                    <a:srgbClr val="000000"/>
                  </a:buClr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gốc tọa độ O </a:t>
                </a:r>
                <a:r>
                  <a:rPr lang="nl-NL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PTTQ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21" y="4572000"/>
                <a:ext cx="21198840" cy="808619"/>
              </a:xfrm>
              <a:prstGeom prst="rect">
                <a:avLst/>
              </a:prstGeom>
              <a:blipFill>
                <a:blip r:embed="rId3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2B25D05-FBA2-4013-A59A-6B42CCE1456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284" y="6427412"/>
            <a:ext cx="7334250" cy="6310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6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914764"/>
            <a:ext cx="19652459" cy="1057036"/>
            <a:chOff x="-288924" y="1768037"/>
            <a:chExt cx="19652459" cy="1057034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801563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768037"/>
              <a:ext cx="784189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840550" y="1990964"/>
            <a:ext cx="18730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PHÁP TUYẾN CỦA ĐƯỜNG THẲNG</a:t>
            </a: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ounded Rectangle 47">
            <a:extLst>
              <a:ext uri="{FF2B5EF4-FFF2-40B4-BE49-F238E27FC236}">
                <a16:creationId xmlns:a16="http://schemas.microsoft.com/office/drawing/2014/main" id="{7133AFCF-0A0F-48CF-917F-27C82CBBBFE2}"/>
              </a:ext>
            </a:extLst>
          </p:cNvPr>
          <p:cNvSpPr/>
          <p:nvPr/>
        </p:nvSpPr>
        <p:spPr>
          <a:xfrm>
            <a:off x="1371600" y="3859588"/>
            <a:ext cx="22554526" cy="1855412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0" name="Freeform 20">
            <a:extLst>
              <a:ext uri="{FF2B5EF4-FFF2-40B4-BE49-F238E27FC236}">
                <a16:creationId xmlns:a16="http://schemas.microsoft.com/office/drawing/2014/main" id="{32A6F049-89AD-4D64-94B4-571F4433BF2E}"/>
              </a:ext>
            </a:extLst>
          </p:cNvPr>
          <p:cNvSpPr>
            <a:spLocks/>
          </p:cNvSpPr>
          <p:nvPr/>
        </p:nvSpPr>
        <p:spPr bwMode="auto">
          <a:xfrm>
            <a:off x="1406872" y="3466441"/>
            <a:ext cx="8973412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CEC6189-8061-4E2A-B6C0-80F3ED38CCAD}"/>
              </a:ext>
            </a:extLst>
          </p:cNvPr>
          <p:cNvSpPr txBox="1"/>
          <p:nvPr/>
        </p:nvSpPr>
        <p:spPr>
          <a:xfrm>
            <a:off x="1662833" y="3429000"/>
            <a:ext cx="871745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CÁC TRƯỜNG HỢP ĐẶC BIỆT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/>
              <p:nvPr/>
            </p:nvSpPr>
            <p:spPr>
              <a:xfrm>
                <a:off x="2049443" y="4404967"/>
                <a:ext cx="21198840" cy="1366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800"/>
                  </a:spcAft>
                  <a:buClr>
                    <a:srgbClr val="000000"/>
                  </a:buClr>
                  <a:buFont typeface="Symbol" panose="05050102010706020507" pitchFamily="18" charset="2"/>
                  <a:buChar char="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it-IT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hai điểm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PTTQ 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fr-FR" sz="5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871A7E5-8CDA-44EF-82B2-4653A5F33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443" y="4404967"/>
                <a:ext cx="21198840" cy="1366849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03C6A21F-2FD8-43CA-8E6B-AE8EF806FA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702" y="6572308"/>
            <a:ext cx="5676897" cy="6534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123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1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8"/>
            <a:ext cx="23672882" cy="623063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505826" y="3562971"/>
                <a:ext cx="23450007" cy="851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26" y="3562971"/>
                <a:ext cx="23450007" cy="851718"/>
              </a:xfrm>
              <a:prstGeom prst="rect">
                <a:avLst/>
              </a:prstGeom>
              <a:blipFill>
                <a:blip r:embed="rId2"/>
                <a:stretch>
                  <a:fillRect t="-11429" b="-2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679477" y="7061567"/>
                <a:ext cx="18900311" cy="18478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77" y="7061567"/>
                <a:ext cx="18900311" cy="1847888"/>
              </a:xfrm>
              <a:prstGeom prst="rect">
                <a:avLst/>
              </a:prstGeom>
              <a:blipFill>
                <a:blip r:embed="rId3"/>
                <a:stretch>
                  <a:fillRect t="-296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554255" y="9133137"/>
                <a:ext cx="19935466" cy="177928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thẳng trung trực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nhận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làm VTPT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5" y="9133137"/>
                <a:ext cx="19935466" cy="1779280"/>
              </a:xfrm>
              <a:prstGeom prst="rect">
                <a:avLst/>
              </a:prstGeom>
              <a:blipFill>
                <a:blip r:embed="rId4"/>
                <a:stretch>
                  <a:fillRect t="-3082" b="-10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448725" y="10981964"/>
                <a:ext cx="18900311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25" y="10981964"/>
                <a:ext cx="18900311" cy="900962"/>
              </a:xfrm>
              <a:prstGeom prst="rect">
                <a:avLst/>
              </a:prstGeom>
              <a:blipFill>
                <a:blip r:embed="rId5"/>
                <a:stretch>
                  <a:fillRect t="-6122" b="-2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23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72274" y="3034769"/>
            <a:ext cx="11890995" cy="6150928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4000"/>
                </a:lnSpc>
              </a:pPr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2590800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368375" y="9917643"/>
            <a:ext cx="21948825" cy="35622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403647" y="9524495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659608" y="9487054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308194" y="3752938"/>
                <a:ext cx="9664606" cy="3750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s-E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</a:t>
                </a:r>
                <a:r>
                  <a:rPr lang="nl-NL" sz="44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chỉ phương</a:t>
                </a:r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(VTCP)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nếu giá của nó song song hoặc trùng với </a:t>
                </a:r>
                <a14:m>
                  <m:oMath xmlns:m="http://schemas.openxmlformats.org/officeDocument/2006/math">
                    <m:r>
                      <a:rPr lang="es-E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194" y="3752938"/>
                <a:ext cx="9664606" cy="3750066"/>
              </a:xfrm>
              <a:prstGeom prst="rect">
                <a:avLst/>
              </a:prstGeom>
              <a:blipFill>
                <a:blip r:embed="rId3"/>
                <a:stretch>
                  <a:fillRect t="-1951" r="-252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777365" y="10621705"/>
                <a:ext cx="21198840" cy="245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VTCP của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cũng là VTCP của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VTPT và VTCP vuông góc với nhau. Do vậy nếu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nl-NL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nl-NL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là một VTPT của </a:t>
                </a:r>
                <a14:m>
                  <m:oMath xmlns:m="http://schemas.openxmlformats.org/officeDocument/2006/math">
                    <m:r>
                      <a:rPr lang="es-E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5" y="10621705"/>
                <a:ext cx="21198840" cy="2459904"/>
              </a:xfrm>
              <a:prstGeom prst="rect">
                <a:avLst/>
              </a:prstGeom>
              <a:blipFill>
                <a:blip r:embed="rId4"/>
                <a:stretch>
                  <a:fillRect t="-3960" r="-1150" b="-10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 CHỈ PHƯƠNG CỦA ĐƯỜNG THẲNG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3F7CE56-1A25-4499-910C-C06A2FA970B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5" b="33379"/>
          <a:stretch>
            <a:fillRect/>
          </a:stretch>
        </p:blipFill>
        <p:spPr bwMode="auto">
          <a:xfrm>
            <a:off x="13810865" y="3273415"/>
            <a:ext cx="9600524" cy="5734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8"/>
            <a:ext cx="23672882" cy="381841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505826" y="3562971"/>
                <a:ext cx="23450007" cy="900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PTTQ của đường thẳng d đi qua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26" y="3562971"/>
                <a:ext cx="23450007" cy="900962"/>
              </a:xfrm>
              <a:prstGeom prst="rect">
                <a:avLst/>
              </a:prstGeom>
              <a:blipFill>
                <a:blip r:embed="rId2"/>
                <a:stretch>
                  <a:fillRect t="-6081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419600" y="6991088"/>
                <a:ext cx="18900311" cy="234045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đường thẳng d đi qua hai điểm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991088"/>
                <a:ext cx="18900311" cy="2340459"/>
              </a:xfrm>
              <a:prstGeom prst="rect">
                <a:avLst/>
              </a:prstGeom>
              <a:blipFill>
                <a:blip r:embed="rId3"/>
                <a:stretch>
                  <a:fillRect t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82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670024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396435" y="3349776"/>
                <a:ext cx="23450007" cy="1679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 phương trình đường thẳng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cắt hai trục tọa độ tại hai điểm A và B sao cho M là trung điểm của AB.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5" y="3349776"/>
                <a:ext cx="23450007" cy="1679637"/>
              </a:xfrm>
              <a:prstGeom prst="rect">
                <a:avLst/>
              </a:prstGeom>
              <a:blipFill>
                <a:blip r:embed="rId2"/>
                <a:stretch>
                  <a:fillRect t="-3273" r="-312" b="-12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0" y="7059028"/>
                <a:ext cx="25146000" cy="89230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đường thẳng đi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ắ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 hai trục tọa độ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59028"/>
                <a:ext cx="25146000" cy="892306"/>
              </a:xfrm>
              <a:prstGeom prst="rect">
                <a:avLst/>
              </a:prstGeom>
              <a:blipFill>
                <a:blip r:embed="rId3"/>
                <a:stretch>
                  <a:fillRect t="-6164" b="-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618517" y="7756584"/>
                <a:ext cx="19935466" cy="281398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AB,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⇒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17" y="7756584"/>
                <a:ext cx="19935466" cy="2813986"/>
              </a:xfrm>
              <a:prstGeom prst="rect">
                <a:avLst/>
              </a:prstGeom>
              <a:blipFill>
                <a:blip r:embed="rId4"/>
                <a:stretch>
                  <a:fillRect b="-7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418245" y="10578392"/>
                <a:ext cx="23647841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45" y="10578392"/>
                <a:ext cx="23647841" cy="900962"/>
              </a:xfrm>
              <a:prstGeom prst="rect">
                <a:avLst/>
              </a:prstGeom>
              <a:blipFill>
                <a:blip r:embed="rId5"/>
                <a:stretch>
                  <a:fillRect t="-608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136522E-573E-4D81-9617-89F63FD2AA94}"/>
                  </a:ext>
                </a:extLst>
              </p:cNvPr>
              <p:cNvSpPr/>
              <p:nvPr/>
            </p:nvSpPr>
            <p:spPr>
              <a:xfrm>
                <a:off x="-82626" y="11690435"/>
                <a:ext cx="24408127" cy="122310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136522E-573E-4D81-9617-89F63FD2A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2626" y="11690435"/>
                <a:ext cx="24408127" cy="1223102"/>
              </a:xfrm>
              <a:prstGeom prst="rect">
                <a:avLst/>
              </a:prstGeom>
              <a:blipFill>
                <a:blip r:embed="rId6"/>
                <a:stretch>
                  <a:fillRect b="-5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13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72274" y="3034769"/>
            <a:ext cx="21892989" cy="7099832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292954" y="3600425"/>
                <a:ext cx="22325926" cy="2710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  <a:tab pos="307721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𝒄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(*)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54" y="3600425"/>
                <a:ext cx="22325926" cy="2710486"/>
              </a:xfrm>
              <a:prstGeom prst="rect">
                <a:avLst/>
              </a:prstGeom>
              <a:blipFill>
                <a:blip r:embed="rId3"/>
                <a:stretch>
                  <a:fillRect t="-3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 TRÍ TƯƠNG ĐỐI CỦA HAI ĐƯỜNG THẲNG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FE3C1B-AB2C-4334-B4AF-2A0D9574A039}"/>
                  </a:ext>
                </a:extLst>
              </p:cNvPr>
              <p:cNvSpPr txBox="1"/>
              <p:nvPr/>
            </p:nvSpPr>
            <p:spPr>
              <a:xfrm>
                <a:off x="1372274" y="6393000"/>
                <a:ext cx="22325926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  <a:tab pos="307721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i) 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2FE3C1B-AB2C-4334-B4AF-2A0D9574A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74" y="6393000"/>
                <a:ext cx="22325926" cy="808619"/>
              </a:xfrm>
              <a:prstGeom prst="rect">
                <a:avLst/>
              </a:prstGeom>
              <a:blipFill>
                <a:blip r:embed="rId4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02A8C1-A8E4-43FB-9415-7BD405BB0972}"/>
                  </a:ext>
                </a:extLst>
              </p:cNvPr>
              <p:cNvSpPr txBox="1"/>
              <p:nvPr/>
            </p:nvSpPr>
            <p:spPr>
              <a:xfrm>
                <a:off x="1292954" y="7485264"/>
                <a:ext cx="22325926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  <a:tab pos="307721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ii) 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02A8C1-A8E4-43FB-9415-7BD405BB0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54" y="7485264"/>
                <a:ext cx="22325926" cy="808619"/>
              </a:xfrm>
              <a:prstGeom prst="rect">
                <a:avLst/>
              </a:prstGeom>
              <a:blipFill>
                <a:blip r:embed="rId5"/>
                <a:stretch>
                  <a:fillRect t="-12782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B6E50D-40EC-4FAD-9AA2-F044C818076A}"/>
                  </a:ext>
                </a:extLst>
              </p:cNvPr>
              <p:cNvSpPr txBox="1"/>
              <p:nvPr/>
            </p:nvSpPr>
            <p:spPr>
              <a:xfrm>
                <a:off x="1417626" y="8641589"/>
                <a:ext cx="22325926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iii)  (*)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B6E50D-40EC-4FAD-9AA2-F044C8180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26" y="8641589"/>
                <a:ext cx="22325926" cy="808619"/>
              </a:xfrm>
              <a:prstGeom prst="rect">
                <a:avLst/>
              </a:prstGeom>
              <a:blipFill>
                <a:blip r:embed="rId6"/>
                <a:stretch>
                  <a:fillRect t="-12879" b="-3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3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5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 TRÍ TƯƠNG ĐỐI CỦA HAI ĐƯỜNG THẲNG</a:t>
            </a:r>
          </a:p>
        </p:txBody>
      </p:sp>
      <p:sp>
        <p:nvSpPr>
          <p:cNvPr id="14" name="Rounded Rectangle 47">
            <a:extLst>
              <a:ext uri="{FF2B5EF4-FFF2-40B4-BE49-F238E27FC236}">
                <a16:creationId xmlns:a16="http://schemas.microsoft.com/office/drawing/2014/main" id="{9B4C8B48-0B18-41C1-A961-CF807C7CE16A}"/>
              </a:ext>
            </a:extLst>
          </p:cNvPr>
          <p:cNvSpPr/>
          <p:nvPr/>
        </p:nvSpPr>
        <p:spPr>
          <a:xfrm>
            <a:off x="914400" y="3581400"/>
            <a:ext cx="21948825" cy="769620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Freeform 20">
            <a:extLst>
              <a:ext uri="{FF2B5EF4-FFF2-40B4-BE49-F238E27FC236}">
                <a16:creationId xmlns:a16="http://schemas.microsoft.com/office/drawing/2014/main" id="{AE5C407F-E3BB-4472-B686-098EBBA268EF}"/>
              </a:ext>
            </a:extLst>
          </p:cNvPr>
          <p:cNvSpPr>
            <a:spLocks/>
          </p:cNvSpPr>
          <p:nvPr/>
        </p:nvSpPr>
        <p:spPr bwMode="auto">
          <a:xfrm>
            <a:off x="949672" y="3188253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64FCB4-FFFF-4A9D-A95C-A5F140E23014}"/>
              </a:ext>
            </a:extLst>
          </p:cNvPr>
          <p:cNvSpPr txBox="1"/>
          <p:nvPr/>
        </p:nvSpPr>
        <p:spPr>
          <a:xfrm>
            <a:off x="1205633" y="3150812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67D8CA-CBC8-4583-B77A-29493D9740EA}"/>
                  </a:ext>
                </a:extLst>
              </p:cNvPr>
              <p:cNvSpPr txBox="1"/>
              <p:nvPr/>
            </p:nvSpPr>
            <p:spPr>
              <a:xfrm>
                <a:off x="1323390" y="4285463"/>
                <a:ext cx="21198840" cy="1587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67D8CA-CBC8-4583-B77A-29493D974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90" y="4285463"/>
                <a:ext cx="21198840" cy="1587294"/>
              </a:xfrm>
              <a:prstGeom prst="rect">
                <a:avLst/>
              </a:prstGeom>
              <a:blipFill>
                <a:blip r:embed="rId3"/>
                <a:stretch>
                  <a:fillRect t="-6538" b="-1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62687F-74A2-4694-AAF0-83A27D979165}"/>
                  </a:ext>
                </a:extLst>
              </p:cNvPr>
              <p:cNvSpPr txBox="1"/>
              <p:nvPr/>
            </p:nvSpPr>
            <p:spPr>
              <a:xfrm>
                <a:off x="1192681" y="6207189"/>
                <a:ext cx="21198840" cy="160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62687F-74A2-4694-AAF0-83A27D979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81" y="6207189"/>
                <a:ext cx="21198840" cy="1601208"/>
              </a:xfrm>
              <a:prstGeom prst="rect">
                <a:avLst/>
              </a:prstGeom>
              <a:blipFill>
                <a:blip r:embed="rId4"/>
                <a:stretch>
                  <a:fillRect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5CDE1D-7FB7-4437-AD92-758A5C638C79}"/>
                  </a:ext>
                </a:extLst>
              </p:cNvPr>
              <p:cNvSpPr txBox="1"/>
              <p:nvPr/>
            </p:nvSpPr>
            <p:spPr>
              <a:xfrm>
                <a:off x="1177441" y="7936880"/>
                <a:ext cx="21198840" cy="160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B5CDE1D-7FB7-4437-AD92-758A5C638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41" y="7936880"/>
                <a:ext cx="21198840" cy="1601208"/>
              </a:xfrm>
              <a:prstGeom prst="rect">
                <a:avLst/>
              </a:prstGeom>
              <a:blipFill>
                <a:blip r:embed="rId5"/>
                <a:stretch>
                  <a:fillRect b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E317B-E326-486C-AC32-5381C6A672CA}"/>
                  </a:ext>
                </a:extLst>
              </p:cNvPr>
              <p:cNvSpPr txBox="1"/>
              <p:nvPr/>
            </p:nvSpPr>
            <p:spPr>
              <a:xfrm>
                <a:off x="1177441" y="9471679"/>
                <a:ext cx="21198840" cy="160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8E317B-E326-486C-AC32-5381C6A67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441" y="9471679"/>
                <a:ext cx="21198840" cy="1601208"/>
              </a:xfrm>
              <a:prstGeom prst="rect">
                <a:avLst/>
              </a:prstGeom>
              <a:blipFill>
                <a:blip r:embed="rId6"/>
                <a:stretch>
                  <a:fillRect b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670024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355559" y="3009554"/>
                <a:ext cx="23450007" cy="1921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 lvl="0">
                  <a:lnSpc>
                    <a:spcPct val="115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en-US" sz="4400" b="1" i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vị trí tương đối của 2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59" y="3009554"/>
                <a:ext cx="23450007" cy="1921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0" y="7215411"/>
                <a:ext cx="25146000" cy="167098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4290" algn="l"/>
                    <a:tab pos="450215" algn="l"/>
                  </a:tabLst>
                </a:pPr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vectơ chỉ phương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vectơ pháp tuyến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15411"/>
                <a:ext cx="25146000" cy="1670980"/>
              </a:xfrm>
              <a:prstGeom prst="rect">
                <a:avLst/>
              </a:prstGeom>
              <a:blipFill>
                <a:blip r:embed="rId3"/>
                <a:stretch>
                  <a:fillRect t="-3285" b="-13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34834" y="8888359"/>
                <a:ext cx="19935466" cy="178222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4290" algn="l"/>
                    <a:tab pos="450215" algn="l"/>
                  </a:tabLst>
                </a:pPr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4290" algn="l"/>
                    <a:tab pos="450215" algn="l"/>
                  </a:tabLst>
                </a:pPr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VTPT 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" y="8888359"/>
                <a:ext cx="19935466" cy="1782229"/>
              </a:xfrm>
              <a:prstGeom prst="rect">
                <a:avLst/>
              </a:prstGeom>
              <a:blipFill>
                <a:blip r:embed="rId4"/>
                <a:stretch>
                  <a:fillRect t="-3082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-123502" y="10567616"/>
                <a:ext cx="23647841" cy="130940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4290" algn="l"/>
                    <a:tab pos="450215" algn="l"/>
                    <a:tab pos="3599815" algn="l"/>
                    <a:tab pos="5039995" algn="l"/>
                  </a:tabLst>
                </a:pPr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vuông góc,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de-D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502" y="10567616"/>
                <a:ext cx="23647841" cy="1309408"/>
              </a:xfrm>
              <a:prstGeom prst="rect">
                <a:avLst/>
              </a:prstGeom>
              <a:blipFill>
                <a:blip r:embed="rId5"/>
                <a:stretch>
                  <a:fillRect b="-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8136522E-573E-4D81-9617-89F63FD2AA94}"/>
              </a:ext>
            </a:extLst>
          </p:cNvPr>
          <p:cNvSpPr/>
          <p:nvPr/>
        </p:nvSpPr>
        <p:spPr>
          <a:xfrm>
            <a:off x="-123502" y="11877024"/>
            <a:ext cx="24408127" cy="900962"/>
          </a:xfrm>
          <a:prstGeom prst="rect">
            <a:avLst/>
          </a:prstGeom>
          <a:noFill/>
        </p:spPr>
        <p:txBody>
          <a:bodyPr wrap="square" lIns="182889" tIns="91445" rIns="182889" bIns="91445" rtlCol="0">
            <a:spAutoFit/>
          </a:bodyPr>
          <a:lstStyle/>
          <a:p>
            <a:pPr marL="450215">
              <a:lnSpc>
                <a:spcPct val="115000"/>
              </a:lnSpc>
              <a:spcAft>
                <a:spcPts val="800"/>
              </a:spcAft>
              <a:tabLst>
                <a:tab pos="34290" algn="l"/>
                <a:tab pos="450215" algn="l"/>
                <a:tab pos="3599815" algn="l"/>
                <a:tab pos="5039995" algn="l"/>
              </a:tabLst>
            </a:pPr>
            <a:r>
              <a:rPr lang="de-DE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hai đường thẳng cắt nhau nhưng không vuông góc.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6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670024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135174" y="2327309"/>
                <a:ext cx="18829041" cy="2619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 ; 4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giao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174" y="2327309"/>
                <a:ext cx="18829041" cy="2619638"/>
              </a:xfrm>
              <a:prstGeom prst="rect">
                <a:avLst/>
              </a:prstGeom>
              <a:blipFill>
                <a:blip r:embed="rId2"/>
                <a:stretch>
                  <a:fillRect b="-76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0" y="7162800"/>
                <a:ext cx="25146000" cy="188187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35109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𝒗𝒕𝒄𝒑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𝒗𝒕𝒑𝒕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35109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tổng quát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: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2800"/>
                <a:ext cx="25146000" cy="1881872"/>
              </a:xfrm>
              <a:prstGeom prst="rect">
                <a:avLst/>
              </a:prstGeom>
              <a:blipFill>
                <a:blip r:embed="rId3"/>
                <a:stretch>
                  <a:fillRect b="-1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34833" y="9038171"/>
                <a:ext cx="22929381" cy="178222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35109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điểm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𝒗𝒕𝒄𝒑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𝒗𝒕𝒑𝒕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𝒑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tổng quát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3" y="9038171"/>
                <a:ext cx="22929381" cy="1782229"/>
              </a:xfrm>
              <a:prstGeom prst="rect">
                <a:avLst/>
              </a:prstGeom>
              <a:blipFill>
                <a:blip r:embed="rId4"/>
                <a:stretch>
                  <a:fillRect t="-3082" r="-1276" b="-1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-123502" y="10515600"/>
                <a:ext cx="23647841" cy="263784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35109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hệ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</m:t>
                    </m:r>
                    <m:r>
                      <a:rPr lang="en-US" sz="4400" b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502" y="10515600"/>
                <a:ext cx="23647841" cy="2637848"/>
              </a:xfrm>
              <a:prstGeom prst="rect">
                <a:avLst/>
              </a:prstGeom>
              <a:blipFill>
                <a:blip r:embed="rId5"/>
                <a:stretch>
                  <a:fillRect b="-7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36">
            <a:extLst>
              <a:ext uri="{FF2B5EF4-FFF2-40B4-BE49-F238E27FC236}">
                <a16:creationId xmlns:a16="http://schemas.microsoft.com/office/drawing/2014/main" id="{C76BB04C-C357-4BF5-B81C-F6C5C94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B7294E-A6B0-4DB2-B8EB-B30CC006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19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đi qua điểm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A-2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0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 có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vtcp AB=(3;4)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vtpt n=(4;-3)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phương trình tổng quát của đường thẳng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+8=0</a:t>
            </a: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670024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257175" y="3443349"/>
                <a:ext cx="23527847" cy="1697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630555" algn="l"/>
                  </a:tabLst>
                </a:pPr>
                <a:r>
                  <a:rPr kumimoji="0" lang="en-US" sz="44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hai đường thẳng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 nhau.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75" y="3443349"/>
                <a:ext cx="23527847" cy="1697270"/>
              </a:xfrm>
              <a:prstGeom prst="rect">
                <a:avLst/>
              </a:prstGeom>
              <a:blipFill>
                <a:blip r:embed="rId2"/>
                <a:stretch>
                  <a:fillRect t="-2518" b="-12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0" y="7005171"/>
                <a:ext cx="25146000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450215" algn="l"/>
                  </a:tabLst>
                </a:pP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thỏa mãn.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05171"/>
                <a:ext cx="25146000" cy="900962"/>
              </a:xfrm>
              <a:prstGeom prst="rect">
                <a:avLst/>
              </a:prstGeom>
              <a:blipFill>
                <a:blip r:embed="rId3"/>
                <a:stretch>
                  <a:fillRect t="-608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-15240" y="8163783"/>
                <a:ext cx="22929381" cy="405182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  <a:tab pos="45021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r>
                  <a:rPr lang="pt-BR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 hai đường thẳng trùng nhau thì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63055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≡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&amp;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𝒎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8163783"/>
                <a:ext cx="22929381" cy="4051825"/>
              </a:xfrm>
              <a:prstGeom prst="rect">
                <a:avLst/>
              </a:prstGeom>
              <a:blipFill>
                <a:blip r:embed="rId4"/>
                <a:stretch>
                  <a:fillRect t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0" y="11824438"/>
                <a:ext cx="23647841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  <a:tab pos="630555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hai đường thẳng trùng nhau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824438"/>
                <a:ext cx="23647841" cy="900962"/>
              </a:xfrm>
              <a:prstGeom prst="rect">
                <a:avLst/>
              </a:prstGeom>
              <a:blipFill>
                <a:blip r:embed="rId5"/>
                <a:stretch>
                  <a:fillRect t="-608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36">
            <a:extLst>
              <a:ext uri="{FF2B5EF4-FFF2-40B4-BE49-F238E27FC236}">
                <a16:creationId xmlns:a16="http://schemas.microsoft.com/office/drawing/2014/main" id="{C76BB04C-C357-4BF5-B81C-F6C5C94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B7294E-A6B0-4DB2-B8EB-B30CC006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19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đi qua điểm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A-2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có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vtcp AB=(3;4)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vtpt n=(4;-3)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phương trình tổng quát của đường thẳng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+8=0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7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72274" y="3034768"/>
            <a:ext cx="11890995" cy="7176031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2590800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178270" y="4217317"/>
                <a:ext cx="11890995" cy="481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>
                    <a:tab pos="914400" algn="l"/>
                    <a:tab pos="2057400" algn="l"/>
                  </a:tabLst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Hai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70" y="4217317"/>
                <a:ext cx="11890995" cy="4810932"/>
              </a:xfrm>
              <a:prstGeom prst="rect">
                <a:avLst/>
              </a:prstGeom>
              <a:blipFill>
                <a:blip r:embed="rId3"/>
                <a:stretch>
                  <a:fillRect t="-2155" r="-1486" b="-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 GIỮA HAI ĐƯỜNG THẲNG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EBE9601-01ED-47A0-A836-87464EFD57A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00" y="3474263"/>
            <a:ext cx="7888605" cy="676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91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217587" y="3367651"/>
            <a:ext cx="21948825" cy="867451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330672" y="2885620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86633" y="2848179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571393" y="4079468"/>
                <a:ext cx="20005184" cy="814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93" y="4079468"/>
                <a:ext cx="20005184" cy="814967"/>
              </a:xfrm>
              <a:prstGeom prst="rect">
                <a:avLst/>
              </a:prstGeom>
              <a:blipFill>
                <a:blip r:embed="rId3"/>
                <a:stretch>
                  <a:fillRect t="-10448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 GIỮA HAI ĐƯỜNG THẲNG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3F1E1-D7BD-4A8E-AB5C-CE92363A5D72}"/>
                  </a:ext>
                </a:extLst>
              </p:cNvPr>
              <p:cNvSpPr txBox="1"/>
              <p:nvPr/>
            </p:nvSpPr>
            <p:spPr>
              <a:xfrm>
                <a:off x="1571393" y="5226143"/>
                <a:ext cx="20005184" cy="3208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có: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𝝋</m:t>
                        </m:r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pt-B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E3F1E1-D7BD-4A8E-AB5C-CE92363A5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393" y="5226143"/>
                <a:ext cx="20005184" cy="3208251"/>
              </a:xfrm>
              <a:prstGeom prst="rect">
                <a:avLst/>
              </a:prstGeom>
              <a:blipFill>
                <a:blip r:embed="rId4"/>
                <a:stretch>
                  <a:fillRect t="-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3235E1-FF8C-4D2A-B1B7-D36661EAE10A}"/>
                  </a:ext>
                </a:extLst>
              </p:cNvPr>
              <p:cNvSpPr txBox="1"/>
              <p:nvPr/>
            </p:nvSpPr>
            <p:spPr>
              <a:xfrm>
                <a:off x="1485753" y="8223708"/>
                <a:ext cx="20005184" cy="799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C3235E1-FF8C-4D2A-B1B7-D36661EAE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53" y="8223708"/>
                <a:ext cx="20005184" cy="799963"/>
              </a:xfrm>
              <a:prstGeom prst="rect">
                <a:avLst/>
              </a:prstGeom>
              <a:blipFill>
                <a:blip r:embed="rId5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48B584-A401-4B67-9B05-5EF47AB9B86E}"/>
                  </a:ext>
                </a:extLst>
              </p:cNvPr>
              <p:cNvSpPr txBox="1"/>
              <p:nvPr/>
            </p:nvSpPr>
            <p:spPr>
              <a:xfrm>
                <a:off x="1455273" y="9491978"/>
                <a:ext cx="20005184" cy="1483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hệ số góc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B48B584-A401-4B67-9B05-5EF47AB9B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273" y="9491978"/>
                <a:ext cx="20005184" cy="1483868"/>
              </a:xfrm>
              <a:prstGeom prst="rect">
                <a:avLst/>
              </a:prstGeom>
              <a:blipFill>
                <a:blip r:embed="rId6"/>
                <a:stretch>
                  <a:fillRect t="-9465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5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/>
      <p:bldP spid="42" grpId="0"/>
      <p:bldP spid="46" grpId="0"/>
      <p:bldP spid="50" grpId="0"/>
      <p:bldP spid="5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670024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620891" y="3651231"/>
                <a:ext cx="23450007" cy="86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  <a:tabLst>
                    <a:tab pos="63055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côsin giữa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91" y="3651231"/>
                <a:ext cx="23450007" cy="860374"/>
              </a:xfrm>
              <a:prstGeom prst="rect">
                <a:avLst/>
              </a:prstGeom>
              <a:blipFill>
                <a:blip r:embed="rId2"/>
                <a:stretch>
                  <a:fillRect t="-11348" b="-255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2080673" y="7363752"/>
                <a:ext cx="25146000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pháp tuyến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73" y="7363752"/>
                <a:ext cx="25146000" cy="900962"/>
              </a:xfrm>
              <a:prstGeom prst="rect">
                <a:avLst/>
              </a:prstGeom>
              <a:blipFill>
                <a:blip r:embed="rId3"/>
                <a:stretch>
                  <a:fillRect t="-608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3880672" y="8813619"/>
                <a:ext cx="16617127" cy="234731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𝜟</m:t>
                                  </m:r>
                                </m:e>
                                <m:sub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5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5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  <m:sub>
                                          <m:r>
                                            <a:rPr lang="en-US" sz="5400" b="1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sz="54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672" y="8813619"/>
                <a:ext cx="16617127" cy="23473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75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180562"/>
            <a:ext cx="23672882" cy="501143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78097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839784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752704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3067985"/>
                <a:ext cx="20239355" cy="180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m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ột vectơ chỉ phương của đường thẳng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𝟑𝐭</m:t>
                            </m:r>
                          </m:e>
                          <m:e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𝐲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nl-NL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3067985"/>
                <a:ext cx="20239355" cy="1800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874089" y="7618088"/>
                <a:ext cx="14635822" cy="346102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ect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                                                                           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nl-NL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89" y="7618088"/>
                <a:ext cx="14635822" cy="34610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6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670024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100934" y="3055274"/>
                <a:ext cx="18829041" cy="158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 lvl="0">
                  <a:lnSpc>
                    <a:spcPct val="107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óc giữa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934" y="3055274"/>
                <a:ext cx="18829041" cy="1581725"/>
              </a:xfrm>
              <a:prstGeom prst="rect">
                <a:avLst/>
              </a:prstGeom>
              <a:blipFill>
                <a:blip r:embed="rId2"/>
                <a:stretch>
                  <a:fillRect t="-6154" b="-13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0" y="7162800"/>
                <a:ext cx="25146000" cy="1782229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PTVT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VTPT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162800"/>
                <a:ext cx="25146000" cy="1782229"/>
              </a:xfrm>
              <a:prstGeom prst="rect">
                <a:avLst/>
              </a:prstGeom>
              <a:blipFill>
                <a:blip r:embed="rId3"/>
                <a:stretch>
                  <a:fillRect t="-3082" b="-11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564478" y="8912043"/>
                <a:ext cx="22929381" cy="175388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𝜟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𝒏</m:t>
                                        </m:r>
                                      </m:e>
                                      <m:sub>
                                        <m:r>
                                          <a:rPr lang="en-US" sz="5400" b="1" i="1"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func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𝟒𝟓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478" y="8912043"/>
                <a:ext cx="22929381" cy="17538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-123502" y="11062438"/>
                <a:ext cx="23647841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11150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góc giữa hai đường thẳng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3502" y="11062438"/>
                <a:ext cx="23647841" cy="900962"/>
              </a:xfrm>
              <a:prstGeom prst="rect">
                <a:avLst/>
              </a:prstGeom>
              <a:blipFill>
                <a:blip r:embed="rId5"/>
                <a:stretch>
                  <a:fillRect t="-608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36">
            <a:extLst>
              <a:ext uri="{FF2B5EF4-FFF2-40B4-BE49-F238E27FC236}">
                <a16:creationId xmlns:a16="http://schemas.microsoft.com/office/drawing/2014/main" id="{C76BB04C-C357-4BF5-B81C-F6C5C94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B7294E-A6B0-4DB2-B8EB-B30CC006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19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đi qua điểm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A-2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có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vtcp AB=(3;4)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vtpt n=(4;-3)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phương trình tổng quát của đường thẳng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+8=0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07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4729655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949060" y="3016432"/>
                <a:ext cx="23527847" cy="180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góc giữa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đường thẳng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&amp;</m:t>
                        </m:r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 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60" y="3016432"/>
                <a:ext cx="23527847" cy="1800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0" y="7005171"/>
                <a:ext cx="25146000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005171"/>
                <a:ext cx="25146000" cy="900962"/>
              </a:xfrm>
              <a:prstGeom prst="rect">
                <a:avLst/>
              </a:prstGeom>
              <a:blipFill>
                <a:blip r:embed="rId3"/>
                <a:stretch>
                  <a:fillRect t="-608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-15240" y="8163783"/>
                <a:ext cx="22929381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pháp tuyến của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" y="8163783"/>
                <a:ext cx="22929381" cy="900962"/>
              </a:xfrm>
              <a:prstGeom prst="rect">
                <a:avLst/>
              </a:prstGeom>
              <a:blipFill>
                <a:blip r:embed="rId4"/>
                <a:stretch>
                  <a:fillRect t="-608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159067" y="9537252"/>
                <a:ext cx="23647841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308356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⊥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67" y="9537252"/>
                <a:ext cx="23647841" cy="900962"/>
              </a:xfrm>
              <a:prstGeom prst="rect">
                <a:avLst/>
              </a:prstGeom>
              <a:blipFill>
                <a:blip r:embed="rId5"/>
                <a:stretch>
                  <a:fillRect t="-6122" b="-2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36">
            <a:extLst>
              <a:ext uri="{FF2B5EF4-FFF2-40B4-BE49-F238E27FC236}">
                <a16:creationId xmlns:a16="http://schemas.microsoft.com/office/drawing/2014/main" id="{C76BB04C-C357-4BF5-B81C-F6C5C94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B7294E-A6B0-4DB2-B8EB-B30CC006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19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đi qua điểm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A-2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có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vtcp AB=(3;4)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vtpt n=(4;-3)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phương trình tổng quát của đường thẳng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+8=0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04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1088760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72274" y="3034768"/>
            <a:ext cx="21892989" cy="4622673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2590800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39548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368375" y="8050589"/>
            <a:ext cx="21948825" cy="4751011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403647" y="7657442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9608" y="7620001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292954" y="3600425"/>
                <a:ext cx="22325926" cy="3578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khoảng cách từ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xác định theo công thức: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(1)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54" y="3600425"/>
                <a:ext cx="22325926" cy="3578224"/>
              </a:xfrm>
              <a:prstGeom prst="rect">
                <a:avLst/>
              </a:prstGeom>
              <a:blipFill>
                <a:blip r:embed="rId3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777365" y="9092047"/>
                <a:ext cx="21198840" cy="3485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đường thẳng song song với nhau lần lượt có phương trình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đó: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𝑪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	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5" y="9092047"/>
                <a:ext cx="21198840" cy="3485954"/>
              </a:xfrm>
              <a:prstGeom prst="rect">
                <a:avLst/>
              </a:prstGeom>
              <a:blipFill>
                <a:blip r:embed="rId4"/>
                <a:stretch>
                  <a:fillRect t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22325926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THỨC TÍNHKHOẢNG CÁCH TỪ MỘT ĐIỂM ĐẾN MỘT ĐƯỜNG THẲNG</a:t>
            </a:r>
          </a:p>
        </p:txBody>
      </p:sp>
    </p:spTree>
    <p:extLst>
      <p:ext uri="{BB962C8B-B14F-4D97-AF65-F5344CB8AC3E}">
        <p14:creationId xmlns:p14="http://schemas.microsoft.com/office/powerpoint/2010/main" val="39204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/>
      <p:bldP spid="41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6419387"/>
            <a:ext cx="23710528" cy="6700243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0198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449280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3622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620891" y="3651231"/>
                <a:ext cx="23450007" cy="86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k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hoảng cách từ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91" y="3651231"/>
                <a:ext cx="23450007" cy="860374"/>
              </a:xfrm>
              <a:prstGeom prst="rect">
                <a:avLst/>
              </a:prstGeom>
              <a:blipFill>
                <a:blip r:embed="rId2"/>
                <a:stretch>
                  <a:fillRect t="-11348" b="-255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2080673" y="7363752"/>
                <a:ext cx="25146000" cy="3417228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𝑴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.(−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𝟏𝟕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5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673" y="7363752"/>
                <a:ext cx="25146000" cy="3417228"/>
              </a:xfrm>
              <a:prstGeom prst="rect">
                <a:avLst/>
              </a:prstGeom>
              <a:blipFill>
                <a:blip r:embed="rId3"/>
                <a:stretch>
                  <a:fillRect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27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433485" y="4391098"/>
            <a:ext cx="23710528" cy="902010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4267200"/>
            <a:ext cx="3600000" cy="1011792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915880"/>
            <a:ext cx="23590740" cy="1949834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8288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3881085" y="1915880"/>
                <a:ext cx="18829041" cy="1679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Oxy,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khoảng cách từ d đến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85" y="1915880"/>
                <a:ext cx="18829041" cy="1679637"/>
              </a:xfrm>
              <a:prstGeom prst="rect">
                <a:avLst/>
              </a:prstGeom>
              <a:blipFill>
                <a:blip r:embed="rId2"/>
                <a:stretch>
                  <a:fillRect t="-3261" b="-126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3880673" y="4313056"/>
                <a:ext cx="25146000" cy="468501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//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Chọn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thế vào (1)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</m:d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673" y="4313056"/>
                <a:ext cx="25146000" cy="46850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3880673" y="8864805"/>
                <a:ext cx="18203343" cy="4317795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Cách 2: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​​​(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2777490" algn="l"/>
                  </a:tabLst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(1) và (2)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𝟏𝟑</m:t>
                            </m:r>
                          </m:e>
                        </m:rad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𝟐𝟔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673" y="8864805"/>
                <a:ext cx="18203343" cy="43177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36">
            <a:extLst>
              <a:ext uri="{FF2B5EF4-FFF2-40B4-BE49-F238E27FC236}">
                <a16:creationId xmlns:a16="http://schemas.microsoft.com/office/drawing/2014/main" id="{C76BB04C-C357-4BF5-B81C-F6C5C94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B7294E-A6B0-4DB2-B8EB-B30CC006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19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đi qua điểm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A-2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có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vtcp AB=(3;4)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vtpt n=(4;-3)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phương trình tổng quát của đường thẳng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+8=0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52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444872" y="5033450"/>
            <a:ext cx="23710528" cy="804908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4648200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1915880"/>
            <a:ext cx="23590740" cy="2177832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1828800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3631797" y="2178417"/>
                <a:ext cx="20246377" cy="1679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180340" algn="l"/>
                  </a:tabLs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Viết phương trình đường thẳng đi qua P đồng thời cách đều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797" y="2178417"/>
                <a:ext cx="20246377" cy="1679637"/>
              </a:xfrm>
              <a:prstGeom prst="rect">
                <a:avLst/>
              </a:prstGeom>
              <a:blipFill>
                <a:blip r:embed="rId2"/>
                <a:stretch>
                  <a:fillRect t="-3261" r="-361" b="-126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174307" y="5691983"/>
                <a:ext cx="22485901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P có dạng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7" y="5691983"/>
                <a:ext cx="22485901" cy="900962"/>
              </a:xfrm>
              <a:prstGeom prst="rect">
                <a:avLst/>
              </a:prstGeom>
              <a:blipFill>
                <a:blip r:embed="rId3"/>
                <a:stretch>
                  <a:fillRect t="-6081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/>
              <p:nvPr/>
            </p:nvSpPr>
            <p:spPr>
              <a:xfrm>
                <a:off x="174307" y="6586359"/>
                <a:ext cx="22929381" cy="31880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cách đều A và B khi và chỉ khi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𝑩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𝒃</m:t>
                                </m:r>
                              </m:e>
                            </m:mr>
                          </m:m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𝒃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29F4DCC-AF78-4197-9FBF-FD35ED137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7" y="6586359"/>
                <a:ext cx="22929381" cy="3188062"/>
              </a:xfrm>
              <a:prstGeom prst="rect">
                <a:avLst/>
              </a:prstGeom>
              <a:blipFill>
                <a:blip r:embed="rId4"/>
                <a:stretch>
                  <a:fillRect t="-1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/>
              <p:nvPr/>
            </p:nvSpPr>
            <p:spPr>
              <a:xfrm>
                <a:off x="98107" y="9525026"/>
                <a:ext cx="18716626" cy="165847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chọn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nl-NL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24CD5F0-BA5C-4F30-83B2-8E8C2A5BEC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" y="9525026"/>
                <a:ext cx="18716626" cy="16584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" name="Picture 36">
            <a:extLst>
              <a:ext uri="{FF2B5EF4-FFF2-40B4-BE49-F238E27FC236}">
                <a16:creationId xmlns:a16="http://schemas.microsoft.com/office/drawing/2014/main" id="{C76BB04C-C357-4BF5-B81C-F6C5C9450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2571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B7294E-A6B0-4DB2-B8EB-B30CC0066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61912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  <a:tab pos="3511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đi qua điểm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A-2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và có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vtcp AB=(3;4)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vtpt n=(4;-3)</a:t>
            </a:r>
            <a:endParaRPr kumimoji="0" lang="en-US" altLang="en-US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3511550" algn="l"/>
              </a:tabLst>
              <a:defRPr/>
            </a:pP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 phương trình tổng quát của đường thẳng 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-3</a:t>
            </a:r>
            <a:r>
              <a:rPr kumimoji="0" lang="en-US" altLang="en-US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+8=0</a:t>
            </a:r>
            <a:r>
              <a:rPr kumimoji="0" lang="vi-V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823DF5-DD40-41E8-904C-2685D1F310FD}"/>
                  </a:ext>
                </a:extLst>
              </p:cNvPr>
              <p:cNvSpPr/>
              <p:nvPr/>
            </p:nvSpPr>
            <p:spPr>
              <a:xfrm>
                <a:off x="98107" y="11088831"/>
                <a:ext cx="18716626" cy="90096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+ Nếu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𝑴𝑷𝑵𝑸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B823DF5-DD40-41E8-904C-2685D1F310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" y="11088831"/>
                <a:ext cx="18716626" cy="900962"/>
              </a:xfrm>
              <a:prstGeom prst="rect">
                <a:avLst/>
              </a:prstGeom>
              <a:blipFill>
                <a:blip r:embed="rId7"/>
                <a:stretch>
                  <a:fillRect t="-6081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B4A6E8-9A27-4AC7-9F10-1A5D3B5DC2BE}"/>
                  </a:ext>
                </a:extLst>
              </p:cNvPr>
              <p:cNvSpPr/>
              <p:nvPr/>
            </p:nvSpPr>
            <p:spPr>
              <a:xfrm>
                <a:off x="0" y="12039970"/>
                <a:ext cx="23469600" cy="89230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có hai đường thẳng thỏa mãn bài toán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𝑴𝑷𝑵𝑸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1B4A6E8-9A27-4AC7-9F10-1A5D3B5DC2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039970"/>
                <a:ext cx="23469600" cy="892306"/>
              </a:xfrm>
              <a:prstGeom prst="rect">
                <a:avLst/>
              </a:prstGeom>
              <a:blipFill>
                <a:blip r:embed="rId8"/>
                <a:stretch>
                  <a:fillRect t="-6164" b="-26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67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  <p:bldP spid="27" grpId="0"/>
      <p:bldP spid="28" grpId="0"/>
      <p:bldP spid="29" grpId="0"/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1189" y="2610020"/>
            <a:ext cx="22746733" cy="2509074"/>
            <a:chOff x="920677" y="2610321"/>
            <a:chExt cx="22749366" cy="2829470"/>
          </a:xfrm>
        </p:grpSpPr>
        <p:sp>
          <p:nvSpPr>
            <p:cNvPr id="217089" name="Rounded Rectangle 217088"/>
            <p:cNvSpPr/>
            <p:nvPr/>
          </p:nvSpPr>
          <p:spPr>
            <a:xfrm>
              <a:off x="6399015" y="2610321"/>
              <a:ext cx="17271028" cy="2829470"/>
            </a:xfrm>
            <a:prstGeom prst="roundRect">
              <a:avLst>
                <a:gd name="adj" fmla="val 6384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088" name="Pentagon 217087"/>
            <p:cNvSpPr/>
            <p:nvPr/>
          </p:nvSpPr>
          <p:spPr>
            <a:xfrm>
              <a:off x="920677" y="3232969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24310" y="3342630"/>
              <a:ext cx="4392488" cy="137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PT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21191" y="7792969"/>
            <a:ext cx="22831939" cy="2875031"/>
            <a:chOff x="920678" y="8586005"/>
            <a:chExt cx="12145792" cy="2047096"/>
          </a:xfrm>
        </p:grpSpPr>
        <p:sp>
          <p:nvSpPr>
            <p:cNvPr id="53" name="Rounded Rectangle 52"/>
            <p:cNvSpPr/>
            <p:nvPr/>
          </p:nvSpPr>
          <p:spPr>
            <a:xfrm>
              <a:off x="3861752" y="8586005"/>
              <a:ext cx="9204718" cy="2047096"/>
            </a:xfrm>
            <a:prstGeom prst="roundRect">
              <a:avLst>
                <a:gd name="adj" fmla="val 956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Pentagon 51"/>
            <p:cNvSpPr/>
            <p:nvPr/>
          </p:nvSpPr>
          <p:spPr>
            <a:xfrm>
              <a:off x="920678" y="8819000"/>
              <a:ext cx="284685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58356" y="8947834"/>
              <a:ext cx="2176103" cy="1385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56581" y="5332099"/>
            <a:ext cx="23080721" cy="2046859"/>
            <a:chOff x="920677" y="6035834"/>
            <a:chExt cx="22217501" cy="2047096"/>
          </a:xfrm>
        </p:grpSpPr>
        <p:sp>
          <p:nvSpPr>
            <p:cNvPr id="49" name="Rounded Rectangle 48"/>
            <p:cNvSpPr/>
            <p:nvPr/>
          </p:nvSpPr>
          <p:spPr>
            <a:xfrm>
              <a:off x="17513779" y="6035834"/>
              <a:ext cx="5624399" cy="2047096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1773167" y="6035834"/>
              <a:ext cx="5608209" cy="2047096"/>
            </a:xfrm>
            <a:prstGeom prst="roundRect">
              <a:avLst>
                <a:gd name="adj" fmla="val 753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193879" y="6035834"/>
              <a:ext cx="5367064" cy="2047096"/>
            </a:xfrm>
            <a:prstGeom prst="roundRect">
              <a:avLst>
                <a:gd name="adj" fmla="val 9561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Pentagon 45"/>
            <p:cNvSpPr/>
            <p:nvPr/>
          </p:nvSpPr>
          <p:spPr>
            <a:xfrm>
              <a:off x="920677" y="6267294"/>
              <a:ext cx="51514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74012" y="6347810"/>
              <a:ext cx="4449424" cy="1446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VTTĐ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B2D0D0A-0070-4C12-BD31-DB9DC464C109}"/>
              </a:ext>
            </a:extLst>
          </p:cNvPr>
          <p:cNvSpPr txBox="1"/>
          <p:nvPr/>
        </p:nvSpPr>
        <p:spPr>
          <a:xfrm>
            <a:off x="6308808" y="2564356"/>
            <a:ext cx="17377503" cy="2349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1715" indent="-5715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tham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021715" indent="-5715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tắc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1021715" indent="-5715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quát</a:t>
            </a:r>
            <a:endParaRPr lang="en-US" sz="4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55D46D-FB71-43BD-AE03-12A25D9932C6}"/>
                  </a:ext>
                </a:extLst>
              </p:cNvPr>
              <p:cNvSpPr txBox="1"/>
              <p:nvPr/>
            </p:nvSpPr>
            <p:spPr>
              <a:xfrm>
                <a:off x="5834637" y="5608136"/>
                <a:ext cx="6845652" cy="132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9D55D46D-FB71-43BD-AE03-12A25D993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637" y="5608136"/>
                <a:ext cx="6845652" cy="1321772"/>
              </a:xfrm>
              <a:prstGeom prst="rect">
                <a:avLst/>
              </a:prstGeom>
              <a:blipFill>
                <a:blip r:embed="rId2"/>
                <a:stretch>
                  <a:fillRect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15F019-0D25-473A-B2ED-719789D3FB97}"/>
                  </a:ext>
                </a:extLst>
              </p:cNvPr>
              <p:cNvSpPr txBox="1"/>
              <p:nvPr/>
            </p:nvSpPr>
            <p:spPr>
              <a:xfrm>
                <a:off x="11582400" y="5638800"/>
                <a:ext cx="6655018" cy="1321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F15F019-0D25-473A-B2ED-719789D3FB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5638800"/>
                <a:ext cx="6655018" cy="13217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C8DD241-0C54-4B24-9DA2-4046D657C8D4}"/>
                  </a:ext>
                </a:extLst>
              </p:cNvPr>
              <p:cNvSpPr txBox="1"/>
              <p:nvPr/>
            </p:nvSpPr>
            <p:spPr>
              <a:xfrm>
                <a:off x="17752938" y="5410200"/>
                <a:ext cx="6871797" cy="16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//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C8DD241-0C54-4B24-9DA2-4046D657C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2938" y="5410200"/>
                <a:ext cx="6871797" cy="16553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306628-B22B-4FB6-80ED-4E7CFD4476F4}"/>
                  </a:ext>
                </a:extLst>
              </p:cNvPr>
              <p:cNvSpPr txBox="1"/>
              <p:nvPr/>
            </p:nvSpPr>
            <p:spPr>
              <a:xfrm>
                <a:off x="6056790" y="8019392"/>
                <a:ext cx="18752212" cy="2267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914400" algn="l"/>
                    <a:tab pos="2057400" algn="l"/>
                  </a:tabLs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Hai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tạo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ký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</m:e>
                          <m:sub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𝜟</m:t>
                        </m:r>
                      </m:e>
                      <m:sub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EB306628-B22B-4FB6-80ED-4E7CFD44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790" y="8019392"/>
                <a:ext cx="18752212" cy="2267608"/>
              </a:xfrm>
              <a:prstGeom prst="rect">
                <a:avLst/>
              </a:prstGeom>
              <a:blipFill>
                <a:blip r:embed="rId5"/>
                <a:stretch>
                  <a:fillRect t="-4032" b="-10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CDD20236-A0EF-4807-9122-E42BA9E759A8}"/>
              </a:ext>
            </a:extLst>
          </p:cNvPr>
          <p:cNvGrpSpPr/>
          <p:nvPr/>
        </p:nvGrpSpPr>
        <p:grpSpPr>
          <a:xfrm>
            <a:off x="766817" y="10820401"/>
            <a:ext cx="22901105" cy="2514600"/>
            <a:chOff x="883884" y="8691644"/>
            <a:chExt cx="12182586" cy="2047096"/>
          </a:xfrm>
        </p:grpSpPr>
        <p:sp>
          <p:nvSpPr>
            <p:cNvPr id="67" name="Rounded Rectangle 52">
              <a:extLst>
                <a:ext uri="{FF2B5EF4-FFF2-40B4-BE49-F238E27FC236}">
                  <a16:creationId xmlns:a16="http://schemas.microsoft.com/office/drawing/2014/main" id="{E9B11251-EC44-495B-9CC6-1703F6206141}"/>
                </a:ext>
              </a:extLst>
            </p:cNvPr>
            <p:cNvSpPr/>
            <p:nvPr/>
          </p:nvSpPr>
          <p:spPr>
            <a:xfrm>
              <a:off x="3861752" y="8691644"/>
              <a:ext cx="9204718" cy="2047096"/>
            </a:xfrm>
            <a:prstGeom prst="roundRect">
              <a:avLst>
                <a:gd name="adj" fmla="val 9561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Pentagon 51">
              <a:extLst>
                <a:ext uri="{FF2B5EF4-FFF2-40B4-BE49-F238E27FC236}">
                  <a16:creationId xmlns:a16="http://schemas.microsoft.com/office/drawing/2014/main" id="{2D6A514D-78BD-45A2-88E7-860096ABA505}"/>
                </a:ext>
              </a:extLst>
            </p:cNvPr>
            <p:cNvSpPr/>
            <p:nvPr/>
          </p:nvSpPr>
          <p:spPr>
            <a:xfrm>
              <a:off x="883884" y="8774668"/>
              <a:ext cx="284685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6A6D9E9-7A1F-4AFC-8774-AD680CAD1326}"/>
                </a:ext>
              </a:extLst>
            </p:cNvPr>
            <p:cNvSpPr txBox="1"/>
            <p:nvPr/>
          </p:nvSpPr>
          <p:spPr>
            <a:xfrm>
              <a:off x="1115686" y="8800157"/>
              <a:ext cx="2176103" cy="1424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Khoảng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từ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đến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 </a:t>
              </a:r>
              <a:r>
                <a:rPr lang="en-US" sz="40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</a:t>
              </a:r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thẳng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D0C49CA-047A-47A2-91D0-3C6243BA277B}"/>
                  </a:ext>
                </a:extLst>
              </p:cNvPr>
              <p:cNvSpPr txBox="1"/>
              <p:nvPr/>
            </p:nvSpPr>
            <p:spPr>
              <a:xfrm>
                <a:off x="5473787" y="11240802"/>
                <a:ext cx="12405360" cy="1715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sSub>
                              <m:sSub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sSub>
                              <m:sSub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𝑪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vi-VN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D0C49CA-047A-47A2-91D0-3C6243BA2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87" y="11240802"/>
                <a:ext cx="12405360" cy="17154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5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180562"/>
            <a:ext cx="23672882" cy="272281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78097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839784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752704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3067985"/>
                <a:ext cx="20239355" cy="158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 định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vectơ chỉ phương của đường thẳng đi qua hai điểm </a:t>
                </a:r>
                <a14:m>
                  <m:oMath xmlns:m="http://schemas.openxmlformats.org/officeDocument/2006/math">
                    <m:r>
                      <a:rPr lang="nl-NL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nl-NL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nl-NL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nl-NL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r>
                      <a:rPr lang="nl-NL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nl-NL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nl-NL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3067985"/>
                <a:ext cx="20239355" cy="1581725"/>
              </a:xfrm>
              <a:prstGeom prst="rect">
                <a:avLst/>
              </a:prstGeom>
              <a:blipFill>
                <a:blip r:embed="rId2"/>
                <a:stretch>
                  <a:fillRect t="-6154" r="-753" b="-13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874088" y="7618088"/>
                <a:ext cx="17833511" cy="1162701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AB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nl-NL" sz="44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nl-NL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088" y="7618088"/>
                <a:ext cx="17833511" cy="11627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17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8" y="7180562"/>
            <a:ext cx="23741007" cy="501143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78097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839784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752704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43253" y="3067985"/>
                <a:ext cx="18843559" cy="1581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vi-VN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vectơ chỉ phương của đường thẳng đi qua hai điểm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𝐁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?</m:t>
                    </m:r>
                  </m:oMath>
                </a14:m>
                <a:endParaRPr kumimoji="0" lang="en-US" sz="4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53" y="3067985"/>
                <a:ext cx="18843559" cy="1581725"/>
              </a:xfrm>
              <a:prstGeom prst="rect">
                <a:avLst/>
              </a:prstGeom>
              <a:blipFill>
                <a:blip r:embed="rId2"/>
                <a:stretch>
                  <a:fillRect t="-6154" r="-809" b="-138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0" y="7618088"/>
                <a:ext cx="23286812" cy="2936327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 lvl="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Đườ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𝑨𝑩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vect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ơ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ỉ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lvl="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ì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ù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ớ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lvl="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ũ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ộ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vi-VN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vect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ơ 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ỉ 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ph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ươ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ủ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đườ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ẳ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ng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𝑨𝑩</m:t>
                    </m:r>
                    <m:r>
                      <m:rPr>
                        <m:nor/>
                      </m:rPr>
                      <a:rPr lang="nl-NL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618088"/>
                <a:ext cx="23286812" cy="2936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19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617477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1372274" y="3034768"/>
            <a:ext cx="11890995" cy="6767475"/>
            <a:chOff x="637542" y="1083939"/>
            <a:chExt cx="8611674" cy="1272428"/>
          </a:xfrm>
        </p:grpSpPr>
        <p:sp>
          <p:nvSpPr>
            <p:cNvPr id="39" name="Rounded Rectangle 38"/>
            <p:cNvSpPr/>
            <p:nvPr/>
          </p:nvSpPr>
          <p:spPr>
            <a:xfrm>
              <a:off x="637542" y="1083939"/>
              <a:ext cx="8611674" cy="1272428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007731" y="1742814"/>
              <a:ext cx="7867095" cy="242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2177278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1074828" y="2590800"/>
            <a:ext cx="4411573" cy="824978"/>
            <a:chOff x="166396" y="8712046"/>
            <a:chExt cx="4411573" cy="824978"/>
          </a:xfrm>
        </p:grpSpPr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384522" y="8755081"/>
              <a:ext cx="4193447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32118" y="8712046"/>
              <a:ext cx="358143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</a:t>
              </a: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368375" y="10435606"/>
            <a:ext cx="21948825" cy="2213594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403647" y="10042458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9608" y="10005017"/>
            <a:ext cx="3047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/>
              <p:nvPr/>
            </p:nvSpPr>
            <p:spPr>
              <a:xfrm>
                <a:off x="1292954" y="3600425"/>
                <a:ext cx="11890995" cy="5951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VTCP.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𝑴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𝒂𝒕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𝒃𝒕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(1).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 (1) gọi là </a:t>
                </a:r>
                <a:r>
                  <a:rPr lang="nl-NL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tham số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là tham số.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FC962DA-0EAA-4F05-B416-41671AA87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954" y="3600425"/>
                <a:ext cx="11890995" cy="5951245"/>
              </a:xfrm>
              <a:prstGeom prst="rect">
                <a:avLst/>
              </a:prstGeom>
              <a:blipFill>
                <a:blip r:embed="rId3"/>
                <a:stretch>
                  <a:fillRect t="-1742" r="-2101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777365" y="11139668"/>
                <a:ext cx="21198840" cy="805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 lvl="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phương trình tham số là (1), khi đó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𝒃𝒕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365" y="11139668"/>
                <a:ext cx="21198840" cy="805477"/>
              </a:xfrm>
              <a:prstGeom prst="rect">
                <a:avLst/>
              </a:prstGeom>
              <a:blipFill>
                <a:blip r:embed="rId4"/>
                <a:stretch>
                  <a:fillRect t="-12030" b="-33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THAM SỐ CỦA ĐƯỜNG THẲNG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DD43B8B-AA40-42B0-A54D-D60FB77B9F5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b="33243"/>
          <a:stretch>
            <a:fillRect/>
          </a:stretch>
        </p:blipFill>
        <p:spPr bwMode="auto">
          <a:xfrm>
            <a:off x="14272032" y="3166332"/>
            <a:ext cx="9502368" cy="5825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70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7199" y="1584763"/>
            <a:ext cx="19652459" cy="920073"/>
            <a:chOff x="-288924" y="1905000"/>
            <a:chExt cx="19652459" cy="920071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0421" y="1994076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368375" y="3173788"/>
            <a:ext cx="21948825" cy="9932611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Freeform 20"/>
          <p:cNvSpPr>
            <a:spLocks/>
          </p:cNvSpPr>
          <p:nvPr/>
        </p:nvSpPr>
        <p:spPr bwMode="auto">
          <a:xfrm>
            <a:off x="1403647" y="2780641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59608" y="2743200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err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6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/>
              <p:nvPr/>
            </p:nvSpPr>
            <p:spPr>
              <a:xfrm>
                <a:off x="1743367" y="4212371"/>
                <a:ext cx="21198840" cy="285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21715" indent="-571500" algn="just">
                  <a:lnSpc>
                    <a:spcPct val="115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đi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là vectơ chỉ phương, khi đó phương trình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</m:den>
                    </m:f>
                    <m:r>
                      <a:rPr lang="en-US" sz="5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gọi là phương trình chính tắc của đường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9F5420E-64EF-434B-B8C6-2EA6F9599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367" y="4212371"/>
                <a:ext cx="21198840" cy="2853153"/>
              </a:xfrm>
              <a:prstGeom prst="rect">
                <a:avLst/>
              </a:prstGeom>
              <a:blipFill>
                <a:blip r:embed="rId3"/>
                <a:stretch>
                  <a:fillRect t="-3846" r="-115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29137A47-108A-45E6-B052-AC423BB1C21E}"/>
              </a:ext>
            </a:extLst>
          </p:cNvPr>
          <p:cNvSpPr txBox="1"/>
          <p:nvPr/>
        </p:nvSpPr>
        <p:spPr>
          <a:xfrm>
            <a:off x="1919290" y="1665299"/>
            <a:ext cx="18730909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THAM SỐ CỦA ĐƯỜNG THẲNG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1A8ADB3C-4670-4774-8238-ED334936E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8064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DEA386-0DA2-4713-BE93-134129170C2D}"/>
                  </a:ext>
                </a:extLst>
              </p:cNvPr>
              <p:cNvSpPr txBox="1"/>
              <p:nvPr/>
            </p:nvSpPr>
            <p:spPr>
              <a:xfrm>
                <a:off x="2043430" y="7435067"/>
                <a:ext cx="21198840" cy="481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0215">
                  <a:lnSpc>
                    <a:spcPct val="107000"/>
                  </a:lnSpc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𝒕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5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5400" b="1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𝜟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BDEA386-0DA2-4713-BE93-13412917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30" y="7435067"/>
                <a:ext cx="21198840" cy="4810484"/>
              </a:xfrm>
              <a:prstGeom prst="rect">
                <a:avLst/>
              </a:prstGeom>
              <a:blipFill>
                <a:blip r:embed="rId4"/>
                <a:stretch>
                  <a:fillRect t="-3042" b="-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183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47" grpId="0"/>
      <p:bldP spid="42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180562"/>
            <a:ext cx="23672882" cy="501143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78097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839784"/>
            <a:ext cx="23590740" cy="2722816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752704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718900" y="3872680"/>
                <a:ext cx="22598300" cy="8517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 lvl="0" algn="just">
                  <a:lnSpc>
                    <a:spcPct val="107000"/>
                  </a:lnSpc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900" y="3872680"/>
                <a:ext cx="22598300" cy="851718"/>
              </a:xfrm>
              <a:prstGeom prst="rect">
                <a:avLst/>
              </a:prstGeom>
              <a:blipFill>
                <a:blip r:embed="rId2"/>
                <a:stretch>
                  <a:fillRect t="-11429" b="-271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4416889" y="7844233"/>
                <a:ext cx="18900311" cy="3684096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VE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s-VE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 marR="0" lvl="0" indent="0" algn="just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89" y="7844233"/>
                <a:ext cx="18900311" cy="3684096"/>
              </a:xfrm>
              <a:prstGeom prst="rect">
                <a:avLst/>
              </a:prstGeom>
              <a:blipFill>
                <a:blip r:embed="rId3"/>
                <a:stretch>
                  <a:fillRect t="-1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41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32CBF71-19A2-47E9-B7C0-73C817341FF9}"/>
              </a:ext>
            </a:extLst>
          </p:cNvPr>
          <p:cNvSpPr/>
          <p:nvPr/>
        </p:nvSpPr>
        <p:spPr>
          <a:xfrm>
            <a:off x="355559" y="7180562"/>
            <a:ext cx="23672882" cy="546863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519933" y="678097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48457" cy="69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505826" y="2839783"/>
            <a:ext cx="23590740" cy="3218189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54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280673" y="2752704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43547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3860" y="1671653"/>
              <a:ext cx="2085529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636131" y="4039668"/>
                <a:ext cx="23672882" cy="1679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song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31" y="4039668"/>
                <a:ext cx="23672882" cy="1679637"/>
              </a:xfrm>
              <a:prstGeom prst="rect">
                <a:avLst/>
              </a:prstGeom>
              <a:blipFill>
                <a:blip r:embed="rId2"/>
                <a:stretch>
                  <a:fillRect t="-3273" b="-127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311153" y="8063654"/>
                <a:ext cx="22777447" cy="3985973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//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𝑨𝑪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𝒖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0215">
                  <a:lnSpc>
                    <a:spcPct val="115000"/>
                  </a:lnSpc>
                  <a:spcAft>
                    <a:spcPts val="800"/>
                  </a:spcAft>
                  <a:tabLst>
                    <a:tab pos="45021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đó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: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53" y="8063654"/>
                <a:ext cx="22777447" cy="39859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65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1227</TotalTime>
  <Words>3187</Words>
  <PresentationFormat>Custom</PresentationFormat>
  <Paragraphs>293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Symbol</vt:lpstr>
      <vt:lpstr>Tahoma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2021-09-04T03:56:36Z</dcterms:modified>
</cp:coreProperties>
</file>