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256" r:id="rId3"/>
    <p:sldId id="275" r:id="rId4"/>
    <p:sldId id="302" r:id="rId5"/>
    <p:sldId id="308" r:id="rId6"/>
    <p:sldId id="279" r:id="rId7"/>
    <p:sldId id="336" r:id="rId8"/>
    <p:sldId id="281" r:id="rId9"/>
    <p:sldId id="337" r:id="rId10"/>
    <p:sldId id="276" r:id="rId11"/>
    <p:sldId id="335" r:id="rId12"/>
    <p:sldId id="326" r:id="rId13"/>
    <p:sldId id="332" r:id="rId14"/>
    <p:sldId id="313" r:id="rId15"/>
    <p:sldId id="333" r:id="rId16"/>
    <p:sldId id="338" r:id="rId17"/>
    <p:sldId id="334" r:id="rId18"/>
    <p:sldId id="339" r:id="rId19"/>
    <p:sldId id="340" r:id="rId20"/>
    <p:sldId id="341" r:id="rId21"/>
    <p:sldId id="342" r:id="rId22"/>
    <p:sldId id="343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0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46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2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5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 with It. Use these cues.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536" y="3148924"/>
            <a:ext cx="425496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-To get students practice using the form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7E391CE-FE97-4667-B07D-7DF2357F4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01" y="2175415"/>
            <a:ext cx="4295745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DDB6E341-CF2A-4BED-BD4B-B43BFF446731}"/>
              </a:ext>
            </a:extLst>
          </p:cNvPr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 with It. Use these cues.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AAB9B0F-FF1A-4C80-9A19-55894C10F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1" y="2175415"/>
            <a:ext cx="3983672" cy="387554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7EF590A-FA05-4155-A680-77D5749D9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3" y="3463945"/>
            <a:ext cx="1600755" cy="924560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67F88C2-F490-4DD4-BA3B-E852B0EF1FB1}"/>
              </a:ext>
            </a:extLst>
          </p:cNvPr>
          <p:cNvSpPr txBox="1"/>
          <p:nvPr/>
        </p:nvSpPr>
        <p:spPr>
          <a:xfrm>
            <a:off x="6484678" y="2234526"/>
            <a:ext cx="508756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KEY</a:t>
            </a:r>
            <a:endParaRPr lang="vi-VN" sz="2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700m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house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Youth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club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kilometres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village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nearest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town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120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 Chi Minh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Vung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Tau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384,400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Earth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Moon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Hanoi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centre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Noi Bai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airport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3" y="1324161"/>
            <a:ext cx="880500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distances in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8983" y="3256905"/>
            <a:ext cx="41560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</a:t>
            </a:r>
            <a:r>
              <a:rPr lang="en-US" sz="2400" dirty="0" err="1"/>
              <a:t>practise</a:t>
            </a:r>
            <a:r>
              <a:rPr lang="en-US" sz="2400" dirty="0"/>
              <a:t> asking and answering about distance.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9921DA2-A6D8-4561-BA02-8F1CF92DD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18" y="1793577"/>
            <a:ext cx="5739897" cy="42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D6B7A2F2-C148-471C-B958-2123783EF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3" y="2155157"/>
            <a:ext cx="4113212" cy="415379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1527222-4492-4D5E-9B5A-0DA122EA86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2" t="10840" r="14538" b="32383"/>
          <a:stretch/>
        </p:blipFill>
        <p:spPr>
          <a:xfrm>
            <a:off x="4896008" y="1411852"/>
            <a:ext cx="7256765" cy="5446148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B32C9057-4A65-45BE-93C9-B1B1CC04C125}"/>
              </a:ext>
            </a:extLst>
          </p:cNvPr>
          <p:cNvSpPr/>
          <p:nvPr/>
        </p:nvSpPr>
        <p:spPr>
          <a:xfrm>
            <a:off x="8737670" y="2142439"/>
            <a:ext cx="14426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dirty="0"/>
              <a:t>It’s about 1 km.</a:t>
            </a:r>
            <a:endParaRPr lang="vi-VN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D47C88A6-1863-4272-845A-B2F097897F26}"/>
              </a:ext>
            </a:extLst>
          </p:cNvPr>
          <p:cNvSpPr/>
          <p:nvPr/>
        </p:nvSpPr>
        <p:spPr>
          <a:xfrm>
            <a:off x="5588000" y="1896217"/>
            <a:ext cx="23802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/>
              <a:t>How far is it from your house to the open market? </a:t>
            </a: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option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965E34BC-E02F-465B-8EDC-7EDAAAD83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1" y="2144823"/>
            <a:ext cx="5051742" cy="4261256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C246E2B-A98B-49D9-9FF8-1FE9B85EE929}"/>
              </a:ext>
            </a:extLst>
          </p:cNvPr>
          <p:cNvSpPr txBox="1"/>
          <p:nvPr/>
        </p:nvSpPr>
        <p:spPr>
          <a:xfrm>
            <a:off x="5658670" y="2382625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That’s an interesting book. You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read it.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You nearly fell off your bike! You really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be more careful.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We 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go swimming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right after eating.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 think that he 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eat less. He’s becoming overweight.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There are a lot of cars out today.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drive so fast.</a:t>
            </a:r>
            <a:r>
              <a:rPr lang="en-US" sz="2400" dirty="0"/>
              <a:t> </a:t>
            </a:r>
            <a:endParaRPr lang="vi-VN" sz="2400" dirty="0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4F2B9B1-3E9B-4BE7-A39C-126978354CFB}"/>
              </a:ext>
            </a:extLst>
          </p:cNvPr>
          <p:cNvSpPr/>
          <p:nvPr/>
        </p:nvSpPr>
        <p:spPr>
          <a:xfrm>
            <a:off x="5658670" y="2759556"/>
            <a:ext cx="1158690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218841E6-FC6D-47A9-99FD-988FBA850F2E}"/>
              </a:ext>
            </a:extLst>
          </p:cNvPr>
          <p:cNvSpPr/>
          <p:nvPr/>
        </p:nvSpPr>
        <p:spPr>
          <a:xfrm>
            <a:off x="5642546" y="3493059"/>
            <a:ext cx="1158690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7F2A88B3-DC43-4E7F-8F6B-1FD5B1784AC2}"/>
              </a:ext>
            </a:extLst>
          </p:cNvPr>
          <p:cNvSpPr/>
          <p:nvPr/>
        </p:nvSpPr>
        <p:spPr>
          <a:xfrm>
            <a:off x="7206634" y="5671632"/>
            <a:ext cx="1366084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5859CA06-0940-4574-9F1D-871C4419F410}"/>
              </a:ext>
            </a:extLst>
          </p:cNvPr>
          <p:cNvSpPr/>
          <p:nvPr/>
        </p:nvSpPr>
        <p:spPr>
          <a:xfrm>
            <a:off x="7838876" y="4575838"/>
            <a:ext cx="1020644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sentence, using should / shouldn’t.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42D9BA7-43F1-41E5-86F6-D821F38224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1756074"/>
            <a:ext cx="6452386" cy="4894261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3EC513A-639B-486D-A349-70F378CF3B5E}"/>
              </a:ext>
            </a:extLst>
          </p:cNvPr>
          <p:cNvSpPr/>
          <p:nvPr/>
        </p:nvSpPr>
        <p:spPr>
          <a:xfrm>
            <a:off x="5862103" y="3429000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6A465B17-4A87-47D4-90C6-336E4AABD9FA}"/>
              </a:ext>
            </a:extLst>
          </p:cNvPr>
          <p:cNvSpPr/>
          <p:nvPr/>
        </p:nvSpPr>
        <p:spPr>
          <a:xfrm>
            <a:off x="4537742" y="2620108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1FA605E9-92FF-4C26-B1AE-C9AFDCFB8E56}"/>
              </a:ext>
            </a:extLst>
          </p:cNvPr>
          <p:cNvSpPr/>
          <p:nvPr/>
        </p:nvSpPr>
        <p:spPr>
          <a:xfrm>
            <a:off x="4363966" y="1843762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F06E8806-19B1-4F35-9409-C735538C0FB4}"/>
              </a:ext>
            </a:extLst>
          </p:cNvPr>
          <p:cNvSpPr/>
          <p:nvPr/>
        </p:nvSpPr>
        <p:spPr>
          <a:xfrm>
            <a:off x="4568222" y="4204036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935FA0CA-CDF0-4F54-98F7-B345D054406B}"/>
              </a:ext>
            </a:extLst>
          </p:cNvPr>
          <p:cNvSpPr/>
          <p:nvPr/>
        </p:nvSpPr>
        <p:spPr>
          <a:xfrm>
            <a:off x="6638375" y="4995048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1FA3650E-C9A2-40DB-A1A9-60779AE2ECCF}"/>
              </a:ext>
            </a:extLst>
          </p:cNvPr>
          <p:cNvSpPr/>
          <p:nvPr/>
        </p:nvSpPr>
        <p:spPr>
          <a:xfrm>
            <a:off x="5642578" y="5800564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68053" y="4717957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Slap the board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It to indicate distance</a:t>
            </a:r>
          </a:p>
          <a:p>
            <a:r>
              <a:rPr lang="en-US" dirty="0">
                <a:solidFill>
                  <a:schemeClr val="tx1"/>
                </a:solidFill>
              </a:rPr>
              <a:t>- should and shouldn’t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945320"/>
            <a:ext cx="5465180" cy="1812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Write sentences with It. Use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Ask and answer questions about distances in your </a:t>
            </a:r>
            <a:r>
              <a:rPr lang="en-US" dirty="0" err="1">
                <a:solidFill>
                  <a:schemeClr val="tx1"/>
                </a:solidFill>
              </a:rPr>
              <a:t>neighbourhood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3: Choose the correct option in brackets. </a:t>
            </a:r>
          </a:p>
          <a:p>
            <a:r>
              <a:rPr lang="en-US" dirty="0">
                <a:solidFill>
                  <a:schemeClr val="tx1"/>
                </a:solidFill>
              </a:rPr>
              <a:t>Task 4: Complete each sentence, using should / shouldn’t.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4317" y="4819167"/>
            <a:ext cx="5465179" cy="7619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Look at the pictures. Make sentences, using should /shouldn’t and the cues.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cxnSpLocks/>
          </p:cNvCxnSpPr>
          <p:nvPr/>
        </p:nvCxnSpPr>
        <p:spPr>
          <a:xfrm rot="16200000" flipH="1">
            <a:off x="2918415" y="3778897"/>
            <a:ext cx="943366" cy="934753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304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5516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0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72FB30F7-CC6D-4A57-B687-0001E2456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7" y="2438383"/>
            <a:ext cx="4931278" cy="3128646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FB3C366-7FCC-45A4-848C-CFC0CEEC7CF6}"/>
              </a:ext>
            </a:extLst>
          </p:cNvPr>
          <p:cNvSpPr txBox="1"/>
          <p:nvPr/>
        </p:nvSpPr>
        <p:spPr>
          <a:xfrm>
            <a:off x="5791200" y="3356094"/>
            <a:ext cx="4226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waste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water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130095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5516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0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913A108E-3DC2-4AD4-AA12-2D8BC2748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" y="2608897"/>
            <a:ext cx="5031209" cy="2816543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18CB331-0430-4D15-B1EC-2E61E6EDF0D9}"/>
              </a:ext>
            </a:extLst>
          </p:cNvPr>
          <p:cNvSpPr txBox="1"/>
          <p:nvPr/>
        </p:nvSpPr>
        <p:spPr>
          <a:xfrm>
            <a:off x="5858709" y="342900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wear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helmets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55595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5516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0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2710C7D7-B734-4AE7-ACF5-9896B899A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3" y="2718752"/>
            <a:ext cx="4580170" cy="2703981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D4150C2-7036-4EBD-BD6D-11A835E52AE7}"/>
              </a:ext>
            </a:extLst>
          </p:cNvPr>
          <p:cNvSpPr txBox="1"/>
          <p:nvPr/>
        </p:nvSpPr>
        <p:spPr>
          <a:xfrm>
            <a:off x="5467017" y="354752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careful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69517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6558" y="2490294"/>
            <a:ext cx="5020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It to indicate distance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should and shouldn’t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5C29BC-BBC1-4A8B-B76D-75CE42F3A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14" y="2576757"/>
            <a:ext cx="4142070" cy="37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5516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0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223A846-CD17-49B6-96BD-A9EF38463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2" y="2485072"/>
            <a:ext cx="5431468" cy="2909888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1932318-5F22-40DD-9A82-D4DA74D54996}"/>
              </a:ext>
            </a:extLst>
          </p:cNvPr>
          <p:cNvSpPr txBox="1"/>
          <p:nvPr/>
        </p:nvSpPr>
        <p:spPr>
          <a:xfrm>
            <a:off x="6309360" y="3462962"/>
            <a:ext cx="50596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play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football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pavement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19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5516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0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1034A00-5959-4188-911B-ECC7D8D56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8" y="2685875"/>
            <a:ext cx="5019992" cy="298379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A8E63C7-9206-46AB-B85A-6492126C2FCA}"/>
              </a:ext>
            </a:extLst>
          </p:cNvPr>
          <p:cNvSpPr txBox="1"/>
          <p:nvPr/>
        </p:nvSpPr>
        <p:spPr>
          <a:xfrm>
            <a:off x="6458997" y="3589774"/>
            <a:ext cx="4765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ride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bikes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dangerously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401975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70066" y="4418718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Slap the board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It to indicate distance</a:t>
            </a:r>
          </a:p>
          <a:p>
            <a:r>
              <a:rPr lang="en-US" dirty="0">
                <a:solidFill>
                  <a:schemeClr val="tx1"/>
                </a:solidFill>
              </a:rPr>
              <a:t>- should and shouldn’t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945320"/>
            <a:ext cx="5465180" cy="1812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Write sentences with It. Use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Ask and answer questions about distances in your </a:t>
            </a:r>
            <a:r>
              <a:rPr lang="en-US" dirty="0" err="1">
                <a:solidFill>
                  <a:schemeClr val="tx1"/>
                </a:solidFill>
              </a:rPr>
              <a:t>neighbourhood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3: Choose the correct option in brackets. </a:t>
            </a:r>
          </a:p>
          <a:p>
            <a:r>
              <a:rPr lang="en-US" dirty="0">
                <a:solidFill>
                  <a:schemeClr val="tx1"/>
                </a:solidFill>
              </a:rPr>
              <a:t>Task 4: Complete each sentence, using should / shouldn’t.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4317" y="4819167"/>
            <a:ext cx="5465179" cy="7619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Look at the pictures. Make sentences, using should /shouldn’t and the cues.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58113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46370" y="4819167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612928" y="564254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/>
          <p:nvPr/>
        </p:nvCxnSpPr>
        <p:spPr>
          <a:xfrm>
            <a:off x="2922722" y="3774591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152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46761417"/>
              </p:ext>
            </p:extLst>
          </p:nvPr>
        </p:nvGraphicFramePr>
        <p:xfrm>
          <a:off x="2026004" y="2649845"/>
          <a:ext cx="7767783" cy="372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237250"/>
              </p:ext>
            </p:extLst>
          </p:nvPr>
        </p:nvGraphicFramePr>
        <p:xfrm>
          <a:off x="827500" y="2538582"/>
          <a:ext cx="4846320" cy="302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8D0B7F9-455A-45E4-8C7F-2AD7C6507D77}"/>
              </a:ext>
            </a:extLst>
          </p:cNvPr>
          <p:cNvSpPr txBox="1"/>
          <p:nvPr/>
        </p:nvSpPr>
        <p:spPr>
          <a:xfrm>
            <a:off x="6219038" y="3021753"/>
            <a:ext cx="5020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It to indicate distance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should and shouldn’t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7433" y="1914652"/>
            <a:ext cx="11388436" cy="341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use: 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	- It to indicate distance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	- should and shouldn’t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70066" y="4418718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Slap the board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It to indicate distance</a:t>
            </a:r>
          </a:p>
          <a:p>
            <a:r>
              <a:rPr lang="en-US" dirty="0">
                <a:solidFill>
                  <a:schemeClr val="tx1"/>
                </a:solidFill>
              </a:rPr>
              <a:t>- should and shouldn’t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945320"/>
            <a:ext cx="5465180" cy="1812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Write sentences with It. Use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Ask and answer questions about distances in your </a:t>
            </a:r>
            <a:r>
              <a:rPr lang="en-US" dirty="0" err="1">
                <a:solidFill>
                  <a:schemeClr val="tx1"/>
                </a:solidFill>
              </a:rPr>
              <a:t>neighbourhood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3: Choose the correct option in brackets. </a:t>
            </a:r>
          </a:p>
          <a:p>
            <a:r>
              <a:rPr lang="en-US" dirty="0">
                <a:solidFill>
                  <a:schemeClr val="tx1"/>
                </a:solidFill>
              </a:rPr>
              <a:t>Task 4: Complete each sentence, using should / shouldn’t.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4317" y="4819167"/>
            <a:ext cx="5465179" cy="7619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Look at the pictures. Make sentences, using should /shouldn’t and the cues.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58113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46370" y="4819167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612928" y="564254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/>
          <p:nvPr/>
        </p:nvCxnSpPr>
        <p:spPr>
          <a:xfrm>
            <a:off x="2922722" y="3774591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88506" y="1451193"/>
            <a:ext cx="649389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Slap the board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4566" y="2692911"/>
            <a:ext cx="68551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To activate students’ prior knowledge and vocabulary related to the targeted grammar </a:t>
            </a:r>
            <a:endParaRPr lang="en-US" sz="27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B8E5ADD-B7E7-484A-BC3D-313EA2969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7" y="1705377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AE5039C-F052-4D02-8915-D61F7CC4F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6" y="1288816"/>
            <a:ext cx="5569184" cy="5569184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B57E33BA-85E1-499A-8637-0B77FD9AC9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8" t="70931" r="3725" b="10733"/>
          <a:stretch/>
        </p:blipFill>
        <p:spPr>
          <a:xfrm>
            <a:off x="9832274" y="1227811"/>
            <a:ext cx="2243850" cy="2288619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249FB1A-B95D-4D41-988D-C96A2A7113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1" t="31046" r="33208" b="43654"/>
          <a:stretch/>
        </p:blipFill>
        <p:spPr>
          <a:xfrm>
            <a:off x="9755241" y="4450390"/>
            <a:ext cx="2320883" cy="2288619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F7D9C0E7-D7FA-4E46-9559-6A2F27234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2" t="31443" b="44831"/>
          <a:stretch/>
        </p:blipFill>
        <p:spPr>
          <a:xfrm>
            <a:off x="5685060" y="4517207"/>
            <a:ext cx="2456766" cy="222180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5CF0366F-2918-4351-9A0F-8E4B6C06D9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t="73253" r="67414" b="9194"/>
          <a:stretch/>
        </p:blipFill>
        <p:spPr>
          <a:xfrm>
            <a:off x="6095998" y="1288816"/>
            <a:ext cx="2382885" cy="1485846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AB8BBC9F-52BC-4C03-ABE8-D2B6766688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0" t="71684" r="35540" b="9403"/>
          <a:stretch/>
        </p:blipFill>
        <p:spPr>
          <a:xfrm>
            <a:off x="7670510" y="2825852"/>
            <a:ext cx="2189669" cy="18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Slap the board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It to indicate distance</a:t>
            </a:r>
          </a:p>
          <a:p>
            <a:r>
              <a:rPr lang="en-US" dirty="0">
                <a:solidFill>
                  <a:schemeClr val="tx1"/>
                </a:solidFill>
              </a:rPr>
              <a:t>- should and shouldn’t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93781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48A79AB-5CB0-4330-A5B7-A75F0C37B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2" y="2568401"/>
            <a:ext cx="4905020" cy="2241569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8BD5E71-6285-4C74-8EF0-19F24543533F}"/>
              </a:ext>
            </a:extLst>
          </p:cNvPr>
          <p:cNvSpPr txBox="1"/>
          <p:nvPr/>
        </p:nvSpPr>
        <p:spPr>
          <a:xfrm>
            <a:off x="5977077" y="1644133"/>
            <a:ext cx="5528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2400" b="1" dirty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400" b="1" dirty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2400" b="1" dirty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tell</a:t>
            </a:r>
            <a:r>
              <a:rPr lang="vi-VN" sz="2400" b="1" dirty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</a:t>
            </a:r>
            <a:r>
              <a:rPr lang="vi-VN" sz="2400" b="1" dirty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400" b="1" dirty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CD6C2C4-3AA5-4D20-9156-4044BF9F6839}"/>
              </a:ext>
            </a:extLst>
          </p:cNvPr>
          <p:cNvSpPr txBox="1"/>
          <p:nvPr/>
        </p:nvSpPr>
        <p:spPr>
          <a:xfrm>
            <a:off x="935423" y="1874965"/>
            <a:ext cx="3909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IT – INDICATING DISTANCE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1A22D5C1-DB3E-48DB-9E41-79F7502D3739}"/>
              </a:ext>
            </a:extLst>
          </p:cNvPr>
          <p:cNvSpPr txBox="1"/>
          <p:nvPr/>
        </p:nvSpPr>
        <p:spPr>
          <a:xfrm>
            <a:off x="5833243" y="2445845"/>
            <a:ext cx="6523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structure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7CEE8B7-B562-4C84-A194-83BF57DDF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83" y="3478390"/>
            <a:ext cx="3402619" cy="26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Slap the board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It to indicate distance</a:t>
            </a:r>
          </a:p>
          <a:p>
            <a:r>
              <a:rPr lang="en-US" dirty="0">
                <a:solidFill>
                  <a:schemeClr val="tx1"/>
                </a:solidFill>
              </a:rPr>
              <a:t>- should and shouldn’t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945320"/>
            <a:ext cx="5465180" cy="1812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Write sentences with It. Use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Ask and answer questions about distances in your </a:t>
            </a:r>
            <a:r>
              <a:rPr lang="en-US" dirty="0" err="1">
                <a:solidFill>
                  <a:schemeClr val="tx1"/>
                </a:solidFill>
              </a:rPr>
              <a:t>neighbourhood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3: Choose the correct option in brackets. </a:t>
            </a:r>
          </a:p>
          <a:p>
            <a:r>
              <a:rPr lang="en-US" dirty="0">
                <a:solidFill>
                  <a:schemeClr val="tx1"/>
                </a:solidFill>
              </a:rPr>
              <a:t>Task 4: Complete each sentence, using should / shouldn’t.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125635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2799</TotalTime>
  <Words>915</Words>
  <Application>Microsoft Office PowerPoint</Application>
  <PresentationFormat>Màn hình rộng</PresentationFormat>
  <Paragraphs>171</Paragraphs>
  <Slides>25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(Body)</vt:lpstr>
      <vt:lpstr>Calibri Light</vt:lpstr>
      <vt:lpstr>Courier New</vt:lpstr>
      <vt:lpstr>ChronicaPro-Bold</vt:lpstr>
      <vt:lpstr>ChronicaPro-Book</vt:lpstr>
      <vt:lpstr>ChronicaPro-Medium</vt:lpstr>
      <vt:lpstr>Myriad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Phương Linh</cp:lastModifiedBy>
  <cp:revision>131</cp:revision>
  <dcterms:created xsi:type="dcterms:W3CDTF">2020-12-09T02:04:09Z</dcterms:created>
  <dcterms:modified xsi:type="dcterms:W3CDTF">2022-04-28T12:49:43Z</dcterms:modified>
</cp:coreProperties>
</file>