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0" r:id="rId3"/>
    <p:sldId id="262" r:id="rId4"/>
    <p:sldId id="280" r:id="rId5"/>
    <p:sldId id="259" r:id="rId6"/>
    <p:sldId id="282" r:id="rId7"/>
    <p:sldId id="269" r:id="rId8"/>
    <p:sldId id="283" r:id="rId9"/>
    <p:sldId id="284" r:id="rId10"/>
    <p:sldId id="285" r:id="rId11"/>
    <p:sldId id="286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A8C44-73FD-489C-8997-674936F427DC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1711-5188-4060-BC78-40C30A6F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x-none" sz="1200" dirty="0"/>
              <a:t>7</a:t>
            </a:fld>
            <a:endParaRPr lang="vi-VN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2538-3B84-C787-8CB3-E439D1A0B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19B7D-493C-32C3-7741-C24202BFA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671D7-E0C2-E9E5-7689-2DC81C1D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3138-62AD-49BA-A2D7-D8A7392ECE6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356E2-79B2-6151-89BC-1DDBE367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5512F-23F4-750C-3444-EFDCEBAB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A859-2F5E-4CDC-B497-8A34DB81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9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D4DF4-0969-0336-E728-B569560D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91727-54C7-5178-8984-266FD3256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871D4-FCD1-1A58-8264-D1A339DC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3138-62AD-49BA-A2D7-D8A7392ECE6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13A3B-C978-E750-9B85-FB736A07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16CF3-327C-D13E-8B98-789416E7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A859-2F5E-4CDC-B497-8A34DB81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AA7EE7-D1E1-5F5B-B14C-A1ACF3127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C27B2-148B-3943-853A-FF3CC70B1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8EB6-76F4-A198-BC01-965B1E4C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3138-62AD-49BA-A2D7-D8A7392ECE6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214BF-5308-A55E-9158-221B887B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ECA5A-1959-FC6E-BFC9-3D7BB12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A859-2F5E-4CDC-B497-8A34DB81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2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5E83-01AF-E2F7-7F76-AFDDA8DC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14F17-9B53-94C7-A6E2-5D0CCCF9D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1E7AB-64F9-30E4-923F-E4F9656D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3138-62AD-49BA-A2D7-D8A7392ECE6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84E8D-36EA-076B-DDF7-60F85BA7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020FD-2E12-3DEE-BF16-3A7034D4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A859-2F5E-4CDC-B497-8A34DB81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3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0ACC-BC9A-5D08-314D-6D7F12AE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4C2FF-FE87-6579-B4A4-A016546B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97244-D066-CCAC-F019-770E08BE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3138-62AD-49BA-A2D7-D8A7392ECE6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0A636-C7B1-4B90-E6B3-DEBCE0C0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93747-B168-76C4-0DC8-A7AC4EB6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A859-2F5E-4CDC-B497-8A34DB81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5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0067-6785-1BA0-024D-7BCAE5A6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10E8B-8AF2-2771-55A1-887FF05A5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192E6-0FCD-D610-1D75-704553908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4A8C2-554F-DD54-FB8B-EEAC989D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3138-62AD-49BA-A2D7-D8A7392ECE6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33DC7-8CBF-175D-1405-D7C89527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B2B78-5CE2-DE43-A146-FD9AF491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A859-2F5E-4CDC-B497-8A34DB81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8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5CE4-B07B-B98F-B5A3-FBA89128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F6476-28EC-E806-F190-993DC10A6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8CD87-0B95-771C-8DC9-8B5D02961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85607-8284-6AB6-CE2A-A3BB88F1E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C01E0-AE81-7F34-B62B-37C4427C4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0C272-1351-824B-3CD2-F9E6100A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3138-62AD-49BA-A2D7-D8A7392ECE6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3FCE1E-3C9B-6A0D-C928-A212D6E6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133EC-836C-6774-BB76-267C55EC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A859-2F5E-4CDC-B497-8A34DB81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0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B788-E7D1-6237-B1C4-5664681A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A8E19-BD6A-AAAE-076A-AAC5550A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3138-62AD-49BA-A2D7-D8A7392ECE6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7D1E9-57D2-BFCC-2E14-E15A8E87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6AE8A-8863-D132-2591-6EC60CD6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A859-2F5E-4CDC-B497-8A34DB81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2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8AF64-48CB-DD23-EDB2-A35A09A1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3138-62AD-49BA-A2D7-D8A7392ECE6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17A68-4E46-4B56-BB3E-330F7D11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EF05A-35C1-244E-F07A-0C1F30F2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A859-2F5E-4CDC-B497-8A34DB81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8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105D9-62F4-F9EE-932E-06053D2B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E4BD-61B1-6FF0-A52B-804C3FCF6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9DF5E-E915-7B0B-2E55-7D0188B50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277FF-7829-18A3-B7D3-BD7C1580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3138-62AD-49BA-A2D7-D8A7392ECE6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F90E6-9067-A8E0-508B-5311C9B3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EF583-3E13-C89B-4036-D9F02D3A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A859-2F5E-4CDC-B497-8A34DB81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7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9708-DA4C-9B63-FFD3-33E82BDF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909DE-5CD1-CFEC-D131-BCC208E38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AFE9C-8294-77FE-2640-C2EBA9E63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CAD9E-FE26-B0AB-C79A-E2F7756F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3138-62AD-49BA-A2D7-D8A7392ECE6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7CFD7-3910-EC2F-42E7-31478081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C535E-3B4E-F5FE-B15D-DBED3268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A859-2F5E-4CDC-B497-8A34DB81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4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AEB45-AF04-21F2-273E-13521D9D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8D38A-78C8-3366-A91A-E80E8F5D0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6EEA-2AF7-94D1-8BDE-16B3AFD62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B3138-62AD-49BA-A2D7-D8A7392ECE6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6F8CE-5A28-1664-B9D5-08292716C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E232B-C08F-A21E-9CC6-EBFB20600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3A859-2F5E-4CDC-B497-8A34DB81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6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764C7C1-1CFD-DFAF-2C8F-EEA1987C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15" y="427912"/>
            <a:ext cx="7516274" cy="181000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751AB3A-66BB-6312-B8C0-13220A0D3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81" y="2574503"/>
            <a:ext cx="8221222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95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BED9F-FA8F-BE05-2F38-A459F4361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118040"/>
            <a:ext cx="5275127" cy="1710853"/>
          </a:xfrm>
          <a:prstGeom prst="rect">
            <a:avLst/>
          </a:prstGeom>
        </p:spPr>
      </p:pic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0E0EA491-8C92-049B-A8E7-4D20EAAFF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99" y="1440937"/>
            <a:ext cx="5037349" cy="15875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F3CB49-00E5-2D6F-B3F4-4B96C4E443DE}"/>
              </a:ext>
            </a:extLst>
          </p:cNvPr>
          <p:cNvSpPr txBox="1"/>
          <p:nvPr/>
        </p:nvSpPr>
        <p:spPr>
          <a:xfrm>
            <a:off x="623455" y="696467"/>
            <a:ext cx="59990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- </a:t>
            </a:r>
            <a:r>
              <a:rPr lang="en-US" sz="3000" b="1" dirty="0" err="1">
                <a:solidFill>
                  <a:srgbClr val="0070C0"/>
                </a:solidFill>
              </a:rPr>
              <a:t>Độ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dịch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chuyển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tổng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hợp</a:t>
            </a:r>
            <a:r>
              <a:rPr lang="en-US" sz="30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44CBD-8904-754C-986F-80B435C18B4A}"/>
              </a:ext>
            </a:extLst>
          </p:cNvPr>
          <p:cNvSpPr txBox="1"/>
          <p:nvPr/>
        </p:nvSpPr>
        <p:spPr>
          <a:xfrm>
            <a:off x="623455" y="1680721"/>
            <a:ext cx="59990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- </a:t>
            </a:r>
            <a:r>
              <a:rPr lang="en-US" sz="3000" b="1" dirty="0" err="1">
                <a:solidFill>
                  <a:srgbClr val="0070C0"/>
                </a:solidFill>
              </a:rPr>
              <a:t>Vận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tốc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tổng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hợp</a:t>
            </a:r>
            <a:r>
              <a:rPr lang="en-US" sz="3000" b="1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C9BCD08F-F2C5-A68D-BD63-BEA10898E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52" y="2407320"/>
            <a:ext cx="6816436" cy="44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1BEE461-E451-D019-1FCC-132A1B6D5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493555"/>
            <a:ext cx="11380763" cy="303743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9FD9F90-DF34-EE7A-BBD3-BC1E4F8EA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3305908"/>
            <a:ext cx="11380763" cy="32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1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 with medium confidence">
            <a:extLst>
              <a:ext uri="{FF2B5EF4-FFF2-40B4-BE49-F238E27FC236}">
                <a16:creationId xmlns:a16="http://schemas.microsoft.com/office/drawing/2014/main" id="{7A4272BF-CB92-76B7-677D-9BB019A60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9" y="975327"/>
            <a:ext cx="10367889" cy="44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5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72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7825B6-A3D2-30A1-F0A5-30632E549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2" y="100693"/>
            <a:ext cx="7876832" cy="10769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D5740-F3A6-4221-8897-6A8DBB21A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97" y="885406"/>
            <a:ext cx="5228503" cy="928254"/>
          </a:xfrm>
          <a:prstGeom prst="rect">
            <a:avLst/>
          </a:prstGeom>
        </p:spPr>
      </p:pic>
      <p:pic>
        <p:nvPicPr>
          <p:cNvPr id="10" name="Picture 2" descr="Tại sao nói chuyển động có tính tương đối?">
            <a:extLst>
              <a:ext uri="{FF2B5EF4-FFF2-40B4-BE49-F238E27FC236}">
                <a16:creationId xmlns:a16="http://schemas.microsoft.com/office/drawing/2014/main" id="{90FE030B-22AE-4680-B201-0F4F80F95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80952"/>
            <a:ext cx="5791200" cy="497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 walking with his dog 238949 Vector Art at Vecteezy">
            <a:extLst>
              <a:ext uri="{FF2B5EF4-FFF2-40B4-BE49-F238E27FC236}">
                <a16:creationId xmlns:a16="http://schemas.microsoft.com/office/drawing/2014/main" id="{4F658031-C505-81D8-A5FF-98DF7202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3827"/>
            <a:ext cx="6096000" cy="498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8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BOVE_THE_CLOUDS__MT_SHASTA"/>
          <p:cNvPicPr>
            <a:picLocks noChangeAspect="1"/>
          </p:cNvPicPr>
          <p:nvPr/>
        </p:nvPicPr>
        <p:blipFill>
          <a:blip r:embed="rId2">
            <a:lum bright="-29999"/>
          </a:blip>
          <a:stretch>
            <a:fillRect/>
          </a:stretch>
        </p:blipFill>
        <p:spPr>
          <a:xfrm>
            <a:off x="1524000" y="1"/>
            <a:ext cx="9144000" cy="422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3"/>
          <p:cNvSpPr/>
          <p:nvPr/>
        </p:nvSpPr>
        <p:spPr>
          <a:xfrm>
            <a:off x="1066800" y="4114800"/>
            <a:ext cx="16776700" cy="3024188"/>
          </a:xfrm>
          <a:prstGeom prst="rect">
            <a:avLst/>
          </a:prstGeom>
          <a:gradFill rotWithShape="1">
            <a:gsLst>
              <a:gs pos="0">
                <a:srgbClr val="762F00"/>
              </a:gs>
              <a:gs pos="100000">
                <a:srgbClr val="FF6600"/>
              </a:gs>
            </a:gsLst>
            <a:lin ang="5400000" scaled="1"/>
            <a:tileRect/>
          </a:gradFill>
          <a:ln w="76200">
            <a:noFill/>
          </a:ln>
        </p:spPr>
        <p:txBody>
          <a:bodyPr wrap="none" anchor="ctr" anchorCtr="0"/>
          <a:lstStyle/>
          <a:p>
            <a:endParaRPr lang="vi-VN" altLang="x-none" sz="1900" b="1" dirty="0">
              <a:latin typeface="Times New Roman" panose="02020603050405020304" pitchFamily="18" charset="0"/>
            </a:endParaRPr>
          </a:p>
        </p:txBody>
      </p:sp>
      <p:grpSp>
        <p:nvGrpSpPr>
          <p:cNvPr id="38916" name="Group 4"/>
          <p:cNvGrpSpPr/>
          <p:nvPr/>
        </p:nvGrpSpPr>
        <p:grpSpPr>
          <a:xfrm>
            <a:off x="9645650" y="981076"/>
            <a:ext cx="16776700" cy="6264275"/>
            <a:chOff x="-2472" y="618"/>
            <a:chExt cx="10568" cy="3946"/>
          </a:xfrm>
        </p:grpSpPr>
        <p:sp>
          <p:nvSpPr>
            <p:cNvPr id="4117" name="Rectangle 5"/>
            <p:cNvSpPr/>
            <p:nvPr/>
          </p:nvSpPr>
          <p:spPr>
            <a:xfrm>
              <a:off x="-2472" y="2659"/>
              <a:ext cx="10568" cy="1905"/>
            </a:xfrm>
            <a:prstGeom prst="rect">
              <a:avLst/>
            </a:prstGeom>
            <a:gradFill rotWithShape="1">
              <a:gsLst>
                <a:gs pos="0">
                  <a:srgbClr val="762F00"/>
                </a:gs>
                <a:gs pos="100000">
                  <a:srgbClr val="FF6600"/>
                </a:gs>
              </a:gsLst>
              <a:lin ang="5400000" scaled="1"/>
              <a:tileRect/>
            </a:gradFill>
            <a:ln w="76200">
              <a:noFill/>
            </a:ln>
          </p:spPr>
          <p:txBody>
            <a:bodyPr wrap="none" anchor="ctr" anchorCtr="0"/>
            <a:lstStyle/>
            <a:p>
              <a:endParaRPr lang="vi-VN" altLang="x-none" sz="19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4118" name="Picture 6" descr="Pl_wl09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41" y="1705"/>
              <a:ext cx="2450" cy="16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Picture 7" descr="Pl_wl09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8" y="618"/>
              <a:ext cx="2012" cy="291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Picture 8" descr="House00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8" y="2063"/>
              <a:ext cx="2404" cy="123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1" name="Picture 9" descr="TREEC0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0" y="2024"/>
              <a:ext cx="1569" cy="1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2" name="Picture 10" descr="TREEC00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520" y="2392"/>
              <a:ext cx="1406" cy="13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3" name="Picture 11" descr="TREEC0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47" y="2432"/>
              <a:ext cx="804" cy="121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101" name="Picture 12" descr="Ccar00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628776" y="2914650"/>
            <a:ext cx="3743325" cy="3176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Rectangle 13"/>
          <p:cNvSpPr/>
          <p:nvPr/>
        </p:nvSpPr>
        <p:spPr>
          <a:xfrm>
            <a:off x="839789" y="6165851"/>
            <a:ext cx="10440987" cy="360363"/>
          </a:xfrm>
          <a:prstGeom prst="rect">
            <a:avLst/>
          </a:prstGeom>
          <a:gradFill rotWithShape="1">
            <a:gsLst>
              <a:gs pos="0">
                <a:srgbClr val="DCEBF5">
                  <a:alpha val="100000"/>
                </a:srgbClr>
              </a:gs>
              <a:gs pos="8000">
                <a:srgbClr val="83A7C3">
                  <a:alpha val="100000"/>
                </a:srgbClr>
              </a:gs>
              <a:gs pos="13000">
                <a:srgbClr val="768FB9">
                  <a:alpha val="100000"/>
                </a:srgbClr>
              </a:gs>
              <a:gs pos="21001">
                <a:srgbClr val="83A7C3">
                  <a:alpha val="100000"/>
                </a:srgbClr>
              </a:gs>
              <a:gs pos="52000">
                <a:srgbClr val="FFFFFF">
                  <a:alpha val="100000"/>
                </a:srgbClr>
              </a:gs>
              <a:gs pos="56000">
                <a:srgbClr val="9C6563">
                  <a:alpha val="100000"/>
                </a:srgbClr>
              </a:gs>
              <a:gs pos="58000">
                <a:srgbClr val="80302D">
                  <a:alpha val="100000"/>
                </a:srgbClr>
              </a:gs>
              <a:gs pos="71001">
                <a:srgbClr val="C0524E">
                  <a:alpha val="100000"/>
                </a:srgbClr>
              </a:gs>
              <a:gs pos="94000">
                <a:srgbClr val="EBDAD4">
                  <a:alpha val="100000"/>
                </a:srgbClr>
              </a:gs>
              <a:gs pos="100000">
                <a:srgbClr val="55261C">
                  <a:alpha val="100000"/>
                </a:srgbClr>
              </a:gs>
            </a:gsLst>
            <a:lin ang="5400000" scaled="1"/>
            <a:tileRect/>
          </a:gradFill>
          <a:ln w="76200">
            <a:noFill/>
          </a:ln>
        </p:spPr>
        <p:txBody>
          <a:bodyPr wrap="none" anchor="ctr" anchorCtr="0"/>
          <a:lstStyle/>
          <a:p>
            <a:endParaRPr lang="vi-VN" altLang="x-none" sz="1900" b="1" dirty="0">
              <a:latin typeface="Times New Roman" panose="02020603050405020304" pitchFamily="18" charset="0"/>
            </a:endParaRPr>
          </a:p>
        </p:txBody>
      </p:sp>
      <p:sp>
        <p:nvSpPr>
          <p:cNvPr id="4104" name="Rectangle 16"/>
          <p:cNvSpPr/>
          <p:nvPr/>
        </p:nvSpPr>
        <p:spPr>
          <a:xfrm>
            <a:off x="8359775" y="5064125"/>
            <a:ext cx="1588" cy="15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vi-VN" altLang="x-none" sz="1900" b="1" dirty="0">
              <a:latin typeface="Times New Roman" panose="02020603050405020304" pitchFamily="18" charset="0"/>
            </a:endParaRPr>
          </a:p>
        </p:txBody>
      </p:sp>
      <p:grpSp>
        <p:nvGrpSpPr>
          <p:cNvPr id="38929" name="Group 17"/>
          <p:cNvGrpSpPr/>
          <p:nvPr/>
        </p:nvGrpSpPr>
        <p:grpSpPr>
          <a:xfrm>
            <a:off x="1524000" y="4800600"/>
            <a:ext cx="1373188" cy="1373188"/>
            <a:chOff x="454" y="2976"/>
            <a:chExt cx="865" cy="865"/>
          </a:xfrm>
        </p:grpSpPr>
        <p:pic>
          <p:nvPicPr>
            <p:cNvPr id="4113" name="Picture 18" descr="GRNMS05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801357">
              <a:off x="454" y="2976"/>
              <a:ext cx="865" cy="86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14" name="Group 19"/>
            <p:cNvGrpSpPr/>
            <p:nvPr/>
          </p:nvGrpSpPr>
          <p:grpSpPr>
            <a:xfrm rot="-5598657">
              <a:off x="1091" y="3386"/>
              <a:ext cx="47" cy="48"/>
              <a:chOff x="4272" y="3120"/>
              <a:chExt cx="288" cy="480"/>
            </a:xfrm>
          </p:grpSpPr>
          <p:sp>
            <p:nvSpPr>
              <p:cNvPr id="4115" name="Rectangle 20"/>
              <p:cNvSpPr/>
              <p:nvPr/>
            </p:nvSpPr>
            <p:spPr>
              <a:xfrm>
                <a:off x="4272" y="3168"/>
                <a:ext cx="288" cy="432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sz="19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16" name="Oval 21"/>
              <p:cNvSpPr/>
              <p:nvPr/>
            </p:nvSpPr>
            <p:spPr>
              <a:xfrm>
                <a:off x="4272" y="3120"/>
                <a:ext cx="288" cy="9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sz="1900" b="1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934" name="Group 22"/>
          <p:cNvGrpSpPr/>
          <p:nvPr/>
        </p:nvGrpSpPr>
        <p:grpSpPr>
          <a:xfrm rot="4482874">
            <a:off x="4162425" y="4876800"/>
            <a:ext cx="1295400" cy="1295400"/>
            <a:chOff x="454" y="2976"/>
            <a:chExt cx="865" cy="865"/>
          </a:xfrm>
        </p:grpSpPr>
        <p:pic>
          <p:nvPicPr>
            <p:cNvPr id="4109" name="Picture 23" descr="GRNMS05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801357">
              <a:off x="454" y="2976"/>
              <a:ext cx="865" cy="86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10" name="Group 24"/>
            <p:cNvGrpSpPr/>
            <p:nvPr/>
          </p:nvGrpSpPr>
          <p:grpSpPr>
            <a:xfrm rot="-5598657">
              <a:off x="1091" y="3386"/>
              <a:ext cx="47" cy="48"/>
              <a:chOff x="4272" y="3120"/>
              <a:chExt cx="288" cy="480"/>
            </a:xfrm>
          </p:grpSpPr>
          <p:sp>
            <p:nvSpPr>
              <p:cNvPr id="4111" name="Rectangle 25"/>
              <p:cNvSpPr/>
              <p:nvPr/>
            </p:nvSpPr>
            <p:spPr>
              <a:xfrm>
                <a:off x="4272" y="3168"/>
                <a:ext cx="288" cy="432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sz="19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12" name="Oval 26"/>
              <p:cNvSpPr/>
              <p:nvPr/>
            </p:nvSpPr>
            <p:spPr>
              <a:xfrm>
                <a:off x="4272" y="3120"/>
                <a:ext cx="288" cy="9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sz="1900" b="1" dirty="0"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-2.9816 1.48148E-6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5" descr="ABOVE_THE_CLOUDS__MT_SHASTA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1524000" y="-1035050"/>
            <a:ext cx="9144000" cy="7893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7"/>
          <p:cNvGrpSpPr/>
          <p:nvPr/>
        </p:nvGrpSpPr>
        <p:grpSpPr>
          <a:xfrm>
            <a:off x="1127125" y="1582739"/>
            <a:ext cx="10699750" cy="4484687"/>
            <a:chOff x="158" y="997"/>
            <a:chExt cx="6740" cy="2825"/>
          </a:xfrm>
        </p:grpSpPr>
        <p:pic>
          <p:nvPicPr>
            <p:cNvPr id="6167" name="Picture 48" descr="TREEC021"/>
            <p:cNvPicPr>
              <a:picLocks noChangeAspect="1"/>
            </p:cNvPicPr>
            <p:nvPr/>
          </p:nvPicPr>
          <p:blipFill>
            <a:blip r:embed="rId4">
              <a:lum bright="-12000"/>
            </a:blip>
            <a:stretch>
              <a:fillRect/>
            </a:stretch>
          </p:blipFill>
          <p:spPr>
            <a:xfrm>
              <a:off x="3063" y="997"/>
              <a:ext cx="3835" cy="23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8" name="Picture 49" descr="TREEC021"/>
            <p:cNvPicPr>
              <a:picLocks noChangeAspect="1"/>
            </p:cNvPicPr>
            <p:nvPr/>
          </p:nvPicPr>
          <p:blipFill>
            <a:blip r:embed="rId4">
              <a:lum bright="-12000"/>
            </a:blip>
            <a:stretch>
              <a:fillRect/>
            </a:stretch>
          </p:blipFill>
          <p:spPr>
            <a:xfrm>
              <a:off x="158" y="1434"/>
              <a:ext cx="3835" cy="238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148" name="Picture 42" descr="TREEC021"/>
          <p:cNvPicPr>
            <a:picLocks noChangeAspect="1"/>
          </p:cNvPicPr>
          <p:nvPr/>
        </p:nvPicPr>
        <p:blipFill>
          <a:blip r:embed="rId4">
            <a:lum bright="-12000"/>
          </a:blip>
          <a:stretch>
            <a:fillRect/>
          </a:stretch>
        </p:blipFill>
        <p:spPr>
          <a:xfrm>
            <a:off x="21683663" y="2276475"/>
            <a:ext cx="6088062" cy="3790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50"/>
          <p:cNvGrpSpPr/>
          <p:nvPr/>
        </p:nvGrpSpPr>
        <p:grpSpPr>
          <a:xfrm>
            <a:off x="12787313" y="2289175"/>
            <a:ext cx="9439275" cy="3790950"/>
            <a:chOff x="6135" y="1442"/>
            <a:chExt cx="5946" cy="2388"/>
          </a:xfrm>
        </p:grpSpPr>
        <p:pic>
          <p:nvPicPr>
            <p:cNvPr id="6165" name="Picture 43" descr="TREEC021"/>
            <p:cNvPicPr>
              <a:picLocks noChangeAspect="1"/>
            </p:cNvPicPr>
            <p:nvPr/>
          </p:nvPicPr>
          <p:blipFill>
            <a:blip r:embed="rId4">
              <a:lum bright="-12000"/>
            </a:blip>
            <a:stretch>
              <a:fillRect/>
            </a:stretch>
          </p:blipFill>
          <p:spPr>
            <a:xfrm>
              <a:off x="6135" y="1442"/>
              <a:ext cx="3835" cy="23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6" name="Picture 45" descr="Camp002"/>
            <p:cNvPicPr>
              <a:picLocks noChangeAspect="1"/>
            </p:cNvPicPr>
            <p:nvPr/>
          </p:nvPicPr>
          <p:blipFill>
            <a:blip r:embed="rId5">
              <a:lum bright="-66000"/>
            </a:blip>
            <a:stretch>
              <a:fillRect/>
            </a:stretch>
          </p:blipFill>
          <p:spPr>
            <a:xfrm>
              <a:off x="9496" y="1933"/>
              <a:ext cx="2585" cy="16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20"/>
          <p:cNvGrpSpPr/>
          <p:nvPr/>
        </p:nvGrpSpPr>
        <p:grpSpPr>
          <a:xfrm rot="-5400000">
            <a:off x="4148138" y="2997200"/>
            <a:ext cx="2235200" cy="2235200"/>
            <a:chOff x="1601" y="1914"/>
            <a:chExt cx="1408" cy="1408"/>
          </a:xfrm>
        </p:grpSpPr>
        <p:pic>
          <p:nvPicPr>
            <p:cNvPr id="6163" name="Picture 21" descr="Canh tay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2154" y="2478"/>
              <a:ext cx="300" cy="8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4" name="AutoShape 22"/>
            <p:cNvSpPr/>
            <p:nvPr/>
          </p:nvSpPr>
          <p:spPr>
            <a:xfrm>
              <a:off x="1601" y="1914"/>
              <a:ext cx="1408" cy="1408"/>
            </a:xfrm>
            <a:custGeom>
              <a:avLst/>
              <a:gdLst>
                <a:gd name="txL" fmla="*/ 3160 w 21600"/>
                <a:gd name="txT" fmla="*/ 3160 h 21600"/>
                <a:gd name="txR" fmla="*/ 18440 w 21600"/>
                <a:gd name="txB" fmla="*/ 1844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9905" y="10800"/>
                  </a:moveTo>
                  <a:cubicBezTo>
                    <a:pt x="9905" y="11294"/>
                    <a:pt x="10306" y="11695"/>
                    <a:pt x="10800" y="11695"/>
                  </a:cubicBezTo>
                  <a:cubicBezTo>
                    <a:pt x="11294" y="11695"/>
                    <a:pt x="11695" y="11294"/>
                    <a:pt x="11695" y="10800"/>
                  </a:cubicBezTo>
                  <a:cubicBezTo>
                    <a:pt x="11695" y="10306"/>
                    <a:pt x="11294" y="9905"/>
                    <a:pt x="10800" y="9905"/>
                  </a:cubicBezTo>
                  <a:cubicBezTo>
                    <a:pt x="10306" y="9905"/>
                    <a:pt x="9905" y="10306"/>
                    <a:pt x="9905" y="10800"/>
                  </a:cubicBezTo>
                  <a:close/>
                </a:path>
              </a:pathLst>
            </a:custGeom>
            <a:noFill/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1" name="Rectangle 4"/>
          <p:cNvSpPr/>
          <p:nvPr/>
        </p:nvSpPr>
        <p:spPr>
          <a:xfrm>
            <a:off x="1524000" y="6021388"/>
            <a:ext cx="9144000" cy="431800"/>
          </a:xfrm>
          <a:prstGeom prst="rect">
            <a:avLst/>
          </a:prstGeom>
          <a:gradFill rotWithShape="1">
            <a:gsLst>
              <a:gs pos="0">
                <a:srgbClr val="55261C">
                  <a:alpha val="100000"/>
                </a:srgbClr>
              </a:gs>
              <a:gs pos="6000">
                <a:srgbClr val="EBDAD4">
                  <a:alpha val="100000"/>
                </a:srgbClr>
              </a:gs>
              <a:gs pos="28999">
                <a:srgbClr val="C0524E">
                  <a:alpha val="100000"/>
                </a:srgbClr>
              </a:gs>
              <a:gs pos="42000">
                <a:srgbClr val="80302D">
                  <a:alpha val="100000"/>
                </a:srgbClr>
              </a:gs>
              <a:gs pos="44000">
                <a:srgbClr val="9C6563">
                  <a:alpha val="100000"/>
                </a:srgbClr>
              </a:gs>
              <a:gs pos="48000">
                <a:srgbClr val="FFFFFF">
                  <a:alpha val="100000"/>
                </a:srgbClr>
              </a:gs>
              <a:gs pos="78999">
                <a:srgbClr val="83A7C3">
                  <a:alpha val="100000"/>
                </a:srgbClr>
              </a:gs>
              <a:gs pos="87000">
                <a:srgbClr val="768FB9">
                  <a:alpha val="100000"/>
                </a:srgbClr>
              </a:gs>
              <a:gs pos="92000">
                <a:srgbClr val="83A7C3">
                  <a:alpha val="100000"/>
                </a:srgbClr>
              </a:gs>
              <a:gs pos="100000">
                <a:srgbClr val="DCEBF5">
                  <a:alpha val="100000"/>
                </a:srgbClr>
              </a:gs>
            </a:gsLst>
            <a:lin ang="5400000" scaled="1"/>
            <a:tileRect/>
          </a:gradFill>
          <a:ln w="12700">
            <a:noFill/>
          </a:ln>
        </p:spPr>
        <p:txBody>
          <a:bodyPr wrap="none" anchor="ctr" anchorCtr="0"/>
          <a:lstStyle/>
          <a:p>
            <a:endParaRPr lang="vi-VN" altLang="x-none" sz="3200" dirty="0">
              <a:latin typeface="VNI-Helve" pitchFamily="2" charset="0"/>
            </a:endParaRPr>
          </a:p>
        </p:txBody>
      </p:sp>
      <p:grpSp>
        <p:nvGrpSpPr>
          <p:cNvPr id="6152" name="Group 12"/>
          <p:cNvGrpSpPr/>
          <p:nvPr/>
        </p:nvGrpSpPr>
        <p:grpSpPr>
          <a:xfrm>
            <a:off x="4511676" y="3111501"/>
            <a:ext cx="1584325" cy="2892425"/>
            <a:chOff x="1882" y="1960"/>
            <a:chExt cx="998" cy="1822"/>
          </a:xfrm>
        </p:grpSpPr>
        <p:grpSp>
          <p:nvGrpSpPr>
            <p:cNvPr id="6158" name="Group 11"/>
            <p:cNvGrpSpPr/>
            <p:nvPr/>
          </p:nvGrpSpPr>
          <p:grpSpPr>
            <a:xfrm>
              <a:off x="1882" y="3384"/>
              <a:ext cx="998" cy="398"/>
              <a:chOff x="1111" y="164"/>
              <a:chExt cx="5670" cy="2257"/>
            </a:xfrm>
          </p:grpSpPr>
          <p:sp>
            <p:nvSpPr>
              <p:cNvPr id="143368" name="AutoShape 8"/>
              <p:cNvSpPr>
                <a:spLocks noChangeArrowheads="1"/>
              </p:cNvSpPr>
              <p:nvPr/>
            </p:nvSpPr>
            <p:spPr bwMode="auto">
              <a:xfrm>
                <a:off x="4656" y="981"/>
                <a:ext cx="1437" cy="1440"/>
              </a:xfrm>
              <a:custGeom>
                <a:avLst/>
                <a:gdLst>
                  <a:gd name="G0" fmla="+- 7920 0 0"/>
                  <a:gd name="G1" fmla="+- 21600 0 7920"/>
                  <a:gd name="G2" fmla="+- 21600 0 792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920" y="10800"/>
                    </a:moveTo>
                    <a:cubicBezTo>
                      <a:pt x="7920" y="12391"/>
                      <a:pt x="9209" y="13680"/>
                      <a:pt x="10800" y="13680"/>
                    </a:cubicBezTo>
                    <a:cubicBezTo>
                      <a:pt x="12391" y="13680"/>
                      <a:pt x="13680" y="12391"/>
                      <a:pt x="13680" y="10800"/>
                    </a:cubicBezTo>
                    <a:cubicBezTo>
                      <a:pt x="13680" y="9209"/>
                      <a:pt x="12391" y="7920"/>
                      <a:pt x="10800" y="7920"/>
                    </a:cubicBezTo>
                    <a:cubicBezTo>
                      <a:pt x="9209" y="7920"/>
                      <a:pt x="7920" y="9209"/>
                      <a:pt x="792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FFFF66"/>
                </a:solidFill>
                <a:round/>
                <a:headEnd type="none" w="sm" len="sm"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VNI-Helve" pitchFamily="2" charset="0"/>
                </a:endParaRPr>
              </a:p>
            </p:txBody>
          </p:sp>
          <p:sp>
            <p:nvSpPr>
              <p:cNvPr id="143369" name="AutoShape 9"/>
              <p:cNvSpPr>
                <a:spLocks noChangeArrowheads="1"/>
              </p:cNvSpPr>
              <p:nvPr/>
            </p:nvSpPr>
            <p:spPr bwMode="auto">
              <a:xfrm>
                <a:off x="2111" y="981"/>
                <a:ext cx="1437" cy="1440"/>
              </a:xfrm>
              <a:custGeom>
                <a:avLst/>
                <a:gdLst>
                  <a:gd name="G0" fmla="+- 7920 0 0"/>
                  <a:gd name="G1" fmla="+- 21600 0 7920"/>
                  <a:gd name="G2" fmla="+- 21600 0 792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920" y="10800"/>
                    </a:moveTo>
                    <a:cubicBezTo>
                      <a:pt x="7920" y="12391"/>
                      <a:pt x="9209" y="13680"/>
                      <a:pt x="10800" y="13680"/>
                    </a:cubicBezTo>
                    <a:cubicBezTo>
                      <a:pt x="12391" y="13680"/>
                      <a:pt x="13680" y="12391"/>
                      <a:pt x="13680" y="10800"/>
                    </a:cubicBezTo>
                    <a:cubicBezTo>
                      <a:pt x="13680" y="9209"/>
                      <a:pt x="12391" y="7920"/>
                      <a:pt x="10800" y="7920"/>
                    </a:cubicBezTo>
                    <a:cubicBezTo>
                      <a:pt x="9209" y="7920"/>
                      <a:pt x="7920" y="9209"/>
                      <a:pt x="792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FFFF66"/>
                </a:solidFill>
                <a:round/>
                <a:headEnd type="none" w="sm" len="sm"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VNI-Helve" pitchFamily="2" charset="0"/>
                </a:endParaRPr>
              </a:p>
            </p:txBody>
          </p:sp>
          <p:sp>
            <p:nvSpPr>
              <p:cNvPr id="6162" name="Rectangle 10" descr="Medium wood"/>
              <p:cNvSpPr/>
              <p:nvPr/>
            </p:nvSpPr>
            <p:spPr>
              <a:xfrm>
                <a:off x="1111" y="164"/>
                <a:ext cx="5670" cy="1225"/>
              </a:xfrm>
              <a:prstGeom prst="rect">
                <a:avLst/>
              </a:prstGeom>
              <a:blipFill rotWithShape="1">
                <a:blip r:embed="rId7"/>
              </a:blipFill>
              <a:ln w="28575" cap="flat" cmpd="sng">
                <a:solidFill>
                  <a:srgbClr val="1C1C1C"/>
                </a:solidFill>
                <a:prstDash val="solid"/>
                <a:miter/>
                <a:headEnd type="none" w="sm" len="sm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sz="3200" dirty="0">
                  <a:latin typeface="VNI-Helve" pitchFamily="2" charset="0"/>
                </a:endParaRPr>
              </a:p>
            </p:txBody>
          </p:sp>
        </p:grpSp>
        <p:pic>
          <p:nvPicPr>
            <p:cNvPr id="6159" name="Picture 5" descr="Con Nguoi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927" y="1960"/>
              <a:ext cx="692" cy="15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Group 15"/>
          <p:cNvGrpSpPr/>
          <p:nvPr/>
        </p:nvGrpSpPr>
        <p:grpSpPr>
          <a:xfrm rot="-5400000">
            <a:off x="4065588" y="3038475"/>
            <a:ext cx="2235200" cy="2235200"/>
            <a:chOff x="1601" y="1914"/>
            <a:chExt cx="1408" cy="1408"/>
          </a:xfrm>
        </p:grpSpPr>
        <p:pic>
          <p:nvPicPr>
            <p:cNvPr id="6156" name="Picture 13" descr="Canh tay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2154" y="2478"/>
              <a:ext cx="300" cy="8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7" name="AutoShape 14"/>
            <p:cNvSpPr/>
            <p:nvPr/>
          </p:nvSpPr>
          <p:spPr>
            <a:xfrm>
              <a:off x="1601" y="1914"/>
              <a:ext cx="1408" cy="1408"/>
            </a:xfrm>
            <a:custGeom>
              <a:avLst/>
              <a:gdLst>
                <a:gd name="txL" fmla="*/ 3160 w 21600"/>
                <a:gd name="txT" fmla="*/ 3160 h 21600"/>
                <a:gd name="txR" fmla="*/ 18440 w 21600"/>
                <a:gd name="txB" fmla="*/ 1844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9905" y="10800"/>
                  </a:moveTo>
                  <a:cubicBezTo>
                    <a:pt x="9905" y="11294"/>
                    <a:pt x="10306" y="11695"/>
                    <a:pt x="10800" y="11695"/>
                  </a:cubicBezTo>
                  <a:cubicBezTo>
                    <a:pt x="11294" y="11695"/>
                    <a:pt x="11695" y="11294"/>
                    <a:pt x="11695" y="10800"/>
                  </a:cubicBezTo>
                  <a:cubicBezTo>
                    <a:pt x="11695" y="10306"/>
                    <a:pt x="11294" y="9905"/>
                    <a:pt x="10800" y="9905"/>
                  </a:cubicBezTo>
                  <a:cubicBezTo>
                    <a:pt x="10306" y="9905"/>
                    <a:pt x="9905" y="10306"/>
                    <a:pt x="9905" y="10800"/>
                  </a:cubicBezTo>
                  <a:close/>
                </a:path>
              </a:pathLst>
            </a:custGeom>
            <a:noFill/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4" name="Line 52"/>
          <p:cNvSpPr/>
          <p:nvPr/>
        </p:nvSpPr>
        <p:spPr>
          <a:xfrm>
            <a:off x="5937250" y="1125539"/>
            <a:ext cx="0" cy="2808287"/>
          </a:xfrm>
          <a:prstGeom prst="line">
            <a:avLst/>
          </a:prstGeom>
          <a:ln w="38100" cap="flat" cmpd="sng">
            <a:solidFill>
              <a:srgbClr val="FF9933"/>
            </a:solidFill>
            <a:prstDash val="sysDot"/>
            <a:headEnd type="none" w="sm" len="sm"/>
            <a:tailEnd type="none" w="med" len="med"/>
          </a:ln>
        </p:spPr>
      </p:sp>
      <p:pic>
        <p:nvPicPr>
          <p:cNvPr id="143379" name="Picture 19" descr="01_09_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5638" y="3716338"/>
            <a:ext cx="385762" cy="39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81481E-6 L -2.59653 4.81481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19653E-6 L 2.77778E-6 -0.4094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85B63D-898A-AC06-E8D8-C8E6DE803A19}"/>
              </a:ext>
            </a:extLst>
          </p:cNvPr>
          <p:cNvSpPr txBox="1"/>
          <p:nvPr/>
        </p:nvSpPr>
        <p:spPr>
          <a:xfrm>
            <a:off x="983674" y="1524000"/>
            <a:ext cx="91994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-</a:t>
            </a:r>
            <a:r>
              <a:rPr lang="en-US" sz="3000" dirty="0" err="1">
                <a:solidFill>
                  <a:schemeClr val="accent1"/>
                </a:solidFill>
              </a:rPr>
              <a:t>Tính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 err="1">
                <a:solidFill>
                  <a:schemeClr val="accent1"/>
                </a:solidFill>
              </a:rPr>
              <a:t>tương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 err="1">
                <a:solidFill>
                  <a:schemeClr val="accent1"/>
                </a:solidFill>
              </a:rPr>
              <a:t>đối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 err="1">
                <a:solidFill>
                  <a:schemeClr val="accent1"/>
                </a:solidFill>
              </a:rPr>
              <a:t>của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 err="1">
                <a:solidFill>
                  <a:schemeClr val="accent1"/>
                </a:solidFill>
              </a:rPr>
              <a:t>chuyển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 err="1">
                <a:solidFill>
                  <a:schemeClr val="accent1"/>
                </a:solidFill>
              </a:rPr>
              <a:t>động</a:t>
            </a:r>
            <a:r>
              <a:rPr lang="en-US" sz="3000" dirty="0">
                <a:solidFill>
                  <a:schemeClr val="accent1"/>
                </a:solidFill>
              </a:rPr>
              <a:t>: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vật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thể</a:t>
            </a:r>
            <a:r>
              <a:rPr lang="en-US" sz="3000" dirty="0"/>
              <a:t> </a:t>
            </a:r>
            <a:r>
              <a:rPr lang="en-US" sz="3000" dirty="0" err="1"/>
              <a:t>xem</a:t>
            </a:r>
            <a:r>
              <a:rPr lang="en-US" sz="3000" dirty="0"/>
              <a:t> </a:t>
            </a:r>
            <a:r>
              <a:rPr lang="en-US" sz="3000" dirty="0" err="1"/>
              <a:t>như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đứng</a:t>
            </a:r>
            <a:r>
              <a:rPr lang="en-US" sz="3000" dirty="0"/>
              <a:t> </a:t>
            </a:r>
            <a:r>
              <a:rPr lang="en-US" sz="3000" dirty="0" err="1"/>
              <a:t>yên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hệ</a:t>
            </a:r>
            <a:r>
              <a:rPr lang="en-US" sz="3000" dirty="0"/>
              <a:t> </a:t>
            </a:r>
            <a:r>
              <a:rPr lang="en-US" sz="3000" dirty="0" err="1"/>
              <a:t>quy</a:t>
            </a:r>
            <a:r>
              <a:rPr lang="en-US" sz="3000" dirty="0"/>
              <a:t> </a:t>
            </a:r>
            <a:r>
              <a:rPr lang="en-US" sz="3000" dirty="0" err="1"/>
              <a:t>chiếu</a:t>
            </a:r>
            <a:r>
              <a:rPr lang="en-US" sz="3000" dirty="0"/>
              <a:t> </a:t>
            </a:r>
            <a:r>
              <a:rPr lang="en-US" sz="3000" dirty="0" err="1"/>
              <a:t>này</a:t>
            </a:r>
            <a:r>
              <a:rPr lang="en-US" sz="3000" dirty="0"/>
              <a:t> </a:t>
            </a:r>
            <a:r>
              <a:rPr lang="en-US" sz="3000" dirty="0" err="1"/>
              <a:t>nhưng</a:t>
            </a:r>
            <a:r>
              <a:rPr lang="en-US" sz="3000" dirty="0"/>
              <a:t> </a:t>
            </a:r>
            <a:r>
              <a:rPr lang="en-US" sz="3000" dirty="0" err="1"/>
              <a:t>lại</a:t>
            </a:r>
            <a:r>
              <a:rPr lang="en-US" sz="3000" dirty="0"/>
              <a:t> </a:t>
            </a:r>
            <a:r>
              <a:rPr lang="en-US" sz="3000" dirty="0" err="1"/>
              <a:t>chuyển</a:t>
            </a:r>
            <a:r>
              <a:rPr lang="en-US" sz="3000" dirty="0"/>
              <a:t> </a:t>
            </a:r>
            <a:r>
              <a:rPr lang="en-US" sz="3000" dirty="0" err="1"/>
              <a:t>động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hệ</a:t>
            </a:r>
            <a:r>
              <a:rPr lang="en-US" sz="3000" dirty="0"/>
              <a:t> </a:t>
            </a:r>
            <a:r>
              <a:rPr lang="en-US" sz="3000" dirty="0" err="1"/>
              <a:t>quy</a:t>
            </a:r>
            <a:r>
              <a:rPr lang="en-US" sz="3000" dirty="0"/>
              <a:t> </a:t>
            </a:r>
            <a:r>
              <a:rPr lang="en-US" sz="3000" dirty="0" err="1"/>
              <a:t>chiếu</a:t>
            </a:r>
            <a:r>
              <a:rPr lang="en-US" sz="3000" dirty="0"/>
              <a:t> </a:t>
            </a:r>
            <a:r>
              <a:rPr lang="en-US" sz="3000" dirty="0" err="1"/>
              <a:t>khác</a:t>
            </a:r>
            <a:r>
              <a:rPr lang="en-US" sz="3000" dirty="0"/>
              <a:t>.</a:t>
            </a:r>
          </a:p>
          <a:p>
            <a:endParaRPr lang="en-US" sz="3000" dirty="0"/>
          </a:p>
          <a:p>
            <a:r>
              <a:rPr lang="en-US" sz="3000" dirty="0"/>
              <a:t>VD: </a:t>
            </a:r>
            <a:r>
              <a:rPr lang="en-US" sz="3000" dirty="0" err="1"/>
              <a:t>Người</a:t>
            </a:r>
            <a:r>
              <a:rPr lang="en-US" sz="3000" dirty="0"/>
              <a:t> </a:t>
            </a:r>
            <a:r>
              <a:rPr lang="en-US" sz="3000" dirty="0" err="1"/>
              <a:t>tài</a:t>
            </a:r>
            <a:r>
              <a:rPr lang="en-US" sz="3000" dirty="0"/>
              <a:t> </a:t>
            </a:r>
            <a:r>
              <a:rPr lang="en-US" sz="3000" dirty="0" err="1"/>
              <a:t>xế</a:t>
            </a:r>
            <a:r>
              <a:rPr lang="en-US" sz="3000" dirty="0"/>
              <a:t> </a:t>
            </a:r>
            <a:r>
              <a:rPr lang="en-US" sz="3000" dirty="0" err="1"/>
              <a:t>chuyển</a:t>
            </a:r>
            <a:r>
              <a:rPr lang="en-US" sz="3000" dirty="0"/>
              <a:t> </a:t>
            </a:r>
            <a:r>
              <a:rPr lang="en-US" sz="3000" dirty="0" err="1"/>
              <a:t>động</a:t>
            </a:r>
            <a:r>
              <a:rPr lang="en-US" sz="3000" dirty="0"/>
              <a:t> </a:t>
            </a:r>
            <a:r>
              <a:rPr lang="en-US" sz="3000" dirty="0" err="1"/>
              <a:t>xe</a:t>
            </a:r>
            <a:r>
              <a:rPr lang="en-US" sz="3000" dirty="0"/>
              <a:t> </a:t>
            </a:r>
            <a:r>
              <a:rPr lang="en-US" sz="3000" dirty="0" err="1"/>
              <a:t>với</a:t>
            </a:r>
            <a:r>
              <a:rPr lang="en-US" sz="3000" dirty="0"/>
              <a:t> </a:t>
            </a:r>
            <a:r>
              <a:rPr lang="en-US" sz="3000" dirty="0" err="1"/>
              <a:t>cột</a:t>
            </a:r>
            <a:r>
              <a:rPr lang="en-US" sz="3000" dirty="0"/>
              <a:t> </a:t>
            </a:r>
            <a:r>
              <a:rPr lang="en-US" sz="3000" dirty="0" err="1"/>
              <a:t>điện</a:t>
            </a:r>
            <a:r>
              <a:rPr lang="en-US" sz="3000" dirty="0"/>
              <a:t> </a:t>
            </a:r>
            <a:r>
              <a:rPr lang="en-US" sz="3000" dirty="0" err="1"/>
              <a:t>nhưng</a:t>
            </a:r>
            <a:r>
              <a:rPr lang="en-US" sz="3000" dirty="0"/>
              <a:t> </a:t>
            </a:r>
            <a:r>
              <a:rPr lang="en-US" sz="3000" dirty="0" err="1"/>
              <a:t>đứng</a:t>
            </a:r>
            <a:r>
              <a:rPr lang="en-US" sz="3000" dirty="0"/>
              <a:t> </a:t>
            </a:r>
            <a:r>
              <a:rPr lang="en-US" sz="3000" dirty="0" err="1"/>
              <a:t>yên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với</a:t>
            </a:r>
            <a:r>
              <a:rPr lang="en-US" sz="3000" dirty="0"/>
              <a:t> </a:t>
            </a:r>
            <a:r>
              <a:rPr lang="en-US" sz="3000" dirty="0" err="1"/>
              <a:t>chiếc</a:t>
            </a:r>
            <a:r>
              <a:rPr lang="en-US" sz="3000" dirty="0"/>
              <a:t> </a:t>
            </a:r>
            <a:r>
              <a:rPr lang="en-US" sz="3000" dirty="0" err="1"/>
              <a:t>xe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71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83"/>
          <p:cNvGrpSpPr/>
          <p:nvPr/>
        </p:nvGrpSpPr>
        <p:grpSpPr>
          <a:xfrm>
            <a:off x="1416050" y="1652588"/>
            <a:ext cx="9537700" cy="2716212"/>
            <a:chOff x="-107916" y="2795588"/>
            <a:chExt cx="9537700" cy="2716212"/>
          </a:xfrm>
        </p:grpSpPr>
        <p:pic>
          <p:nvPicPr>
            <p:cNvPr id="34" name="Picture 3" descr="Khung canh"/>
            <p:cNvPicPr>
              <a:picLocks noChangeAspect="1" noChangeArrowheads="1"/>
            </p:cNvPicPr>
            <p:nvPr/>
          </p:nvPicPr>
          <p:blipFill>
            <a:blip r:embed="rId2">
              <a:lum bright="-42001"/>
            </a:blip>
            <a:srcRect/>
            <a:stretch>
              <a:fillRect/>
            </a:stretch>
          </p:blipFill>
          <p:spPr bwMode="auto">
            <a:xfrm>
              <a:off x="-107916" y="2795588"/>
              <a:ext cx="9537700" cy="2716212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54" name="Oval 53"/>
            <p:cNvSpPr/>
            <p:nvPr/>
          </p:nvSpPr>
          <p:spPr bwMode="auto">
            <a:xfrm>
              <a:off x="5149884" y="4181475"/>
              <a:ext cx="2286000" cy="1214438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VNI-Helve" pitchFamily="2" charset="0"/>
              </a:endParaRPr>
            </a:p>
          </p:txBody>
        </p:sp>
      </p:grpSp>
      <p:pic>
        <p:nvPicPr>
          <p:cNvPr id="21508" name="Picture 2" descr="Dong nuoc"/>
          <p:cNvPicPr>
            <a:picLocks noChangeAspect="1"/>
          </p:cNvPicPr>
          <p:nvPr/>
        </p:nvPicPr>
        <p:blipFill>
          <a:blip r:embed="rId3">
            <a:lum bright="17999"/>
          </a:blip>
          <a:stretch>
            <a:fillRect/>
          </a:stretch>
        </p:blipFill>
        <p:spPr>
          <a:xfrm>
            <a:off x="-4800600" y="3500438"/>
            <a:ext cx="19126200" cy="335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" name="AutoShape 4" descr="Medium wood"/>
          <p:cNvSpPr/>
          <p:nvPr/>
        </p:nvSpPr>
        <p:spPr>
          <a:xfrm>
            <a:off x="1143000" y="4154488"/>
            <a:ext cx="3733800" cy="417512"/>
          </a:xfrm>
          <a:prstGeom prst="cube">
            <a:avLst>
              <a:gd name="adj" fmla="val 62222"/>
            </a:avLst>
          </a:prstGeom>
          <a:blipFill rotWithShape="1">
            <a:blip r:embed="rId4"/>
          </a:blipFill>
          <a:ln w="3175">
            <a:noFill/>
          </a:ln>
        </p:spPr>
        <p:txBody>
          <a:bodyPr wrap="none" anchor="ctr" anchorCtr="0"/>
          <a:lstStyle/>
          <a:p>
            <a:endParaRPr lang="vi-VN" altLang="x-none" sz="3200" dirty="0">
              <a:latin typeface="VNI-Helve" pitchFamily="2" charset="0"/>
            </a:endParaRPr>
          </a:p>
        </p:txBody>
      </p:sp>
      <p:pic>
        <p:nvPicPr>
          <p:cNvPr id="21515" name="Picture 11" descr="man_walking_somewhe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59080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8800" y="236220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-3429000" y="2590800"/>
            <a:ext cx="3050447" cy="2427288"/>
            <a:chOff x="-838200" y="4278868"/>
            <a:chExt cx="3933471" cy="2847351"/>
          </a:xfrm>
        </p:grpSpPr>
        <p:sp>
          <p:nvSpPr>
            <p:cNvPr id="13323" name="AutoShape 4" descr="Medium wood"/>
            <p:cNvSpPr/>
            <p:nvPr/>
          </p:nvSpPr>
          <p:spPr>
            <a:xfrm>
              <a:off x="-838200" y="6440488"/>
              <a:ext cx="3733800" cy="417512"/>
            </a:xfrm>
            <a:prstGeom prst="cube">
              <a:avLst>
                <a:gd name="adj" fmla="val 62222"/>
              </a:avLst>
            </a:prstGeom>
            <a:blipFill rotWithShape="1">
              <a:blip r:embed="rId4"/>
            </a:blipFill>
            <a:ln w="3175">
              <a:noFill/>
            </a:ln>
          </p:spPr>
          <p:txBody>
            <a:bodyPr wrap="none" anchor="ctr" anchorCtr="0"/>
            <a:lstStyle/>
            <a:p>
              <a:endParaRPr lang="vi-VN" altLang="x-none" sz="3200" dirty="0">
                <a:latin typeface="VNI-Helve" pitchFamily="2" charset="0"/>
              </a:endParaRPr>
            </a:p>
          </p:txBody>
        </p:sp>
        <p:grpSp>
          <p:nvGrpSpPr>
            <p:cNvPr id="13324" name="Group 15"/>
            <p:cNvGrpSpPr/>
            <p:nvPr/>
          </p:nvGrpSpPr>
          <p:grpSpPr>
            <a:xfrm>
              <a:off x="-739942" y="4278868"/>
              <a:ext cx="3835213" cy="2847351"/>
              <a:chOff x="3595624" y="381000"/>
              <a:chExt cx="4390144" cy="3352098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4115822" y="3123626"/>
                <a:ext cx="3275840" cy="2192"/>
              </a:xfrm>
              <a:prstGeom prst="straightConnector1">
                <a:avLst/>
              </a:prstGeom>
              <a:ln w="508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 flipH="1" flipV="1">
                <a:off x="2742242" y="1752237"/>
                <a:ext cx="2744817" cy="2344"/>
              </a:xfrm>
              <a:prstGeom prst="straightConnector1">
                <a:avLst/>
              </a:prstGeom>
              <a:ln w="57150" cmpd="sng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27" name="TextBox 18"/>
              <p:cNvSpPr txBox="1"/>
              <p:nvPr/>
            </p:nvSpPr>
            <p:spPr>
              <a:xfrm>
                <a:off x="3595624" y="3222931"/>
                <a:ext cx="837825" cy="5101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O’</a:t>
                </a:r>
              </a:p>
            </p:txBody>
          </p:sp>
          <p:sp>
            <p:nvSpPr>
              <p:cNvPr id="13328" name="TextBox 19"/>
              <p:cNvSpPr txBox="1"/>
              <p:nvPr/>
            </p:nvSpPr>
            <p:spPr>
              <a:xfrm>
                <a:off x="7391400" y="2819400"/>
                <a:ext cx="594368" cy="5100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X’</a:t>
                </a:r>
              </a:p>
            </p:txBody>
          </p:sp>
          <p:sp>
            <p:nvSpPr>
              <p:cNvPr id="13329" name="TextBox 20"/>
              <p:cNvSpPr txBox="1"/>
              <p:nvPr/>
            </p:nvSpPr>
            <p:spPr>
              <a:xfrm>
                <a:off x="4267200" y="381000"/>
                <a:ext cx="700844" cy="6375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sz="24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Y’</a:t>
                </a:r>
                <a:endParaRPr b="1" dirty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4" name="Down Arrow 23">
            <a:hlinkClick r:id="" action="ppaction://noaction"/>
          </p:cNvPr>
          <p:cNvSpPr/>
          <p:nvPr/>
        </p:nvSpPr>
        <p:spPr>
          <a:xfrm>
            <a:off x="14554200" y="0"/>
            <a:ext cx="533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6714"/>
            <a:ext cx="8229600" cy="485775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algn="l"/>
            <a:br>
              <a:rPr sz="3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</a:br>
            <a:br>
              <a:rPr sz="3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</a:br>
            <a:br>
              <a:rPr sz="3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</a:br>
            <a:br>
              <a:rPr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sz="3000" i="1" u="sng" dirty="0" err="1"/>
              <a:t>Hệ</a:t>
            </a:r>
            <a:r>
              <a:rPr sz="3000" i="1" u="sng" dirty="0"/>
              <a:t> qui chiếu đứng yên và hệ qui chiếu chuyển động</a:t>
            </a:r>
            <a:br>
              <a:rPr dirty="0">
                <a:solidFill>
                  <a:srgbClr val="FF0000"/>
                </a:solidFill>
              </a:rPr>
            </a:br>
            <a:endParaRPr lang="vi-VN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47084 0.005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1.275 0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90833 -1.11111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15093 L 1.43334 0.15093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2" name="Text Box 40"/>
          <p:cNvSpPr txBox="1"/>
          <p:nvPr/>
        </p:nvSpPr>
        <p:spPr>
          <a:xfrm>
            <a:off x="1905000" y="533400"/>
            <a:ext cx="8763000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3400" b="1" dirty="0">
                <a:solidFill>
                  <a:srgbClr val="CCFF33"/>
                </a:solidFill>
                <a:latin typeface="Arial" panose="020B0604020202020204" pitchFamily="34" charset="0"/>
              </a:rPr>
              <a:t>	</a:t>
            </a:r>
            <a:endParaRPr sz="3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4556" name="Text Box 44"/>
          <p:cNvSpPr txBox="1"/>
          <p:nvPr/>
        </p:nvSpPr>
        <p:spPr>
          <a:xfrm>
            <a:off x="1462088" y="1447800"/>
            <a:ext cx="9144000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400" dirty="0">
                <a:solidFill>
                  <a:schemeClr val="accent1"/>
                </a:solidFill>
                <a:latin typeface="Arial" panose="020B0604020202020204" pitchFamily="34" charset="0"/>
              </a:rPr>
              <a:t>-</a:t>
            </a:r>
            <a:r>
              <a:rPr sz="3400" dirty="0" err="1">
                <a:solidFill>
                  <a:schemeClr val="accent1"/>
                </a:solidFill>
                <a:latin typeface="Arial" panose="020B0604020202020204" pitchFamily="34" charset="0"/>
              </a:rPr>
              <a:t>Hệ</a:t>
            </a:r>
            <a:r>
              <a:rPr sz="3400" dirty="0">
                <a:solidFill>
                  <a:schemeClr val="accent1"/>
                </a:solidFill>
                <a:latin typeface="Arial" panose="020B0604020202020204" pitchFamily="34" charset="0"/>
              </a:rPr>
              <a:t> qui chiếu đứng yên: </a:t>
            </a:r>
            <a:r>
              <a:rPr sz="3400" dirty="0">
                <a:latin typeface="Arial" panose="020B0604020202020204" pitchFamily="34" charset="0"/>
              </a:rPr>
              <a:t>là HQC gắn với vật đứng yên.VD: bờ sông,cây,nhà …</a:t>
            </a:r>
            <a:endParaRPr sz="3400" u="sng" dirty="0">
              <a:latin typeface="Arial" panose="020B0604020202020204" pitchFamily="34" charset="0"/>
            </a:endParaRPr>
          </a:p>
        </p:txBody>
      </p:sp>
      <p:sp>
        <p:nvSpPr>
          <p:cNvPr id="64557" name="Text Box 45"/>
          <p:cNvSpPr txBox="1"/>
          <p:nvPr/>
        </p:nvSpPr>
        <p:spPr>
          <a:xfrm>
            <a:off x="1524000" y="3352800"/>
            <a:ext cx="9144000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400" dirty="0">
                <a:solidFill>
                  <a:schemeClr val="accent1"/>
                </a:solidFill>
                <a:latin typeface="Arial" panose="020B0604020202020204" pitchFamily="34" charset="0"/>
              </a:rPr>
              <a:t>-</a:t>
            </a:r>
            <a:r>
              <a:rPr sz="3400" dirty="0" err="1">
                <a:solidFill>
                  <a:schemeClr val="accent1"/>
                </a:solidFill>
                <a:latin typeface="Arial" panose="020B0604020202020204" pitchFamily="34" charset="0"/>
              </a:rPr>
              <a:t>Hệ</a:t>
            </a:r>
            <a:r>
              <a:rPr sz="3400" dirty="0">
                <a:solidFill>
                  <a:schemeClr val="accent1"/>
                </a:solidFill>
                <a:latin typeface="Arial" panose="020B0604020202020204" pitchFamily="34" charset="0"/>
              </a:rPr>
              <a:t> qui chiếu chuyển động: </a:t>
            </a:r>
            <a:r>
              <a:rPr sz="3400" dirty="0">
                <a:latin typeface="Arial" panose="020B0604020202020204" pitchFamily="34" charset="0"/>
              </a:rPr>
              <a:t>là HQC gắn với vật chuyển động.VD: bè,nước….</a:t>
            </a:r>
            <a:endParaRPr sz="3400" u="sng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2" grpId="0"/>
      <p:bldP spid="64556" grpId="0"/>
      <p:bldP spid="64556" grpId="1"/>
      <p:bldP spid="64557" grpId="0"/>
      <p:bldP spid="6455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915DB5-EB5D-84BD-0651-3204957B9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8962" cy="14409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2ECF87C-BA03-7F8C-468C-68F0FCC28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0255"/>
            <a:ext cx="11998036" cy="516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0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D7C06F6-E152-FFDF-9EE4-F91187ECF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772"/>
            <a:ext cx="12209665" cy="65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12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133</Words>
  <PresentationFormat>Widescreen</PresentationFormat>
  <Paragraphs>13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VNI-Helve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Hệ qui chiếu đứng yên và hệ qui chiếu chuyển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2022-06-18T04:02:47Z</dcterms:created>
  <dcterms:modified xsi:type="dcterms:W3CDTF">2022-06-18T04:42:26Z</dcterms:modified>
</cp:coreProperties>
</file>