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76" r:id="rId3"/>
    <p:sldId id="278" r:id="rId4"/>
    <p:sldId id="279" r:id="rId5"/>
    <p:sldId id="322" r:id="rId6"/>
    <p:sldId id="274" r:id="rId7"/>
    <p:sldId id="317" r:id="rId8"/>
    <p:sldId id="327" r:id="rId9"/>
    <p:sldId id="283" r:id="rId10"/>
    <p:sldId id="301" r:id="rId11"/>
    <p:sldId id="302" r:id="rId12"/>
    <p:sldId id="318" r:id="rId13"/>
    <p:sldId id="285" r:id="rId14"/>
    <p:sldId id="328" r:id="rId15"/>
    <p:sldId id="280" r:id="rId16"/>
    <p:sldId id="287" r:id="rId17"/>
    <p:sldId id="319" r:id="rId18"/>
    <p:sldId id="260" r:id="rId19"/>
    <p:sldId id="261" r:id="rId20"/>
    <p:sldId id="263" r:id="rId21"/>
    <p:sldId id="329" r:id="rId22"/>
    <p:sldId id="320" r:id="rId23"/>
    <p:sldId id="330" r:id="rId24"/>
    <p:sldId id="292" r:id="rId25"/>
    <p:sldId id="293" r:id="rId26"/>
    <p:sldId id="321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88C"/>
    <a:srgbClr val="F26532"/>
    <a:srgbClr val="006673"/>
    <a:srgbClr val="A3DBE1"/>
    <a:srgbClr val="E26714"/>
    <a:srgbClr val="EE8640"/>
    <a:srgbClr val="048DA4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0" autoAdjust="0"/>
    <p:restoredTop sz="94150" autoAdjust="0"/>
  </p:normalViewPr>
  <p:slideViewPr>
    <p:cSldViewPr snapToGrid="0" showGuides="1">
      <p:cViewPr varScale="1">
        <p:scale>
          <a:sx n="87" d="100"/>
          <a:sy n="87" d="100"/>
        </p:scale>
        <p:origin x="92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4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40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57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openxmlformats.org/officeDocument/2006/relationships/notesSlide" Target="../notesSlides/notesSlide1.xml"/><Relationship Id="rId5" Type="http://schemas.microsoft.com/office/2007/relationships/media" Target="../media/media3.mp3"/><Relationship Id="rId10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0" y="1685964"/>
            <a:ext cx="7872984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800"/>
              </a:lnSpc>
              <a:spcBef>
                <a:spcPts val="0"/>
              </a:spcBef>
              <a:buNone/>
            </a:pPr>
            <a:r>
              <a:rPr lang="en-US" sz="6000" b="1" dirty="0">
                <a:solidFill>
                  <a:srgbClr val="F26532"/>
                </a:solidFill>
              </a:rPr>
              <a:t>musical instrument</a:t>
            </a:r>
            <a:br>
              <a:rPr lang="en-US" sz="6000" b="1" dirty="0">
                <a:solidFill>
                  <a:srgbClr val="F26532"/>
                </a:solidFill>
              </a:rPr>
            </a:br>
            <a:r>
              <a:rPr lang="en-US" sz="1800" b="1" dirty="0">
                <a:solidFill>
                  <a:srgbClr val="F26532"/>
                </a:solidFill>
              </a:rPr>
              <a:t> </a:t>
            </a:r>
            <a:r>
              <a:rPr lang="en-US" sz="4400" dirty="0">
                <a:solidFill>
                  <a:srgbClr val="F26532"/>
                </a:solidFill>
              </a:rPr>
              <a:t>(n)</a:t>
            </a:r>
            <a:r>
              <a:rPr lang="en-US" sz="6000" b="1" dirty="0">
                <a:solidFill>
                  <a:srgbClr val="F26532"/>
                </a:solidFill>
              </a:rPr>
              <a:t> </a:t>
            </a:r>
            <a:endParaRPr lang="en-US" sz="60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3349" y="4850172"/>
            <a:ext cx="5165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 object used for producing musical sounds, for example</a:t>
            </a:r>
            <a:br>
              <a:rPr lang="en-US" sz="2800" dirty="0"/>
            </a:br>
            <a:r>
              <a:rPr lang="en-US" sz="2800" dirty="0"/>
              <a:t> a piano or a drum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10694" y="3015759"/>
            <a:ext cx="4270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/ˌ</a:t>
            </a:r>
            <a:r>
              <a:rPr lang="en-US" sz="3200" b="1" dirty="0" err="1">
                <a:solidFill>
                  <a:srgbClr val="0FB7BD"/>
                </a:solidFill>
              </a:rPr>
              <a:t>mjuːzɪkl</a:t>
            </a:r>
            <a:r>
              <a:rPr lang="en-US" sz="3200" b="1" dirty="0">
                <a:solidFill>
                  <a:srgbClr val="0FB7BD"/>
                </a:solidFill>
              </a:rPr>
              <a:t> ˈ</a:t>
            </a:r>
            <a:r>
              <a:rPr lang="en-US" sz="3200" b="1" dirty="0" err="1">
                <a:solidFill>
                  <a:srgbClr val="0FB7BD"/>
                </a:solidFill>
              </a:rPr>
              <a:t>ɪnstrəmənt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4" name="musical_instru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3737" y="3796915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80" y="2317357"/>
            <a:ext cx="3917810" cy="391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26532"/>
                </a:solidFill>
              </a:rPr>
              <a:t>trumpet </a:t>
            </a:r>
            <a:r>
              <a:rPr lang="en-US" sz="4000" dirty="0">
                <a:solidFill>
                  <a:srgbClr val="F26532"/>
                </a:solidFill>
              </a:rPr>
              <a:t>(n) </a:t>
            </a:r>
            <a:endParaRPr lang="en-US" sz="36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55960" y="4346806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 brass musical instrument made of a curved metal tube that you blow into, with three valves for changing the note </a:t>
            </a:r>
          </a:p>
        </p:txBody>
      </p:sp>
      <p:sp>
        <p:nvSpPr>
          <p:cNvPr id="2" name="Rectangle 1"/>
          <p:cNvSpPr/>
          <p:nvPr/>
        </p:nvSpPr>
        <p:spPr>
          <a:xfrm>
            <a:off x="2962758" y="2771761"/>
            <a:ext cx="2061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/ˈ</a:t>
            </a:r>
            <a:r>
              <a:rPr lang="en-US" sz="3200" b="1" dirty="0" err="1">
                <a:solidFill>
                  <a:srgbClr val="0FB7BD"/>
                </a:solidFill>
              </a:rPr>
              <a:t>trʌmpɪt</a:t>
            </a:r>
            <a:r>
              <a:rPr lang="en-US" sz="32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trump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7020" y="35839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8404" y="2085960"/>
            <a:ext cx="4161101" cy="299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73284" y="175469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26532"/>
                </a:solidFill>
              </a:rPr>
              <a:t>perform</a:t>
            </a:r>
            <a:r>
              <a:rPr lang="en-US" sz="4800" b="1" dirty="0">
                <a:solidFill>
                  <a:srgbClr val="F26532"/>
                </a:solidFill>
              </a:rPr>
              <a:t> </a:t>
            </a:r>
            <a:r>
              <a:rPr lang="en-US" sz="4000" dirty="0">
                <a:solidFill>
                  <a:srgbClr val="F26532"/>
                </a:solidFill>
              </a:rPr>
              <a:t>(v) </a:t>
            </a:r>
            <a:endParaRPr lang="en-US" sz="40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3284" y="4319040"/>
            <a:ext cx="5165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entertain an audience by playing a piece of music, acting in a play, etc.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867060" y="2776473"/>
            <a:ext cx="1832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</a:t>
            </a:r>
            <a:r>
              <a:rPr lang="en-US" sz="3200" b="1" dirty="0" err="1">
                <a:solidFill>
                  <a:srgbClr val="0FB7BD"/>
                </a:solidFill>
              </a:rPr>
              <a:t>pəˈfɔːm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9" name="image5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125602" y="2278966"/>
            <a:ext cx="4508380" cy="2857876"/>
          </a:xfrm>
          <a:prstGeom prst="rect">
            <a:avLst/>
          </a:prstGeom>
          <a:ln/>
        </p:spPr>
      </p:pic>
      <p:pic>
        <p:nvPicPr>
          <p:cNvPr id="4" name="perfo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4048" y="3707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476844"/>
              </p:ext>
            </p:extLst>
          </p:nvPr>
        </p:nvGraphicFramePr>
        <p:xfrm>
          <a:off x="846993" y="1262957"/>
          <a:ext cx="10498014" cy="499656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813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9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5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355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+mn-lt"/>
                        </a:rPr>
                        <a:t>New words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+mn-lt"/>
                        </a:rPr>
                        <a:t>Pronunciation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+mn-lt"/>
                        </a:rPr>
                        <a:t>Meaning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1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talented 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adj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  <a:p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tæləntɪd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/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having a natural ability to do something well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3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musical instrument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mjuːzɪkl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ɪnstrəmənt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</a:p>
                    <a:p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an object used for producing musical sounds, for example a piano or a drum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trumpet (n)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trʌmpɪt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/ </a:t>
                      </a:r>
                    </a:p>
                    <a:p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a brass musical instrument made of a curved metal tube that you blow into, with three valves for changing the note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2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perform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pəˈfɔːm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</a:p>
                    <a:p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entertain an audience by playing a piece of music, acting in a play, etc. </a:t>
                      </a:r>
                    </a:p>
                    <a:p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513585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21976" y="126469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03419" y="2265145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21976" y="385886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01104" y="1283848"/>
            <a:ext cx="506430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Guess the name of the songs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01104" y="2196674"/>
            <a:ext cx="506430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01104" y="3080820"/>
            <a:ext cx="5064304" cy="20306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again and answer the questions.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words or phrases in the conversation which refer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Match the two parts to make complete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05743" y="1592392"/>
            <a:ext cx="773043" cy="67275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</p:cNvCxnSpPr>
          <p:nvPr/>
        </p:nvCxnSpPr>
        <p:spPr>
          <a:xfrm rot="10800000" flipV="1">
            <a:off x="2456357" y="2592846"/>
            <a:ext cx="647063" cy="12660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726538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4062993" y="1709994"/>
            <a:ext cx="4066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A talented artist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1" name="image2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584439" y="2177476"/>
            <a:ext cx="4742931" cy="440479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746747" y="2399039"/>
            <a:ext cx="11034945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/>
              <a:t>Mai: That pop singer looks great, Ann!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Ann: Yeah. He’s a popular teen idol around the world now.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Mai: Really? You must be a fan of his!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Ann: Yep, I really love his music. He’s a talented artist who can write music and play many musical instruments. He has received several awards such as the Grammy, Billboard Music and Teen Choice Awards.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Mai: Wow! Did he go to a music school?</a:t>
            </a:r>
          </a:p>
          <a:p>
            <a:pPr>
              <a:lnSpc>
                <a:spcPct val="130000"/>
              </a:lnSpc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4463044" y="1576356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talented artist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5773" y="142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578527" y="2062636"/>
            <a:ext cx="11034945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/>
              <a:t>Ann: No, he didn’t, but he learnt to play the piano, drums, guitar, and trumpet by himself. When he was a teenager, he performed at the local theatre in his home town during the tourist season.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Mai: How did he become famous?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Ann: Well, when he was 12, his mother started to upload his cover song videos on social media, and the videos made him an online star within a couple of months.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Mai: Sounds amazing!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Ann: And his videos have reached more than two billion total views. Many fans say that his beautiful songs have helped bring more love into their lives.</a:t>
            </a:r>
          </a:p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4567173" y="145959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talented artist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9" name="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5773" y="142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0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875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following questions.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411342" y="1578676"/>
            <a:ext cx="6096000" cy="36360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2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Who are Ann and Mai talking about?</a:t>
            </a:r>
          </a:p>
          <a:p>
            <a:pPr marL="342900" lvl="0" indent="-342900">
              <a:lnSpc>
                <a:spcPct val="2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What is he good at?</a:t>
            </a:r>
          </a:p>
          <a:p>
            <a:pPr marL="342900" lvl="0" indent="-342900">
              <a:lnSpc>
                <a:spcPct val="250000"/>
              </a:lnSpc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2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What made him popular?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96079" y="2348725"/>
            <a:ext cx="492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30361" y="2357079"/>
            <a:ext cx="14243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20964" y="3259496"/>
            <a:ext cx="492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323064" y="3259496"/>
            <a:ext cx="699591" cy="234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96078" y="5086753"/>
            <a:ext cx="492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37791" y="5086753"/>
            <a:ext cx="492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13865" y="5098607"/>
            <a:ext cx="8316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550004" y="1873720"/>
            <a:ext cx="5717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They are talking about a young pop singer.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5550001" y="2893380"/>
            <a:ext cx="8715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He is good at writing music and playing many 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musical instruments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50003" y="4607096"/>
            <a:ext cx="5579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His cover song videos made him popular.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5550002" y="2317628"/>
            <a:ext cx="5332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5788C"/>
                </a:solidFill>
              </a:rPr>
              <a:t>(Mai 1: That pop singer looks great.)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50001" y="3709943"/>
            <a:ext cx="5717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5788C"/>
                </a:solidFill>
              </a:rPr>
              <a:t>(Ann 2: He’s a talented artist who can write music and play many musical instruments.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50001" y="4991148"/>
            <a:ext cx="6766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5788C"/>
                </a:solidFill>
              </a:rPr>
              <a:t>(Ann 4: Well, when he was 12, his mother started to upload his cover song videos on social</a:t>
            </a:r>
          </a:p>
          <a:p>
            <a:r>
              <a:rPr lang="en-US" sz="2400" dirty="0">
                <a:solidFill>
                  <a:srgbClr val="05788C"/>
                </a:solidFill>
              </a:rPr>
              <a:t>media, and the videos made him an online star within a couple of months.)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/>
      <p:bldP spid="39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474481" y="1154606"/>
            <a:ext cx="9962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words or phrases in the conversation which refer to: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8367" y="1988402"/>
            <a:ext cx="554983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/>
              <a:t>a type of music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800" dirty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/>
              <a:t>music awards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800" dirty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/>
              <a:t>musical instruments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800" dirty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/>
              <a:t>ways of sharing information and videos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7103" y="1894679"/>
            <a:ext cx="3742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5788C"/>
                </a:solidFill>
              </a:rPr>
              <a:t>pop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7103" y="2680655"/>
            <a:ext cx="5795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5788C"/>
                </a:solidFill>
              </a:rPr>
              <a:t>Grammy, Billboard Music and Teen Choice Awards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0" y="3926994"/>
            <a:ext cx="579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5788C"/>
                </a:solidFill>
              </a:rPr>
              <a:t>piano, drums, guitar, and trumpet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8205" y="5019463"/>
            <a:ext cx="3742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5788C"/>
                </a:solidFill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4255614" y="3708890"/>
            <a:ext cx="413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A talented artist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143018"/>
            <a:ext cx="8123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the two parts to make complete sentences.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37120" y="1938545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This artist didn’t go to a music school,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7119" y="3000892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His beautiful songs have helped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7118" y="4114082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His mother started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17176" y="5227272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He is a talented artist,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11815" y="1935748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and he has received several awards.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611814" y="3000892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to upload his cover song videos on social media.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11813" y="4114082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 bring more love to people’s lives.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11812" y="5227272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d. but he learnt to play musical instruments by himself.</a:t>
            </a:r>
          </a:p>
        </p:txBody>
      </p:sp>
      <p:cxnSp>
        <p:nvCxnSpPr>
          <p:cNvPr id="7" name="Straight Arrow Connector 6"/>
          <p:cNvCxnSpPr>
            <a:stCxn id="2" idx="3"/>
            <a:endCxn id="19" idx="1"/>
          </p:cNvCxnSpPr>
          <p:nvPr/>
        </p:nvCxnSpPr>
        <p:spPr>
          <a:xfrm>
            <a:off x="3812345" y="2432313"/>
            <a:ext cx="2799467" cy="32887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8" idx="1"/>
          </p:cNvCxnSpPr>
          <p:nvPr/>
        </p:nvCxnSpPr>
        <p:spPr>
          <a:xfrm>
            <a:off x="3812342" y="3457254"/>
            <a:ext cx="2799471" cy="11505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3"/>
            <a:endCxn id="17" idx="1"/>
          </p:cNvCxnSpPr>
          <p:nvPr/>
        </p:nvCxnSpPr>
        <p:spPr>
          <a:xfrm flipV="1">
            <a:off x="3812343" y="3494660"/>
            <a:ext cx="2799471" cy="11131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3" idx="1"/>
          </p:cNvCxnSpPr>
          <p:nvPr/>
        </p:nvCxnSpPr>
        <p:spPr>
          <a:xfrm flipV="1">
            <a:off x="3812342" y="2429516"/>
            <a:ext cx="2799473" cy="33289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16" grpId="0" animBg="1"/>
      <p:bldP spid="3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21976" y="126469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03419" y="2265145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21976" y="385886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01104" y="1283848"/>
            <a:ext cx="506430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Guess the name of the songs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01104" y="2196674"/>
            <a:ext cx="506430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01104" y="3080820"/>
            <a:ext cx="5064304" cy="18710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again and answer the questions.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words or phrases in the conversation which refer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Match the two parts to make complete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05743" y="1592392"/>
            <a:ext cx="773043" cy="67275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</p:cNvCxnSpPr>
          <p:nvPr/>
        </p:nvCxnSpPr>
        <p:spPr>
          <a:xfrm rot="10800000" flipV="1">
            <a:off x="2456357" y="2592846"/>
            <a:ext cx="647063" cy="12660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endCxn id="31" idx="0"/>
          </p:cNvCxnSpPr>
          <p:nvPr/>
        </p:nvCxnSpPr>
        <p:spPr>
          <a:xfrm>
            <a:off x="3372709" y="4245651"/>
            <a:ext cx="877661" cy="78462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58870" y="503027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01104" y="5043487"/>
            <a:ext cx="5064303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5: Talk about your </a:t>
            </a:r>
            <a:r>
              <a:rPr lang="en-US" dirty="0" err="1">
                <a:solidFill>
                  <a:srgbClr val="006673"/>
                </a:solidFill>
              </a:rPr>
              <a:t>favourite</a:t>
            </a:r>
            <a:r>
              <a:rPr lang="en-US" dirty="0">
                <a:solidFill>
                  <a:srgbClr val="006673"/>
                </a:solidFill>
              </a:rPr>
              <a:t> singer or musical band.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370661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007929"/>
            <a:ext cx="96137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about your </a:t>
            </a:r>
            <a:r>
              <a:rPr lang="en-US" sz="2400" b="1" dirty="0" err="1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singer or musical band. You should mention who she/he is, what she/he is good at, what makes her/ him famous.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88950" y="188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026" name="Picture 2" descr="Kết quả hình ảnh cho son tung mt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0" y="2450106"/>
            <a:ext cx="4607844" cy="331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em ảnh nguồ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67" y="2450106"/>
            <a:ext cx="47625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79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21976" y="126469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03419" y="2265145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21976" y="385886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01104" y="1283848"/>
            <a:ext cx="506430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Guess the name of the songs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01104" y="2196674"/>
            <a:ext cx="506430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01104" y="3080820"/>
            <a:ext cx="5064304" cy="18710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again and answer the questions.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words or phrases in the conversation which refer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Match the two parts to make complete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05743" y="1592392"/>
            <a:ext cx="773043" cy="67275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</p:cNvCxnSpPr>
          <p:nvPr/>
        </p:nvCxnSpPr>
        <p:spPr>
          <a:xfrm rot="10800000" flipV="1">
            <a:off x="2456357" y="2592846"/>
            <a:ext cx="647063" cy="12660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endCxn id="31" idx="0"/>
          </p:cNvCxnSpPr>
          <p:nvPr/>
        </p:nvCxnSpPr>
        <p:spPr>
          <a:xfrm>
            <a:off x="3372709" y="4245651"/>
            <a:ext cx="877661" cy="78462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58870" y="503027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01104" y="5043487"/>
            <a:ext cx="5064303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5: Talk about your </a:t>
            </a:r>
            <a:r>
              <a:rPr lang="en-US" dirty="0" err="1">
                <a:solidFill>
                  <a:srgbClr val="006673"/>
                </a:solidFill>
              </a:rPr>
              <a:t>favourite</a:t>
            </a:r>
            <a:r>
              <a:rPr lang="en-US" dirty="0">
                <a:solidFill>
                  <a:srgbClr val="006673"/>
                </a:solidFill>
              </a:rPr>
              <a:t> singer or musical band.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158487" y="586537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1104" y="5865373"/>
            <a:ext cx="5064303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endCxn id="21" idx="0"/>
          </p:cNvCxnSpPr>
          <p:nvPr/>
        </p:nvCxnSpPr>
        <p:spPr>
          <a:xfrm rot="10800000" flipV="1">
            <a:off x="2249988" y="5385967"/>
            <a:ext cx="908883" cy="47940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131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936628" y="2123749"/>
            <a:ext cx="85840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8500" indent="-571500">
              <a:buFont typeface="Wingdings" panose="05000000000000000000" pitchFamily="2" charset="2"/>
              <a:buChar char="ü"/>
            </a:pPr>
            <a:r>
              <a:rPr lang="en-US" sz="3600" dirty="0"/>
              <a:t>Gain an overview about the topic </a:t>
            </a:r>
            <a:r>
              <a:rPr lang="en-US" sz="3600" i="1" dirty="0"/>
              <a:t>Music</a:t>
            </a:r>
            <a:endParaRPr lang="en-US" sz="3600" dirty="0"/>
          </a:p>
          <a:p>
            <a:pPr marL="698500" indent="-571500">
              <a:buFont typeface="Wingdings" panose="05000000000000000000" pitchFamily="2" charset="2"/>
              <a:buChar char="ü"/>
            </a:pPr>
            <a:r>
              <a:rPr lang="en-US" sz="3600" dirty="0" err="1"/>
              <a:t>Memorise</a:t>
            </a:r>
            <a:r>
              <a:rPr lang="en-US" sz="3600" dirty="0"/>
              <a:t> vocabulary to talk about music idols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/>
              <a:t>Do exercises in the workbook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/>
              <a:t>Project preparation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743870" y="1725349"/>
            <a:ext cx="1067950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Project preparation</a:t>
            </a:r>
          </a:p>
          <a:p>
            <a:pPr algn="ctr"/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/>
            <a:r>
              <a:rPr lang="en-US" sz="2400" dirty="0"/>
              <a:t>+ do research on a form of traditional music in Viet Nam or another country</a:t>
            </a:r>
          </a:p>
          <a:p>
            <a:pPr lvl="0"/>
            <a:r>
              <a:rPr lang="en-US" sz="2400" dirty="0"/>
              <a:t>+ include information related to the points stated on the Project page or prepare a poster (drawing, pictures) presenting the research results. </a:t>
            </a:r>
          </a:p>
          <a:p>
            <a:pPr lvl="0"/>
            <a:r>
              <a:rPr lang="en-US" sz="2400" dirty="0"/>
              <a:t>+ give an oral presentation of the research results in the last lesson of the unit. </a:t>
            </a:r>
          </a:p>
          <a:p>
            <a:pPr marL="342900" lvl="0" indent="-342900">
              <a:buFontTx/>
              <a:buChar char="-"/>
            </a:pPr>
            <a:endParaRPr lang="en-US" sz="2400" dirty="0"/>
          </a:p>
          <a:p>
            <a:pPr lvl="0"/>
            <a:r>
              <a:rPr lang="en-US" sz="2400" b="1" i="1" dirty="0"/>
              <a:t>(You can search for ideas on the Internet, in the newspaper, etc. or talk to experts for reference and you should use photos/pictures to illustrate your ideas.)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0207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420001" y="2524837"/>
            <a:ext cx="80463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Gain an overview about the vocabulary related to the topic Music and main grammatical points taught in this unit;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err="1"/>
              <a:t>Memorise</a:t>
            </a:r>
            <a:r>
              <a:rPr lang="en-US" sz="2800" dirty="0"/>
              <a:t> vocabulary to talk about musical idols.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21976" y="126469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03419" y="2265145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21976" y="385886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01104" y="1283848"/>
            <a:ext cx="506430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Guess the name of the songs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01104" y="2196674"/>
            <a:ext cx="506430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01104" y="3080820"/>
            <a:ext cx="5064304" cy="18710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again and answer the questions.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words or phrases in the conversation which refer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Match the two parts to make complete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05743" y="1592392"/>
            <a:ext cx="773043" cy="67275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</p:cNvCxnSpPr>
          <p:nvPr/>
        </p:nvCxnSpPr>
        <p:spPr>
          <a:xfrm rot="10800000" flipV="1">
            <a:off x="2456357" y="2592846"/>
            <a:ext cx="647063" cy="12660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endCxn id="31" idx="0"/>
          </p:cNvCxnSpPr>
          <p:nvPr/>
        </p:nvCxnSpPr>
        <p:spPr>
          <a:xfrm>
            <a:off x="3372709" y="4245651"/>
            <a:ext cx="877661" cy="78462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58870" y="503027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01104" y="5043487"/>
            <a:ext cx="5064303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5: Talk about your </a:t>
            </a:r>
            <a:r>
              <a:rPr lang="en-US" dirty="0" err="1">
                <a:solidFill>
                  <a:srgbClr val="006673"/>
                </a:solidFill>
              </a:rPr>
              <a:t>favourite</a:t>
            </a:r>
            <a:r>
              <a:rPr lang="en-US" dirty="0">
                <a:solidFill>
                  <a:srgbClr val="006673"/>
                </a:solidFill>
              </a:rPr>
              <a:t> singer or musical band.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158487" y="586537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1104" y="5865373"/>
            <a:ext cx="5064303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endCxn id="21" idx="0"/>
          </p:cNvCxnSpPr>
          <p:nvPr/>
        </p:nvCxnSpPr>
        <p:spPr>
          <a:xfrm rot="10800000" flipV="1">
            <a:off x="2249988" y="5385967"/>
            <a:ext cx="908883" cy="47940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7075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480800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Guess the name of the songs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3792729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885187" y="1131950"/>
            <a:ext cx="8421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FB7BD"/>
                </a:solidFill>
              </a:rPr>
              <a:t>Guess the name of the songs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399" y="2398719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14398" y="3240436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14397" y="4082153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4396" y="4923870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14395" y="5756824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5</a:t>
            </a:r>
          </a:p>
        </p:txBody>
      </p:sp>
      <p:pic>
        <p:nvPicPr>
          <p:cNvPr id="6" name="Justin Bieber - Love Yourself  (PURPOSE  The Movemen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474" y="2413348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6974" y="2428355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Love yourself</a:t>
            </a:r>
          </a:p>
        </p:txBody>
      </p:sp>
      <p:pic>
        <p:nvPicPr>
          <p:cNvPr id="15" name="Justin Bieber - Sorry (PURPOSE  The Movemen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474" y="3240436"/>
            <a:ext cx="609600" cy="609600"/>
          </a:xfrm>
          <a:prstGeom prst="rect">
            <a:avLst/>
          </a:prstGeom>
        </p:spPr>
      </p:pic>
      <p:pic>
        <p:nvPicPr>
          <p:cNvPr id="16" name="Justin Bieber - What Do You Mea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5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474" y="4098388"/>
            <a:ext cx="609600" cy="609600"/>
          </a:xfrm>
          <a:prstGeom prst="rect">
            <a:avLst/>
          </a:prstGeom>
        </p:spPr>
      </p:pic>
      <p:pic>
        <p:nvPicPr>
          <p:cNvPr id="17" name="Justin Bieber - Where Are You Now STUDIO VERSION (My World 2.0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474" y="4956340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96974" y="3240436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Sorry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55270" y="4052517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do you mean?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96974" y="4862011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Where are you now</a:t>
            </a:r>
          </a:p>
        </p:txBody>
      </p:sp>
      <p:pic>
        <p:nvPicPr>
          <p:cNvPr id="21" name="Stuck in the Moment - Justin Bieber + Lyrics (My World 2.0 Studio Version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474" y="5814292"/>
            <a:ext cx="609600" cy="609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96973" y="5673313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Stuck in moment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62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51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29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6749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233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7675" y="2693531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26532"/>
                </a:solidFill>
              </a:rPr>
              <a:t>Love yourself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17674" y="3217841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26532"/>
                </a:solidFill>
              </a:rPr>
              <a:t>Sorry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84848" y="3796669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26532"/>
                </a:solidFill>
              </a:rPr>
              <a:t>What do you mean?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84848" y="4396165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26532"/>
                </a:solidFill>
              </a:rPr>
              <a:t>Where are you now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17674" y="4955113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26532"/>
                </a:solidFill>
              </a:rPr>
              <a:t>Stuck in moment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5999" y="2918837"/>
            <a:ext cx="50678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/>
              <a:t>Whose songs are they?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They are Justin Bieber’s.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Is he a talented singer?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Yes, he is considered the Prince of Pop.</a:t>
            </a:r>
          </a:p>
          <a:p>
            <a:endParaRPr lang="en-US" sz="3200" dirty="0"/>
          </a:p>
          <a:p>
            <a:pPr marL="457200" indent="-457200">
              <a:buFontTx/>
              <a:buChar char="-"/>
            </a:pP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885187" y="1131950"/>
            <a:ext cx="8421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FB7BD"/>
                </a:solidFill>
              </a:rPr>
              <a:t>Guess the name of the songs</a:t>
            </a:r>
          </a:p>
        </p:txBody>
      </p:sp>
    </p:spTree>
    <p:extLst>
      <p:ext uri="{BB962C8B-B14F-4D97-AF65-F5344CB8AC3E}">
        <p14:creationId xmlns:p14="http://schemas.microsoft.com/office/powerpoint/2010/main" val="352670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21976" y="126469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03419" y="2265145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01104" y="1283848"/>
            <a:ext cx="506430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Guess the name of the songs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01104" y="2196674"/>
            <a:ext cx="506430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05743" y="1592392"/>
            <a:ext cx="773043" cy="67275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322582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4176" y="4328518"/>
            <a:ext cx="5165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</a:rPr>
              <a:t>having a natural ability to do something well </a:t>
            </a:r>
            <a:endParaRPr lang="en-US" sz="2800" dirty="0"/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148336" y="1625825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26532"/>
                </a:solidFill>
              </a:rPr>
              <a:t>talented </a:t>
            </a:r>
            <a:r>
              <a:rPr lang="en-US" sz="4800" dirty="0">
                <a:solidFill>
                  <a:srgbClr val="F26532"/>
                </a:solidFill>
              </a:rPr>
              <a:t>(</a:t>
            </a:r>
            <a:r>
              <a:rPr lang="en-US" sz="4800" dirty="0" err="1">
                <a:solidFill>
                  <a:srgbClr val="F26532"/>
                </a:solidFill>
              </a:rPr>
              <a:t>adj</a:t>
            </a:r>
            <a:r>
              <a:rPr lang="en-US" sz="4800" dirty="0">
                <a:solidFill>
                  <a:srgbClr val="F26532"/>
                </a:solidFill>
              </a:rPr>
              <a:t>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1408" y="2741816"/>
            <a:ext cx="2386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/ˈ</a:t>
            </a:r>
            <a:r>
              <a:rPr lang="en-US" sz="3200" b="1" dirty="0" err="1">
                <a:solidFill>
                  <a:srgbClr val="0FB7BD"/>
                </a:solidFill>
              </a:rPr>
              <a:t>tæləntɪd</a:t>
            </a:r>
            <a:r>
              <a:rPr lang="en-US" sz="32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1" name="image4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967093" y="2093669"/>
            <a:ext cx="3316389" cy="3350527"/>
          </a:xfrm>
          <a:prstGeom prst="rect">
            <a:avLst/>
          </a:prstGeom>
          <a:ln/>
        </p:spPr>
      </p:pic>
      <p:pic>
        <p:nvPicPr>
          <p:cNvPr id="4" name="talen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54300" y="3481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2186</TotalTime>
  <Words>1355</Words>
  <PresentationFormat>Widescreen</PresentationFormat>
  <Paragraphs>249</Paragraphs>
  <Slides>27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Bookman Old Style</vt:lpstr>
      <vt:lpstr>Calibri</vt:lpstr>
      <vt:lpstr>Calibri Light</vt:lpstr>
      <vt:lpstr>Cambria</vt:lpstr>
      <vt:lpstr>Courier New</vt:lpstr>
      <vt:lpstr>Myriad Pro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2023-04-11T04:14:17Z</dcterms:modified>
</cp:coreProperties>
</file>