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77" r:id="rId3"/>
    <p:sldId id="266" r:id="rId4"/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8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0DC"/>
    <a:srgbClr val="01007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0.jpeg"/><Relationship Id="rId10" Type="http://schemas.openxmlformats.org/officeDocument/2006/relationships/video" Target="../media/media5.mp4"/><Relationship Id="rId4" Type="http://schemas.openxmlformats.org/officeDocument/2006/relationships/audio" Target="../media/media2.mp3"/><Relationship Id="rId9" Type="http://schemas.microsoft.com/office/2007/relationships/media" Target="../media/media5.mp4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6.jpeg"/><Relationship Id="rId10" Type="http://schemas.openxmlformats.org/officeDocument/2006/relationships/video" Target="../media/media5.mp4"/><Relationship Id="rId4" Type="http://schemas.openxmlformats.org/officeDocument/2006/relationships/audio" Target="../media/media2.mp3"/><Relationship Id="rId9" Type="http://schemas.microsoft.com/office/2007/relationships/media" Target="../media/media5.mp4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6.jpeg"/><Relationship Id="rId10" Type="http://schemas.openxmlformats.org/officeDocument/2006/relationships/video" Target="../media/media5.mp4"/><Relationship Id="rId4" Type="http://schemas.openxmlformats.org/officeDocument/2006/relationships/audio" Target="../media/media2.mp3"/><Relationship Id="rId9" Type="http://schemas.microsoft.com/office/2007/relationships/media" Target="../media/media5.mp4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6.jpeg"/><Relationship Id="rId10" Type="http://schemas.openxmlformats.org/officeDocument/2006/relationships/video" Target="../media/media5.mp4"/><Relationship Id="rId4" Type="http://schemas.openxmlformats.org/officeDocument/2006/relationships/audio" Target="../media/media2.mp3"/><Relationship Id="rId9" Type="http://schemas.microsoft.com/office/2007/relationships/media" Target="../media/media5.mp4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Layout" Target="../slideLayouts/slideLayout1.xml"/><Relationship Id="rId2" Type="http://schemas.microsoft.com/office/2007/relationships/media" Target="../media/media1.mp3"/><Relationship Id="rId16" Type="http://schemas.openxmlformats.org/officeDocument/2006/relationships/image" Target="../media/image6.jpeg"/><Relationship Id="rId1" Type="http://schemas.openxmlformats.org/officeDocument/2006/relationships/tags" Target="../tags/tag1.xml"/><Relationship Id="rId6" Type="http://schemas.microsoft.com/office/2007/relationships/media" Target="../media/media3.mp3"/><Relationship Id="rId11" Type="http://schemas.openxmlformats.org/officeDocument/2006/relationships/video" Target="../media/media5.mp4"/><Relationship Id="rId5" Type="http://schemas.openxmlformats.org/officeDocument/2006/relationships/audio" Target="../media/media2.mp3"/><Relationship Id="rId15" Type="http://schemas.openxmlformats.org/officeDocument/2006/relationships/image" Target="../media/image5.png"/><Relationship Id="rId10" Type="http://schemas.microsoft.com/office/2007/relationships/media" Target="../media/media5.mp4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Layout" Target="../slideLayouts/slideLayout1.xml"/><Relationship Id="rId2" Type="http://schemas.microsoft.com/office/2007/relationships/media" Target="../media/media1.mp3"/><Relationship Id="rId16" Type="http://schemas.openxmlformats.org/officeDocument/2006/relationships/image" Target="../media/image7.jpeg"/><Relationship Id="rId1" Type="http://schemas.openxmlformats.org/officeDocument/2006/relationships/tags" Target="../tags/tag2.xml"/><Relationship Id="rId6" Type="http://schemas.microsoft.com/office/2007/relationships/media" Target="../media/media3.mp3"/><Relationship Id="rId11" Type="http://schemas.openxmlformats.org/officeDocument/2006/relationships/video" Target="../media/media5.mp4"/><Relationship Id="rId5" Type="http://schemas.openxmlformats.org/officeDocument/2006/relationships/audio" Target="../media/media2.mp3"/><Relationship Id="rId15" Type="http://schemas.openxmlformats.org/officeDocument/2006/relationships/image" Target="../media/image5.png"/><Relationship Id="rId10" Type="http://schemas.microsoft.com/office/2007/relationships/media" Target="../media/media5.mp4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slideLayout" Target="../slideLayouts/slideLayout1.xml"/><Relationship Id="rId2" Type="http://schemas.microsoft.com/office/2007/relationships/media" Target="../media/media1.mp3"/><Relationship Id="rId16" Type="http://schemas.openxmlformats.org/officeDocument/2006/relationships/image" Target="../media/image8.jpeg"/><Relationship Id="rId1" Type="http://schemas.openxmlformats.org/officeDocument/2006/relationships/tags" Target="../tags/tag3.xml"/><Relationship Id="rId6" Type="http://schemas.microsoft.com/office/2007/relationships/media" Target="../media/media3.mp3"/><Relationship Id="rId11" Type="http://schemas.openxmlformats.org/officeDocument/2006/relationships/video" Target="../media/media5.mp4"/><Relationship Id="rId5" Type="http://schemas.openxmlformats.org/officeDocument/2006/relationships/audio" Target="../media/media2.mp3"/><Relationship Id="rId15" Type="http://schemas.openxmlformats.org/officeDocument/2006/relationships/image" Target="../media/image5.png"/><Relationship Id="rId10" Type="http://schemas.microsoft.com/office/2007/relationships/media" Target="../media/media5.mp4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9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6.jpeg"/><Relationship Id="rId10" Type="http://schemas.openxmlformats.org/officeDocument/2006/relationships/video" Target="../media/media5.mp4"/><Relationship Id="rId4" Type="http://schemas.openxmlformats.org/officeDocument/2006/relationships/audio" Target="../media/media2.mp3"/><Relationship Id="rId9" Type="http://schemas.microsoft.com/office/2007/relationships/media" Target="../media/media5.mp4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10.jpeg"/><Relationship Id="rId10" Type="http://schemas.openxmlformats.org/officeDocument/2006/relationships/video" Target="../media/media5.mp4"/><Relationship Id="rId4" Type="http://schemas.openxmlformats.org/officeDocument/2006/relationships/audio" Target="../media/media2.mp3"/><Relationship Id="rId9" Type="http://schemas.microsoft.com/office/2007/relationships/media" Target="../media/media5.mp4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6.jpeg"/><Relationship Id="rId10" Type="http://schemas.openxmlformats.org/officeDocument/2006/relationships/video" Target="../media/media5.mp4"/><Relationship Id="rId4" Type="http://schemas.openxmlformats.org/officeDocument/2006/relationships/audio" Target="../media/media2.mp3"/><Relationship Id="rId9" Type="http://schemas.microsoft.com/office/2007/relationships/media" Target="../media/media5.mp4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.xml"/><Relationship Id="rId5" Type="http://schemas.microsoft.com/office/2007/relationships/media" Target="../media/media3.mp3"/><Relationship Id="rId15" Type="http://schemas.openxmlformats.org/officeDocument/2006/relationships/image" Target="../media/image6.jpeg"/><Relationship Id="rId10" Type="http://schemas.openxmlformats.org/officeDocument/2006/relationships/video" Target="../media/media5.mp4"/><Relationship Id="rId4" Type="http://schemas.openxmlformats.org/officeDocument/2006/relationships/audio" Target="../media/media2.mp3"/><Relationship Id="rId9" Type="http://schemas.microsoft.com/office/2007/relationships/media" Target="../media/media5.mp4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ết Trung thu ở Việt Nam có gì khác ở Hàn Quốc, Nhật Bản, Thái Lan,  Singapore... |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0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35146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64408" y="3614681"/>
            <a:ext cx="10872190" cy="14928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4255" y="3795910"/>
            <a:ext cx="9383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tích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Chú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Cuội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gắn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liền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với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cây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784" y="219854"/>
            <a:ext cx="3714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ĐỐ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VUI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TRUNG THU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4216" y="5259545"/>
            <a:ext cx="551384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10078"/>
                </a:solidFill>
              </a:rPr>
              <a:t>A. </a:t>
            </a:r>
            <a:r>
              <a:rPr lang="en-US" sz="2800" b="1" dirty="0" err="1">
                <a:solidFill>
                  <a:srgbClr val="010078"/>
                </a:solidFill>
              </a:rPr>
              <a:t>Cây</a:t>
            </a:r>
            <a:r>
              <a:rPr lang="en-US" sz="2800" b="1" dirty="0">
                <a:solidFill>
                  <a:srgbClr val="010078"/>
                </a:solidFill>
              </a:rPr>
              <a:t> Sung</a:t>
            </a:r>
            <a:r>
              <a:rPr lang="en-US" sz="2800" b="1" dirty="0">
                <a:solidFill>
                  <a:srgbClr val="010078"/>
                </a:solidFill>
              </a:rPr>
              <a:t/>
            </a:r>
            <a:br>
              <a:rPr lang="en-US" sz="2800" b="1" dirty="0">
                <a:solidFill>
                  <a:srgbClr val="010078"/>
                </a:solidFill>
              </a:rPr>
            </a:br>
            <a:r>
              <a:rPr lang="en-US" sz="2800" b="1" dirty="0" smtClean="0">
                <a:solidFill>
                  <a:srgbClr val="010078"/>
                </a:solidFill>
              </a:rPr>
              <a:t>B. </a:t>
            </a:r>
            <a:r>
              <a:rPr lang="en-US" sz="2800" b="1" dirty="0" err="1">
                <a:solidFill>
                  <a:srgbClr val="010078"/>
                </a:solidFill>
              </a:rPr>
              <a:t>Cây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Đa</a:t>
            </a:r>
            <a:r>
              <a:rPr lang="en-US" sz="2800" b="1" dirty="0">
                <a:solidFill>
                  <a:srgbClr val="010078"/>
                </a:solidFill>
              </a:rPr>
              <a:t/>
            </a:r>
            <a:br>
              <a:rPr lang="en-US" sz="2800" b="1" dirty="0">
                <a:solidFill>
                  <a:srgbClr val="010078"/>
                </a:solidFill>
              </a:rPr>
            </a:br>
            <a:r>
              <a:rPr lang="en-US" sz="2800" b="1" dirty="0" smtClean="0">
                <a:solidFill>
                  <a:srgbClr val="010078"/>
                </a:solidFill>
              </a:rPr>
              <a:t>C. </a:t>
            </a:r>
            <a:r>
              <a:rPr lang="en-US" sz="2800" b="1" dirty="0" err="1">
                <a:solidFill>
                  <a:srgbClr val="010078"/>
                </a:solidFill>
              </a:rPr>
              <a:t>Cây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Bồ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đề</a:t>
            </a:r>
            <a:endParaRPr lang="vi-VN" sz="2800" b="1" dirty="0">
              <a:solidFill>
                <a:srgbClr val="010078"/>
              </a:solidFill>
            </a:endParaRPr>
          </a:p>
        </p:txBody>
      </p:sp>
      <p:pic>
        <p:nvPicPr>
          <p:cNvPr id="26" name="y2mate.com - ĐỒNG HỒ  20 GIÂY CÓ NHẠC_480p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72799" y="317614"/>
            <a:ext cx="1007283" cy="106968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713203" y="5831018"/>
            <a:ext cx="685800" cy="2420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Truyện &amp;quot; Chú cuội&amp;quot;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30" b="34078"/>
          <a:stretch/>
        </p:blipFill>
        <p:spPr bwMode="auto">
          <a:xfrm>
            <a:off x="412297" y="2978073"/>
            <a:ext cx="2777052" cy="2852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7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4" grpId="0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35146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64408" y="3614681"/>
            <a:ext cx="10872190" cy="14928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4255" y="3795910"/>
            <a:ext cx="9383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2800" b="1" dirty="0" smtClean="0">
                <a:solidFill>
                  <a:srgbClr val="0000FF"/>
                </a:solidFill>
              </a:rPr>
              <a:t>Đêm </a:t>
            </a:r>
            <a:r>
              <a:rPr lang="vi-VN" sz="2800" b="1" dirty="0">
                <a:solidFill>
                  <a:srgbClr val="0000FF"/>
                </a:solidFill>
              </a:rPr>
              <a:t>Tết Trung Thu còn được gọi là đêm hội gì?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784" y="219854"/>
            <a:ext cx="3714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ĐỐ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VUI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TRUNG THU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4216" y="5259545"/>
            <a:ext cx="459944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78"/>
                </a:solidFill>
              </a:rPr>
              <a:t>A</a:t>
            </a:r>
            <a:r>
              <a:rPr lang="en-US" sz="2800" b="1" dirty="0" smtClean="0">
                <a:solidFill>
                  <a:srgbClr val="010078"/>
                </a:solidFill>
              </a:rPr>
              <a:t>. </a:t>
            </a:r>
            <a:r>
              <a:rPr lang="en-US" sz="2800" b="1" dirty="0" err="1">
                <a:solidFill>
                  <a:srgbClr val="010078"/>
                </a:solidFill>
              </a:rPr>
              <a:t>Hội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Đèn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Lồng</a:t>
            </a:r>
            <a:r>
              <a:rPr lang="en-US" sz="2800" b="1" dirty="0">
                <a:solidFill>
                  <a:srgbClr val="010078"/>
                </a:solidFill>
              </a:rPr>
              <a:t/>
            </a:r>
            <a:br>
              <a:rPr lang="en-US" sz="2800" b="1" dirty="0">
                <a:solidFill>
                  <a:srgbClr val="010078"/>
                </a:solidFill>
              </a:rPr>
            </a:br>
            <a:r>
              <a:rPr lang="en-US" sz="2800" b="1" dirty="0" smtClean="0">
                <a:solidFill>
                  <a:srgbClr val="010078"/>
                </a:solidFill>
              </a:rPr>
              <a:t>B. </a:t>
            </a:r>
            <a:r>
              <a:rPr lang="en-US" sz="2800" b="1" dirty="0" err="1">
                <a:solidFill>
                  <a:srgbClr val="010078"/>
                </a:solidFill>
              </a:rPr>
              <a:t>Hội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Trăng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Rằm</a:t>
            </a:r>
            <a:r>
              <a:rPr lang="en-US" sz="2800" b="1" dirty="0">
                <a:solidFill>
                  <a:srgbClr val="010078"/>
                </a:solidFill>
              </a:rPr>
              <a:t/>
            </a:r>
            <a:br>
              <a:rPr lang="en-US" sz="2800" b="1" dirty="0">
                <a:solidFill>
                  <a:srgbClr val="010078"/>
                </a:solidFill>
              </a:rPr>
            </a:br>
            <a:r>
              <a:rPr lang="en-US" sz="2800" b="1" dirty="0" smtClean="0">
                <a:solidFill>
                  <a:srgbClr val="010078"/>
                </a:solidFill>
              </a:rPr>
              <a:t>C. </a:t>
            </a:r>
            <a:r>
              <a:rPr lang="en-US" sz="2800" b="1" dirty="0" err="1">
                <a:solidFill>
                  <a:srgbClr val="010078"/>
                </a:solidFill>
              </a:rPr>
              <a:t>Hội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Múa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Lân</a:t>
            </a:r>
            <a:endParaRPr lang="vi-VN" sz="2800" b="1" dirty="0">
              <a:solidFill>
                <a:srgbClr val="010078"/>
              </a:solidFill>
            </a:endParaRPr>
          </a:p>
        </p:txBody>
      </p:sp>
      <p:pic>
        <p:nvPicPr>
          <p:cNvPr id="26" name="y2mate.com - ĐỒNG HỒ  20 GIÂY CÓ NHẠC_480p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59791" y="317614"/>
            <a:ext cx="820291" cy="87110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200503" y="5844360"/>
            <a:ext cx="685800" cy="2420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4" descr="TẾT TRUNG THU VÀ NHỮNG ĐIỀU CHƯA BIẾT !!! - Khu Du Lịch Trăm Trứ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7" y="1951173"/>
            <a:ext cx="2735007" cy="13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1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4" grpId="0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35146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64408" y="3614681"/>
            <a:ext cx="10872190" cy="14928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4255" y="3795910"/>
            <a:ext cx="93836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2400" b="1" dirty="0" smtClean="0">
                <a:solidFill>
                  <a:srgbClr val="0000FF"/>
                </a:solidFill>
              </a:rPr>
              <a:t>Ba </a:t>
            </a:r>
            <a:r>
              <a:rPr lang="vi-VN" sz="2400" b="1" dirty="0">
                <a:solidFill>
                  <a:srgbClr val="0000FF"/>
                </a:solidFill>
              </a:rPr>
              <a:t>con vật thường xuất hiện trong các điệu múa đêm rằm Trung Thu là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vi-VN" sz="2400" b="1" dirty="0" smtClean="0">
                <a:solidFill>
                  <a:srgbClr val="0000FF"/>
                </a:solidFill>
              </a:rPr>
              <a:t>những </a:t>
            </a:r>
            <a:r>
              <a:rPr lang="vi-VN" sz="2400" b="1" dirty="0">
                <a:solidFill>
                  <a:srgbClr val="0000FF"/>
                </a:solidFill>
              </a:rPr>
              <a:t>con vật nào?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784" y="219854"/>
            <a:ext cx="3714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ĐỐ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VUI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TRUNG THU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8852" y="5405072"/>
            <a:ext cx="46536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78"/>
                </a:solidFill>
              </a:rPr>
              <a:t>A</a:t>
            </a:r>
            <a:r>
              <a:rPr lang="vi-VN" sz="2400" b="1" dirty="0" smtClean="0">
                <a:solidFill>
                  <a:srgbClr val="010078"/>
                </a:solidFill>
              </a:rPr>
              <a:t>. </a:t>
            </a:r>
            <a:r>
              <a:rPr lang="vi-VN" sz="2400" b="1" dirty="0">
                <a:solidFill>
                  <a:srgbClr val="010078"/>
                </a:solidFill>
              </a:rPr>
              <a:t>Lân - Sư - Rồng</a:t>
            </a:r>
            <a:r>
              <a:rPr lang="vi-VN" sz="2400" b="1" dirty="0">
                <a:solidFill>
                  <a:srgbClr val="010078"/>
                </a:solidFill>
              </a:rPr>
              <a:t/>
            </a:r>
            <a:br>
              <a:rPr lang="vi-VN" sz="2400" b="1" dirty="0">
                <a:solidFill>
                  <a:srgbClr val="010078"/>
                </a:solidFill>
              </a:rPr>
            </a:br>
            <a:r>
              <a:rPr lang="en-US" sz="2400" b="1" dirty="0" smtClean="0">
                <a:solidFill>
                  <a:srgbClr val="010078"/>
                </a:solidFill>
              </a:rPr>
              <a:t>B</a:t>
            </a:r>
            <a:r>
              <a:rPr lang="vi-VN" sz="2400" b="1" dirty="0" smtClean="0">
                <a:solidFill>
                  <a:srgbClr val="010078"/>
                </a:solidFill>
              </a:rPr>
              <a:t>. </a:t>
            </a:r>
            <a:r>
              <a:rPr lang="vi-VN" sz="2400" b="1" dirty="0">
                <a:solidFill>
                  <a:srgbClr val="010078"/>
                </a:solidFill>
              </a:rPr>
              <a:t>Lân - Phụng - Rồng</a:t>
            </a:r>
            <a:r>
              <a:rPr lang="vi-VN" sz="2400" b="1" dirty="0">
                <a:solidFill>
                  <a:srgbClr val="010078"/>
                </a:solidFill>
              </a:rPr>
              <a:t/>
            </a:r>
            <a:br>
              <a:rPr lang="vi-VN" sz="2400" b="1" dirty="0">
                <a:solidFill>
                  <a:srgbClr val="010078"/>
                </a:solidFill>
              </a:rPr>
            </a:br>
            <a:r>
              <a:rPr lang="en-US" sz="2400" b="1" dirty="0" smtClean="0">
                <a:solidFill>
                  <a:srgbClr val="010078"/>
                </a:solidFill>
              </a:rPr>
              <a:t>C</a:t>
            </a:r>
            <a:r>
              <a:rPr lang="vi-VN" sz="2400" b="1" dirty="0" smtClean="0">
                <a:solidFill>
                  <a:srgbClr val="010078"/>
                </a:solidFill>
              </a:rPr>
              <a:t>. </a:t>
            </a:r>
            <a:r>
              <a:rPr lang="vi-VN" sz="2400" b="1" dirty="0">
                <a:solidFill>
                  <a:srgbClr val="010078"/>
                </a:solidFill>
              </a:rPr>
              <a:t>Lân - Rồng - Rắn</a:t>
            </a:r>
          </a:p>
        </p:txBody>
      </p:sp>
      <p:pic>
        <p:nvPicPr>
          <p:cNvPr id="26" name="y2mate.com - ĐỒNG HỒ  20 GIÂY CÓ NHẠC_480p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42170" y="280466"/>
            <a:ext cx="1098723" cy="116678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876505" y="5488681"/>
            <a:ext cx="685800" cy="2420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4" descr="TẾT TRUNG THU VÀ NHỮNG ĐIỀU CHƯA BIẾT !!! - Khu Du Lịch Trăm Trứ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591" y="5304111"/>
            <a:ext cx="2735007" cy="13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9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4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35146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64408" y="3614681"/>
            <a:ext cx="10872190" cy="14928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4255" y="3795910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2400" b="1" dirty="0" smtClean="0">
                <a:solidFill>
                  <a:srgbClr val="0000FF"/>
                </a:solidFill>
              </a:rPr>
              <a:t>Tết </a:t>
            </a:r>
            <a:r>
              <a:rPr lang="vi-VN" sz="2400" b="1" dirty="0">
                <a:solidFill>
                  <a:srgbClr val="0000FF"/>
                </a:solidFill>
              </a:rPr>
              <a:t>Trung Thu được tổ chức khi nào?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784" y="219854"/>
            <a:ext cx="3714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ĐỐ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VUI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TRUNG THU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4216" y="5259545"/>
            <a:ext cx="493907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78"/>
                </a:solidFill>
              </a:rPr>
              <a:t>A</a:t>
            </a:r>
            <a:r>
              <a:rPr lang="en-US" sz="2800" b="1" dirty="0" smtClean="0">
                <a:solidFill>
                  <a:srgbClr val="010078"/>
                </a:solidFill>
              </a:rPr>
              <a:t>. </a:t>
            </a:r>
            <a:r>
              <a:rPr lang="en-US" sz="2800" b="1" dirty="0">
                <a:solidFill>
                  <a:srgbClr val="010078"/>
                </a:solidFill>
              </a:rPr>
              <a:t>18 </a:t>
            </a:r>
            <a:r>
              <a:rPr lang="en-US" sz="2800" b="1" dirty="0" err="1">
                <a:solidFill>
                  <a:srgbClr val="010078"/>
                </a:solidFill>
              </a:rPr>
              <a:t>tháng</a:t>
            </a:r>
            <a:r>
              <a:rPr lang="en-US" sz="2800" b="1" dirty="0">
                <a:solidFill>
                  <a:srgbClr val="010078"/>
                </a:solidFill>
              </a:rPr>
              <a:t> 7 </a:t>
            </a:r>
            <a:r>
              <a:rPr lang="en-US" sz="2800" b="1" dirty="0" err="1">
                <a:solidFill>
                  <a:srgbClr val="010078"/>
                </a:solidFill>
              </a:rPr>
              <a:t>âm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lịch</a:t>
            </a:r>
            <a:endParaRPr lang="en-US" sz="2800" b="1" dirty="0">
              <a:solidFill>
                <a:srgbClr val="010078"/>
              </a:solidFill>
            </a:endParaRPr>
          </a:p>
          <a:p>
            <a:r>
              <a:rPr lang="en-US" sz="2800" b="1" dirty="0" smtClean="0">
                <a:solidFill>
                  <a:srgbClr val="010078"/>
                </a:solidFill>
              </a:rPr>
              <a:t>B. </a:t>
            </a:r>
            <a:r>
              <a:rPr lang="en-US" sz="2800" b="1" dirty="0">
                <a:solidFill>
                  <a:srgbClr val="010078"/>
                </a:solidFill>
              </a:rPr>
              <a:t>13 </a:t>
            </a:r>
            <a:r>
              <a:rPr lang="en-US" sz="2800" b="1" dirty="0" err="1">
                <a:solidFill>
                  <a:srgbClr val="010078"/>
                </a:solidFill>
              </a:rPr>
              <a:t>tháng</a:t>
            </a:r>
            <a:r>
              <a:rPr lang="en-US" sz="2800" b="1" dirty="0">
                <a:solidFill>
                  <a:srgbClr val="010078"/>
                </a:solidFill>
              </a:rPr>
              <a:t> 6 </a:t>
            </a:r>
            <a:r>
              <a:rPr lang="en-US" sz="2800" b="1" dirty="0" err="1">
                <a:solidFill>
                  <a:srgbClr val="010078"/>
                </a:solidFill>
              </a:rPr>
              <a:t>âm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lịch</a:t>
            </a:r>
            <a:endParaRPr lang="en-US" sz="2800" b="1" dirty="0">
              <a:solidFill>
                <a:srgbClr val="010078"/>
              </a:solidFill>
            </a:endParaRPr>
          </a:p>
          <a:p>
            <a:r>
              <a:rPr lang="en-US" sz="2800" b="1" dirty="0" smtClean="0">
                <a:solidFill>
                  <a:srgbClr val="010078"/>
                </a:solidFill>
              </a:rPr>
              <a:t>C. </a:t>
            </a:r>
            <a:r>
              <a:rPr lang="en-US" sz="2800" b="1" dirty="0">
                <a:solidFill>
                  <a:srgbClr val="010078"/>
                </a:solidFill>
              </a:rPr>
              <a:t>15 </a:t>
            </a:r>
            <a:r>
              <a:rPr lang="en-US" sz="2800" b="1" dirty="0" err="1">
                <a:solidFill>
                  <a:srgbClr val="010078"/>
                </a:solidFill>
              </a:rPr>
              <a:t>tháng</a:t>
            </a:r>
            <a:r>
              <a:rPr lang="en-US" sz="2800" b="1" dirty="0">
                <a:solidFill>
                  <a:srgbClr val="010078"/>
                </a:solidFill>
              </a:rPr>
              <a:t> 8 </a:t>
            </a:r>
            <a:r>
              <a:rPr lang="en-US" sz="2800" b="1" dirty="0" err="1">
                <a:solidFill>
                  <a:srgbClr val="010078"/>
                </a:solidFill>
              </a:rPr>
              <a:t>âm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 smtClean="0">
                <a:solidFill>
                  <a:srgbClr val="010078"/>
                </a:solidFill>
              </a:rPr>
              <a:t>lịch</a:t>
            </a:r>
            <a:endParaRPr lang="en-US" sz="2800" b="1" dirty="0">
              <a:solidFill>
                <a:srgbClr val="010078"/>
              </a:solidFill>
            </a:endParaRPr>
          </a:p>
        </p:txBody>
      </p:sp>
      <p:pic>
        <p:nvPicPr>
          <p:cNvPr id="26" name="y2mate.com - ĐỒNG HỒ  20 GIÂY CÓ NHẠC_480p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47952" y="219854"/>
            <a:ext cx="1053884" cy="111916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928757" y="6240772"/>
            <a:ext cx="685800" cy="2420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4" descr="TẾT TRUNG THU VÀ NHỮNG ĐIỀU CHƯA BIẾT !!! - Khu Du Lịch Trăm Trứ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4" y="5259545"/>
            <a:ext cx="2735007" cy="13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4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4" grpId="0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ữ gìn giá trị cốt lõi của Tết Trung 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ữ gìn giá trị cốt lõi của Tết Trung 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7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69" y="12541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26658" y="3828949"/>
            <a:ext cx="11603865" cy="25667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E00D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200" b="1" dirty="0" err="1" smtClean="0">
                <a:solidFill>
                  <a:srgbClr val="0E00D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183" y="319829"/>
            <a:ext cx="3714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ĐỐ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VUI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TRUNG THU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y2mate.com - ĐỒNG HỒ  20 GIÂY CÓ NHẠC_480p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72799" y="317614"/>
            <a:ext cx="1007283" cy="1069681"/>
          </a:xfrm>
          <a:prstGeom prst="rect">
            <a:avLst/>
          </a:prstGeom>
        </p:spPr>
      </p:pic>
      <p:pic>
        <p:nvPicPr>
          <p:cNvPr id="17" name="Picture 4" descr="TẾT TRUNG THU VÀ NHỮNG ĐIỀU CHƯA BIẾT !!! - Khu Du Lịch Trăm Trứ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86" y="1960573"/>
            <a:ext cx="2735007" cy="13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19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7694">
        <p14:honeycomb/>
      </p:transition>
    </mc:Choice>
    <mc:Fallback>
      <p:transition spd="slow" advTm="17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1" grpId="0" animBg="1"/>
    </p:bldLst>
  </p:timing>
  <p:extLst>
    <p:ext uri="{E180D4A7-C9FB-4DFB-919C-405C955672EB}">
      <p14:showEvtLst xmlns:p14="http://schemas.microsoft.com/office/powerpoint/2010/main">
        <p14:playEvt time="14" objId="38"/>
        <p14:playEvt time="26" objId="39"/>
        <p14:stopEvt time="90" objId="38"/>
        <p14:stopEvt time="102" objId="39"/>
        <p14:playEvt time="116" objId="39"/>
        <p14:stopEvt time="120" objId="39"/>
        <p14:playEvt time="135" objId="39"/>
        <p14:stopEvt time="140" objId="39"/>
        <p14:playEvt time="157" objId="39"/>
        <p14:playEvt time="3002" objId="40"/>
        <p14:stopEvt time="3002" objId="39"/>
        <p14:playEvt time="3005" objId="41"/>
        <p14:stopEvt time="3501" objId="41"/>
        <p14:playEvt time="3502" objId="41"/>
        <p14:stopEvt time="9554" objId="41"/>
        <p14:stopEvt time="10795" objId="40"/>
        <p14:playEvt time="15793" objId="14"/>
        <p14:stopEvt time="17694" objId="1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35146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64408" y="3614681"/>
            <a:ext cx="10872190" cy="14928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4255" y="3795910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TẾT TRUNG THU </a:t>
            </a:r>
            <a:r>
              <a:rPr lang="en-US" sz="3200" b="1" dirty="0" err="1" smtClean="0">
                <a:solidFill>
                  <a:srgbClr val="0000FF"/>
                </a:solidFill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nguồn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gốc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quốc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gia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784" y="219854"/>
            <a:ext cx="3714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ĐỐ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VUI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TRUNG THU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0466" y="5251421"/>
            <a:ext cx="403127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>
              <a:buAutoNum type="alphaUcPeriod"/>
            </a:pPr>
            <a:r>
              <a:rPr lang="en-US" sz="3000" b="1" dirty="0" err="1" smtClean="0">
                <a:solidFill>
                  <a:srgbClr val="002060"/>
                </a:solidFill>
              </a:rPr>
              <a:t>Trung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Quốc</a:t>
            </a:r>
            <a:endParaRPr lang="en-US" sz="3000" b="1" dirty="0">
              <a:solidFill>
                <a:srgbClr val="002060"/>
              </a:solidFill>
            </a:endParaRPr>
          </a:p>
          <a:p>
            <a:pPr indent="-342900">
              <a:buAutoNum type="alphaUcPeriod"/>
            </a:pPr>
            <a:r>
              <a:rPr lang="en-US" sz="3000" b="1" dirty="0" err="1" smtClean="0">
                <a:solidFill>
                  <a:srgbClr val="002060"/>
                </a:solidFill>
              </a:rPr>
              <a:t>Hàn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Quốc</a:t>
            </a:r>
            <a:endParaRPr lang="en-US" sz="3000" b="1" dirty="0">
              <a:solidFill>
                <a:srgbClr val="002060"/>
              </a:solidFill>
            </a:endParaRPr>
          </a:p>
          <a:p>
            <a:pPr indent="-342900">
              <a:buAutoNum type="alphaUcPeriod"/>
            </a:pPr>
            <a:r>
              <a:rPr lang="en-US" sz="3000" b="1" dirty="0" err="1" smtClean="0">
                <a:solidFill>
                  <a:srgbClr val="002060"/>
                </a:solidFill>
              </a:rPr>
              <a:t>Nhật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Bản</a:t>
            </a:r>
            <a:endParaRPr lang="vi-VN" sz="3000" b="1" dirty="0">
              <a:solidFill>
                <a:srgbClr val="002060"/>
              </a:solidFill>
            </a:endParaRPr>
          </a:p>
        </p:txBody>
      </p:sp>
      <p:pic>
        <p:nvPicPr>
          <p:cNvPr id="26" name="y2mate.com - ĐỒNG HỒ  20 GIÂY CÓ NHẠC_480p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72799" y="317614"/>
            <a:ext cx="1007283" cy="106968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736080" y="5397090"/>
            <a:ext cx="685800" cy="2420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6" name="Picture 2" descr="Tết Trung thu ở Việt Nam có gì khác ở Hàn Quốc, Nhật Bản, Thái Lan,  Singapore... | Tinh tế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10" y="1916805"/>
            <a:ext cx="2652264" cy="14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609">
        <p14:switch dir="r"/>
      </p:transition>
    </mc:Choice>
    <mc:Fallback>
      <p:transition spd="slow" advTm="406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4" grpId="0"/>
      <p:bldP spid="3" grpId="0" animBg="1"/>
      <p:bldP spid="5" grpId="0" animBg="1"/>
    </p:bldLst>
  </p:timing>
  <p:extLst>
    <p:ext uri="{E180D4A7-C9FB-4DFB-919C-405C955672EB}">
      <p14:showEvtLst xmlns:p14="http://schemas.microsoft.com/office/powerpoint/2010/main">
        <p14:playEvt time="35" objId="38"/>
        <p14:playEvt time="125" objId="39"/>
        <p14:stopEvt time="125" objId="38"/>
        <p14:playEvt time="10471" objId="26"/>
        <p14:stopEvt time="20419" objId="39"/>
        <p14:stopEvt time="31330" objId="26"/>
        <p14:playEvt time="32532" objId="26"/>
        <p14:playEvt time="32547" objId="39"/>
        <p14:stopEvt time="32554" objId="39"/>
        <p14:playEvt time="32620" objId="39"/>
        <p14:stopEvt time="32621" objId="39"/>
        <p14:playEvt time="32622" objId="39"/>
        <p14:stopEvt time="34313" objId="39"/>
        <p14:playEvt time="34317" objId="41"/>
        <p14:stopEvt time="34318" objId="41"/>
        <p14:playEvt time="34319" objId="41"/>
        <p14:stopEvt time="34321" objId="41"/>
        <p14:playEvt time="34322" objId="41"/>
        <p14:playEvt time="34325" objId="40"/>
        <p14:stopEvt time="40309" objId="41"/>
        <p14:stopEvt time="40609" objId="40"/>
        <p14:stopEvt time="40609" objId="2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35146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64408" y="3614681"/>
            <a:ext cx="10872190" cy="14928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764408" y="3730566"/>
            <a:ext cx="1083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2800" b="1" dirty="0" smtClean="0">
                <a:solidFill>
                  <a:srgbClr val="0000FF"/>
                </a:solidFill>
              </a:rPr>
              <a:t>Người </a:t>
            </a:r>
            <a:r>
              <a:rPr lang="vi-VN" sz="2800" b="1" dirty="0">
                <a:solidFill>
                  <a:srgbClr val="0000FF"/>
                </a:solidFill>
              </a:rPr>
              <a:t>Việt thường tổ chức hoạt động gì </a:t>
            </a:r>
            <a:r>
              <a:rPr lang="vi-VN" sz="2800" b="1" dirty="0">
                <a:solidFill>
                  <a:srgbClr val="0000FF"/>
                </a:solidFill>
              </a:rPr>
              <a:t>trong </a:t>
            </a:r>
            <a:r>
              <a:rPr lang="en-US" sz="2800" b="1" dirty="0" err="1">
                <a:solidFill>
                  <a:srgbClr val="0000FF"/>
                </a:solidFill>
              </a:rPr>
              <a:t>Tết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vi-VN" sz="2800" b="1" dirty="0">
                <a:solidFill>
                  <a:srgbClr val="0000FF"/>
                </a:solidFill>
              </a:rPr>
              <a:t>Trung </a:t>
            </a:r>
            <a:r>
              <a:rPr lang="vi-VN" sz="2800" b="1" dirty="0">
                <a:solidFill>
                  <a:srgbClr val="0000FF"/>
                </a:solidFill>
              </a:rPr>
              <a:t>thu?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784" y="219854"/>
            <a:ext cx="3714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ĐỐ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VUI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TRUNG THU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4216" y="5259545"/>
            <a:ext cx="403127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>
              <a:buAutoNum type="alphaUcPeriod"/>
            </a:pPr>
            <a:r>
              <a:rPr lang="vi-VN" sz="2800" b="1" dirty="0" smtClean="0">
                <a:solidFill>
                  <a:srgbClr val="002060"/>
                </a:solidFill>
              </a:rPr>
              <a:t> </a:t>
            </a:r>
            <a:r>
              <a:rPr lang="vi-VN" sz="2800" b="1" dirty="0">
                <a:solidFill>
                  <a:srgbClr val="002060"/>
                </a:solidFill>
              </a:rPr>
              <a:t>Múa rối nước.</a:t>
            </a:r>
            <a:r>
              <a:rPr lang="vi-VN" sz="2800" b="1" dirty="0">
                <a:solidFill>
                  <a:srgbClr val="002060"/>
                </a:solidFill>
              </a:rPr>
              <a:t/>
            </a:r>
            <a:br>
              <a:rPr lang="vi-VN" sz="2800" b="1" dirty="0">
                <a:solidFill>
                  <a:srgbClr val="002060"/>
                </a:solidFill>
              </a:rPr>
            </a:br>
            <a:r>
              <a:rPr lang="vi-VN" sz="2800" b="1" dirty="0">
                <a:solidFill>
                  <a:srgbClr val="002060"/>
                </a:solidFill>
              </a:rPr>
              <a:t>B. Hát quan họ.</a:t>
            </a:r>
            <a:r>
              <a:rPr lang="vi-VN" sz="2800" b="1" dirty="0">
                <a:solidFill>
                  <a:srgbClr val="002060"/>
                </a:solidFill>
              </a:rPr>
              <a:t/>
            </a:r>
            <a:br>
              <a:rPr lang="vi-VN" sz="2800" b="1" dirty="0">
                <a:solidFill>
                  <a:srgbClr val="002060"/>
                </a:solidFill>
              </a:rPr>
            </a:br>
            <a:r>
              <a:rPr lang="vi-VN" sz="2800" b="1" dirty="0">
                <a:solidFill>
                  <a:srgbClr val="002060"/>
                </a:solidFill>
              </a:rPr>
              <a:t>C. Múa lân</a:t>
            </a:r>
          </a:p>
        </p:txBody>
      </p:sp>
      <p:pic>
        <p:nvPicPr>
          <p:cNvPr id="26" name="y2mate.com - ĐỒNG HỒ  20 GIÂY CÓ NHẠC_480p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06769" y="317614"/>
            <a:ext cx="973314" cy="103360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713204" y="6297365"/>
            <a:ext cx="685800" cy="2420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2" descr="Tết Trung thu ở Việt Nam có gì khác ở Hàn Quốc, Nhật Bản, Thái Lan,  Singapore... | Tinh tế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08" y="1786987"/>
            <a:ext cx="3146226" cy="17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358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2539">
        <p14:glitter pattern="hexagon"/>
      </p:transition>
    </mc:Choice>
    <mc:Fallback>
      <p:transition spd="slow" advTm="325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4" grpId="0"/>
      <p:bldP spid="3" grpId="0" animBg="1"/>
      <p:bldP spid="5" grpId="0" animBg="1"/>
    </p:bldLst>
  </p:timing>
  <p:extLst>
    <p:ext uri="{E180D4A7-C9FB-4DFB-919C-405C955672EB}">
      <p14:showEvtLst xmlns:p14="http://schemas.microsoft.com/office/powerpoint/2010/main">
        <p14:playEvt time="36" objId="38"/>
        <p14:playEvt time="59" objId="39"/>
        <p14:stopEvt time="127" objId="38"/>
        <p14:playEvt time="12910" objId="26"/>
        <p14:stopEvt time="20394" objId="39"/>
        <p14:pauseEvt time="27619" objId="26"/>
        <p14:seekEvt time="27622" objId="26" seek="14616"/>
        <p14:resumeEvt time="27622" objId="26"/>
        <p14:pauseEvt time="29774" objId="26"/>
        <p14:seekEvt time="29776" objId="26" seek="16659"/>
        <p14:resumeEvt time="29776" objId="26"/>
        <p14:pauseEvt time="31990" objId="26"/>
        <p14:stopEvt time="32539" objId="2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35146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64408" y="3614681"/>
            <a:ext cx="10872190" cy="14928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4255" y="3795910"/>
            <a:ext cx="9383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truyền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thuyết</a:t>
            </a:r>
            <a:r>
              <a:rPr lang="en-US" sz="2800" b="1" dirty="0">
                <a:solidFill>
                  <a:srgbClr val="0000FF"/>
                </a:solidFill>
              </a:rPr>
              <a:t>, "</a:t>
            </a:r>
            <a:r>
              <a:rPr lang="en-US" sz="2800" b="1" dirty="0" err="1">
                <a:solidFill>
                  <a:srgbClr val="0000FF"/>
                </a:solidFill>
              </a:rPr>
              <a:t>chị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Hằng</a:t>
            </a:r>
            <a:r>
              <a:rPr lang="en-US" sz="2800" b="1" dirty="0">
                <a:solidFill>
                  <a:srgbClr val="0000FF"/>
                </a:solidFill>
              </a:rPr>
              <a:t>" ở </a:t>
            </a:r>
            <a:r>
              <a:rPr lang="en-US" sz="2800" b="1" dirty="0" err="1">
                <a:solidFill>
                  <a:srgbClr val="0000FF"/>
                </a:solidFill>
              </a:rPr>
              <a:t>cung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nào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Thiên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đình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784" y="219854"/>
            <a:ext cx="3714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ĐỐ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VUI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TRUNG THU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4736" y="5228356"/>
            <a:ext cx="474313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>
              <a:buAutoNum type="alphaUcPeriod"/>
            </a:pPr>
            <a:r>
              <a:rPr lang="en-US" sz="2800" b="1" dirty="0" err="1" smtClean="0">
                <a:solidFill>
                  <a:srgbClr val="010078"/>
                </a:solidFill>
              </a:rPr>
              <a:t>Thiên</a:t>
            </a:r>
            <a:r>
              <a:rPr lang="en-US" sz="2800" b="1" dirty="0" smtClean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Cực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Bắc</a:t>
            </a:r>
            <a:r>
              <a:rPr lang="en-US" sz="2800" b="1" dirty="0">
                <a:solidFill>
                  <a:srgbClr val="010078"/>
                </a:solidFill>
              </a:rPr>
              <a:t>.</a:t>
            </a:r>
            <a:r>
              <a:rPr lang="en-US" sz="2800" b="1" dirty="0">
                <a:solidFill>
                  <a:srgbClr val="010078"/>
                </a:solidFill>
              </a:rPr>
              <a:t/>
            </a:r>
            <a:br>
              <a:rPr lang="en-US" sz="2800" b="1" dirty="0">
                <a:solidFill>
                  <a:srgbClr val="010078"/>
                </a:solidFill>
              </a:rPr>
            </a:br>
            <a:r>
              <a:rPr lang="en-US" sz="2800" b="1" dirty="0">
                <a:solidFill>
                  <a:srgbClr val="010078"/>
                </a:solidFill>
              </a:rPr>
              <a:t>B. </a:t>
            </a:r>
            <a:r>
              <a:rPr lang="en-US" sz="2800" b="1" dirty="0" err="1" smtClean="0">
                <a:solidFill>
                  <a:srgbClr val="010078"/>
                </a:solidFill>
              </a:rPr>
              <a:t>Quảng</a:t>
            </a:r>
            <a:r>
              <a:rPr lang="en-US" sz="2800" b="1" dirty="0" smtClean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Hàn</a:t>
            </a:r>
            <a:r>
              <a:rPr lang="en-US" sz="2800" b="1" dirty="0">
                <a:solidFill>
                  <a:srgbClr val="010078"/>
                </a:solidFill>
              </a:rPr>
              <a:t>.</a:t>
            </a:r>
            <a:r>
              <a:rPr lang="en-US" sz="2800" b="1" dirty="0">
                <a:solidFill>
                  <a:srgbClr val="010078"/>
                </a:solidFill>
              </a:rPr>
              <a:t/>
            </a:r>
            <a:br>
              <a:rPr lang="en-US" sz="2800" b="1" dirty="0">
                <a:solidFill>
                  <a:srgbClr val="010078"/>
                </a:solidFill>
              </a:rPr>
            </a:br>
            <a:r>
              <a:rPr lang="en-US" sz="2800" b="1" dirty="0">
                <a:solidFill>
                  <a:srgbClr val="010078"/>
                </a:solidFill>
              </a:rPr>
              <a:t>C. </a:t>
            </a:r>
            <a:r>
              <a:rPr lang="en-US" sz="2800" b="1" dirty="0" err="1">
                <a:solidFill>
                  <a:srgbClr val="010078"/>
                </a:solidFill>
              </a:rPr>
              <a:t>Côn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Luân</a:t>
            </a:r>
            <a:r>
              <a:rPr lang="en-US" sz="2800" b="1" dirty="0">
                <a:solidFill>
                  <a:srgbClr val="010078"/>
                </a:solidFill>
              </a:rPr>
              <a:t>.</a:t>
            </a:r>
            <a:endParaRPr lang="vi-VN" sz="2800" b="1" dirty="0">
              <a:solidFill>
                <a:srgbClr val="010078"/>
              </a:solidFill>
            </a:endParaRPr>
          </a:p>
        </p:txBody>
      </p:sp>
      <p:pic>
        <p:nvPicPr>
          <p:cNvPr id="26" name="y2mate.com - ĐỒNG HỒ  20 GIÂY CÓ NHẠC_480p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038113" y="317614"/>
            <a:ext cx="941969" cy="100032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024859" y="5795431"/>
            <a:ext cx="685800" cy="2420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076" name="Picture 4" descr="TẾT TRUNG THU VÀ NHỮNG ĐIỀU CHƯA BIẾT !!! - Khu Du Lịch Trăm Trứ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601" y="5288806"/>
            <a:ext cx="2735007" cy="13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hững hình ảnh chị Hằng vui đón tết trung thu đẹp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66" y="5212458"/>
            <a:ext cx="2503719" cy="15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85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4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35146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90533" y="3799887"/>
            <a:ext cx="10872190" cy="14928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641956" y="3803617"/>
            <a:ext cx="10272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2400" b="1" dirty="0" smtClean="0">
                <a:solidFill>
                  <a:srgbClr val="0E00DC"/>
                </a:solidFill>
              </a:rPr>
              <a:t>Theo </a:t>
            </a:r>
            <a:r>
              <a:rPr lang="vi-VN" sz="2400" b="1" dirty="0">
                <a:solidFill>
                  <a:srgbClr val="0E00DC"/>
                </a:solidFill>
              </a:rPr>
              <a:t>truyện cổ tích, ai là người Việt Nam </a:t>
            </a:r>
            <a:endParaRPr lang="en-US" sz="2400" b="1" dirty="0" smtClean="0">
              <a:solidFill>
                <a:srgbClr val="0E00DC"/>
              </a:solidFill>
            </a:endParaRPr>
          </a:p>
          <a:p>
            <a:pPr algn="ctr"/>
            <a:r>
              <a:rPr lang="vi-VN" sz="2400" b="1" dirty="0" smtClean="0">
                <a:solidFill>
                  <a:srgbClr val="0E00DC"/>
                </a:solidFill>
              </a:rPr>
              <a:t>đầu </a:t>
            </a:r>
            <a:r>
              <a:rPr lang="vi-VN" sz="2400" b="1" dirty="0">
                <a:solidFill>
                  <a:srgbClr val="0E00DC"/>
                </a:solidFill>
              </a:rPr>
              <a:t>tiên lên mặt trăng?</a:t>
            </a:r>
            <a:endParaRPr lang="en-US" sz="2400" b="1" dirty="0">
              <a:solidFill>
                <a:srgbClr val="0E00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784" y="219854"/>
            <a:ext cx="3714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ĐỐ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VUI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TRUNG THU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0647" y="5394372"/>
            <a:ext cx="405196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A. </a:t>
            </a:r>
            <a:r>
              <a:rPr lang="en-US" sz="2800" b="1" dirty="0" err="1" smtClean="0"/>
              <a:t>Chị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Hằng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B. </a:t>
            </a:r>
            <a:r>
              <a:rPr lang="en-US" sz="2800" b="1" dirty="0" err="1" smtClean="0"/>
              <a:t>Thiên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Lôi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C. </a:t>
            </a:r>
            <a:r>
              <a:rPr lang="en-US" sz="2800" b="1" dirty="0" err="1" smtClean="0"/>
              <a:t>Chú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cuội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6" name="y2mate.com - ĐỒNG HỒ  20 GIÂY CÓ NHẠC_480p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89999" y="317614"/>
            <a:ext cx="1093349" cy="116107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934881" y="6297365"/>
            <a:ext cx="685800" cy="2420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38" name="Picture 2" descr="Truyện &amp;quot; Chú cuội&amp;quot;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30" b="34078"/>
          <a:stretch/>
        </p:blipFill>
        <p:spPr bwMode="auto">
          <a:xfrm>
            <a:off x="853497" y="3233924"/>
            <a:ext cx="2777052" cy="2852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9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4" grpId="0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35146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64408" y="3614681"/>
            <a:ext cx="10872190" cy="14928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867174" y="3901463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E00DC"/>
                </a:solidFill>
              </a:rPr>
              <a:t>Bài</a:t>
            </a:r>
            <a:r>
              <a:rPr lang="en-US" sz="3200" b="1" dirty="0" smtClean="0">
                <a:solidFill>
                  <a:srgbClr val="0E00DC"/>
                </a:solidFill>
              </a:rPr>
              <a:t> </a:t>
            </a:r>
            <a:r>
              <a:rPr lang="en-US" sz="3200" b="1" dirty="0" err="1">
                <a:solidFill>
                  <a:srgbClr val="0E00DC"/>
                </a:solidFill>
              </a:rPr>
              <a:t>hát</a:t>
            </a:r>
            <a:r>
              <a:rPr lang="en-US" sz="3200" b="1" dirty="0">
                <a:solidFill>
                  <a:srgbClr val="0E00DC"/>
                </a:solidFill>
              </a:rPr>
              <a:t> </a:t>
            </a:r>
            <a:r>
              <a:rPr lang="en-US" sz="3200" b="1" dirty="0" err="1">
                <a:solidFill>
                  <a:srgbClr val="0E00DC"/>
                </a:solidFill>
              </a:rPr>
              <a:t>Chiếc</a:t>
            </a:r>
            <a:r>
              <a:rPr lang="en-US" sz="3200" b="1" dirty="0">
                <a:solidFill>
                  <a:srgbClr val="0E00DC"/>
                </a:solidFill>
              </a:rPr>
              <a:t> </a:t>
            </a:r>
            <a:r>
              <a:rPr lang="en-US" sz="3200" b="1" dirty="0" err="1">
                <a:solidFill>
                  <a:srgbClr val="0E00DC"/>
                </a:solidFill>
              </a:rPr>
              <a:t>đèn</a:t>
            </a:r>
            <a:r>
              <a:rPr lang="en-US" sz="3200" b="1" dirty="0">
                <a:solidFill>
                  <a:srgbClr val="0E00DC"/>
                </a:solidFill>
              </a:rPr>
              <a:t> </a:t>
            </a:r>
            <a:r>
              <a:rPr lang="en-US" sz="3200" b="1" dirty="0" err="1">
                <a:solidFill>
                  <a:srgbClr val="0E00DC"/>
                </a:solidFill>
              </a:rPr>
              <a:t>ông</a:t>
            </a:r>
            <a:r>
              <a:rPr lang="en-US" sz="3200" b="1" dirty="0">
                <a:solidFill>
                  <a:srgbClr val="0E00DC"/>
                </a:solidFill>
              </a:rPr>
              <a:t> </a:t>
            </a:r>
            <a:r>
              <a:rPr lang="en-US" sz="3200" b="1" dirty="0" err="1">
                <a:solidFill>
                  <a:srgbClr val="0E00DC"/>
                </a:solidFill>
              </a:rPr>
              <a:t>sao</a:t>
            </a:r>
            <a:r>
              <a:rPr lang="en-US" sz="3200" b="1" dirty="0">
                <a:solidFill>
                  <a:srgbClr val="0E00DC"/>
                </a:solidFill>
              </a:rPr>
              <a:t> </a:t>
            </a:r>
            <a:r>
              <a:rPr lang="en-US" sz="3200" b="1" dirty="0" err="1">
                <a:solidFill>
                  <a:srgbClr val="0E00DC"/>
                </a:solidFill>
              </a:rPr>
              <a:t>là</a:t>
            </a:r>
            <a:r>
              <a:rPr lang="en-US" sz="3200" b="1" dirty="0">
                <a:solidFill>
                  <a:srgbClr val="0E00DC"/>
                </a:solidFill>
              </a:rPr>
              <a:t> </a:t>
            </a:r>
            <a:r>
              <a:rPr lang="en-US" sz="3200" b="1" dirty="0" err="1">
                <a:solidFill>
                  <a:srgbClr val="0E00DC"/>
                </a:solidFill>
              </a:rPr>
              <a:t>của</a:t>
            </a:r>
            <a:r>
              <a:rPr lang="en-US" sz="3200" b="1" dirty="0">
                <a:solidFill>
                  <a:srgbClr val="0E00DC"/>
                </a:solidFill>
              </a:rPr>
              <a:t> </a:t>
            </a:r>
            <a:r>
              <a:rPr lang="en-US" sz="3200" b="1" dirty="0" err="1">
                <a:solidFill>
                  <a:srgbClr val="0E00DC"/>
                </a:solidFill>
              </a:rPr>
              <a:t>nhạc</a:t>
            </a:r>
            <a:r>
              <a:rPr lang="en-US" sz="3200" b="1" dirty="0">
                <a:solidFill>
                  <a:srgbClr val="0E00DC"/>
                </a:solidFill>
              </a:rPr>
              <a:t> </a:t>
            </a:r>
            <a:r>
              <a:rPr lang="en-US" sz="3200" b="1" dirty="0" err="1">
                <a:solidFill>
                  <a:srgbClr val="0E00DC"/>
                </a:solidFill>
              </a:rPr>
              <a:t>sĩ</a:t>
            </a:r>
            <a:r>
              <a:rPr lang="en-US" sz="3200" b="1" dirty="0">
                <a:solidFill>
                  <a:srgbClr val="0E00DC"/>
                </a:solidFill>
              </a:rPr>
              <a:t> </a:t>
            </a:r>
            <a:r>
              <a:rPr lang="en-US" sz="3200" b="1" dirty="0" err="1">
                <a:solidFill>
                  <a:srgbClr val="0E00DC"/>
                </a:solidFill>
              </a:rPr>
              <a:t>nào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784" y="219854"/>
            <a:ext cx="3714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ĐỐ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VUI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TRUNG THU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5756" y="5259148"/>
            <a:ext cx="524069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10078"/>
                </a:solidFill>
              </a:rPr>
              <a:t>A. Phạm Tuyên.</a:t>
            </a:r>
            <a:r>
              <a:rPr lang="vi-VN" sz="2800" b="1" dirty="0">
                <a:solidFill>
                  <a:srgbClr val="010078"/>
                </a:solidFill>
              </a:rPr>
              <a:t/>
            </a:r>
            <a:br>
              <a:rPr lang="vi-VN" sz="2800" b="1" dirty="0">
                <a:solidFill>
                  <a:srgbClr val="010078"/>
                </a:solidFill>
              </a:rPr>
            </a:br>
            <a:r>
              <a:rPr lang="vi-VN" sz="2800" b="1" dirty="0">
                <a:solidFill>
                  <a:srgbClr val="010078"/>
                </a:solidFill>
              </a:rPr>
              <a:t>B Trịnh Công Sơn.</a:t>
            </a:r>
            <a:r>
              <a:rPr lang="vi-VN" sz="2800" b="1" dirty="0">
                <a:solidFill>
                  <a:srgbClr val="010078"/>
                </a:solidFill>
              </a:rPr>
              <a:t/>
            </a:r>
            <a:br>
              <a:rPr lang="vi-VN" sz="2800" b="1" dirty="0">
                <a:solidFill>
                  <a:srgbClr val="010078"/>
                </a:solidFill>
              </a:rPr>
            </a:br>
            <a:r>
              <a:rPr lang="vi-VN" sz="2800" b="1" dirty="0">
                <a:solidFill>
                  <a:srgbClr val="010078"/>
                </a:solidFill>
              </a:rPr>
              <a:t>C. Hoàng Lân.</a:t>
            </a:r>
          </a:p>
        </p:txBody>
      </p:sp>
      <p:pic>
        <p:nvPicPr>
          <p:cNvPr id="26" name="y2mate.com - ĐỒNG HỒ  20 GIÂY CÓ NHẠC_480p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20549" y="317614"/>
            <a:ext cx="1059534" cy="112516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559023" y="5421084"/>
            <a:ext cx="685800" cy="2420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4" descr="TẾT TRUNG THU VÀ NHỮNG ĐIỀU CHƯA BIẾT !!! - Khu Du Lịch Trăm Trứ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86" y="5288806"/>
            <a:ext cx="2735007" cy="13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2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4" grpId="0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35146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764408" y="3614681"/>
            <a:ext cx="10872190" cy="14928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54567" y="3874410"/>
            <a:ext cx="1009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 </a:t>
            </a:r>
            <a:endParaRPr lang="en-US" b="1" dirty="0" smtClean="0"/>
          </a:p>
          <a:p>
            <a:pPr algn="ctr"/>
            <a:r>
              <a:rPr lang="vi-VN" sz="2400" b="1" dirty="0" smtClean="0">
                <a:solidFill>
                  <a:srgbClr val="0000FF"/>
                </a:solidFill>
              </a:rPr>
              <a:t>Hai </a:t>
            </a:r>
            <a:r>
              <a:rPr lang="vi-VN" sz="2400" b="1" dirty="0">
                <a:solidFill>
                  <a:srgbClr val="0000FF"/>
                </a:solidFill>
              </a:rPr>
              <a:t>nhân vật được nhắc đến nhiều trong ngày Tết Trung thu là ai?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784" y="219854"/>
            <a:ext cx="3714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ĐỐ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VUI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TRUNG THU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6102" y="5259545"/>
            <a:ext cx="559221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342900">
              <a:buAutoNum type="alphaUcPeriod"/>
            </a:pPr>
            <a:r>
              <a:rPr lang="en-US" sz="2800" b="1" dirty="0" err="1" smtClean="0">
                <a:solidFill>
                  <a:srgbClr val="010078"/>
                </a:solidFill>
              </a:rPr>
              <a:t>Chị</a:t>
            </a:r>
            <a:r>
              <a:rPr lang="en-US" sz="2800" b="1" dirty="0" smtClean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Hằng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và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Thỏ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ngọc</a:t>
            </a:r>
            <a:r>
              <a:rPr lang="en-US" sz="2800" b="1" dirty="0">
                <a:solidFill>
                  <a:srgbClr val="010078"/>
                </a:solidFill>
              </a:rPr>
              <a:t/>
            </a:r>
            <a:br>
              <a:rPr lang="en-US" sz="2800" b="1" dirty="0">
                <a:solidFill>
                  <a:srgbClr val="010078"/>
                </a:solidFill>
              </a:rPr>
            </a:br>
            <a:r>
              <a:rPr lang="en-US" sz="2800" b="1" dirty="0">
                <a:solidFill>
                  <a:srgbClr val="010078"/>
                </a:solidFill>
              </a:rPr>
              <a:t>B</a:t>
            </a:r>
            <a:r>
              <a:rPr lang="en-US" sz="2800" b="1" dirty="0" smtClean="0">
                <a:solidFill>
                  <a:srgbClr val="010078"/>
                </a:solidFill>
              </a:rPr>
              <a:t>. </a:t>
            </a:r>
            <a:r>
              <a:rPr lang="en-US" sz="2800" b="1" dirty="0" err="1">
                <a:solidFill>
                  <a:srgbClr val="010078"/>
                </a:solidFill>
              </a:rPr>
              <a:t>Chú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Cuội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và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Thỏ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Ngọc</a:t>
            </a:r>
            <a:r>
              <a:rPr lang="en-US" sz="2800" b="1" dirty="0">
                <a:solidFill>
                  <a:srgbClr val="010078"/>
                </a:solidFill>
              </a:rPr>
              <a:t/>
            </a:r>
            <a:br>
              <a:rPr lang="en-US" sz="2800" b="1" dirty="0">
                <a:solidFill>
                  <a:srgbClr val="010078"/>
                </a:solidFill>
              </a:rPr>
            </a:br>
            <a:r>
              <a:rPr lang="en-US" sz="2800" b="1" dirty="0">
                <a:solidFill>
                  <a:srgbClr val="010078"/>
                </a:solidFill>
              </a:rPr>
              <a:t>C</a:t>
            </a:r>
            <a:r>
              <a:rPr lang="en-US" sz="2800" b="1" dirty="0" smtClean="0">
                <a:solidFill>
                  <a:srgbClr val="010078"/>
                </a:solidFill>
              </a:rPr>
              <a:t>. </a:t>
            </a:r>
            <a:r>
              <a:rPr lang="en-US" sz="2800" b="1" dirty="0" err="1">
                <a:solidFill>
                  <a:srgbClr val="010078"/>
                </a:solidFill>
              </a:rPr>
              <a:t>Chú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Cuội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và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Chị</a:t>
            </a:r>
            <a:r>
              <a:rPr lang="en-US" sz="2800" b="1" dirty="0">
                <a:solidFill>
                  <a:srgbClr val="010078"/>
                </a:solidFill>
              </a:rPr>
              <a:t> </a:t>
            </a:r>
            <a:r>
              <a:rPr lang="en-US" sz="2800" b="1" dirty="0" err="1">
                <a:solidFill>
                  <a:srgbClr val="010078"/>
                </a:solidFill>
              </a:rPr>
              <a:t>Hằng</a:t>
            </a:r>
            <a:endParaRPr lang="vi-VN" sz="2800" b="1" dirty="0">
              <a:solidFill>
                <a:srgbClr val="010078"/>
              </a:solidFill>
            </a:endParaRPr>
          </a:p>
        </p:txBody>
      </p:sp>
      <p:pic>
        <p:nvPicPr>
          <p:cNvPr id="26" name="y2mate.com - ĐỒNG HỒ  20 GIÂY CÓ NHẠC_480p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07485" y="317614"/>
            <a:ext cx="1072597" cy="113904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742536" y="6294190"/>
            <a:ext cx="685800" cy="2420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4" descr="TẾT TRUNG THU VÀ NHỮNG ĐIỀU CHƯA BIẾT !!! - Khu Du Lịch Trăm Trứ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08" y="5259545"/>
            <a:ext cx="2553383" cy="127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5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4" grpId="0"/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7.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311</Words>
  <PresentationFormat>Widescreen</PresentationFormat>
  <Paragraphs>61</Paragraphs>
  <Slides>14</Slides>
  <Notes>0</Notes>
  <HiddenSlides>0</HiddenSlides>
  <MMClips>55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 Light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2018-12-15T04:43:26Z</dcterms:created>
  <dcterms:modified xsi:type="dcterms:W3CDTF">2021-09-17T17:00:47Z</dcterms:modified>
</cp:coreProperties>
</file>