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19"/>
  </p:notesMasterIdLst>
  <p:sldIdLst>
    <p:sldId id="310" r:id="rId3"/>
    <p:sldId id="510" r:id="rId4"/>
    <p:sldId id="516" r:id="rId5"/>
    <p:sldId id="280" r:id="rId6"/>
    <p:sldId id="495" r:id="rId7"/>
    <p:sldId id="425" r:id="rId8"/>
    <p:sldId id="517" r:id="rId9"/>
    <p:sldId id="504" r:id="rId10"/>
    <p:sldId id="513" r:id="rId11"/>
    <p:sldId id="518" r:id="rId12"/>
    <p:sldId id="519" r:id="rId13"/>
    <p:sldId id="521" r:id="rId14"/>
    <p:sldId id="522" r:id="rId15"/>
    <p:sldId id="520" r:id="rId16"/>
    <p:sldId id="523" r:id="rId17"/>
    <p:sldId id="261" r:id="rId18"/>
  </p:sldIdLst>
  <p:sldSz cx="9144000" cy="5143500" type="screen16x9"/>
  <p:notesSz cx="6858000" cy="9144000"/>
  <p:embeddedFontLst>
    <p:embeddedFont>
      <p:font typeface="Arial-Rounded" charset="0"/>
      <p:regular r:id="rId20"/>
      <p:bold r:id="rId21"/>
    </p:embeddedFont>
    <p:embeddedFont>
      <p:font typeface="Lato" charset="0"/>
      <p:regular r:id="rId22"/>
      <p:bold r:id="rId23"/>
      <p:italic r:id="rId24"/>
      <p:boldItalic r:id="rId25"/>
    </p:embeddedFont>
    <p:embeddedFont>
      <p:font typeface="Calibri" pitchFamily="34" charset="0"/>
      <p:regular r:id="rId26"/>
      <p:bold r:id="rId27"/>
      <p:italic r:id="rId28"/>
      <p:boldItalic r:id="rId29"/>
    </p:embeddedFont>
    <p:embeddedFont>
      <p:font typeface="Calibri Light" charset="0"/>
      <p:regular r:id="rId30"/>
      <p:italic r:id="rId31"/>
    </p:embeddedFont>
    <p:embeddedFont>
      <p:font typeface="Quicksand Medium" charset="0"/>
      <p:regular r:id="rId32"/>
    </p:embeddedFont>
    <p:embeddedFont>
      <p:font typeface="HP001 4 hàng"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FF"/>
    <a:srgbClr val="E80888"/>
    <a:srgbClr val="FEE7EF"/>
    <a:srgbClr val="0418AC"/>
    <a:srgbClr val="EB67B6"/>
    <a:srgbClr val="D50D8E"/>
    <a:srgbClr val="F446B6"/>
    <a:srgbClr val="009242"/>
    <a:srgbClr val="8D3A96"/>
    <a:srgbClr val="CD7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8" autoAdjust="0"/>
    <p:restoredTop sz="95552" autoAdjust="0"/>
  </p:normalViewPr>
  <p:slideViewPr>
    <p:cSldViewPr snapToGrid="0">
      <p:cViewPr>
        <p:scale>
          <a:sx n="86" d="100"/>
          <a:sy n="86" d="100"/>
        </p:scale>
        <p:origin x="-762" y="-21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08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3/21/2021</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3/21/2021</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3/21/2021</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9565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5"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smtClean="0">
                <a:solidFill>
                  <a:srgbClr val="0070C0"/>
                </a:solidFill>
                <a:latin typeface="Times New Roman" pitchFamily="18" charset="0"/>
                <a:cs typeface="Times New Roman" pitchFamily="18" charset="0"/>
              </a:rPr>
              <a:t>KẾT NỐI TRI THỨC VỚI CUỘC SỐNG</a:t>
            </a:r>
            <a:endParaRPr lang="en-US" sz="2800">
              <a:solidFill>
                <a:srgbClr val="0070C0"/>
              </a:solidFill>
              <a:latin typeface="Times New Roman" pitchFamily="18" charset="0"/>
              <a:cs typeface="Times New Roman" pitchFamily="18" charset="0"/>
            </a:endParaRPr>
          </a:p>
        </p:txBody>
      </p:sp>
      <p:sp>
        <p:nvSpPr>
          <p:cNvPr id="4" name="TextBox 3"/>
          <p:cNvSpPr txBox="1"/>
          <p:nvPr/>
        </p:nvSpPr>
        <p:spPr>
          <a:xfrm>
            <a:off x="3442524" y="1434812"/>
            <a:ext cx="2258952" cy="584775"/>
          </a:xfrm>
          <a:prstGeom prst="rect">
            <a:avLst/>
          </a:prstGeom>
          <a:solidFill>
            <a:srgbClr val="FEE7EF"/>
          </a:solidFill>
          <a:ln>
            <a:solidFill>
              <a:srgbClr val="7030A0"/>
            </a:solidFill>
          </a:ln>
        </p:spPr>
        <p:txBody>
          <a:bodyPr wrap="none" rtlCol="0">
            <a:spAutoFit/>
          </a:bodyPr>
          <a:lstStyle/>
          <a:p>
            <a:r>
              <a:rPr lang="en-US" sz="3200" smtClean="0">
                <a:solidFill>
                  <a:srgbClr val="FF0000"/>
                </a:solidFill>
                <a:latin typeface="Times New Roman" pitchFamily="18" charset="0"/>
                <a:cs typeface="Times New Roman" pitchFamily="18" charset="0"/>
              </a:rPr>
              <a:t>Tiếng Việt 1</a:t>
            </a:r>
            <a:endParaRPr lang="en-US" sz="3200">
              <a:solidFill>
                <a:srgbClr val="FF0000"/>
              </a:solidFill>
              <a:latin typeface="Times New Roman" pitchFamily="18" charset="0"/>
              <a:cs typeface="Times New Roman" pitchFamily="18" charset="0"/>
            </a:endParaRPr>
          </a:p>
        </p:txBody>
      </p:sp>
      <p:sp>
        <p:nvSpPr>
          <p:cNvPr id="5" name="TextBox 4"/>
          <p:cNvSpPr txBox="1"/>
          <p:nvPr/>
        </p:nvSpPr>
        <p:spPr>
          <a:xfrm>
            <a:off x="1981199" y="2368550"/>
            <a:ext cx="5341527" cy="707886"/>
          </a:xfrm>
          <a:prstGeom prst="rect">
            <a:avLst/>
          </a:prstGeom>
          <a:solidFill>
            <a:srgbClr val="FFFF99"/>
          </a:solidFill>
          <a:ln w="28575">
            <a:solidFill>
              <a:srgbClr val="00B050"/>
            </a:solidFill>
          </a:ln>
        </p:spPr>
        <p:txBody>
          <a:bodyPr wrap="none" rtlCol="0">
            <a:spAutoFit/>
          </a:bodyPr>
          <a:lstStyle/>
          <a:p>
            <a:r>
              <a:rPr lang="en-US" sz="4000" smtClean="0">
                <a:solidFill>
                  <a:srgbClr val="FF0000"/>
                </a:solidFill>
                <a:latin typeface="Times New Roman" pitchFamily="18" charset="0"/>
                <a:cs typeface="Times New Roman" pitchFamily="18" charset="0"/>
              </a:rPr>
              <a:t>GV: Đồng Thị Ái Quỳnh</a:t>
            </a:r>
            <a:endParaRPr lang="en-US" sz="40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103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3075" y="4361"/>
            <a:ext cx="7662860" cy="523220"/>
          </a:xfrm>
          <a:prstGeom prst="rect">
            <a:avLst/>
          </a:prstGeom>
          <a:solidFill>
            <a:schemeClr val="bg1"/>
          </a:solidFill>
        </p:spPr>
        <p:txBody>
          <a:bodyPr wrap="square" rtlCol="0">
            <a:spAutoFit/>
          </a:bodyPr>
          <a:lstStyle/>
          <a:p>
            <a:r>
              <a:rPr lang="en-US" sz="2800" b="1" smtClean="0">
                <a:solidFill>
                  <a:schemeClr val="tx1"/>
                </a:solidFill>
              </a:rPr>
              <a:t>Chọn dấu thanh phù hợp thay cho chiếc lá</a:t>
            </a:r>
            <a:endParaRPr lang="en-US" sz="2800" b="1">
              <a:solidFill>
                <a:schemeClr val="tx1"/>
              </a:solidFill>
            </a:endParaRPr>
          </a:p>
        </p:txBody>
      </p:sp>
      <p:sp>
        <p:nvSpPr>
          <p:cNvPr id="4" name="TextBox 3"/>
          <p:cNvSpPr txBox="1"/>
          <p:nvPr/>
        </p:nvSpPr>
        <p:spPr>
          <a:xfrm>
            <a:off x="2604050" y="824765"/>
            <a:ext cx="3284874" cy="461665"/>
          </a:xfrm>
          <a:prstGeom prst="rect">
            <a:avLst/>
          </a:prstGeom>
          <a:noFill/>
        </p:spPr>
        <p:txBody>
          <a:bodyPr wrap="none" rtlCol="0">
            <a:spAutoFit/>
          </a:bodyPr>
          <a:lstStyle/>
          <a:p>
            <a:r>
              <a:rPr lang="en-US" sz="2400" i="1" smtClean="0"/>
              <a:t>Dấu hỏi </a:t>
            </a:r>
            <a:r>
              <a:rPr lang="en-US" sz="2400" smtClean="0"/>
              <a:t>hay</a:t>
            </a:r>
            <a:r>
              <a:rPr lang="en-US" sz="2400" i="1" smtClean="0"/>
              <a:t> dấu ngã ?</a:t>
            </a:r>
            <a:endParaRPr lang="en-US" sz="2400" i="1"/>
          </a:p>
        </p:txBody>
      </p:sp>
      <p:sp>
        <p:nvSpPr>
          <p:cNvPr id="5" name="Oval 4"/>
          <p:cNvSpPr/>
          <p:nvPr/>
        </p:nvSpPr>
        <p:spPr>
          <a:xfrm>
            <a:off x="62135" y="-1"/>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8</a:t>
            </a:r>
            <a:endParaRPr lang="en-US" sz="2400" b="1">
              <a:solidFill>
                <a:schemeClr val="bg1"/>
              </a:solidFill>
            </a:endParaRPr>
          </a:p>
        </p:txBody>
      </p:sp>
      <p:sp>
        <p:nvSpPr>
          <p:cNvPr id="6" name="TextBox 5"/>
          <p:cNvSpPr txBox="1"/>
          <p:nvPr/>
        </p:nvSpPr>
        <p:spPr>
          <a:xfrm>
            <a:off x="947908" y="1537623"/>
            <a:ext cx="1462260" cy="646331"/>
          </a:xfrm>
          <a:prstGeom prst="rect">
            <a:avLst/>
          </a:prstGeom>
          <a:noFill/>
        </p:spPr>
        <p:txBody>
          <a:bodyPr wrap="none" rtlCol="0">
            <a:spAutoFit/>
          </a:bodyPr>
          <a:lstStyle/>
          <a:p>
            <a:r>
              <a:rPr lang="en-US" sz="3600" smtClean="0"/>
              <a:t>sợ hãi</a:t>
            </a:r>
            <a:endParaRPr lang="en-US" sz="3600"/>
          </a:p>
        </p:txBody>
      </p:sp>
      <p:sp>
        <p:nvSpPr>
          <p:cNvPr id="7" name="TextBox 6"/>
          <p:cNvSpPr txBox="1"/>
          <p:nvPr/>
        </p:nvSpPr>
        <p:spPr>
          <a:xfrm>
            <a:off x="3691108" y="1537623"/>
            <a:ext cx="1569660" cy="646331"/>
          </a:xfrm>
          <a:prstGeom prst="rect">
            <a:avLst/>
          </a:prstGeom>
          <a:noFill/>
        </p:spPr>
        <p:txBody>
          <a:bodyPr wrap="none" rtlCol="0">
            <a:spAutoFit/>
          </a:bodyPr>
          <a:lstStyle/>
          <a:p>
            <a:r>
              <a:rPr lang="en-US" sz="3600" smtClean="0"/>
              <a:t>xấu hổ</a:t>
            </a:r>
            <a:endParaRPr lang="en-US" sz="3600"/>
          </a:p>
        </p:txBody>
      </p:sp>
      <p:sp>
        <p:nvSpPr>
          <p:cNvPr id="8" name="TextBox 7"/>
          <p:cNvSpPr txBox="1"/>
          <p:nvPr/>
        </p:nvSpPr>
        <p:spPr>
          <a:xfrm>
            <a:off x="6379224" y="1537622"/>
            <a:ext cx="1569660" cy="646331"/>
          </a:xfrm>
          <a:prstGeom prst="rect">
            <a:avLst/>
          </a:prstGeom>
          <a:noFill/>
        </p:spPr>
        <p:txBody>
          <a:bodyPr wrap="none" rtlCol="0">
            <a:spAutoFit/>
          </a:bodyPr>
          <a:lstStyle/>
          <a:p>
            <a:r>
              <a:rPr lang="en-US" sz="3600" smtClean="0"/>
              <a:t>gây gổ</a:t>
            </a:r>
            <a:endParaRPr lang="en-US" sz="3600"/>
          </a:p>
        </p:txBody>
      </p:sp>
      <p:sp>
        <p:nvSpPr>
          <p:cNvPr id="9" name="TextBox 8"/>
          <p:cNvSpPr txBox="1"/>
          <p:nvPr/>
        </p:nvSpPr>
        <p:spPr>
          <a:xfrm>
            <a:off x="947908" y="2980833"/>
            <a:ext cx="1903085" cy="646331"/>
          </a:xfrm>
          <a:prstGeom prst="rect">
            <a:avLst/>
          </a:prstGeom>
          <a:noFill/>
        </p:spPr>
        <p:txBody>
          <a:bodyPr wrap="none" rtlCol="0">
            <a:spAutoFit/>
          </a:bodyPr>
          <a:lstStyle/>
          <a:p>
            <a:r>
              <a:rPr lang="en-US" sz="3600" smtClean="0"/>
              <a:t>buồn bã</a:t>
            </a:r>
            <a:endParaRPr lang="en-US" sz="3600"/>
          </a:p>
        </p:txBody>
      </p:sp>
      <p:sp>
        <p:nvSpPr>
          <p:cNvPr id="10" name="TextBox 9"/>
          <p:cNvSpPr txBox="1"/>
          <p:nvPr/>
        </p:nvSpPr>
        <p:spPr>
          <a:xfrm>
            <a:off x="3691108" y="2980833"/>
            <a:ext cx="2108269" cy="646331"/>
          </a:xfrm>
          <a:prstGeom prst="rect">
            <a:avLst/>
          </a:prstGeom>
          <a:noFill/>
        </p:spPr>
        <p:txBody>
          <a:bodyPr wrap="none" rtlCol="0">
            <a:spAutoFit/>
          </a:bodyPr>
          <a:lstStyle/>
          <a:p>
            <a:r>
              <a:rPr lang="en-US" sz="3600" smtClean="0"/>
              <a:t>bay nhảy</a:t>
            </a:r>
            <a:endParaRPr lang="en-US" sz="3600"/>
          </a:p>
        </p:txBody>
      </p:sp>
      <p:sp>
        <p:nvSpPr>
          <p:cNvPr id="11" name="TextBox 10"/>
          <p:cNvSpPr txBox="1"/>
          <p:nvPr/>
        </p:nvSpPr>
        <p:spPr>
          <a:xfrm>
            <a:off x="6379224" y="2980832"/>
            <a:ext cx="1518364" cy="646331"/>
          </a:xfrm>
          <a:prstGeom prst="rect">
            <a:avLst/>
          </a:prstGeom>
          <a:noFill/>
        </p:spPr>
        <p:txBody>
          <a:bodyPr wrap="none" rtlCol="0">
            <a:spAutoFit/>
          </a:bodyPr>
          <a:lstStyle/>
          <a:p>
            <a:r>
              <a:rPr lang="en-US" sz="3600" smtClean="0"/>
              <a:t>cỏ cây</a:t>
            </a:r>
            <a:endParaRPr lang="en-US" sz="3600"/>
          </a:p>
        </p:txBody>
      </p:sp>
      <p:pic>
        <p:nvPicPr>
          <p:cNvPr id="1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3" b="98524" l="9697" r="92727"/>
                    </a14:imgEffect>
                  </a14:imgLayer>
                </a14:imgProps>
              </a:ext>
              <a:ext uri="{28A0092B-C50C-407E-A947-70E740481C1C}">
                <a14:useLocalDpi xmlns:a14="http://schemas.microsoft.com/office/drawing/2010/main" val="0"/>
              </a:ext>
            </a:extLst>
          </a:blip>
          <a:srcRect/>
          <a:stretch>
            <a:fillRect/>
          </a:stretch>
        </p:blipFill>
        <p:spPr bwMode="auto">
          <a:xfrm rot="17194608">
            <a:off x="1835300" y="1491296"/>
            <a:ext cx="346613" cy="47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3" b="98524" l="9697" r="92727"/>
                    </a14:imgEffect>
                  </a14:imgLayer>
                </a14:imgProps>
              </a:ext>
              <a:ext uri="{28A0092B-C50C-407E-A947-70E740481C1C}">
                <a14:useLocalDpi xmlns:a14="http://schemas.microsoft.com/office/drawing/2010/main" val="0"/>
              </a:ext>
            </a:extLst>
          </a:blip>
          <a:srcRect/>
          <a:stretch>
            <a:fillRect/>
          </a:stretch>
        </p:blipFill>
        <p:spPr bwMode="auto">
          <a:xfrm rot="17194608">
            <a:off x="4811023" y="1390276"/>
            <a:ext cx="346613" cy="47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3" b="98524" l="9697" r="92727"/>
                    </a14:imgEffect>
                  </a14:imgLayer>
                </a14:imgProps>
              </a:ext>
              <a:ext uri="{28A0092B-C50C-407E-A947-70E740481C1C}">
                <a14:useLocalDpi xmlns:a14="http://schemas.microsoft.com/office/drawing/2010/main" val="0"/>
              </a:ext>
            </a:extLst>
          </a:blip>
          <a:srcRect/>
          <a:stretch>
            <a:fillRect/>
          </a:stretch>
        </p:blipFill>
        <p:spPr bwMode="auto">
          <a:xfrm rot="17194608">
            <a:off x="7499139" y="1390276"/>
            <a:ext cx="346613" cy="47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3" b="98524" l="9697" r="92727"/>
                    </a14:imgEffect>
                  </a14:imgLayer>
                </a14:imgProps>
              </a:ext>
              <a:ext uri="{28A0092B-C50C-407E-A947-70E740481C1C}">
                <a14:useLocalDpi xmlns:a14="http://schemas.microsoft.com/office/drawing/2010/main" val="0"/>
              </a:ext>
            </a:extLst>
          </a:blip>
          <a:srcRect/>
          <a:stretch>
            <a:fillRect/>
          </a:stretch>
        </p:blipFill>
        <p:spPr bwMode="auto">
          <a:xfrm rot="17194608">
            <a:off x="2388177" y="2933600"/>
            <a:ext cx="346613" cy="47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3" b="98524" l="9697" r="92727"/>
                    </a14:imgEffect>
                  </a14:imgLayer>
                </a14:imgProps>
              </a:ext>
              <a:ext uri="{28A0092B-C50C-407E-A947-70E740481C1C}">
                <a14:useLocalDpi xmlns:a14="http://schemas.microsoft.com/office/drawing/2010/main" val="0"/>
              </a:ext>
            </a:extLst>
          </a:blip>
          <a:srcRect/>
          <a:stretch>
            <a:fillRect/>
          </a:stretch>
        </p:blipFill>
        <p:spPr bwMode="auto">
          <a:xfrm rot="17194608">
            <a:off x="5087462" y="2911567"/>
            <a:ext cx="346613" cy="47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3" b="98524" l="9697" r="92727"/>
                    </a14:imgEffect>
                  </a14:imgLayer>
                </a14:imgProps>
              </a:ext>
              <a:ext uri="{28A0092B-C50C-407E-A947-70E740481C1C}">
                <a14:useLocalDpi xmlns:a14="http://schemas.microsoft.com/office/drawing/2010/main" val="0"/>
              </a:ext>
            </a:extLst>
          </a:blip>
          <a:srcRect/>
          <a:stretch>
            <a:fillRect/>
          </a:stretch>
        </p:blipFill>
        <p:spPr bwMode="auto">
          <a:xfrm rot="17194608">
            <a:off x="6677645" y="2919204"/>
            <a:ext cx="346613" cy="47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65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12"/>
                                        </p:tgtEl>
                                      </p:cBhvr>
                                    </p:animEffect>
                                    <p:anim calcmode="lin" valueType="num">
                                      <p:cBhvr>
                                        <p:cTn id="7" dur="1822" tmFilter="0,0; 0.14,0.31; 0.43,0.73; 0.71,0.91; 1.0,1.0">
                                          <p:stCondLst>
                                            <p:cond delay="0"/>
                                          </p:stCondLst>
                                        </p:cTn>
                                        <p:tgtEl>
                                          <p:spTgt spid="1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2"/>
                                        </p:tgtEl>
                                        <p:attrNameLst>
                                          <p:attrName>ppt_y</p:attrName>
                                        </p:attrNameLst>
                                      </p:cBhvr>
                                      <p:tavLst>
                                        <p:tav tm="0">
                                          <p:val>
                                            <p:strVal val="ppt_y"/>
                                          </p:val>
                                        </p:tav>
                                        <p:tav tm="100000">
                                          <p:val>
                                            <p:strVal val="ppt_y+ppt_h"/>
                                          </p:val>
                                        </p:tav>
                                      </p:tavLst>
                                    </p:anim>
                                    <p:animScale>
                                      <p:cBhvr>
                                        <p:cTn id="14" dur="26">
                                          <p:stCondLst>
                                            <p:cond delay="620"/>
                                          </p:stCondLst>
                                        </p:cTn>
                                        <p:tgtEl>
                                          <p:spTgt spid="12"/>
                                        </p:tgtEl>
                                      </p:cBhvr>
                                      <p:to x="100000" y="60000"/>
                                    </p:animScale>
                                    <p:animScale>
                                      <p:cBhvr>
                                        <p:cTn id="15" dur="166" decel="50000">
                                          <p:stCondLst>
                                            <p:cond delay="646"/>
                                          </p:stCondLst>
                                        </p:cTn>
                                        <p:tgtEl>
                                          <p:spTgt spid="12"/>
                                        </p:tgtEl>
                                      </p:cBhvr>
                                      <p:to x="100000" y="100000"/>
                                    </p:animScale>
                                    <p:animScale>
                                      <p:cBhvr>
                                        <p:cTn id="16" dur="26">
                                          <p:stCondLst>
                                            <p:cond delay="1312"/>
                                          </p:stCondLst>
                                        </p:cTn>
                                        <p:tgtEl>
                                          <p:spTgt spid="12"/>
                                        </p:tgtEl>
                                      </p:cBhvr>
                                      <p:to x="100000" y="80000"/>
                                    </p:animScale>
                                    <p:animScale>
                                      <p:cBhvr>
                                        <p:cTn id="17" dur="166" decel="50000">
                                          <p:stCondLst>
                                            <p:cond delay="1338"/>
                                          </p:stCondLst>
                                        </p:cTn>
                                        <p:tgtEl>
                                          <p:spTgt spid="12"/>
                                        </p:tgtEl>
                                      </p:cBhvr>
                                      <p:to x="100000" y="100000"/>
                                    </p:animScale>
                                    <p:animScale>
                                      <p:cBhvr>
                                        <p:cTn id="18" dur="26">
                                          <p:stCondLst>
                                            <p:cond delay="1642"/>
                                          </p:stCondLst>
                                        </p:cTn>
                                        <p:tgtEl>
                                          <p:spTgt spid="12"/>
                                        </p:tgtEl>
                                      </p:cBhvr>
                                      <p:to x="100000" y="90000"/>
                                    </p:animScale>
                                    <p:animScale>
                                      <p:cBhvr>
                                        <p:cTn id="19" dur="166" decel="50000">
                                          <p:stCondLst>
                                            <p:cond delay="1668"/>
                                          </p:stCondLst>
                                        </p:cTn>
                                        <p:tgtEl>
                                          <p:spTgt spid="12"/>
                                        </p:tgtEl>
                                      </p:cBhvr>
                                      <p:to x="100000" y="100000"/>
                                    </p:animScale>
                                    <p:animScale>
                                      <p:cBhvr>
                                        <p:cTn id="20" dur="26">
                                          <p:stCondLst>
                                            <p:cond delay="1808"/>
                                          </p:stCondLst>
                                        </p:cTn>
                                        <p:tgtEl>
                                          <p:spTgt spid="12"/>
                                        </p:tgtEl>
                                      </p:cBhvr>
                                      <p:to x="100000" y="95000"/>
                                    </p:animScale>
                                    <p:animScale>
                                      <p:cBhvr>
                                        <p:cTn id="21" dur="166" decel="50000">
                                          <p:stCondLst>
                                            <p:cond delay="1834"/>
                                          </p:stCondLst>
                                        </p:cTn>
                                        <p:tgtEl>
                                          <p:spTgt spid="12"/>
                                        </p:tgtEl>
                                      </p:cBhvr>
                                      <p:to x="100000" y="100000"/>
                                    </p:animScale>
                                    <p:set>
                                      <p:cBhvr>
                                        <p:cTn id="22" dur="1" fill="hold">
                                          <p:stCondLst>
                                            <p:cond delay="19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nodeType="clickEffect">
                                  <p:stCondLst>
                                    <p:cond delay="0"/>
                                  </p:stCondLst>
                                  <p:childTnLst>
                                    <p:animEffect transition="out" filter="wipe(down)">
                                      <p:cBhvr>
                                        <p:cTn id="26" dur="180" accel="50000">
                                          <p:stCondLst>
                                            <p:cond delay="1820"/>
                                          </p:stCondLst>
                                        </p:cTn>
                                        <p:tgtEl>
                                          <p:spTgt spid="13"/>
                                        </p:tgtEl>
                                      </p:cBhvr>
                                    </p:animEffect>
                                    <p:anim calcmode="lin" valueType="num">
                                      <p:cBhvr>
                                        <p:cTn id="27" dur="1822"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13"/>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13"/>
                                        </p:tgtEl>
                                        <p:attrNameLst>
                                          <p:attrName>ppt_y</p:attrName>
                                        </p:attrNameLst>
                                      </p:cBhvr>
                                      <p:tavLst>
                                        <p:tav tm="0">
                                          <p:val>
                                            <p:strVal val="ppt_y"/>
                                          </p:val>
                                        </p:tav>
                                        <p:tav tm="100000">
                                          <p:val>
                                            <p:strVal val="ppt_y+ppt_h"/>
                                          </p:val>
                                        </p:tav>
                                      </p:tavLst>
                                    </p:anim>
                                    <p:animScale>
                                      <p:cBhvr>
                                        <p:cTn id="34" dur="26">
                                          <p:stCondLst>
                                            <p:cond delay="620"/>
                                          </p:stCondLst>
                                        </p:cTn>
                                        <p:tgtEl>
                                          <p:spTgt spid="13"/>
                                        </p:tgtEl>
                                      </p:cBhvr>
                                      <p:to x="100000" y="60000"/>
                                    </p:animScale>
                                    <p:animScale>
                                      <p:cBhvr>
                                        <p:cTn id="35" dur="166" decel="50000">
                                          <p:stCondLst>
                                            <p:cond delay="64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set>
                                      <p:cBhvr>
                                        <p:cTn id="42" dur="1" fill="hold">
                                          <p:stCondLst>
                                            <p:cond delay="19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xit" presetSubtype="0" fill="hold" nodeType="clickEffect">
                                  <p:stCondLst>
                                    <p:cond delay="0"/>
                                  </p:stCondLst>
                                  <p:childTnLst>
                                    <p:animEffect transition="out" filter="wipe(down)">
                                      <p:cBhvr>
                                        <p:cTn id="46" dur="180" accel="50000">
                                          <p:stCondLst>
                                            <p:cond delay="1820"/>
                                          </p:stCondLst>
                                        </p:cTn>
                                        <p:tgtEl>
                                          <p:spTgt spid="14"/>
                                        </p:tgtEl>
                                      </p:cBhvr>
                                    </p:animEffect>
                                    <p:anim calcmode="lin" valueType="num">
                                      <p:cBhvr>
                                        <p:cTn id="47"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48"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49"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54" dur="26">
                                          <p:stCondLst>
                                            <p:cond delay="620"/>
                                          </p:stCondLst>
                                        </p:cTn>
                                        <p:tgtEl>
                                          <p:spTgt spid="14"/>
                                        </p:tgtEl>
                                      </p:cBhvr>
                                      <p:to x="100000" y="60000"/>
                                    </p:animScale>
                                    <p:animScale>
                                      <p:cBhvr>
                                        <p:cTn id="55" dur="166" decel="50000">
                                          <p:stCondLst>
                                            <p:cond delay="646"/>
                                          </p:stCondLst>
                                        </p:cTn>
                                        <p:tgtEl>
                                          <p:spTgt spid="14"/>
                                        </p:tgtEl>
                                      </p:cBhvr>
                                      <p:to x="100000" y="100000"/>
                                    </p:animScale>
                                    <p:animScale>
                                      <p:cBhvr>
                                        <p:cTn id="56" dur="26">
                                          <p:stCondLst>
                                            <p:cond delay="1312"/>
                                          </p:stCondLst>
                                        </p:cTn>
                                        <p:tgtEl>
                                          <p:spTgt spid="14"/>
                                        </p:tgtEl>
                                      </p:cBhvr>
                                      <p:to x="100000" y="80000"/>
                                    </p:animScale>
                                    <p:animScale>
                                      <p:cBhvr>
                                        <p:cTn id="57" dur="166" decel="50000">
                                          <p:stCondLst>
                                            <p:cond delay="1338"/>
                                          </p:stCondLst>
                                        </p:cTn>
                                        <p:tgtEl>
                                          <p:spTgt spid="14"/>
                                        </p:tgtEl>
                                      </p:cBhvr>
                                      <p:to x="100000" y="100000"/>
                                    </p:animScale>
                                    <p:animScale>
                                      <p:cBhvr>
                                        <p:cTn id="58" dur="26">
                                          <p:stCondLst>
                                            <p:cond delay="1642"/>
                                          </p:stCondLst>
                                        </p:cTn>
                                        <p:tgtEl>
                                          <p:spTgt spid="14"/>
                                        </p:tgtEl>
                                      </p:cBhvr>
                                      <p:to x="100000" y="90000"/>
                                    </p:animScale>
                                    <p:animScale>
                                      <p:cBhvr>
                                        <p:cTn id="59" dur="166" decel="50000">
                                          <p:stCondLst>
                                            <p:cond delay="1668"/>
                                          </p:stCondLst>
                                        </p:cTn>
                                        <p:tgtEl>
                                          <p:spTgt spid="14"/>
                                        </p:tgtEl>
                                      </p:cBhvr>
                                      <p:to x="100000" y="100000"/>
                                    </p:animScale>
                                    <p:animScale>
                                      <p:cBhvr>
                                        <p:cTn id="60" dur="26">
                                          <p:stCondLst>
                                            <p:cond delay="1808"/>
                                          </p:stCondLst>
                                        </p:cTn>
                                        <p:tgtEl>
                                          <p:spTgt spid="14"/>
                                        </p:tgtEl>
                                      </p:cBhvr>
                                      <p:to x="100000" y="95000"/>
                                    </p:animScale>
                                    <p:animScale>
                                      <p:cBhvr>
                                        <p:cTn id="61" dur="166" decel="50000">
                                          <p:stCondLst>
                                            <p:cond delay="1834"/>
                                          </p:stCondLst>
                                        </p:cTn>
                                        <p:tgtEl>
                                          <p:spTgt spid="14"/>
                                        </p:tgtEl>
                                      </p:cBhvr>
                                      <p:to x="100000" y="100000"/>
                                    </p:animScale>
                                    <p:set>
                                      <p:cBhvr>
                                        <p:cTn id="62" dur="1" fill="hold">
                                          <p:stCondLst>
                                            <p:cond delay="19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xit" presetSubtype="0" fill="hold" nodeType="clickEffect">
                                  <p:stCondLst>
                                    <p:cond delay="0"/>
                                  </p:stCondLst>
                                  <p:childTnLst>
                                    <p:animEffect transition="out" filter="wipe(down)">
                                      <p:cBhvr>
                                        <p:cTn id="66" dur="180" accel="50000">
                                          <p:stCondLst>
                                            <p:cond delay="1820"/>
                                          </p:stCondLst>
                                        </p:cTn>
                                        <p:tgtEl>
                                          <p:spTgt spid="15"/>
                                        </p:tgtEl>
                                      </p:cBhvr>
                                    </p:animEffect>
                                    <p:anim calcmode="lin" valueType="num">
                                      <p:cBhvr>
                                        <p:cTn id="67" dur="1822" tmFilter="0,0; 0.14,0.31; 0.43,0.73; 0.71,0.91; 1.0,1.0">
                                          <p:stCondLst>
                                            <p:cond delay="0"/>
                                          </p:stCondLst>
                                        </p:cTn>
                                        <p:tgtEl>
                                          <p:spTgt spid="15"/>
                                        </p:tgtEl>
                                        <p:attrNameLst>
                                          <p:attrName>ppt_x</p:attrName>
                                        </p:attrNameLst>
                                      </p:cBhvr>
                                      <p:tavLst>
                                        <p:tav tm="0">
                                          <p:val>
                                            <p:strVal val="ppt_x"/>
                                          </p:val>
                                        </p:tav>
                                        <p:tav tm="100000">
                                          <p:val>
                                            <p:strVal val="#ppt_x+0.25"/>
                                          </p:val>
                                        </p:tav>
                                      </p:tavLst>
                                    </p:anim>
                                    <p:anim calcmode="lin" valueType="num">
                                      <p:cBhvr>
                                        <p:cTn id="68" dur="178">
                                          <p:stCondLst>
                                            <p:cond delay="1822"/>
                                          </p:stCondLst>
                                        </p:cTn>
                                        <p:tgtEl>
                                          <p:spTgt spid="15"/>
                                        </p:tgtEl>
                                        <p:attrNameLst>
                                          <p:attrName>ppt_x</p:attrName>
                                        </p:attrNameLst>
                                      </p:cBhvr>
                                      <p:tavLst>
                                        <p:tav tm="0">
                                          <p:val>
                                            <p:strVal val="ppt_x"/>
                                          </p:val>
                                        </p:tav>
                                        <p:tav tm="100000">
                                          <p:val>
                                            <p:strVal val="ppt_x"/>
                                          </p:val>
                                        </p:tav>
                                      </p:tavLst>
                                    </p:anim>
                                    <p:anim calcmode="lin" valueType="num">
                                      <p:cBhvr>
                                        <p:cTn id="69" dur="664" tmFilter="0.0,0.0;0.25,0.07;0.50,0.2;0.75,0.467;1.0,1.0">
                                          <p:stCondLst>
                                            <p:cond delay="0"/>
                                          </p:stCondLst>
                                        </p:cTn>
                                        <p:tgtEl>
                                          <p:spTgt spid="1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0" dur="664" tmFilter="0, 0; 0.125,0.2665; 0.25,0.4; 0.375,0.465; 0.5,0.5;  0.625,0.535; 0.75,0.6; 0.875,0.7335; 1,1">
                                          <p:stCondLst>
                                            <p:cond delay="664"/>
                                          </p:stCondLst>
                                        </p:cTn>
                                        <p:tgtEl>
                                          <p:spTgt spid="1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1" dur="332" tmFilter="0, 0; 0.125,0.2665; 0.25,0.4; 0.375,0.465; 0.5,0.5;  0.625,0.535; 0.75,0.6; 0.875,0.7335; 1,1">
                                          <p:stCondLst>
                                            <p:cond delay="1324"/>
                                          </p:stCondLst>
                                        </p:cTn>
                                        <p:tgtEl>
                                          <p:spTgt spid="1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2" dur="164" tmFilter="0, 0; 0.125,0.2665; 0.25,0.4; 0.375,0.465; 0.5,0.5;  0.625,0.535; 0.75,0.6; 0.875,0.7335; 1,1">
                                          <p:stCondLst>
                                            <p:cond delay="1656"/>
                                          </p:stCondLst>
                                        </p:cTn>
                                        <p:tgtEl>
                                          <p:spTgt spid="1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3" dur="180" accel="50000">
                                          <p:stCondLst>
                                            <p:cond delay="1820"/>
                                          </p:stCondLst>
                                        </p:cTn>
                                        <p:tgtEl>
                                          <p:spTgt spid="15"/>
                                        </p:tgtEl>
                                        <p:attrNameLst>
                                          <p:attrName>ppt_y</p:attrName>
                                        </p:attrNameLst>
                                      </p:cBhvr>
                                      <p:tavLst>
                                        <p:tav tm="0">
                                          <p:val>
                                            <p:strVal val="ppt_y"/>
                                          </p:val>
                                        </p:tav>
                                        <p:tav tm="100000">
                                          <p:val>
                                            <p:strVal val="ppt_y+ppt_h"/>
                                          </p:val>
                                        </p:tav>
                                      </p:tavLst>
                                    </p:anim>
                                    <p:animScale>
                                      <p:cBhvr>
                                        <p:cTn id="74" dur="26">
                                          <p:stCondLst>
                                            <p:cond delay="620"/>
                                          </p:stCondLst>
                                        </p:cTn>
                                        <p:tgtEl>
                                          <p:spTgt spid="15"/>
                                        </p:tgtEl>
                                      </p:cBhvr>
                                      <p:to x="100000" y="60000"/>
                                    </p:animScale>
                                    <p:animScale>
                                      <p:cBhvr>
                                        <p:cTn id="75" dur="166" decel="50000">
                                          <p:stCondLst>
                                            <p:cond delay="646"/>
                                          </p:stCondLst>
                                        </p:cTn>
                                        <p:tgtEl>
                                          <p:spTgt spid="15"/>
                                        </p:tgtEl>
                                      </p:cBhvr>
                                      <p:to x="100000" y="100000"/>
                                    </p:animScale>
                                    <p:animScale>
                                      <p:cBhvr>
                                        <p:cTn id="76" dur="26">
                                          <p:stCondLst>
                                            <p:cond delay="1312"/>
                                          </p:stCondLst>
                                        </p:cTn>
                                        <p:tgtEl>
                                          <p:spTgt spid="15"/>
                                        </p:tgtEl>
                                      </p:cBhvr>
                                      <p:to x="100000" y="80000"/>
                                    </p:animScale>
                                    <p:animScale>
                                      <p:cBhvr>
                                        <p:cTn id="77" dur="166" decel="50000">
                                          <p:stCondLst>
                                            <p:cond delay="1338"/>
                                          </p:stCondLst>
                                        </p:cTn>
                                        <p:tgtEl>
                                          <p:spTgt spid="15"/>
                                        </p:tgtEl>
                                      </p:cBhvr>
                                      <p:to x="100000" y="100000"/>
                                    </p:animScale>
                                    <p:animScale>
                                      <p:cBhvr>
                                        <p:cTn id="78" dur="26">
                                          <p:stCondLst>
                                            <p:cond delay="1642"/>
                                          </p:stCondLst>
                                        </p:cTn>
                                        <p:tgtEl>
                                          <p:spTgt spid="15"/>
                                        </p:tgtEl>
                                      </p:cBhvr>
                                      <p:to x="100000" y="90000"/>
                                    </p:animScale>
                                    <p:animScale>
                                      <p:cBhvr>
                                        <p:cTn id="79" dur="166" decel="50000">
                                          <p:stCondLst>
                                            <p:cond delay="1668"/>
                                          </p:stCondLst>
                                        </p:cTn>
                                        <p:tgtEl>
                                          <p:spTgt spid="15"/>
                                        </p:tgtEl>
                                      </p:cBhvr>
                                      <p:to x="100000" y="100000"/>
                                    </p:animScale>
                                    <p:animScale>
                                      <p:cBhvr>
                                        <p:cTn id="80" dur="26">
                                          <p:stCondLst>
                                            <p:cond delay="1808"/>
                                          </p:stCondLst>
                                        </p:cTn>
                                        <p:tgtEl>
                                          <p:spTgt spid="15"/>
                                        </p:tgtEl>
                                      </p:cBhvr>
                                      <p:to x="100000" y="95000"/>
                                    </p:animScale>
                                    <p:animScale>
                                      <p:cBhvr>
                                        <p:cTn id="81" dur="166" decel="50000">
                                          <p:stCondLst>
                                            <p:cond delay="1834"/>
                                          </p:stCondLst>
                                        </p:cTn>
                                        <p:tgtEl>
                                          <p:spTgt spid="15"/>
                                        </p:tgtEl>
                                      </p:cBhvr>
                                      <p:to x="100000" y="100000"/>
                                    </p:animScale>
                                    <p:set>
                                      <p:cBhvr>
                                        <p:cTn id="82" dur="1" fill="hold">
                                          <p:stCondLst>
                                            <p:cond delay="1999"/>
                                          </p:stCondLst>
                                        </p:cTn>
                                        <p:tgtEl>
                                          <p:spTgt spid="1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6" presetClass="exit" presetSubtype="0" fill="hold" nodeType="clickEffect">
                                  <p:stCondLst>
                                    <p:cond delay="0"/>
                                  </p:stCondLst>
                                  <p:childTnLst>
                                    <p:animEffect transition="out" filter="wipe(down)">
                                      <p:cBhvr>
                                        <p:cTn id="86" dur="180" accel="50000">
                                          <p:stCondLst>
                                            <p:cond delay="1820"/>
                                          </p:stCondLst>
                                        </p:cTn>
                                        <p:tgtEl>
                                          <p:spTgt spid="16"/>
                                        </p:tgtEl>
                                      </p:cBhvr>
                                    </p:animEffect>
                                    <p:anim calcmode="lin" valueType="num">
                                      <p:cBhvr>
                                        <p:cTn id="87" dur="1822" tmFilter="0,0; 0.14,0.31; 0.43,0.73; 0.71,0.91; 1.0,1.0">
                                          <p:stCondLst>
                                            <p:cond delay="0"/>
                                          </p:stCondLst>
                                        </p:cTn>
                                        <p:tgtEl>
                                          <p:spTgt spid="16"/>
                                        </p:tgtEl>
                                        <p:attrNameLst>
                                          <p:attrName>ppt_x</p:attrName>
                                        </p:attrNameLst>
                                      </p:cBhvr>
                                      <p:tavLst>
                                        <p:tav tm="0">
                                          <p:val>
                                            <p:strVal val="ppt_x"/>
                                          </p:val>
                                        </p:tav>
                                        <p:tav tm="100000">
                                          <p:val>
                                            <p:strVal val="#ppt_x+0.25"/>
                                          </p:val>
                                        </p:tav>
                                      </p:tavLst>
                                    </p:anim>
                                    <p:anim calcmode="lin" valueType="num">
                                      <p:cBhvr>
                                        <p:cTn id="88" dur="178">
                                          <p:stCondLst>
                                            <p:cond delay="1822"/>
                                          </p:stCondLst>
                                        </p:cTn>
                                        <p:tgtEl>
                                          <p:spTgt spid="16"/>
                                        </p:tgtEl>
                                        <p:attrNameLst>
                                          <p:attrName>ppt_x</p:attrName>
                                        </p:attrNameLst>
                                      </p:cBhvr>
                                      <p:tavLst>
                                        <p:tav tm="0">
                                          <p:val>
                                            <p:strVal val="ppt_x"/>
                                          </p:val>
                                        </p:tav>
                                        <p:tav tm="100000">
                                          <p:val>
                                            <p:strVal val="ppt_x"/>
                                          </p:val>
                                        </p:tav>
                                      </p:tavLst>
                                    </p:anim>
                                    <p:anim calcmode="lin" valueType="num">
                                      <p:cBhvr>
                                        <p:cTn id="89" dur="664" tmFilter="0.0,0.0;0.25,0.07;0.50,0.2;0.75,0.467;1.0,1.0">
                                          <p:stCondLst>
                                            <p:cond delay="0"/>
                                          </p:stCondLst>
                                        </p:cTn>
                                        <p:tgtEl>
                                          <p:spTgt spid="1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0" dur="664" tmFilter="0, 0; 0.125,0.2665; 0.25,0.4; 0.375,0.465; 0.5,0.5;  0.625,0.535; 0.75,0.6; 0.875,0.7335; 1,1">
                                          <p:stCondLst>
                                            <p:cond delay="664"/>
                                          </p:stCondLst>
                                        </p:cTn>
                                        <p:tgtEl>
                                          <p:spTgt spid="1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1" dur="332" tmFilter="0, 0; 0.125,0.2665; 0.25,0.4; 0.375,0.465; 0.5,0.5;  0.625,0.535; 0.75,0.6; 0.875,0.7335; 1,1">
                                          <p:stCondLst>
                                            <p:cond delay="1324"/>
                                          </p:stCondLst>
                                        </p:cTn>
                                        <p:tgtEl>
                                          <p:spTgt spid="1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2" dur="164" tmFilter="0, 0; 0.125,0.2665; 0.25,0.4; 0.375,0.465; 0.5,0.5;  0.625,0.535; 0.75,0.6; 0.875,0.7335; 1,1">
                                          <p:stCondLst>
                                            <p:cond delay="1656"/>
                                          </p:stCondLst>
                                        </p:cTn>
                                        <p:tgtEl>
                                          <p:spTgt spid="1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3" dur="180" accel="50000">
                                          <p:stCondLst>
                                            <p:cond delay="1820"/>
                                          </p:stCondLst>
                                        </p:cTn>
                                        <p:tgtEl>
                                          <p:spTgt spid="16"/>
                                        </p:tgtEl>
                                        <p:attrNameLst>
                                          <p:attrName>ppt_y</p:attrName>
                                        </p:attrNameLst>
                                      </p:cBhvr>
                                      <p:tavLst>
                                        <p:tav tm="0">
                                          <p:val>
                                            <p:strVal val="ppt_y"/>
                                          </p:val>
                                        </p:tav>
                                        <p:tav tm="100000">
                                          <p:val>
                                            <p:strVal val="ppt_y+ppt_h"/>
                                          </p:val>
                                        </p:tav>
                                      </p:tavLst>
                                    </p:anim>
                                    <p:animScale>
                                      <p:cBhvr>
                                        <p:cTn id="94" dur="26">
                                          <p:stCondLst>
                                            <p:cond delay="620"/>
                                          </p:stCondLst>
                                        </p:cTn>
                                        <p:tgtEl>
                                          <p:spTgt spid="16"/>
                                        </p:tgtEl>
                                      </p:cBhvr>
                                      <p:to x="100000" y="60000"/>
                                    </p:animScale>
                                    <p:animScale>
                                      <p:cBhvr>
                                        <p:cTn id="95" dur="166" decel="50000">
                                          <p:stCondLst>
                                            <p:cond delay="646"/>
                                          </p:stCondLst>
                                        </p:cTn>
                                        <p:tgtEl>
                                          <p:spTgt spid="16"/>
                                        </p:tgtEl>
                                      </p:cBhvr>
                                      <p:to x="100000" y="100000"/>
                                    </p:animScale>
                                    <p:animScale>
                                      <p:cBhvr>
                                        <p:cTn id="96" dur="26">
                                          <p:stCondLst>
                                            <p:cond delay="1312"/>
                                          </p:stCondLst>
                                        </p:cTn>
                                        <p:tgtEl>
                                          <p:spTgt spid="16"/>
                                        </p:tgtEl>
                                      </p:cBhvr>
                                      <p:to x="100000" y="80000"/>
                                    </p:animScale>
                                    <p:animScale>
                                      <p:cBhvr>
                                        <p:cTn id="97" dur="166" decel="50000">
                                          <p:stCondLst>
                                            <p:cond delay="1338"/>
                                          </p:stCondLst>
                                        </p:cTn>
                                        <p:tgtEl>
                                          <p:spTgt spid="16"/>
                                        </p:tgtEl>
                                      </p:cBhvr>
                                      <p:to x="100000" y="100000"/>
                                    </p:animScale>
                                    <p:animScale>
                                      <p:cBhvr>
                                        <p:cTn id="98" dur="26">
                                          <p:stCondLst>
                                            <p:cond delay="1642"/>
                                          </p:stCondLst>
                                        </p:cTn>
                                        <p:tgtEl>
                                          <p:spTgt spid="16"/>
                                        </p:tgtEl>
                                      </p:cBhvr>
                                      <p:to x="100000" y="90000"/>
                                    </p:animScale>
                                    <p:animScale>
                                      <p:cBhvr>
                                        <p:cTn id="99" dur="166" decel="50000">
                                          <p:stCondLst>
                                            <p:cond delay="1668"/>
                                          </p:stCondLst>
                                        </p:cTn>
                                        <p:tgtEl>
                                          <p:spTgt spid="16"/>
                                        </p:tgtEl>
                                      </p:cBhvr>
                                      <p:to x="100000" y="100000"/>
                                    </p:animScale>
                                    <p:animScale>
                                      <p:cBhvr>
                                        <p:cTn id="100" dur="26">
                                          <p:stCondLst>
                                            <p:cond delay="1808"/>
                                          </p:stCondLst>
                                        </p:cTn>
                                        <p:tgtEl>
                                          <p:spTgt spid="16"/>
                                        </p:tgtEl>
                                      </p:cBhvr>
                                      <p:to x="100000" y="95000"/>
                                    </p:animScale>
                                    <p:animScale>
                                      <p:cBhvr>
                                        <p:cTn id="101" dur="166" decel="50000">
                                          <p:stCondLst>
                                            <p:cond delay="1834"/>
                                          </p:stCondLst>
                                        </p:cTn>
                                        <p:tgtEl>
                                          <p:spTgt spid="16"/>
                                        </p:tgtEl>
                                      </p:cBhvr>
                                      <p:to x="100000" y="100000"/>
                                    </p:animScale>
                                    <p:set>
                                      <p:cBhvr>
                                        <p:cTn id="102" dur="1" fill="hold">
                                          <p:stCondLst>
                                            <p:cond delay="1999"/>
                                          </p:stCondLst>
                                        </p:cTn>
                                        <p:tgtEl>
                                          <p:spTgt spid="1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6" presetClass="exit" presetSubtype="0" fill="hold" nodeType="clickEffect">
                                  <p:stCondLst>
                                    <p:cond delay="0"/>
                                  </p:stCondLst>
                                  <p:childTnLst>
                                    <p:animEffect transition="out" filter="wipe(down)">
                                      <p:cBhvr>
                                        <p:cTn id="106" dur="180" accel="50000">
                                          <p:stCondLst>
                                            <p:cond delay="1820"/>
                                          </p:stCondLst>
                                        </p:cTn>
                                        <p:tgtEl>
                                          <p:spTgt spid="17"/>
                                        </p:tgtEl>
                                      </p:cBhvr>
                                    </p:animEffect>
                                    <p:anim calcmode="lin" valueType="num">
                                      <p:cBhvr>
                                        <p:cTn id="107"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108"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109"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0"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1"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2"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3"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114" dur="26">
                                          <p:stCondLst>
                                            <p:cond delay="620"/>
                                          </p:stCondLst>
                                        </p:cTn>
                                        <p:tgtEl>
                                          <p:spTgt spid="17"/>
                                        </p:tgtEl>
                                      </p:cBhvr>
                                      <p:to x="100000" y="60000"/>
                                    </p:animScale>
                                    <p:animScale>
                                      <p:cBhvr>
                                        <p:cTn id="115" dur="166" decel="50000">
                                          <p:stCondLst>
                                            <p:cond delay="646"/>
                                          </p:stCondLst>
                                        </p:cTn>
                                        <p:tgtEl>
                                          <p:spTgt spid="17"/>
                                        </p:tgtEl>
                                      </p:cBhvr>
                                      <p:to x="100000" y="100000"/>
                                    </p:animScale>
                                    <p:animScale>
                                      <p:cBhvr>
                                        <p:cTn id="116" dur="26">
                                          <p:stCondLst>
                                            <p:cond delay="1312"/>
                                          </p:stCondLst>
                                        </p:cTn>
                                        <p:tgtEl>
                                          <p:spTgt spid="17"/>
                                        </p:tgtEl>
                                      </p:cBhvr>
                                      <p:to x="100000" y="80000"/>
                                    </p:animScale>
                                    <p:animScale>
                                      <p:cBhvr>
                                        <p:cTn id="117" dur="166" decel="50000">
                                          <p:stCondLst>
                                            <p:cond delay="1338"/>
                                          </p:stCondLst>
                                        </p:cTn>
                                        <p:tgtEl>
                                          <p:spTgt spid="17"/>
                                        </p:tgtEl>
                                      </p:cBhvr>
                                      <p:to x="100000" y="100000"/>
                                    </p:animScale>
                                    <p:animScale>
                                      <p:cBhvr>
                                        <p:cTn id="118" dur="26">
                                          <p:stCondLst>
                                            <p:cond delay="1642"/>
                                          </p:stCondLst>
                                        </p:cTn>
                                        <p:tgtEl>
                                          <p:spTgt spid="17"/>
                                        </p:tgtEl>
                                      </p:cBhvr>
                                      <p:to x="100000" y="90000"/>
                                    </p:animScale>
                                    <p:animScale>
                                      <p:cBhvr>
                                        <p:cTn id="119" dur="166" decel="50000">
                                          <p:stCondLst>
                                            <p:cond delay="1668"/>
                                          </p:stCondLst>
                                        </p:cTn>
                                        <p:tgtEl>
                                          <p:spTgt spid="17"/>
                                        </p:tgtEl>
                                      </p:cBhvr>
                                      <p:to x="100000" y="100000"/>
                                    </p:animScale>
                                    <p:animScale>
                                      <p:cBhvr>
                                        <p:cTn id="120" dur="26">
                                          <p:stCondLst>
                                            <p:cond delay="1808"/>
                                          </p:stCondLst>
                                        </p:cTn>
                                        <p:tgtEl>
                                          <p:spTgt spid="17"/>
                                        </p:tgtEl>
                                      </p:cBhvr>
                                      <p:to x="100000" y="95000"/>
                                    </p:animScale>
                                    <p:animScale>
                                      <p:cBhvr>
                                        <p:cTn id="121" dur="166" decel="50000">
                                          <p:stCondLst>
                                            <p:cond delay="1834"/>
                                          </p:stCondLst>
                                        </p:cTn>
                                        <p:tgtEl>
                                          <p:spTgt spid="17"/>
                                        </p:tgtEl>
                                      </p:cBhvr>
                                      <p:to x="100000" y="100000"/>
                                    </p:animScale>
                                    <p:set>
                                      <p:cBhvr>
                                        <p:cTn id="122"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3075" y="4361"/>
            <a:ext cx="7662860" cy="523220"/>
          </a:xfrm>
          <a:prstGeom prst="rect">
            <a:avLst/>
          </a:prstGeom>
          <a:solidFill>
            <a:schemeClr val="bg1"/>
          </a:solidFill>
        </p:spPr>
        <p:txBody>
          <a:bodyPr wrap="square" rtlCol="0">
            <a:spAutoFit/>
          </a:bodyPr>
          <a:lstStyle/>
          <a:p>
            <a:r>
              <a:rPr lang="en-US" sz="2800" b="1" smtClean="0">
                <a:solidFill>
                  <a:schemeClr val="tx1"/>
                </a:solidFill>
              </a:rPr>
              <a:t>Giải ô chữ </a:t>
            </a:r>
            <a:r>
              <a:rPr lang="en-US" sz="2800" b="1" i="1" smtClean="0">
                <a:solidFill>
                  <a:schemeClr val="tx1"/>
                </a:solidFill>
              </a:rPr>
              <a:t>Đi tìm nhân vật</a:t>
            </a:r>
            <a:r>
              <a:rPr lang="en-US" sz="2800" b="1" smtClean="0">
                <a:solidFill>
                  <a:schemeClr val="tx1"/>
                </a:solidFill>
              </a:rPr>
              <a:t> </a:t>
            </a:r>
            <a:endParaRPr lang="en-US" sz="2800" b="1">
              <a:solidFill>
                <a:schemeClr val="tx1"/>
              </a:solidFill>
            </a:endParaRPr>
          </a:p>
        </p:txBody>
      </p:sp>
      <p:sp>
        <p:nvSpPr>
          <p:cNvPr id="4" name="Oval 3"/>
          <p:cNvSpPr/>
          <p:nvPr/>
        </p:nvSpPr>
        <p:spPr>
          <a:xfrm>
            <a:off x="62135" y="-1"/>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9</a:t>
            </a:r>
            <a:endParaRPr lang="en-US" sz="2400" b="1">
              <a:solidFill>
                <a:schemeClr val="bg1"/>
              </a:solidFill>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23995" y="466265"/>
            <a:ext cx="8430326" cy="190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35586"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1683"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78795"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94892"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10987" y="2633031"/>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27084"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43179"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478795"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94892"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10987" y="324997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0987" y="387793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627084" y="387793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43179"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59277"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9162" y="2660655"/>
            <a:ext cx="385042" cy="523220"/>
          </a:xfrm>
          <a:prstGeom prst="rect">
            <a:avLst/>
          </a:prstGeom>
          <a:noFill/>
        </p:spPr>
        <p:txBody>
          <a:bodyPr wrap="none" rtlCol="0">
            <a:spAutoFit/>
          </a:bodyPr>
          <a:lstStyle/>
          <a:p>
            <a:r>
              <a:rPr lang="en-US" sz="2800" b="1" smtClean="0">
                <a:solidFill>
                  <a:srgbClr val="0070C0"/>
                </a:solidFill>
              </a:rPr>
              <a:t>1</a:t>
            </a:r>
            <a:endParaRPr lang="en-US" sz="2800" b="1">
              <a:solidFill>
                <a:srgbClr val="0070C0"/>
              </a:solidFill>
            </a:endParaRPr>
          </a:p>
        </p:txBody>
      </p:sp>
      <p:sp>
        <p:nvSpPr>
          <p:cNvPr id="25" name="TextBox 24"/>
          <p:cNvSpPr txBox="1"/>
          <p:nvPr/>
        </p:nvSpPr>
        <p:spPr>
          <a:xfrm>
            <a:off x="1889668" y="3249975"/>
            <a:ext cx="385042" cy="523220"/>
          </a:xfrm>
          <a:prstGeom prst="rect">
            <a:avLst/>
          </a:prstGeom>
          <a:noFill/>
        </p:spPr>
        <p:txBody>
          <a:bodyPr wrap="none" rtlCol="0">
            <a:spAutoFit/>
          </a:bodyPr>
          <a:lstStyle/>
          <a:p>
            <a:r>
              <a:rPr lang="en-US" sz="2800" b="1" smtClean="0">
                <a:solidFill>
                  <a:srgbClr val="0070C0"/>
                </a:solidFill>
              </a:rPr>
              <a:t>2</a:t>
            </a:r>
            <a:endParaRPr lang="en-US" sz="2800" b="1">
              <a:solidFill>
                <a:srgbClr val="0070C0"/>
              </a:solidFill>
            </a:endParaRPr>
          </a:p>
        </p:txBody>
      </p:sp>
      <p:sp>
        <p:nvSpPr>
          <p:cNvPr id="26" name="TextBox 25"/>
          <p:cNvSpPr txBox="1"/>
          <p:nvPr/>
        </p:nvSpPr>
        <p:spPr>
          <a:xfrm>
            <a:off x="3194892" y="3905559"/>
            <a:ext cx="385042" cy="523220"/>
          </a:xfrm>
          <a:prstGeom prst="rect">
            <a:avLst/>
          </a:prstGeom>
          <a:noFill/>
        </p:spPr>
        <p:txBody>
          <a:bodyPr wrap="none" rtlCol="0">
            <a:spAutoFit/>
          </a:bodyPr>
          <a:lstStyle/>
          <a:p>
            <a:r>
              <a:rPr lang="en-US" sz="2800" b="1" smtClean="0">
                <a:solidFill>
                  <a:srgbClr val="0070C0"/>
                </a:solidFill>
              </a:rPr>
              <a:t>3</a:t>
            </a:r>
            <a:endParaRPr lang="en-US" sz="2800" b="1">
              <a:solidFill>
                <a:srgbClr val="0070C0"/>
              </a:solidFill>
            </a:endParaRPr>
          </a:p>
        </p:txBody>
      </p:sp>
      <p:sp>
        <p:nvSpPr>
          <p:cNvPr id="27" name="Rectangle 26"/>
          <p:cNvSpPr/>
          <p:nvPr/>
        </p:nvSpPr>
        <p:spPr>
          <a:xfrm>
            <a:off x="6819439"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210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3075" y="4361"/>
            <a:ext cx="7662860" cy="523220"/>
          </a:xfrm>
          <a:prstGeom prst="rect">
            <a:avLst/>
          </a:prstGeom>
          <a:solidFill>
            <a:schemeClr val="bg1"/>
          </a:solidFill>
        </p:spPr>
        <p:txBody>
          <a:bodyPr wrap="square" rtlCol="0">
            <a:spAutoFit/>
          </a:bodyPr>
          <a:lstStyle/>
          <a:p>
            <a:r>
              <a:rPr lang="en-US" sz="2800" b="1" smtClean="0">
                <a:solidFill>
                  <a:schemeClr val="tx1"/>
                </a:solidFill>
              </a:rPr>
              <a:t>Giải ô chữ </a:t>
            </a:r>
            <a:r>
              <a:rPr lang="en-US" sz="2800" b="1" i="1" smtClean="0">
                <a:solidFill>
                  <a:schemeClr val="tx1"/>
                </a:solidFill>
              </a:rPr>
              <a:t>Đi tìm nhân vật</a:t>
            </a:r>
            <a:r>
              <a:rPr lang="en-US" sz="2800" b="1" smtClean="0">
                <a:solidFill>
                  <a:schemeClr val="tx1"/>
                </a:solidFill>
              </a:rPr>
              <a:t> </a:t>
            </a:r>
            <a:endParaRPr lang="en-US" sz="2800" b="1">
              <a:solidFill>
                <a:schemeClr val="tx1"/>
              </a:solidFill>
            </a:endParaRPr>
          </a:p>
        </p:txBody>
      </p:sp>
      <p:sp>
        <p:nvSpPr>
          <p:cNvPr id="4" name="Oval 3"/>
          <p:cNvSpPr/>
          <p:nvPr/>
        </p:nvSpPr>
        <p:spPr>
          <a:xfrm>
            <a:off x="62135" y="-1"/>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9</a:t>
            </a:r>
            <a:endParaRPr lang="en-US" sz="2400" b="1">
              <a:solidFill>
                <a:schemeClr val="bg1"/>
              </a:solidFill>
            </a:endParaRPr>
          </a:p>
        </p:txBody>
      </p:sp>
      <p:grpSp>
        <p:nvGrpSpPr>
          <p:cNvPr id="2" name="Group 1"/>
          <p:cNvGrpSpPr/>
          <p:nvPr/>
        </p:nvGrpSpPr>
        <p:grpSpPr>
          <a:xfrm>
            <a:off x="775340" y="527581"/>
            <a:ext cx="6161127" cy="1795748"/>
            <a:chOff x="559162" y="2633031"/>
            <a:chExt cx="6161127" cy="1795748"/>
          </a:xfrm>
        </p:grpSpPr>
        <p:sp>
          <p:nvSpPr>
            <p:cNvPr id="5" name="Rectangle 4"/>
            <p:cNvSpPr/>
            <p:nvPr/>
          </p:nvSpPr>
          <p:spPr>
            <a:xfrm>
              <a:off x="1035586"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1683"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78795"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94892"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10987" y="2633031"/>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27084"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43179"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478795"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94892"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10987" y="324997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0987" y="387793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627084" y="387793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43179"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59277"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9162" y="2660655"/>
              <a:ext cx="385042" cy="523220"/>
            </a:xfrm>
            <a:prstGeom prst="rect">
              <a:avLst/>
            </a:prstGeom>
            <a:noFill/>
          </p:spPr>
          <p:txBody>
            <a:bodyPr wrap="none" rtlCol="0">
              <a:spAutoFit/>
            </a:bodyPr>
            <a:lstStyle/>
            <a:p>
              <a:r>
                <a:rPr lang="en-US" sz="2800" b="1" smtClean="0">
                  <a:solidFill>
                    <a:srgbClr val="0070C0"/>
                  </a:solidFill>
                </a:rPr>
                <a:t>1</a:t>
              </a:r>
              <a:endParaRPr lang="en-US" sz="2800" b="1">
                <a:solidFill>
                  <a:srgbClr val="0070C0"/>
                </a:solidFill>
              </a:endParaRPr>
            </a:p>
          </p:txBody>
        </p:sp>
        <p:sp>
          <p:nvSpPr>
            <p:cNvPr id="25" name="TextBox 24"/>
            <p:cNvSpPr txBox="1"/>
            <p:nvPr/>
          </p:nvSpPr>
          <p:spPr>
            <a:xfrm>
              <a:off x="1889668" y="3249975"/>
              <a:ext cx="385042" cy="523220"/>
            </a:xfrm>
            <a:prstGeom prst="rect">
              <a:avLst/>
            </a:prstGeom>
            <a:noFill/>
          </p:spPr>
          <p:txBody>
            <a:bodyPr wrap="none" rtlCol="0">
              <a:spAutoFit/>
            </a:bodyPr>
            <a:lstStyle/>
            <a:p>
              <a:r>
                <a:rPr lang="en-US" sz="2800" b="1" smtClean="0">
                  <a:solidFill>
                    <a:srgbClr val="0070C0"/>
                  </a:solidFill>
                </a:rPr>
                <a:t>2</a:t>
              </a:r>
              <a:endParaRPr lang="en-US" sz="2800" b="1">
                <a:solidFill>
                  <a:srgbClr val="0070C0"/>
                </a:solidFill>
              </a:endParaRPr>
            </a:p>
          </p:txBody>
        </p:sp>
        <p:sp>
          <p:nvSpPr>
            <p:cNvPr id="26" name="TextBox 25"/>
            <p:cNvSpPr txBox="1"/>
            <p:nvPr/>
          </p:nvSpPr>
          <p:spPr>
            <a:xfrm>
              <a:off x="3194892" y="3905559"/>
              <a:ext cx="385042" cy="523220"/>
            </a:xfrm>
            <a:prstGeom prst="rect">
              <a:avLst/>
            </a:prstGeom>
            <a:noFill/>
          </p:spPr>
          <p:txBody>
            <a:bodyPr wrap="none" rtlCol="0">
              <a:spAutoFit/>
            </a:bodyPr>
            <a:lstStyle/>
            <a:p>
              <a:r>
                <a:rPr lang="en-US" sz="2800" b="1" smtClean="0">
                  <a:solidFill>
                    <a:srgbClr val="0070C0"/>
                  </a:solidFill>
                </a:rPr>
                <a:t>3</a:t>
              </a:r>
              <a:endParaRPr lang="en-US" sz="2800" b="1">
                <a:solidFill>
                  <a:srgbClr val="0070C0"/>
                </a:solidFill>
              </a:endParaRPr>
            </a:p>
          </p:txBody>
        </p:sp>
      </p:grpSp>
      <p:sp>
        <p:nvSpPr>
          <p:cNvPr id="7" name="TextBox 6"/>
          <p:cNvSpPr txBox="1"/>
          <p:nvPr/>
        </p:nvSpPr>
        <p:spPr>
          <a:xfrm>
            <a:off x="2373289" y="2533880"/>
            <a:ext cx="3130985" cy="2246769"/>
          </a:xfrm>
          <a:prstGeom prst="rect">
            <a:avLst/>
          </a:prstGeom>
          <a:noFill/>
        </p:spPr>
        <p:txBody>
          <a:bodyPr wrap="none" rtlCol="0">
            <a:spAutoFit/>
          </a:bodyPr>
          <a:lstStyle/>
          <a:p>
            <a:r>
              <a:rPr lang="en-US" sz="2800" smtClean="0"/>
              <a:t>Sớm sớm lích rích</a:t>
            </a:r>
          </a:p>
          <a:p>
            <a:r>
              <a:rPr lang="en-US" sz="2800" smtClean="0"/>
              <a:t>Rất thích bắt sâu,</a:t>
            </a:r>
          </a:p>
          <a:p>
            <a:r>
              <a:rPr lang="en-US" sz="2800" smtClean="0"/>
              <a:t>Sâu trốn ở đâu,</a:t>
            </a:r>
          </a:p>
          <a:p>
            <a:r>
              <a:rPr lang="en-US" sz="2800" smtClean="0"/>
              <a:t>Cũng tìm ra được.</a:t>
            </a:r>
          </a:p>
          <a:p>
            <a:pPr algn="r"/>
            <a:r>
              <a:rPr lang="en-US" sz="2800" smtClean="0"/>
              <a:t>(Là con gì?)</a:t>
            </a:r>
          </a:p>
        </p:txBody>
      </p:sp>
      <p:sp>
        <p:nvSpPr>
          <p:cNvPr id="8" name="TextBox 7"/>
          <p:cNvSpPr txBox="1"/>
          <p:nvPr/>
        </p:nvSpPr>
        <p:spPr>
          <a:xfrm>
            <a:off x="1306612" y="436641"/>
            <a:ext cx="441146" cy="707886"/>
          </a:xfrm>
          <a:prstGeom prst="rect">
            <a:avLst/>
          </a:prstGeom>
          <a:noFill/>
        </p:spPr>
        <p:txBody>
          <a:bodyPr wrap="none" rtlCol="0">
            <a:spAutoFit/>
          </a:bodyPr>
          <a:lstStyle/>
          <a:p>
            <a:r>
              <a:rPr lang="en-US" sz="4000" smtClean="0">
                <a:solidFill>
                  <a:srgbClr val="002060"/>
                </a:solidFill>
              </a:rPr>
              <a:t>c</a:t>
            </a:r>
            <a:endParaRPr lang="en-US" sz="4000">
              <a:solidFill>
                <a:srgbClr val="002060"/>
              </a:solidFill>
            </a:endParaRPr>
          </a:p>
        </p:txBody>
      </p:sp>
      <p:sp>
        <p:nvSpPr>
          <p:cNvPr id="27" name="TextBox 26"/>
          <p:cNvSpPr txBox="1"/>
          <p:nvPr/>
        </p:nvSpPr>
        <p:spPr>
          <a:xfrm>
            <a:off x="2052145" y="426448"/>
            <a:ext cx="470000" cy="707886"/>
          </a:xfrm>
          <a:prstGeom prst="rect">
            <a:avLst/>
          </a:prstGeom>
          <a:noFill/>
        </p:spPr>
        <p:txBody>
          <a:bodyPr wrap="none" rtlCol="0">
            <a:spAutoFit/>
          </a:bodyPr>
          <a:lstStyle/>
          <a:p>
            <a:r>
              <a:rPr lang="en-US" sz="4000" smtClean="0">
                <a:solidFill>
                  <a:srgbClr val="002060"/>
                </a:solidFill>
              </a:rPr>
              <a:t>h</a:t>
            </a:r>
            <a:endParaRPr lang="en-US" sz="4000">
              <a:solidFill>
                <a:srgbClr val="002060"/>
              </a:solidFill>
            </a:endParaRPr>
          </a:p>
        </p:txBody>
      </p:sp>
      <p:sp>
        <p:nvSpPr>
          <p:cNvPr id="28" name="TextBox 27"/>
          <p:cNvSpPr txBox="1"/>
          <p:nvPr/>
        </p:nvSpPr>
        <p:spPr>
          <a:xfrm>
            <a:off x="2876239" y="436639"/>
            <a:ext cx="298480" cy="707886"/>
          </a:xfrm>
          <a:prstGeom prst="rect">
            <a:avLst/>
          </a:prstGeom>
          <a:noFill/>
        </p:spPr>
        <p:txBody>
          <a:bodyPr wrap="none" rtlCol="0">
            <a:spAutoFit/>
          </a:bodyPr>
          <a:lstStyle/>
          <a:p>
            <a:r>
              <a:rPr lang="en-US" sz="4000" smtClean="0">
                <a:solidFill>
                  <a:srgbClr val="002060"/>
                </a:solidFill>
              </a:rPr>
              <a:t>i</a:t>
            </a:r>
            <a:endParaRPr lang="en-US" sz="4000">
              <a:solidFill>
                <a:srgbClr val="002060"/>
              </a:solidFill>
            </a:endParaRPr>
          </a:p>
        </p:txBody>
      </p:sp>
      <p:sp>
        <p:nvSpPr>
          <p:cNvPr id="29" name="TextBox 28"/>
          <p:cNvSpPr txBox="1"/>
          <p:nvPr/>
        </p:nvSpPr>
        <p:spPr>
          <a:xfrm>
            <a:off x="3459414" y="414203"/>
            <a:ext cx="612668" cy="707886"/>
          </a:xfrm>
          <a:prstGeom prst="rect">
            <a:avLst/>
          </a:prstGeom>
          <a:noFill/>
        </p:spPr>
        <p:txBody>
          <a:bodyPr wrap="none" rtlCol="0">
            <a:spAutoFit/>
          </a:bodyPr>
          <a:lstStyle/>
          <a:p>
            <a:r>
              <a:rPr lang="en-US" sz="4000" smtClean="0">
                <a:solidFill>
                  <a:srgbClr val="002060"/>
                </a:solidFill>
              </a:rPr>
              <a:t>m</a:t>
            </a:r>
            <a:endParaRPr lang="en-US" sz="4000">
              <a:solidFill>
                <a:srgbClr val="002060"/>
              </a:solidFill>
            </a:endParaRPr>
          </a:p>
        </p:txBody>
      </p:sp>
      <p:sp>
        <p:nvSpPr>
          <p:cNvPr id="30" name="TextBox 29"/>
          <p:cNvSpPr txBox="1"/>
          <p:nvPr/>
        </p:nvSpPr>
        <p:spPr>
          <a:xfrm>
            <a:off x="4224926" y="401664"/>
            <a:ext cx="441146" cy="707886"/>
          </a:xfrm>
          <a:prstGeom prst="rect">
            <a:avLst/>
          </a:prstGeom>
          <a:noFill/>
        </p:spPr>
        <p:txBody>
          <a:bodyPr wrap="none" rtlCol="0">
            <a:spAutoFit/>
          </a:bodyPr>
          <a:lstStyle/>
          <a:p>
            <a:r>
              <a:rPr lang="en-US" sz="4000" smtClean="0">
                <a:solidFill>
                  <a:srgbClr val="002060"/>
                </a:solidFill>
              </a:rPr>
              <a:t>s</a:t>
            </a:r>
            <a:endParaRPr lang="en-US" sz="4000">
              <a:solidFill>
                <a:srgbClr val="002060"/>
              </a:solidFill>
            </a:endParaRPr>
          </a:p>
        </p:txBody>
      </p:sp>
      <p:sp>
        <p:nvSpPr>
          <p:cNvPr id="31" name="TextBox 30"/>
          <p:cNvSpPr txBox="1"/>
          <p:nvPr/>
        </p:nvSpPr>
        <p:spPr>
          <a:xfrm>
            <a:off x="4927546" y="409538"/>
            <a:ext cx="470000" cy="707886"/>
          </a:xfrm>
          <a:prstGeom prst="rect">
            <a:avLst/>
          </a:prstGeom>
          <a:noFill/>
        </p:spPr>
        <p:txBody>
          <a:bodyPr wrap="none" rtlCol="0">
            <a:spAutoFit/>
          </a:bodyPr>
          <a:lstStyle/>
          <a:p>
            <a:r>
              <a:rPr lang="en-US" sz="4000">
                <a:solidFill>
                  <a:srgbClr val="002060"/>
                </a:solidFill>
              </a:rPr>
              <a:t>â</a:t>
            </a:r>
          </a:p>
        </p:txBody>
      </p:sp>
      <p:sp>
        <p:nvSpPr>
          <p:cNvPr id="32" name="TextBox 31"/>
          <p:cNvSpPr txBox="1"/>
          <p:nvPr/>
        </p:nvSpPr>
        <p:spPr>
          <a:xfrm>
            <a:off x="5643641" y="420555"/>
            <a:ext cx="470000" cy="707886"/>
          </a:xfrm>
          <a:prstGeom prst="rect">
            <a:avLst/>
          </a:prstGeom>
          <a:noFill/>
        </p:spPr>
        <p:txBody>
          <a:bodyPr wrap="none" rtlCol="0">
            <a:spAutoFit/>
          </a:bodyPr>
          <a:lstStyle/>
          <a:p>
            <a:r>
              <a:rPr lang="en-US" sz="4000" smtClean="0">
                <a:solidFill>
                  <a:srgbClr val="002060"/>
                </a:solidFill>
              </a:rPr>
              <a:t>u</a:t>
            </a:r>
            <a:endParaRPr lang="en-US" sz="4000">
              <a:solidFill>
                <a:srgbClr val="002060"/>
              </a:solidFill>
            </a:endParaRPr>
          </a:p>
        </p:txBody>
      </p:sp>
      <p:sp>
        <p:nvSpPr>
          <p:cNvPr id="33" name="TextBox 32"/>
          <p:cNvSpPr txBox="1"/>
          <p:nvPr/>
        </p:nvSpPr>
        <p:spPr>
          <a:xfrm>
            <a:off x="1859624" y="2533880"/>
            <a:ext cx="385042" cy="523220"/>
          </a:xfrm>
          <a:prstGeom prst="rect">
            <a:avLst/>
          </a:prstGeom>
          <a:noFill/>
        </p:spPr>
        <p:txBody>
          <a:bodyPr wrap="none" rtlCol="0">
            <a:spAutoFit/>
          </a:bodyPr>
          <a:lstStyle/>
          <a:p>
            <a:r>
              <a:rPr lang="en-US" sz="2800" b="1" smtClean="0">
                <a:solidFill>
                  <a:srgbClr val="0070C0"/>
                </a:solidFill>
              </a:rPr>
              <a:t>1</a:t>
            </a:r>
            <a:endParaRPr lang="en-US" sz="2800" b="1">
              <a:solidFill>
                <a:srgbClr val="0070C0"/>
              </a:solidFill>
            </a:endParaRPr>
          </a:p>
        </p:txBody>
      </p:sp>
      <p:sp>
        <p:nvSpPr>
          <p:cNvPr id="34" name="Rectangle 33"/>
          <p:cNvSpPr/>
          <p:nvPr/>
        </p:nvSpPr>
        <p:spPr>
          <a:xfrm>
            <a:off x="7017742" y="1772484"/>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934" y="2425124"/>
            <a:ext cx="3323143" cy="246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86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heel(1)">
                                      <p:cBhvr>
                                        <p:cTn id="10" dur="2000"/>
                                        <p:tgtEl>
                                          <p:spTgt spid="2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heel(1)">
                                      <p:cBhvr>
                                        <p:cTn id="13" dur="2000"/>
                                        <p:tgtEl>
                                          <p:spTgt spid="2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heel(1)">
                                      <p:cBhvr>
                                        <p:cTn id="16" dur="2000"/>
                                        <p:tgtEl>
                                          <p:spTgt spid="2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heel(1)">
                                      <p:cBhvr>
                                        <p:cTn id="19" dur="2000"/>
                                        <p:tgtEl>
                                          <p:spTgt spid="3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heel(1)">
                                      <p:cBhvr>
                                        <p:cTn id="22" dur="2000"/>
                                        <p:tgtEl>
                                          <p:spTgt spid="31"/>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heel(1)">
                                      <p:cBhvr>
                                        <p:cTn id="25" dur="2000"/>
                                        <p:tgtEl>
                                          <p:spTgt spid="32"/>
                                        </p:tgtEl>
                                      </p:cBhvr>
                                    </p:animEffect>
                                  </p:childTnLst>
                                </p:cTn>
                              </p:par>
                              <p:par>
                                <p:cTn id="26" presetID="21" presetClass="entr" presetSubtype="1" fill="hold" nodeType="with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wheel(1)">
                                      <p:cBhvr>
                                        <p:cTn id="28"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3075" y="4361"/>
            <a:ext cx="7662860" cy="523220"/>
          </a:xfrm>
          <a:prstGeom prst="rect">
            <a:avLst/>
          </a:prstGeom>
          <a:solidFill>
            <a:schemeClr val="bg1"/>
          </a:solidFill>
        </p:spPr>
        <p:txBody>
          <a:bodyPr wrap="square" rtlCol="0">
            <a:spAutoFit/>
          </a:bodyPr>
          <a:lstStyle/>
          <a:p>
            <a:r>
              <a:rPr lang="en-US" sz="2800" b="1" smtClean="0">
                <a:solidFill>
                  <a:schemeClr val="tx1"/>
                </a:solidFill>
              </a:rPr>
              <a:t>Giải ô chữ </a:t>
            </a:r>
            <a:r>
              <a:rPr lang="en-US" sz="2800" b="1" i="1" smtClean="0">
                <a:solidFill>
                  <a:schemeClr val="tx1"/>
                </a:solidFill>
              </a:rPr>
              <a:t>Đi tìm nhân vật</a:t>
            </a:r>
            <a:r>
              <a:rPr lang="en-US" sz="2800" b="1" smtClean="0">
                <a:solidFill>
                  <a:schemeClr val="tx1"/>
                </a:solidFill>
              </a:rPr>
              <a:t> </a:t>
            </a:r>
            <a:endParaRPr lang="en-US" sz="2800" b="1">
              <a:solidFill>
                <a:schemeClr val="tx1"/>
              </a:solidFill>
            </a:endParaRPr>
          </a:p>
        </p:txBody>
      </p:sp>
      <p:sp>
        <p:nvSpPr>
          <p:cNvPr id="4" name="Oval 3"/>
          <p:cNvSpPr/>
          <p:nvPr/>
        </p:nvSpPr>
        <p:spPr>
          <a:xfrm>
            <a:off x="62135" y="-1"/>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9</a:t>
            </a:r>
            <a:endParaRPr lang="en-US" sz="2400" b="1">
              <a:solidFill>
                <a:schemeClr val="bg1"/>
              </a:solidFill>
            </a:endParaRPr>
          </a:p>
        </p:txBody>
      </p:sp>
      <p:grpSp>
        <p:nvGrpSpPr>
          <p:cNvPr id="2" name="Group 1"/>
          <p:cNvGrpSpPr/>
          <p:nvPr/>
        </p:nvGrpSpPr>
        <p:grpSpPr>
          <a:xfrm>
            <a:off x="775340" y="527581"/>
            <a:ext cx="6161127" cy="1795748"/>
            <a:chOff x="559162" y="2633031"/>
            <a:chExt cx="6161127" cy="1795748"/>
          </a:xfrm>
        </p:grpSpPr>
        <p:sp>
          <p:nvSpPr>
            <p:cNvPr id="5" name="Rectangle 4"/>
            <p:cNvSpPr/>
            <p:nvPr/>
          </p:nvSpPr>
          <p:spPr>
            <a:xfrm>
              <a:off x="1035586"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1683"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78795"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94892"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10987" y="2633031"/>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27084"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43179"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478795"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94892"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10987" y="324997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0987" y="387793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627084" y="387793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43179"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59277"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9162" y="2660655"/>
              <a:ext cx="385042" cy="523220"/>
            </a:xfrm>
            <a:prstGeom prst="rect">
              <a:avLst/>
            </a:prstGeom>
            <a:noFill/>
          </p:spPr>
          <p:txBody>
            <a:bodyPr wrap="none" rtlCol="0">
              <a:spAutoFit/>
            </a:bodyPr>
            <a:lstStyle/>
            <a:p>
              <a:r>
                <a:rPr lang="en-US" sz="2800" b="1" smtClean="0">
                  <a:solidFill>
                    <a:srgbClr val="0070C0"/>
                  </a:solidFill>
                </a:rPr>
                <a:t>1</a:t>
              </a:r>
              <a:endParaRPr lang="en-US" sz="2800" b="1">
                <a:solidFill>
                  <a:srgbClr val="0070C0"/>
                </a:solidFill>
              </a:endParaRPr>
            </a:p>
          </p:txBody>
        </p:sp>
        <p:sp>
          <p:nvSpPr>
            <p:cNvPr id="25" name="TextBox 24"/>
            <p:cNvSpPr txBox="1"/>
            <p:nvPr/>
          </p:nvSpPr>
          <p:spPr>
            <a:xfrm>
              <a:off x="1889668" y="3249975"/>
              <a:ext cx="385042" cy="523220"/>
            </a:xfrm>
            <a:prstGeom prst="rect">
              <a:avLst/>
            </a:prstGeom>
            <a:noFill/>
          </p:spPr>
          <p:txBody>
            <a:bodyPr wrap="none" rtlCol="0">
              <a:spAutoFit/>
            </a:bodyPr>
            <a:lstStyle/>
            <a:p>
              <a:r>
                <a:rPr lang="en-US" sz="2800" b="1" smtClean="0">
                  <a:solidFill>
                    <a:srgbClr val="0070C0"/>
                  </a:solidFill>
                </a:rPr>
                <a:t>2</a:t>
              </a:r>
              <a:endParaRPr lang="en-US" sz="2800" b="1">
                <a:solidFill>
                  <a:srgbClr val="0070C0"/>
                </a:solidFill>
              </a:endParaRPr>
            </a:p>
          </p:txBody>
        </p:sp>
        <p:sp>
          <p:nvSpPr>
            <p:cNvPr id="26" name="TextBox 25"/>
            <p:cNvSpPr txBox="1"/>
            <p:nvPr/>
          </p:nvSpPr>
          <p:spPr>
            <a:xfrm>
              <a:off x="3194892" y="3905559"/>
              <a:ext cx="385042" cy="523220"/>
            </a:xfrm>
            <a:prstGeom prst="rect">
              <a:avLst/>
            </a:prstGeom>
            <a:noFill/>
          </p:spPr>
          <p:txBody>
            <a:bodyPr wrap="none" rtlCol="0">
              <a:spAutoFit/>
            </a:bodyPr>
            <a:lstStyle/>
            <a:p>
              <a:r>
                <a:rPr lang="en-US" sz="2800" b="1" smtClean="0">
                  <a:solidFill>
                    <a:srgbClr val="0070C0"/>
                  </a:solidFill>
                </a:rPr>
                <a:t>3</a:t>
              </a:r>
              <a:endParaRPr lang="en-US" sz="2800" b="1">
                <a:solidFill>
                  <a:srgbClr val="0070C0"/>
                </a:solidFill>
              </a:endParaRPr>
            </a:p>
          </p:txBody>
        </p:sp>
      </p:grpSp>
      <p:sp>
        <p:nvSpPr>
          <p:cNvPr id="7" name="TextBox 6"/>
          <p:cNvSpPr txBox="1"/>
          <p:nvPr/>
        </p:nvSpPr>
        <p:spPr>
          <a:xfrm>
            <a:off x="2373289" y="2533880"/>
            <a:ext cx="3300904" cy="2246769"/>
          </a:xfrm>
          <a:prstGeom prst="rect">
            <a:avLst/>
          </a:prstGeom>
          <a:noFill/>
        </p:spPr>
        <p:txBody>
          <a:bodyPr wrap="none" rtlCol="0">
            <a:spAutoFit/>
          </a:bodyPr>
          <a:lstStyle/>
          <a:p>
            <a:r>
              <a:rPr lang="en-US" sz="2800" smtClean="0"/>
              <a:t>Ngày ngày ngồi đợi</a:t>
            </a:r>
          </a:p>
          <a:p>
            <a:r>
              <a:rPr lang="en-US" sz="2800" smtClean="0"/>
              <a:t>Mái hiên ngoài hè</a:t>
            </a:r>
          </a:p>
          <a:p>
            <a:r>
              <a:rPr lang="en-US" sz="2800" smtClean="0"/>
              <a:t>Mỗi khi chủ về</a:t>
            </a:r>
          </a:p>
          <a:p>
            <a:r>
              <a:rPr lang="en-US" sz="2800" smtClean="0"/>
              <a:t>Vẫy đuôi mừng rỡ.</a:t>
            </a:r>
          </a:p>
          <a:p>
            <a:pPr algn="r"/>
            <a:r>
              <a:rPr lang="en-US" sz="2800" smtClean="0"/>
              <a:t>(Là con gì?)</a:t>
            </a:r>
          </a:p>
        </p:txBody>
      </p:sp>
      <p:sp>
        <p:nvSpPr>
          <p:cNvPr id="24" name="TextBox 23"/>
          <p:cNvSpPr txBox="1"/>
          <p:nvPr/>
        </p:nvSpPr>
        <p:spPr>
          <a:xfrm>
            <a:off x="2761043" y="997675"/>
            <a:ext cx="441146" cy="707886"/>
          </a:xfrm>
          <a:prstGeom prst="rect">
            <a:avLst/>
          </a:prstGeom>
          <a:noFill/>
        </p:spPr>
        <p:txBody>
          <a:bodyPr wrap="none" rtlCol="0">
            <a:spAutoFit/>
          </a:bodyPr>
          <a:lstStyle/>
          <a:p>
            <a:r>
              <a:rPr lang="en-US" sz="4000" smtClean="0">
                <a:solidFill>
                  <a:srgbClr val="002060"/>
                </a:solidFill>
              </a:rPr>
              <a:t>c</a:t>
            </a:r>
            <a:endParaRPr lang="en-US" sz="4000">
              <a:solidFill>
                <a:srgbClr val="002060"/>
              </a:solidFill>
            </a:endParaRPr>
          </a:p>
        </p:txBody>
      </p:sp>
      <p:sp>
        <p:nvSpPr>
          <p:cNvPr id="27" name="TextBox 26"/>
          <p:cNvSpPr txBox="1"/>
          <p:nvPr/>
        </p:nvSpPr>
        <p:spPr>
          <a:xfrm>
            <a:off x="3506576" y="987482"/>
            <a:ext cx="470000" cy="707886"/>
          </a:xfrm>
          <a:prstGeom prst="rect">
            <a:avLst/>
          </a:prstGeom>
          <a:noFill/>
        </p:spPr>
        <p:txBody>
          <a:bodyPr wrap="none" rtlCol="0">
            <a:spAutoFit/>
          </a:bodyPr>
          <a:lstStyle/>
          <a:p>
            <a:r>
              <a:rPr lang="en-US" sz="4000" smtClean="0">
                <a:solidFill>
                  <a:srgbClr val="002060"/>
                </a:solidFill>
              </a:rPr>
              <a:t>h</a:t>
            </a:r>
            <a:endParaRPr lang="en-US" sz="4000">
              <a:solidFill>
                <a:srgbClr val="002060"/>
              </a:solidFill>
            </a:endParaRPr>
          </a:p>
        </p:txBody>
      </p:sp>
      <p:sp>
        <p:nvSpPr>
          <p:cNvPr id="28" name="TextBox 27"/>
          <p:cNvSpPr txBox="1"/>
          <p:nvPr/>
        </p:nvSpPr>
        <p:spPr>
          <a:xfrm>
            <a:off x="4178089" y="1003927"/>
            <a:ext cx="470000" cy="707886"/>
          </a:xfrm>
          <a:prstGeom prst="rect">
            <a:avLst/>
          </a:prstGeom>
          <a:noFill/>
        </p:spPr>
        <p:txBody>
          <a:bodyPr wrap="none" rtlCol="0">
            <a:spAutoFit/>
          </a:bodyPr>
          <a:lstStyle/>
          <a:p>
            <a:r>
              <a:rPr lang="en-US" sz="4000">
                <a:solidFill>
                  <a:srgbClr val="002060"/>
                </a:solidFill>
              </a:rPr>
              <a:t>ó</a:t>
            </a:r>
          </a:p>
        </p:txBody>
      </p:sp>
      <p:sp>
        <p:nvSpPr>
          <p:cNvPr id="29" name="TextBox 28"/>
          <p:cNvSpPr txBox="1"/>
          <p:nvPr/>
        </p:nvSpPr>
        <p:spPr>
          <a:xfrm>
            <a:off x="1859624" y="2533880"/>
            <a:ext cx="385042" cy="523220"/>
          </a:xfrm>
          <a:prstGeom prst="rect">
            <a:avLst/>
          </a:prstGeom>
          <a:noFill/>
        </p:spPr>
        <p:txBody>
          <a:bodyPr wrap="none" rtlCol="0">
            <a:spAutoFit/>
          </a:bodyPr>
          <a:lstStyle/>
          <a:p>
            <a:r>
              <a:rPr lang="en-US" sz="2800" b="1" smtClean="0">
                <a:solidFill>
                  <a:srgbClr val="0070C0"/>
                </a:solidFill>
              </a:rPr>
              <a:t>2</a:t>
            </a:r>
            <a:endParaRPr lang="en-US" sz="2800" b="1">
              <a:solidFill>
                <a:srgbClr val="0070C0"/>
              </a:solidFill>
            </a:endParaRPr>
          </a:p>
        </p:txBody>
      </p:sp>
      <p:sp>
        <p:nvSpPr>
          <p:cNvPr id="30" name="Rectangle 29"/>
          <p:cNvSpPr/>
          <p:nvPr/>
        </p:nvSpPr>
        <p:spPr>
          <a:xfrm>
            <a:off x="7017742" y="1772484"/>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0812" y="2533880"/>
            <a:ext cx="29407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306612" y="436641"/>
            <a:ext cx="441146" cy="707886"/>
          </a:xfrm>
          <a:prstGeom prst="rect">
            <a:avLst/>
          </a:prstGeom>
          <a:noFill/>
        </p:spPr>
        <p:txBody>
          <a:bodyPr wrap="none" rtlCol="0">
            <a:spAutoFit/>
          </a:bodyPr>
          <a:lstStyle/>
          <a:p>
            <a:r>
              <a:rPr lang="en-US" sz="4000" smtClean="0">
                <a:solidFill>
                  <a:srgbClr val="002060"/>
                </a:solidFill>
              </a:rPr>
              <a:t>c</a:t>
            </a:r>
            <a:endParaRPr lang="en-US" sz="4000">
              <a:solidFill>
                <a:srgbClr val="002060"/>
              </a:solidFill>
            </a:endParaRPr>
          </a:p>
        </p:txBody>
      </p:sp>
      <p:sp>
        <p:nvSpPr>
          <p:cNvPr id="32" name="TextBox 31"/>
          <p:cNvSpPr txBox="1"/>
          <p:nvPr/>
        </p:nvSpPr>
        <p:spPr>
          <a:xfrm>
            <a:off x="2052145" y="426448"/>
            <a:ext cx="470000" cy="707886"/>
          </a:xfrm>
          <a:prstGeom prst="rect">
            <a:avLst/>
          </a:prstGeom>
          <a:noFill/>
        </p:spPr>
        <p:txBody>
          <a:bodyPr wrap="none" rtlCol="0">
            <a:spAutoFit/>
          </a:bodyPr>
          <a:lstStyle/>
          <a:p>
            <a:r>
              <a:rPr lang="en-US" sz="4000" smtClean="0">
                <a:solidFill>
                  <a:srgbClr val="002060"/>
                </a:solidFill>
              </a:rPr>
              <a:t>h</a:t>
            </a:r>
            <a:endParaRPr lang="en-US" sz="4000">
              <a:solidFill>
                <a:srgbClr val="002060"/>
              </a:solidFill>
            </a:endParaRPr>
          </a:p>
        </p:txBody>
      </p:sp>
      <p:sp>
        <p:nvSpPr>
          <p:cNvPr id="33" name="TextBox 32"/>
          <p:cNvSpPr txBox="1"/>
          <p:nvPr/>
        </p:nvSpPr>
        <p:spPr>
          <a:xfrm>
            <a:off x="2876239" y="436639"/>
            <a:ext cx="298480" cy="707886"/>
          </a:xfrm>
          <a:prstGeom prst="rect">
            <a:avLst/>
          </a:prstGeom>
          <a:noFill/>
        </p:spPr>
        <p:txBody>
          <a:bodyPr wrap="none" rtlCol="0">
            <a:spAutoFit/>
          </a:bodyPr>
          <a:lstStyle/>
          <a:p>
            <a:r>
              <a:rPr lang="en-US" sz="4000" smtClean="0">
                <a:solidFill>
                  <a:srgbClr val="002060"/>
                </a:solidFill>
              </a:rPr>
              <a:t>i</a:t>
            </a:r>
            <a:endParaRPr lang="en-US" sz="4000">
              <a:solidFill>
                <a:srgbClr val="002060"/>
              </a:solidFill>
            </a:endParaRPr>
          </a:p>
        </p:txBody>
      </p:sp>
      <p:sp>
        <p:nvSpPr>
          <p:cNvPr id="34" name="TextBox 33"/>
          <p:cNvSpPr txBox="1"/>
          <p:nvPr/>
        </p:nvSpPr>
        <p:spPr>
          <a:xfrm>
            <a:off x="3459414" y="414203"/>
            <a:ext cx="612668" cy="707886"/>
          </a:xfrm>
          <a:prstGeom prst="rect">
            <a:avLst/>
          </a:prstGeom>
          <a:noFill/>
        </p:spPr>
        <p:txBody>
          <a:bodyPr wrap="none" rtlCol="0">
            <a:spAutoFit/>
          </a:bodyPr>
          <a:lstStyle/>
          <a:p>
            <a:r>
              <a:rPr lang="en-US" sz="4000" smtClean="0">
                <a:solidFill>
                  <a:srgbClr val="002060"/>
                </a:solidFill>
              </a:rPr>
              <a:t>m</a:t>
            </a:r>
            <a:endParaRPr lang="en-US" sz="4000">
              <a:solidFill>
                <a:srgbClr val="002060"/>
              </a:solidFill>
            </a:endParaRPr>
          </a:p>
        </p:txBody>
      </p:sp>
      <p:sp>
        <p:nvSpPr>
          <p:cNvPr id="35" name="TextBox 34"/>
          <p:cNvSpPr txBox="1"/>
          <p:nvPr/>
        </p:nvSpPr>
        <p:spPr>
          <a:xfrm>
            <a:off x="4224926" y="401664"/>
            <a:ext cx="441146" cy="707886"/>
          </a:xfrm>
          <a:prstGeom prst="rect">
            <a:avLst/>
          </a:prstGeom>
          <a:noFill/>
        </p:spPr>
        <p:txBody>
          <a:bodyPr wrap="none" rtlCol="0">
            <a:spAutoFit/>
          </a:bodyPr>
          <a:lstStyle/>
          <a:p>
            <a:r>
              <a:rPr lang="en-US" sz="4000" smtClean="0">
                <a:solidFill>
                  <a:srgbClr val="002060"/>
                </a:solidFill>
              </a:rPr>
              <a:t>s</a:t>
            </a:r>
            <a:endParaRPr lang="en-US" sz="4000">
              <a:solidFill>
                <a:srgbClr val="002060"/>
              </a:solidFill>
            </a:endParaRPr>
          </a:p>
        </p:txBody>
      </p:sp>
      <p:sp>
        <p:nvSpPr>
          <p:cNvPr id="36" name="TextBox 35"/>
          <p:cNvSpPr txBox="1"/>
          <p:nvPr/>
        </p:nvSpPr>
        <p:spPr>
          <a:xfrm>
            <a:off x="4927546" y="409538"/>
            <a:ext cx="470000" cy="707886"/>
          </a:xfrm>
          <a:prstGeom prst="rect">
            <a:avLst/>
          </a:prstGeom>
          <a:noFill/>
        </p:spPr>
        <p:txBody>
          <a:bodyPr wrap="none" rtlCol="0">
            <a:spAutoFit/>
          </a:bodyPr>
          <a:lstStyle/>
          <a:p>
            <a:r>
              <a:rPr lang="en-US" sz="4000">
                <a:solidFill>
                  <a:srgbClr val="002060"/>
                </a:solidFill>
              </a:rPr>
              <a:t>â</a:t>
            </a:r>
          </a:p>
        </p:txBody>
      </p:sp>
      <p:sp>
        <p:nvSpPr>
          <p:cNvPr id="37" name="TextBox 36"/>
          <p:cNvSpPr txBox="1"/>
          <p:nvPr/>
        </p:nvSpPr>
        <p:spPr>
          <a:xfrm>
            <a:off x="5643641" y="420555"/>
            <a:ext cx="470000" cy="707886"/>
          </a:xfrm>
          <a:prstGeom prst="rect">
            <a:avLst/>
          </a:prstGeom>
          <a:noFill/>
        </p:spPr>
        <p:txBody>
          <a:bodyPr wrap="none" rtlCol="0">
            <a:spAutoFit/>
          </a:bodyPr>
          <a:lstStyle/>
          <a:p>
            <a:r>
              <a:rPr lang="en-US" sz="4000" smtClean="0">
                <a:solidFill>
                  <a:srgbClr val="002060"/>
                </a:solidFill>
              </a:rPr>
              <a:t>u</a:t>
            </a:r>
            <a:endParaRPr lang="en-US" sz="4000">
              <a:solidFill>
                <a:srgbClr val="002060"/>
              </a:solidFill>
            </a:endParaRPr>
          </a:p>
        </p:txBody>
      </p:sp>
    </p:spTree>
    <p:extLst>
      <p:ext uri="{BB962C8B-B14F-4D97-AF65-F5344CB8AC3E}">
        <p14:creationId xmlns:p14="http://schemas.microsoft.com/office/powerpoint/2010/main" val="185969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heel(1)">
                                      <p:cBhvr>
                                        <p:cTn id="10" dur="2000"/>
                                        <p:tgtEl>
                                          <p:spTgt spid="2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heel(1)">
                                      <p:cBhvr>
                                        <p:cTn id="13" dur="2000"/>
                                        <p:tgtEl>
                                          <p:spTgt spid="2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heel(1)">
                                      <p:cBhvr>
                                        <p:cTn id="16"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3075" y="4361"/>
            <a:ext cx="7662860" cy="523220"/>
          </a:xfrm>
          <a:prstGeom prst="rect">
            <a:avLst/>
          </a:prstGeom>
          <a:solidFill>
            <a:schemeClr val="bg1"/>
          </a:solidFill>
        </p:spPr>
        <p:txBody>
          <a:bodyPr wrap="square" rtlCol="0">
            <a:spAutoFit/>
          </a:bodyPr>
          <a:lstStyle/>
          <a:p>
            <a:r>
              <a:rPr lang="en-US" sz="2800" b="1" smtClean="0">
                <a:solidFill>
                  <a:schemeClr val="tx1"/>
                </a:solidFill>
              </a:rPr>
              <a:t>Giải ô chữ </a:t>
            </a:r>
            <a:r>
              <a:rPr lang="en-US" sz="2800" b="1" i="1" smtClean="0">
                <a:solidFill>
                  <a:schemeClr val="tx1"/>
                </a:solidFill>
              </a:rPr>
              <a:t>Đi tìm nhân vật</a:t>
            </a:r>
            <a:r>
              <a:rPr lang="en-US" sz="2800" b="1" smtClean="0">
                <a:solidFill>
                  <a:schemeClr val="tx1"/>
                </a:solidFill>
              </a:rPr>
              <a:t> </a:t>
            </a:r>
            <a:endParaRPr lang="en-US" sz="2800" b="1">
              <a:solidFill>
                <a:schemeClr val="tx1"/>
              </a:solidFill>
            </a:endParaRPr>
          </a:p>
        </p:txBody>
      </p:sp>
      <p:sp>
        <p:nvSpPr>
          <p:cNvPr id="4" name="Oval 3"/>
          <p:cNvSpPr/>
          <p:nvPr/>
        </p:nvSpPr>
        <p:spPr>
          <a:xfrm>
            <a:off x="62135" y="-1"/>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9</a:t>
            </a:r>
            <a:endParaRPr lang="en-US" sz="2400" b="1">
              <a:solidFill>
                <a:schemeClr val="bg1"/>
              </a:solidFill>
            </a:endParaRPr>
          </a:p>
        </p:txBody>
      </p:sp>
      <p:grpSp>
        <p:nvGrpSpPr>
          <p:cNvPr id="2" name="Group 1"/>
          <p:cNvGrpSpPr/>
          <p:nvPr/>
        </p:nvGrpSpPr>
        <p:grpSpPr>
          <a:xfrm>
            <a:off x="775340" y="527581"/>
            <a:ext cx="6161127" cy="1795748"/>
            <a:chOff x="559162" y="2633031"/>
            <a:chExt cx="6161127" cy="1795748"/>
          </a:xfrm>
        </p:grpSpPr>
        <p:sp>
          <p:nvSpPr>
            <p:cNvPr id="5" name="Rectangle 4"/>
            <p:cNvSpPr/>
            <p:nvPr/>
          </p:nvSpPr>
          <p:spPr>
            <a:xfrm>
              <a:off x="1035586"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1683"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78795"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94892"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10987" y="2633031"/>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27084"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43179"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478795"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94892"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10987" y="324997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0987" y="387793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627084" y="387793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43179"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59277"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9162" y="2660655"/>
              <a:ext cx="385042" cy="523220"/>
            </a:xfrm>
            <a:prstGeom prst="rect">
              <a:avLst/>
            </a:prstGeom>
            <a:noFill/>
          </p:spPr>
          <p:txBody>
            <a:bodyPr wrap="none" rtlCol="0">
              <a:spAutoFit/>
            </a:bodyPr>
            <a:lstStyle/>
            <a:p>
              <a:r>
                <a:rPr lang="en-US" sz="2800" b="1" smtClean="0">
                  <a:solidFill>
                    <a:srgbClr val="0070C0"/>
                  </a:solidFill>
                </a:rPr>
                <a:t>1</a:t>
              </a:r>
              <a:endParaRPr lang="en-US" sz="2800" b="1">
                <a:solidFill>
                  <a:srgbClr val="0070C0"/>
                </a:solidFill>
              </a:endParaRPr>
            </a:p>
          </p:txBody>
        </p:sp>
        <p:sp>
          <p:nvSpPr>
            <p:cNvPr id="25" name="TextBox 24"/>
            <p:cNvSpPr txBox="1"/>
            <p:nvPr/>
          </p:nvSpPr>
          <p:spPr>
            <a:xfrm>
              <a:off x="1889668" y="3249975"/>
              <a:ext cx="385042" cy="523220"/>
            </a:xfrm>
            <a:prstGeom prst="rect">
              <a:avLst/>
            </a:prstGeom>
            <a:noFill/>
          </p:spPr>
          <p:txBody>
            <a:bodyPr wrap="none" rtlCol="0">
              <a:spAutoFit/>
            </a:bodyPr>
            <a:lstStyle/>
            <a:p>
              <a:r>
                <a:rPr lang="en-US" sz="2800" b="1" smtClean="0">
                  <a:solidFill>
                    <a:srgbClr val="0070C0"/>
                  </a:solidFill>
                </a:rPr>
                <a:t>2</a:t>
              </a:r>
              <a:endParaRPr lang="en-US" sz="2800" b="1">
                <a:solidFill>
                  <a:srgbClr val="0070C0"/>
                </a:solidFill>
              </a:endParaRPr>
            </a:p>
          </p:txBody>
        </p:sp>
        <p:sp>
          <p:nvSpPr>
            <p:cNvPr id="26" name="TextBox 25"/>
            <p:cNvSpPr txBox="1"/>
            <p:nvPr/>
          </p:nvSpPr>
          <p:spPr>
            <a:xfrm>
              <a:off x="3194892" y="3905559"/>
              <a:ext cx="385042" cy="523220"/>
            </a:xfrm>
            <a:prstGeom prst="rect">
              <a:avLst/>
            </a:prstGeom>
            <a:noFill/>
          </p:spPr>
          <p:txBody>
            <a:bodyPr wrap="none" rtlCol="0">
              <a:spAutoFit/>
            </a:bodyPr>
            <a:lstStyle/>
            <a:p>
              <a:r>
                <a:rPr lang="en-US" sz="2800" b="1" smtClean="0">
                  <a:solidFill>
                    <a:srgbClr val="0070C0"/>
                  </a:solidFill>
                </a:rPr>
                <a:t>3</a:t>
              </a:r>
              <a:endParaRPr lang="en-US" sz="2800" b="1">
                <a:solidFill>
                  <a:srgbClr val="0070C0"/>
                </a:solidFill>
              </a:endParaRPr>
            </a:p>
          </p:txBody>
        </p:sp>
      </p:grpSp>
      <p:sp>
        <p:nvSpPr>
          <p:cNvPr id="7" name="TextBox 6"/>
          <p:cNvSpPr txBox="1"/>
          <p:nvPr/>
        </p:nvSpPr>
        <p:spPr>
          <a:xfrm>
            <a:off x="1582270" y="2533880"/>
            <a:ext cx="4011355" cy="2246769"/>
          </a:xfrm>
          <a:prstGeom prst="rect">
            <a:avLst/>
          </a:prstGeom>
          <a:noFill/>
        </p:spPr>
        <p:txBody>
          <a:bodyPr wrap="none" rtlCol="0">
            <a:spAutoFit/>
          </a:bodyPr>
          <a:lstStyle/>
          <a:p>
            <a:r>
              <a:rPr lang="en-US" sz="2800" smtClean="0"/>
              <a:t>Trông xa tưởng là mèo</a:t>
            </a:r>
          </a:p>
          <a:p>
            <a:r>
              <a:rPr lang="en-US" sz="2800" smtClean="0"/>
              <a:t>Lại gần hoá ra chim</a:t>
            </a:r>
          </a:p>
          <a:p>
            <a:r>
              <a:rPr lang="en-US" sz="2800" smtClean="0"/>
              <a:t>Ban ngày ngủ lim dim</a:t>
            </a:r>
          </a:p>
          <a:p>
            <a:r>
              <a:rPr lang="en-US" sz="2800" smtClean="0"/>
              <a:t>Đêm đêm đi lùng chuột.</a:t>
            </a:r>
          </a:p>
          <a:p>
            <a:pPr algn="r"/>
            <a:r>
              <a:rPr lang="en-US" sz="2800" smtClean="0"/>
              <a:t>(Là con gì?)</a:t>
            </a:r>
          </a:p>
        </p:txBody>
      </p:sp>
      <p:sp>
        <p:nvSpPr>
          <p:cNvPr id="27" name="TextBox 26"/>
          <p:cNvSpPr txBox="1"/>
          <p:nvPr/>
        </p:nvSpPr>
        <p:spPr>
          <a:xfrm>
            <a:off x="1068605" y="2533880"/>
            <a:ext cx="385042" cy="523220"/>
          </a:xfrm>
          <a:prstGeom prst="rect">
            <a:avLst/>
          </a:prstGeom>
          <a:noFill/>
        </p:spPr>
        <p:txBody>
          <a:bodyPr wrap="none" rtlCol="0">
            <a:spAutoFit/>
          </a:bodyPr>
          <a:lstStyle/>
          <a:p>
            <a:r>
              <a:rPr lang="en-US" sz="2800" b="1" smtClean="0">
                <a:solidFill>
                  <a:srgbClr val="0070C0"/>
                </a:solidFill>
              </a:rPr>
              <a:t>3</a:t>
            </a:r>
            <a:endParaRPr lang="en-US" sz="2800" b="1">
              <a:solidFill>
                <a:srgbClr val="0070C0"/>
              </a:solidFill>
            </a:endParaRPr>
          </a:p>
        </p:txBody>
      </p:sp>
      <p:sp>
        <p:nvSpPr>
          <p:cNvPr id="28" name="TextBox 27"/>
          <p:cNvSpPr txBox="1"/>
          <p:nvPr/>
        </p:nvSpPr>
        <p:spPr>
          <a:xfrm>
            <a:off x="4186734" y="1609090"/>
            <a:ext cx="441146" cy="707886"/>
          </a:xfrm>
          <a:prstGeom prst="rect">
            <a:avLst/>
          </a:prstGeom>
          <a:noFill/>
        </p:spPr>
        <p:txBody>
          <a:bodyPr wrap="none" rtlCol="0">
            <a:spAutoFit/>
          </a:bodyPr>
          <a:lstStyle/>
          <a:p>
            <a:r>
              <a:rPr lang="en-US" sz="4000" smtClean="0">
                <a:solidFill>
                  <a:srgbClr val="002060"/>
                </a:solidFill>
              </a:rPr>
              <a:t>c</a:t>
            </a:r>
            <a:endParaRPr lang="en-US" sz="4000">
              <a:solidFill>
                <a:srgbClr val="002060"/>
              </a:solidFill>
            </a:endParaRPr>
          </a:p>
        </p:txBody>
      </p:sp>
      <p:sp>
        <p:nvSpPr>
          <p:cNvPr id="29" name="TextBox 28"/>
          <p:cNvSpPr txBox="1"/>
          <p:nvPr/>
        </p:nvSpPr>
        <p:spPr>
          <a:xfrm>
            <a:off x="4952246" y="1596551"/>
            <a:ext cx="470000" cy="707886"/>
          </a:xfrm>
          <a:prstGeom prst="rect">
            <a:avLst/>
          </a:prstGeom>
          <a:noFill/>
        </p:spPr>
        <p:txBody>
          <a:bodyPr wrap="none" rtlCol="0">
            <a:spAutoFit/>
          </a:bodyPr>
          <a:lstStyle/>
          <a:p>
            <a:r>
              <a:rPr lang="en-US" sz="4000">
                <a:solidFill>
                  <a:srgbClr val="002060"/>
                </a:solidFill>
              </a:rPr>
              <a:t>ú</a:t>
            </a:r>
          </a:p>
        </p:txBody>
      </p:sp>
      <p:sp>
        <p:nvSpPr>
          <p:cNvPr id="30" name="TextBox 29"/>
          <p:cNvSpPr txBox="1"/>
          <p:nvPr/>
        </p:nvSpPr>
        <p:spPr>
          <a:xfrm>
            <a:off x="5654866" y="1604425"/>
            <a:ext cx="612668" cy="707886"/>
          </a:xfrm>
          <a:prstGeom prst="rect">
            <a:avLst/>
          </a:prstGeom>
          <a:noFill/>
        </p:spPr>
        <p:txBody>
          <a:bodyPr wrap="none" rtlCol="0">
            <a:spAutoFit/>
          </a:bodyPr>
          <a:lstStyle/>
          <a:p>
            <a:r>
              <a:rPr lang="en-US" sz="4000" smtClean="0">
                <a:solidFill>
                  <a:srgbClr val="002060"/>
                </a:solidFill>
              </a:rPr>
              <a:t>m</a:t>
            </a:r>
            <a:endParaRPr lang="en-US" sz="4000">
              <a:solidFill>
                <a:srgbClr val="002060"/>
              </a:solidFill>
            </a:endParaRPr>
          </a:p>
        </p:txBody>
      </p:sp>
      <p:sp>
        <p:nvSpPr>
          <p:cNvPr id="31" name="TextBox 30"/>
          <p:cNvSpPr txBox="1"/>
          <p:nvPr/>
        </p:nvSpPr>
        <p:spPr>
          <a:xfrm>
            <a:off x="6370961" y="1615442"/>
            <a:ext cx="470000" cy="707886"/>
          </a:xfrm>
          <a:prstGeom prst="rect">
            <a:avLst/>
          </a:prstGeom>
          <a:noFill/>
        </p:spPr>
        <p:txBody>
          <a:bodyPr wrap="none" rtlCol="0">
            <a:spAutoFit/>
          </a:bodyPr>
          <a:lstStyle/>
          <a:p>
            <a:r>
              <a:rPr lang="en-US" sz="4000">
                <a:solidFill>
                  <a:srgbClr val="002060"/>
                </a:solidFill>
              </a:rPr>
              <a:t>è</a:t>
            </a:r>
          </a:p>
        </p:txBody>
      </p:sp>
      <p:sp>
        <p:nvSpPr>
          <p:cNvPr id="32" name="Rectangle 31"/>
          <p:cNvSpPr/>
          <p:nvPr/>
        </p:nvSpPr>
        <p:spPr>
          <a:xfrm>
            <a:off x="7017742" y="1772484"/>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113248" y="1615442"/>
            <a:ext cx="470000" cy="707886"/>
          </a:xfrm>
          <a:prstGeom prst="rect">
            <a:avLst/>
          </a:prstGeom>
          <a:noFill/>
        </p:spPr>
        <p:txBody>
          <a:bodyPr wrap="none" rtlCol="0">
            <a:spAutoFit/>
          </a:bodyPr>
          <a:lstStyle/>
          <a:p>
            <a:r>
              <a:rPr lang="en-US" sz="4000" smtClean="0">
                <a:solidFill>
                  <a:srgbClr val="002060"/>
                </a:solidFill>
              </a:rPr>
              <a:t>o</a:t>
            </a:r>
            <a:endParaRPr lang="en-US" sz="4000">
              <a:solidFill>
                <a:srgbClr val="00206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655" y="2442906"/>
            <a:ext cx="2697185" cy="242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761043" y="997675"/>
            <a:ext cx="441146" cy="707886"/>
          </a:xfrm>
          <a:prstGeom prst="rect">
            <a:avLst/>
          </a:prstGeom>
          <a:noFill/>
        </p:spPr>
        <p:txBody>
          <a:bodyPr wrap="none" rtlCol="0">
            <a:spAutoFit/>
          </a:bodyPr>
          <a:lstStyle/>
          <a:p>
            <a:r>
              <a:rPr lang="en-US" sz="4000" smtClean="0">
                <a:solidFill>
                  <a:srgbClr val="002060"/>
                </a:solidFill>
              </a:rPr>
              <a:t>c</a:t>
            </a:r>
            <a:endParaRPr lang="en-US" sz="4000">
              <a:solidFill>
                <a:srgbClr val="002060"/>
              </a:solidFill>
            </a:endParaRPr>
          </a:p>
        </p:txBody>
      </p:sp>
      <p:sp>
        <p:nvSpPr>
          <p:cNvPr id="35" name="TextBox 34"/>
          <p:cNvSpPr txBox="1"/>
          <p:nvPr/>
        </p:nvSpPr>
        <p:spPr>
          <a:xfrm>
            <a:off x="3506576" y="987482"/>
            <a:ext cx="470000" cy="707886"/>
          </a:xfrm>
          <a:prstGeom prst="rect">
            <a:avLst/>
          </a:prstGeom>
          <a:noFill/>
        </p:spPr>
        <p:txBody>
          <a:bodyPr wrap="none" rtlCol="0">
            <a:spAutoFit/>
          </a:bodyPr>
          <a:lstStyle/>
          <a:p>
            <a:r>
              <a:rPr lang="en-US" sz="4000" smtClean="0">
                <a:solidFill>
                  <a:srgbClr val="002060"/>
                </a:solidFill>
              </a:rPr>
              <a:t>h</a:t>
            </a:r>
            <a:endParaRPr lang="en-US" sz="4000">
              <a:solidFill>
                <a:srgbClr val="002060"/>
              </a:solidFill>
            </a:endParaRPr>
          </a:p>
        </p:txBody>
      </p:sp>
      <p:sp>
        <p:nvSpPr>
          <p:cNvPr id="36" name="TextBox 35"/>
          <p:cNvSpPr txBox="1"/>
          <p:nvPr/>
        </p:nvSpPr>
        <p:spPr>
          <a:xfrm>
            <a:off x="4178089" y="1003927"/>
            <a:ext cx="470000" cy="707886"/>
          </a:xfrm>
          <a:prstGeom prst="rect">
            <a:avLst/>
          </a:prstGeom>
          <a:noFill/>
        </p:spPr>
        <p:txBody>
          <a:bodyPr wrap="none" rtlCol="0">
            <a:spAutoFit/>
          </a:bodyPr>
          <a:lstStyle/>
          <a:p>
            <a:r>
              <a:rPr lang="en-US" sz="4000">
                <a:solidFill>
                  <a:srgbClr val="002060"/>
                </a:solidFill>
              </a:rPr>
              <a:t>ó</a:t>
            </a:r>
          </a:p>
        </p:txBody>
      </p:sp>
      <p:sp>
        <p:nvSpPr>
          <p:cNvPr id="37" name="TextBox 36"/>
          <p:cNvSpPr txBox="1"/>
          <p:nvPr/>
        </p:nvSpPr>
        <p:spPr>
          <a:xfrm>
            <a:off x="1306612" y="436641"/>
            <a:ext cx="441146" cy="707886"/>
          </a:xfrm>
          <a:prstGeom prst="rect">
            <a:avLst/>
          </a:prstGeom>
          <a:noFill/>
        </p:spPr>
        <p:txBody>
          <a:bodyPr wrap="none" rtlCol="0">
            <a:spAutoFit/>
          </a:bodyPr>
          <a:lstStyle/>
          <a:p>
            <a:r>
              <a:rPr lang="en-US" sz="4000" smtClean="0">
                <a:solidFill>
                  <a:srgbClr val="002060"/>
                </a:solidFill>
              </a:rPr>
              <a:t>c</a:t>
            </a:r>
            <a:endParaRPr lang="en-US" sz="4000">
              <a:solidFill>
                <a:srgbClr val="002060"/>
              </a:solidFill>
            </a:endParaRPr>
          </a:p>
        </p:txBody>
      </p:sp>
      <p:sp>
        <p:nvSpPr>
          <p:cNvPr id="38" name="TextBox 37"/>
          <p:cNvSpPr txBox="1"/>
          <p:nvPr/>
        </p:nvSpPr>
        <p:spPr>
          <a:xfrm>
            <a:off x="2052145" y="426448"/>
            <a:ext cx="470000" cy="707886"/>
          </a:xfrm>
          <a:prstGeom prst="rect">
            <a:avLst/>
          </a:prstGeom>
          <a:noFill/>
        </p:spPr>
        <p:txBody>
          <a:bodyPr wrap="none" rtlCol="0">
            <a:spAutoFit/>
          </a:bodyPr>
          <a:lstStyle/>
          <a:p>
            <a:r>
              <a:rPr lang="en-US" sz="4000" smtClean="0">
                <a:solidFill>
                  <a:srgbClr val="002060"/>
                </a:solidFill>
              </a:rPr>
              <a:t>h</a:t>
            </a:r>
            <a:endParaRPr lang="en-US" sz="4000">
              <a:solidFill>
                <a:srgbClr val="002060"/>
              </a:solidFill>
            </a:endParaRPr>
          </a:p>
        </p:txBody>
      </p:sp>
      <p:sp>
        <p:nvSpPr>
          <p:cNvPr id="39" name="TextBox 38"/>
          <p:cNvSpPr txBox="1"/>
          <p:nvPr/>
        </p:nvSpPr>
        <p:spPr>
          <a:xfrm>
            <a:off x="2876239" y="436639"/>
            <a:ext cx="298480" cy="707886"/>
          </a:xfrm>
          <a:prstGeom prst="rect">
            <a:avLst/>
          </a:prstGeom>
          <a:noFill/>
        </p:spPr>
        <p:txBody>
          <a:bodyPr wrap="none" rtlCol="0">
            <a:spAutoFit/>
          </a:bodyPr>
          <a:lstStyle/>
          <a:p>
            <a:r>
              <a:rPr lang="en-US" sz="4000" smtClean="0">
                <a:solidFill>
                  <a:srgbClr val="002060"/>
                </a:solidFill>
              </a:rPr>
              <a:t>i</a:t>
            </a:r>
            <a:endParaRPr lang="en-US" sz="4000">
              <a:solidFill>
                <a:srgbClr val="002060"/>
              </a:solidFill>
            </a:endParaRPr>
          </a:p>
        </p:txBody>
      </p:sp>
      <p:sp>
        <p:nvSpPr>
          <p:cNvPr id="40" name="TextBox 39"/>
          <p:cNvSpPr txBox="1"/>
          <p:nvPr/>
        </p:nvSpPr>
        <p:spPr>
          <a:xfrm>
            <a:off x="3459414" y="414203"/>
            <a:ext cx="612668" cy="707886"/>
          </a:xfrm>
          <a:prstGeom prst="rect">
            <a:avLst/>
          </a:prstGeom>
          <a:noFill/>
        </p:spPr>
        <p:txBody>
          <a:bodyPr wrap="none" rtlCol="0">
            <a:spAutoFit/>
          </a:bodyPr>
          <a:lstStyle/>
          <a:p>
            <a:r>
              <a:rPr lang="en-US" sz="4000" smtClean="0">
                <a:solidFill>
                  <a:srgbClr val="002060"/>
                </a:solidFill>
              </a:rPr>
              <a:t>m</a:t>
            </a:r>
            <a:endParaRPr lang="en-US" sz="4000">
              <a:solidFill>
                <a:srgbClr val="002060"/>
              </a:solidFill>
            </a:endParaRPr>
          </a:p>
        </p:txBody>
      </p:sp>
      <p:sp>
        <p:nvSpPr>
          <p:cNvPr id="41" name="TextBox 40"/>
          <p:cNvSpPr txBox="1"/>
          <p:nvPr/>
        </p:nvSpPr>
        <p:spPr>
          <a:xfrm>
            <a:off x="4224926" y="401664"/>
            <a:ext cx="441146" cy="707886"/>
          </a:xfrm>
          <a:prstGeom prst="rect">
            <a:avLst/>
          </a:prstGeom>
          <a:noFill/>
        </p:spPr>
        <p:txBody>
          <a:bodyPr wrap="none" rtlCol="0">
            <a:spAutoFit/>
          </a:bodyPr>
          <a:lstStyle/>
          <a:p>
            <a:r>
              <a:rPr lang="en-US" sz="4000" smtClean="0">
                <a:solidFill>
                  <a:srgbClr val="002060"/>
                </a:solidFill>
              </a:rPr>
              <a:t>s</a:t>
            </a:r>
            <a:endParaRPr lang="en-US" sz="4000">
              <a:solidFill>
                <a:srgbClr val="002060"/>
              </a:solidFill>
            </a:endParaRPr>
          </a:p>
        </p:txBody>
      </p:sp>
      <p:sp>
        <p:nvSpPr>
          <p:cNvPr id="42" name="TextBox 41"/>
          <p:cNvSpPr txBox="1"/>
          <p:nvPr/>
        </p:nvSpPr>
        <p:spPr>
          <a:xfrm>
            <a:off x="4927546" y="409538"/>
            <a:ext cx="470000" cy="707886"/>
          </a:xfrm>
          <a:prstGeom prst="rect">
            <a:avLst/>
          </a:prstGeom>
          <a:noFill/>
        </p:spPr>
        <p:txBody>
          <a:bodyPr wrap="none" rtlCol="0">
            <a:spAutoFit/>
          </a:bodyPr>
          <a:lstStyle/>
          <a:p>
            <a:r>
              <a:rPr lang="en-US" sz="4000">
                <a:solidFill>
                  <a:srgbClr val="002060"/>
                </a:solidFill>
              </a:rPr>
              <a:t>â</a:t>
            </a:r>
          </a:p>
        </p:txBody>
      </p:sp>
      <p:sp>
        <p:nvSpPr>
          <p:cNvPr id="43" name="TextBox 42"/>
          <p:cNvSpPr txBox="1"/>
          <p:nvPr/>
        </p:nvSpPr>
        <p:spPr>
          <a:xfrm>
            <a:off x="5643641" y="420555"/>
            <a:ext cx="470000" cy="707886"/>
          </a:xfrm>
          <a:prstGeom prst="rect">
            <a:avLst/>
          </a:prstGeom>
          <a:noFill/>
        </p:spPr>
        <p:txBody>
          <a:bodyPr wrap="none" rtlCol="0">
            <a:spAutoFit/>
          </a:bodyPr>
          <a:lstStyle/>
          <a:p>
            <a:r>
              <a:rPr lang="en-US" sz="4000" smtClean="0">
                <a:solidFill>
                  <a:srgbClr val="002060"/>
                </a:solidFill>
              </a:rPr>
              <a:t>u</a:t>
            </a:r>
            <a:endParaRPr lang="en-US" sz="4000">
              <a:solidFill>
                <a:srgbClr val="002060"/>
              </a:solidFill>
            </a:endParaRPr>
          </a:p>
        </p:txBody>
      </p:sp>
    </p:spTree>
    <p:extLst>
      <p:ext uri="{BB962C8B-B14F-4D97-AF65-F5344CB8AC3E}">
        <p14:creationId xmlns:p14="http://schemas.microsoft.com/office/powerpoint/2010/main" val="213427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1)">
                                      <p:cBhvr>
                                        <p:cTn id="7" dur="2000"/>
                                        <p:tgtEl>
                                          <p:spTgt spid="307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heel(1)">
                                      <p:cBhvr>
                                        <p:cTn id="10" dur="2000"/>
                                        <p:tgtEl>
                                          <p:spTgt spid="2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heel(1)">
                                      <p:cBhvr>
                                        <p:cTn id="13" dur="2000"/>
                                        <p:tgtEl>
                                          <p:spTgt spid="2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heel(1)">
                                      <p:cBhvr>
                                        <p:cTn id="16" dur="2000"/>
                                        <p:tgtEl>
                                          <p:spTgt spid="3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heel(1)">
                                      <p:cBhvr>
                                        <p:cTn id="19" dur="2000"/>
                                        <p:tgtEl>
                                          <p:spTgt spid="3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heel(1)">
                                      <p:cBhvr>
                                        <p:cTn id="22"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3075" y="4361"/>
            <a:ext cx="7662860" cy="523220"/>
          </a:xfrm>
          <a:prstGeom prst="rect">
            <a:avLst/>
          </a:prstGeom>
          <a:solidFill>
            <a:schemeClr val="bg1"/>
          </a:solidFill>
        </p:spPr>
        <p:txBody>
          <a:bodyPr wrap="square" rtlCol="0">
            <a:spAutoFit/>
          </a:bodyPr>
          <a:lstStyle/>
          <a:p>
            <a:r>
              <a:rPr lang="en-US" sz="2800" b="1" smtClean="0">
                <a:solidFill>
                  <a:schemeClr val="tx1"/>
                </a:solidFill>
              </a:rPr>
              <a:t>Giải ô chữ </a:t>
            </a:r>
            <a:r>
              <a:rPr lang="en-US" sz="2800" b="1" i="1" smtClean="0">
                <a:solidFill>
                  <a:schemeClr val="tx1"/>
                </a:solidFill>
              </a:rPr>
              <a:t>Đi tìm nhân vật</a:t>
            </a:r>
            <a:r>
              <a:rPr lang="en-US" sz="2800" b="1" smtClean="0">
                <a:solidFill>
                  <a:schemeClr val="tx1"/>
                </a:solidFill>
              </a:rPr>
              <a:t> </a:t>
            </a:r>
            <a:endParaRPr lang="en-US" sz="2800" b="1">
              <a:solidFill>
                <a:schemeClr val="tx1"/>
              </a:solidFill>
            </a:endParaRPr>
          </a:p>
        </p:txBody>
      </p:sp>
      <p:sp>
        <p:nvSpPr>
          <p:cNvPr id="4" name="Oval 3"/>
          <p:cNvSpPr/>
          <p:nvPr/>
        </p:nvSpPr>
        <p:spPr>
          <a:xfrm>
            <a:off x="62135" y="-1"/>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9</a:t>
            </a:r>
            <a:endParaRPr lang="en-US" sz="2400" b="1">
              <a:solidFill>
                <a:schemeClr val="bg1"/>
              </a:solidFill>
            </a:endParaRPr>
          </a:p>
        </p:txBody>
      </p:sp>
      <p:grpSp>
        <p:nvGrpSpPr>
          <p:cNvPr id="2" name="Group 1"/>
          <p:cNvGrpSpPr/>
          <p:nvPr/>
        </p:nvGrpSpPr>
        <p:grpSpPr>
          <a:xfrm>
            <a:off x="775340" y="527581"/>
            <a:ext cx="6161127" cy="1795748"/>
            <a:chOff x="559162" y="2633031"/>
            <a:chExt cx="6161127" cy="1795748"/>
          </a:xfrm>
        </p:grpSpPr>
        <p:sp>
          <p:nvSpPr>
            <p:cNvPr id="5" name="Rectangle 4"/>
            <p:cNvSpPr/>
            <p:nvPr/>
          </p:nvSpPr>
          <p:spPr>
            <a:xfrm>
              <a:off x="1035586"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1683"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78795"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94892"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10987" y="2633031"/>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27084"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43179"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478795"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94892"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10987" y="324997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0987" y="387793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627084" y="387793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43179"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59277"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9162" y="2660655"/>
              <a:ext cx="385042" cy="523220"/>
            </a:xfrm>
            <a:prstGeom prst="rect">
              <a:avLst/>
            </a:prstGeom>
            <a:noFill/>
          </p:spPr>
          <p:txBody>
            <a:bodyPr wrap="none" rtlCol="0">
              <a:spAutoFit/>
            </a:bodyPr>
            <a:lstStyle/>
            <a:p>
              <a:r>
                <a:rPr lang="en-US" sz="2800" b="1" smtClean="0">
                  <a:solidFill>
                    <a:srgbClr val="0070C0"/>
                  </a:solidFill>
                </a:rPr>
                <a:t>1</a:t>
              </a:r>
              <a:endParaRPr lang="en-US" sz="2800" b="1">
                <a:solidFill>
                  <a:srgbClr val="0070C0"/>
                </a:solidFill>
              </a:endParaRPr>
            </a:p>
          </p:txBody>
        </p:sp>
        <p:sp>
          <p:nvSpPr>
            <p:cNvPr id="25" name="TextBox 24"/>
            <p:cNvSpPr txBox="1"/>
            <p:nvPr/>
          </p:nvSpPr>
          <p:spPr>
            <a:xfrm>
              <a:off x="1889668" y="3249975"/>
              <a:ext cx="385042" cy="523220"/>
            </a:xfrm>
            <a:prstGeom prst="rect">
              <a:avLst/>
            </a:prstGeom>
            <a:noFill/>
          </p:spPr>
          <p:txBody>
            <a:bodyPr wrap="none" rtlCol="0">
              <a:spAutoFit/>
            </a:bodyPr>
            <a:lstStyle/>
            <a:p>
              <a:r>
                <a:rPr lang="en-US" sz="2800" b="1" smtClean="0">
                  <a:solidFill>
                    <a:srgbClr val="0070C0"/>
                  </a:solidFill>
                </a:rPr>
                <a:t>2</a:t>
              </a:r>
              <a:endParaRPr lang="en-US" sz="2800" b="1">
                <a:solidFill>
                  <a:srgbClr val="0070C0"/>
                </a:solidFill>
              </a:endParaRPr>
            </a:p>
          </p:txBody>
        </p:sp>
        <p:sp>
          <p:nvSpPr>
            <p:cNvPr id="26" name="TextBox 25"/>
            <p:cNvSpPr txBox="1"/>
            <p:nvPr/>
          </p:nvSpPr>
          <p:spPr>
            <a:xfrm>
              <a:off x="3194892" y="3905559"/>
              <a:ext cx="385042" cy="523220"/>
            </a:xfrm>
            <a:prstGeom prst="rect">
              <a:avLst/>
            </a:prstGeom>
            <a:noFill/>
          </p:spPr>
          <p:txBody>
            <a:bodyPr wrap="none" rtlCol="0">
              <a:spAutoFit/>
            </a:bodyPr>
            <a:lstStyle/>
            <a:p>
              <a:r>
                <a:rPr lang="en-US" sz="2800" b="1" smtClean="0">
                  <a:solidFill>
                    <a:srgbClr val="0070C0"/>
                  </a:solidFill>
                </a:rPr>
                <a:t>3</a:t>
              </a:r>
              <a:endParaRPr lang="en-US" sz="2800" b="1">
                <a:solidFill>
                  <a:srgbClr val="0070C0"/>
                </a:solidFill>
              </a:endParaRPr>
            </a:p>
          </p:txBody>
        </p:sp>
      </p:grpSp>
      <p:sp>
        <p:nvSpPr>
          <p:cNvPr id="28" name="TextBox 27"/>
          <p:cNvSpPr txBox="1"/>
          <p:nvPr/>
        </p:nvSpPr>
        <p:spPr>
          <a:xfrm>
            <a:off x="4186734" y="1609090"/>
            <a:ext cx="441146" cy="707886"/>
          </a:xfrm>
          <a:prstGeom prst="rect">
            <a:avLst/>
          </a:prstGeom>
          <a:noFill/>
        </p:spPr>
        <p:txBody>
          <a:bodyPr wrap="none" rtlCol="0">
            <a:spAutoFit/>
          </a:bodyPr>
          <a:lstStyle/>
          <a:p>
            <a:r>
              <a:rPr lang="en-US" sz="4000" smtClean="0">
                <a:solidFill>
                  <a:srgbClr val="002060"/>
                </a:solidFill>
              </a:rPr>
              <a:t>c</a:t>
            </a:r>
            <a:endParaRPr lang="en-US" sz="4000">
              <a:solidFill>
                <a:srgbClr val="002060"/>
              </a:solidFill>
            </a:endParaRPr>
          </a:p>
        </p:txBody>
      </p:sp>
      <p:sp>
        <p:nvSpPr>
          <p:cNvPr id="29" name="TextBox 28"/>
          <p:cNvSpPr txBox="1"/>
          <p:nvPr/>
        </p:nvSpPr>
        <p:spPr>
          <a:xfrm>
            <a:off x="4952246" y="1596551"/>
            <a:ext cx="470000" cy="707886"/>
          </a:xfrm>
          <a:prstGeom prst="rect">
            <a:avLst/>
          </a:prstGeom>
          <a:noFill/>
        </p:spPr>
        <p:txBody>
          <a:bodyPr wrap="none" rtlCol="0">
            <a:spAutoFit/>
          </a:bodyPr>
          <a:lstStyle/>
          <a:p>
            <a:r>
              <a:rPr lang="en-US" sz="4000">
                <a:solidFill>
                  <a:srgbClr val="002060"/>
                </a:solidFill>
              </a:rPr>
              <a:t>ú</a:t>
            </a:r>
          </a:p>
        </p:txBody>
      </p:sp>
      <p:sp>
        <p:nvSpPr>
          <p:cNvPr id="30" name="TextBox 29"/>
          <p:cNvSpPr txBox="1"/>
          <p:nvPr/>
        </p:nvSpPr>
        <p:spPr>
          <a:xfrm>
            <a:off x="5654866" y="1604425"/>
            <a:ext cx="612668" cy="707886"/>
          </a:xfrm>
          <a:prstGeom prst="rect">
            <a:avLst/>
          </a:prstGeom>
          <a:noFill/>
        </p:spPr>
        <p:txBody>
          <a:bodyPr wrap="none" rtlCol="0">
            <a:spAutoFit/>
          </a:bodyPr>
          <a:lstStyle/>
          <a:p>
            <a:r>
              <a:rPr lang="en-US" sz="4000" smtClean="0">
                <a:solidFill>
                  <a:srgbClr val="002060"/>
                </a:solidFill>
              </a:rPr>
              <a:t>m</a:t>
            </a:r>
            <a:endParaRPr lang="en-US" sz="4000">
              <a:solidFill>
                <a:srgbClr val="002060"/>
              </a:solidFill>
            </a:endParaRPr>
          </a:p>
        </p:txBody>
      </p:sp>
      <p:sp>
        <p:nvSpPr>
          <p:cNvPr id="31" name="TextBox 30"/>
          <p:cNvSpPr txBox="1"/>
          <p:nvPr/>
        </p:nvSpPr>
        <p:spPr>
          <a:xfrm>
            <a:off x="6370961" y="1615442"/>
            <a:ext cx="470000" cy="707886"/>
          </a:xfrm>
          <a:prstGeom prst="rect">
            <a:avLst/>
          </a:prstGeom>
          <a:noFill/>
        </p:spPr>
        <p:txBody>
          <a:bodyPr wrap="none" rtlCol="0">
            <a:spAutoFit/>
          </a:bodyPr>
          <a:lstStyle/>
          <a:p>
            <a:r>
              <a:rPr lang="en-US" sz="4000">
                <a:solidFill>
                  <a:srgbClr val="002060"/>
                </a:solidFill>
              </a:rPr>
              <a:t>è</a:t>
            </a:r>
          </a:p>
        </p:txBody>
      </p:sp>
      <p:sp>
        <p:nvSpPr>
          <p:cNvPr id="32" name="Rectangle 31"/>
          <p:cNvSpPr/>
          <p:nvPr/>
        </p:nvSpPr>
        <p:spPr>
          <a:xfrm>
            <a:off x="7017742" y="1772484"/>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113248" y="1615442"/>
            <a:ext cx="470000" cy="707886"/>
          </a:xfrm>
          <a:prstGeom prst="rect">
            <a:avLst/>
          </a:prstGeom>
          <a:noFill/>
        </p:spPr>
        <p:txBody>
          <a:bodyPr wrap="none" rtlCol="0">
            <a:spAutoFit/>
          </a:bodyPr>
          <a:lstStyle/>
          <a:p>
            <a:r>
              <a:rPr lang="en-US" sz="4000" smtClean="0">
                <a:solidFill>
                  <a:srgbClr val="002060"/>
                </a:solidFill>
              </a:rPr>
              <a:t>o</a:t>
            </a:r>
            <a:endParaRPr lang="en-US" sz="4000">
              <a:solidFill>
                <a:srgbClr val="002060"/>
              </a:solidFill>
            </a:endParaRPr>
          </a:p>
        </p:txBody>
      </p:sp>
      <p:sp>
        <p:nvSpPr>
          <p:cNvPr id="34" name="TextBox 33"/>
          <p:cNvSpPr txBox="1"/>
          <p:nvPr/>
        </p:nvSpPr>
        <p:spPr>
          <a:xfrm>
            <a:off x="2761043" y="997675"/>
            <a:ext cx="441146" cy="707886"/>
          </a:xfrm>
          <a:prstGeom prst="rect">
            <a:avLst/>
          </a:prstGeom>
          <a:noFill/>
        </p:spPr>
        <p:txBody>
          <a:bodyPr wrap="none" rtlCol="0">
            <a:spAutoFit/>
          </a:bodyPr>
          <a:lstStyle/>
          <a:p>
            <a:r>
              <a:rPr lang="en-US" sz="4000" smtClean="0">
                <a:solidFill>
                  <a:srgbClr val="002060"/>
                </a:solidFill>
              </a:rPr>
              <a:t>c</a:t>
            </a:r>
            <a:endParaRPr lang="en-US" sz="4000">
              <a:solidFill>
                <a:srgbClr val="002060"/>
              </a:solidFill>
            </a:endParaRPr>
          </a:p>
        </p:txBody>
      </p:sp>
      <p:sp>
        <p:nvSpPr>
          <p:cNvPr id="35" name="TextBox 34"/>
          <p:cNvSpPr txBox="1"/>
          <p:nvPr/>
        </p:nvSpPr>
        <p:spPr>
          <a:xfrm>
            <a:off x="3506576" y="987482"/>
            <a:ext cx="470000" cy="707886"/>
          </a:xfrm>
          <a:prstGeom prst="rect">
            <a:avLst/>
          </a:prstGeom>
          <a:noFill/>
        </p:spPr>
        <p:txBody>
          <a:bodyPr wrap="none" rtlCol="0">
            <a:spAutoFit/>
          </a:bodyPr>
          <a:lstStyle/>
          <a:p>
            <a:r>
              <a:rPr lang="en-US" sz="4000" smtClean="0">
                <a:solidFill>
                  <a:srgbClr val="002060"/>
                </a:solidFill>
              </a:rPr>
              <a:t>h</a:t>
            </a:r>
            <a:endParaRPr lang="en-US" sz="4000">
              <a:solidFill>
                <a:srgbClr val="002060"/>
              </a:solidFill>
            </a:endParaRPr>
          </a:p>
        </p:txBody>
      </p:sp>
      <p:sp>
        <p:nvSpPr>
          <p:cNvPr id="36" name="TextBox 35"/>
          <p:cNvSpPr txBox="1"/>
          <p:nvPr/>
        </p:nvSpPr>
        <p:spPr>
          <a:xfrm>
            <a:off x="4178089" y="1003927"/>
            <a:ext cx="470000" cy="707886"/>
          </a:xfrm>
          <a:prstGeom prst="rect">
            <a:avLst/>
          </a:prstGeom>
          <a:noFill/>
        </p:spPr>
        <p:txBody>
          <a:bodyPr wrap="none" rtlCol="0">
            <a:spAutoFit/>
          </a:bodyPr>
          <a:lstStyle/>
          <a:p>
            <a:r>
              <a:rPr lang="en-US" sz="4000">
                <a:solidFill>
                  <a:srgbClr val="002060"/>
                </a:solidFill>
              </a:rPr>
              <a:t>ó</a:t>
            </a:r>
          </a:p>
        </p:txBody>
      </p:sp>
      <p:sp>
        <p:nvSpPr>
          <p:cNvPr id="37" name="TextBox 36"/>
          <p:cNvSpPr txBox="1"/>
          <p:nvPr/>
        </p:nvSpPr>
        <p:spPr>
          <a:xfrm>
            <a:off x="1306612" y="436641"/>
            <a:ext cx="441146" cy="707886"/>
          </a:xfrm>
          <a:prstGeom prst="rect">
            <a:avLst/>
          </a:prstGeom>
          <a:noFill/>
        </p:spPr>
        <p:txBody>
          <a:bodyPr wrap="none" rtlCol="0">
            <a:spAutoFit/>
          </a:bodyPr>
          <a:lstStyle/>
          <a:p>
            <a:r>
              <a:rPr lang="en-US" sz="4000" smtClean="0">
                <a:solidFill>
                  <a:srgbClr val="002060"/>
                </a:solidFill>
              </a:rPr>
              <a:t>c</a:t>
            </a:r>
            <a:endParaRPr lang="en-US" sz="4000">
              <a:solidFill>
                <a:srgbClr val="002060"/>
              </a:solidFill>
            </a:endParaRPr>
          </a:p>
        </p:txBody>
      </p:sp>
      <p:sp>
        <p:nvSpPr>
          <p:cNvPr id="38" name="TextBox 37"/>
          <p:cNvSpPr txBox="1"/>
          <p:nvPr/>
        </p:nvSpPr>
        <p:spPr>
          <a:xfrm>
            <a:off x="2052145" y="426448"/>
            <a:ext cx="470000" cy="707886"/>
          </a:xfrm>
          <a:prstGeom prst="rect">
            <a:avLst/>
          </a:prstGeom>
          <a:noFill/>
        </p:spPr>
        <p:txBody>
          <a:bodyPr wrap="none" rtlCol="0">
            <a:spAutoFit/>
          </a:bodyPr>
          <a:lstStyle/>
          <a:p>
            <a:r>
              <a:rPr lang="en-US" sz="4000" smtClean="0">
                <a:solidFill>
                  <a:srgbClr val="002060"/>
                </a:solidFill>
              </a:rPr>
              <a:t>h</a:t>
            </a:r>
            <a:endParaRPr lang="en-US" sz="4000">
              <a:solidFill>
                <a:srgbClr val="002060"/>
              </a:solidFill>
            </a:endParaRPr>
          </a:p>
        </p:txBody>
      </p:sp>
      <p:sp>
        <p:nvSpPr>
          <p:cNvPr id="39" name="TextBox 38"/>
          <p:cNvSpPr txBox="1"/>
          <p:nvPr/>
        </p:nvSpPr>
        <p:spPr>
          <a:xfrm>
            <a:off x="2876239" y="436639"/>
            <a:ext cx="298480" cy="707886"/>
          </a:xfrm>
          <a:prstGeom prst="rect">
            <a:avLst/>
          </a:prstGeom>
          <a:noFill/>
        </p:spPr>
        <p:txBody>
          <a:bodyPr wrap="none" rtlCol="0">
            <a:spAutoFit/>
          </a:bodyPr>
          <a:lstStyle/>
          <a:p>
            <a:r>
              <a:rPr lang="en-US" sz="4000" smtClean="0">
                <a:solidFill>
                  <a:srgbClr val="002060"/>
                </a:solidFill>
              </a:rPr>
              <a:t>i</a:t>
            </a:r>
            <a:endParaRPr lang="en-US" sz="4000">
              <a:solidFill>
                <a:srgbClr val="002060"/>
              </a:solidFill>
            </a:endParaRPr>
          </a:p>
        </p:txBody>
      </p:sp>
      <p:sp>
        <p:nvSpPr>
          <p:cNvPr id="40" name="TextBox 39"/>
          <p:cNvSpPr txBox="1"/>
          <p:nvPr/>
        </p:nvSpPr>
        <p:spPr>
          <a:xfrm>
            <a:off x="3459414" y="414203"/>
            <a:ext cx="612668" cy="707886"/>
          </a:xfrm>
          <a:prstGeom prst="rect">
            <a:avLst/>
          </a:prstGeom>
          <a:noFill/>
        </p:spPr>
        <p:txBody>
          <a:bodyPr wrap="none" rtlCol="0">
            <a:spAutoFit/>
          </a:bodyPr>
          <a:lstStyle/>
          <a:p>
            <a:r>
              <a:rPr lang="en-US" sz="4000" smtClean="0">
                <a:solidFill>
                  <a:srgbClr val="002060"/>
                </a:solidFill>
              </a:rPr>
              <a:t>m</a:t>
            </a:r>
            <a:endParaRPr lang="en-US" sz="4000">
              <a:solidFill>
                <a:srgbClr val="002060"/>
              </a:solidFill>
            </a:endParaRPr>
          </a:p>
        </p:txBody>
      </p:sp>
      <p:sp>
        <p:nvSpPr>
          <p:cNvPr id="41" name="TextBox 40"/>
          <p:cNvSpPr txBox="1"/>
          <p:nvPr/>
        </p:nvSpPr>
        <p:spPr>
          <a:xfrm>
            <a:off x="4224926" y="401664"/>
            <a:ext cx="441146" cy="707886"/>
          </a:xfrm>
          <a:prstGeom prst="rect">
            <a:avLst/>
          </a:prstGeom>
          <a:noFill/>
        </p:spPr>
        <p:txBody>
          <a:bodyPr wrap="none" rtlCol="0">
            <a:spAutoFit/>
          </a:bodyPr>
          <a:lstStyle/>
          <a:p>
            <a:r>
              <a:rPr lang="en-US" sz="4000" smtClean="0">
                <a:solidFill>
                  <a:srgbClr val="002060"/>
                </a:solidFill>
              </a:rPr>
              <a:t>s</a:t>
            </a:r>
            <a:endParaRPr lang="en-US" sz="4000">
              <a:solidFill>
                <a:srgbClr val="002060"/>
              </a:solidFill>
            </a:endParaRPr>
          </a:p>
        </p:txBody>
      </p:sp>
      <p:sp>
        <p:nvSpPr>
          <p:cNvPr id="42" name="TextBox 41"/>
          <p:cNvSpPr txBox="1"/>
          <p:nvPr/>
        </p:nvSpPr>
        <p:spPr>
          <a:xfrm>
            <a:off x="4927546" y="409538"/>
            <a:ext cx="470000" cy="707886"/>
          </a:xfrm>
          <a:prstGeom prst="rect">
            <a:avLst/>
          </a:prstGeom>
          <a:noFill/>
        </p:spPr>
        <p:txBody>
          <a:bodyPr wrap="none" rtlCol="0">
            <a:spAutoFit/>
          </a:bodyPr>
          <a:lstStyle/>
          <a:p>
            <a:r>
              <a:rPr lang="en-US" sz="4000">
                <a:solidFill>
                  <a:srgbClr val="002060"/>
                </a:solidFill>
              </a:rPr>
              <a:t>â</a:t>
            </a:r>
          </a:p>
        </p:txBody>
      </p:sp>
      <p:sp>
        <p:nvSpPr>
          <p:cNvPr id="43" name="TextBox 42"/>
          <p:cNvSpPr txBox="1"/>
          <p:nvPr/>
        </p:nvSpPr>
        <p:spPr>
          <a:xfrm>
            <a:off x="5643641" y="420555"/>
            <a:ext cx="470000" cy="707886"/>
          </a:xfrm>
          <a:prstGeom prst="rect">
            <a:avLst/>
          </a:prstGeom>
          <a:noFill/>
        </p:spPr>
        <p:txBody>
          <a:bodyPr wrap="none" rtlCol="0">
            <a:spAutoFit/>
          </a:bodyPr>
          <a:lstStyle/>
          <a:p>
            <a:r>
              <a:rPr lang="en-US" sz="4000" smtClean="0">
                <a:solidFill>
                  <a:srgbClr val="002060"/>
                </a:solidFill>
              </a:rPr>
              <a:t>u</a:t>
            </a:r>
            <a:endParaRPr lang="en-US" sz="4000">
              <a:solidFill>
                <a:srgbClr val="002060"/>
              </a:solidFill>
            </a:endParaRPr>
          </a:p>
        </p:txBody>
      </p:sp>
      <p:pic>
        <p:nvPicPr>
          <p:cNvPr id="4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5118" b="21980"/>
          <a:stretch/>
        </p:blipFill>
        <p:spPr bwMode="auto">
          <a:xfrm>
            <a:off x="855432" y="2323329"/>
            <a:ext cx="2940680" cy="148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603591" y="3547432"/>
            <a:ext cx="979755" cy="646331"/>
          </a:xfrm>
          <a:prstGeom prst="rect">
            <a:avLst/>
          </a:prstGeom>
          <a:noFill/>
        </p:spPr>
        <p:txBody>
          <a:bodyPr wrap="none" rtlCol="0">
            <a:spAutoFit/>
          </a:bodyPr>
          <a:lstStyle/>
          <a:p>
            <a:r>
              <a:rPr lang="en-US" sz="3600" smtClean="0">
                <a:solidFill>
                  <a:srgbClr val="FF0000"/>
                </a:solidFill>
              </a:rPr>
              <a:t>Sóc</a:t>
            </a:r>
            <a:endParaRPr lang="en-US" sz="3600">
              <a:solidFill>
                <a:srgbClr val="FF0000"/>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183" y="2316976"/>
            <a:ext cx="374332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69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barn(inVertical)">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 xmlns:a16="http://schemas.microsoft.com/office/drawing/2014/main"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pic>
        <p:nvPicPr>
          <p:cNvPr id="7" name="Picture 6">
            <a:extLst>
              <a:ext uri="{FF2B5EF4-FFF2-40B4-BE49-F238E27FC236}">
                <a16:creationId xmlns="" xmlns:a16="http://schemas.microsoft.com/office/drawing/2014/main"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E80888"/>
          </a:solidFill>
          <a:ln w="28575">
            <a:solidFill>
              <a:srgbClr val="EB6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Khởi động</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F446B6"/>
          </a:solidFill>
          <a:ln>
            <a:solidFill>
              <a:srgbClr val="D50D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11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97564" y="0"/>
            <a:ext cx="2664512" cy="523220"/>
          </a:xfrm>
          <a:prstGeom prst="rect">
            <a:avLst/>
          </a:prstGeom>
          <a:solidFill>
            <a:schemeClr val="bg1"/>
          </a:solidFill>
        </p:spPr>
        <p:txBody>
          <a:bodyPr wrap="none" rtlCol="0">
            <a:spAutoFit/>
          </a:bodyPr>
          <a:lstStyle/>
          <a:p>
            <a:r>
              <a:rPr lang="en-US" sz="2800" smtClean="0">
                <a:solidFill>
                  <a:srgbClr val="FF0000"/>
                </a:solidFill>
              </a:rPr>
              <a:t>Câu hỏi của sói</a:t>
            </a:r>
            <a:endParaRPr lang="en-US" sz="2800">
              <a:solidFill>
                <a:srgbClr val="FF0000"/>
              </a:solidFill>
            </a:endParaRPr>
          </a:p>
        </p:txBody>
      </p:sp>
      <p:sp>
        <p:nvSpPr>
          <p:cNvPr id="3" name="TextBox 2"/>
          <p:cNvSpPr txBox="1"/>
          <p:nvPr/>
        </p:nvSpPr>
        <p:spPr>
          <a:xfrm>
            <a:off x="285116" y="427239"/>
            <a:ext cx="8570649" cy="4939814"/>
          </a:xfrm>
          <a:prstGeom prst="rect">
            <a:avLst/>
          </a:prstGeom>
          <a:noFill/>
        </p:spPr>
        <p:txBody>
          <a:bodyPr wrap="square" rtlCol="0">
            <a:spAutoFit/>
          </a:bodyPr>
          <a:lstStyle/>
          <a:p>
            <a:pPr lvl="1" algn="just"/>
            <a:r>
              <a:rPr lang="en-US" sz="2100"/>
              <a:t> </a:t>
            </a:r>
            <a:r>
              <a:rPr lang="en-US" sz="2100" smtClean="0"/>
              <a:t>   Một chú sóc đang chuyền trên cành cây bỗng trượt chân, rơi trúng đầu lão sói đang ngái ngủ. Sói chồm dậy, túm lấy sóc. Sóc van nài :</a:t>
            </a:r>
          </a:p>
          <a:p>
            <a:pPr lvl="1" algn="just"/>
            <a:r>
              <a:rPr lang="en-US" sz="2100" i="1"/>
              <a:t> </a:t>
            </a:r>
            <a:r>
              <a:rPr lang="en-US" sz="2100" i="1" smtClean="0"/>
              <a:t>   </a:t>
            </a:r>
            <a:r>
              <a:rPr lang="en-US" sz="2100" smtClean="0"/>
              <a:t>- Xin hãy thả tôi ra!</a:t>
            </a:r>
          </a:p>
          <a:p>
            <a:pPr lvl="1" algn="just"/>
            <a:r>
              <a:rPr lang="en-US" sz="2100"/>
              <a:t> </a:t>
            </a:r>
            <a:r>
              <a:rPr lang="en-US" sz="2100" smtClean="0"/>
              <a:t>   Sói nói :</a:t>
            </a:r>
          </a:p>
          <a:p>
            <a:pPr lvl="1" algn="just"/>
            <a:r>
              <a:rPr lang="en-US" sz="2100" smtClean="0"/>
              <a:t>    - Được, ta sẽ thả, những ngươi hãy nói cho ta biết : Vì sao các ngươi cứ nhảy nhót vui đùa suốt ngày, còn ta lúc nào cũng thấy buồn bực ?</a:t>
            </a:r>
          </a:p>
          <a:p>
            <a:pPr lvl="1" algn="just"/>
            <a:r>
              <a:rPr lang="en-US" sz="2100"/>
              <a:t> </a:t>
            </a:r>
            <a:r>
              <a:rPr lang="en-US" sz="2100" smtClean="0"/>
              <a:t>   Sóc bảo </a:t>
            </a:r>
            <a:r>
              <a:rPr lang="en-US" sz="2100"/>
              <a:t>:</a:t>
            </a:r>
          </a:p>
          <a:p>
            <a:pPr lvl="1" algn="just"/>
            <a:r>
              <a:rPr lang="en-US" sz="2100" smtClean="0"/>
              <a:t>     - Thả tôi ra, rồi tôi sẽ nói.</a:t>
            </a:r>
          </a:p>
          <a:p>
            <a:pPr lvl="1" algn="just"/>
            <a:r>
              <a:rPr lang="en-US" sz="2100"/>
              <a:t> </a:t>
            </a:r>
            <a:r>
              <a:rPr lang="en-US" sz="2100" smtClean="0"/>
              <a:t>   Sói thả sóc ra. Sóc nhảy tót lên cây cao, rồi đáp vọng xuống :</a:t>
            </a:r>
            <a:endParaRPr lang="en-US" sz="2100"/>
          </a:p>
          <a:p>
            <a:pPr lvl="1" algn="just"/>
            <a:r>
              <a:rPr lang="en-US" sz="2100" smtClean="0"/>
              <a:t>    - Mỗi khi nhìn thấy anh, chúng tôi đều bỏ chạy vì anh hay gây gổ. Anh hay buồn bực vì anh không có bạn bè. Còn chúng tôi lúc nào cũng vui vì chúng tôi có nhiều bạn tốt.</a:t>
            </a:r>
          </a:p>
          <a:p>
            <a:pPr lvl="1" algn="r"/>
            <a:r>
              <a:rPr lang="en-US" sz="2100" smtClean="0"/>
              <a:t>( Theo </a:t>
            </a:r>
            <a:r>
              <a:rPr lang="en-US" sz="2100" i="1" smtClean="0"/>
              <a:t>truyện cổ Grim</a:t>
            </a:r>
            <a:r>
              <a:rPr lang="en-US" sz="2100" smtClean="0"/>
              <a:t>)</a:t>
            </a:r>
          </a:p>
          <a:p>
            <a:pPr lvl="1" algn="just"/>
            <a:endParaRPr lang="en-US" sz="2100" smtClean="0"/>
          </a:p>
        </p:txBody>
      </p:sp>
      <p:grpSp>
        <p:nvGrpSpPr>
          <p:cNvPr id="7" name="Group 6"/>
          <p:cNvGrpSpPr/>
          <p:nvPr/>
        </p:nvGrpSpPr>
        <p:grpSpPr>
          <a:xfrm>
            <a:off x="3730852" y="2946231"/>
            <a:ext cx="205971" cy="377275"/>
            <a:chOff x="4036634" y="3613350"/>
            <a:chExt cx="189104" cy="296494"/>
          </a:xfrm>
        </p:grpSpPr>
        <p:cxnSp>
          <p:nvCxnSpPr>
            <p:cNvPr id="8" name="Straight Connector 7"/>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285116" y="427239"/>
            <a:ext cx="334009" cy="331057"/>
          </a:xfrm>
          <a:prstGeom prst="ellipse">
            <a:avLst/>
          </a:prstGeom>
          <a:solidFill>
            <a:srgbClr val="EB67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1</a:t>
            </a:r>
            <a:endParaRPr lang="en-US" sz="2400" b="1"/>
          </a:p>
        </p:txBody>
      </p:sp>
      <p:sp>
        <p:nvSpPr>
          <p:cNvPr id="12" name="Oval 11"/>
          <p:cNvSpPr/>
          <p:nvPr/>
        </p:nvSpPr>
        <p:spPr>
          <a:xfrm>
            <a:off x="285116" y="3323505"/>
            <a:ext cx="334009" cy="331057"/>
          </a:xfrm>
          <a:prstGeom prst="ellipse">
            <a:avLst/>
          </a:prstGeom>
          <a:solidFill>
            <a:srgbClr val="EB67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2</a:t>
            </a:r>
            <a:endParaRPr lang="en-US" sz="2400" b="1"/>
          </a:p>
        </p:txBody>
      </p:sp>
      <p:grpSp>
        <p:nvGrpSpPr>
          <p:cNvPr id="13" name="Group 12"/>
          <p:cNvGrpSpPr/>
          <p:nvPr/>
        </p:nvGrpSpPr>
        <p:grpSpPr>
          <a:xfrm>
            <a:off x="4868536" y="4254035"/>
            <a:ext cx="205971" cy="377275"/>
            <a:chOff x="4036634" y="3613350"/>
            <a:chExt cx="189104" cy="296494"/>
          </a:xfrm>
        </p:grpSpPr>
        <p:cxnSp>
          <p:nvCxnSpPr>
            <p:cNvPr id="14" name="Straight Connector 13"/>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0" y="-34426"/>
            <a:ext cx="2667718" cy="461665"/>
          </a:xfrm>
          <a:prstGeom prst="rect">
            <a:avLst/>
          </a:prstGeom>
          <a:solidFill>
            <a:srgbClr val="FFD1FF"/>
          </a:solidFill>
        </p:spPr>
        <p:txBody>
          <a:bodyPr wrap="none" rtlCol="0">
            <a:spAutoFit/>
          </a:bodyPr>
          <a:lstStyle/>
          <a:p>
            <a:r>
              <a:rPr lang="en-US" sz="2400" smtClean="0">
                <a:solidFill>
                  <a:schemeClr val="tx1"/>
                </a:solidFill>
              </a:rPr>
              <a:t>Đọc </a:t>
            </a:r>
            <a:r>
              <a:rPr lang="en-US" sz="2400" smtClean="0">
                <a:solidFill>
                  <a:schemeClr val="tx1"/>
                </a:solidFill>
              </a:rPr>
              <a:t> nối tiếp đoạn</a:t>
            </a:r>
            <a:endParaRPr lang="en-US" sz="2400">
              <a:solidFill>
                <a:schemeClr val="tx1"/>
              </a:solidFill>
            </a:endParaRPr>
          </a:p>
        </p:txBody>
      </p:sp>
    </p:spTree>
    <p:extLst>
      <p:ext uri="{BB962C8B-B14F-4D97-AF65-F5344CB8AC3E}">
        <p14:creationId xmlns:p14="http://schemas.microsoft.com/office/powerpoint/2010/main" val="4010886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53"/>
        <p:cNvGrpSpPr/>
        <p:nvPr/>
      </p:nvGrpSpPr>
      <p:grpSpPr>
        <a:xfrm>
          <a:off x="0" y="0"/>
          <a:ext cx="0" cy="0"/>
          <a:chOff x="0" y="0"/>
          <a:chExt cx="0" cy="0"/>
        </a:xfrm>
      </p:grpSpPr>
      <p:pic>
        <p:nvPicPr>
          <p:cNvPr id="6" name="Picture 5">
            <a:extLst>
              <a:ext uri="{FF2B5EF4-FFF2-40B4-BE49-F238E27FC236}">
                <a16:creationId xmlns="" xmlns:a16="http://schemas.microsoft.com/office/drawing/2014/main" id="{50AF093B-0823-42E9-99FC-2AB0093227DF}"/>
              </a:ext>
            </a:extLst>
          </p:cNvPr>
          <p:cNvPicPr>
            <a:picLocks noChangeAspect="1"/>
          </p:cNvPicPr>
          <p:nvPr/>
        </p:nvPicPr>
        <p:blipFill>
          <a:blip r:embed="rId4"/>
          <a:stretch>
            <a:fillRect/>
          </a:stretch>
        </p:blipFill>
        <p:spPr>
          <a:xfrm>
            <a:off x="174526" y="1747468"/>
            <a:ext cx="1401031" cy="3383280"/>
          </a:xfrm>
          <a:prstGeom prst="rect">
            <a:avLst/>
          </a:prstGeom>
        </p:spPr>
      </p:pic>
      <p:sp>
        <p:nvSpPr>
          <p:cNvPr id="2" name="Rounded Rectangle 1"/>
          <p:cNvSpPr/>
          <p:nvPr/>
        </p:nvSpPr>
        <p:spPr>
          <a:xfrm>
            <a:off x="-2" y="0"/>
            <a:ext cx="9144001" cy="1448656"/>
          </a:xfrm>
          <a:prstGeom prst="roundRect">
            <a:avLst/>
          </a:prstGeom>
          <a:solidFill>
            <a:srgbClr val="E80888"/>
          </a:solidFill>
          <a:ln w="76200">
            <a:solidFill>
              <a:srgbClr val="FFD1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smtClean="0"/>
              <a:t>         BÀI HỌC TỪ CUỘC SỐNG</a:t>
            </a:r>
            <a:endParaRPr lang="en-US" sz="4400" b="1"/>
          </a:p>
        </p:txBody>
      </p:sp>
      <p:sp>
        <p:nvSpPr>
          <p:cNvPr id="5" name="Oval 4"/>
          <p:cNvSpPr/>
          <p:nvPr/>
        </p:nvSpPr>
        <p:spPr>
          <a:xfrm>
            <a:off x="-225781" y="-180975"/>
            <a:ext cx="1575559" cy="1290584"/>
          </a:xfrm>
          <a:prstGeom prst="ellipse">
            <a:avLst/>
          </a:prstGeom>
          <a:solidFill>
            <a:schemeClr val="bg1"/>
          </a:solidFill>
          <a:ln w="76200">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E80888"/>
                </a:solidFill>
              </a:rPr>
              <a:t>5</a:t>
            </a:r>
            <a:endParaRPr lang="en-US" sz="6000" b="1">
              <a:solidFill>
                <a:srgbClr val="E80888"/>
              </a:solidFill>
            </a:endParaRPr>
          </a:p>
        </p:txBody>
      </p:sp>
      <p:grpSp>
        <p:nvGrpSpPr>
          <p:cNvPr id="12" name="Group 11"/>
          <p:cNvGrpSpPr/>
          <p:nvPr/>
        </p:nvGrpSpPr>
        <p:grpSpPr>
          <a:xfrm>
            <a:off x="2123416" y="1959308"/>
            <a:ext cx="6789696" cy="1028015"/>
            <a:chOff x="9566063" y="964372"/>
            <a:chExt cx="5446165" cy="698253"/>
          </a:xfrm>
        </p:grpSpPr>
        <p:sp>
          <p:nvSpPr>
            <p:cNvPr id="16" name="Rectangle 10"/>
            <p:cNvSpPr/>
            <p:nvPr/>
          </p:nvSpPr>
          <p:spPr>
            <a:xfrm>
              <a:off x="9566063" y="1015053"/>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B67B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446B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4"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5"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10" name="TextBox 9"/>
          <p:cNvSpPr txBox="1"/>
          <p:nvPr/>
        </p:nvSpPr>
        <p:spPr>
          <a:xfrm>
            <a:off x="2124738" y="2044087"/>
            <a:ext cx="6034523" cy="707874"/>
          </a:xfrm>
          <a:prstGeom prst="rect">
            <a:avLst/>
          </a:prstGeom>
          <a:noFill/>
        </p:spPr>
        <p:txBody>
          <a:bodyPr wrap="square" lIns="91428" tIns="45714" rIns="91428" bIns="45714" rtlCol="0">
            <a:spAutoFit/>
          </a:bodyPr>
          <a:lstStyle/>
          <a:p>
            <a:pPr algn="ctr"/>
            <a:r>
              <a:rPr lang="en-US" sz="4000" b="1" smtClean="0">
                <a:solidFill>
                  <a:srgbClr val="E80888"/>
                </a:solidFill>
                <a:latin typeface="Arial" pitchFamily="34" charset="0"/>
                <a:ea typeface="Arial-Rounded" pitchFamily="34" charset="0"/>
                <a:cs typeface="Arial" pitchFamily="34" charset="0"/>
              </a:rPr>
              <a:t>Câu hỏi của sói</a:t>
            </a:r>
            <a:endParaRPr lang="en-US" sz="4000" b="1">
              <a:solidFill>
                <a:srgbClr val="E80888"/>
              </a:solidFill>
              <a:latin typeface="Arial" pitchFamily="34" charset="0"/>
              <a:ea typeface="Arial-Rounded" pitchFamily="34" charset="0"/>
              <a:cs typeface="Arial" pitchFamily="34" charset="0"/>
            </a:endParaRPr>
          </a:p>
        </p:txBody>
      </p:sp>
      <p:sp>
        <p:nvSpPr>
          <p:cNvPr id="4" name="Oval 3"/>
          <p:cNvSpPr/>
          <p:nvPr/>
        </p:nvSpPr>
        <p:spPr>
          <a:xfrm>
            <a:off x="1374593" y="1928949"/>
            <a:ext cx="1055077" cy="1028015"/>
          </a:xfrm>
          <a:prstGeom prst="ellipse">
            <a:avLst/>
          </a:prstGeom>
          <a:solidFill>
            <a:srgbClr val="E808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05221" y="1932472"/>
            <a:ext cx="793820" cy="1015651"/>
          </a:xfrm>
          <a:prstGeom prst="rect">
            <a:avLst/>
          </a:prstGeom>
          <a:noFill/>
        </p:spPr>
        <p:txBody>
          <a:bodyPr wrap="square" lIns="91428" tIns="45714" rIns="91428" bIns="45714" rtlCol="0">
            <a:spAutoFit/>
          </a:bodyPr>
          <a:lstStyle/>
          <a:p>
            <a:pPr algn="ctr"/>
            <a:r>
              <a:rPr lang="en-US" sz="2400" b="1" smtClean="0">
                <a:solidFill>
                  <a:schemeClr val="bg1"/>
                </a:solidFill>
                <a:latin typeface="+mn-lt"/>
                <a:ea typeface="Arial-Rounded" pitchFamily="34" charset="0"/>
                <a:cs typeface="Arial-Rounded" pitchFamily="34" charset="0"/>
              </a:rPr>
              <a:t>Bài</a:t>
            </a:r>
          </a:p>
          <a:p>
            <a:pPr algn="ctr"/>
            <a:r>
              <a:rPr lang="en-US" sz="3600" b="1" smtClean="0">
                <a:solidFill>
                  <a:schemeClr val="bg1"/>
                </a:solidFill>
                <a:latin typeface="+mn-lt"/>
                <a:ea typeface="Arial-Rounded" pitchFamily="34" charset="0"/>
                <a:cs typeface="Times New Roman" pitchFamily="18" charset="0"/>
              </a:rPr>
              <a:t>3</a:t>
            </a:r>
            <a:endParaRPr lang="en-US" sz="3600" b="1">
              <a:solidFill>
                <a:schemeClr val="bg1"/>
              </a:solidFill>
              <a:latin typeface="+mn-lt"/>
              <a:ea typeface="Arial-Rounded"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E80888"/>
          </a:solidFill>
          <a:ln w="28575">
            <a:solidFill>
              <a:srgbClr val="EB6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Tiết 3</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F446B6"/>
          </a:solidFill>
          <a:ln>
            <a:solidFill>
              <a:srgbClr val="D50D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56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200" y="2740378"/>
            <a:ext cx="8743950" cy="2147323"/>
          </a:xfrm>
          <a:prstGeom prst="rect">
            <a:avLst/>
          </a:prstGeom>
          <a:solidFill>
            <a:schemeClr val="bg1"/>
          </a:solidFill>
          <a:ln>
            <a:noFill/>
          </a:ln>
          <a:effectLst/>
          <a:extLst/>
        </p:spPr>
      </p:pic>
      <p:sp>
        <p:nvSpPr>
          <p:cNvPr id="4" name="TextBox 3"/>
          <p:cNvSpPr txBox="1"/>
          <p:nvPr/>
        </p:nvSpPr>
        <p:spPr>
          <a:xfrm>
            <a:off x="517483" y="29664"/>
            <a:ext cx="7765990" cy="461665"/>
          </a:xfrm>
          <a:prstGeom prst="rect">
            <a:avLst/>
          </a:prstGeom>
          <a:solidFill>
            <a:schemeClr val="bg1"/>
          </a:solidFill>
        </p:spPr>
        <p:txBody>
          <a:bodyPr wrap="square" rtlCol="0">
            <a:spAutoFit/>
          </a:bodyPr>
          <a:lstStyle/>
          <a:p>
            <a:r>
              <a:rPr lang="en-US" sz="2400">
                <a:solidFill>
                  <a:schemeClr val="tx1"/>
                </a:solidFill>
              </a:rPr>
              <a:t>Chọn từ ngữ để hoàn thiện câu và viết câu vào vở</a:t>
            </a:r>
          </a:p>
        </p:txBody>
      </p:sp>
      <p:sp>
        <p:nvSpPr>
          <p:cNvPr id="13" name="Oval 12"/>
          <p:cNvSpPr/>
          <p:nvPr/>
        </p:nvSpPr>
        <p:spPr>
          <a:xfrm>
            <a:off x="36707" y="0"/>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5</a:t>
            </a:r>
            <a:endParaRPr lang="en-US" sz="2400" b="1">
              <a:solidFill>
                <a:schemeClr val="bg1"/>
              </a:solidFill>
            </a:endParaRPr>
          </a:p>
        </p:txBody>
      </p:sp>
      <p:pic>
        <p:nvPicPr>
          <p:cNvPr id="1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243" y="2093202"/>
            <a:ext cx="8743950" cy="2147323"/>
          </a:xfrm>
          <a:prstGeom prst="rect">
            <a:avLst/>
          </a:prstGeom>
          <a:solidFill>
            <a:schemeClr val="bg1"/>
          </a:solidFill>
          <a:ln>
            <a:noFill/>
          </a:ln>
          <a:effectLst/>
          <a:extLst/>
        </p:spPr>
      </p:pic>
      <p:sp>
        <p:nvSpPr>
          <p:cNvPr id="15" name="Rounded Rectangle 14"/>
          <p:cNvSpPr/>
          <p:nvPr/>
        </p:nvSpPr>
        <p:spPr>
          <a:xfrm>
            <a:off x="277095" y="458351"/>
            <a:ext cx="8517098" cy="633047"/>
          </a:xfrm>
          <a:prstGeom prst="roundRect">
            <a:avLst/>
          </a:prstGeom>
          <a:solidFill>
            <a:srgbClr val="FEE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418AC"/>
              </a:solidFill>
            </a:endParaRPr>
          </a:p>
        </p:txBody>
      </p:sp>
      <p:sp>
        <p:nvSpPr>
          <p:cNvPr id="16" name="Rounded Rectangle 15"/>
          <p:cNvSpPr/>
          <p:nvPr/>
        </p:nvSpPr>
        <p:spPr>
          <a:xfrm>
            <a:off x="410393" y="458351"/>
            <a:ext cx="1818457"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418AC"/>
                </a:solidFill>
              </a:rPr>
              <a:t>nhảy nhót</a:t>
            </a:r>
            <a:endParaRPr lang="en-US" sz="2400">
              <a:solidFill>
                <a:srgbClr val="0418AC"/>
              </a:solidFill>
            </a:endParaRPr>
          </a:p>
        </p:txBody>
      </p:sp>
      <p:sp>
        <p:nvSpPr>
          <p:cNvPr id="19" name="Rounded Rectangle 18"/>
          <p:cNvSpPr/>
          <p:nvPr/>
        </p:nvSpPr>
        <p:spPr>
          <a:xfrm>
            <a:off x="209156" y="1103638"/>
            <a:ext cx="8652975" cy="5404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chemeClr val="tx1"/>
                </a:solidFill>
              </a:rPr>
              <a:t>a. </a:t>
            </a:r>
            <a:r>
              <a:rPr lang="en-US" sz="2400" smtClean="0">
                <a:solidFill>
                  <a:schemeClr val="tx1"/>
                </a:solidFill>
              </a:rPr>
              <a:t>Mấy chú chim sẻ đang  ………….   trên cành cây.</a:t>
            </a:r>
            <a:endParaRPr lang="en-US" sz="2400">
              <a:solidFill>
                <a:schemeClr val="tx1"/>
              </a:solidFill>
            </a:endParaRPr>
          </a:p>
        </p:txBody>
      </p:sp>
      <p:sp>
        <p:nvSpPr>
          <p:cNvPr id="20" name="Rectangle 19"/>
          <p:cNvSpPr/>
          <p:nvPr/>
        </p:nvSpPr>
        <p:spPr>
          <a:xfrm>
            <a:off x="635093" y="2562290"/>
            <a:ext cx="8480332"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Mấy chú chim sẻ đang nhảy nhót trên cành</a:t>
            </a:r>
            <a:endParaRPr lang="en-US" sz="3200" b="1">
              <a:solidFill>
                <a:srgbClr val="0418AC"/>
              </a:solidFill>
              <a:latin typeface="HP001 4 hàng" pitchFamily="34" charset="0"/>
              <a:ea typeface="Arial-Rounded" pitchFamily="34" charset="0"/>
              <a:cs typeface="Arial-Rounded" pitchFamily="34" charset="0"/>
            </a:endParaRPr>
          </a:p>
        </p:txBody>
      </p:sp>
      <p:sp>
        <p:nvSpPr>
          <p:cNvPr id="23" name="Rounded Rectangle 22"/>
          <p:cNvSpPr/>
          <p:nvPr/>
        </p:nvSpPr>
        <p:spPr>
          <a:xfrm>
            <a:off x="2142991" y="458349"/>
            <a:ext cx="1818457"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418AC"/>
                </a:solidFill>
              </a:rPr>
              <a:t>gây gổ</a:t>
            </a:r>
            <a:endParaRPr lang="en-US" sz="2400">
              <a:solidFill>
                <a:srgbClr val="0418AC"/>
              </a:solidFill>
            </a:endParaRPr>
          </a:p>
        </p:txBody>
      </p:sp>
      <p:sp>
        <p:nvSpPr>
          <p:cNvPr id="24" name="Rounded Rectangle 23"/>
          <p:cNvSpPr/>
          <p:nvPr/>
        </p:nvSpPr>
        <p:spPr>
          <a:xfrm>
            <a:off x="4057651" y="463897"/>
            <a:ext cx="977057"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418AC"/>
                </a:solidFill>
              </a:rPr>
              <a:t>hát</a:t>
            </a:r>
            <a:endParaRPr lang="en-US" sz="2400">
              <a:solidFill>
                <a:srgbClr val="0418AC"/>
              </a:solidFill>
            </a:endParaRPr>
          </a:p>
        </p:txBody>
      </p:sp>
      <p:sp>
        <p:nvSpPr>
          <p:cNvPr id="25" name="Rounded Rectangle 24"/>
          <p:cNvSpPr/>
          <p:nvPr/>
        </p:nvSpPr>
        <p:spPr>
          <a:xfrm>
            <a:off x="5303231" y="455214"/>
            <a:ext cx="1538245"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418AC"/>
                </a:solidFill>
              </a:rPr>
              <a:t>tốt bụng</a:t>
            </a:r>
            <a:endParaRPr lang="en-US" sz="2400">
              <a:solidFill>
                <a:srgbClr val="0418AC"/>
              </a:solidFill>
            </a:endParaRPr>
          </a:p>
        </p:txBody>
      </p:sp>
      <p:sp>
        <p:nvSpPr>
          <p:cNvPr id="26" name="Rounded Rectangle 25"/>
          <p:cNvSpPr/>
          <p:nvPr/>
        </p:nvSpPr>
        <p:spPr>
          <a:xfrm>
            <a:off x="7138930" y="470591"/>
            <a:ext cx="1610450"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418AC"/>
                </a:solidFill>
              </a:rPr>
              <a:t>chăm chỉ</a:t>
            </a:r>
            <a:endParaRPr lang="en-US" sz="2400">
              <a:solidFill>
                <a:srgbClr val="0418AC"/>
              </a:solidFill>
            </a:endParaRPr>
          </a:p>
        </p:txBody>
      </p:sp>
      <p:sp>
        <p:nvSpPr>
          <p:cNvPr id="27" name="Rounded Rectangle 26"/>
          <p:cNvSpPr/>
          <p:nvPr/>
        </p:nvSpPr>
        <p:spPr>
          <a:xfrm>
            <a:off x="194325" y="1644068"/>
            <a:ext cx="8652975" cy="5404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chemeClr val="tx1"/>
                </a:solidFill>
              </a:rPr>
              <a:t>b. </a:t>
            </a:r>
            <a:r>
              <a:rPr lang="en-US" sz="2400" smtClean="0">
                <a:solidFill>
                  <a:schemeClr val="tx1"/>
                </a:solidFill>
              </a:rPr>
              <a:t>Người nào hay……………. thì sẽ không có bạn bè.</a:t>
            </a:r>
            <a:endParaRPr lang="en-US" sz="2400">
              <a:solidFill>
                <a:schemeClr val="tx1"/>
              </a:solidFill>
            </a:endParaRPr>
          </a:p>
        </p:txBody>
      </p:sp>
      <p:sp>
        <p:nvSpPr>
          <p:cNvPr id="28" name="Rectangle 27"/>
          <p:cNvSpPr/>
          <p:nvPr/>
        </p:nvSpPr>
        <p:spPr>
          <a:xfrm>
            <a:off x="50243" y="3232217"/>
            <a:ext cx="8480332"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cây.</a:t>
            </a:r>
            <a:endParaRPr lang="en-US" sz="3200" b="1">
              <a:solidFill>
                <a:srgbClr val="0418AC"/>
              </a:solidFill>
              <a:latin typeface="HP001 4 hàng" pitchFamily="34" charset="0"/>
              <a:ea typeface="Arial-Rounded" pitchFamily="34" charset="0"/>
              <a:cs typeface="Arial-Rounded" pitchFamily="34" charset="0"/>
            </a:endParaRPr>
          </a:p>
        </p:txBody>
      </p:sp>
      <p:sp>
        <p:nvSpPr>
          <p:cNvPr id="30" name="Rectangle 29"/>
          <p:cNvSpPr/>
          <p:nvPr/>
        </p:nvSpPr>
        <p:spPr>
          <a:xfrm>
            <a:off x="635093" y="3877837"/>
            <a:ext cx="8480332"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Người nào hay gây gổ sẽ không có bạn bè.</a:t>
            </a:r>
            <a:endParaRPr lang="en-US" sz="3200" b="1">
              <a:solidFill>
                <a:srgbClr val="0418AC"/>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263095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8.33333E-7 -8.11478E-7 L 0.175 -8.11478E-7 C 0.25347 -8.11478E-7 0.35 0.03116 0.35 0.05646 L 0.35 0.11293 " pathEditMode="relative" rAng="0" ptsTypes="FfFF">
                                      <p:cBhvr>
                                        <p:cTn id="6" dur="2000" fill="hold"/>
                                        <p:tgtEl>
                                          <p:spTgt spid="16"/>
                                        </p:tgtEl>
                                        <p:attrNameLst>
                                          <p:attrName>ppt_x</p:attrName>
                                          <p:attrName>ppt_y</p:attrName>
                                        </p:attrNameLst>
                                      </p:cBhvr>
                                      <p:rCtr x="17500" y="5646"/>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grpId="0" nodeType="clickEffect">
                                  <p:stCondLst>
                                    <p:cond delay="0"/>
                                  </p:stCondLst>
                                  <p:childTnLst>
                                    <p:animMotion origin="layout" path="M -5.55556E-7 -8.11478E-7 L 0.0125 -8.11478E-7 C 0.01806 -8.11478E-7 0.025 0.06017 0.025 0.11015 L 0.025 0.22061 " pathEditMode="relative" rAng="0" ptsTypes="FfFF">
                                      <p:cBhvr>
                                        <p:cTn id="10" dur="2000" fill="hold"/>
                                        <p:tgtEl>
                                          <p:spTgt spid="23"/>
                                        </p:tgtEl>
                                        <p:attrNameLst>
                                          <p:attrName>ppt_x</p:attrName>
                                          <p:attrName>ppt_y</p:attrName>
                                        </p:attrNameLst>
                                      </p:cBhvr>
                                      <p:rCtr x="1250" y="11015"/>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6" presetClass="entr" presetSubtype="21"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135" y="-1"/>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6</a:t>
            </a:r>
            <a:endParaRPr lang="en-US" sz="2400" b="1">
              <a:solidFill>
                <a:schemeClr val="bg1"/>
              </a:solidFill>
            </a:endParaRPr>
          </a:p>
        </p:txBody>
      </p:sp>
      <p:sp>
        <p:nvSpPr>
          <p:cNvPr id="5" name="TextBox 4"/>
          <p:cNvSpPr txBox="1"/>
          <p:nvPr/>
        </p:nvSpPr>
        <p:spPr>
          <a:xfrm>
            <a:off x="647127" y="0"/>
            <a:ext cx="8375687" cy="461665"/>
          </a:xfrm>
          <a:prstGeom prst="rect">
            <a:avLst/>
          </a:prstGeom>
          <a:solidFill>
            <a:schemeClr val="bg1"/>
          </a:solidFill>
        </p:spPr>
        <p:txBody>
          <a:bodyPr wrap="square" rtlCol="0">
            <a:spAutoFit/>
          </a:bodyPr>
          <a:lstStyle/>
          <a:p>
            <a:r>
              <a:rPr lang="en-US" sz="2400" smtClean="0">
                <a:solidFill>
                  <a:schemeClr val="tx1"/>
                </a:solidFill>
              </a:rPr>
              <a:t>   </a:t>
            </a:r>
            <a:r>
              <a:rPr lang="en-US" sz="2400">
                <a:solidFill>
                  <a:schemeClr val="tx1"/>
                </a:solidFill>
              </a:rPr>
              <a:t>Quan sát tranh và dùng từ ngữ trong khung để </a:t>
            </a:r>
            <a:r>
              <a:rPr lang="en-US" sz="2400" smtClean="0">
                <a:solidFill>
                  <a:schemeClr val="tx1"/>
                </a:solidFill>
              </a:rPr>
              <a:t>theo tranh</a:t>
            </a:r>
            <a:endParaRPr lang="en-US" sz="2400" b="1" i="1">
              <a:solidFill>
                <a:schemeClr val="tx1"/>
              </a:solidFill>
            </a:endParaRPr>
          </a:p>
        </p:txBody>
      </p:sp>
      <p:sp>
        <p:nvSpPr>
          <p:cNvPr id="6" name="TextBox 5"/>
          <p:cNvSpPr txBox="1"/>
          <p:nvPr/>
        </p:nvSpPr>
        <p:spPr>
          <a:xfrm>
            <a:off x="1179649" y="473250"/>
            <a:ext cx="6003347" cy="461665"/>
          </a:xfrm>
          <a:prstGeom prst="rect">
            <a:avLst/>
          </a:prstGeom>
          <a:solidFill>
            <a:schemeClr val="bg1"/>
          </a:solidFill>
          <a:ln w="28575">
            <a:solidFill>
              <a:srgbClr val="E80888"/>
            </a:solidFill>
          </a:ln>
        </p:spPr>
        <p:txBody>
          <a:bodyPr wrap="square" rtlCol="0">
            <a:spAutoFit/>
          </a:bodyPr>
          <a:lstStyle/>
          <a:p>
            <a:r>
              <a:rPr lang="en-US" sz="2400">
                <a:solidFill>
                  <a:schemeClr val="tx1"/>
                </a:solidFill>
              </a:rPr>
              <a:t>g</a:t>
            </a:r>
            <a:r>
              <a:rPr lang="en-US" sz="2400" smtClean="0">
                <a:solidFill>
                  <a:schemeClr val="tx1"/>
                </a:solidFill>
              </a:rPr>
              <a:t>ây gổ</a:t>
            </a:r>
            <a:r>
              <a:rPr lang="en-US" sz="2400" smtClean="0">
                <a:solidFill>
                  <a:schemeClr val="tx1"/>
                </a:solidFill>
              </a:rPr>
              <a:t>	</a:t>
            </a:r>
            <a:r>
              <a:rPr lang="en-US" sz="2400" smtClean="0">
                <a:solidFill>
                  <a:schemeClr val="tx1"/>
                </a:solidFill>
              </a:rPr>
              <a:t>       bạn bè 		       chơi</a:t>
            </a:r>
            <a:endParaRPr lang="en-US" sz="2400">
              <a:solidFill>
                <a:schemeClr val="tx1"/>
              </a:solidFill>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30125" y="1133475"/>
            <a:ext cx="3541865" cy="329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749146" y="3550257"/>
            <a:ext cx="3273668" cy="830997"/>
          </a:xfrm>
          <a:prstGeom prst="rect">
            <a:avLst/>
          </a:prstGeom>
          <a:solidFill>
            <a:schemeClr val="bg1"/>
          </a:solidFill>
        </p:spPr>
        <p:txBody>
          <a:bodyPr wrap="square">
            <a:spAutoFit/>
          </a:bodyPr>
          <a:lstStyle/>
          <a:p>
            <a:r>
              <a:rPr lang="en-US" sz="2400" smtClean="0"/>
              <a:t>Là bạn bè chúng ta không nên gây gổ</a:t>
            </a:r>
            <a:endParaRPr lang="en-US" sz="2400"/>
          </a:p>
        </p:txBody>
      </p:sp>
      <p:sp>
        <p:nvSpPr>
          <p:cNvPr id="9" name="Rectangle 8"/>
          <p:cNvSpPr/>
          <p:nvPr/>
        </p:nvSpPr>
        <p:spPr>
          <a:xfrm>
            <a:off x="225405" y="3667534"/>
            <a:ext cx="2892368" cy="830997"/>
          </a:xfrm>
          <a:prstGeom prst="rect">
            <a:avLst/>
          </a:prstGeom>
          <a:solidFill>
            <a:schemeClr val="bg1"/>
          </a:solidFill>
        </p:spPr>
        <p:txBody>
          <a:bodyPr wrap="square">
            <a:spAutoFit/>
          </a:bodyPr>
          <a:lstStyle/>
          <a:p>
            <a:r>
              <a:rPr lang="en-US" sz="2400" smtClean="0"/>
              <a:t>Các bạn đang chơi rất vui vẻ</a:t>
            </a:r>
            <a:endParaRPr lang="en-US" sz="2400"/>
          </a:p>
        </p:txBody>
      </p:sp>
    </p:spTree>
    <p:extLst>
      <p:ext uri="{BB962C8B-B14F-4D97-AF65-F5344CB8AC3E}">
        <p14:creationId xmlns:p14="http://schemas.microsoft.com/office/powerpoint/2010/main" val="49273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E80888"/>
          </a:solidFill>
          <a:ln w="28575">
            <a:solidFill>
              <a:srgbClr val="EB6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Tiết 4</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F446B6"/>
          </a:solidFill>
          <a:ln>
            <a:solidFill>
              <a:srgbClr val="D50D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100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2135" y="-1"/>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7</a:t>
            </a:r>
            <a:endParaRPr lang="en-US" sz="2400" b="1">
              <a:solidFill>
                <a:schemeClr val="bg1"/>
              </a:solidFill>
            </a:endParaRPr>
          </a:p>
        </p:txBody>
      </p:sp>
      <p:sp>
        <p:nvSpPr>
          <p:cNvPr id="4" name="TextBox 3"/>
          <p:cNvSpPr txBox="1"/>
          <p:nvPr/>
        </p:nvSpPr>
        <p:spPr>
          <a:xfrm>
            <a:off x="647127" y="82176"/>
            <a:ext cx="2235221" cy="461665"/>
          </a:xfrm>
          <a:prstGeom prst="rect">
            <a:avLst/>
          </a:prstGeom>
          <a:solidFill>
            <a:schemeClr val="bg1"/>
          </a:solidFill>
        </p:spPr>
        <p:txBody>
          <a:bodyPr wrap="square" rtlCol="0">
            <a:spAutoFit/>
          </a:bodyPr>
          <a:lstStyle/>
          <a:p>
            <a:r>
              <a:rPr lang="en-US" sz="2400" smtClean="0">
                <a:solidFill>
                  <a:schemeClr val="tx1"/>
                </a:solidFill>
              </a:rPr>
              <a:t>   Nghe viết </a:t>
            </a:r>
            <a:endParaRPr lang="en-US" sz="2400">
              <a:solidFill>
                <a:schemeClr val="tx1"/>
              </a:solidFill>
            </a:endParaRPr>
          </a:p>
        </p:txBody>
      </p:sp>
      <p:sp>
        <p:nvSpPr>
          <p:cNvPr id="5" name="Rectangle 4"/>
          <p:cNvSpPr/>
          <p:nvPr/>
        </p:nvSpPr>
        <p:spPr>
          <a:xfrm>
            <a:off x="631055" y="850805"/>
            <a:ext cx="7512899" cy="1292662"/>
          </a:xfrm>
          <a:prstGeom prst="rect">
            <a:avLst/>
          </a:prstGeom>
          <a:solidFill>
            <a:srgbClr val="FEE7EF"/>
          </a:solidFill>
        </p:spPr>
        <p:txBody>
          <a:bodyPr wrap="square">
            <a:spAutoFit/>
          </a:bodyPr>
          <a:lstStyle/>
          <a:p>
            <a:r>
              <a:rPr lang="en-US" sz="2600" smtClean="0"/>
              <a:t>      </a:t>
            </a:r>
            <a:r>
              <a:rPr lang="en-US" sz="2600" smtClean="0"/>
              <a:t>Sói luôn thấy buồn bực vì sói không có bạn bè. Còn sóc lúc nào cũng vui vẻ vì sóc có nhiều bạn tốt.</a:t>
            </a:r>
            <a:endParaRPr lang="en-US" sz="2600"/>
          </a:p>
        </p:txBody>
      </p:sp>
      <p:pic>
        <p:nvPicPr>
          <p:cNvPr id="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775" y="2736536"/>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21913" y="2971158"/>
            <a:ext cx="8313467" cy="830997"/>
          </a:xfrm>
          <a:prstGeom prst="rect">
            <a:avLst/>
          </a:prstGeom>
        </p:spPr>
        <p:txBody>
          <a:bodyPr wrap="square">
            <a:spAutoFit/>
          </a:bodyPr>
          <a:lstStyle/>
          <a:p>
            <a:pPr>
              <a:lnSpc>
                <a:spcPct val="150000"/>
              </a:lnSpc>
            </a:pPr>
            <a:r>
              <a:rPr lang="en-US" sz="3200" b="1" smtClean="0">
                <a:solidFill>
                  <a:srgbClr val="0418AC"/>
                </a:solidFill>
                <a:latin typeface="HP001 4 hàng" pitchFamily="34" charset="0"/>
                <a:ea typeface="Arial-Rounded" pitchFamily="34" charset="0"/>
                <a:cs typeface="Arial-Rounded" pitchFamily="34" charset="0"/>
              </a:rPr>
              <a:t>Sói luôn cảm thấy buồn bực vì sói không có</a:t>
            </a:r>
            <a:endParaRPr lang="en-US" sz="3200" b="1">
              <a:solidFill>
                <a:srgbClr val="0418AC"/>
              </a:solidFill>
              <a:latin typeface="HP001 4 hàng" pitchFamily="34" charset="0"/>
              <a:ea typeface="Arial-Rounded" pitchFamily="34" charset="0"/>
              <a:cs typeface="Arial-Rounded" pitchFamily="34" charset="0"/>
            </a:endParaRPr>
          </a:p>
        </p:txBody>
      </p:sp>
      <p:sp>
        <p:nvSpPr>
          <p:cNvPr id="8" name="TextBox 7"/>
          <p:cNvSpPr txBox="1"/>
          <p:nvPr/>
        </p:nvSpPr>
        <p:spPr>
          <a:xfrm>
            <a:off x="263431" y="2274871"/>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9" name="Rectangle 8"/>
          <p:cNvSpPr/>
          <p:nvPr/>
        </p:nvSpPr>
        <p:spPr>
          <a:xfrm>
            <a:off x="89694" y="3839159"/>
            <a:ext cx="8632491" cy="584775"/>
          </a:xfrm>
          <a:prstGeom prst="rect">
            <a:avLst/>
          </a:prstGeom>
        </p:spPr>
        <p:txBody>
          <a:bodyPr wrap="none">
            <a:spAutoFit/>
          </a:bodyPr>
          <a:lstStyle/>
          <a:p>
            <a:r>
              <a:rPr lang="en-US" sz="3200" b="1" smtClean="0">
                <a:solidFill>
                  <a:srgbClr val="0418AC"/>
                </a:solidFill>
                <a:latin typeface="HP001 4 hàng" pitchFamily="34" charset="0"/>
                <a:ea typeface="Arial-Rounded" pitchFamily="34" charset="0"/>
                <a:cs typeface="Arial-Rounded" pitchFamily="34" charset="0"/>
              </a:rPr>
              <a:t>bạn bè. Còn sóc lúc nào cũng vui vẻ vì sóc có </a:t>
            </a:r>
            <a:endParaRPr lang="en-US" sz="3200"/>
          </a:p>
        </p:txBody>
      </p:sp>
      <p:sp>
        <p:nvSpPr>
          <p:cNvPr id="10" name="Rectangle 9"/>
          <p:cNvSpPr/>
          <p:nvPr/>
        </p:nvSpPr>
        <p:spPr>
          <a:xfrm>
            <a:off x="138247" y="4487776"/>
            <a:ext cx="2614818" cy="584775"/>
          </a:xfrm>
          <a:prstGeom prst="rect">
            <a:avLst/>
          </a:prstGeom>
        </p:spPr>
        <p:txBody>
          <a:bodyPr wrap="none">
            <a:spAutoFit/>
          </a:bodyPr>
          <a:lstStyle/>
          <a:p>
            <a:r>
              <a:rPr lang="en-US" sz="3200" b="1" smtClean="0">
                <a:solidFill>
                  <a:srgbClr val="0418AC"/>
                </a:solidFill>
                <a:latin typeface="HP001 4 hàng" pitchFamily="34" charset="0"/>
                <a:ea typeface="Arial-Rounded" pitchFamily="34" charset="0"/>
                <a:cs typeface="Arial-Rounded" pitchFamily="34" charset="0"/>
              </a:rPr>
              <a:t>nhiều bạn tốt</a:t>
            </a:r>
            <a:r>
              <a:rPr lang="en-US" sz="3200" b="1" smtClean="0">
                <a:solidFill>
                  <a:srgbClr val="0418AC"/>
                </a:solidFill>
                <a:latin typeface="HP001 4 hàng" pitchFamily="34" charset="0"/>
                <a:ea typeface="Arial-Rounded" pitchFamily="34" charset="0"/>
                <a:cs typeface="Arial-Rounded" pitchFamily="34" charset="0"/>
              </a:rPr>
              <a:t>.</a:t>
            </a:r>
            <a:endParaRPr lang="en-US" sz="3200"/>
          </a:p>
        </p:txBody>
      </p:sp>
    </p:spTree>
    <p:extLst>
      <p:ext uri="{BB962C8B-B14F-4D97-AF65-F5344CB8AC3E}">
        <p14:creationId xmlns:p14="http://schemas.microsoft.com/office/powerpoint/2010/main" val="135448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P spid="10"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5029</TotalTime>
  <Words>583</Words>
  <PresentationFormat>On-screen Show (16:9)</PresentationFormat>
  <Paragraphs>150</Paragraphs>
  <Slides>16</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Times New Roman</vt:lpstr>
      <vt:lpstr>Arial-Rounded</vt:lpstr>
      <vt:lpstr>Lato</vt:lpstr>
      <vt:lpstr>Calibri</vt:lpstr>
      <vt:lpstr>Calibri Light</vt:lpstr>
      <vt:lpstr>Quicksand Medium</vt:lpstr>
      <vt:lpstr>HP001 4 hàng</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2021-03-21T15:17:48Z</dcterms:modified>
</cp:coreProperties>
</file>