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21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8BCAB-6CCC-4651-B2DD-39A50C207409}" type="datetimeFigureOut">
              <a:rPr lang="en-US" smtClean="0"/>
              <a:t>15/7/2022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FEC19-D688-4F25-9C59-8A12044A6107}" type="slidenum">
              <a:rPr lang="en-US" smtClean="0"/>
              <a:t>‹#›</a:t>
            </a:fld>
            <a:endParaRPr lang="en-US"/>
          </a:p>
        </p:txBody>
      </p:sp>
    </p:spTree>
    <p:extLst>
      <p:ext uri="{BB962C8B-B14F-4D97-AF65-F5344CB8AC3E}">
        <p14:creationId xmlns:p14="http://schemas.microsoft.com/office/powerpoint/2010/main" val="2813581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9747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6666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8360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4366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442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18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1632210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0434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3726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6722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9185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985DC0-F9B1-42CE-9D26-0A8E3BB42E9B}" type="datetimeFigureOut">
              <a:rPr lang="en-US" smtClean="0"/>
              <a:t>15/7/2022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3755684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85DC0-F9B1-42CE-9D26-0A8E3BB42E9B}" type="datetimeFigureOut">
              <a:rPr lang="en-US" smtClean="0"/>
              <a:t>15/7/2022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34528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85DC0-F9B1-42CE-9D26-0A8E3BB42E9B}" type="datetimeFigureOut">
              <a:rPr lang="en-US" smtClean="0"/>
              <a:t>15/7/2022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421144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2599027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866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85DC0-F9B1-42CE-9D26-0A8E3BB42E9B}" type="datetimeFigureOut">
              <a:rPr lang="en-US" smtClean="0"/>
              <a:t>15/7/2022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297142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8985DC0-F9B1-42CE-9D26-0A8E3BB42E9B}" type="datetimeFigureOut">
              <a:rPr lang="en-US" smtClean="0"/>
              <a:t>15/7/2022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138468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985DC0-F9B1-42CE-9D26-0A8E3BB42E9B}" type="datetimeFigureOut">
              <a:rPr lang="en-US" smtClean="0"/>
              <a:t>15/7/2022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1979929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985DC0-F9B1-42CE-9D26-0A8E3BB42E9B}" type="datetimeFigureOut">
              <a:rPr lang="en-US" smtClean="0"/>
              <a:t>15/7/2022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3642738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985DC0-F9B1-42CE-9D26-0A8E3BB42E9B}" type="datetimeFigureOut">
              <a:rPr lang="en-US" smtClean="0"/>
              <a:t>15/7/2022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101739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85DC0-F9B1-42CE-9D26-0A8E3BB42E9B}" type="datetimeFigureOut">
              <a:rPr lang="en-US" smtClean="0"/>
              <a:t>15/7/2022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1541112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985DC0-F9B1-42CE-9D26-0A8E3BB42E9B}" type="datetimeFigureOut">
              <a:rPr lang="en-US" smtClean="0"/>
              <a:t>15/7/2022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3314152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985DC0-F9B1-42CE-9D26-0A8E3BB42E9B}" type="datetimeFigureOut">
              <a:rPr lang="en-US" smtClean="0"/>
              <a:t>15/7/2022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536708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85DC0-F9B1-42CE-9D26-0A8E3BB42E9B}" type="datetimeFigureOut">
              <a:rPr lang="en-US" smtClean="0"/>
              <a:t>15/7/2022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7B3A5-196B-4C7B-A0D3-9A6A86FCC452}" type="slidenum">
              <a:rPr lang="en-US" smtClean="0"/>
              <a:t>‹#›</a:t>
            </a:fld>
            <a:endParaRPr lang="en-US"/>
          </a:p>
        </p:txBody>
      </p:sp>
    </p:spTree>
    <p:extLst>
      <p:ext uri="{BB962C8B-B14F-4D97-AF65-F5344CB8AC3E}">
        <p14:creationId xmlns:p14="http://schemas.microsoft.com/office/powerpoint/2010/main" val="1441270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7486099" y="2591428"/>
            <a:ext cx="6864204" cy="5621129"/>
          </a:xfrm>
          <a:prstGeom prst="rect">
            <a:avLst/>
          </a:prstGeom>
        </p:spPr>
      </p:pic>
      <p:pic>
        <p:nvPicPr>
          <p:cNvPr id="12" name="佐藤利奈,大亀あすか - ごはんの練習">
            <a:hlinkClick r:id="" action="ppaction://media"/>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7"/>
          <a:stretch>
            <a:fillRect/>
          </a:stretch>
        </p:blipFill>
        <p:spPr>
          <a:xfrm>
            <a:off x="13872864" y="-2764243"/>
            <a:ext cx="812800" cy="812800"/>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3" y="4172082"/>
            <a:ext cx="4976976" cy="2459823"/>
          </a:xfrm>
          <a:prstGeom prst="rect">
            <a:avLst/>
          </a:prstGeom>
        </p:spPr>
      </p:pic>
      <p:sp>
        <p:nvSpPr>
          <p:cNvPr id="13" name="TextBox 7"/>
          <p:cNvSpPr txBox="1"/>
          <p:nvPr/>
        </p:nvSpPr>
        <p:spPr>
          <a:xfrm>
            <a:off x="2495007" y="314742"/>
            <a:ext cx="7119256" cy="2644025"/>
          </a:xfrm>
          <a:prstGeom prst="rect">
            <a:avLst/>
          </a:prstGeom>
          <a:noFill/>
        </p:spPr>
        <p:txBody>
          <a:bodyPr wrap="square" lIns="0" tIns="0" rIns="0" bIns="0">
            <a:noAutofit/>
          </a:bodyPr>
          <a:lstStyle/>
          <a:p>
            <a:pPr algn="ctr"/>
            <a:r>
              <a:rPr lang="en-US" sz="4800" u="sng" dirty="0">
                <a:solidFill>
                  <a:srgbClr val="FF0000"/>
                </a:solidFill>
                <a:latin typeface="Times New Roman" panose="02020603050405020304" pitchFamily="18" charset="0"/>
                <a:cs typeface="Times New Roman" panose="02020603050405020304" pitchFamily="18" charset="0"/>
              </a:rPr>
              <a:t>HOẠT ĐỘNG VIẾT</a:t>
            </a:r>
            <a:endParaRPr lang="en-US" sz="4800" dirty="0">
              <a:solidFill>
                <a:srgbClr val="FF0000"/>
              </a:solidFill>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VIẾT</a:t>
            </a:r>
            <a:r>
              <a:rPr lang="vi-VN" sz="4800" dirty="0">
                <a:latin typeface="Times New Roman" panose="02020603050405020304" pitchFamily="18" charset="0"/>
                <a:cs typeface="Times New Roman" panose="02020603050405020304" pitchFamily="18" charset="0"/>
              </a:rPr>
              <a:t> ĐOẠN VĂN </a:t>
            </a:r>
            <a:r>
              <a:rPr lang="en-US" sz="4800" dirty="0">
                <a:latin typeface="Times New Roman" panose="02020603050405020304" pitchFamily="18" charset="0"/>
                <a:cs typeface="Times New Roman" panose="02020603050405020304" pitchFamily="18" charset="0"/>
              </a:rPr>
              <a:t>KỂ LẠI SỰ VIỆC CÓ THẬT LIÊN QUAN ĐẾN NHÂN VẬT HOẶC SỰ KIỆN LỊCH SỬ</a:t>
            </a:r>
          </a:p>
        </p:txBody>
      </p:sp>
    </p:spTree>
    <p:extLst>
      <p:ext uri="{BB962C8B-B14F-4D97-AF65-F5344CB8AC3E}">
        <p14:creationId xmlns:p14="http://schemas.microsoft.com/office/powerpoint/2010/main" val="340102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63" fill="hold"/>
                                        <p:tgtEl>
                                          <p:spTgt spid="12"/>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23" presetClass="entr" presetSubtype="28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4/3*#ppt_w"/>
                                          </p:val>
                                        </p:tav>
                                        <p:tav tm="100000">
                                          <p:val>
                                            <p:strVal val="#ppt_w"/>
                                          </p:val>
                                        </p:tav>
                                      </p:tavLst>
                                    </p:anim>
                                    <p:anim calcmode="lin" valueType="num">
                                      <p:cBhvr>
                                        <p:cTn id="15" dur="500" fill="hold"/>
                                        <p:tgtEl>
                                          <p:spTgt spid="3"/>
                                        </p:tgtEl>
                                        <p:attrNameLst>
                                          <p:attrName>ppt_h</p:attrName>
                                        </p:attrNameLst>
                                      </p:cBhvr>
                                      <p:tavLst>
                                        <p:tav tm="0">
                                          <p:val>
                                            <p:strVal val="4/3*#ppt_h"/>
                                          </p:val>
                                        </p:tav>
                                        <p:tav tm="100000">
                                          <p:val>
                                            <p:strVal val="#ppt_h"/>
                                          </p:val>
                                        </p:tav>
                                      </p:tavLst>
                                    </p:anim>
                                  </p:childTnLst>
                                </p:cTn>
                              </p:par>
                            </p:childTnLst>
                          </p:cTn>
                        </p:par>
                        <p:par>
                          <p:cTn id="16" fill="hold">
                            <p:stCondLst>
                              <p:cond delay="170263"/>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71263"/>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DEFBF6C8-E48C-115B-0A29-E5BD28FDADFE}"/>
              </a:ext>
            </a:extLst>
          </p:cNvPr>
          <p:cNvSpPr/>
          <p:nvPr/>
        </p:nvSpPr>
        <p:spPr>
          <a:xfrm>
            <a:off x="2029691" y="606524"/>
            <a:ext cx="9864436" cy="5500255"/>
          </a:xfrm>
          <a:prstGeom prst="rect">
            <a:avLst/>
          </a:prstGeom>
          <a:solidFill>
            <a:srgbClr val="FCE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ộp Văn bản 2">
            <a:extLst>
              <a:ext uri="{FF2B5EF4-FFF2-40B4-BE49-F238E27FC236}">
                <a16:creationId xmlns:a16="http://schemas.microsoft.com/office/drawing/2014/main" id="{D7248D25-1340-C4DA-05B2-C797FADB7C7D}"/>
              </a:ext>
            </a:extLst>
          </p:cNvPr>
          <p:cNvSpPr txBox="1"/>
          <p:nvPr/>
        </p:nvSpPr>
        <p:spPr>
          <a:xfrm>
            <a:off x="2705099" y="1247260"/>
            <a:ext cx="8489374" cy="4218784"/>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7560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DEFBF6C8-E48C-115B-0A29-E5BD28FDADFE}"/>
              </a:ext>
            </a:extLst>
          </p:cNvPr>
          <p:cNvSpPr/>
          <p:nvPr/>
        </p:nvSpPr>
        <p:spPr>
          <a:xfrm>
            <a:off x="716973" y="551105"/>
            <a:ext cx="10758054" cy="5500255"/>
          </a:xfrm>
          <a:prstGeom prst="rect">
            <a:avLst/>
          </a:prstGeom>
          <a:solidFill>
            <a:srgbClr val="FCE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D7248D25-1340-C4DA-05B2-C797FADB7C7D}"/>
              </a:ext>
            </a:extLst>
          </p:cNvPr>
          <p:cNvSpPr txBox="1"/>
          <p:nvPr/>
        </p:nvSpPr>
        <p:spPr>
          <a:xfrm>
            <a:off x="1163782" y="885186"/>
            <a:ext cx="10217727" cy="4832092"/>
          </a:xfrm>
          <a:prstGeom prst="rect">
            <a:avLst/>
          </a:prstGeom>
          <a:noFill/>
        </p:spPr>
        <p:txBody>
          <a:bodyPr wrap="square">
            <a:spAutoFit/>
          </a:bodyPr>
          <a:lstStyle/>
          <a:p>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Lập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dàn</a:t>
            </a:r>
            <a:r>
              <a:rPr lang="en-US" sz="2200" b="1" dirty="0">
                <a:latin typeface="Times New Roman" panose="02020603050405020304" pitchFamily="18" charset="0"/>
                <a:cs typeface="Times New Roman" panose="02020603050405020304" pitchFamily="18" charset="0"/>
              </a:rPr>
              <a:t> ý:</a:t>
            </a:r>
            <a:endParaRPr lang="en-US" sz="2200" dirty="0">
              <a:latin typeface="Times New Roman" panose="02020603050405020304" pitchFamily="18" charset="0"/>
              <a:cs typeface="Times New Roman" panose="02020603050405020304" pitchFamily="18" charset="0"/>
            </a:endParaRPr>
          </a:p>
          <a:p>
            <a:r>
              <a:rPr lang="en-US" sz="2200" b="1" i="1" dirty="0">
                <a:latin typeface="Times New Roman" panose="02020603050405020304" pitchFamily="18" charset="0"/>
                <a:cs typeface="Times New Roman" panose="02020603050405020304" pitchFamily="18" charset="0"/>
              </a:rPr>
              <a:t>a. </a:t>
            </a:r>
            <a:r>
              <a:rPr lang="en-US" sz="2200" b="1" i="1" dirty="0" err="1">
                <a:latin typeface="Times New Roman" panose="02020603050405020304" pitchFamily="18" charset="0"/>
                <a:cs typeface="Times New Roman" panose="02020603050405020304" pitchFamily="18" charset="0"/>
              </a:rPr>
              <a:t>Mở</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bài</a:t>
            </a:r>
            <a:r>
              <a:rPr lang="en-US" sz="2200" b="1" i="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Nêu </a:t>
            </a:r>
            <a:r>
              <a:rPr lang="vi-VN" sz="2200" dirty="0" err="1">
                <a:latin typeface="Times New Roman" panose="02020603050405020304" pitchFamily="18" charset="0"/>
                <a:cs typeface="Times New Roman" panose="02020603050405020304" pitchFamily="18" charset="0"/>
              </a:rPr>
              <a:t>được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sự</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việc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thật</a:t>
            </a:r>
            <a:r>
              <a:rPr lang="vi-VN" sz="2200" dirty="0">
                <a:latin typeface="Times New Roman" panose="02020603050405020304" pitchFamily="18" charset="0"/>
                <a:cs typeface="Times New Roman" panose="02020603050405020304" pitchFamily="18" charset="0"/>
              </a:rPr>
              <a:t> liên quan </a:t>
            </a:r>
            <a:r>
              <a:rPr lang="vi-VN" sz="2200" dirty="0" err="1">
                <a:latin typeface="Times New Roman" panose="02020603050405020304" pitchFamily="18" charset="0"/>
                <a:cs typeface="Times New Roman" panose="02020603050405020304" pitchFamily="18" charset="0"/>
              </a:rPr>
              <a:t>đến</a:t>
            </a:r>
            <a:r>
              <a:rPr lang="vi-VN" sz="2200" dirty="0">
                <a:latin typeface="Times New Roman" panose="02020603050405020304" pitchFamily="18" charset="0"/>
                <a:cs typeface="Times New Roman" panose="02020603050405020304" pitchFamily="18" charset="0"/>
              </a:rPr>
              <a:t> nhân </a:t>
            </a:r>
            <a:r>
              <a:rPr lang="vi-VN" sz="2200" dirty="0" err="1">
                <a:latin typeface="Times New Roman" panose="02020603050405020304" pitchFamily="18" charset="0"/>
                <a:cs typeface="Times New Roman" panose="02020603050405020304" pitchFamily="18" charset="0"/>
              </a:rPr>
              <a:t>vật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sự</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kiện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lịch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sử</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mà</a:t>
            </a:r>
            <a:r>
              <a:rPr lang="vi-VN" sz="2200" dirty="0">
                <a:latin typeface="Times New Roman" panose="02020603050405020304" pitchFamily="18" charset="0"/>
                <a:cs typeface="Times New Roman" panose="02020603050405020304" pitchFamily="18" charset="0"/>
              </a:rPr>
              <a:t> văn </a:t>
            </a:r>
            <a:r>
              <a:rPr lang="vi-VN" sz="2200" dirty="0" err="1">
                <a:latin typeface="Times New Roman" panose="02020603050405020304" pitchFamily="18" charset="0"/>
                <a:cs typeface="Times New Roman" panose="02020603050405020304" pitchFamily="18" charset="0"/>
              </a:rPr>
              <a:t>bản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sẽ</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thuật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lại</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Nêu </a:t>
            </a:r>
            <a:r>
              <a:rPr lang="vi-VN" sz="2200" dirty="0" err="1">
                <a:latin typeface="Times New Roman" panose="02020603050405020304" pitchFamily="18" charset="0"/>
                <a:cs typeface="Times New Roman" panose="02020603050405020304" pitchFamily="18" charset="0"/>
              </a:rPr>
              <a:t>lí</a:t>
            </a:r>
            <a:r>
              <a:rPr lang="vi-VN" sz="2200" dirty="0">
                <a:latin typeface="Times New Roman" panose="02020603050405020304" pitchFamily="18" charset="0"/>
                <a:cs typeface="Times New Roman" panose="02020603050405020304" pitchFamily="18" charset="0"/>
              </a:rPr>
              <a:t> do hay </a:t>
            </a:r>
            <a:r>
              <a:rPr lang="vi-VN" sz="2200" dirty="0" err="1">
                <a:latin typeface="Times New Roman" panose="02020603050405020304" pitchFamily="18" charset="0"/>
                <a:cs typeface="Times New Roman" panose="02020603050405020304" pitchFamily="18" charset="0"/>
              </a:rPr>
              <a:t>hoàn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cảnh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người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viết</a:t>
            </a:r>
            <a:r>
              <a:rPr lang="vi-VN" sz="2200" dirty="0">
                <a:latin typeface="Times New Roman" panose="02020603050405020304" pitchFamily="18" charset="0"/>
                <a:cs typeface="Times New Roman" panose="02020603050405020304" pitchFamily="18" charset="0"/>
              </a:rPr>
              <a:t> thu </a:t>
            </a:r>
            <a:r>
              <a:rPr lang="vi-VN" sz="2200" dirty="0" err="1">
                <a:latin typeface="Times New Roman" panose="02020603050405020304" pitchFamily="18" charset="0"/>
                <a:cs typeface="Times New Roman" panose="02020603050405020304" pitchFamily="18" charset="0"/>
              </a:rPr>
              <a:t>thập</a:t>
            </a:r>
            <a:r>
              <a:rPr lang="vi-VN" sz="2200" dirty="0">
                <a:latin typeface="Times New Roman" panose="02020603050405020304" pitchFamily="18" charset="0"/>
                <a:cs typeface="Times New Roman" panose="02020603050405020304" pitchFamily="18" charset="0"/>
              </a:rPr>
              <a:t> tư </a:t>
            </a:r>
            <a:r>
              <a:rPr lang="vi-VN" sz="2200" dirty="0" err="1">
                <a:latin typeface="Times New Roman" panose="02020603050405020304" pitchFamily="18" charset="0"/>
                <a:cs typeface="Times New Roman" panose="02020603050405020304" pitchFamily="18" charset="0"/>
              </a:rPr>
              <a:t>liệu</a:t>
            </a:r>
            <a:r>
              <a:rPr lang="vi-VN" sz="2200" dirty="0">
                <a:latin typeface="Times New Roman" panose="02020603050405020304" pitchFamily="18" charset="0"/>
                <a:cs typeface="Times New Roman" panose="02020603050405020304" pitchFamily="18" charset="0"/>
              </a:rPr>
              <a:t> liên quan.</a:t>
            </a:r>
            <a:endParaRPr lang="en-US" sz="2200" dirty="0">
              <a:latin typeface="Times New Roman" panose="02020603050405020304" pitchFamily="18" charset="0"/>
              <a:cs typeface="Times New Roman" panose="02020603050405020304" pitchFamily="18" charset="0"/>
            </a:endParaRPr>
          </a:p>
          <a:p>
            <a:r>
              <a:rPr lang="en-US" sz="2200" b="1" i="1" dirty="0">
                <a:latin typeface="Times New Roman" panose="02020603050405020304" pitchFamily="18" charset="0"/>
                <a:cs typeface="Times New Roman" panose="02020603050405020304" pitchFamily="18" charset="0"/>
              </a:rPr>
              <a:t>b. </a:t>
            </a:r>
            <a:r>
              <a:rPr lang="en-US" sz="2200" b="1" i="1" dirty="0" err="1">
                <a:latin typeface="Times New Roman" panose="02020603050405020304" pitchFamily="18" charset="0"/>
                <a:cs typeface="Times New Roman" panose="02020603050405020304" pitchFamily="18" charset="0"/>
              </a:rPr>
              <a:t>Thân</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bài</a:t>
            </a:r>
            <a:r>
              <a:rPr lang="en-US" sz="2200" b="1" i="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diễn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a:t>
            </a:r>
          </a:p>
          <a:p>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diễn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thúc</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Ý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a:t>
            </a:r>
          </a:p>
          <a:p>
            <a:r>
              <a:rPr lang="en-US" sz="2200" b="1" i="1" dirty="0">
                <a:latin typeface="Times New Roman" panose="02020603050405020304" pitchFamily="18" charset="0"/>
                <a:cs typeface="Times New Roman" panose="02020603050405020304" pitchFamily="18" charset="0"/>
              </a:rPr>
              <a:t>c. </a:t>
            </a:r>
            <a:r>
              <a:rPr lang="en-US" sz="2200" b="1" i="1" dirty="0" err="1">
                <a:latin typeface="Times New Roman" panose="02020603050405020304" pitchFamily="18" charset="0"/>
                <a:cs typeface="Times New Roman" panose="02020603050405020304" pitchFamily="18" charset="0"/>
              </a:rPr>
              <a:t>Kết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bài</a:t>
            </a:r>
            <a:r>
              <a:rPr lang="en-US" sz="2200" b="1" i="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7708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A5B045CC-0FE0-325E-9919-3DA4AD5D249C}"/>
              </a:ext>
            </a:extLst>
          </p:cNvPr>
          <p:cNvGraphicFramePr>
            <a:graphicFrameLocks noGrp="1"/>
          </p:cNvGraphicFramePr>
          <p:nvPr>
            <p:extLst/>
          </p:nvPr>
        </p:nvGraphicFramePr>
        <p:xfrm>
          <a:off x="751609" y="242455"/>
          <a:ext cx="10688781" cy="6142998"/>
        </p:xfrm>
        <a:graphic>
          <a:graphicData uri="http://schemas.openxmlformats.org/drawingml/2006/table">
            <a:tbl>
              <a:tblPr firstRow="1" firstCol="1" bandRow="1">
                <a:tableStyleId>{E8B1032C-EA38-4F05-BA0D-38AFFFC7BED3}</a:tableStyleId>
              </a:tblPr>
              <a:tblGrid>
                <a:gridCol w="5801597">
                  <a:extLst>
                    <a:ext uri="{9D8B030D-6E8A-4147-A177-3AD203B41FA5}">
                      <a16:colId xmlns:a16="http://schemas.microsoft.com/office/drawing/2014/main" val="1474093740"/>
                    </a:ext>
                  </a:extLst>
                </a:gridCol>
                <a:gridCol w="4887184">
                  <a:extLst>
                    <a:ext uri="{9D8B030D-6E8A-4147-A177-3AD203B41FA5}">
                      <a16:colId xmlns:a16="http://schemas.microsoft.com/office/drawing/2014/main" val="1322675416"/>
                    </a:ext>
                  </a:extLst>
                </a:gridCol>
              </a:tblGrid>
              <a:tr h="1266480">
                <a:tc gridSpan="2">
                  <a:txBody>
                    <a:bodyPr/>
                    <a:lstStyle/>
                    <a:p>
                      <a:pPr marL="0" marR="0" algn="ctr">
                        <a:lnSpc>
                          <a:spcPct val="107000"/>
                        </a:lnSpc>
                        <a:spcBef>
                          <a:spcPts val="0"/>
                        </a:spcBef>
                        <a:spcAft>
                          <a:spcPts val="0"/>
                        </a:spcAft>
                      </a:pPr>
                      <a:r>
                        <a:rPr lang="en-US" sz="2400" dirty="0">
                          <a:solidFill>
                            <a:srgbClr val="7030A0"/>
                          </a:solidFill>
                          <a:effectLst/>
                          <a:latin typeface="Times New Roman" panose="02020603050405020304" pitchFamily="18" charset="0"/>
                          <a:cs typeface="Times New Roman" panose="02020603050405020304" pitchFamily="18" charset="0"/>
                        </a:rPr>
                        <a:t>QUY TRÌNH VIẾT BÀI VĂN KỂ LẠI SỰ VIỆC CÓ THẬT LIÊN QUAN ĐẾN NHÂN VẬT HOẶC SỰ KIỆN LỊCH SỬ.</a:t>
                      </a:r>
                      <a:endParaRPr lang="en-US" sz="2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hMerge="1">
                  <a:txBody>
                    <a:bodyPr/>
                    <a:lstStyle/>
                    <a:p>
                      <a:endParaRPr lang="en-US"/>
                    </a:p>
                  </a:txBody>
                  <a:tcPr/>
                </a:tc>
                <a:extLst>
                  <a:ext uri="{0D108BD9-81ED-4DB2-BD59-A6C34878D82A}">
                    <a16:rowId xmlns:a16="http://schemas.microsoft.com/office/drawing/2014/main" val="1913530578"/>
                  </a:ext>
                </a:extLst>
              </a:tr>
              <a:tr h="408072">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Qui </a:t>
                      </a:r>
                      <a:r>
                        <a:rPr lang="en-US" sz="2400" dirty="0" err="1">
                          <a:solidFill>
                            <a:srgbClr val="00B050"/>
                          </a:solidFill>
                          <a:effectLst/>
                          <a:latin typeface="Times New Roman" panose="02020603050405020304" pitchFamily="18" charset="0"/>
                          <a:cs typeface="Times New Roman" panose="02020603050405020304" pitchFamily="18" charset="0"/>
                        </a:rPr>
                        <a:t>trình</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viết</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Thao </a:t>
                      </a:r>
                      <a:r>
                        <a:rPr lang="en-US" sz="2400" dirty="0" err="1">
                          <a:solidFill>
                            <a:srgbClr val="00B050"/>
                          </a:solidFill>
                          <a:effectLst/>
                          <a:latin typeface="Times New Roman" panose="02020603050405020304" pitchFamily="18" charset="0"/>
                          <a:cs typeface="Times New Roman" panose="02020603050405020304" pitchFamily="18" charset="0"/>
                        </a:rPr>
                        <a:t>tác</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cần</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làm</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2910964336"/>
                  </a:ext>
                </a:extLst>
              </a:tr>
              <a:tr h="408072">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1: </a:t>
                      </a:r>
                      <a:r>
                        <a:rPr lang="en-US" sz="2400" b="1" dirty="0" err="1">
                          <a:solidFill>
                            <a:srgbClr val="000000"/>
                          </a:solidFill>
                          <a:effectLst/>
                          <a:latin typeface="Times New Roman" panose="02020603050405020304" pitchFamily="18" charset="0"/>
                          <a:cs typeface="Times New Roman" panose="02020603050405020304" pitchFamily="18" charset="0"/>
                        </a:rPr>
                        <a:t>Chuẩn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bị</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trước</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khi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4064590065"/>
                  </a:ext>
                </a:extLst>
              </a:tr>
              <a:tr h="447177">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3361997735"/>
                  </a:ext>
                </a:extLst>
              </a:tr>
              <a:tr h="408072">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2: </a:t>
                      </a:r>
                      <a:r>
                        <a:rPr lang="en-US" sz="2400" b="1" dirty="0" err="1">
                          <a:solidFill>
                            <a:srgbClr val="000000"/>
                          </a:solidFill>
                          <a:effectLst/>
                          <a:latin typeface="Times New Roman" panose="02020603050405020304" pitchFamily="18" charset="0"/>
                          <a:cs typeface="Times New Roman" panose="02020603050405020304" pitchFamily="18" charset="0"/>
                        </a:rPr>
                        <a:t>Tìm</a:t>
                      </a:r>
                      <a:r>
                        <a:rPr lang="en-US" sz="2400" b="1" dirty="0">
                          <a:solidFill>
                            <a:srgbClr val="000000"/>
                          </a:solidFill>
                          <a:effectLst/>
                          <a:latin typeface="Times New Roman" panose="02020603050405020304" pitchFamily="18" charset="0"/>
                          <a:cs typeface="Times New Roman" panose="02020603050405020304" pitchFamily="18" charset="0"/>
                        </a:rPr>
                        <a:t> ý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lập</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dàn</a:t>
                      </a:r>
                      <a:r>
                        <a:rPr lang="en-US" sz="2400" b="1" dirty="0">
                          <a:solidFill>
                            <a:srgbClr val="000000"/>
                          </a:solidFill>
                          <a:effectLst/>
                          <a:latin typeface="Times New Roman" panose="02020603050405020304" pitchFamily="18" charset="0"/>
                          <a:cs typeface="Times New Roman" panose="02020603050405020304" pitchFamily="18" charset="0"/>
                        </a:rPr>
                        <a:t> ý</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2710942640"/>
                  </a:ext>
                </a:extLst>
              </a:tr>
              <a:tr h="429205">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326514091"/>
                  </a:ext>
                </a:extLst>
              </a:tr>
              <a:tr h="1171694">
                <a:tc>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3: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bài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369347767"/>
                  </a:ext>
                </a:extLst>
              </a:tr>
              <a:tr h="1604226">
                <a:tc>
                  <a:txBody>
                    <a:bodyPr/>
                    <a:lstStyle/>
                    <a:p>
                      <a:pPr marL="0" marR="0">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4: </a:t>
                      </a:r>
                      <a:r>
                        <a:rPr lang="en-US" sz="2400" b="1" dirty="0" err="1">
                          <a:solidFill>
                            <a:srgbClr val="000000"/>
                          </a:solidFill>
                          <a:effectLst/>
                          <a:latin typeface="Times New Roman" panose="02020603050405020304" pitchFamily="18" charset="0"/>
                          <a:cs typeface="Times New Roman" panose="02020603050405020304" pitchFamily="18" charset="0"/>
                        </a:rPr>
                        <a:t>Xem</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lại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chỉnh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sửa</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rút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kinh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nghiệm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064360277"/>
                  </a:ext>
                </a:extLst>
              </a:tr>
            </a:tbl>
          </a:graphicData>
        </a:graphic>
      </p:graphicFrame>
      <p:sp>
        <p:nvSpPr>
          <p:cNvPr id="4" name="Hộp Văn bản 3">
            <a:extLst>
              <a:ext uri="{FF2B5EF4-FFF2-40B4-BE49-F238E27FC236}">
                <a16:creationId xmlns:a16="http://schemas.microsoft.com/office/drawing/2014/main" id="{C121BD9F-B6C0-7E2B-A798-93DC65A783A3}"/>
              </a:ext>
            </a:extLst>
          </p:cNvPr>
          <p:cNvSpPr txBox="1"/>
          <p:nvPr/>
        </p:nvSpPr>
        <p:spPr>
          <a:xfrm>
            <a:off x="6875317" y="1883705"/>
            <a:ext cx="29013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tài</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Hộp Văn bản 5">
            <a:extLst>
              <a:ext uri="{FF2B5EF4-FFF2-40B4-BE49-F238E27FC236}">
                <a16:creationId xmlns:a16="http://schemas.microsoft.com/office/drawing/2014/main" id="{C1CF77AF-4FBE-4988-65F5-D9B6DEC724E8}"/>
              </a:ext>
            </a:extLst>
          </p:cNvPr>
          <p:cNvSpPr txBox="1"/>
          <p:nvPr/>
        </p:nvSpPr>
        <p:spPr>
          <a:xfrm>
            <a:off x="6875317" y="2332005"/>
            <a:ext cx="3285924"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thập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28E73A77-A582-1DE3-CE20-26EC95BBD48B}"/>
              </a:ext>
            </a:extLst>
          </p:cNvPr>
          <p:cNvSpPr txBox="1"/>
          <p:nvPr/>
        </p:nvSpPr>
        <p:spPr>
          <a:xfrm>
            <a:off x="6931874" y="2767964"/>
            <a:ext cx="3172811"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06D84E41-ABD9-2BA6-AAFC-37AE9AB87995}"/>
              </a:ext>
            </a:extLst>
          </p:cNvPr>
          <p:cNvSpPr txBox="1"/>
          <p:nvPr/>
        </p:nvSpPr>
        <p:spPr>
          <a:xfrm>
            <a:off x="6931874" y="3170243"/>
            <a:ext cx="2788228"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07A2A96A-C34D-1F3E-3AC4-6AED2DC02D04}"/>
              </a:ext>
            </a:extLst>
          </p:cNvPr>
          <p:cNvSpPr txBox="1"/>
          <p:nvPr/>
        </p:nvSpPr>
        <p:spPr>
          <a:xfrm>
            <a:off x="6790196" y="3750142"/>
            <a:ext cx="4422828" cy="954107"/>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Dựa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dàn</a:t>
            </a:r>
            <a:r>
              <a:rPr lang="en-US" sz="2800" dirty="0">
                <a:effectLst/>
                <a:latin typeface="Times New Roman" panose="02020603050405020304" pitchFamily="18" charset="0"/>
                <a:ea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đoạn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chỉnh</a:t>
            </a:r>
            <a:endParaRPr lang="en-US" sz="2800" dirty="0"/>
          </a:p>
        </p:txBody>
      </p:sp>
      <p:sp>
        <p:nvSpPr>
          <p:cNvPr id="11" name="Hộp Văn bản 10">
            <a:extLst>
              <a:ext uri="{FF2B5EF4-FFF2-40B4-BE49-F238E27FC236}">
                <a16:creationId xmlns:a16="http://schemas.microsoft.com/office/drawing/2014/main" id="{DB8C07AC-0CDB-A294-AC07-3E93C7BB5496}"/>
              </a:ext>
            </a:extLst>
          </p:cNvPr>
          <p:cNvSpPr txBox="1"/>
          <p:nvPr/>
        </p:nvSpPr>
        <p:spPr>
          <a:xfrm>
            <a:off x="6875317" y="5128886"/>
            <a:ext cx="3907767" cy="954107"/>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Dựa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sửa</a:t>
            </a:r>
            <a:endParaRPr lang="en-US" sz="2800" dirty="0"/>
          </a:p>
        </p:txBody>
      </p:sp>
    </p:spTree>
    <p:extLst>
      <p:ext uri="{BB962C8B-B14F-4D97-AF65-F5344CB8AC3E}">
        <p14:creationId xmlns:p14="http://schemas.microsoft.com/office/powerpoint/2010/main" val="2600362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A4BFA-1363-19D0-3849-8F4DC9F106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478" y="8887"/>
            <a:ext cx="11677973" cy="6720630"/>
          </a:xfrm>
          <a:prstGeom prst="rect">
            <a:avLst/>
          </a:prstGeom>
          <a:noFill/>
        </p:spPr>
      </p:pic>
    </p:spTree>
    <p:extLst>
      <p:ext uri="{BB962C8B-B14F-4D97-AF65-F5344CB8AC3E}">
        <p14:creationId xmlns:p14="http://schemas.microsoft.com/office/powerpoint/2010/main" val="56942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272" y="1763107"/>
            <a:ext cx="3711463" cy="3660117"/>
          </a:xfrm>
          <a:prstGeom prst="rect">
            <a:avLst/>
          </a:prstGeom>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t="58799" r="44639"/>
          <a:stretch/>
        </p:blipFill>
        <p:spPr>
          <a:xfrm>
            <a:off x="4524960" y="434671"/>
            <a:ext cx="7667040" cy="5710633"/>
          </a:xfrm>
          <a:prstGeom prst="rect">
            <a:avLst/>
          </a:prstGeom>
        </p:spPr>
      </p:pic>
      <p:sp>
        <p:nvSpPr>
          <p:cNvPr id="4" name="Rectangle 3"/>
          <p:cNvSpPr/>
          <p:nvPr/>
        </p:nvSpPr>
        <p:spPr>
          <a:xfrm>
            <a:off x="5822196" y="2759338"/>
            <a:ext cx="5450542" cy="217412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tab pos="3778250" algn="l"/>
              </a:tabLst>
              <a:defRPr/>
            </a:pPr>
            <a:r>
              <a:rPr lang="en-US" sz="3200" i="1" dirty="0" err="1">
                <a:effectLst/>
                <a:latin typeface="Times New Roman" panose="02020603050405020304" pitchFamily="18" charset="0"/>
                <a:ea typeface="Times New Roman" panose="02020603050405020304" pitchFamily="18" charset="0"/>
              </a:rPr>
              <a:t>Em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hãy</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viết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bài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văn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kể</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lại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một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sự</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việc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thật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liên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quan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đến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nhân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vật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hoặc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sự</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kiện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lịch</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sử</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mà</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em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dịp</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tìm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hiểu</a:t>
            </a:r>
            <a:r>
              <a:rPr lang="en-US" sz="3200" i="1" dirty="0">
                <a:effectLst/>
                <a:latin typeface="Times New Roman" panose="02020603050405020304" pitchFamily="18" charset="0"/>
                <a:ea typeface="Times New Roman" panose="02020603050405020304" pitchFamily="18" charset="0"/>
              </a:rPr>
              <a:t>. </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67101" y="481520"/>
            <a:ext cx="517596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HOẠT ĐỘNG </a:t>
            </a:r>
            <a:r>
              <a:rPr kumimoji="0" lang="vi-VN" sz="32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LUYỆN TẬP</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013450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5"/>
          <a:stretch>
            <a:fillRect/>
          </a:stretch>
        </p:blipFill>
        <p:spPr>
          <a:xfrm>
            <a:off x="13872864" y="-2764243"/>
            <a:ext cx="812800" cy="8128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04" y="4398177"/>
            <a:ext cx="4976976" cy="2459823"/>
          </a:xfrm>
          <a:prstGeom prst="rect">
            <a:avLst/>
          </a:prstGeom>
        </p:spPr>
      </p:pic>
      <p:sp>
        <p:nvSpPr>
          <p:cNvPr id="8" name="Hộp Văn bản 7">
            <a:extLst>
              <a:ext uri="{FF2B5EF4-FFF2-40B4-BE49-F238E27FC236}">
                <a16:creationId xmlns:a16="http://schemas.microsoft.com/office/drawing/2014/main" id="{B58EAECE-170F-78A4-5005-7DFCEF1ED2F3}"/>
              </a:ext>
            </a:extLst>
          </p:cNvPr>
          <p:cNvSpPr txBox="1"/>
          <p:nvPr/>
        </p:nvSpPr>
        <p:spPr>
          <a:xfrm>
            <a:off x="573436" y="468006"/>
            <a:ext cx="11166529" cy="1876155"/>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kiện</a:t>
            </a:r>
            <a:r>
              <a:rPr lang="vi-VN" sz="2800" dirty="0">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84A8D68F-6D64-1BC3-1B64-BCB21C548416}"/>
              </a:ext>
            </a:extLst>
          </p:cNvPr>
          <p:cNvSpPr txBox="1"/>
          <p:nvPr/>
        </p:nvSpPr>
        <p:spPr>
          <a:xfrm>
            <a:off x="573435" y="2459823"/>
            <a:ext cx="10701581" cy="991618"/>
          </a:xfrm>
          <a:prstGeom prst="rect">
            <a:avLst/>
          </a:prstGeom>
          <a:noFill/>
        </p:spPr>
        <p:txBody>
          <a:bodyPr wrap="square">
            <a:spAutoFit/>
          </a:bodyPr>
          <a:lstStyle/>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2EA69051-3E4A-07D4-40AC-74D8FF985F86}"/>
              </a:ext>
            </a:extLst>
          </p:cNvPr>
          <p:cNvSpPr txBox="1"/>
          <p:nvPr/>
        </p:nvSpPr>
        <p:spPr>
          <a:xfrm>
            <a:off x="503693" y="3659512"/>
            <a:ext cx="10701580" cy="530594"/>
          </a:xfrm>
          <a:prstGeom prst="rect">
            <a:avLst/>
          </a:prstGeom>
          <a:noFill/>
        </p:spPr>
        <p:txBody>
          <a:bodyPr wrap="square">
            <a:spAutoFit/>
          </a:bodyPr>
          <a:lstStyle/>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图片 10" descr="图片包含 文字&#10;&#10;已生成高可信度的说明">
            <a:extLst>
              <a:ext uri="{FF2B5EF4-FFF2-40B4-BE49-F238E27FC236}">
                <a16:creationId xmlns:a16="http://schemas.microsoft.com/office/drawing/2014/main" id="{5F7FE8EF-ABA4-DC84-CB87-DBFB3761BE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66" t="18351" r="30381" b="50000"/>
          <a:stretch/>
        </p:blipFill>
        <p:spPr>
          <a:xfrm>
            <a:off x="8044468" y="4766792"/>
            <a:ext cx="3636878" cy="2098346"/>
          </a:xfrm>
          <a:prstGeom prst="rect">
            <a:avLst/>
          </a:prstGeom>
        </p:spPr>
      </p:pic>
    </p:spTree>
    <p:extLst>
      <p:ext uri="{BB962C8B-B14F-4D97-AF65-F5344CB8AC3E}">
        <p14:creationId xmlns:p14="http://schemas.microsoft.com/office/powerpoint/2010/main" val="420241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repeatCount="indefinite" fill="hold" display="0">
                  <p:stCondLst>
                    <p:cond delay="indefinite"/>
                  </p:stCondLst>
                  <p:endCondLst>
                    <p:cond evt="onStopAudio" delay="0">
                      <p:tgtEl>
                        <p:sldTgt/>
                      </p:tgtEl>
                    </p:cond>
                  </p:endCondLst>
                </p:cTn>
                <p:tgtEl>
                  <p:spTgt spid="12"/>
                </p:tgtEl>
              </p:cMediaNode>
            </p:audio>
          </p:childTnLst>
        </p:cTn>
      </p:par>
    </p:tnLst>
    <p:bldLst>
      <p:bldP spid="8" grpId="0"/>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5"/>
          <a:stretch>
            <a:fillRect/>
          </a:stretch>
        </p:blipFill>
        <p:spPr>
          <a:xfrm>
            <a:off x="13872864" y="-2764243"/>
            <a:ext cx="812800" cy="8128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04" y="4398177"/>
            <a:ext cx="4976976" cy="2459823"/>
          </a:xfrm>
          <a:prstGeom prst="rect">
            <a:avLst/>
          </a:prstGeom>
        </p:spPr>
      </p:pic>
      <p:pic>
        <p:nvPicPr>
          <p:cNvPr id="15" name="图片 10" descr="图片包含 文字&#10;&#10;已生成高可信度的说明">
            <a:extLst>
              <a:ext uri="{FF2B5EF4-FFF2-40B4-BE49-F238E27FC236}">
                <a16:creationId xmlns:a16="http://schemas.microsoft.com/office/drawing/2014/main" id="{5F7FE8EF-ABA4-DC84-CB87-DBFB3761BE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66" t="18351" r="30381" b="50000"/>
          <a:stretch/>
        </p:blipFill>
        <p:spPr>
          <a:xfrm>
            <a:off x="8044468" y="4766792"/>
            <a:ext cx="3636878" cy="2098346"/>
          </a:xfrm>
          <a:prstGeom prst="rect">
            <a:avLst/>
          </a:prstGeom>
        </p:spPr>
      </p:pic>
      <p:sp>
        <p:nvSpPr>
          <p:cNvPr id="9" name="Hộp Văn bản 8">
            <a:extLst>
              <a:ext uri="{FF2B5EF4-FFF2-40B4-BE49-F238E27FC236}">
                <a16:creationId xmlns:a16="http://schemas.microsoft.com/office/drawing/2014/main" id="{58AA7EA6-9C95-CE7E-853D-1AFC13FF7F16}"/>
              </a:ext>
            </a:extLst>
          </p:cNvPr>
          <p:cNvSpPr txBox="1"/>
          <p:nvPr/>
        </p:nvSpPr>
        <p:spPr>
          <a:xfrm>
            <a:off x="1288842" y="1101441"/>
            <a:ext cx="10519064" cy="3296736"/>
          </a:xfrm>
          <a:prstGeom prst="rect">
            <a:avLst/>
          </a:prstGeom>
          <a:noFill/>
        </p:spPr>
        <p:txBody>
          <a:bodyPr wrap="square">
            <a:spAutoFit/>
          </a:bodyPr>
          <a:lstStyle/>
          <a:p>
            <a:pPr marL="0" marR="0" algn="just">
              <a:lnSpc>
                <a:spcPct val="107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144B572F-F83F-75DE-41A4-E7BFDCCB4A6F}"/>
              </a:ext>
            </a:extLst>
          </p:cNvPr>
          <p:cNvSpPr txBox="1"/>
          <p:nvPr/>
        </p:nvSpPr>
        <p:spPr>
          <a:xfrm>
            <a:off x="606136" y="332624"/>
            <a:ext cx="10519064" cy="530594"/>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631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12"/>
                </p:tgtEl>
              </p:cMediaNode>
            </p:audio>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5"/>
          <a:stretch>
            <a:fillRect/>
          </a:stretch>
        </p:blipFill>
        <p:spPr>
          <a:xfrm>
            <a:off x="13872864" y="-2764243"/>
            <a:ext cx="812800" cy="812800"/>
          </a:xfrm>
          <a:prstGeom prst="rect">
            <a:avLst/>
          </a:prstGeom>
        </p:spPr>
      </p:pic>
      <p:sp>
        <p:nvSpPr>
          <p:cNvPr id="11" name="Hộp Văn bản 10">
            <a:extLst>
              <a:ext uri="{FF2B5EF4-FFF2-40B4-BE49-F238E27FC236}">
                <a16:creationId xmlns:a16="http://schemas.microsoft.com/office/drawing/2014/main" id="{144B572F-F83F-75DE-41A4-E7BFDCCB4A6F}"/>
              </a:ext>
            </a:extLst>
          </p:cNvPr>
          <p:cNvSpPr txBox="1"/>
          <p:nvPr/>
        </p:nvSpPr>
        <p:spPr>
          <a:xfrm>
            <a:off x="606136" y="332624"/>
            <a:ext cx="10519064" cy="53059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1.2.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74FF0B30-67CA-1743-83C4-A8134FEDE27A}"/>
              </a:ext>
            </a:extLst>
          </p:cNvPr>
          <p:cNvSpPr txBox="1"/>
          <p:nvPr/>
        </p:nvSpPr>
        <p:spPr>
          <a:xfrm>
            <a:off x="72738" y="2795152"/>
            <a:ext cx="2067790" cy="530594"/>
          </a:xfrm>
          <a:prstGeom prst="rect">
            <a:avLst/>
          </a:prstGeom>
          <a:noFill/>
        </p:spPr>
        <p:txBody>
          <a:bodyPr wrap="square">
            <a:spAutoFit/>
          </a:bodyPr>
          <a:lstStyle/>
          <a:p>
            <a:pPr marL="0" marR="0" algn="just">
              <a:lnSpc>
                <a:spcPct val="107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FC505922-EF9D-C20B-6B41-D84BC52C9DD5}"/>
              </a:ext>
            </a:extLst>
          </p:cNvPr>
          <p:cNvPicPr>
            <a:picLocks noChangeAspect="1"/>
          </p:cNvPicPr>
          <p:nvPr/>
        </p:nvPicPr>
        <p:blipFill>
          <a:blip r:embed="rId6"/>
          <a:stretch>
            <a:fillRect/>
          </a:stretch>
        </p:blipFill>
        <p:spPr>
          <a:xfrm>
            <a:off x="2306782" y="885470"/>
            <a:ext cx="9407236" cy="5807858"/>
          </a:xfrm>
          <a:prstGeom prst="rect">
            <a:avLst/>
          </a:prstGeom>
        </p:spPr>
      </p:pic>
    </p:spTree>
    <p:extLst>
      <p:ext uri="{BB962C8B-B14F-4D97-AF65-F5344CB8AC3E}">
        <p14:creationId xmlns:p14="http://schemas.microsoft.com/office/powerpoint/2010/main" val="140498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5"/>
          <a:stretch>
            <a:fillRect/>
          </a:stretch>
        </p:blipFill>
        <p:spPr>
          <a:xfrm>
            <a:off x="13872864" y="-2764243"/>
            <a:ext cx="812800" cy="8128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04" y="4398177"/>
            <a:ext cx="4976976" cy="2459823"/>
          </a:xfrm>
          <a:prstGeom prst="rect">
            <a:avLst/>
          </a:prstGeom>
        </p:spPr>
      </p:pic>
      <p:pic>
        <p:nvPicPr>
          <p:cNvPr id="15" name="图片 10" descr="图片包含 文字&#10;&#10;已生成高可信度的说明">
            <a:extLst>
              <a:ext uri="{FF2B5EF4-FFF2-40B4-BE49-F238E27FC236}">
                <a16:creationId xmlns:a16="http://schemas.microsoft.com/office/drawing/2014/main" id="{5F7FE8EF-ABA4-DC84-CB87-DBFB3761BE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66" t="18351" r="30381" b="50000"/>
          <a:stretch/>
        </p:blipFill>
        <p:spPr>
          <a:xfrm>
            <a:off x="8044468" y="4766792"/>
            <a:ext cx="3636878" cy="2098346"/>
          </a:xfrm>
          <a:prstGeom prst="rect">
            <a:avLst/>
          </a:prstGeom>
        </p:spPr>
      </p:pic>
      <p:sp>
        <p:nvSpPr>
          <p:cNvPr id="8" name="Hộp Văn bản 7">
            <a:extLst>
              <a:ext uri="{FF2B5EF4-FFF2-40B4-BE49-F238E27FC236}">
                <a16:creationId xmlns:a16="http://schemas.microsoft.com/office/drawing/2014/main" id="{818A280C-EF04-C11F-ED85-19A2EA04206A}"/>
              </a:ext>
            </a:extLst>
          </p:cNvPr>
          <p:cNvSpPr txBox="1"/>
          <p:nvPr/>
        </p:nvSpPr>
        <p:spPr>
          <a:xfrm>
            <a:off x="474518" y="478098"/>
            <a:ext cx="2954481" cy="530594"/>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56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272" y="1763107"/>
            <a:ext cx="3711463" cy="3660117"/>
          </a:xfrm>
          <a:prstGeom prst="rect">
            <a:avLst/>
          </a:prstGeom>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t="58799" r="44639"/>
          <a:stretch/>
        </p:blipFill>
        <p:spPr>
          <a:xfrm>
            <a:off x="4524960" y="434671"/>
            <a:ext cx="7667040" cy="5710633"/>
          </a:xfrm>
          <a:prstGeom prst="rect">
            <a:avLst/>
          </a:prstGeom>
        </p:spPr>
      </p:pic>
      <p:sp>
        <p:nvSpPr>
          <p:cNvPr id="4" name="Rectangle 3"/>
          <p:cNvSpPr/>
          <p:nvPr/>
        </p:nvSpPr>
        <p:spPr>
          <a:xfrm>
            <a:off x="5791199" y="2689596"/>
            <a:ext cx="5450542" cy="2174121"/>
          </a:xfrm>
          <a:prstGeom prst="rect">
            <a:avLst/>
          </a:prstGeom>
        </p:spPr>
        <p:txBody>
          <a:bodyPr wrap="square">
            <a:spAutoFit/>
          </a:bodyPr>
          <a:lstStyle/>
          <a:p>
            <a:pPr algn="just">
              <a:lnSpc>
                <a:spcPct val="107000"/>
              </a:lnSpc>
              <a:spcAft>
                <a:spcPts val="0"/>
              </a:spcAft>
              <a:tabLst>
                <a:tab pos="3778250" algn="l"/>
              </a:tabLst>
            </a:pP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nào khiến em có ấn tượng sâu sắc nhất? Em hãy chia sẻ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em về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616552" y="356704"/>
            <a:ext cx="4521366" cy="584775"/>
          </a:xfrm>
          <a:prstGeom prst="rect">
            <a:avLst/>
          </a:prstGeom>
        </p:spPr>
        <p:txBody>
          <a:bodyPr wrap="none">
            <a:spAutoFit/>
          </a:bodyPr>
          <a:lstStyle/>
          <a:p>
            <a:r>
              <a:rPr lang="nl-NL" sz="3200" b="1" kern="100" dirty="0">
                <a:solidFill>
                  <a:srgbClr val="FF0000"/>
                </a:solidFill>
                <a:latin typeface="Times New Roman" panose="02020603050405020304" pitchFamily="18" charset="0"/>
                <a:ea typeface="SimSun" panose="02010600030101010101" pitchFamily="2" charset="-122"/>
              </a:rPr>
              <a:t>HOẠT ĐỘNG MỞ ĐẦU</a:t>
            </a:r>
            <a:endParaRPr lang="en-US" sz="3200" dirty="0">
              <a:solidFill>
                <a:srgbClr val="FF0000"/>
              </a:solidFill>
            </a:endParaRPr>
          </a:p>
        </p:txBody>
      </p:sp>
    </p:spTree>
    <p:extLst>
      <p:ext uri="{BB962C8B-B14F-4D97-AF65-F5344CB8AC3E}">
        <p14:creationId xmlns:p14="http://schemas.microsoft.com/office/powerpoint/2010/main" val="1200528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53279" y="3820886"/>
            <a:ext cx="7329809" cy="30371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25" y="-346481"/>
            <a:ext cx="5612331" cy="5819820"/>
          </a:xfrm>
          <a:prstGeom prst="rect">
            <a:avLst/>
          </a:prstGeom>
        </p:spPr>
      </p:pic>
      <p:grpSp>
        <p:nvGrpSpPr>
          <p:cNvPr id="73" name="Group 13"/>
          <p:cNvGrpSpPr/>
          <p:nvPr/>
        </p:nvGrpSpPr>
        <p:grpSpPr>
          <a:xfrm>
            <a:off x="5145797" y="1169583"/>
            <a:ext cx="1144463" cy="1152128"/>
            <a:chOff x="911424" y="1244624"/>
            <a:chExt cx="1144463" cy="1152128"/>
          </a:xfrm>
        </p:grpSpPr>
        <p:sp>
          <p:nvSpPr>
            <p:cNvPr id="74" name="Freeform: Shape 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dirty="0">
                <a:solidFill>
                  <a:srgbClr val="000000"/>
                </a:solidFill>
                <a:latin typeface="Calibri"/>
                <a:sym typeface="+mn-lt"/>
              </a:endParaRPr>
            </a:p>
          </p:txBody>
        </p:sp>
        <p:cxnSp>
          <p:nvCxnSpPr>
            <p:cNvPr id="75" name="Straight Connector 2"/>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Box 9"/>
            <p:cNvSpPr txBox="1"/>
            <p:nvPr/>
          </p:nvSpPr>
          <p:spPr>
            <a:xfrm>
              <a:off x="997495" y="1340768"/>
              <a:ext cx="655949" cy="707886"/>
            </a:xfrm>
            <a:prstGeom prst="rect">
              <a:avLst/>
            </a:prstGeom>
            <a:noFill/>
          </p:spPr>
          <p:txBody>
            <a:bodyPr wrap="none" anchor="ctr">
              <a:normAutofit fontScale="85000" lnSpcReduction="20000"/>
            </a:bodyPr>
            <a:lstStyle/>
            <a:p>
              <a:pPr algn="ctr" defTabSz="1219170"/>
              <a:r>
                <a:rPr lang="en-US" altLang="zh-CN" sz="5333" dirty="0">
                  <a:solidFill>
                    <a:srgbClr val="FFFFFF"/>
                  </a:solidFill>
                  <a:latin typeface="Calibri"/>
                  <a:ea typeface="宋体" panose="02010600030101010101" pitchFamily="2" charset="-122"/>
                  <a:cs typeface="+mn-ea"/>
                  <a:sym typeface="+mn-lt"/>
                </a:rPr>
                <a:t>01</a:t>
              </a:r>
            </a:p>
          </p:txBody>
        </p:sp>
      </p:grpSp>
      <p:grpSp>
        <p:nvGrpSpPr>
          <p:cNvPr id="80" name="Group 21"/>
          <p:cNvGrpSpPr/>
          <p:nvPr/>
        </p:nvGrpSpPr>
        <p:grpSpPr>
          <a:xfrm>
            <a:off x="4635184" y="2668758"/>
            <a:ext cx="1144463" cy="1152128"/>
            <a:chOff x="911424" y="1244624"/>
            <a:chExt cx="1144463" cy="1152128"/>
          </a:xfrm>
        </p:grpSpPr>
        <p:sp>
          <p:nvSpPr>
            <p:cNvPr id="81" name="Freeform: Shape 22"/>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a:solidFill>
                  <a:srgbClr val="000000"/>
                </a:solidFill>
                <a:latin typeface="Calibri"/>
                <a:sym typeface="+mn-lt"/>
              </a:endParaRPr>
            </a:p>
          </p:txBody>
        </p:sp>
        <p:cxnSp>
          <p:nvCxnSpPr>
            <p:cNvPr id="82" name="Straight Connector 23"/>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TextBox 24"/>
            <p:cNvSpPr txBox="1"/>
            <p:nvPr/>
          </p:nvSpPr>
          <p:spPr>
            <a:xfrm>
              <a:off x="959023" y="1340768"/>
              <a:ext cx="732893" cy="707886"/>
            </a:xfrm>
            <a:prstGeom prst="rect">
              <a:avLst/>
            </a:prstGeom>
            <a:noFill/>
          </p:spPr>
          <p:txBody>
            <a:bodyPr wrap="none" anchor="ctr">
              <a:normAutofit fontScale="85000" lnSpcReduction="20000"/>
            </a:bodyPr>
            <a:lstStyle/>
            <a:p>
              <a:pPr algn="ctr" defTabSz="1219170"/>
              <a:r>
                <a:rPr lang="en-US" altLang="zh-CN" sz="5333" dirty="0">
                  <a:solidFill>
                    <a:srgbClr val="FFFFFF"/>
                  </a:solidFill>
                  <a:latin typeface="Calibri"/>
                  <a:ea typeface="宋体" panose="02010600030101010101" pitchFamily="2" charset="-122"/>
                  <a:cs typeface="+mn-ea"/>
                  <a:sym typeface="+mn-lt"/>
                </a:rPr>
                <a:t>02</a:t>
              </a:r>
            </a:p>
          </p:txBody>
        </p:sp>
      </p:grpSp>
      <p:grpSp>
        <p:nvGrpSpPr>
          <p:cNvPr id="87" name="Group 35"/>
          <p:cNvGrpSpPr/>
          <p:nvPr/>
        </p:nvGrpSpPr>
        <p:grpSpPr>
          <a:xfrm>
            <a:off x="3473317" y="3876122"/>
            <a:ext cx="1144463" cy="1152128"/>
            <a:chOff x="911424" y="1244624"/>
            <a:chExt cx="1144463" cy="1152128"/>
          </a:xfrm>
        </p:grpSpPr>
        <p:sp>
          <p:nvSpPr>
            <p:cNvPr id="88" name="Freeform: Shape 3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a:solidFill>
                  <a:srgbClr val="000000"/>
                </a:solidFill>
                <a:latin typeface="Calibri"/>
                <a:sym typeface="+mn-lt"/>
              </a:endParaRPr>
            </a:p>
          </p:txBody>
        </p:sp>
        <p:cxnSp>
          <p:nvCxnSpPr>
            <p:cNvPr id="89" name="Straight Connector 37"/>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TextBox 38"/>
            <p:cNvSpPr txBox="1"/>
            <p:nvPr/>
          </p:nvSpPr>
          <p:spPr>
            <a:xfrm>
              <a:off x="957420" y="1340768"/>
              <a:ext cx="736099" cy="707886"/>
            </a:xfrm>
            <a:prstGeom prst="rect">
              <a:avLst/>
            </a:prstGeom>
            <a:noFill/>
          </p:spPr>
          <p:txBody>
            <a:bodyPr wrap="none" anchor="ctr">
              <a:normAutofit fontScale="85000" lnSpcReduction="20000"/>
            </a:bodyPr>
            <a:lstStyle/>
            <a:p>
              <a:pPr algn="ctr" defTabSz="1219170"/>
              <a:r>
                <a:rPr lang="en-US" altLang="zh-CN" sz="5333" dirty="0">
                  <a:solidFill>
                    <a:srgbClr val="FFFFFF"/>
                  </a:solidFill>
                  <a:latin typeface="Calibri"/>
                  <a:ea typeface="宋体" panose="02010600030101010101" pitchFamily="2" charset="-122"/>
                  <a:cs typeface="+mn-ea"/>
                  <a:sym typeface="+mn-lt"/>
                </a:rPr>
                <a:t>03</a:t>
              </a:r>
            </a:p>
          </p:txBody>
        </p:sp>
      </p:grpSp>
      <p:sp>
        <p:nvSpPr>
          <p:cNvPr id="3" name="Rectangle 2"/>
          <p:cNvSpPr/>
          <p:nvPr/>
        </p:nvSpPr>
        <p:spPr>
          <a:xfrm>
            <a:off x="239349" y="146500"/>
            <a:ext cx="8084393" cy="584775"/>
          </a:xfrm>
          <a:prstGeom prst="rect">
            <a:avLst/>
          </a:prstGeom>
        </p:spPr>
        <p:txBody>
          <a:bodyPr wrap="none">
            <a:spAutoFit/>
          </a:bodyPr>
          <a:lstStyle/>
          <a:p>
            <a:r>
              <a:rPr lang="nl-NL" sz="3200" b="1" dirty="0">
                <a:solidFill>
                  <a:srgbClr val="FF0000"/>
                </a:solidFill>
                <a:latin typeface="Times New Roman" panose="02020603050405020304" pitchFamily="18" charset="0"/>
                <a:ea typeface="Times New Roman" panose="02020603050405020304" pitchFamily="18" charset="0"/>
              </a:rPr>
              <a:t>HOẠT ĐỘNG</a:t>
            </a:r>
            <a:r>
              <a:rPr lang="nl-NL" sz="3200" dirty="0">
                <a:solidFill>
                  <a:srgbClr val="FF0000"/>
                </a:solidFill>
                <a:latin typeface="Times New Roman" panose="02020603050405020304" pitchFamily="18" charset="0"/>
                <a:ea typeface="Times New Roman" panose="02020603050405020304" pitchFamily="18" charset="0"/>
              </a:rPr>
              <a:t> </a:t>
            </a:r>
            <a:r>
              <a:rPr lang="nl-NL" sz="3200" b="1" dirty="0">
                <a:solidFill>
                  <a:srgbClr val="FF0000"/>
                </a:solidFill>
                <a:latin typeface="Times New Roman" panose="02020603050405020304" pitchFamily="18" charset="0"/>
                <a:ea typeface="Times New Roman" panose="02020603050405020304" pitchFamily="18" charset="0"/>
              </a:rPr>
              <a:t>HÌNH THÀNH KIẾN THỨC </a:t>
            </a:r>
            <a:endParaRPr lang="en-US" sz="3200" dirty="0">
              <a:solidFill>
                <a:srgbClr val="FF0000"/>
              </a:solidFill>
            </a:endParaRPr>
          </a:p>
        </p:txBody>
      </p:sp>
      <p:sp>
        <p:nvSpPr>
          <p:cNvPr id="4" name="Rectangle 3"/>
          <p:cNvSpPr/>
          <p:nvPr/>
        </p:nvSpPr>
        <p:spPr>
          <a:xfrm>
            <a:off x="772662" y="1834979"/>
            <a:ext cx="3276823" cy="2246769"/>
          </a:xfrm>
          <a:prstGeom prst="rect">
            <a:avLst/>
          </a:prstGeom>
        </p:spPr>
        <p:txBody>
          <a:bodyPr wrap="square">
            <a:spAutoFit/>
          </a:bodyPr>
          <a:lstStyle/>
          <a:p>
            <a:r>
              <a:rPr lang="nl-NL" sz="2800" b="1" dirty="0">
                <a:solidFill>
                  <a:srgbClr val="000000"/>
                </a:solidFill>
                <a:latin typeface="Times New Roman" panose="02020603050405020304" pitchFamily="18" charset="0"/>
                <a:ea typeface="Times New Roman" panose="02020603050405020304" pitchFamily="18" charset="0"/>
              </a:rPr>
              <a:t>Yêu cầu đối với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có</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liên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hoặc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kiện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lịch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sử</a:t>
            </a:r>
            <a:endParaRPr lang="en-US" sz="2800" dirty="0"/>
          </a:p>
        </p:txBody>
      </p:sp>
      <p:sp>
        <p:nvSpPr>
          <p:cNvPr id="5" name="Rectangle 4"/>
          <p:cNvSpPr/>
          <p:nvPr/>
        </p:nvSpPr>
        <p:spPr>
          <a:xfrm>
            <a:off x="6413496" y="993224"/>
            <a:ext cx="5669592" cy="1938992"/>
          </a:xfrm>
          <a:prstGeom prst="rect">
            <a:avLst/>
          </a:prstGeom>
        </p:spPr>
        <p:txBody>
          <a:bodyPr wrap="square">
            <a:spAutoFit/>
          </a:bodyPr>
          <a:lstStyle/>
          <a:p>
            <a:pPr algn="just"/>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nhằm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p>
        </p:txBody>
      </p:sp>
      <p:sp>
        <p:nvSpPr>
          <p:cNvPr id="6" name="Rectangle 5"/>
          <p:cNvSpPr/>
          <p:nvPr/>
        </p:nvSpPr>
        <p:spPr>
          <a:xfrm>
            <a:off x="6038401" y="3066464"/>
            <a:ext cx="5490606"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rPr>
              <a:t>Đảm bảo yêu cầu về hình thức của </a:t>
            </a:r>
            <a:r>
              <a:rPr lang="en-US" sz="2400" dirty="0" err="1">
                <a:solidFill>
                  <a:srgbClr val="000000"/>
                </a:solidFill>
                <a:latin typeface="Times New Roman" panose="02020603050405020304" pitchFamily="18" charset="0"/>
                <a:ea typeface="Times New Roman" panose="02020603050405020304" pitchFamily="18" charset="0"/>
              </a:rPr>
              <a:t>bài</a:t>
            </a:r>
            <a:r>
              <a:rPr lang="vi-VN" sz="2400" dirty="0">
                <a:solidFill>
                  <a:srgbClr val="000000"/>
                </a:solidFill>
                <a:latin typeface="Times New Roman" panose="02020603050405020304" pitchFamily="18" charset="0"/>
                <a:ea typeface="Times New Roman" panose="02020603050405020304" pitchFamily="18" charset="0"/>
              </a:rPr>
              <a:t> văn.</a:t>
            </a:r>
            <a:endParaRPr lang="en-US" sz="2400" dirty="0"/>
          </a:p>
        </p:txBody>
      </p:sp>
      <p:sp>
        <p:nvSpPr>
          <p:cNvPr id="7" name="Rectangle 6"/>
          <p:cNvSpPr/>
          <p:nvPr/>
        </p:nvSpPr>
        <p:spPr>
          <a:xfrm>
            <a:off x="4693790" y="3877061"/>
            <a:ext cx="7036656" cy="3034677"/>
          </a:xfrm>
          <a:prstGeom prst="rect">
            <a:avLst/>
          </a:prstGeom>
        </p:spPr>
        <p:txBody>
          <a:bodyPr wrap="square">
            <a:spAutoFit/>
          </a:bodyPr>
          <a:lstStyle/>
          <a:p>
            <a:pPr marL="228600" indent="-228600" algn="just">
              <a:lnSpc>
                <a:spcPct val="107000"/>
              </a:lnSpc>
              <a:spcAft>
                <a:spcPts val="800"/>
              </a:spcAft>
              <a:tabLst>
                <a:tab pos="184150" algn="l"/>
              </a:tabLs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 trúc gồm có ba phần: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Mở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giới thiệu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Thân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Kết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khẳng định </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058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nodeType="clickEffect">
                                  <p:stCondLst>
                                    <p:cond delay="0"/>
                                  </p:stCondLst>
                                  <p:childTnLst>
                                    <p:set>
                                      <p:cBhvr>
                                        <p:cTn id="17" dur="1" fill="hold">
                                          <p:stCondLst>
                                            <p:cond delay="0"/>
                                          </p:stCondLst>
                                        </p:cTn>
                                        <p:tgtEl>
                                          <p:spTgt spid="73"/>
                                        </p:tgtEl>
                                        <p:attrNameLst>
                                          <p:attrName>style.visibility</p:attrName>
                                        </p:attrNameLst>
                                      </p:cBhvr>
                                      <p:to>
                                        <p:strVal val="visible"/>
                                      </p:to>
                                    </p:set>
                                    <p:anim calcmode="lin" valueType="num">
                                      <p:cBhvr>
                                        <p:cTn id="18" dur="500" decel="50000" fill="hold">
                                          <p:stCondLst>
                                            <p:cond delay="0"/>
                                          </p:stCondLst>
                                        </p:cTn>
                                        <p:tgtEl>
                                          <p:spTgt spid="73"/>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73"/>
                                        </p:tgtEl>
                                        <p:attrNameLst>
                                          <p:attrName>ppt_w</p:attrName>
                                        </p:attrNameLst>
                                      </p:cBhvr>
                                      <p:tavLst>
                                        <p:tav tm="0">
                                          <p:val>
                                            <p:strVal val="#ppt_w*.05"/>
                                          </p:val>
                                        </p:tav>
                                        <p:tav tm="100000">
                                          <p:val>
                                            <p:strVal val="#ppt_w"/>
                                          </p:val>
                                        </p:tav>
                                      </p:tavLst>
                                    </p:anim>
                                    <p:anim calcmode="lin" valueType="num">
                                      <p:cBhvr>
                                        <p:cTn id="21" dur="1000" fill="hold"/>
                                        <p:tgtEl>
                                          <p:spTgt spid="73"/>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73"/>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73"/>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73"/>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7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80"/>
                                        </p:tgtEl>
                                        <p:attrNameLst>
                                          <p:attrName>style.visibility</p:attrName>
                                        </p:attrNameLst>
                                      </p:cBhvr>
                                      <p:to>
                                        <p:strVal val="visible"/>
                                      </p:to>
                                    </p:set>
                                    <p:anim calcmode="lin" valueType="num">
                                      <p:cBhvr>
                                        <p:cTn id="34" dur="500" decel="50000" fill="hold">
                                          <p:stCondLst>
                                            <p:cond delay="0"/>
                                          </p:stCondLst>
                                        </p:cTn>
                                        <p:tgtEl>
                                          <p:spTgt spid="8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0"/>
                                        </p:tgtEl>
                                        <p:attrNameLst>
                                          <p:attrName>ppt_w</p:attrName>
                                        </p:attrNameLst>
                                      </p:cBhvr>
                                      <p:tavLst>
                                        <p:tav tm="0">
                                          <p:val>
                                            <p:strVal val="#ppt_w*.05"/>
                                          </p:val>
                                        </p:tav>
                                        <p:tav tm="100000">
                                          <p:val>
                                            <p:strVal val="#ppt_w"/>
                                          </p:val>
                                        </p:tav>
                                      </p:tavLst>
                                    </p:anim>
                                    <p:anim calcmode="lin" valueType="num">
                                      <p:cBhvr>
                                        <p:cTn id="37" dur="1000" fill="hold"/>
                                        <p:tgtEl>
                                          <p:spTgt spid="8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0"/>
                                        </p:tgtEl>
                                      </p:cBhvr>
                                    </p:animEffect>
                                  </p:childTnLst>
                                </p:cTn>
                              </p:par>
                            </p:childTnLst>
                          </p:cTn>
                        </p:par>
                        <p:par>
                          <p:cTn id="42" fill="hold">
                            <p:stCondLst>
                              <p:cond delay="1000"/>
                            </p:stCondLst>
                            <p:childTnLst>
                              <p:par>
                                <p:cTn id="43" presetID="16" presetClass="entr" presetSubtype="21"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87"/>
                                        </p:tgtEl>
                                        <p:attrNameLst>
                                          <p:attrName>style.visibility</p:attrName>
                                        </p:attrNameLst>
                                      </p:cBhvr>
                                      <p:to>
                                        <p:strVal val="visible"/>
                                      </p:to>
                                    </p:set>
                                    <p:anim calcmode="lin" valueType="num">
                                      <p:cBhvr>
                                        <p:cTn id="50" dur="500" decel="50000" fill="hold">
                                          <p:stCondLst>
                                            <p:cond delay="0"/>
                                          </p:stCondLst>
                                        </p:cTn>
                                        <p:tgtEl>
                                          <p:spTgt spid="87"/>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87"/>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87"/>
                                        </p:tgtEl>
                                        <p:attrNameLst>
                                          <p:attrName>ppt_w</p:attrName>
                                        </p:attrNameLst>
                                      </p:cBhvr>
                                      <p:tavLst>
                                        <p:tav tm="0">
                                          <p:val>
                                            <p:strVal val="#ppt_w*.05"/>
                                          </p:val>
                                        </p:tav>
                                        <p:tav tm="100000">
                                          <p:val>
                                            <p:strVal val="#ppt_w"/>
                                          </p:val>
                                        </p:tav>
                                      </p:tavLst>
                                    </p:anim>
                                    <p:anim calcmode="lin" valueType="num">
                                      <p:cBhvr>
                                        <p:cTn id="53" dur="1000" fill="hold"/>
                                        <p:tgtEl>
                                          <p:spTgt spid="87"/>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87"/>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87"/>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87"/>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87"/>
                                        </p:tgtEl>
                                      </p:cBhvr>
                                    </p:animEffect>
                                  </p:childTnLst>
                                </p:cTn>
                              </p:par>
                            </p:childTnLst>
                          </p:cTn>
                        </p:par>
                        <p:par>
                          <p:cTn id="58" fill="hold">
                            <p:stCondLst>
                              <p:cond delay="1000"/>
                            </p:stCondLst>
                            <p:childTnLst>
                              <p:par>
                                <p:cTn id="59" presetID="16" presetClass="entr" presetSubtype="21"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barn(inVertical)">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53279" y="3820886"/>
            <a:ext cx="7329809" cy="30371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25" y="-346481"/>
            <a:ext cx="5612331" cy="5819820"/>
          </a:xfrm>
          <a:prstGeom prst="rect">
            <a:avLst/>
          </a:prstGeom>
        </p:spPr>
      </p:pic>
      <p:grpSp>
        <p:nvGrpSpPr>
          <p:cNvPr id="73" name="Group 13"/>
          <p:cNvGrpSpPr/>
          <p:nvPr/>
        </p:nvGrpSpPr>
        <p:grpSpPr>
          <a:xfrm>
            <a:off x="5145797" y="1169583"/>
            <a:ext cx="1144463" cy="1152128"/>
            <a:chOff x="911424" y="1244624"/>
            <a:chExt cx="1144463" cy="1152128"/>
          </a:xfrm>
        </p:grpSpPr>
        <p:sp>
          <p:nvSpPr>
            <p:cNvPr id="74" name="Freeform: Shape 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sym typeface="+mn-lt"/>
              </a:endParaRPr>
            </a:p>
          </p:txBody>
        </p:sp>
        <p:cxnSp>
          <p:nvCxnSpPr>
            <p:cNvPr id="75" name="Straight Connector 2"/>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Box 9"/>
            <p:cNvSpPr txBox="1"/>
            <p:nvPr/>
          </p:nvSpPr>
          <p:spPr>
            <a:xfrm>
              <a:off x="997495" y="1340768"/>
              <a:ext cx="655949" cy="707886"/>
            </a:xfrm>
            <a:prstGeom prst="rect">
              <a:avLst/>
            </a:prstGeom>
            <a:noFill/>
          </p:spPr>
          <p:txBody>
            <a:bodyPr wrap="none" anchor="ctr">
              <a:normAutofit fontScale="85000" lnSpcReduction="20000"/>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333" b="0" i="0" u="none" strike="noStrike" kern="1200" cap="none" spc="0" normalizeH="0" baseline="0" noProof="0" dirty="0">
                  <a:ln>
                    <a:noFill/>
                  </a:ln>
                  <a:solidFill>
                    <a:srgbClr val="FFFFFF"/>
                  </a:solidFill>
                  <a:effectLst/>
                  <a:uLnTx/>
                  <a:uFillTx/>
                  <a:latin typeface="Calibri"/>
                  <a:ea typeface="宋体" panose="02010600030101010101" pitchFamily="2" charset="-122"/>
                  <a:cs typeface="+mn-ea"/>
                  <a:sym typeface="+mn-lt"/>
                </a:rPr>
                <a:t>04</a:t>
              </a:r>
            </a:p>
          </p:txBody>
        </p:sp>
      </p:grpSp>
      <p:grpSp>
        <p:nvGrpSpPr>
          <p:cNvPr id="80" name="Group 21"/>
          <p:cNvGrpSpPr/>
          <p:nvPr/>
        </p:nvGrpSpPr>
        <p:grpSpPr>
          <a:xfrm>
            <a:off x="4635184" y="2668758"/>
            <a:ext cx="1144463" cy="1152128"/>
            <a:chOff x="911424" y="1244624"/>
            <a:chExt cx="1144463" cy="1152128"/>
          </a:xfrm>
        </p:grpSpPr>
        <p:sp>
          <p:nvSpPr>
            <p:cNvPr id="81" name="Freeform: Shape 22"/>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sym typeface="+mn-lt"/>
              </a:endParaRPr>
            </a:p>
          </p:txBody>
        </p:sp>
        <p:cxnSp>
          <p:nvCxnSpPr>
            <p:cNvPr id="82" name="Straight Connector 23"/>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TextBox 24"/>
            <p:cNvSpPr txBox="1"/>
            <p:nvPr/>
          </p:nvSpPr>
          <p:spPr>
            <a:xfrm>
              <a:off x="959023" y="1340768"/>
              <a:ext cx="732893" cy="707886"/>
            </a:xfrm>
            <a:prstGeom prst="rect">
              <a:avLst/>
            </a:prstGeom>
            <a:noFill/>
          </p:spPr>
          <p:txBody>
            <a:bodyPr wrap="none" anchor="ctr">
              <a:normAutofit fontScale="85000" lnSpcReduction="20000"/>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333" b="0" i="0" u="none" strike="noStrike" kern="1200" cap="none" spc="0" normalizeH="0" baseline="0" noProof="0" dirty="0">
                  <a:ln>
                    <a:noFill/>
                  </a:ln>
                  <a:solidFill>
                    <a:srgbClr val="FFFFFF"/>
                  </a:solidFill>
                  <a:effectLst/>
                  <a:uLnTx/>
                  <a:uFillTx/>
                  <a:latin typeface="Calibri"/>
                  <a:ea typeface="宋体" panose="02010600030101010101" pitchFamily="2" charset="-122"/>
                  <a:cs typeface="+mn-ea"/>
                  <a:sym typeface="+mn-lt"/>
                </a:rPr>
                <a:t>05</a:t>
              </a:r>
            </a:p>
          </p:txBody>
        </p:sp>
      </p:grpSp>
      <p:grpSp>
        <p:nvGrpSpPr>
          <p:cNvPr id="87" name="Group 35"/>
          <p:cNvGrpSpPr/>
          <p:nvPr/>
        </p:nvGrpSpPr>
        <p:grpSpPr>
          <a:xfrm>
            <a:off x="3473317" y="3876122"/>
            <a:ext cx="1144463" cy="1152128"/>
            <a:chOff x="911424" y="1244624"/>
            <a:chExt cx="1144463" cy="1152128"/>
          </a:xfrm>
        </p:grpSpPr>
        <p:sp>
          <p:nvSpPr>
            <p:cNvPr id="88" name="Freeform: Shape 3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sym typeface="+mn-lt"/>
              </a:endParaRPr>
            </a:p>
          </p:txBody>
        </p:sp>
        <p:cxnSp>
          <p:nvCxnSpPr>
            <p:cNvPr id="89" name="Straight Connector 37"/>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TextBox 38"/>
            <p:cNvSpPr txBox="1"/>
            <p:nvPr/>
          </p:nvSpPr>
          <p:spPr>
            <a:xfrm>
              <a:off x="957420" y="1340768"/>
              <a:ext cx="736099" cy="707886"/>
            </a:xfrm>
            <a:prstGeom prst="rect">
              <a:avLst/>
            </a:prstGeom>
            <a:noFill/>
          </p:spPr>
          <p:txBody>
            <a:bodyPr wrap="none" anchor="ctr">
              <a:normAutofit fontScale="85000" lnSpcReduction="20000"/>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333" b="0" i="0" u="none" strike="noStrike" kern="1200" cap="none" spc="0" normalizeH="0" baseline="0" noProof="0" dirty="0">
                  <a:ln>
                    <a:noFill/>
                  </a:ln>
                  <a:solidFill>
                    <a:srgbClr val="FFFFFF"/>
                  </a:solidFill>
                  <a:effectLst/>
                  <a:uLnTx/>
                  <a:uFillTx/>
                  <a:latin typeface="Calibri"/>
                  <a:ea typeface="宋体" panose="02010600030101010101" pitchFamily="2" charset="-122"/>
                  <a:cs typeface="+mn-ea"/>
                  <a:sym typeface="+mn-lt"/>
                </a:rPr>
                <a:t>06</a:t>
              </a:r>
            </a:p>
          </p:txBody>
        </p:sp>
      </p:grpSp>
      <p:sp>
        <p:nvSpPr>
          <p:cNvPr id="3" name="Rectangle 2"/>
          <p:cNvSpPr/>
          <p:nvPr/>
        </p:nvSpPr>
        <p:spPr>
          <a:xfrm>
            <a:off x="239349" y="146500"/>
            <a:ext cx="80843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HOẠT ĐỘNG</a:t>
            </a:r>
            <a:r>
              <a:rPr kumimoji="0" lang="nl-NL"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Rectangle 3"/>
          <p:cNvSpPr/>
          <p:nvPr/>
        </p:nvSpPr>
        <p:spPr>
          <a:xfrm>
            <a:off x="772662" y="1834979"/>
            <a:ext cx="3276823"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Yêu cầu đối với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hoặc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lịch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Rectangle 4"/>
          <p:cNvSpPr/>
          <p:nvPr/>
        </p:nvSpPr>
        <p:spPr>
          <a:xfrm>
            <a:off x="6413496" y="993224"/>
            <a:ext cx="5669592" cy="1200329"/>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6001280" y="2635197"/>
            <a:ext cx="5875693" cy="830997"/>
          </a:xfrm>
          <a:prstGeom prst="rect">
            <a:avLst/>
          </a:prstGeom>
        </p:spPr>
        <p:txBody>
          <a:bodyPr wrap="square">
            <a:spAutoFit/>
          </a:bodyPr>
          <a:lstStyle/>
          <a:p>
            <a:pPr lvl="0"/>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Sử dụng ngôi thứ nhất (xưng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4959206" y="4158504"/>
            <a:ext cx="7036656" cy="2308324"/>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lọc</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223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decel="50000" fill="hold">
                                          <p:stCondLst>
                                            <p:cond delay="0"/>
                                          </p:stCondLst>
                                        </p:cTn>
                                        <p:tgtEl>
                                          <p:spTgt spid="7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3"/>
                                        </p:tgtEl>
                                        <p:attrNameLst>
                                          <p:attrName>ppt_w</p:attrName>
                                        </p:attrNameLst>
                                      </p:cBhvr>
                                      <p:tavLst>
                                        <p:tav tm="0">
                                          <p:val>
                                            <p:strVal val="#ppt_w*.05"/>
                                          </p:val>
                                        </p:tav>
                                        <p:tav tm="100000">
                                          <p:val>
                                            <p:strVal val="#ppt_w"/>
                                          </p:val>
                                        </p:tav>
                                      </p:tavLst>
                                    </p:anim>
                                    <p:anim calcmode="lin" valueType="num">
                                      <p:cBhvr>
                                        <p:cTn id="10" dur="1000" fill="hold"/>
                                        <p:tgtEl>
                                          <p:spTgt spid="7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p:cTn id="23" dur="500" decel="50000" fill="hold">
                                          <p:stCondLst>
                                            <p:cond delay="0"/>
                                          </p:stCondLst>
                                        </p:cTn>
                                        <p:tgtEl>
                                          <p:spTgt spid="80"/>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80"/>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80"/>
                                        </p:tgtEl>
                                        <p:attrNameLst>
                                          <p:attrName>ppt_w</p:attrName>
                                        </p:attrNameLst>
                                      </p:cBhvr>
                                      <p:tavLst>
                                        <p:tav tm="0">
                                          <p:val>
                                            <p:strVal val="#ppt_w*.05"/>
                                          </p:val>
                                        </p:tav>
                                        <p:tav tm="100000">
                                          <p:val>
                                            <p:strVal val="#ppt_w"/>
                                          </p:val>
                                        </p:tav>
                                      </p:tavLst>
                                    </p:anim>
                                    <p:anim calcmode="lin" valueType="num">
                                      <p:cBhvr>
                                        <p:cTn id="26" dur="1000" fill="hold"/>
                                        <p:tgtEl>
                                          <p:spTgt spid="80"/>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80"/>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80"/>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80"/>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80"/>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anim calcmode="lin" valueType="num">
                                      <p:cBhvr>
                                        <p:cTn id="39" dur="500" decel="50000" fill="hold">
                                          <p:stCondLst>
                                            <p:cond delay="0"/>
                                          </p:stCondLst>
                                        </p:cTn>
                                        <p:tgtEl>
                                          <p:spTgt spid="87"/>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7"/>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7"/>
                                        </p:tgtEl>
                                        <p:attrNameLst>
                                          <p:attrName>ppt_w</p:attrName>
                                        </p:attrNameLst>
                                      </p:cBhvr>
                                      <p:tavLst>
                                        <p:tav tm="0">
                                          <p:val>
                                            <p:strVal val="#ppt_w*.05"/>
                                          </p:val>
                                        </p:tav>
                                        <p:tav tm="100000">
                                          <p:val>
                                            <p:strVal val="#ppt_w"/>
                                          </p:val>
                                        </p:tav>
                                      </p:tavLst>
                                    </p:anim>
                                    <p:anim calcmode="lin" valueType="num">
                                      <p:cBhvr>
                                        <p:cTn id="42" dur="1000" fill="hold"/>
                                        <p:tgtEl>
                                          <p:spTgt spid="87"/>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7"/>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7"/>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7"/>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7"/>
                                        </p:tgtEl>
                                      </p:cBhvr>
                                    </p:animEffect>
                                  </p:childTnLst>
                                </p:cTn>
                              </p:par>
                            </p:childTnLst>
                          </p:cTn>
                        </p:par>
                        <p:par>
                          <p:cTn id="47" fill="hold">
                            <p:stCondLst>
                              <p:cond delay="1000"/>
                            </p:stCondLst>
                            <p:childTnLst>
                              <p:par>
                                <p:cTn id="48" presetID="16" presetClass="entr" presetSubtype="21"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233" y="-479069"/>
            <a:ext cx="6844856" cy="6844856"/>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2" name="Rectangle 1"/>
          <p:cNvSpPr/>
          <p:nvPr/>
        </p:nvSpPr>
        <p:spPr>
          <a:xfrm>
            <a:off x="6577947" y="2283964"/>
            <a:ext cx="4447103" cy="2862322"/>
          </a:xfrm>
          <a:prstGeom prst="rect">
            <a:avLst/>
          </a:prstGeom>
        </p:spPr>
        <p:txBody>
          <a:bodyPr wrap="square">
            <a:spAutoFit/>
          </a:bodyPr>
          <a:lstStyle/>
          <a:p>
            <a:r>
              <a:rPr lang="nl-NL" sz="6000" b="1" dirty="0">
                <a:solidFill>
                  <a:srgbClr val="000000"/>
                </a:solidFill>
                <a:latin typeface="Times New Roman" panose="02020603050405020304" pitchFamily="18" charset="0"/>
                <a:ea typeface="Times New Roman" panose="02020603050405020304" pitchFamily="18" charset="0"/>
              </a:rPr>
              <a:t>Hướng dẫn phân tích kiểu văn bản</a:t>
            </a:r>
            <a:endParaRPr lang="en-US" sz="6000" dirty="0"/>
          </a:p>
        </p:txBody>
      </p:sp>
    </p:spTree>
    <p:extLst>
      <p:ext uri="{BB962C8B-B14F-4D97-AF65-F5344CB8AC3E}">
        <p14:creationId xmlns:p14="http://schemas.microsoft.com/office/powerpoint/2010/main" val="849152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04949" y="248194"/>
          <a:ext cx="11260182" cy="6567203"/>
        </p:xfrm>
        <a:graphic>
          <a:graphicData uri="http://schemas.openxmlformats.org/drawingml/2006/table">
            <a:tbl>
              <a:tblPr firstRow="1" firstCol="1" bandRow="1"/>
              <a:tblGrid>
                <a:gridCol w="5475202">
                  <a:extLst>
                    <a:ext uri="{9D8B030D-6E8A-4147-A177-3AD203B41FA5}">
                      <a16:colId xmlns:a16="http://schemas.microsoft.com/office/drawing/2014/main" val="3343865684"/>
                    </a:ext>
                  </a:extLst>
                </a:gridCol>
                <a:gridCol w="408869">
                  <a:extLst>
                    <a:ext uri="{9D8B030D-6E8A-4147-A177-3AD203B41FA5}">
                      <a16:colId xmlns:a16="http://schemas.microsoft.com/office/drawing/2014/main" val="3216767471"/>
                    </a:ext>
                  </a:extLst>
                </a:gridCol>
                <a:gridCol w="5376111">
                  <a:extLst>
                    <a:ext uri="{9D8B030D-6E8A-4147-A177-3AD203B41FA5}">
                      <a16:colId xmlns:a16="http://schemas.microsoft.com/office/drawing/2014/main" val="1476227383"/>
                    </a:ext>
                  </a:extLst>
                </a:gridCol>
              </a:tblGrid>
              <a:tr h="93168">
                <a:tc gridSpan="3">
                  <a:txBody>
                    <a:bodyPr/>
                    <a:lstStyle/>
                    <a:p>
                      <a:pPr algn="ctr">
                        <a:lnSpc>
                          <a:spcPct val="107000"/>
                        </a:lnSpc>
                        <a:spcAft>
                          <a:spcPts val="0"/>
                        </a:spcAft>
                        <a:tabLst>
                          <a:tab pos="373380" algn="l"/>
                        </a:tabLst>
                      </a:pPr>
                      <a:r>
                        <a:rPr lang="en-US" sz="1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PHT </a:t>
                      </a:r>
                      <a:r>
                        <a:rPr lang="en-US" sz="1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65505927"/>
                  </a:ext>
                </a:extLst>
              </a:tr>
              <a:tr h="93168">
                <a:tc>
                  <a:txBody>
                    <a:bodyPr/>
                    <a:lstStyle/>
                    <a:p>
                      <a:pPr algn="ctr">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Ngữ liệu</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73380" algn="l"/>
                        </a:tabLst>
                      </a:pPr>
                      <a:r>
                        <a:rPr lang="en-US"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73380" algn="l"/>
                        </a:tabLst>
                      </a:pPr>
                      <a:r>
                        <a:rPr lang="en-US"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9744499"/>
                  </a:ext>
                </a:extLst>
              </a:tr>
              <a:tr h="6054732">
                <a:tc>
                  <a:txBody>
                    <a:bodyPr/>
                    <a:lstStyle/>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000" i="1">
                          <a:effectLst/>
                          <a:latin typeface="Times New Roman" panose="02020603050405020304" pitchFamily="18" charset="0"/>
                          <a:ea typeface="Times New Roman" panose="02020603050405020304" pitchFamily="18" charset="0"/>
                          <a:cs typeface="Times New Roman" panose="02020603050405020304" pitchFamily="18" charset="0"/>
                        </a:rPr>
                        <a:t>Tháng 9 vừa qua, trong chuyến hành trình Về nguồn, lớp mình có dịp về thành phố Rạch Giá (Kiên Giang) dự lễ hội tưởng nhớ Anh hùng dân tộc Nguyễn Trung Trực.  Đây là lễ hội thường niên, từ ngày 26 đến 28 tháng 8 âm lịch.  Trong dịp này, hàng nghìn người từ khắp nơi về viếng đền, tưởng nhớ ông, tham gia các hoạt động văn hóa trong lễ hội</a:t>
                      </a: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Tôi được biết về những chiến công đánh giặc cứu nước của anh hùng Nguyễn Trung Trực và nghĩa quân qua lời kể của cô giáo dạy Lịch sử.  Câu nói nổi tiếng của ông khi bị địch bắt và xử tử: “Bao giờ người miền Tây nhổ hết cỏ lùng thì người miền Nam đánh Tây” khiến tôi háo hức mong chờ chuyến đi này.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Khi đứng trước ngôi đền của anh, tôi trào dâng một niềm xúc động và tự hào.  Ngôi chùa nằm bên dòng sông hiền hòa ngay sát cửa biển và mát rượi dưới bóng cây bồ đề cổ thụ.  Nơi đây là một trong chín ngôi chùa có lịch sử lâu đời và quy mô lớn nhất tỉnh Kiên Giang.  Tượng Nguyễn Trung Trực được đúc bằng đồng đặt ở sân đình.  Bức tượng mang phong thái bất khuất của người anh hùng.  Từ sáng sớm, dòng người đổ về thắp hương, dâng lễ tưởng nhớ tổ tiên.  Trên bàn thờ, các lễ vật được bày biện khá đẹp mắt.  Những đĩa trái cây, sản vật miệt vườn sông nước được tạo hình rồng phượng, những linh vật mang lại những điều tốt lành.  Mùi hương thoang thoảng trong không khí.  Các bậc cao niên mặc áo dài khăn đóng đứng hai bên tả, hữu tiến hành nghi lễ theo nhịp trống.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Trong không khí trang nghiêm, diễn văn tưởng niệm của Ban tổ chức đã gợi lên hình ảnh người anh hùng Nguyễn Trung Trực thật gần gũi mà anh dũng.  Ông tên thật là Nguyễn Văn Lịch, lúc nhỏ còn có tên là Chơn.  Ông là con thứ năm trong một gia đình làm nghề chài lưới ở Xóm Vẹm, làng Bình Nhất, phường Tân An, tỉnh Gia Định (nay thuộc ấp 1, xã Thạnh Đức, huyện Bến Lức, tỉnh Long An).  Ông vốn tính tình nghiêm túc, ngay thẳng, giàu bản lĩnh và tự trọng nên được mọi người yêu mến, gọi ông là Nguyễn Trung Trực.  Là con của một người đánh cá rất giỏi, anh luyện võ từ nhỏ nên có sức khỏe dẻo dai, ý chí kiên cường.  Khi Pháp đánh vào Gia Định, ông đã tham gia nghĩa quân và trở thành người đi đầu trong công cuộc đánh giặc cứu nước.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Nguyễn Trung Trực và nghĩa quân đã lập nhiều chiến công như đốt cháy chiến thuyền L'Espérance (L'Espérance) của thực dân Pháp ở cửa sông Nhựt Tảo ngày 10-12-1861;  tiến công thành công đồn Kiên Giang ngày 16 tháng 6 năm 1868; ... Những trận đánh do ông chỉ huy đã làm quân địch bất ngờ.  Chẳng hạn, trận đánh năm 1861, ông đã cho nghĩa quân cải trang thành đám cưới để phục kích, tấn công và đốt cháy chiến thuyền của giặc.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Sau phần lễ trọng thể, trang nghiêm là phần hội tưng bừng. Dự hội là dịp để nhân dân địa phương và du khách tưởng niệm người anh hừng, vừa gặp gỡ, giao lưu và thực hành các sinh hoạt văn hóa hay hoạt động thiện nguyện.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Nguyễn Trung Trực hy sinh khi mới 30 tuổi. Cuộc đời tuy ngắn ngủi nhưng lòng yêu nước, khí phách anh hùng, tinh thần cương trực, hào sảng của ông là bất diệt.  Có lẽ vì vậy mà lễ hội giỗ Tổ hàng năm ở Rạch Giá (Kiên Giang) đã trở thành một trong những lễ hội truyền thống lớn của địa phương, luôn thu hút nhiều lứa tuổi, nhiều tầng lớp nhân dân và du khách tham dự.</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b="1"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373380" algn="l"/>
                        </a:tabLst>
                      </a:pPr>
                      <a:r>
                        <a:rPr lang="vi-VN"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những từ thể hiện cảm xúc cùa người viết về bài thơ.</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Tác giả đoạn văn đã sử dụng ngôi thứ mấy để chia sẻ cảm xúc?</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câu nào thuộc về phần mở đoạn? Vì sao em biết?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câu nào thuộc về phần thân đoạn? Phần này trình bày nội dung gì?</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Hãy chỉ ra câu kết của đoạn văn và cho biết nội dung cùa nó.</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6576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những từ ngữ được dùng theo kiểu lặp lại hoặc thay thể những từ ngữ tương đương ở những câu trước đó. Nêu tác dụng của </a:t>
                      </a:r>
                      <a:r>
                        <a:rPr lang="vi-VN"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từ ngữ đó</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65760" algn="l"/>
                        </a:tabLst>
                      </a:pP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65760" algn="l"/>
                        </a:tabLst>
                      </a:pP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389789"/>
                  </a:ext>
                </a:extLst>
              </a:tr>
              <a:tr h="186335">
                <a:tc gridSpan="3">
                  <a:txBody>
                    <a:bodyPr/>
                    <a:lstStyle/>
                    <a:p>
                      <a:pPr algn="just">
                        <a:lnSpc>
                          <a:spcPct val="107000"/>
                        </a:lnSpc>
                        <a:spcAft>
                          <a:spcPts val="0"/>
                        </a:spcAft>
                        <a:tabLst>
                          <a:tab pos="373380" algn="l"/>
                        </a:tabLst>
                      </a:pP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212415"/>
                  </a:ext>
                </a:extLst>
              </a:tr>
            </a:tbl>
          </a:graphicData>
        </a:graphic>
      </p:graphicFrame>
    </p:spTree>
    <p:extLst>
      <p:ext uri="{BB962C8B-B14F-4D97-AF65-F5344CB8AC3E}">
        <p14:creationId xmlns:p14="http://schemas.microsoft.com/office/powerpoint/2010/main" val="439210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7235" y="180586"/>
            <a:ext cx="11747862" cy="619179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48640" y="448422"/>
            <a:ext cx="11234056" cy="882678"/>
          </a:xfrm>
          <a:prstGeom prst="rect">
            <a:avLst/>
          </a:prstGeom>
        </p:spPr>
        <p:txBody>
          <a:bodyPr wrap="square">
            <a:spAutoFit/>
          </a:bodyPr>
          <a:lstStyle/>
          <a:p>
            <a:pPr algn="just">
              <a:lnSpc>
                <a:spcPct val="107000"/>
              </a:lnSpc>
              <a:spcAft>
                <a:spcPts val="800"/>
              </a:spcAft>
              <a:tabLst>
                <a:tab pos="312420" algn="l"/>
              </a:tabLst>
            </a:pP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 thiệu không gian, thời gian diễn ra sự việc “lễ hội tưởng nhớ Anh hùng dân tộc Nguyễn Trung Trực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48640" y="1359520"/>
            <a:ext cx="11025051" cy="2873735"/>
          </a:xfrm>
          <a:prstGeom prst="rect">
            <a:avLst/>
          </a:prstGeom>
        </p:spPr>
        <p:txBody>
          <a:bodyPr wrap="square">
            <a:spAutoFit/>
          </a:bodyPr>
          <a:lstStyle/>
          <a:p>
            <a:pPr lvl="0" algn="just">
              <a:lnSpc>
                <a:spcPct val="107000"/>
              </a:lnSpc>
              <a:spcAft>
                <a:spcPts val="800"/>
              </a:spcAft>
              <a:tabLst>
                <a:tab pos="312420" algn="l"/>
              </a:tabLst>
            </a:pP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2: </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(2a)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(2b)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(2c)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(2d)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444138" y="4466916"/>
            <a:ext cx="10659291" cy="460895"/>
          </a:xfrm>
          <a:prstGeom prst="rect">
            <a:avLst/>
          </a:prstGeom>
        </p:spPr>
        <p:txBody>
          <a:bodyPr wrap="square">
            <a:spAutoFit/>
          </a:bodyPr>
          <a:lstStyle/>
          <a:p>
            <a:pPr lvl="0" algn="just">
              <a:lnSpc>
                <a:spcPct val="107000"/>
              </a:lnSpc>
              <a:spcAft>
                <a:spcPts val="800"/>
              </a:spcAft>
              <a:tabLst>
                <a:tab pos="312420" algn="l"/>
              </a:tabLst>
            </a:pP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66"/>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44138" y="5469673"/>
            <a:ext cx="11234056" cy="461665"/>
          </a:xfrm>
          <a:prstGeom prst="rect">
            <a:avLst/>
          </a:prstGeom>
        </p:spPr>
        <p:txBody>
          <a:bodyPr wrap="square">
            <a:spAutoFit/>
          </a:bodyPr>
          <a:lstStyle/>
          <a:p>
            <a:pPr lvl="0"/>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2199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144" y="-296189"/>
            <a:ext cx="6509497" cy="6509497"/>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10" name="Hộp Văn bản 9">
            <a:extLst>
              <a:ext uri="{FF2B5EF4-FFF2-40B4-BE49-F238E27FC236}">
                <a16:creationId xmlns:a16="http://schemas.microsoft.com/office/drawing/2014/main" id="{A8B9B064-2897-A6D5-6E61-1CEDF3171D2C}"/>
              </a:ext>
            </a:extLst>
          </p:cNvPr>
          <p:cNvSpPr txBox="1"/>
          <p:nvPr/>
        </p:nvSpPr>
        <p:spPr>
          <a:xfrm>
            <a:off x="6456218" y="3110959"/>
            <a:ext cx="4412671" cy="923330"/>
          </a:xfrm>
          <a:prstGeom prst="rect">
            <a:avLst/>
          </a:prstGeom>
          <a:noFill/>
        </p:spPr>
        <p:txBody>
          <a:bodyPr wrap="square">
            <a:spAutoFit/>
          </a:bodyPr>
          <a:lstStyle/>
          <a:p>
            <a:r>
              <a:rPr lang="en-US" sz="5400" b="1" dirty="0" err="1">
                <a:solidFill>
                  <a:srgbClr val="000000"/>
                </a:solidFill>
                <a:effectLst/>
                <a:latin typeface="Times New Roman" panose="02020603050405020304" pitchFamily="18" charset="0"/>
                <a:ea typeface="Times New Roman" panose="02020603050405020304" pitchFamily="18" charset="0"/>
              </a:rPr>
              <a:t>Quy</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trình</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viết</a:t>
            </a:r>
            <a:r>
              <a:rPr lang="en-US" sz="5400" b="1" dirty="0">
                <a:solidFill>
                  <a:srgbClr val="000000"/>
                </a:solidFill>
                <a:effectLst/>
                <a:latin typeface="Times New Roman" panose="02020603050405020304" pitchFamily="18" charset="0"/>
                <a:ea typeface="Times New Roman" panose="02020603050405020304" pitchFamily="18" charset="0"/>
              </a:rPr>
              <a:t> </a:t>
            </a:r>
            <a:endParaRPr lang="en-US" sz="5400" dirty="0"/>
          </a:p>
        </p:txBody>
      </p:sp>
    </p:spTree>
    <p:extLst>
      <p:ext uri="{BB962C8B-B14F-4D97-AF65-F5344CB8AC3E}">
        <p14:creationId xmlns:p14="http://schemas.microsoft.com/office/powerpoint/2010/main" val="355073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A5B045CC-0FE0-325E-9919-3DA4AD5D249C}"/>
              </a:ext>
            </a:extLst>
          </p:cNvPr>
          <p:cNvGraphicFramePr>
            <a:graphicFrameLocks noGrp="1"/>
          </p:cNvGraphicFramePr>
          <p:nvPr>
            <p:extLst/>
          </p:nvPr>
        </p:nvGraphicFramePr>
        <p:xfrm>
          <a:off x="751609" y="242455"/>
          <a:ext cx="10688781" cy="5626925"/>
        </p:xfrm>
        <a:graphic>
          <a:graphicData uri="http://schemas.openxmlformats.org/drawingml/2006/table">
            <a:tbl>
              <a:tblPr firstRow="1" firstCol="1" bandRow="1">
                <a:tableStyleId>{E8B1032C-EA38-4F05-BA0D-38AFFFC7BED3}</a:tableStyleId>
              </a:tblPr>
              <a:tblGrid>
                <a:gridCol w="5801597">
                  <a:extLst>
                    <a:ext uri="{9D8B030D-6E8A-4147-A177-3AD203B41FA5}">
                      <a16:colId xmlns:a16="http://schemas.microsoft.com/office/drawing/2014/main" val="1474093740"/>
                    </a:ext>
                  </a:extLst>
                </a:gridCol>
                <a:gridCol w="4887184">
                  <a:extLst>
                    <a:ext uri="{9D8B030D-6E8A-4147-A177-3AD203B41FA5}">
                      <a16:colId xmlns:a16="http://schemas.microsoft.com/office/drawing/2014/main" val="1322675416"/>
                    </a:ext>
                  </a:extLst>
                </a:gridCol>
              </a:tblGrid>
              <a:tr h="1324761">
                <a:tc gridSpan="2">
                  <a:txBody>
                    <a:bodyPr/>
                    <a:lstStyle/>
                    <a:p>
                      <a:pPr marL="0" marR="0" algn="ctr">
                        <a:lnSpc>
                          <a:spcPct val="107000"/>
                        </a:lnSpc>
                        <a:spcBef>
                          <a:spcPts val="0"/>
                        </a:spcBef>
                        <a:spcAft>
                          <a:spcPts val="0"/>
                        </a:spcAft>
                      </a:pPr>
                      <a:r>
                        <a:rPr lang="en-US" sz="2400" dirty="0">
                          <a:solidFill>
                            <a:srgbClr val="7030A0"/>
                          </a:solidFill>
                          <a:effectLst/>
                          <a:latin typeface="Times New Roman" panose="02020603050405020304" pitchFamily="18" charset="0"/>
                          <a:cs typeface="Times New Roman" panose="02020603050405020304" pitchFamily="18" charset="0"/>
                        </a:rPr>
                        <a:t>QUY TRÌNH VIẾT BÀI VĂN KỂ LẠI SỰ VIỆC CÓ THẬT LIÊN QUAN ĐẾN NHÂN VẬT HOẶC SỰ KIỆN LỊCH SỬ.</a:t>
                      </a:r>
                      <a:endParaRPr lang="en-US" sz="2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hMerge="1">
                  <a:txBody>
                    <a:bodyPr/>
                    <a:lstStyle/>
                    <a:p>
                      <a:endParaRPr lang="en-US"/>
                    </a:p>
                  </a:txBody>
                  <a:tcPr/>
                </a:tc>
                <a:extLst>
                  <a:ext uri="{0D108BD9-81ED-4DB2-BD59-A6C34878D82A}">
                    <a16:rowId xmlns:a16="http://schemas.microsoft.com/office/drawing/2014/main" val="1913530578"/>
                  </a:ext>
                </a:extLst>
              </a:tr>
              <a:tr h="426851">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Qui </a:t>
                      </a:r>
                      <a:r>
                        <a:rPr lang="en-US" sz="2400" dirty="0" err="1">
                          <a:solidFill>
                            <a:srgbClr val="00B050"/>
                          </a:solidFill>
                          <a:effectLst/>
                          <a:latin typeface="Times New Roman" panose="02020603050405020304" pitchFamily="18" charset="0"/>
                          <a:cs typeface="Times New Roman" panose="02020603050405020304" pitchFamily="18" charset="0"/>
                        </a:rPr>
                        <a:t>trình</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viết</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Thao </a:t>
                      </a:r>
                      <a:r>
                        <a:rPr lang="en-US" sz="2400" dirty="0" err="1">
                          <a:solidFill>
                            <a:srgbClr val="00B050"/>
                          </a:solidFill>
                          <a:effectLst/>
                          <a:latin typeface="Times New Roman" panose="02020603050405020304" pitchFamily="18" charset="0"/>
                          <a:cs typeface="Times New Roman" panose="02020603050405020304" pitchFamily="18" charset="0"/>
                        </a:rPr>
                        <a:t>tác</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cần</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làm</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2910964336"/>
                  </a:ext>
                </a:extLst>
              </a:tr>
              <a:tr h="426851">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1: </a:t>
                      </a:r>
                      <a:r>
                        <a:rPr lang="en-US" sz="2400" b="1" dirty="0" err="1">
                          <a:solidFill>
                            <a:srgbClr val="000000"/>
                          </a:solidFill>
                          <a:effectLst/>
                          <a:latin typeface="Times New Roman" panose="02020603050405020304" pitchFamily="18" charset="0"/>
                          <a:cs typeface="Times New Roman" panose="02020603050405020304" pitchFamily="18" charset="0"/>
                        </a:rPr>
                        <a:t>Chuẩn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bị</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trước</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khi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4064590065"/>
                  </a:ext>
                </a:extLst>
              </a:tr>
              <a:tr h="467755">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3361997735"/>
                  </a:ext>
                </a:extLst>
              </a:tr>
              <a:tr h="426851">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2: </a:t>
                      </a:r>
                      <a:r>
                        <a:rPr lang="en-US" sz="2400" b="1" dirty="0" err="1">
                          <a:solidFill>
                            <a:srgbClr val="000000"/>
                          </a:solidFill>
                          <a:effectLst/>
                          <a:latin typeface="Times New Roman" panose="02020603050405020304" pitchFamily="18" charset="0"/>
                          <a:cs typeface="Times New Roman" panose="02020603050405020304" pitchFamily="18" charset="0"/>
                        </a:rPr>
                        <a:t>Tìm</a:t>
                      </a:r>
                      <a:r>
                        <a:rPr lang="en-US" sz="2400" b="1" dirty="0">
                          <a:solidFill>
                            <a:srgbClr val="000000"/>
                          </a:solidFill>
                          <a:effectLst/>
                          <a:latin typeface="Times New Roman" panose="02020603050405020304" pitchFamily="18" charset="0"/>
                          <a:cs typeface="Times New Roman" panose="02020603050405020304" pitchFamily="18" charset="0"/>
                        </a:rPr>
                        <a:t> ý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lập</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dàn</a:t>
                      </a:r>
                      <a:r>
                        <a:rPr lang="en-US" sz="2400" b="1" dirty="0">
                          <a:solidFill>
                            <a:srgbClr val="000000"/>
                          </a:solidFill>
                          <a:effectLst/>
                          <a:latin typeface="Times New Roman" panose="02020603050405020304" pitchFamily="18" charset="0"/>
                          <a:cs typeface="Times New Roman" panose="02020603050405020304" pitchFamily="18" charset="0"/>
                        </a:rPr>
                        <a:t> ý</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2710942640"/>
                  </a:ext>
                </a:extLst>
              </a:tr>
              <a:tr h="448956">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326514091"/>
                  </a:ext>
                </a:extLst>
              </a:tr>
              <a:tr h="426851">
                <a:tc>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3: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bài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369347767"/>
                  </a:ext>
                </a:extLst>
              </a:tr>
              <a:tr h="1678049">
                <a:tc>
                  <a:txBody>
                    <a:bodyPr/>
                    <a:lstStyle/>
                    <a:p>
                      <a:pPr marL="0" marR="0">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4: </a:t>
                      </a:r>
                      <a:r>
                        <a:rPr lang="en-US" sz="2400" b="1" dirty="0" err="1">
                          <a:solidFill>
                            <a:srgbClr val="000000"/>
                          </a:solidFill>
                          <a:effectLst/>
                          <a:latin typeface="Times New Roman" panose="02020603050405020304" pitchFamily="18" charset="0"/>
                          <a:cs typeface="Times New Roman" panose="02020603050405020304" pitchFamily="18" charset="0"/>
                        </a:rPr>
                        <a:t>Xem</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lại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chỉnh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sửa</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rút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kinh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nghiệm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064360277"/>
                  </a:ext>
                </a:extLst>
              </a:tr>
            </a:tbl>
          </a:graphicData>
        </a:graphic>
      </p:graphicFrame>
      <p:sp>
        <p:nvSpPr>
          <p:cNvPr id="4" name="Hộp Văn bản 3">
            <a:extLst>
              <a:ext uri="{FF2B5EF4-FFF2-40B4-BE49-F238E27FC236}">
                <a16:creationId xmlns:a16="http://schemas.microsoft.com/office/drawing/2014/main" id="{C121BD9F-B6C0-7E2B-A798-93DC65A783A3}"/>
              </a:ext>
            </a:extLst>
          </p:cNvPr>
          <p:cNvSpPr txBox="1"/>
          <p:nvPr/>
        </p:nvSpPr>
        <p:spPr>
          <a:xfrm>
            <a:off x="6875318" y="2042057"/>
            <a:ext cx="2901341" cy="461665"/>
          </a:xfrm>
          <a:prstGeom prst="rect">
            <a:avLst/>
          </a:prstGeom>
          <a:noFill/>
        </p:spPr>
        <p:txBody>
          <a:bodyPr wrap="square">
            <a:spAutoFit/>
          </a:bodyPr>
          <a:lstStyle/>
          <a:p>
            <a:r>
              <a:rPr lang="en-US" sz="2400" dirty="0" err="1">
                <a:effectLst/>
                <a:latin typeface="Times New Roman" panose="02020603050405020304" pitchFamily="18" charset="0"/>
                <a:ea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tài</a:t>
            </a:r>
            <a:endParaRPr lang="en-US" sz="2400" dirty="0"/>
          </a:p>
        </p:txBody>
      </p:sp>
      <p:sp>
        <p:nvSpPr>
          <p:cNvPr id="6" name="Hộp Văn bản 5">
            <a:extLst>
              <a:ext uri="{FF2B5EF4-FFF2-40B4-BE49-F238E27FC236}">
                <a16:creationId xmlns:a16="http://schemas.microsoft.com/office/drawing/2014/main" id="{C1CF77AF-4FBE-4988-65F5-D9B6DEC724E8}"/>
              </a:ext>
            </a:extLst>
          </p:cNvPr>
          <p:cNvSpPr txBox="1"/>
          <p:nvPr/>
        </p:nvSpPr>
        <p:spPr>
          <a:xfrm>
            <a:off x="6875318" y="2504324"/>
            <a:ext cx="3285924" cy="468077"/>
          </a:xfrm>
          <a:prstGeom prst="rect">
            <a:avLst/>
          </a:prstGeom>
          <a:noFill/>
        </p:spPr>
        <p:txBody>
          <a:bodyPr wrap="square">
            <a:spAutoFit/>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28E73A77-A582-1DE3-CE20-26EC95BBD48B}"/>
              </a:ext>
            </a:extLst>
          </p:cNvPr>
          <p:cNvSpPr txBox="1"/>
          <p:nvPr/>
        </p:nvSpPr>
        <p:spPr>
          <a:xfrm>
            <a:off x="6931874" y="2894110"/>
            <a:ext cx="3172811" cy="468077"/>
          </a:xfrm>
          <a:prstGeom prst="rect">
            <a:avLst/>
          </a:prstGeom>
          <a:noFill/>
        </p:spPr>
        <p:txBody>
          <a:bodyPr wrap="square">
            <a:spAutoFit/>
          </a:bodyPr>
          <a:lstStyle/>
          <a:p>
            <a:pPr marL="0" marR="0" algn="just">
              <a:lnSpc>
                <a:spcPct val="107000"/>
              </a:lnSpc>
              <a:spcBef>
                <a:spcPts val="0"/>
              </a:spcBef>
              <a:spcAft>
                <a:spcPts val="0"/>
              </a:spcAft>
            </a:pP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06D84E41-ABD9-2BA6-AAFC-37AE9AB87995}"/>
              </a:ext>
            </a:extLst>
          </p:cNvPr>
          <p:cNvSpPr txBox="1"/>
          <p:nvPr/>
        </p:nvSpPr>
        <p:spPr>
          <a:xfrm>
            <a:off x="6931874" y="3362187"/>
            <a:ext cx="2788228" cy="468077"/>
          </a:xfrm>
          <a:prstGeom prst="rect">
            <a:avLst/>
          </a:prstGeom>
          <a:noFill/>
        </p:spPr>
        <p:txBody>
          <a:bodyPr wrap="square">
            <a:spAutoFit/>
          </a:bodyPr>
          <a:lstStyle/>
          <a:p>
            <a:pPr marL="0" marR="0" algn="just">
              <a:lnSpc>
                <a:spcPct val="107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7108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2126</Words>
  <Application>Microsoft Office PowerPoint</Application>
  <PresentationFormat>Widescreen</PresentationFormat>
  <Paragraphs>150</Paragraphs>
  <Slides>18</Slides>
  <Notes>11</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宋体</vt:lpstr>
      <vt:lpstr>宋体</vt:lpstr>
      <vt:lpstr>Arial</vt:lpstr>
      <vt:lpstr>Calibri</vt:lpstr>
      <vt:lpstr>Calibri Light</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2022-07-15T11:52:09Z</dcterms:created>
  <dcterms:modified xsi:type="dcterms:W3CDTF">2022-07-15T11:52:38Z</dcterms:modified>
</cp:coreProperties>
</file>