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438" r:id="rId2"/>
    <p:sldId id="300" r:id="rId3"/>
    <p:sldId id="448" r:id="rId4"/>
    <p:sldId id="260" r:id="rId5"/>
    <p:sldId id="442" r:id="rId6"/>
    <p:sldId id="443" r:id="rId7"/>
    <p:sldId id="444" r:id="rId8"/>
    <p:sldId id="445" r:id="rId9"/>
    <p:sldId id="446" r:id="rId10"/>
    <p:sldId id="447" r:id="rId11"/>
    <p:sldId id="422" r:id="rId12"/>
    <p:sldId id="425" r:id="rId13"/>
    <p:sldId id="419" r:id="rId14"/>
    <p:sldId id="420" r:id="rId15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1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6083"/>
    <a:srgbClr val="009900"/>
    <a:srgbClr val="CC00CC"/>
    <a:srgbClr val="CC0099"/>
    <a:srgbClr val="E46C0A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23" d="100"/>
          <a:sy n="23" d="100"/>
        </p:scale>
        <p:origin x="82" y="758"/>
      </p:cViewPr>
      <p:guideLst>
        <p:guide orient="horz" pos="864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4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79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23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7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4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99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8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8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40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6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0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8" y="76209"/>
            <a:ext cx="24189074" cy="1461258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0" r:id="rId17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6.emf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51" name="Rounded Rectangle 50"/>
          <p:cNvSpPr/>
          <p:nvPr/>
        </p:nvSpPr>
        <p:spPr>
          <a:xfrm>
            <a:off x="3335810" y="6138714"/>
            <a:ext cx="17984371" cy="51901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74"/>
          <p:cNvGrpSpPr/>
          <p:nvPr/>
        </p:nvGrpSpPr>
        <p:grpSpPr>
          <a:xfrm>
            <a:off x="3137195" y="6720342"/>
            <a:ext cx="15980429" cy="913103"/>
            <a:chOff x="7459669" y="9982200"/>
            <a:chExt cx="13323056" cy="913268"/>
          </a:xfrm>
        </p:grpSpPr>
        <p:sp>
          <p:nvSpPr>
            <p:cNvPr id="57" name="Rectangle 56"/>
            <p:cNvSpPr/>
            <p:nvPr/>
          </p:nvSpPr>
          <p:spPr>
            <a:xfrm>
              <a:off x="10236870" y="10012114"/>
              <a:ext cx="10545855" cy="792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92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tabLst>
                  <a:tab pos="2160270" algn="l"/>
                  <a:tab pos="3599815" algn="l"/>
                  <a:tab pos="5039995" algn="l"/>
                </a:tabLst>
              </a:pP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TOÁN VÀ PHƯƠNG PHÁP GIẢI.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44"/>
            <p:cNvGrpSpPr/>
            <p:nvPr/>
          </p:nvGrpSpPr>
          <p:grpSpPr>
            <a:xfrm>
              <a:off x="7459669" y="9982200"/>
              <a:ext cx="2869440" cy="913268"/>
              <a:chOff x="7459669" y="7543800"/>
              <a:chExt cx="2845751" cy="913268"/>
            </a:xfrm>
          </p:grpSpPr>
          <p:sp>
            <p:nvSpPr>
              <p:cNvPr id="6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46"/>
              <p:cNvGrpSpPr/>
              <p:nvPr/>
            </p:nvGrpSpPr>
            <p:grpSpPr>
              <a:xfrm>
                <a:off x="7469186" y="7650580"/>
                <a:ext cx="2836234" cy="806488"/>
                <a:chOff x="7469186" y="7650580"/>
                <a:chExt cx="2836234" cy="806488"/>
              </a:xfrm>
            </p:grpSpPr>
            <p:sp>
              <p:nvSpPr>
                <p:cNvPr id="65" name="Round Same Side Corner Rectangle 64"/>
                <p:cNvSpPr/>
                <p:nvPr/>
              </p:nvSpPr>
              <p:spPr>
                <a:xfrm rot="5400000">
                  <a:off x="8504273" y="6615493"/>
                  <a:ext cx="766059" cy="2836234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993774" y="7687487"/>
                  <a:ext cx="2045660" cy="769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TIẾT 3</a:t>
                  </a:r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BDD120-CF7F-4884-8716-F0DD97BB2EA0}"/>
              </a:ext>
            </a:extLst>
          </p:cNvPr>
          <p:cNvGrpSpPr/>
          <p:nvPr/>
        </p:nvGrpSpPr>
        <p:grpSpPr>
          <a:xfrm>
            <a:off x="3425227" y="8164796"/>
            <a:ext cx="19081714" cy="954502"/>
            <a:chOff x="970823" y="2838163"/>
            <a:chExt cx="9540236" cy="477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936792-4D63-409B-B87F-B11381390BC3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38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</a:t>
              </a:r>
            </a:p>
          </p:txBody>
        </p:sp>
        <p:sp>
          <p:nvSpPr>
            <p:cNvPr id="94" name="Rounded Rectangle 89">
              <a:extLst>
                <a:ext uri="{FF2B5EF4-FFF2-40B4-BE49-F238E27FC236}">
                  <a16:creationId xmlns:a16="http://schemas.microsoft.com/office/drawing/2014/main" id="{6BA4474C-22C4-4CFD-A732-1A457511F860}"/>
                </a:ext>
              </a:extLst>
            </p:cNvPr>
            <p:cNvSpPr/>
            <p:nvPr/>
          </p:nvSpPr>
          <p:spPr>
            <a:xfrm>
              <a:off x="970823" y="2861414"/>
              <a:ext cx="1508163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6537643" y="8220044"/>
            <a:ext cx="13873658" cy="805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tích vô hướng.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ounded Rectangle 89">
            <a:extLst>
              <a:ext uri="{FF2B5EF4-FFF2-40B4-BE49-F238E27FC236}">
                <a16:creationId xmlns:a16="http://schemas.microsoft.com/office/drawing/2014/main" id="{6BA4474C-22C4-4CFD-A732-1A457511F860}"/>
              </a:ext>
            </a:extLst>
          </p:cNvPr>
          <p:cNvSpPr/>
          <p:nvPr/>
        </p:nvSpPr>
        <p:spPr>
          <a:xfrm>
            <a:off x="3489421" y="9667116"/>
            <a:ext cx="3016522" cy="90799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563117" y="9667116"/>
            <a:ext cx="14686978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 minh các đẳng thức liên quan tích vô hướng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2C54D8-F487-4D22-A29E-6C51076CD1A3}"/>
              </a:ext>
            </a:extLst>
          </p:cNvPr>
          <p:cNvSpPr txBox="1"/>
          <p:nvPr/>
        </p:nvSpPr>
        <p:spPr>
          <a:xfrm>
            <a:off x="10695568" y="2106266"/>
            <a:ext cx="3161370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CD4EF9-1AD8-4669-A80C-18759CBD2AED}"/>
              </a:ext>
            </a:extLst>
          </p:cNvPr>
          <p:cNvSpPr txBox="1"/>
          <p:nvPr/>
        </p:nvSpPr>
        <p:spPr>
          <a:xfrm>
            <a:off x="-13318" y="3869167"/>
            <a:ext cx="24398907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TÍCH VÔ HƯỚNG CỦA HAI VECTƠ VÀ ỨNG DỤNG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B6FC44-798F-4434-BE19-22848CE0519A}"/>
              </a:ext>
            </a:extLst>
          </p:cNvPr>
          <p:cNvGrpSpPr/>
          <p:nvPr/>
        </p:nvGrpSpPr>
        <p:grpSpPr>
          <a:xfrm>
            <a:off x="2705261" y="4836246"/>
            <a:ext cx="18975066" cy="878238"/>
            <a:chOff x="3024409" y="4424173"/>
            <a:chExt cx="18976301" cy="87829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2A1FFD-B694-4DDA-9C04-A9878DD9C69F}"/>
                </a:ext>
              </a:extLst>
            </p:cNvPr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B06C74-6EB0-4826-8FD9-C4AE4A284776}"/>
                </a:ext>
              </a:extLst>
            </p:cNvPr>
            <p:cNvSpPr txBox="1"/>
            <p:nvPr/>
          </p:nvSpPr>
          <p:spPr>
            <a:xfrm>
              <a:off x="3024409" y="4424173"/>
              <a:ext cx="18976301" cy="785295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r>
                <a:rPr lang="en-US" sz="44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VÔ HƯỚNG CỦA HAI VECT</a:t>
              </a:r>
              <a:r>
                <a:rPr lang="vi-VN" sz="44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1E881F-F118-4561-9E88-19A39FD74761}"/>
              </a:ext>
            </a:extLst>
          </p:cNvPr>
          <p:cNvGrpSpPr/>
          <p:nvPr/>
        </p:nvGrpSpPr>
        <p:grpSpPr>
          <a:xfrm>
            <a:off x="7767455" y="1682761"/>
            <a:ext cx="3412399" cy="1867608"/>
            <a:chOff x="11185664" y="-9644"/>
            <a:chExt cx="3412399" cy="186760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35C3EC-9C9F-47B5-8F70-B46B73926FA2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259359"/>
              <a:chOff x="12784885" y="1066801"/>
              <a:chExt cx="1814128" cy="125944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61036B-6094-4BBD-BBF6-B96457A0347D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69455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5326CF-4731-4446-BF00-272983C3E173}"/>
                  </a:ext>
                </a:extLst>
              </p:cNvPr>
              <p:cNvSpPr txBox="1"/>
              <p:nvPr/>
            </p:nvSpPr>
            <p:spPr>
              <a:xfrm>
                <a:off x="13020903" y="1556787"/>
                <a:ext cx="800198" cy="769455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44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934C9D9-42FB-4847-BB6F-ADB69C94B3A0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39" name="Picture 53">
                <a:extLst>
                  <a:ext uri="{FF2B5EF4-FFF2-40B4-BE49-F238E27FC236}">
                    <a16:creationId xmlns:a16="http://schemas.microsoft.com/office/drawing/2014/main" id="{26E08734-C5E1-4355-9F11-05C963B68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959826B5-659A-4F99-8220-D7438E3D5C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583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1" grpId="0"/>
      <p:bldP spid="109" grpId="0" animBg="1"/>
      <p:bldP spid="11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1153042" y="2651799"/>
                <a:ext cx="21424756" cy="1022513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:endParaRPr lang="nl-NL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Tương tự cách 2 của câu 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M, N, P lần lượt là trung điểm của BC, CA, AB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𝑨𝑩𝑴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nên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𝑮𝑨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𝑮𝑩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𝑮𝑩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𝑮𝑪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𝑮𝑪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𝑮𝑨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nl-NL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nl-NL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nl-NL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nl-NL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nl-NL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nl-NL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  <m:r>
                        <a:rPr kumimoji="0" lang="nl-NL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nl-NL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nl-NL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42" y="2651799"/>
                <a:ext cx="21424756" cy="10225136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60"/>
          <p:cNvGrpSpPr/>
          <p:nvPr/>
        </p:nvGrpSpPr>
        <p:grpSpPr>
          <a:xfrm>
            <a:off x="1153042" y="2571492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50466" y="3839045"/>
            <a:ext cx="22536368" cy="4608512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16944" cy="1554450"/>
              <a:chOff x="1224541" y="6322799"/>
              <a:chExt cx="7816944" cy="155445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4751179" y="3470761"/>
                <a:ext cx="1310081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155445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375" y="6858912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886426" y="2100574"/>
            <a:ext cx="218276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các đẳng thức liên quan tích vô hướng</a:t>
            </a:r>
            <a:r>
              <a:rPr 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558" y="3834458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67658" y="4715087"/>
                <a:ext cx="20497429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Nếu trong đẳng thức chứa bình phương độ dài của đoạn thẳng thì ta chuyển về vectơ nhờ đẳng thức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Sử dụng các tính chất của tích vô hướng, các quy tắc phép toán vectơ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Sử dụng hằng đẳng thức vectơ về tích vô hướng.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4715087"/>
                <a:ext cx="20497429" cy="3511859"/>
              </a:xfrm>
              <a:prstGeom prst="rect">
                <a:avLst/>
              </a:prstGeom>
              <a:blipFill>
                <a:blip r:embed="rId3"/>
                <a:stretch>
                  <a:fillRect l="-1220" t="-2773" b="-4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2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61">
            <a:extLst>
              <a:ext uri="{FF2B5EF4-FFF2-40B4-BE49-F238E27FC236}">
                <a16:creationId xmlns:a16="http://schemas.microsoft.com/office/drawing/2014/main" id="{E80F3CEF-774A-488C-AF49-AC516F0745A1}"/>
              </a:ext>
            </a:extLst>
          </p:cNvPr>
          <p:cNvSpPr/>
          <p:nvPr/>
        </p:nvSpPr>
        <p:spPr>
          <a:xfrm>
            <a:off x="1099576" y="1887805"/>
            <a:ext cx="22538209" cy="202190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67">
            <a:extLst>
              <a:ext uri="{FF2B5EF4-FFF2-40B4-BE49-F238E27FC236}">
                <a16:creationId xmlns:a16="http://schemas.microsoft.com/office/drawing/2014/main" id="{DCB2C10A-AC1F-454C-9278-9950D22AB294}"/>
              </a:ext>
            </a:extLst>
          </p:cNvPr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D905248-B945-4F42-B77A-DCEED6E3E0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96820F-5BB2-41B7-AB2C-A138B27F072B}"/>
                </a:ext>
              </a:extLst>
            </p:cNvPr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57" name="Group 70">
              <a:extLst>
                <a:ext uri="{FF2B5EF4-FFF2-40B4-BE49-F238E27FC236}">
                  <a16:creationId xmlns:a16="http://schemas.microsoft.com/office/drawing/2014/main" id="{61D9826D-B522-4393-8D72-31F018086C18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156EDFF-DCEA-4D5B-81F1-332541F882C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578BDCCC-A141-4F74-867F-B5CC00FBE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14977511-ECB8-43F1-831C-3F20CEB1A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4EB17A73-B4C4-4041-B19C-81BC0035F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DBF76CDD-12C9-4E3D-A05B-B6D5682A1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6A371AC1-4AC8-4D28-8211-E5F7D17AD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B8333682-9C9D-4B9A-916C-F81F9F857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D1B385DD-95B1-4512-9E8F-7DE9CFCDA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59A95718-3BFF-41C4-A4CD-33F678BDA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id="{E9E6B56A-269D-4215-9D9D-C10D70A78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22">
                <a:extLst>
                  <a:ext uri="{FF2B5EF4-FFF2-40B4-BE49-F238E27FC236}">
                    <a16:creationId xmlns:a16="http://schemas.microsoft.com/office/drawing/2014/main" id="{886BF437-C8C4-40F3-8F74-98F1478D5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C5FAD9F2-0A3D-4BFF-957E-828AD4521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A6271F98-2D69-4091-8865-75D5D13BE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25">
                <a:extLst>
                  <a:ext uri="{FF2B5EF4-FFF2-40B4-BE49-F238E27FC236}">
                    <a16:creationId xmlns:a16="http://schemas.microsoft.com/office/drawing/2014/main" id="{6684DD3D-2283-4D0B-8EDF-875818F5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26">
                <a:extLst>
                  <a:ext uri="{FF2B5EF4-FFF2-40B4-BE49-F238E27FC236}">
                    <a16:creationId xmlns:a16="http://schemas.microsoft.com/office/drawing/2014/main" id="{94737188-BF4C-42A0-AB12-112C9368F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27">
                <a:extLst>
                  <a:ext uri="{FF2B5EF4-FFF2-40B4-BE49-F238E27FC236}">
                    <a16:creationId xmlns:a16="http://schemas.microsoft.com/office/drawing/2014/main" id="{73EA055F-2622-47C6-8FA7-0C32AACFB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28">
                <a:extLst>
                  <a:ext uri="{FF2B5EF4-FFF2-40B4-BE49-F238E27FC236}">
                    <a16:creationId xmlns:a16="http://schemas.microsoft.com/office/drawing/2014/main" id="{79719667-613A-4A0D-9407-29F38E040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9">
                <a:extLst>
                  <a:ext uri="{FF2B5EF4-FFF2-40B4-BE49-F238E27FC236}">
                    <a16:creationId xmlns:a16="http://schemas.microsoft.com/office/drawing/2014/main" id="{6C4AA3C4-5E57-46E1-BF3D-E1A4D0936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30">
                <a:extLst>
                  <a:ext uri="{FF2B5EF4-FFF2-40B4-BE49-F238E27FC236}">
                    <a16:creationId xmlns:a16="http://schemas.microsoft.com/office/drawing/2014/main" id="{16128399-2BC5-4317-9DF3-8BE7362CB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31">
                <a:extLst>
                  <a:ext uri="{FF2B5EF4-FFF2-40B4-BE49-F238E27FC236}">
                    <a16:creationId xmlns:a16="http://schemas.microsoft.com/office/drawing/2014/main" id="{5318CCFD-2AD9-48DA-80ED-5DADB0710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CA3364EC-BD0A-48D3-8694-FEB46C9A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6358AAEA-52A5-4AA9-B88B-1D13FD44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31A2D3BB-9746-4F39-91C3-9842E1B73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17370420-F9E6-4C1B-BDD4-45653F64C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A8797147-B245-4BD5-9FD3-867A0B504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1099281" y="4372346"/>
            <a:ext cx="22538504" cy="7913775"/>
          </a:xfrm>
          <a:prstGeom prst="roundRect">
            <a:avLst>
              <a:gd name="adj" fmla="val 483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21516" y="5586573"/>
                <a:ext cx="22432111" cy="660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Đẳng thức cần chứng minh được viết lại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𝑰𝑴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𝑰𝑨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Để làm xuất hiện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,​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ở VP, sử dụng quy tắc ba điểm để xen điểm I vào ta được </a:t>
                </a:r>
                <a:endParaRPr lang="en-US" sz="4400" b="1" i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𝑽𝑻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𝑴𝑰</m:t>
                              </m:r>
                            </m:e>
                          </m:acc>
                          <m:r>
                            <a:rPr lang="nl-NL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𝑰𝑨</m:t>
                              </m:r>
                            </m:e>
                          </m:acc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𝑴𝑰</m:t>
                              </m:r>
                            </m:e>
                          </m:acc>
                          <m:r>
                            <a:rPr lang="nl-NL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𝑰𝑴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𝑰𝑨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𝑽𝑷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(đpcm)</a:t>
                </a: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16" y="5586573"/>
                <a:ext cx="22432111" cy="6608540"/>
              </a:xfrm>
              <a:prstGeom prst="rect">
                <a:avLst/>
              </a:prstGeom>
              <a:blipFill>
                <a:blip r:embed="rId2"/>
                <a:stretch>
                  <a:fillRect t="-36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712074" y="1962250"/>
                <a:ext cx="16777864" cy="184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I là trung điểm của đoạn thẳng AB và M là điểm tùy ý.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Chứng minh 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74" y="1962250"/>
                <a:ext cx="16777864" cy="1849032"/>
              </a:xfrm>
              <a:prstGeom prst="rect">
                <a:avLst/>
              </a:prstGeom>
              <a:blipFill>
                <a:blip r:embed="rId3"/>
                <a:stretch>
                  <a:fillRect l="-1453" t="-5611" b="-9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60">
            <a:extLst>
              <a:ext uri="{FF2B5EF4-FFF2-40B4-BE49-F238E27FC236}">
                <a16:creationId xmlns:a16="http://schemas.microsoft.com/office/drawing/2014/main" id="{BD6227B7-6635-4261-B4B2-78711483F8F9}"/>
              </a:ext>
            </a:extLst>
          </p:cNvPr>
          <p:cNvGrpSpPr/>
          <p:nvPr/>
        </p:nvGrpSpPr>
        <p:grpSpPr>
          <a:xfrm>
            <a:off x="1099281" y="4393152"/>
            <a:ext cx="3568351" cy="800272"/>
            <a:chOff x="1224541" y="6305967"/>
            <a:chExt cx="3568119" cy="885308"/>
          </a:xfrm>
        </p:grpSpPr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9CADF005-AF1B-44D5-B025-96B4C8DCECA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98A20BD-FCE1-4D87-A43E-0915FDAECD8C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Round Diagonal Corner Rectangle 58">
              <a:extLst>
                <a:ext uri="{FF2B5EF4-FFF2-40B4-BE49-F238E27FC236}">
                  <a16:creationId xmlns:a16="http://schemas.microsoft.com/office/drawing/2014/main" id="{49293561-CE0C-4BC0-B590-8BB79320D0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6AD3F0D-14F2-4807-8299-29B3809A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61">
            <a:extLst>
              <a:ext uri="{FF2B5EF4-FFF2-40B4-BE49-F238E27FC236}">
                <a16:creationId xmlns:a16="http://schemas.microsoft.com/office/drawing/2014/main" id="{F1D5AA1B-E485-423A-8D8B-CAD32388DF10}"/>
              </a:ext>
            </a:extLst>
          </p:cNvPr>
          <p:cNvSpPr/>
          <p:nvPr/>
        </p:nvSpPr>
        <p:spPr>
          <a:xfrm>
            <a:off x="887538" y="2123198"/>
            <a:ext cx="22538209" cy="3366905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ounded Rectangle 2">
            <a:extLst>
              <a:ext uri="{FF2B5EF4-FFF2-40B4-BE49-F238E27FC236}">
                <a16:creationId xmlns:a16="http://schemas.microsoft.com/office/drawing/2014/main" id="{0FDAA9A9-3E28-4D1F-879E-76E2094D34E2}"/>
              </a:ext>
            </a:extLst>
          </p:cNvPr>
          <p:cNvSpPr/>
          <p:nvPr/>
        </p:nvSpPr>
        <p:spPr>
          <a:xfrm>
            <a:off x="857725" y="5878251"/>
            <a:ext cx="22538504" cy="7605280"/>
          </a:xfrm>
          <a:prstGeom prst="roundRect">
            <a:avLst>
              <a:gd name="adj" fmla="val 483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552665" y="2069403"/>
                <a:ext cx="17569952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bốn điểm A, B, C, D bất kì. Chứng minh rằng: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(*).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Từ đó suy ra một cách chứng minh định lí: "Ba đường cao trong tam giác đồng qui".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65" y="2069403"/>
                <a:ext cx="17569952" cy="3511859"/>
              </a:xfrm>
              <a:prstGeom prst="rect">
                <a:avLst/>
              </a:prstGeom>
              <a:blipFill>
                <a:blip r:embed="rId2"/>
                <a:stretch>
                  <a:fillRect t="-2773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169923" y="6424217"/>
                <a:ext cx="22226306" cy="185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𝑫𝑪</m:t>
                              </m:r>
                            </m:e>
                          </m:acc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𝑫𝑩</m:t>
                              </m:r>
                            </m:e>
                          </m:acc>
                        </m:e>
                      </m:d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𝑫𝑪</m:t>
                              </m:r>
                            </m:e>
                          </m:acc>
                        </m:e>
                      </m:d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𝑫𝑩</m:t>
                              </m:r>
                            </m:e>
                          </m:acc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23" y="6424217"/>
                <a:ext cx="22226306" cy="1851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290603" y="7457637"/>
                <a:ext cx="16777864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03" y="7457637"/>
                <a:ext cx="16777864" cy="838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69923" y="8204953"/>
            <a:ext cx="16705856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Gọi H là giao của hai đường cao xuất phát từ đỉnh A,B.</a:t>
            </a:r>
            <a:endParaRPr lang="en-US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69923" y="8997041"/>
                <a:ext cx="11472821" cy="87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Khi đó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(1)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23" y="8997041"/>
                <a:ext cx="11472821" cy="876458"/>
              </a:xfrm>
              <a:prstGeom prst="rect">
                <a:avLst/>
              </a:prstGeom>
              <a:blipFill>
                <a:blip r:embed="rId5"/>
                <a:stretch>
                  <a:fillRect t="-3472" r="-122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745987" y="9854747"/>
            <a:ext cx="16129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Từ đẳng thức (*) ta cho điểm D trùng với điểm H ta được</a:t>
            </a:r>
            <a:endParaRPr 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401631" y="10581217"/>
                <a:ext cx="9177064" cy="84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(2)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631" y="10581217"/>
                <a:ext cx="9177064" cy="847411"/>
              </a:xfrm>
              <a:prstGeom prst="rect">
                <a:avLst/>
              </a:prstGeom>
              <a:blipFill>
                <a:blip r:embed="rId6"/>
                <a:stretch>
                  <a:fillRect t="-6475" r="-1859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97915" y="11359462"/>
                <a:ext cx="21564429" cy="1773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Từ (1) (2)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suy ra BH vuông góc với AC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Hay ba đường cao trong tam giác đồng quy (đpcm).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15" y="11359462"/>
                <a:ext cx="21564429" cy="1773114"/>
              </a:xfrm>
              <a:prstGeom prst="rect">
                <a:avLst/>
              </a:prstGeom>
              <a:blipFill>
                <a:blip r:embed="rId7"/>
                <a:stretch>
                  <a:fillRect t="-1375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67">
            <a:extLst>
              <a:ext uri="{FF2B5EF4-FFF2-40B4-BE49-F238E27FC236}">
                <a16:creationId xmlns:a16="http://schemas.microsoft.com/office/drawing/2014/main" id="{2D0A2D63-42E7-4076-93BD-76BBFB5E9046}"/>
              </a:ext>
            </a:extLst>
          </p:cNvPr>
          <p:cNvGrpSpPr/>
          <p:nvPr/>
        </p:nvGrpSpPr>
        <p:grpSpPr>
          <a:xfrm>
            <a:off x="886269" y="1913608"/>
            <a:ext cx="3579425" cy="940574"/>
            <a:chOff x="1311958" y="3405486"/>
            <a:chExt cx="3579192" cy="940513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111277BD-4720-4E0E-8E88-E4C47B79F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7E56F2-2526-4DAA-A41B-BF6A0D8CA65F}"/>
                </a:ext>
              </a:extLst>
            </p:cNvPr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38" name="Group 70">
              <a:extLst>
                <a:ext uri="{FF2B5EF4-FFF2-40B4-BE49-F238E27FC236}">
                  <a16:creationId xmlns:a16="http://schemas.microsoft.com/office/drawing/2014/main" id="{1EEC8226-CE71-4FBC-8DE9-DAE8C384984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95A823B-B878-4237-804B-C45633337A5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5FB98CB9-B4DF-4389-B23D-1F0523B35D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5C23EF2C-89A1-4B67-812A-3292602AF8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EE74DEC4-3714-4FBF-AE33-D24E2FBF31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5E6A67A9-D114-4CCD-97C3-895D41700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2846540A-F4ED-442F-9266-C8754B1BF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413D6F3D-1E42-4623-9B67-1577EB2C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C0C1D2FF-0346-4C6C-9F32-ED541672F3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A24297FE-8F3B-467D-BB1D-C1B18398C8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ADA139E1-561F-423F-8892-A2E3900014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1EC50107-D694-414F-B074-CFDBD3450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D00D1729-88AC-498E-91B1-4295EB04C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E4EFEC5-0104-4C96-92CB-17B426BEEE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D00C37A4-7EC7-405D-A498-DEC711EE6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6ADB2B16-6600-47DB-812E-6A021F4AD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7BECBB1E-BF0E-4BEA-81C9-91686A6F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63DF9C04-F414-42AF-87E2-12029B3E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7614F04C-0CE3-44A2-8F3F-C0B46CCE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2E87D098-203E-4628-BFB6-3BB327C7C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D48DDBB0-AA6E-46B7-8B7E-3F47EE277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41F5511B-A75B-4787-BED4-2BBFDBDB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4EEDEEE8-E956-42C5-A176-688B75293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87CBF383-51E8-4924-817B-3286E1F83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67BCC401-DD4B-40F9-B15E-EA4EF682D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F7D81278-77A5-46D1-9ADA-870F4A549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0">
            <a:extLst>
              <a:ext uri="{FF2B5EF4-FFF2-40B4-BE49-F238E27FC236}">
                <a16:creationId xmlns:a16="http://schemas.microsoft.com/office/drawing/2014/main" id="{19474A2B-A25C-4C01-A676-FD7BCA3D238A}"/>
              </a:ext>
            </a:extLst>
          </p:cNvPr>
          <p:cNvGrpSpPr/>
          <p:nvPr/>
        </p:nvGrpSpPr>
        <p:grpSpPr>
          <a:xfrm>
            <a:off x="897344" y="5668111"/>
            <a:ext cx="3568351" cy="800272"/>
            <a:chOff x="1224541" y="6305967"/>
            <a:chExt cx="3568119" cy="885308"/>
          </a:xfrm>
        </p:grpSpPr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AE7A221A-C2B7-4086-A71F-F53A3AA4829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9D02367-1A0F-4A2D-AA7C-AC2F1DD7B7A3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Round Diagonal Corner Rectangle 58">
              <a:extLst>
                <a:ext uri="{FF2B5EF4-FFF2-40B4-BE49-F238E27FC236}">
                  <a16:creationId xmlns:a16="http://schemas.microsoft.com/office/drawing/2014/main" id="{CCE35DB6-20AA-4C9C-93C8-DCB3C578BA5A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A8AC638D-8556-4271-9ED5-746078EE0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6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6" grpId="0"/>
      <p:bldP spid="27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61">
            <a:extLst>
              <a:ext uri="{FF2B5EF4-FFF2-40B4-BE49-F238E27FC236}">
                <a16:creationId xmlns:a16="http://schemas.microsoft.com/office/drawing/2014/main" id="{A1155496-F53C-49A1-A544-D6B4A821EEA4}"/>
              </a:ext>
            </a:extLst>
          </p:cNvPr>
          <p:cNvSpPr/>
          <p:nvPr/>
        </p:nvSpPr>
        <p:spPr>
          <a:xfrm>
            <a:off x="1099576" y="1887804"/>
            <a:ext cx="22538209" cy="237870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67">
            <a:extLst>
              <a:ext uri="{FF2B5EF4-FFF2-40B4-BE49-F238E27FC236}">
                <a16:creationId xmlns:a16="http://schemas.microsoft.com/office/drawing/2014/main" id="{DDF89F2D-137B-4164-B15B-88B1D719F993}"/>
              </a:ext>
            </a:extLst>
          </p:cNvPr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E8493E7-02EC-4D03-9F9C-951BEC3D47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EFB3EE-284E-44F4-84FE-0DDD397CB0EE}"/>
                </a:ext>
              </a:extLst>
            </p:cNvPr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B5A78A1C-9FF5-4E9F-876A-AB766E4B903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7756001-4E7A-4D4C-B500-1D45305EAF7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0D63EAF5-AD1F-4D56-8764-E52F7EB8A0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40CA83A-1657-4440-82C5-9DE392F180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0D682245-6A2C-4799-8075-E5B935B43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B36AF3F0-28F9-409D-85C8-F2E491460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A912D22-E9F7-4424-A6CB-1941333136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2B09C0C-68EA-4956-9602-E572A92D6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0E5FA8E9-CA3D-4630-97BE-D1A10B430F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A1C1A8E1-CCA0-4081-98FE-2018D802A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749BE1F6-8595-4B1A-B2D4-DA2859B9F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02CCF069-C040-4AC8-B55C-63E1D19A6E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AB5B815-52BF-4BFB-959E-562377E3EA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77F4F4F8-37D1-48E2-B79D-36143FED88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D2E5B727-AF6D-4F92-A633-D6AFD377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D71FB03-4249-476A-BBF7-64B35B44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DED72F7D-AA8E-4B07-BCAA-F1150DC3A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23BA1F4-8EA4-4132-8154-3B697AB63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DE484983-52E1-4B93-AA9F-FEB3C3E2C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FAEC885-DEB1-437F-8C4D-A87925350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0F50B242-17C7-415F-B332-7028A856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728949B4-A2D6-438D-83C1-62DF1C80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1CF16C10-1B6A-4432-9614-66E89275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2299FAAC-2910-43C1-947E-0CA6C776F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4A330596-D310-4B5F-9878-2EDF76D6C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7108024E-03A0-4AFE-9D4A-B444505B5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7DF5542C-DF3C-46AC-8E62-45D89A9A7094}"/>
              </a:ext>
            </a:extLst>
          </p:cNvPr>
          <p:cNvSpPr/>
          <p:nvPr/>
        </p:nvSpPr>
        <p:spPr>
          <a:xfrm>
            <a:off x="1099281" y="4749968"/>
            <a:ext cx="22538504" cy="7913775"/>
          </a:xfrm>
          <a:prstGeom prst="roundRect">
            <a:avLst>
              <a:gd name="adj" fmla="val 483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60">
            <a:extLst>
              <a:ext uri="{FF2B5EF4-FFF2-40B4-BE49-F238E27FC236}">
                <a16:creationId xmlns:a16="http://schemas.microsoft.com/office/drawing/2014/main" id="{72C46027-E8E2-4807-9131-6CA5286F227B}"/>
              </a:ext>
            </a:extLst>
          </p:cNvPr>
          <p:cNvGrpSpPr/>
          <p:nvPr/>
        </p:nvGrpSpPr>
        <p:grpSpPr>
          <a:xfrm>
            <a:off x="1099281" y="4770774"/>
            <a:ext cx="3568351" cy="800272"/>
            <a:chOff x="1224541" y="6305967"/>
            <a:chExt cx="3568119" cy="885308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71C7E035-8800-415B-9B8F-1E6F4A96379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1E8773-FACB-4563-B572-87D40057C94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ound Diagonal Corner Rectangle 58">
              <a:extLst>
                <a:ext uri="{FF2B5EF4-FFF2-40B4-BE49-F238E27FC236}">
                  <a16:creationId xmlns:a16="http://schemas.microsoft.com/office/drawing/2014/main" id="{42E33DFD-C029-4B49-8AF8-FF8D2535516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678AA972-2BB8-4A08-ABB9-95DB06038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86406" y="1814233"/>
                <a:ext cx="18639636" cy="227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nửa đường tròn đường kính A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B. Có AC và BD là hai dây thuộc nửa đường tròn cắt nhau tại E. Chứng minh 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06" y="1814233"/>
                <a:ext cx="18639636" cy="2275175"/>
              </a:xfrm>
              <a:prstGeom prst="rect">
                <a:avLst/>
              </a:prstGeom>
              <a:blipFill>
                <a:blip r:embed="rId2"/>
                <a:stretch>
                  <a:fillRect l="-1308" t="-5630" r="-1373" b="-1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377370" y="4644128"/>
            <a:ext cx="6048672" cy="4824536"/>
            <a:chOff x="6612" y="12993"/>
            <a:chExt cx="2796" cy="206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" y="12993"/>
              <a:ext cx="2796" cy="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411" y="14679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1514" y="6483277"/>
                <a:ext cx="17209912" cy="5642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𝑽𝑻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nl-NL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Vì AB là đường kính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𝑽𝑻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𝑨𝑬</m:t>
                            </m:r>
                          </m:e>
                        </m:acc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𝑽𝑷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(đpcm).</a:t>
                </a:r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6483277"/>
                <a:ext cx="17209912" cy="5642507"/>
              </a:xfrm>
              <a:prstGeom prst="rect">
                <a:avLst/>
              </a:prstGeom>
              <a:blipFill>
                <a:blip r:embed="rId4"/>
                <a:stretch>
                  <a:fillRect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1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56677" y="1664171"/>
            <a:ext cx="12543910" cy="830955"/>
            <a:chOff x="-1625349" y="1892299"/>
            <a:chExt cx="1254536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1625349" y="1905000"/>
              <a:ext cx="369862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92369" y="1911561"/>
              <a:ext cx="2243182" cy="754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496"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CÁC TÍCH VÔ HƯỚNG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51258" y="2623938"/>
            <a:ext cx="21251683" cy="6406360"/>
            <a:chOff x="1957258" y="3352800"/>
            <a:chExt cx="20658187" cy="6406684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4337464"/>
              <a:ext cx="20658187" cy="5422020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8" tIns="17999" rIns="35998" bIns="17999" rtlCol="0" anchor="ctr"/>
            <a:lstStyle/>
            <a:p>
              <a:pPr algn="ctr" defTabSz="2177496"/>
              <a:endParaRPr lang="en-US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8" tIns="17999" rIns="35998" bIns="17999" rtlCol="0" anchor="ctr"/>
              <a:lstStyle/>
              <a:p>
                <a:pPr algn="ctr" defTabSz="2177496"/>
                <a:endParaRPr lang="en-US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76003" y="3424481"/>
                <a:ext cx="18440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177496"/>
                <a:r>
                  <a:rPr lang="en-US" sz="4400" b="1" spc="-15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vi-VN" sz="4400" b="1" spc="-15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  <a:endParaRPr lang="en-US" sz="4400" b="1" spc="-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26031" y="3961869"/>
            <a:ext cx="20665735" cy="980674"/>
            <a:chOff x="1770144" y="5052352"/>
            <a:chExt cx="20666782" cy="980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4972877" y="5108673"/>
                  <a:ext cx="17464049" cy="9244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2177496"/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Dựa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nghĩa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kumimoji="0" lang="nl-NL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nl-NL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nl-NL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kumimoji="0" lang="nl-NL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nl-NL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nl-NL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kumimoji="0" lang="nl-NL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nl-NL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7" y="5108673"/>
                  <a:ext cx="17464049" cy="924402"/>
                </a:xfrm>
                <a:prstGeom prst="rect">
                  <a:avLst/>
                </a:prstGeom>
                <a:blipFill>
                  <a:blip r:embed="rId3"/>
                  <a:stretch>
                    <a:fillRect l="-1396" t="-3289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/>
            <p:cNvGrpSpPr/>
            <p:nvPr/>
          </p:nvGrpSpPr>
          <p:grpSpPr>
            <a:xfrm>
              <a:off x="1770144" y="5052352"/>
              <a:ext cx="2996578" cy="935868"/>
              <a:chOff x="4015409" y="5125279"/>
              <a:chExt cx="2996578" cy="935868"/>
            </a:xfrm>
          </p:grpSpPr>
          <p:grpSp>
            <p:nvGrpSpPr>
              <p:cNvPr id="68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496"/>
                  <a:endParaRPr lang="en-US" b="1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496"/>
                  <a:endParaRPr lang="en-US" b="1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77496"/>
                  <a:endParaRPr lang="en-US" sz="4800" b="1">
                    <a:solidFill>
                      <a:srgbClr val="E7E6E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4701739" y="5181599"/>
                <a:ext cx="2249448" cy="707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496"/>
                <a:r>
                  <a:rPr lang="en-US" sz="4000" b="1" dirty="0" err="1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00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711315" y="5393668"/>
            <a:ext cx="21200170" cy="2049179"/>
            <a:chOff x="1770144" y="6904817"/>
            <a:chExt cx="21201242" cy="2049284"/>
          </a:xfrm>
        </p:grpSpPr>
        <p:sp>
          <p:nvSpPr>
            <p:cNvPr id="74" name="Rectangle 73"/>
            <p:cNvSpPr/>
            <p:nvPr/>
          </p:nvSpPr>
          <p:spPr>
            <a:xfrm>
              <a:off x="1882496" y="8184621"/>
              <a:ext cx="21088890" cy="769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2177496"/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hằng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5" name="Group 9"/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76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8" name="Right Triangle 77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496"/>
                  <a:endParaRPr lang="en-US" b="1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496"/>
                  <a:endParaRPr lang="en-US" b="1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77496"/>
                  <a:endParaRPr lang="en-US" sz="4800" b="1">
                    <a:solidFill>
                      <a:srgbClr val="E7E6E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4701739" y="6476999"/>
                <a:ext cx="2249448" cy="707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496"/>
                <a:r>
                  <a:rPr lang="en-US" sz="4000" b="1" dirty="0" err="1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000" b="1" dirty="0">
                    <a:solidFill>
                      <a:srgbClr val="4472C4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b="1" dirty="0">
                  <a:solidFill>
                    <a:srgbClr val="4472C4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</p:grpSp>
      </p:grp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9A989751-9080-4D1E-BC0C-31DB1C47E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0814"/>
              </p:ext>
            </p:extLst>
          </p:nvPr>
        </p:nvGraphicFramePr>
        <p:xfrm>
          <a:off x="15217130" y="3745945"/>
          <a:ext cx="5040560" cy="207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558720" progId="Equation.DSMT4">
                  <p:embed/>
                </p:oleObj>
              </mc:Choice>
              <mc:Fallback>
                <p:oleObj name="Equation" r:id="rId4" imgW="1358640" imgH="55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17130" y="3745945"/>
                        <a:ext cx="5040560" cy="207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8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46832" y="6302595"/>
            <a:ext cx="21819397" cy="703692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230885" y="6304891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496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1107092" y="7138525"/>
                <a:ext cx="21878013" cy="506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defRPr/>
                </a:pPr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</m:t>
                    </m:r>
                    <m:r>
                      <a:rPr lang="vi-VN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𝑫𝑪</m:t>
                    </m:r>
                    <m:r>
                      <a:rPr lang="vi-VN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vi-VN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kumimoji="0" lang="nl-NL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kumimoji="0" lang="vi-VN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lang="vi-VN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nl-NL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nl-NL" sz="4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4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vi-VN" sz="4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b)</a:t>
                </a:r>
                <a:r>
                  <a:rPr lang="nl-NL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DA</m:t>
                    </m:r>
                    <m:r>
                      <a:rPr lang="vi-VN" sz="48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DC</m:t>
                    </m:r>
                    <m:r>
                      <a:rPr lang="vi-VN" sz="4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nl-NL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𝑨𝑫𝑪</m:t>
                        </m:r>
                      </m:e>
                    </m:acc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nl-NL" sz="4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48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vi-VN" sz="48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ADC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đều, 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AM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 </m:t>
                    </m:r>
                    <m:r>
                      <m:rPr>
                        <m:sty m:val="p"/>
                      </m:rP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vi-VN" sz="4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AMD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4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/>
                      <m:sup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0" 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/>
                      <m:sup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vi-VN" sz="44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vi-VN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MD</m:t>
                        </m:r>
                      </m:e>
                      <m:sub/>
                      <m:sup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0" 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vi-VN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/>
                      <m:sup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4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AM</m:t>
                    </m:r>
                    <m:r>
                      <a:rPr lang="vi-VN" sz="4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sz="4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m:rPr>
                            <m:sty m:val="p"/>
                          </m:r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AM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m:rPr>
                                <m:sty m:val="p"/>
                              </m:r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AD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sz="4400" b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nl-NL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nl-NL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92" y="7138525"/>
                <a:ext cx="21878013" cy="5065105"/>
              </a:xfrm>
              <a:prstGeom prst="rect">
                <a:avLst/>
              </a:prstGeom>
              <a:blipFill>
                <a:blip r:embed="rId3"/>
                <a:stretch>
                  <a:fillRect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400" y="2457738"/>
                <a:ext cx="16468438" cy="3644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</a:t>
                </a: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𝑨𝑫𝑪</m:t>
                        </m:r>
                      </m:e>
                    </m:acc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nl-NL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nl-NL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M là trung điểm của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𝐂𝐃</m:t>
                    </m:r>
                  </m:oMath>
                </a14:m>
                <a:r>
                  <a:rPr kumimoji="0" lang="vi-VN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Tính: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124585" lvl="0" indent="-742950">
                  <a:lnSpc>
                    <a:spcPct val="115000"/>
                  </a:lnSpc>
                  <a:spcAft>
                    <a:spcPts val="800"/>
                  </a:spcAft>
                  <a:buFontTx/>
                  <a:buAutoNum type="alphaLcParenR"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124585" lvl="0" indent="-742950">
                  <a:lnSpc>
                    <a:spcPct val="115000"/>
                  </a:lnSpc>
                  <a:spcAft>
                    <a:spcPts val="800"/>
                  </a:spcAft>
                  <a:buFontTx/>
                  <a:buAutoNum type="alphaLcParenR"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00" y="2457738"/>
                <a:ext cx="16468438" cy="3644459"/>
              </a:xfrm>
              <a:prstGeom prst="rect">
                <a:avLst/>
              </a:prstGeom>
              <a:blipFill>
                <a:blip r:embed="rId4"/>
                <a:stretch>
                  <a:fillRect l="-1518" t="-2174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C80D56B6-6A7A-49B2-A0C8-A8D80C10F5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156" y="2195180"/>
            <a:ext cx="6320482" cy="407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2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defTabSz="2177496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46832" y="6302595"/>
            <a:ext cx="21819397" cy="703692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230885" y="6304891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49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496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defTabSz="2177496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496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496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defTabSz="2177496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1107092" y="7138525"/>
                <a:ext cx="21878013" cy="600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Theo quy tắc hình bình hành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nl-NL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0" lang="nl-NL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kumimoji="0" lang="nl-NL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do</m:t>
                        </m:r>
                        <m:r>
                          <m:rPr>
                            <m:nor/>
                          </m:rPr>
                          <a:rPr kumimoji="0" lang="nl-NL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theo định lý Pitago ta có: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nl-NL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kumimoji="0" lang="nl-NL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nl-NL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92" y="7138525"/>
                <a:ext cx="21878013" cy="6001899"/>
              </a:xfrm>
              <a:prstGeom prst="rect">
                <a:avLst/>
              </a:prstGeom>
              <a:blipFill>
                <a:blip r:embed="rId3"/>
                <a:stretch>
                  <a:fillRect t="-406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400" y="2457738"/>
                <a:ext cx="16468438" cy="2433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a. M là trung điểm của AB, G là trọng tâm tam giác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𝑨𝑫𝑴</m:t>
                    </m:r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các biểu thức sau: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00" y="2457738"/>
                <a:ext cx="16468438" cy="2433808"/>
              </a:xfrm>
              <a:prstGeom prst="rect">
                <a:avLst/>
              </a:prstGeom>
              <a:blipFill>
                <a:blip r:embed="rId4"/>
                <a:stretch>
                  <a:fillRect l="-1518" t="-4010" b="-10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13">
            <a:extLst>
              <a:ext uri="{FF2B5EF4-FFF2-40B4-BE49-F238E27FC236}">
                <a16:creationId xmlns:a16="http://schemas.microsoft.com/office/drawing/2014/main" id="{D9D6967D-5B9A-450A-B009-409E6A8E42C9}"/>
              </a:ext>
            </a:extLst>
          </p:cNvPr>
          <p:cNvGrpSpPr>
            <a:grpSpLocks/>
          </p:cNvGrpSpPr>
          <p:nvPr/>
        </p:nvGrpSpPr>
        <p:grpSpPr bwMode="auto">
          <a:xfrm>
            <a:off x="18190389" y="1382635"/>
            <a:ext cx="4916862" cy="5762741"/>
            <a:chOff x="8029" y="13335"/>
            <a:chExt cx="2283" cy="2559"/>
          </a:xfrm>
        </p:grpSpPr>
        <p:pic>
          <p:nvPicPr>
            <p:cNvPr id="56" name="Picture 14">
              <a:extLst>
                <a:ext uri="{FF2B5EF4-FFF2-40B4-BE49-F238E27FC236}">
                  <a16:creationId xmlns:a16="http://schemas.microsoft.com/office/drawing/2014/main" id="{6091FC69-E33F-449F-84C0-76D5D73D0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" y="13335"/>
              <a:ext cx="2283" cy="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 Box 15">
              <a:extLst>
                <a:ext uri="{FF2B5EF4-FFF2-40B4-BE49-F238E27FC236}">
                  <a16:creationId xmlns:a16="http://schemas.microsoft.com/office/drawing/2014/main" id="{0BEF11E6-6C2F-43F3-A781-8C1F2C21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" y="1551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1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2.3 </a:t>
              </a:r>
              <a:endParaRPr lang="en-US" alt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11400" y="6294787"/>
            <a:ext cx="21819397" cy="690071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205128" y="6279573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1081335" y="7113207"/>
                <a:ext cx="21878013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lvl="0" indent="-63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it-IT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it-IT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it-IT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kumimoji="0" lang="it-IT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it-IT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3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it-IT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it-IT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it-IT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𝒄𝒃</m:t>
                    </m:r>
                    <m:r>
                      <a:rPr kumimoji="0" lang="it-IT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𝒄𝒃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kumimoji="0" lang="it-IT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35" y="7113207"/>
                <a:ext cx="21878013" cy="4985980"/>
              </a:xfrm>
              <a:prstGeom prst="rect">
                <a:avLst/>
              </a:prstGeom>
              <a:blipFill>
                <a:blip r:embed="rId3"/>
                <a:stretch>
                  <a:fillRect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400" y="2457738"/>
                <a:ext cx="16468438" cy="362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 là trung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của BC, D là chân đường phân giác trong góc A.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rồi 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00" y="2457738"/>
                <a:ext cx="16468438" cy="3625608"/>
              </a:xfrm>
              <a:prstGeom prst="rect">
                <a:avLst/>
              </a:prstGeom>
              <a:blipFill>
                <a:blip r:embed="rId4"/>
                <a:stretch>
                  <a:fillRect l="-1518" t="-2689" b="-6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2">
            <a:extLst>
              <a:ext uri="{FF2B5EF4-FFF2-40B4-BE49-F238E27FC236}">
                <a16:creationId xmlns:a16="http://schemas.microsoft.com/office/drawing/2014/main" id="{5CA3CCA5-21EE-4FA4-A34D-C15AED259AF2}"/>
              </a:ext>
            </a:extLst>
          </p:cNvPr>
          <p:cNvGrpSpPr>
            <a:grpSpLocks/>
          </p:cNvGrpSpPr>
          <p:nvPr/>
        </p:nvGrpSpPr>
        <p:grpSpPr bwMode="auto">
          <a:xfrm>
            <a:off x="16895718" y="2143699"/>
            <a:ext cx="6048672" cy="4224729"/>
            <a:chOff x="7593" y="8182"/>
            <a:chExt cx="3052" cy="2402"/>
          </a:xfrm>
        </p:grpSpPr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7311415C-2154-4A3F-A505-6394EA749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4">
              <a:extLst>
                <a:ext uri="{FF2B5EF4-FFF2-40B4-BE49-F238E27FC236}">
                  <a16:creationId xmlns:a16="http://schemas.microsoft.com/office/drawing/2014/main" id="{F8ACDAE7-963F-4BFA-8475-1B01EDAD3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1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 2.3</a:t>
              </a:r>
              <a:endParaRPr lang="en-US" alt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1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62045" y="6342673"/>
            <a:ext cx="21819397" cy="718003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162884" y="6300844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2620204" y="6083346"/>
                <a:ext cx="21878013" cy="760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 indent="-2482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t-IT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b) * Vì M là trung điểm của BC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-2482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  <m: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-2482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câu 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-2482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  <m: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it-IT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it-IT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-2482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tính chất đường phân giác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den>
                    </m:f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-2482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it-IT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04" y="6083346"/>
                <a:ext cx="21878013" cy="7606954"/>
              </a:xfrm>
              <a:prstGeom prst="rect">
                <a:avLst/>
              </a:prstGeom>
              <a:blipFill>
                <a:blip r:embed="rId3"/>
                <a:stretch>
                  <a:fillRect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400" y="2457738"/>
                <a:ext cx="16468438" cy="362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 là trung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của BC, D là chân đường phân giác trong góc A.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rồi 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00" y="2457738"/>
                <a:ext cx="16468438" cy="3625608"/>
              </a:xfrm>
              <a:prstGeom prst="rect">
                <a:avLst/>
              </a:prstGeom>
              <a:blipFill>
                <a:blip r:embed="rId4"/>
                <a:stretch>
                  <a:fillRect l="-1518" t="-2689" b="-6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2">
            <a:extLst>
              <a:ext uri="{FF2B5EF4-FFF2-40B4-BE49-F238E27FC236}">
                <a16:creationId xmlns:a16="http://schemas.microsoft.com/office/drawing/2014/main" id="{5CA3CCA5-21EE-4FA4-A34D-C15AED259AF2}"/>
              </a:ext>
            </a:extLst>
          </p:cNvPr>
          <p:cNvGrpSpPr>
            <a:grpSpLocks/>
          </p:cNvGrpSpPr>
          <p:nvPr/>
        </p:nvGrpSpPr>
        <p:grpSpPr bwMode="auto">
          <a:xfrm>
            <a:off x="17737410" y="1674218"/>
            <a:ext cx="6048672" cy="4224729"/>
            <a:chOff x="7593" y="8182"/>
            <a:chExt cx="3052" cy="2402"/>
          </a:xfrm>
        </p:grpSpPr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7311415C-2154-4A3F-A505-6394EA749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4">
              <a:extLst>
                <a:ext uri="{FF2B5EF4-FFF2-40B4-BE49-F238E27FC236}">
                  <a16:creationId xmlns:a16="http://schemas.microsoft.com/office/drawing/2014/main" id="{F8ACDAE7-963F-4BFA-8475-1B01EDAD3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 2.3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3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65757" y="6226443"/>
            <a:ext cx="21819397" cy="704106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60"/>
          <p:cNvGrpSpPr/>
          <p:nvPr/>
        </p:nvGrpSpPr>
        <p:grpSpPr>
          <a:xfrm>
            <a:off x="1185917" y="6252878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4533585" y="6250587"/>
                <a:ext cx="21878013" cy="87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vào (*) ta được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85" y="6250587"/>
                <a:ext cx="21878013" cy="876458"/>
              </a:xfrm>
              <a:prstGeom prst="rect">
                <a:avLst/>
              </a:prstGeom>
              <a:blipFill>
                <a:blip r:embed="rId3"/>
                <a:stretch>
                  <a:fillRect t="-277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400" y="2457738"/>
                <a:ext cx="16468438" cy="362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 là trung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của BC, D là chân đường phân giác trong góc A.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it-IT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rồi 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248285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00" y="2457738"/>
                <a:ext cx="16468438" cy="3625608"/>
              </a:xfrm>
              <a:prstGeom prst="rect">
                <a:avLst/>
              </a:prstGeom>
              <a:blipFill>
                <a:blip r:embed="rId4"/>
                <a:stretch>
                  <a:fillRect l="-1518" t="-2689" b="-6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2">
            <a:extLst>
              <a:ext uri="{FF2B5EF4-FFF2-40B4-BE49-F238E27FC236}">
                <a16:creationId xmlns:a16="http://schemas.microsoft.com/office/drawing/2014/main" id="{5CA3CCA5-21EE-4FA4-A34D-C15AED259AF2}"/>
              </a:ext>
            </a:extLst>
          </p:cNvPr>
          <p:cNvGrpSpPr>
            <a:grpSpLocks/>
          </p:cNvGrpSpPr>
          <p:nvPr/>
        </p:nvGrpSpPr>
        <p:grpSpPr bwMode="auto">
          <a:xfrm>
            <a:off x="17085136" y="2070057"/>
            <a:ext cx="6048672" cy="4224729"/>
            <a:chOff x="7593" y="8182"/>
            <a:chExt cx="3052" cy="2402"/>
          </a:xfrm>
        </p:grpSpPr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7311415C-2154-4A3F-A505-6394EA749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4">
              <a:extLst>
                <a:ext uri="{FF2B5EF4-FFF2-40B4-BE49-F238E27FC236}">
                  <a16:creationId xmlns:a16="http://schemas.microsoft.com/office/drawing/2014/main" id="{F8ACDAE7-963F-4BFA-8475-1B01EDAD3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 2.3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FC49C58-E678-4C81-9665-F81A27D75BC1}"/>
                  </a:ext>
                </a:extLst>
              </p:cNvPr>
              <p:cNvSpPr/>
              <p:nvPr/>
            </p:nvSpPr>
            <p:spPr>
              <a:xfrm>
                <a:off x="3280591" y="7319619"/>
                <a:ext cx="12192000" cy="12520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d>
                        <m:d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FC49C58-E678-4C81-9665-F81A27D75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91" y="7319619"/>
                <a:ext cx="12192000" cy="1252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723BB5A-9B35-4B1D-A45D-129F62D47E3D}"/>
                  </a:ext>
                </a:extLst>
              </p:cNvPr>
              <p:cNvSpPr/>
              <p:nvPr/>
            </p:nvSpPr>
            <p:spPr>
              <a:xfrm>
                <a:off x="4203060" y="8494633"/>
                <a:ext cx="9073008" cy="85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br>
                  <a:rPr kumimoji="0" lang="it-IT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723BB5A-9B35-4B1D-A45D-129F62D47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060" y="8494633"/>
                <a:ext cx="9073008" cy="856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F5F25E8-DF6F-45E9-884B-9C2B993B14E6}"/>
                  </a:ext>
                </a:extLst>
              </p:cNvPr>
              <p:cNvSpPr/>
              <p:nvPr/>
            </p:nvSpPr>
            <p:spPr>
              <a:xfrm>
                <a:off x="5349923" y="9406952"/>
                <a:ext cx="12192000" cy="10613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4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4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4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4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br>
                  <a:rPr kumimoji="0" lang="it-IT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F5F25E8-DF6F-45E9-884B-9C2B993B1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23" y="9406952"/>
                <a:ext cx="12192000" cy="10613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0915977-28C8-4DED-9294-1777F917E433}"/>
                  </a:ext>
                </a:extLst>
              </p:cNvPr>
              <p:cNvSpPr/>
              <p:nvPr/>
            </p:nvSpPr>
            <p:spPr>
              <a:xfrm>
                <a:off x="5560954" y="11705818"/>
                <a:ext cx="12192000" cy="11505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it-IT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it-IT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𝒃𝒄</m:t>
                        </m:r>
                      </m:num>
                      <m:den>
                        <m:sSup>
                          <m:sSupPr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it-IT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kumimoji="0" lang="it-IT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it-IT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kumimoji="0" lang="it-IT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it-IT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0915977-28C8-4DED-9294-1777F917E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54" y="11705818"/>
                <a:ext cx="12192000" cy="1150571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8222A83-3655-4716-9C6F-03CBC8477C9F}"/>
                  </a:ext>
                </a:extLst>
              </p:cNvPr>
              <p:cNvSpPr/>
              <p:nvPr/>
            </p:nvSpPr>
            <p:spPr>
              <a:xfrm>
                <a:off x="4605034" y="10402213"/>
                <a:ext cx="14952190" cy="13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it-IT" sz="4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kumimoji="0" lang="it-IT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it-IT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br>
                  <a:rPr kumimoji="0" lang="it-IT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8222A83-3655-4716-9C6F-03CBC8477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034" y="10402213"/>
                <a:ext cx="14952190" cy="1360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B7D809-1A89-4B2E-B29B-0052C3559B05}"/>
                  </a:ext>
                </a:extLst>
              </p:cNvPr>
              <p:cNvSpPr/>
              <p:nvPr/>
            </p:nvSpPr>
            <p:spPr>
              <a:xfrm>
                <a:off x="15480011" y="11705817"/>
                <a:ext cx="7026860" cy="115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pt-BR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kumimoji="0" lang="pt-BR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pt-BR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pt-BR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pt-BR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𝒃𝒄</m:t>
                        </m:r>
                      </m:num>
                      <m:den>
                        <m:sSup>
                          <m:sSupPr>
                            <m:ctrlPr>
                              <a:rPr kumimoji="0" lang="en-US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pt-BR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kumimoji="0" lang="pt-BR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pt-BR" sz="44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kumimoji="0" lang="pt-BR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pt-BR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d>
                      <m:dPr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pt-BR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kumimoji="0" lang="pt-BR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pt-BR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B7D809-1A89-4B2E-B29B-0052C3559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011" y="11705817"/>
                <a:ext cx="7026860" cy="1150571"/>
              </a:xfrm>
              <a:prstGeom prst="rect">
                <a:avLst/>
              </a:prstGeom>
              <a:blipFill>
                <a:blip r:embed="rId11"/>
                <a:stretch>
                  <a:fillRect l="-3469" r="-2602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7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45" grpId="0"/>
      <p:bldP spid="46" grpId="0"/>
      <p:bldP spid="52" grpId="0"/>
      <p:bldP spid="56" grpId="0"/>
      <p:bldP spid="57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1189609" y="6301007"/>
                <a:ext cx="21819397" cy="7182524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* Theo định nghĩa tích vô hướng ta có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kumimoji="0" lang="nl-NL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Pitago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nl-NL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kumimoji="0" lang="nl-NL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nl-NL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09" y="6301007"/>
                <a:ext cx="21819397" cy="7182524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60"/>
          <p:cNvGrpSpPr/>
          <p:nvPr/>
        </p:nvGrpSpPr>
        <p:grpSpPr>
          <a:xfrm>
            <a:off x="1183689" y="6301006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399" y="2457738"/>
                <a:ext cx="21878013" cy="3719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các tích vô hướng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giá trị của biểu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Tính giá trị của biểu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99" y="2457738"/>
                <a:ext cx="21878013" cy="3719544"/>
              </a:xfrm>
              <a:prstGeom prst="rect">
                <a:avLst/>
              </a:prstGeom>
              <a:blipFill>
                <a:blip r:embed="rId4"/>
                <a:stretch>
                  <a:fillRect l="-1142" t="-2623" b="-6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A9971A5D-ED3A-485B-BA05-3A1004DF096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07235" y="7308863"/>
            <a:ext cx="53248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9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1283889" y="6392367"/>
                <a:ext cx="21819397" cy="716317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nl-NL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nl-NL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nl-NL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nl-NL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nl-NL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nl-NL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889" y="6392367"/>
                <a:ext cx="21819397" cy="7163172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60"/>
          <p:cNvGrpSpPr/>
          <p:nvPr/>
        </p:nvGrpSpPr>
        <p:grpSpPr>
          <a:xfrm>
            <a:off x="1271184" y="6301792"/>
            <a:ext cx="3568351" cy="800272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65757" y="2143699"/>
            <a:ext cx="21843249" cy="40151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1151809" y="1556974"/>
            <a:ext cx="3579425" cy="940574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556" cy="8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1211399" y="2457738"/>
                <a:ext cx="21878013" cy="3719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các tích vô hướng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giá trị của biểu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Tính giá trị của biểu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99" y="2457738"/>
                <a:ext cx="21878013" cy="3719544"/>
              </a:xfrm>
              <a:prstGeom prst="rect">
                <a:avLst/>
              </a:prstGeom>
              <a:blipFill>
                <a:blip r:embed="rId4"/>
                <a:stretch>
                  <a:fillRect l="-1142" t="-2623" b="-6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A9971A5D-ED3A-485B-BA05-3A1004DF096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3957" y="6631213"/>
            <a:ext cx="5108836" cy="42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7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</TotalTime>
  <Words>1809</Words>
  <PresentationFormat>Custom</PresentationFormat>
  <Paragraphs>166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2021-09-18T07:39:00Z</dcterms:modified>
</cp:coreProperties>
</file>