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332" r:id="rId8"/>
    <p:sldId id="273" r:id="rId9"/>
    <p:sldId id="272" r:id="rId10"/>
    <p:sldId id="276" r:id="rId11"/>
    <p:sldId id="277" r:id="rId12"/>
    <p:sldId id="274" r:id="rId13"/>
    <p:sldId id="333" r:id="rId14"/>
    <p:sldId id="264" r:id="rId15"/>
    <p:sldId id="266" r:id="rId16"/>
    <p:sldId id="335" r:id="rId17"/>
    <p:sldId id="278" r:id="rId18"/>
    <p:sldId id="268" r:id="rId19"/>
    <p:sldId id="336" r:id="rId20"/>
    <p:sldId id="314" r:id="rId21"/>
    <p:sldId id="330" r:id="rId22"/>
    <p:sldId id="270" r:id="rId23"/>
  </p:sldIdLst>
  <p:sldSz cx="12192000" cy="6858000"/>
  <p:notesSz cx="6858000" cy="9144000"/>
  <p:embeddedFontLst>
    <p:embeddedFont>
      <p:font typeface="Open Sans" panose="020B06040202020202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Cz4dhd7BLRm3eTBfzHbhns2oK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040"/>
    <a:srgbClr val="FAB13F"/>
    <a:srgbClr val="11B7BD"/>
    <a:srgbClr val="FFDBAB"/>
    <a:srgbClr val="4DD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BF6DF3-2DA5-4FB2-BFE6-B0FE108F967F}">
  <a:tblStyle styleId="{F9BF6DF3-2DA5-4FB2-BFE6-B0FE108F967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FA0619F-9D6B-46F4-95B5-5385AC6202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6"/>
    <p:restoredTop sz="94650"/>
  </p:normalViewPr>
  <p:slideViewPr>
    <p:cSldViewPr snapToGrid="0">
      <p:cViewPr varScale="1">
        <p:scale>
          <a:sx n="109" d="100"/>
          <a:sy n="109" d="100"/>
        </p:scale>
        <p:origin x="64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9580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4812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1188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4233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52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650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912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5757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2462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7862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0334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3884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9246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586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5192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8083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1325988" y="1874117"/>
            <a:ext cx="36316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 smtClean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interview</a:t>
            </a:r>
            <a:r>
              <a:rPr lang="vi-VN" sz="6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6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AEFA0-B5ED-F74D-8B78-7C4E97D1BCD2}"/>
              </a:ext>
            </a:extLst>
          </p:cNvPr>
          <p:cNvSpPr/>
          <p:nvPr/>
        </p:nvSpPr>
        <p:spPr>
          <a:xfrm>
            <a:off x="1636922" y="3099850"/>
            <a:ext cx="3336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/ˈɪn.tə.vjuː/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36F30C-EE71-454E-BFFE-7B20802BA33E}"/>
              </a:ext>
            </a:extLst>
          </p:cNvPr>
          <p:cNvSpPr/>
          <p:nvPr/>
        </p:nvSpPr>
        <p:spPr>
          <a:xfrm>
            <a:off x="1399894" y="4043211"/>
            <a:ext cx="3483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 phỏng vấn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2" y="2367495"/>
            <a:ext cx="4317462" cy="288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4854965" y="1508224"/>
            <a:ext cx="13773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</a:t>
            </a:r>
            <a:r>
              <a:rPr lang="vi-VN" sz="6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AD6AA-9A35-5C4D-A15A-356550445D3C}"/>
              </a:ext>
            </a:extLst>
          </p:cNvPr>
          <p:cNvSpPr/>
          <p:nvPr/>
        </p:nvSpPr>
        <p:spPr>
          <a:xfrm>
            <a:off x="4854965" y="2909137"/>
            <a:ext cx="34882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/traɪ/</a:t>
            </a:r>
            <a:endParaRPr lang="x-none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71608D-E0A4-0F41-B903-A952E0AA33D6}"/>
              </a:ext>
            </a:extLst>
          </p:cNvPr>
          <p:cNvSpPr/>
          <p:nvPr/>
        </p:nvSpPr>
        <p:spPr>
          <a:xfrm>
            <a:off x="4629024" y="3971495"/>
            <a:ext cx="34882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 làm</a:t>
            </a:r>
            <a:endParaRPr lang="x-none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219200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859952"/>
              </p:ext>
            </p:extLst>
          </p:nvPr>
        </p:nvGraphicFramePr>
        <p:xfrm>
          <a:off x="720794" y="1409802"/>
          <a:ext cx="10107627" cy="494485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2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0315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eel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/iːl/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 lươn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vi-VN" sz="2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</a:t>
                      </a:r>
                      <a:r>
                        <a:rPr lang="vi-VN" sz="2800" b="1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vi-VN" sz="2800" b="1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oreign</a:t>
                      </a:r>
                      <a:r>
                        <a:rPr lang="en-US" sz="2800" b="1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(adj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/ˈfɒr.ən/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ngoại</a:t>
                      </a:r>
                      <a:r>
                        <a:rPr lang="en-US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quốc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76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vi-VN" sz="2800" b="1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favourite</a:t>
                      </a:r>
                      <a:r>
                        <a:rPr lang="vi-VN" sz="2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(adj)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/ˈfeɪ.vər.ɪt/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ưa thích 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9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interview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vi-VN" sz="2800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ˈɪn.tə.vju</a:t>
                      </a:r>
                      <a:r>
                        <a:rPr lang="vi-VN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ː</a:t>
                      </a:r>
                      <a:r>
                        <a:rPr lang="en-US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cuộc phỏng vấn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9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5. 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try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v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/traɪ/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thử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làm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6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09241" y="3137682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954875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6"/>
            <a:ext cx="439202" cy="85510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4" name="Google Shape;134;p4"/>
          <p:cNvSpPr/>
          <p:nvPr/>
        </p:nvSpPr>
        <p:spPr>
          <a:xfrm>
            <a:off x="4709230" y="2824997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45D9D2-D7D7-9249-95E9-6071FA56C072}"/>
              </a:ext>
            </a:extLst>
          </p:cNvPr>
          <p:cNvSpPr/>
          <p:nvPr/>
        </p:nvSpPr>
        <p:spPr>
          <a:xfrm>
            <a:off x="4709230" y="4268397"/>
            <a:ext cx="67410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Aims of the stage: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introduce ways to ask and answer about prices in English.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help Ss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asking and answering about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prices.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0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99774" y="156952"/>
            <a:ext cx="51486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758020" y="1292743"/>
            <a:ext cx="1156431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Listen and repeat the conversation. Pay attention to the questions and answers.</a:t>
            </a:r>
            <a:endParaRPr sz="26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CDB12A-1B1D-9242-A592-7B389C699946}"/>
              </a:ext>
            </a:extLst>
          </p:cNvPr>
          <p:cNvGrpSpPr/>
          <p:nvPr/>
        </p:nvGrpSpPr>
        <p:grpSpPr>
          <a:xfrm>
            <a:off x="365431" y="1262292"/>
            <a:ext cx="447676" cy="542961"/>
            <a:chOff x="487067" y="1298578"/>
            <a:chExt cx="502606" cy="6104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B6AAFC4-4CFA-174D-AAA9-3680800651CD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70A854-84DA-844E-9E34-A86B2D037CA9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610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54CAE06-4ED6-5A40-AFA9-005C70D983B1}"/>
              </a:ext>
            </a:extLst>
          </p:cNvPr>
          <p:cNvSpPr/>
          <p:nvPr/>
        </p:nvSpPr>
        <p:spPr>
          <a:xfrm>
            <a:off x="813107" y="2286542"/>
            <a:ext cx="10673199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Mark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is a bottle of mineral water? 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It's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5,000 dong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cs typeface="Calibri"/>
                <a:sym typeface="Calibri"/>
              </a:rPr>
              <a:t>Mark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And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much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are two kilos of apples? 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They're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50,000 dong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365430" y="173425"/>
            <a:ext cx="560893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</p:txBody>
      </p:sp>
      <p:sp>
        <p:nvSpPr>
          <p:cNvPr id="215" name="Google Shape;215;p11"/>
          <p:cNvSpPr/>
          <p:nvPr/>
        </p:nvSpPr>
        <p:spPr>
          <a:xfrm>
            <a:off x="936887" y="1192469"/>
            <a:ext cx="1116506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Work in pairs. Take turns to ask and answer about the prices of the food and drink on the menu.</a:t>
            </a:r>
            <a:endParaRPr sz="2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6" name="Google Shape;216;p11"/>
          <p:cNvGraphicFramePr/>
          <p:nvPr>
            <p:extLst>
              <p:ext uri="{D42A27DB-BD31-4B8C-83A1-F6EECF244321}">
                <p14:modId xmlns:p14="http://schemas.microsoft.com/office/powerpoint/2010/main" val="2000363831"/>
              </p:ext>
            </p:extLst>
          </p:nvPr>
        </p:nvGraphicFramePr>
        <p:xfrm>
          <a:off x="6187781" y="1783221"/>
          <a:ext cx="5464367" cy="4678378"/>
        </p:xfrm>
        <a:graphic>
          <a:graphicData uri="http://schemas.openxmlformats.org/drawingml/2006/table">
            <a:tbl>
              <a:tblPr firstRow="1" bandRow="1">
                <a:noFill/>
                <a:tableStyleId>{F9BF6DF3-2DA5-4FB2-BFE6-B0FE108F967F}</a:tableStyleId>
              </a:tblPr>
              <a:tblGrid>
                <a:gridCol w="3393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0026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olidFill>
                            <a:schemeClr val="bg1"/>
                          </a:solidFill>
                        </a:rPr>
                        <a:t>LY'S RESTAURANT</a:t>
                      </a:r>
                      <a:endParaRPr sz="28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i="1" u="none" strike="noStrike" cap="none" dirty="0">
                          <a:solidFill>
                            <a:srgbClr val="C00000"/>
                          </a:solidFill>
                        </a:rPr>
                        <a:t>Breakfast Menu</a:t>
                      </a:r>
                      <a:endParaRPr sz="2800" i="1" dirty="0">
                        <a:solidFill>
                          <a:srgbClr val="C0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11B7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686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11B7BD"/>
                          </a:solidFill>
                        </a:rPr>
                        <a:t>Food</a:t>
                      </a:r>
                      <a:endParaRPr sz="2400" b="1" dirty="0">
                        <a:solidFill>
                          <a:srgbClr val="11B7BD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bowl of </a:t>
                      </a:r>
                      <a:r>
                        <a:rPr lang="en-US" sz="2400" u="none" strike="noStrike" cap="none" dirty="0" smtClean="0"/>
                        <a:t>beef</a:t>
                      </a:r>
                      <a:r>
                        <a:rPr lang="en-US" sz="2400" u="none" strike="noStrike" cap="none" baseline="0" dirty="0" smtClean="0"/>
                        <a:t> </a:t>
                      </a:r>
                      <a:r>
                        <a:rPr lang="en-US" sz="2400" u="none" strike="noStrike" cap="none" dirty="0" smtClean="0"/>
                        <a:t>noo</a:t>
                      </a:r>
                      <a:r>
                        <a:rPr lang="en-US" sz="2400" dirty="0" smtClean="0"/>
                        <a:t>dl</a:t>
                      </a:r>
                      <a:r>
                        <a:rPr lang="en-US" sz="2400" u="none" strike="noStrike" cap="none" dirty="0" smtClean="0"/>
                        <a:t>e </a:t>
                      </a:r>
                      <a:r>
                        <a:rPr lang="en-US" sz="2400" u="none" strike="noStrike" cap="none" dirty="0"/>
                        <a:t>soup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30,000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bowl of eel soup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35,000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toast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20,000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686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11B7BD"/>
                          </a:solidFill>
                        </a:rPr>
                        <a:t>Drink</a:t>
                      </a:r>
                      <a:endParaRPr sz="2400" b="1" dirty="0">
                        <a:solidFill>
                          <a:srgbClr val="11B7BD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glass of milk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9,000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bottle of mineral water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8,000 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cup of green tea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5,000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6B948380-F747-2240-8FFE-FBAA0F461984}"/>
              </a:ext>
            </a:extLst>
          </p:cNvPr>
          <p:cNvGrpSpPr/>
          <p:nvPr/>
        </p:nvGrpSpPr>
        <p:grpSpPr>
          <a:xfrm>
            <a:off x="310800" y="1268572"/>
            <a:ext cx="571456" cy="646331"/>
            <a:chOff x="487067" y="1298578"/>
            <a:chExt cx="502606" cy="56320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C7DCBD5-998B-B848-A9C7-AD03C706931E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DF127-641B-494E-84CE-CFE5762E9870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74D87E5-32EA-DC40-9516-D1025F355174}"/>
              </a:ext>
            </a:extLst>
          </p:cNvPr>
          <p:cNvSpPr/>
          <p:nvPr/>
        </p:nvSpPr>
        <p:spPr>
          <a:xfrm>
            <a:off x="310800" y="2640673"/>
            <a:ext cx="56635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Sample:</a:t>
            </a:r>
          </a:p>
          <a:p>
            <a:pPr lvl="0"/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is a bowl of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beef noodle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soup? </a:t>
            </a:r>
          </a:p>
          <a:p>
            <a:pPr lvl="0"/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: It’s </a:t>
            </a: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30,000 dong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09241" y="2903861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771862" y="4123310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FAVOURITE FOOD &amp; DRINK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789839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7"/>
            <a:ext cx="439202" cy="62128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cxnSpLocks/>
            <a:stCxn id="120" idx="3"/>
            <a:endCxn id="121" idx="0"/>
          </p:cNvCxnSpPr>
          <p:nvPr/>
        </p:nvCxnSpPr>
        <p:spPr>
          <a:xfrm>
            <a:off x="2457041" y="3258964"/>
            <a:ext cx="452378" cy="86434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4" name="Google Shape;134;p4"/>
          <p:cNvSpPr/>
          <p:nvPr/>
        </p:nvSpPr>
        <p:spPr>
          <a:xfrm>
            <a:off x="4709229" y="2553020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09228" y="3738623"/>
            <a:ext cx="6484994" cy="137396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and answer the questions.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Interview two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friends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their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4CF44A-912B-F645-A063-A5B6A97A6E50}"/>
              </a:ext>
            </a:extLst>
          </p:cNvPr>
          <p:cNvSpPr/>
          <p:nvPr/>
        </p:nvSpPr>
        <p:spPr>
          <a:xfrm>
            <a:off x="4510768" y="5135742"/>
            <a:ext cx="6627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Aims of the stage:</a:t>
            </a: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revise the vocabulary related to the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topic.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help Ss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asking and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answering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food and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drink.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help Ss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reporting the results of their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interviews.</a:t>
            </a:r>
            <a:endParaRPr lang="x-non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487066" y="207665"/>
            <a:ext cx="70480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YOUR FAVOURITE FOOD AND DRINK</a:t>
            </a:r>
            <a:endParaRPr lang="en-US"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1200439" y="1184731"/>
            <a:ext cx="101925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Listen to the conversation and answer the following questions</a:t>
            </a: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39489B-A2FD-1E46-8B5F-7CCFC2952041}"/>
              </a:ext>
            </a:extLst>
          </p:cNvPr>
          <p:cNvGrpSpPr/>
          <p:nvPr/>
        </p:nvGrpSpPr>
        <p:grpSpPr>
          <a:xfrm>
            <a:off x="541772" y="1099115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9946E72-F867-5946-A49F-8D351F916A7C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D14E2A-E6EB-4743-9A8B-BE030CE7A773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</a:p>
          </p:txBody>
        </p:sp>
      </p:grpSp>
      <p:sp>
        <p:nvSpPr>
          <p:cNvPr id="15" name="Google Shape;243;p13">
            <a:extLst>
              <a:ext uri="{FF2B5EF4-FFF2-40B4-BE49-F238E27FC236}">
                <a16:creationId xmlns:a16="http://schemas.microsoft.com/office/drawing/2014/main" id="{154472EB-9DD7-6B46-A926-F45A5829E9F3}"/>
              </a:ext>
            </a:extLst>
          </p:cNvPr>
          <p:cNvSpPr/>
          <p:nvPr/>
        </p:nvSpPr>
        <p:spPr>
          <a:xfrm>
            <a:off x="1200439" y="1809336"/>
            <a:ext cx="5619003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1. What's Nam's </a:t>
            </a:r>
            <a:r>
              <a:rPr lang="en-US" sz="2800" dirty="0" err="1"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food?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2. What's his </a:t>
            </a:r>
            <a:r>
              <a:rPr lang="en-US" sz="2800" dirty="0" err="1"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drink?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3. What foreign food does he like?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4. What food does he want to try?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5. What food can he cook?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45;p13">
            <a:extLst>
              <a:ext uri="{FF2B5EF4-FFF2-40B4-BE49-F238E27FC236}">
                <a16:creationId xmlns:a16="http://schemas.microsoft.com/office/drawing/2014/main" id="{E7A91C17-99B6-CC4D-90EB-91B637E0F106}"/>
              </a:ext>
            </a:extLst>
          </p:cNvPr>
          <p:cNvSpPr txBox="1"/>
          <p:nvPr/>
        </p:nvSpPr>
        <p:spPr>
          <a:xfrm>
            <a:off x="1456488" y="5594977"/>
            <a:ext cx="595392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Omelettes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, rice, and spring rolls.</a:t>
            </a:r>
            <a:endParaRPr sz="28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792E4996-50CC-8F4C-A43A-FF6821174F9F}"/>
              </a:ext>
            </a:extLst>
          </p:cNvPr>
          <p:cNvSpPr txBox="1"/>
          <p:nvPr/>
        </p:nvSpPr>
        <p:spPr>
          <a:xfrm>
            <a:off x="1557515" y="2187884"/>
            <a:ext cx="3000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Spring </a:t>
            </a:r>
            <a:r>
              <a:rPr lang="en-US" sz="2800" b="1" dirty="0" smtClean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rolls.</a:t>
            </a:r>
            <a:endParaRPr sz="2800" b="1" dirty="0">
              <a:solidFill>
                <a:schemeClr val="accent2"/>
              </a:solidFill>
            </a:endParaRPr>
          </a:p>
        </p:txBody>
      </p:sp>
      <p:sp>
        <p:nvSpPr>
          <p:cNvPr id="18" name="Google Shape;247;p13">
            <a:extLst>
              <a:ext uri="{FF2B5EF4-FFF2-40B4-BE49-F238E27FC236}">
                <a16:creationId xmlns:a16="http://schemas.microsoft.com/office/drawing/2014/main" id="{0EA20832-09F4-5D45-BDD5-197A61CABE50}"/>
              </a:ext>
            </a:extLst>
          </p:cNvPr>
          <p:cNvSpPr txBox="1"/>
          <p:nvPr/>
        </p:nvSpPr>
        <p:spPr>
          <a:xfrm>
            <a:off x="1557515" y="3032872"/>
            <a:ext cx="3000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Lemonade.</a:t>
            </a:r>
            <a:endParaRPr sz="2800" b="1" dirty="0">
              <a:solidFill>
                <a:schemeClr val="accent2"/>
              </a:solidFill>
            </a:endParaRPr>
          </a:p>
        </p:txBody>
      </p:sp>
      <p:sp>
        <p:nvSpPr>
          <p:cNvPr id="19" name="Google Shape;248;p13">
            <a:extLst>
              <a:ext uri="{FF2B5EF4-FFF2-40B4-BE49-F238E27FC236}">
                <a16:creationId xmlns:a16="http://schemas.microsoft.com/office/drawing/2014/main" id="{E977A32A-BA9D-204D-B979-F0E0AEBC498B}"/>
              </a:ext>
            </a:extLst>
          </p:cNvPr>
          <p:cNvSpPr txBox="1"/>
          <p:nvPr/>
        </p:nvSpPr>
        <p:spPr>
          <a:xfrm>
            <a:off x="1504923" y="3874876"/>
            <a:ext cx="501003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Apple pie and pancakes. </a:t>
            </a:r>
            <a:endParaRPr sz="2800" b="1" dirty="0">
              <a:solidFill>
                <a:schemeClr val="accent2"/>
              </a:solidFill>
            </a:endParaRPr>
          </a:p>
        </p:txBody>
      </p:sp>
      <p:sp>
        <p:nvSpPr>
          <p:cNvPr id="20" name="Google Shape;249;p13">
            <a:extLst>
              <a:ext uri="{FF2B5EF4-FFF2-40B4-BE49-F238E27FC236}">
                <a16:creationId xmlns:a16="http://schemas.microsoft.com/office/drawing/2014/main" id="{5BE71705-9861-AB47-ADFD-2472312F1730}"/>
              </a:ext>
            </a:extLst>
          </p:cNvPr>
          <p:cNvSpPr txBox="1"/>
          <p:nvPr/>
        </p:nvSpPr>
        <p:spPr>
          <a:xfrm>
            <a:off x="1504923" y="4738914"/>
            <a:ext cx="647997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Hu </a:t>
            </a:r>
            <a:r>
              <a:rPr lang="en-US" sz="2800" b="1" i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tieu</a:t>
            </a:r>
            <a:r>
              <a:rPr lang="en-US" sz="2800" b="1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(in Ho Chi Minh City).</a:t>
            </a:r>
            <a:endParaRPr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1163565" y="1248395"/>
            <a:ext cx="1069526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 in groups. Interview two of you friends about their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table below.</a:t>
            </a: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4" name="Google Shape;244;p13"/>
          <p:cNvGraphicFramePr/>
          <p:nvPr>
            <p:extLst>
              <p:ext uri="{D42A27DB-BD31-4B8C-83A1-F6EECF244321}">
                <p14:modId xmlns:p14="http://schemas.microsoft.com/office/powerpoint/2010/main" val="2902201675"/>
              </p:ext>
            </p:extLst>
          </p:nvPr>
        </p:nvGraphicFramePr>
        <p:xfrm>
          <a:off x="487067" y="2283692"/>
          <a:ext cx="11300980" cy="3657420"/>
        </p:xfrm>
        <a:graphic>
          <a:graphicData uri="http://schemas.openxmlformats.org/drawingml/2006/table">
            <a:tbl>
              <a:tblPr>
                <a:noFill/>
                <a:tableStyleId>{8FA0619F-9D6B-46F4-95B5-5385AC620208}</a:tableStyleId>
              </a:tblPr>
              <a:tblGrid>
                <a:gridCol w="6233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9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7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Questions</a:t>
                      </a:r>
                      <a:endParaRPr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11B7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1</a:t>
                      </a:r>
                      <a:endParaRPr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11B7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2</a:t>
                      </a:r>
                      <a:endParaRPr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11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What's your </a:t>
                      </a:r>
                      <a:r>
                        <a:rPr lang="en-US" sz="28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food?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What's your </a:t>
                      </a:r>
                      <a:r>
                        <a:rPr lang="en-US" sz="28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What food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</a:t>
                      </a:r>
                      <a:r>
                        <a:rPr lang="en-US" sz="2800" baseline="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want to try?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What foreign food or drink do you like?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What can you cook?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500744" y="1249886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</p:grpSp>
      <p:sp>
        <p:nvSpPr>
          <p:cNvPr id="10" name="Google Shape;242;p13"/>
          <p:cNvSpPr txBox="1"/>
          <p:nvPr/>
        </p:nvSpPr>
        <p:spPr>
          <a:xfrm>
            <a:off x="487066" y="207665"/>
            <a:ext cx="70480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YOUR FAVOURITE FOOD AND DRINK</a:t>
            </a:r>
            <a:endParaRPr lang="en-US"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09241" y="3137682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813997" y="443505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FAVOURITE FOOD &amp; DRINK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954875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6"/>
            <a:ext cx="439202" cy="85510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cxnSpLocks/>
            <a:stCxn id="120" idx="3"/>
            <a:endCxn id="121" idx="0"/>
          </p:cNvCxnSpPr>
          <p:nvPr/>
        </p:nvCxnSpPr>
        <p:spPr>
          <a:xfrm>
            <a:off x="2457041" y="3492785"/>
            <a:ext cx="494513" cy="94226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409240" y="5679859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4"/>
          <p:cNvCxnSpPr>
            <a:cxnSpLocks/>
            <a:stCxn id="121" idx="1"/>
            <a:endCxn id="130" idx="0"/>
          </p:cNvCxnSpPr>
          <p:nvPr/>
        </p:nvCxnSpPr>
        <p:spPr>
          <a:xfrm rot="10800000" flipV="1">
            <a:off x="1433141" y="4746793"/>
            <a:ext cx="380857" cy="93306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709230" y="2778697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32155" y="4063341"/>
            <a:ext cx="6484994" cy="135361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and answer the questions.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Interview two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friends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their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5" y="5688647"/>
            <a:ext cx="6484994" cy="70788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</p:spTree>
    <p:extLst>
      <p:ext uri="{BB962C8B-B14F-4D97-AF65-F5344CB8AC3E}">
        <p14:creationId xmlns:p14="http://schemas.microsoft.com/office/powerpoint/2010/main" val="343455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3750" y="103275"/>
            <a:ext cx="935400" cy="92771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653725" y="136950"/>
            <a:ext cx="153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45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3170725" y="160589"/>
            <a:ext cx="4959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 AND DRINK</a:t>
            </a:r>
            <a:endParaRPr sz="45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2175638" y="160275"/>
            <a:ext cx="935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8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3146" y="2434570"/>
            <a:ext cx="7345414" cy="4068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2"/>
          <p:cNvGrpSpPr/>
          <p:nvPr/>
        </p:nvGrpSpPr>
        <p:grpSpPr>
          <a:xfrm>
            <a:off x="2986277" y="1403052"/>
            <a:ext cx="6097155" cy="819281"/>
            <a:chOff x="2633350" y="1146661"/>
            <a:chExt cx="6153251" cy="1063364"/>
          </a:xfrm>
        </p:grpSpPr>
        <p:sp>
          <p:nvSpPr>
            <p:cNvPr id="100" name="Google Shape;100;p2"/>
            <p:cNvSpPr/>
            <p:nvPr/>
          </p:nvSpPr>
          <p:spPr>
            <a:xfrm>
              <a:off x="3270916" y="1293511"/>
              <a:ext cx="5263630" cy="72896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33350" y="1146661"/>
              <a:ext cx="984019" cy="10633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3617367" y="1323452"/>
              <a:ext cx="4917179" cy="6990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</a:t>
              </a:r>
              <a:r>
                <a:rPr lang="en-US" sz="29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4: </a:t>
              </a:r>
              <a:r>
                <a:rPr lang="en-US" sz="29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COMMUNICATION</a:t>
              </a:r>
              <a:endParaRPr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832601" y="1882775"/>
              <a:ext cx="395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16669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249886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CONSOLIDATION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93B23-DEAB-104B-81D7-50B1A8CF6094}"/>
              </a:ext>
            </a:extLst>
          </p:cNvPr>
          <p:cNvSpPr txBox="1"/>
          <p:nvPr/>
        </p:nvSpPr>
        <p:spPr>
          <a:xfrm>
            <a:off x="576198" y="2068024"/>
            <a:ext cx="942432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 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lvl="0" indent="-457200">
              <a:buSzPts val="2400"/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 lexical items related to the </a:t>
            </a:r>
            <a:r>
              <a:rPr lang="en-US" sz="28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d</a:t>
            </a:r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rink </a:t>
            </a:r>
            <a:b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everyday life</a:t>
            </a:r>
          </a:p>
          <a:p>
            <a:pPr marL="533400" lvl="0" indent="-457200">
              <a:buSzPts val="2400"/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Understand and use ways to ask and answer about prices </a:t>
            </a:r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28066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249886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9944" y="2042185"/>
            <a:ext cx="1041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a conversation,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record a video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upload on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given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drive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link.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Prepare for the next lesson: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Skills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067" y="207665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CONSOLIDATION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463795" y="6016267"/>
            <a:ext cx="5497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err="1">
                <a:latin typeface="Calibri" panose="020F0502020204030204" pitchFamily="34" charset="0"/>
              </a:rPr>
              <a:t>Website</a:t>
            </a:r>
            <a:r>
              <a:rPr lang="en-GB" sz="1600" b="1" smtClean="0">
                <a:latin typeface="Calibri" panose="020F0502020204030204" pitchFamily="34" charset="0"/>
              </a:rPr>
              <a:t>: </a:t>
            </a:r>
            <a:r>
              <a:rPr lang="en-GB" sz="1600" b="1" i="1" smtClean="0">
                <a:latin typeface="Calibri" panose="020F0502020204030204" pitchFamily="34" charset="0"/>
              </a:rPr>
              <a:t>hoclieu.vn</a:t>
            </a:r>
            <a:endParaRPr lang="en-GB" sz="1600" dirty="0"/>
          </a:p>
          <a:p>
            <a:pPr algn="ctr"/>
            <a:r>
              <a:rPr lang="en-GB" sz="1600" b="1" dirty="0" err="1">
                <a:latin typeface="Calibri" panose="020F0502020204030204" pitchFamily="34" charset="0"/>
              </a:rPr>
              <a:t>Fanpage</a:t>
            </a:r>
            <a:r>
              <a:rPr lang="en-GB" sz="1600" b="1" dirty="0">
                <a:latin typeface="Calibri" panose="020F0502020204030204" pitchFamily="34" charset="0"/>
              </a:rPr>
              <a:t>: </a:t>
            </a:r>
            <a:r>
              <a:rPr lang="en-GB" sz="1600" b="1" i="1" dirty="0" err="1">
                <a:latin typeface="Calibri" panose="020F0502020204030204" pitchFamily="34" charset="0"/>
              </a:rPr>
              <a:t>facebook.com</a:t>
            </a:r>
            <a:r>
              <a:rPr lang="en-GB" sz="1600" b="1" i="1" dirty="0">
                <a:latin typeface="Calibri" panose="020F0502020204030204" pitchFamily="34" charset="0"/>
              </a:rPr>
              <a:t>/</a:t>
            </a:r>
            <a:r>
              <a:rPr lang="en-GB" sz="16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1600" b="1" i="1" dirty="0">
                <a:latin typeface="Calibri" panose="020F0502020204030204" pitchFamily="34" charset="0"/>
              </a:rPr>
              <a:t>/</a:t>
            </a:r>
            <a:endParaRPr lang="en-GB" sz="1600" dirty="0"/>
          </a:p>
          <a:p>
            <a:pPr algn="ctr"/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"/>
          <p:cNvGrpSpPr/>
          <p:nvPr/>
        </p:nvGrpSpPr>
        <p:grpSpPr>
          <a:xfrm>
            <a:off x="3192320" y="144696"/>
            <a:ext cx="5193398" cy="1583743"/>
            <a:chOff x="3192320" y="144696"/>
            <a:chExt cx="5193398" cy="1583743"/>
          </a:xfrm>
        </p:grpSpPr>
        <p:sp>
          <p:nvSpPr>
            <p:cNvPr id="109" name="Google Shape;109;p3"/>
            <p:cNvSpPr/>
            <p:nvPr/>
          </p:nvSpPr>
          <p:spPr>
            <a:xfrm>
              <a:off x="3427102" y="587387"/>
              <a:ext cx="4958616" cy="88457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4791560" y="706508"/>
              <a:ext cx="3315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OBJECTIVES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2320" y="144696"/>
              <a:ext cx="1515332" cy="15837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3"/>
          <p:cNvSpPr txBox="1"/>
          <p:nvPr/>
        </p:nvSpPr>
        <p:spPr>
          <a:xfrm>
            <a:off x="1452425" y="1814750"/>
            <a:ext cx="109743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the end of this lesson, Ss will be able to: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Knowledge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lexical items related to the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food 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rink 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everyday life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 and use ways to ask and answer about prices in English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Core competence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communication skills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 collaborative and supportive in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pairwork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teamwork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Actively join in class activities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Personal qualities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Promote pride in the values ​​of Vietnamese culture 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love for family 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09241" y="3137682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813997" y="443505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FAVOURITE FOOD &amp; DRINK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954875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6"/>
            <a:ext cx="439202" cy="85510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cxnSpLocks/>
            <a:stCxn id="120" idx="3"/>
            <a:endCxn id="121" idx="0"/>
          </p:cNvCxnSpPr>
          <p:nvPr/>
        </p:nvCxnSpPr>
        <p:spPr>
          <a:xfrm>
            <a:off x="2457041" y="3492785"/>
            <a:ext cx="494513" cy="94226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409240" y="5679859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4"/>
          <p:cNvCxnSpPr>
            <a:cxnSpLocks/>
            <a:stCxn id="121" idx="1"/>
            <a:endCxn id="130" idx="0"/>
          </p:cNvCxnSpPr>
          <p:nvPr/>
        </p:nvCxnSpPr>
        <p:spPr>
          <a:xfrm rot="10800000" flipV="1">
            <a:off x="1433141" y="4746793"/>
            <a:ext cx="380857" cy="93306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709230" y="2824997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32155" y="4109641"/>
            <a:ext cx="6484994" cy="135361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and answer the questions.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Interview two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friends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their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5" y="5711797"/>
            <a:ext cx="6484994" cy="70788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1261420" y="1237666"/>
            <a:ext cx="1883700" cy="5295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4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4473021" y="2235093"/>
            <a:ext cx="6521550" cy="15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Aims of the stage: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activate students’ knowledge 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get students interested in the topic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15FA9-6B30-2F46-82F5-D38F1D8A7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46" y="2235093"/>
            <a:ext cx="2730147" cy="4111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Google Shape;122;p4">
            <a:extLst>
              <a:ext uri="{FF2B5EF4-FFF2-40B4-BE49-F238E27FC236}">
                <a16:creationId xmlns:a16="http://schemas.microsoft.com/office/drawing/2014/main" id="{C810946E-51D5-3745-96F9-A5686D080B68}"/>
              </a:ext>
            </a:extLst>
          </p:cNvPr>
          <p:cNvSpPr/>
          <p:nvPr/>
        </p:nvSpPr>
        <p:spPr>
          <a:xfrm>
            <a:off x="4473021" y="1211967"/>
            <a:ext cx="2807455" cy="52950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1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28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036649" y="8806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Restaurants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2DE9BB-FEA5-CC40-9CCC-65727B253796}"/>
              </a:ext>
            </a:extLst>
          </p:cNvPr>
          <p:cNvSpPr/>
          <p:nvPr/>
        </p:nvSpPr>
        <p:spPr>
          <a:xfrm>
            <a:off x="323501" y="1245036"/>
            <a:ext cx="400543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Work in small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groups.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ick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your type of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restaurant.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reate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menu (with starters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main courses, side dishes, desserts and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drinks), including prices.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 your board, raise the board up and say "Bingo" when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finishing.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Look at others' restaurant menus and say which you want to go to.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B40037-4A18-4C4A-A858-E7C514B1C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626" y="3472687"/>
            <a:ext cx="2977757" cy="2108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85412-3F4E-5B47-8F1E-A5B325AF3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013" y="1267828"/>
            <a:ext cx="2944369" cy="2073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75017-FCD6-F041-819B-76D4BEC22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581" y="1174136"/>
            <a:ext cx="3001923" cy="2114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A0CB0-87DF-CF47-9ED4-21E89ABF6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5013" y="4482195"/>
            <a:ext cx="2794945" cy="2103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B0FFFB-59FB-814E-8F21-C0F589BB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1000" y="3731922"/>
            <a:ext cx="2297438" cy="2861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2038692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4CBBE0-0C87-D848-AB29-ACA80C208122}"/>
              </a:ext>
            </a:extLst>
          </p:cNvPr>
          <p:cNvSpPr/>
          <p:nvPr/>
        </p:nvSpPr>
        <p:spPr>
          <a:xfrm>
            <a:off x="4599344" y="2884594"/>
            <a:ext cx="610295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latin typeface="Arial" panose="020B0604020202020204" pitchFamily="34" charset="0"/>
              </a:rPr>
              <a:t>Aims of the stage:</a:t>
            </a:r>
            <a:endParaRPr lang="en-US" sz="1800" b="1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</a:rPr>
              <a:t>To help students use key language more </a:t>
            </a:r>
            <a:r>
              <a:rPr lang="en-US" sz="1800" dirty="0" smtClean="0">
                <a:latin typeface="Arial" panose="020B0604020202020204" pitchFamily="34" charset="0"/>
              </a:rPr>
              <a:t>appropriately.</a:t>
            </a:r>
            <a:endParaRPr lang="en-US" sz="1800" dirty="0">
              <a:latin typeface="Arial" panose="020B0604020202020204" pitchFamily="34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115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2084175" y="3161268"/>
            <a:ext cx="3308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Arial" panose="020B0604020202020204" pitchFamily="34" charset="0"/>
              </a:rPr>
              <a:t>/iːl/ 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B7A825-8F06-594D-9A87-C7DE87A70565}"/>
              </a:ext>
            </a:extLst>
          </p:cNvPr>
          <p:cNvSpPr/>
          <p:nvPr/>
        </p:nvSpPr>
        <p:spPr>
          <a:xfrm>
            <a:off x="2753133" y="1955359"/>
            <a:ext cx="1771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eel</a:t>
            </a:r>
            <a:r>
              <a:rPr lang="vi-VN" sz="6600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63D4EA-101C-4A46-8674-BED63BB6D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37" y="2363133"/>
            <a:ext cx="5199349" cy="21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F60F6F-CCA2-3142-ADC8-C32592DA68D7}"/>
              </a:ext>
            </a:extLst>
          </p:cNvPr>
          <p:cNvSpPr/>
          <p:nvPr/>
        </p:nvSpPr>
        <p:spPr>
          <a:xfrm>
            <a:off x="2536395" y="4079367"/>
            <a:ext cx="24400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dirty="0">
                <a:solidFill>
                  <a:srgbClr val="231F20"/>
                </a:solidFill>
                <a:latin typeface="Arial" panose="020B0604020202020204" pitchFamily="34" charset="0"/>
              </a:rPr>
              <a:t>con lươn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39731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4279692" y="1737809"/>
            <a:ext cx="39620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foreign</a:t>
            </a:r>
            <a:r>
              <a:rPr lang="vi-VN" sz="66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970CB9-18B4-F342-955F-B0D4E52B0F4E}"/>
              </a:ext>
            </a:extLst>
          </p:cNvPr>
          <p:cNvSpPr/>
          <p:nvPr/>
        </p:nvSpPr>
        <p:spPr>
          <a:xfrm>
            <a:off x="4279692" y="3915968"/>
            <a:ext cx="3962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 quốc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0CCB5-C094-064C-8393-63A6AEC972DD}"/>
              </a:ext>
            </a:extLst>
          </p:cNvPr>
          <p:cNvSpPr/>
          <p:nvPr/>
        </p:nvSpPr>
        <p:spPr>
          <a:xfrm>
            <a:off x="4487932" y="2935995"/>
            <a:ext cx="3962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/ˈfɒr.ən/ </a:t>
            </a:r>
          </a:p>
        </p:txBody>
      </p:sp>
    </p:spTree>
    <p:extLst>
      <p:ext uri="{BB962C8B-B14F-4D97-AF65-F5344CB8AC3E}">
        <p14:creationId xmlns:p14="http://schemas.microsoft.com/office/powerpoint/2010/main" val="211828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1004</Words>
  <Application>Microsoft Office PowerPoint</Application>
  <PresentationFormat>Widescreen</PresentationFormat>
  <Paragraphs>210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Courier New</vt:lpstr>
      <vt:lpstr>Open Sans</vt:lpstr>
      <vt:lpstr>Calibri</vt:lpstr>
      <vt:lpstr>Wingdings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Hoai Linh</cp:lastModifiedBy>
  <cp:revision>28</cp:revision>
  <dcterms:modified xsi:type="dcterms:W3CDTF">2023-04-19T03:51:27Z</dcterms:modified>
</cp:coreProperties>
</file>