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01" r:id="rId2"/>
    <p:sldId id="500" r:id="rId3"/>
    <p:sldId id="461" r:id="rId4"/>
    <p:sldId id="502" r:id="rId5"/>
    <p:sldId id="503" r:id="rId6"/>
    <p:sldId id="504" r:id="rId7"/>
    <p:sldId id="505" r:id="rId8"/>
    <p:sldId id="484" r:id="rId9"/>
    <p:sldId id="506" r:id="rId10"/>
    <p:sldId id="495" r:id="rId11"/>
    <p:sldId id="508" r:id="rId12"/>
    <p:sldId id="507" r:id="rId13"/>
    <p:sldId id="509" r:id="rId14"/>
    <p:sldId id="510" r:id="rId15"/>
    <p:sldId id="511" r:id="rId16"/>
    <p:sldId id="261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8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5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47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2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55.png"/><Relationship Id="rId5" Type="http://schemas.openxmlformats.org/officeDocument/2006/relationships/image" Target="../media/image36.png"/><Relationship Id="rId10" Type="http://schemas.openxmlformats.org/officeDocument/2006/relationships/image" Target="../media/image44.svg"/><Relationship Id="rId4" Type="http://schemas.openxmlformats.org/officeDocument/2006/relationships/image" Target="../media/image35.sv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microsoft.com/office/2007/relationships/hdphoto" Target="../media/hdphoto3.wdp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56.png"/><Relationship Id="rId5" Type="http://schemas.openxmlformats.org/officeDocument/2006/relationships/image" Target="../media/image36.png"/><Relationship Id="rId10" Type="http://schemas.openxmlformats.org/officeDocument/2006/relationships/image" Target="../media/image44.svg"/><Relationship Id="rId4" Type="http://schemas.openxmlformats.org/officeDocument/2006/relationships/image" Target="../media/image35.sv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58.png"/><Relationship Id="rId5" Type="http://schemas.openxmlformats.org/officeDocument/2006/relationships/image" Target="../media/image36.png"/><Relationship Id="rId10" Type="http://schemas.openxmlformats.org/officeDocument/2006/relationships/image" Target="../media/image44.svg"/><Relationship Id="rId4" Type="http://schemas.openxmlformats.org/officeDocument/2006/relationships/image" Target="../media/image35.sv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2.png"/><Relationship Id="rId3" Type="http://schemas.openxmlformats.org/officeDocument/2006/relationships/image" Target="../media/image44.svg"/><Relationship Id="rId7" Type="http://schemas.openxmlformats.org/officeDocument/2006/relationships/image" Target="../media/image39.svg"/><Relationship Id="rId12" Type="http://schemas.openxmlformats.org/officeDocument/2006/relationships/image" Target="../media/image6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51.svg"/><Relationship Id="rId5" Type="http://schemas.openxmlformats.org/officeDocument/2006/relationships/image" Target="../media/image47.sv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svg"/><Relationship Id="rId1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3.svg"/><Relationship Id="rId3" Type="http://schemas.openxmlformats.org/officeDocument/2006/relationships/image" Target="../media/image44.svg"/><Relationship Id="rId7" Type="http://schemas.openxmlformats.org/officeDocument/2006/relationships/image" Target="../media/image39.svg"/><Relationship Id="rId12" Type="http://schemas.openxmlformats.org/officeDocument/2006/relationships/image" Target="../media/image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51.svg"/><Relationship Id="rId5" Type="http://schemas.openxmlformats.org/officeDocument/2006/relationships/image" Target="../media/image47.sv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5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3.sv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54.png"/><Relationship Id="rId5" Type="http://schemas.openxmlformats.org/officeDocument/2006/relationships/image" Target="../media/image36.png"/><Relationship Id="rId10" Type="http://schemas.openxmlformats.org/officeDocument/2006/relationships/image" Target="../media/image44.svg"/><Relationship Id="rId4" Type="http://schemas.openxmlformats.org/officeDocument/2006/relationships/image" Target="../media/image35.sv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289767" y="177087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12444" y="265679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4: KHẢO SÁT HÀM SỐ VÀ VẼ ĐỒ THỊ MỘT SỐ HÀM SỐ C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 BẢN (TIẾT 1)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385472" y="5015939"/>
            <a:ext cx="824503" cy="9275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338CFE91-50E0-47DB-852C-15CF5F732B8E}"/>
              </a:ext>
            </a:extLst>
          </p:cNvPr>
          <p:cNvSpPr/>
          <p:nvPr/>
        </p:nvSpPr>
        <p:spPr>
          <a:xfrm>
            <a:off x="9902096" y="244150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86036CF7-0210-4DA7-B4E0-8F273CBAF6EC}"/>
              </a:ext>
            </a:extLst>
          </p:cNvPr>
          <p:cNvSpPr/>
          <p:nvPr/>
        </p:nvSpPr>
        <p:spPr>
          <a:xfrm rot="813216">
            <a:off x="9873761" y="3185516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r>
                  <a:rPr lang="en-US" sz="3100" b="1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vô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∞;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blipFill>
                <a:blip r:embed="rId11"/>
                <a:stretch>
                  <a:fillRect l="-69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396" y="926211"/>
                <a:ext cx="11430000" cy="549228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r>
                  <a:rPr lang="en-US" sz="3100" b="1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(0;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3)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31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96" y="926211"/>
                <a:ext cx="11430000" cy="5492289"/>
              </a:xfrm>
              <a:prstGeom prst="rect">
                <a:avLst/>
              </a:prstGeom>
              <a:blipFill>
                <a:blip r:embed="rId11"/>
                <a:stretch>
                  <a:fillRect l="-69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2B26F32F-D8A7-4763-9F86-4BF27B6BA6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310" y="2595250"/>
            <a:ext cx="8490075" cy="23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47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396" y="926211"/>
                <a:ext cx="11430000" cy="549228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r>
                  <a:rPr lang="en-US" sz="3100" b="1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3=0⇔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Ox</m:t>
                    </m:r>
                  </m:oMath>
                </a14:m>
                <a:r>
                  <a:rPr lang="en-US" sz="2400" dirty="0"/>
                  <a:t> tại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(1;0)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(3;0)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(2;1)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31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96" y="926211"/>
                <a:ext cx="11430000" cy="5492289"/>
              </a:xfrm>
              <a:prstGeom prst="rect">
                <a:avLst/>
              </a:prstGeom>
              <a:blipFill>
                <a:blip r:embed="rId11"/>
                <a:stretch>
                  <a:fillRect l="-42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650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/>
                  <a:t>①.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②.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điệu</a:t>
                </a:r>
                <a:r>
                  <a:rPr lang="en-US" dirty="0"/>
                  <a:t>,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(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)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giới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, </a:t>
                </a:r>
                <a:r>
                  <a:rPr lang="en-US" dirty="0" err="1"/>
                  <a:t>giới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(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).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Lập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2"/>
                <a:stretch>
                  <a:fillRect l="-38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11">
            <a:extLst>
              <a:ext uri="{FF2B5EF4-FFF2-40B4-BE49-F238E27FC236}">
                <a16:creationId xmlns:a16="http://schemas.microsoft.com/office/drawing/2014/main" id="{735BDF6C-CDDD-49F3-BE39-7C86FE3BF14E}"/>
              </a:ext>
            </a:extLst>
          </p:cNvPr>
          <p:cNvSpPr/>
          <p:nvPr/>
        </p:nvSpPr>
        <p:spPr>
          <a:xfrm rot="553163">
            <a:off x="11014053" y="5442219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9246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375882-8D39-2374-861F-793AE3955B01}"/>
              </a:ext>
            </a:extLst>
          </p:cNvPr>
          <p:cNvSpPr txBox="1">
            <a:spLocks/>
          </p:cNvSpPr>
          <p:nvPr/>
        </p:nvSpPr>
        <p:spPr>
          <a:xfrm>
            <a:off x="3440578" y="1931490"/>
            <a:ext cx="7921066" cy="4207598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③.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cực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(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),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tọa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(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dễ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), ...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tiệm</a:t>
            </a:r>
            <a:r>
              <a:rPr lang="en-US" sz="2800" dirty="0"/>
              <a:t> </a:t>
            </a:r>
            <a:r>
              <a:rPr lang="en-US" sz="2800" dirty="0" err="1"/>
              <a:t>cận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).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DB9A3652-5265-4A6E-A549-E0F93F3A69A5}"/>
              </a:ext>
            </a:extLst>
          </p:cNvPr>
          <p:cNvSpPr/>
          <p:nvPr/>
        </p:nvSpPr>
        <p:spPr>
          <a:xfrm rot="553163">
            <a:off x="10952713" y="5578581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3937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836D68D-A5EC-0686-9D55-24417C472224}"/>
              </a:ext>
            </a:extLst>
          </p:cNvPr>
          <p:cNvSpPr txBox="1">
            <a:spLocks/>
          </p:cNvSpPr>
          <p:nvPr/>
        </p:nvSpPr>
        <p:spPr>
          <a:xfrm>
            <a:off x="311904" y="1006659"/>
            <a:ext cx="11655091" cy="5430779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Chỉ</a:t>
            </a:r>
            <a:r>
              <a:rPr lang="en-US" sz="2800" dirty="0"/>
              <a:t> ra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).</a:t>
            </a:r>
          </a:p>
          <a:p>
            <a:r>
              <a:rPr lang="en-US" sz="2800" dirty="0"/>
              <a:t> 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C836B2C-0C3D-4465-8D32-EB022650DE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896FB99-12D6-4657-86BA-0D6F1BD759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15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4.1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5C404C84-81EF-4C20-A461-F2A30306B0E4}"/>
              </a:ext>
            </a:extLst>
          </p:cNvPr>
          <p:cNvSpPr/>
          <p:nvPr/>
        </p:nvSpPr>
        <p:spPr>
          <a:xfrm rot="-1135901">
            <a:off x="4298683" y="120276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96A44CD5-75F7-4737-AC30-21B9D80430BC}"/>
              </a:ext>
            </a:extLst>
          </p:cNvPr>
          <p:cNvSpPr/>
          <p:nvPr/>
        </p:nvSpPr>
        <p:spPr>
          <a:xfrm rot="813216">
            <a:off x="4778858" y="141344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1A45E4A0-40C9-459D-8832-22E1F8D4F4E0}"/>
              </a:ext>
            </a:extLst>
          </p:cNvPr>
          <p:cNvSpPr/>
          <p:nvPr/>
        </p:nvSpPr>
        <p:spPr>
          <a:xfrm rot="-1135901">
            <a:off x="7030134" y="4775563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4F5E6F2B-DEAC-4BA5-951A-07232DFCD559}"/>
              </a:ext>
            </a:extLst>
          </p:cNvPr>
          <p:cNvSpPr/>
          <p:nvPr/>
        </p:nvSpPr>
        <p:spPr>
          <a:xfrm rot="813216">
            <a:off x="7510309" y="498624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C214E4A-2BA1-AA87-DBE8-3CA797E1FFE4}"/>
              </a:ext>
            </a:extLst>
          </p:cNvPr>
          <p:cNvSpPr txBox="1"/>
          <p:nvPr/>
        </p:nvSpPr>
        <p:spPr>
          <a:xfrm>
            <a:off x="2933628" y="3416717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E1D6C2-6EB1-44E3-9C79-A9CBDB43B2D4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E1E42B3C-1710-498B-BF86-453D4970ABB9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9782DA37-DB10-404C-A89D-3A9CDC423177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212DF28D-AB53-4018-B4D7-925EB9CFDA8C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501AEB9F-FE47-4F6D-A18C-8C3F2986AE1C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FB49F792-300A-4745-A97C-EFEFC3CB633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D46D9892-DB34-45CE-B26B-55E237426C89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69109D89-281D-4ABF-BE64-96CB1E132A5F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A59C3C9A-F93C-4F74-89B7-E3A805E20D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C8E5D8F7-D2A4-4909-8267-30DC044A2DA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BF27D719-0E00-4B63-893A-DDD83F4DBB07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8EAD5930-A018-4756-B8B3-E81D88D431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B5B4F449-5CD3-4858-BD80-4AC82A5499BF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84C590C5-F027-4992-B4C7-0124EE2373E3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72F79026-02AA-4443-B3B1-AA5C26008B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33E3357F-3CD7-42E4-B621-3BA64901FB9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D5BD1EB9-232E-42AA-90F6-C15C3535DA3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82C50209-EF6F-4ED9-8FF1-14B1DE3AFC1B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A11DBF12-5F7C-40E5-BA62-D9839BC7DC44}"/>
              </a:ext>
            </a:extLst>
          </p:cNvPr>
          <p:cNvSpPr txBox="1">
            <a:spLocks/>
          </p:cNvSpPr>
          <p:nvPr/>
        </p:nvSpPr>
        <p:spPr>
          <a:xfrm>
            <a:off x="4994618" y="2241150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/>
              <a:t>SƠ ĐỒ KHẢO SÁT HÀM SỐ</a:t>
            </a:r>
            <a:endParaRPr lang="en-US" sz="36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1617D1E-8C48-42BF-96C4-F6DFAD85EF8B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SƠ ĐỒ KHẢO SÁT HÀM SỐ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4" y="414604"/>
            <a:ext cx="11481752" cy="6171317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1451" y="6241724"/>
            <a:ext cx="12805460" cy="578107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3851" y="623066"/>
            <a:ext cx="8485764" cy="4058645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311" y="4736855"/>
            <a:ext cx="3299857" cy="1793922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015422" y="4491241"/>
            <a:ext cx="1199657" cy="2094680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644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969615" y="4440871"/>
            <a:ext cx="1188314" cy="2094680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054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9929" y="2354573"/>
            <a:ext cx="1505581" cy="4161153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44962">
            <a:off x="10326379" y="438612"/>
            <a:ext cx="577742" cy="548855"/>
          </a:xfrm>
          <a:custGeom>
            <a:avLst/>
            <a:gdLst/>
            <a:ahLst/>
            <a:cxnLst/>
            <a:rect l="l" t="t" r="r" b="b"/>
            <a:pathLst>
              <a:path w="866613" h="823283">
                <a:moveTo>
                  <a:pt x="0" y="0"/>
                </a:moveTo>
                <a:lnTo>
                  <a:pt x="866613" y="0"/>
                </a:lnTo>
                <a:lnTo>
                  <a:pt x="866613" y="823283"/>
                </a:lnTo>
                <a:lnTo>
                  <a:pt x="0" y="823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6EA292A-65F6-05D6-5637-EA2814344D2A}"/>
              </a:ext>
            </a:extLst>
          </p:cNvPr>
          <p:cNvSpPr/>
          <p:nvPr/>
        </p:nvSpPr>
        <p:spPr>
          <a:xfrm rot="553163">
            <a:off x="11381855" y="-293250"/>
            <a:ext cx="1006040" cy="1218794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20873D-5324-AF78-77B9-5311BAB0F593}"/>
              </a:ext>
            </a:extLst>
          </p:cNvPr>
          <p:cNvSpPr/>
          <p:nvPr/>
        </p:nvSpPr>
        <p:spPr>
          <a:xfrm rot="-720983">
            <a:off x="2496137" y="3498227"/>
            <a:ext cx="659881" cy="1301049"/>
          </a:xfrm>
          <a:custGeom>
            <a:avLst/>
            <a:gdLst/>
            <a:ahLst/>
            <a:cxnLst/>
            <a:rect l="l" t="t" r="r" b="b"/>
            <a:pathLst>
              <a:path w="1794567" h="3087917">
                <a:moveTo>
                  <a:pt x="0" y="0"/>
                </a:moveTo>
                <a:lnTo>
                  <a:pt x="1794567" y="0"/>
                </a:lnTo>
                <a:lnTo>
                  <a:pt x="1794567" y="3087917"/>
                </a:lnTo>
                <a:lnTo>
                  <a:pt x="0" y="3087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1A700222-7E4C-33EB-43E1-0B1EB4A55D8E}"/>
              </a:ext>
            </a:extLst>
          </p:cNvPr>
          <p:cNvSpPr txBox="1"/>
          <p:nvPr/>
        </p:nvSpPr>
        <p:spPr>
          <a:xfrm>
            <a:off x="2994572" y="1409550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3333FF"/>
                </a:solidFill>
                <a:latin typeface="More Sugar"/>
              </a:rPr>
              <a:t>HOẠT ĐỘNG KHỞI ĐỘNG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B08D67F-345D-34B0-AD74-4AC4CF6115DC}"/>
              </a:ext>
            </a:extLst>
          </p:cNvPr>
          <p:cNvSpPr/>
          <p:nvPr/>
        </p:nvSpPr>
        <p:spPr>
          <a:xfrm>
            <a:off x="8555" y="207422"/>
            <a:ext cx="1188314" cy="104817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1448CD7-103A-21C5-1FF0-7F25C85BEB25}"/>
              </a:ext>
            </a:extLst>
          </p:cNvPr>
          <p:cNvSpPr/>
          <p:nvPr/>
        </p:nvSpPr>
        <p:spPr>
          <a:xfrm flipH="1">
            <a:off x="9235643" y="5446623"/>
            <a:ext cx="896839" cy="1222837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816456"/>
                <a:ext cx="11430000" cy="59465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Giả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sử</a:t>
                </a:r>
                <a:r>
                  <a:rPr lang="en-US" sz="2400" dirty="0"/>
                  <a:t> chi </a:t>
                </a:r>
                <a:r>
                  <a:rPr lang="en-US" sz="2400" dirty="0" err="1"/>
                  <a:t>phí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tiền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xăng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phụ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thuộc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/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thức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16000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(0&lt;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≤120)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biểu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diễn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thay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đổi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ta </a:t>
                </a:r>
                <a:r>
                  <a:rPr lang="en-US" sz="2400" dirty="0" err="1"/>
                  <a:t>đã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vẽ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như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Làm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thế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nào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vẽ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này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16456"/>
                <a:ext cx="11430000" cy="5946586"/>
              </a:xfrm>
              <a:prstGeom prst="rect">
                <a:avLst/>
              </a:prstGeom>
              <a:blipFill>
                <a:blip r:embed="rId4"/>
                <a:stretch>
                  <a:fillRect l="-42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001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816456"/>
                <a:ext cx="11430000" cy="59465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Sau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, ta </a:t>
                </a:r>
                <a:r>
                  <a:rPr lang="en-US" dirty="0" err="1"/>
                  <a:t>khảo</a:t>
                </a:r>
                <a:r>
                  <a:rPr lang="en-US" dirty="0"/>
                  <a:t> </a:t>
                </a:r>
                <a:r>
                  <a:rPr lang="en-US" dirty="0" err="1"/>
                  <a:t>sát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=(0;120]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16000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80)(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+80)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;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loại</a:t>
                </a:r>
                <a:r>
                  <a:rPr lang="en-US" dirty="0"/>
                  <a:t>)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=80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(0;80),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)&lt;0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(80;120),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(v) &gt; 0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16456"/>
                <a:ext cx="11430000" cy="5946586"/>
              </a:xfrm>
              <a:prstGeom prst="rect">
                <a:avLst/>
              </a:prstGeom>
              <a:blipFill>
                <a:blip r:embed="rId4"/>
                <a:stretch>
                  <a:fillRect l="-479" t="-214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78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4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816456"/>
                <a:ext cx="11430000" cy="59465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: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=80,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𝐶𝑇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(80)=400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Giới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vô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 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16000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thẳng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16456"/>
                <a:ext cx="11430000" cy="5946586"/>
              </a:xfrm>
              <a:prstGeom prst="rect">
                <a:avLst/>
              </a:prstGeom>
              <a:blipFill>
                <a:blip r:embed="rId4"/>
                <a:stretch>
                  <a:fillRect l="-693" t="-184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43F854A-C44D-4E9F-8EF9-84A24AC4DD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9390" y="4145500"/>
            <a:ext cx="6013220" cy="244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2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4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816456"/>
                <a:ext cx="11430000" cy="59465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tiểu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(80;400)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qua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(40;500),(100;410)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120;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1300</m:t>
                            </m:r>
                          </m:num>
                          <m:den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đây</a:t>
                </a:r>
                <a:r>
                  <a:rPr lang="en-US" sz="24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16456"/>
                <a:ext cx="11430000" cy="5946586"/>
              </a:xfrm>
              <a:prstGeom prst="rect">
                <a:avLst/>
              </a:prstGeom>
              <a:blipFill>
                <a:blip r:embed="rId4"/>
                <a:stretch>
                  <a:fillRect l="-426" t="-184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464F819-8595-4CB3-8E07-3F942F76F1E3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934" y="2798982"/>
            <a:ext cx="2273935" cy="3792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8284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466908" y="1290703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489585" y="21766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2039686" y="1601021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002060"/>
                </a:solidFill>
                <a:latin typeface="More Sugar"/>
              </a:rPr>
              <a:t>HÌNH THÀNH KIẾN THỨC MỚI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205410" y="3915584"/>
            <a:ext cx="2125449" cy="2058076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B02A4F1D-DDD0-4184-BA69-AEA88CA4F6E6}"/>
              </a:ext>
            </a:extLst>
          </p:cNvPr>
          <p:cNvSpPr/>
          <p:nvPr/>
        </p:nvSpPr>
        <p:spPr>
          <a:xfrm>
            <a:off x="9901455" y="2459556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47284C03-729F-43F9-A4D1-CA64EEA6D8FC}"/>
              </a:ext>
            </a:extLst>
          </p:cNvPr>
          <p:cNvSpPr/>
          <p:nvPr/>
        </p:nvSpPr>
        <p:spPr>
          <a:xfrm rot="813216">
            <a:off x="9873120" y="3203564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2211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3100" dirty="0"/>
                  <a:t>Cho </a:t>
                </a:r>
                <a:r>
                  <a:rPr lang="en-US" sz="3100" dirty="0" err="1"/>
                  <a:t>hàm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10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br>
                  <a:rPr lang="en-US" sz="3100" dirty="0"/>
                </a:br>
                <a:r>
                  <a:rPr lang="en-US" sz="3100" dirty="0"/>
                  <a:t>a) </a:t>
                </a:r>
                <a:r>
                  <a:rPr lang="en-US" sz="3100" dirty="0" err="1"/>
                  <a:t>Lập</a:t>
                </a:r>
                <a:r>
                  <a:rPr lang="en-US" sz="3100" dirty="0"/>
                  <a:t> </a:t>
                </a:r>
                <a:r>
                  <a:rPr lang="en-US" sz="3100" dirty="0" err="1"/>
                  <a:t>bảng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biến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thiên</a:t>
                </a:r>
                <a:r>
                  <a:rPr lang="en-US" sz="3100" dirty="0"/>
                  <a:t>.		b) </a:t>
                </a:r>
                <a:r>
                  <a:rPr lang="en-US" sz="3100" dirty="0" err="1"/>
                  <a:t>Vẽ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đồ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hàm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r>
                  <a:rPr lang="en-US" sz="3100" b="1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100" dirty="0"/>
                  <a:t>a) </a:t>
                </a:r>
                <a:r>
                  <a:rPr lang="en-US" sz="3100" dirty="0" err="1"/>
                  <a:t>Tập</a:t>
                </a:r>
                <a:r>
                  <a:rPr lang="en-US" sz="3100" dirty="0"/>
                  <a:t> </a:t>
                </a:r>
                <a:r>
                  <a:rPr lang="en-US" sz="3100" dirty="0" err="1"/>
                  <a:t>xác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định</a:t>
                </a:r>
                <a:r>
                  <a:rPr lang="en-US" sz="3100" dirty="0"/>
                  <a:t>: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3100" dirty="0"/>
              </a:p>
              <a:p>
                <a:pPr>
                  <a:lnSpc>
                    <a:spcPct val="150000"/>
                  </a:lnSpc>
                </a:pPr>
                <a:r>
                  <a:rPr lang="en-US" sz="3100" dirty="0" err="1"/>
                  <a:t>Chiều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biến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thiên</a:t>
                </a:r>
                <a:r>
                  <a:rPr lang="en-US" sz="31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1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1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1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1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100">
                          <a:latin typeface="Cambria Math" panose="02040503050406030204" pitchFamily="18" charset="0"/>
                        </a:rPr>
                        <m:t>+4=0⇔</m:t>
                      </m:r>
                      <m:r>
                        <a:rPr lang="en-US" sz="31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10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100" dirty="0"/>
              </a:p>
              <a:p>
                <a:pPr>
                  <a:lnSpc>
                    <a:spcPct val="150000"/>
                  </a:lnSpc>
                </a:pPr>
                <a:r>
                  <a:rPr lang="en-US" sz="3100" dirty="0" err="1"/>
                  <a:t>Trên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các</a:t>
                </a:r>
                <a:r>
                  <a:rPr lang="en-US" sz="3100" dirty="0"/>
                  <a:t> </a:t>
                </a:r>
                <a:r>
                  <a:rPr lang="en-US" sz="3100" dirty="0" err="1"/>
                  <a:t>khoảng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∞;2)</m:t>
                    </m:r>
                  </m:oMath>
                </a14:m>
                <a:r>
                  <a:rPr lang="en-US" sz="3100" dirty="0"/>
                  <a:t> </a:t>
                </a:r>
                <a:r>
                  <a:rPr lang="en-US" sz="3100" dirty="0" err="1"/>
                  <a:t>thì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10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100" dirty="0"/>
                  <a:t> </a:t>
                </a:r>
                <a:r>
                  <a:rPr lang="en-US" sz="3100" dirty="0" err="1"/>
                  <a:t>nên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hàm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đồng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biến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trên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mỗi</a:t>
                </a:r>
                <a:r>
                  <a:rPr lang="en-US" sz="3100" dirty="0"/>
                  <a:t> </a:t>
                </a:r>
                <a:r>
                  <a:rPr lang="en-US" sz="3100" dirty="0" err="1"/>
                  <a:t>khoảng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đó</a:t>
                </a:r>
                <a:r>
                  <a:rPr lang="en-US" sz="31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100" dirty="0" err="1"/>
                  <a:t>Trên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khoảng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(2;+∞)</m:t>
                    </m:r>
                  </m:oMath>
                </a14:m>
                <a:r>
                  <a:rPr lang="en-US" sz="3100" dirty="0"/>
                  <a:t> </a:t>
                </a:r>
                <a:r>
                  <a:rPr lang="en-US" sz="3100" dirty="0" err="1"/>
                  <a:t>thì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10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100" dirty="0"/>
                  <a:t> </a:t>
                </a:r>
                <a:r>
                  <a:rPr lang="en-US" sz="3100" dirty="0" err="1"/>
                  <a:t>nên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hàm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nghịch</a:t>
                </a:r>
                <a:r>
                  <a:rPr lang="en-US" sz="3100" dirty="0"/>
                  <a:t> </a:t>
                </a:r>
                <a:r>
                  <a:rPr lang="en-US" sz="3100" dirty="0" err="1"/>
                  <a:t>biến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trên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khoảng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đó</a:t>
                </a:r>
                <a:r>
                  <a:rPr lang="en-US" sz="31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31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blipFill>
                <a:blip r:embed="rId11"/>
                <a:stretch>
                  <a:fillRect l="-53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977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847</Words>
  <Application>Microsoft Office PowerPoint</Application>
  <PresentationFormat>Widescreen</PresentationFormat>
  <Paragraphs>147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Sniglet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2024-11-18T01:42:52Z</dcterms:modified>
</cp:coreProperties>
</file>