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363" r:id="rId2"/>
    <p:sldId id="274" r:id="rId3"/>
    <p:sldId id="324" r:id="rId4"/>
    <p:sldId id="273" r:id="rId5"/>
    <p:sldId id="336" r:id="rId6"/>
    <p:sldId id="338" r:id="rId7"/>
    <p:sldId id="351" r:id="rId8"/>
    <p:sldId id="352" r:id="rId9"/>
    <p:sldId id="353" r:id="rId10"/>
    <p:sldId id="354" r:id="rId11"/>
    <p:sldId id="355" r:id="rId12"/>
    <p:sldId id="356" r:id="rId13"/>
    <p:sldId id="357" r:id="rId14"/>
    <p:sldId id="332" r:id="rId15"/>
    <p:sldId id="344" r:id="rId16"/>
    <p:sldId id="345" r:id="rId17"/>
    <p:sldId id="346" r:id="rId18"/>
    <p:sldId id="347" r:id="rId19"/>
    <p:sldId id="333" r:id="rId20"/>
    <p:sldId id="334" r:id="rId21"/>
    <p:sldId id="362" r:id="rId22"/>
    <p:sldId id="358" r:id="rId23"/>
    <p:sldId id="335" r:id="rId24"/>
    <p:sldId id="348" r:id="rId25"/>
    <p:sldId id="325" r:id="rId26"/>
    <p:sldId id="317" r:id="rId27"/>
    <p:sldId id="272" r:id="rId2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5983"/>
    <a:srgbClr val="EE8640"/>
    <a:srgbClr val="FF9801"/>
    <a:srgbClr val="FFCCFF"/>
    <a:srgbClr val="A493C6"/>
    <a:srgbClr val="D0DEEC"/>
    <a:srgbClr val="6593C3"/>
    <a:srgbClr val="F7DADE"/>
    <a:srgbClr val="0FB7BD"/>
    <a:srgbClr val="048D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3918" autoAdjust="0"/>
  </p:normalViewPr>
  <p:slideViewPr>
    <p:cSldViewPr snapToGrid="0" showGuides="1">
      <p:cViewPr varScale="1">
        <p:scale>
          <a:sx n="82" d="100"/>
          <a:sy n="82" d="100"/>
        </p:scale>
        <p:origin x="90" y="276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TpvbKCYaoQ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Link: </a:t>
            </a:r>
            <a:r>
              <a:rPr lang="en-US" sz="1800" b="0" i="0" u="sng" strike="noStrike" dirty="0">
                <a:solidFill>
                  <a:srgbClr val="2F5496"/>
                </a:solidFill>
                <a:effectLst/>
                <a:latin typeface="Times New Roman" panose="02020603050405020304" pitchFamily="18" charset="0"/>
                <a:hlinkClick r:id="rId3"/>
              </a:rPr>
              <a:t>https://www.youtube.com/watch?v=bTpvbKCYaoQ</a:t>
            </a:r>
            <a:endParaRPr lang="en-US" sz="1800" b="0" i="0" u="sng" strike="noStrike" dirty="0">
              <a:solidFill>
                <a:srgbClr val="2F5496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997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20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11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474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91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859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20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279375" y="1338763"/>
            <a:ext cx="6285300" cy="195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279375" y="3457638"/>
            <a:ext cx="6285300" cy="34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5980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79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2094638" y="792611"/>
            <a:ext cx="50536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Question 5:</a:t>
            </a:r>
            <a:endParaRPr lang="en-US" sz="6000" b="1" dirty="0"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5178BB-E29F-73EC-50E0-1C171D46C5A3}"/>
              </a:ext>
            </a:extLst>
          </p:cNvPr>
          <p:cNvSpPr txBox="1"/>
          <p:nvPr/>
        </p:nvSpPr>
        <p:spPr>
          <a:xfrm>
            <a:off x="1400908" y="1742967"/>
            <a:ext cx="634218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Where did he meet his best friend?</a:t>
            </a:r>
            <a:endParaRPr lang="en-US" sz="4400" dirty="0"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861D81-7C99-57BB-0CA0-8EC115F03E50}"/>
              </a:ext>
            </a:extLst>
          </p:cNvPr>
          <p:cNvSpPr txBox="1"/>
          <p:nvPr/>
        </p:nvSpPr>
        <p:spPr>
          <a:xfrm>
            <a:off x="1794979" y="3321869"/>
            <a:ext cx="535335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00B0F0"/>
                </a:solidFill>
              </a:rPr>
              <a:t>in computer club</a:t>
            </a:r>
          </a:p>
        </p:txBody>
      </p:sp>
    </p:spTree>
    <p:extLst>
      <p:ext uri="{BB962C8B-B14F-4D97-AF65-F5344CB8AC3E}">
        <p14:creationId xmlns:p14="http://schemas.microsoft.com/office/powerpoint/2010/main" val="335909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2094638" y="792611"/>
            <a:ext cx="50536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Question 6:</a:t>
            </a:r>
            <a:endParaRPr lang="en-US" sz="6000" b="1" dirty="0"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5178BB-E29F-73EC-50E0-1C171D46C5A3}"/>
              </a:ext>
            </a:extLst>
          </p:cNvPr>
          <p:cNvSpPr txBox="1"/>
          <p:nvPr/>
        </p:nvSpPr>
        <p:spPr>
          <a:xfrm>
            <a:off x="1575707" y="1598459"/>
            <a:ext cx="599258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What do Steve Jobs and his best friend both love? </a:t>
            </a:r>
            <a:endParaRPr lang="en-US" sz="4400" dirty="0"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861D81-7C99-57BB-0CA0-8EC115F03E50}"/>
              </a:ext>
            </a:extLst>
          </p:cNvPr>
          <p:cNvSpPr txBox="1"/>
          <p:nvPr/>
        </p:nvSpPr>
        <p:spPr>
          <a:xfrm>
            <a:off x="2286000" y="3227284"/>
            <a:ext cx="457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00B0F0"/>
                </a:solidFill>
              </a:rPr>
              <a:t>electronics</a:t>
            </a:r>
          </a:p>
        </p:txBody>
      </p:sp>
    </p:spTree>
    <p:extLst>
      <p:ext uri="{BB962C8B-B14F-4D97-AF65-F5344CB8AC3E}">
        <p14:creationId xmlns:p14="http://schemas.microsoft.com/office/powerpoint/2010/main" val="196182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2094638" y="792611"/>
            <a:ext cx="50536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Question 7:</a:t>
            </a:r>
            <a:endParaRPr lang="en-US" sz="6000" b="1" dirty="0"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5178BB-E29F-73EC-50E0-1C171D46C5A3}"/>
              </a:ext>
            </a:extLst>
          </p:cNvPr>
          <p:cNvSpPr txBox="1"/>
          <p:nvPr/>
        </p:nvSpPr>
        <p:spPr>
          <a:xfrm>
            <a:off x="1128136" y="1562995"/>
            <a:ext cx="720697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Which company did Steve Job and his best friend create? </a:t>
            </a:r>
            <a:endParaRPr lang="en-US" sz="4400" dirty="0"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861D81-7C99-57BB-0CA0-8EC115F03E50}"/>
              </a:ext>
            </a:extLst>
          </p:cNvPr>
          <p:cNvSpPr txBox="1"/>
          <p:nvPr/>
        </p:nvSpPr>
        <p:spPr>
          <a:xfrm>
            <a:off x="2445621" y="3256709"/>
            <a:ext cx="457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00B0F0"/>
                </a:solidFill>
              </a:rPr>
              <a:t>Apple</a:t>
            </a:r>
          </a:p>
        </p:txBody>
      </p:sp>
    </p:spTree>
    <p:extLst>
      <p:ext uri="{BB962C8B-B14F-4D97-AF65-F5344CB8AC3E}">
        <p14:creationId xmlns:p14="http://schemas.microsoft.com/office/powerpoint/2010/main" val="396876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PRE-READING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917F6471-5CB6-11D2-4585-7632FA9F3B87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E2CFB-B713-EF39-A01D-8A5AC43DF1BD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BFE80-4B77-698E-BE4F-34EAF1232090}"/>
              </a:ext>
            </a:extLst>
          </p:cNvPr>
          <p:cNvSpPr/>
          <p:nvPr/>
        </p:nvSpPr>
        <p:spPr>
          <a:xfrm>
            <a:off x="828997" y="806840"/>
            <a:ext cx="59602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Work in pairs.</a:t>
            </a:r>
            <a:r>
              <a:rPr lang="en-US" sz="28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Discuss the questions</a:t>
            </a:r>
            <a:endParaRPr lang="en-US" sz="2800" b="1" dirty="0"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A3AE2E-7166-C5F9-6C11-3384BED97CFA}"/>
              </a:ext>
            </a:extLst>
          </p:cNvPr>
          <p:cNvSpPr txBox="1"/>
          <p:nvPr/>
        </p:nvSpPr>
        <p:spPr>
          <a:xfrm>
            <a:off x="325897" y="1869323"/>
            <a:ext cx="4572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rgbClr val="E45A83"/>
                </a:solidFill>
                <a:effectLst/>
              </a:rPr>
              <a:t>1. </a:t>
            </a:r>
            <a:r>
              <a:rPr lang="en-US" sz="4000" b="0" i="0" dirty="0">
                <a:solidFill>
                  <a:srgbClr val="000000"/>
                </a:solidFill>
                <a:effectLst/>
              </a:rPr>
              <a:t>Who is the man in the photo?</a:t>
            </a:r>
          </a:p>
          <a:p>
            <a:r>
              <a:rPr lang="en-US" sz="4000" b="1" i="0" dirty="0">
                <a:solidFill>
                  <a:srgbClr val="E45A83"/>
                </a:solidFill>
                <a:effectLst/>
              </a:rPr>
              <a:t>2. </a:t>
            </a:r>
            <a:r>
              <a:rPr lang="en-US" sz="4000" b="0" i="0" dirty="0">
                <a:solidFill>
                  <a:srgbClr val="000000"/>
                </a:solidFill>
                <a:effectLst/>
              </a:rPr>
              <a:t>What is he most famous for?</a:t>
            </a:r>
            <a:r>
              <a:rPr lang="en-US" sz="4000" dirty="0"/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1340C8-9664-B266-5637-0B3CC04C4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0453" y="1548051"/>
            <a:ext cx="4057650" cy="29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067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648654" y="930076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EE8640"/>
                </a:solidFill>
              </a:rPr>
              <a:t>(to) bond </a:t>
            </a:r>
            <a:endParaRPr lang="en-US" sz="4800" b="1" dirty="0">
              <a:solidFill>
                <a:srgbClr val="EE8640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5613" y="3277617"/>
            <a:ext cx="43445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to develop or create a relationship of trust with somebody</a:t>
            </a:r>
          </a:p>
        </p:txBody>
      </p:sp>
      <p:sp>
        <p:nvSpPr>
          <p:cNvPr id="2" name="Rectangle 1"/>
          <p:cNvSpPr/>
          <p:nvPr/>
        </p:nvSpPr>
        <p:spPr>
          <a:xfrm>
            <a:off x="1855953" y="1780681"/>
            <a:ext cx="15087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/</a:t>
            </a:r>
            <a:r>
              <a:rPr lang="en-US" sz="3600" kern="0" dirty="0" err="1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bɒnd</a:t>
            </a:r>
            <a:r>
              <a:rPr lang="en-US" sz="3600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/</a:t>
            </a: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PRE-READING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B95A3C-6717-C431-DF01-90EBE5D383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0104" y="1616605"/>
            <a:ext cx="3444039" cy="2352223"/>
          </a:xfrm>
          <a:prstGeom prst="rect">
            <a:avLst/>
          </a:prstGeom>
        </p:spPr>
      </p:pic>
      <p:pic>
        <p:nvPicPr>
          <p:cNvPr id="3" name="bond">
            <a:hlinkClick r:id="" action="ppaction://media"/>
            <a:extLst>
              <a:ext uri="{FF2B5EF4-FFF2-40B4-BE49-F238E27FC236}">
                <a16:creationId xmlns:a16="http://schemas.microsoft.com/office/drawing/2014/main" id="{767CB182-A490-47D9-F7A7-A387E23943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67712" y="2571749"/>
            <a:ext cx="646331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96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648654" y="930076"/>
            <a:ext cx="48377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EE8640"/>
                </a:solidFill>
              </a:rPr>
              <a:t>cutting-edge (adj)</a:t>
            </a:r>
            <a:endParaRPr lang="en-US" sz="4800" b="1" dirty="0">
              <a:solidFill>
                <a:srgbClr val="EE8640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5613" y="3277617"/>
            <a:ext cx="48377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at the newest, most advanced stage in the development of something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1335778" y="1780681"/>
            <a:ext cx="25490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/ˌ</a:t>
            </a:r>
            <a:r>
              <a:rPr lang="en-US" sz="3600" kern="0" dirty="0" err="1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kʌtɪŋ</a:t>
            </a:r>
            <a:r>
              <a:rPr lang="en-US" sz="3600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 ˈ</a:t>
            </a:r>
            <a:r>
              <a:rPr lang="en-US" sz="3600" kern="0" dirty="0" err="1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edʒ</a:t>
            </a:r>
            <a:r>
              <a:rPr lang="en-US" sz="3600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/</a:t>
            </a: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E9EF86-4E97-4964-3ACC-C93455F88347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PRE-READING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8BA4AE-239F-6E39-F56F-1F3B96963D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3187" y="1617571"/>
            <a:ext cx="3251367" cy="2444876"/>
          </a:xfrm>
          <a:prstGeom prst="rect">
            <a:avLst/>
          </a:prstGeom>
        </p:spPr>
      </p:pic>
      <p:pic>
        <p:nvPicPr>
          <p:cNvPr id="5" name="cutting">
            <a:hlinkClick r:id="" action="ppaction://media"/>
            <a:extLst>
              <a:ext uri="{FF2B5EF4-FFF2-40B4-BE49-F238E27FC236}">
                <a16:creationId xmlns:a16="http://schemas.microsoft.com/office/drawing/2014/main" id="{FA5D178D-5535-CD7F-B7C2-9E9ADD02E5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6540" y="2589517"/>
            <a:ext cx="646331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9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648653" y="930076"/>
            <a:ext cx="4168275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EE8640"/>
                </a:solidFill>
              </a:rPr>
              <a:t>blockbuster (n)</a:t>
            </a:r>
            <a:endParaRPr lang="en-US" sz="4800" b="1" dirty="0">
              <a:solidFill>
                <a:srgbClr val="EE8640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5613" y="3277617"/>
            <a:ext cx="47636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something very successful, especially a very successful book or film</a:t>
            </a:r>
          </a:p>
        </p:txBody>
      </p:sp>
      <p:sp>
        <p:nvSpPr>
          <p:cNvPr id="2" name="Rectangle 1"/>
          <p:cNvSpPr/>
          <p:nvPr/>
        </p:nvSpPr>
        <p:spPr>
          <a:xfrm>
            <a:off x="1146624" y="1780681"/>
            <a:ext cx="29274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/ˈ</a:t>
            </a:r>
            <a:r>
              <a:rPr lang="en-US" sz="3600" kern="0" dirty="0" err="1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blɒkbʌstə</a:t>
            </a:r>
            <a:r>
              <a:rPr lang="en-US" sz="3600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(r)/</a:t>
            </a:r>
            <a:endParaRPr lang="en-US" sz="3600" dirty="0">
              <a:solidFill>
                <a:schemeClr val="accent2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E3F413-B491-0628-2B3C-F66668300404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PRE-READING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06ED61-3AFB-BCF3-E12C-583226F6F8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2624" y="1616096"/>
            <a:ext cx="3337462" cy="2308521"/>
          </a:xfrm>
          <a:prstGeom prst="rect">
            <a:avLst/>
          </a:prstGeom>
        </p:spPr>
      </p:pic>
      <p:pic>
        <p:nvPicPr>
          <p:cNvPr id="5" name="blockbuster">
            <a:hlinkClick r:id="" action="ppaction://media"/>
            <a:extLst>
              <a:ext uri="{FF2B5EF4-FFF2-40B4-BE49-F238E27FC236}">
                <a16:creationId xmlns:a16="http://schemas.microsoft.com/office/drawing/2014/main" id="{85BF1E29-C650-56B7-D034-7E16B89A96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36787" y="2594182"/>
            <a:ext cx="646330" cy="64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78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9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648654" y="930076"/>
            <a:ext cx="48377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EE8640"/>
                </a:solidFill>
              </a:rPr>
              <a:t>(to) diagnose with</a:t>
            </a:r>
            <a:endParaRPr lang="en-US" sz="4800" b="1" dirty="0">
              <a:solidFill>
                <a:srgbClr val="EE8640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5613" y="3277617"/>
            <a:ext cx="43445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to say exactly what an illness or the cause of a problem is</a:t>
            </a:r>
          </a:p>
        </p:txBody>
      </p:sp>
      <p:sp>
        <p:nvSpPr>
          <p:cNvPr id="2" name="Rectangle 1"/>
          <p:cNvSpPr/>
          <p:nvPr/>
        </p:nvSpPr>
        <p:spPr>
          <a:xfrm>
            <a:off x="1281277" y="1780681"/>
            <a:ext cx="26581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/ˈ</a:t>
            </a:r>
            <a:r>
              <a:rPr lang="en-US" sz="3600" kern="0" dirty="0" err="1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daɪəɡnəʊz</a:t>
            </a:r>
            <a:r>
              <a:rPr lang="en-US" sz="3600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/</a:t>
            </a: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8C814F-62DC-E121-D77A-DAE766120161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PRE-READING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2409AA-A01F-ECE5-6A50-E4467A094D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1567932"/>
            <a:ext cx="2921150" cy="2495678"/>
          </a:xfrm>
          <a:prstGeom prst="rect">
            <a:avLst/>
          </a:prstGeom>
        </p:spPr>
      </p:pic>
      <p:pic>
        <p:nvPicPr>
          <p:cNvPr id="5" name="diagnose">
            <a:hlinkClick r:id="" action="ppaction://media"/>
            <a:extLst>
              <a:ext uri="{FF2B5EF4-FFF2-40B4-BE49-F238E27FC236}">
                <a16:creationId xmlns:a16="http://schemas.microsoft.com/office/drawing/2014/main" id="{839A03C4-335A-4D5B-25BF-5A24283B5F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98748" y="2571750"/>
            <a:ext cx="646330" cy="64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59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9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201542" y="853846"/>
            <a:ext cx="4992867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EE8640"/>
                </a:solidFill>
              </a:rPr>
              <a:t>visionary (adj)</a:t>
            </a:r>
            <a:endParaRPr lang="en-US" sz="4800" b="1" dirty="0">
              <a:solidFill>
                <a:srgbClr val="EE8640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9861" y="3277617"/>
            <a:ext cx="83762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original and showing the ability to think about or plan the future with great imagination and intelligence</a:t>
            </a:r>
          </a:p>
        </p:txBody>
      </p:sp>
      <p:sp>
        <p:nvSpPr>
          <p:cNvPr id="2" name="Rectangle 1"/>
          <p:cNvSpPr/>
          <p:nvPr/>
        </p:nvSpPr>
        <p:spPr>
          <a:xfrm>
            <a:off x="3177208" y="1704451"/>
            <a:ext cx="19720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/ˈ</a:t>
            </a:r>
            <a:r>
              <a:rPr lang="en-US" sz="3600" kern="0" dirty="0" err="1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vɪʒənri</a:t>
            </a:r>
            <a:r>
              <a:rPr lang="en-US" sz="3600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/</a:t>
            </a: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9BB7A1-61B0-557A-CEF9-26ECD7F52C99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PRE-READING</a:t>
            </a:r>
          </a:p>
        </p:txBody>
      </p:sp>
      <p:pic>
        <p:nvPicPr>
          <p:cNvPr id="5" name="vissionary">
            <a:hlinkClick r:id="" action="ppaction://media"/>
            <a:extLst>
              <a:ext uri="{FF2B5EF4-FFF2-40B4-BE49-F238E27FC236}">
                <a16:creationId xmlns:a16="http://schemas.microsoft.com/office/drawing/2014/main" id="{F6C65D55-FE8E-1CE3-BFFD-E5B1E72B7E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87380" y="2485553"/>
            <a:ext cx="737020" cy="73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83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PRE-READING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5C3BE11-7245-A261-E500-85D5C0DFCC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1659748"/>
              </p:ext>
            </p:extLst>
          </p:nvPr>
        </p:nvGraphicFramePr>
        <p:xfrm>
          <a:off x="185737" y="646743"/>
          <a:ext cx="8772525" cy="447750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528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75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046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16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95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</a:t>
                      </a:r>
                      <a:endParaRPr lang="en-US" sz="175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b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Pronunciation</a:t>
                      </a:r>
                      <a:endParaRPr lang="en-US" sz="1750" b="1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Meaning</a:t>
                      </a:r>
                      <a:endParaRPr lang="en-US" sz="175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Vietnamese</a:t>
                      </a:r>
                      <a:r>
                        <a:rPr lang="vi-VN" sz="175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75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equivalent</a:t>
                      </a:r>
                      <a:r>
                        <a:rPr lang="vi-VN" sz="175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175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1514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75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(to) bond </a:t>
                      </a:r>
                      <a:endParaRPr lang="en-US" sz="175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kern="1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750" kern="100" dirty="0" err="1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bɒnd</a:t>
                      </a:r>
                      <a:r>
                        <a:rPr lang="en-US" sz="1750" kern="1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175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kern="10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 develop or create a relationship of trust with somebody</a:t>
                      </a:r>
                      <a:endParaRPr lang="en-US" sz="175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gắn bó</a:t>
                      </a:r>
                      <a:endParaRPr lang="en-US" sz="175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1823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75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cutting-edge (adj)</a:t>
                      </a:r>
                      <a:endParaRPr lang="en-US" sz="175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kern="10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/ˌkʌtɪŋ ˈedʒ/</a:t>
                      </a:r>
                      <a:endParaRPr lang="en-US" sz="175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kern="1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at the newest, most advanced stage in the development of something</a:t>
                      </a:r>
                      <a:endParaRPr lang="en-US" sz="175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tiên tiến</a:t>
                      </a:r>
                      <a:endParaRPr lang="en-US" sz="175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823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75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blockbuster (n)</a:t>
                      </a:r>
                      <a:endParaRPr lang="en-US" sz="175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kern="10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/ˈblɒkbʌstə(r)/</a:t>
                      </a:r>
                      <a:endParaRPr lang="en-US" sz="175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kern="1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something very successful, especially a very successful book or film</a:t>
                      </a:r>
                      <a:endParaRPr lang="en-US" sz="175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phim bom tấn</a:t>
                      </a:r>
                      <a:endParaRPr lang="en-US" sz="175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1823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75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(to) diagnose with</a:t>
                      </a:r>
                      <a:endParaRPr lang="en-US" sz="175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kern="10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/ˈdaɪəɡnəʊz/</a:t>
                      </a:r>
                      <a:endParaRPr lang="en-US" sz="175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kern="1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 say exactly what an illness or the cause of a problem is</a:t>
                      </a:r>
                      <a:endParaRPr lang="en-US" sz="175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chẩn đoán</a:t>
                      </a:r>
                      <a:endParaRPr lang="en-US" sz="175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3179742"/>
                  </a:ext>
                </a:extLst>
              </a:tr>
              <a:tr h="816663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75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 visionary (adj)</a:t>
                      </a:r>
                      <a:endParaRPr lang="en-US" sz="175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kern="10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/ˈvɪʒənri/</a:t>
                      </a:r>
                      <a:endParaRPr lang="en-US" sz="175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kern="1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original and showing the ability to think about or plan the future with great imagination and intelligence</a:t>
                      </a:r>
                      <a:endParaRPr lang="en-US" sz="175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kern="1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75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50" kern="1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tầm</a:t>
                      </a:r>
                      <a:r>
                        <a:rPr lang="en-US" sz="175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50" kern="1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nhìn</a:t>
                      </a:r>
                      <a:endParaRPr lang="en-US" sz="175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44363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8964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AFDD17D-ADB1-C341-5DAE-EF1B9D38F07F}"/>
              </a:ext>
            </a:extLst>
          </p:cNvPr>
          <p:cNvGrpSpPr/>
          <p:nvPr/>
        </p:nvGrpSpPr>
        <p:grpSpPr>
          <a:xfrm>
            <a:off x="0" y="0"/>
            <a:ext cx="9144000" cy="1706851"/>
            <a:chOff x="0" y="-15861"/>
            <a:chExt cx="12192000" cy="194042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BD2588C-06FB-52F4-2D7E-598D8B5A867E}"/>
                </a:ext>
              </a:extLst>
            </p:cNvPr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A493C6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07123313-572D-B82E-F111-A1B1966A8D75}"/>
                </a:ext>
              </a:extLst>
            </p:cNvPr>
            <p:cNvSpPr/>
            <p:nvPr/>
          </p:nvSpPr>
          <p:spPr>
            <a:xfrm>
              <a:off x="481381" y="-15861"/>
              <a:ext cx="2769819" cy="1940426"/>
            </a:xfrm>
            <a:prstGeom prst="parallelogram">
              <a:avLst/>
            </a:prstGeom>
            <a:solidFill>
              <a:srgbClr val="E45983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UTMFacebookK&amp;TBold"/>
                  <a:cs typeface="Times New Roman" panose="02020603050405020304" pitchFamily="18" charset="0"/>
                </a:rPr>
                <a:t>Unit 1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D56C823-4DD3-2744-17E1-A46C7290D96B}"/>
              </a:ext>
            </a:extLst>
          </p:cNvPr>
          <p:cNvSpPr txBox="1"/>
          <p:nvPr/>
        </p:nvSpPr>
        <p:spPr>
          <a:xfrm>
            <a:off x="2438400" y="418267"/>
            <a:ext cx="53195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FF"/>
                </a:solidFill>
                <a:latin typeface="UTMFacebookK&amp;TBold"/>
              </a:rPr>
              <a:t>L</a:t>
            </a:r>
            <a:r>
              <a:rPr lang="en-US" sz="4400" b="1" i="0" dirty="0">
                <a:solidFill>
                  <a:srgbClr val="FFFFFF"/>
                </a:solidFill>
                <a:effectLst/>
                <a:latin typeface="UTMFacebookK&amp;TBold"/>
              </a:rPr>
              <a:t>ife stories we admire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2A0F45-146A-8BFF-6553-20D992E76B42}"/>
              </a:ext>
            </a:extLst>
          </p:cNvPr>
          <p:cNvSpPr/>
          <p:nvPr/>
        </p:nvSpPr>
        <p:spPr>
          <a:xfrm>
            <a:off x="3625335" y="2163614"/>
            <a:ext cx="4506662" cy="627454"/>
          </a:xfrm>
          <a:prstGeom prst="rect">
            <a:avLst/>
          </a:prstGeom>
          <a:solidFill>
            <a:srgbClr val="E4598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FacebookK&amp;TBold"/>
              </a:rPr>
              <a:t>READING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E5C951-EDAC-510B-E774-D91A675B9038}"/>
              </a:ext>
            </a:extLst>
          </p:cNvPr>
          <p:cNvSpPr/>
          <p:nvPr/>
        </p:nvSpPr>
        <p:spPr>
          <a:xfrm>
            <a:off x="1399718" y="2184953"/>
            <a:ext cx="2082254" cy="606115"/>
          </a:xfrm>
          <a:prstGeom prst="rect">
            <a:avLst/>
          </a:prstGeom>
          <a:solidFill>
            <a:srgbClr val="F7D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E45983"/>
                </a:solidFill>
                <a:latin typeface="Bookman Old Style" pitchFamily="18" charset="0"/>
              </a:rPr>
              <a:t>LESSON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9399F7-44CB-F8D5-78C2-4555DA974D89}"/>
              </a:ext>
            </a:extLst>
          </p:cNvPr>
          <p:cNvSpPr txBox="1"/>
          <p:nvPr/>
        </p:nvSpPr>
        <p:spPr>
          <a:xfrm>
            <a:off x="491218" y="3322584"/>
            <a:ext cx="84968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A creative genius</a:t>
            </a:r>
          </a:p>
        </p:txBody>
      </p:sp>
    </p:spTree>
    <p:extLst>
      <p:ext uri="{BB962C8B-B14F-4D97-AF65-F5344CB8AC3E}">
        <p14:creationId xmlns:p14="http://schemas.microsoft.com/office/powerpoint/2010/main" val="16714462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917F6471-5CB6-11D2-4585-7632FA9F3B87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E2CFB-B713-EF39-A01D-8A5AC43DF1BD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BFE80-4B77-698E-BE4F-34EAF1232090}"/>
              </a:ext>
            </a:extLst>
          </p:cNvPr>
          <p:cNvSpPr/>
          <p:nvPr/>
        </p:nvSpPr>
        <p:spPr>
          <a:xfrm>
            <a:off x="803326" y="752841"/>
            <a:ext cx="81208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Choose the words or phrases with the closest meaning to the </a:t>
            </a:r>
            <a:r>
              <a:rPr lang="en-US" sz="20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highlighted words or phrases in the text.</a:t>
            </a:r>
            <a:r>
              <a:rPr lang="en-US" sz="20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endParaRPr lang="en-US" sz="2000" b="1" dirty="0"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7736F7-B71A-4770-79F9-17B5BDDC7024}"/>
              </a:ext>
            </a:extLst>
          </p:cNvPr>
          <p:cNvSpPr txBox="1"/>
          <p:nvPr/>
        </p:nvSpPr>
        <p:spPr>
          <a:xfrm>
            <a:off x="764259" y="1490158"/>
            <a:ext cx="7969698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i="0" dirty="0">
                <a:solidFill>
                  <a:srgbClr val="E45A83"/>
                </a:solidFill>
                <a:effectLst/>
                <a:latin typeface="UTMAvoBold"/>
              </a:rPr>
              <a:t>1. 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UTM-Avo"/>
              </a:rPr>
              <a:t>adopted</a:t>
            </a:r>
          </a:p>
          <a:p>
            <a:r>
              <a:rPr lang="en-US" sz="2600" b="1" i="0" dirty="0">
                <a:solidFill>
                  <a:srgbClr val="E45A83"/>
                </a:solidFill>
                <a:effectLst/>
                <a:latin typeface="UTMAvoBold"/>
              </a:rPr>
              <a:t>A. 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UTM-Avo"/>
              </a:rPr>
              <a:t>given birth to</a:t>
            </a:r>
          </a:p>
          <a:p>
            <a:r>
              <a:rPr lang="en-US" sz="2600" b="1" i="0" dirty="0">
                <a:solidFill>
                  <a:srgbClr val="E45A83"/>
                </a:solidFill>
                <a:effectLst/>
                <a:latin typeface="UTMAvoBold"/>
              </a:rPr>
              <a:t>B. 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UTM-Avo"/>
              </a:rPr>
              <a:t>taken by another family as their own child</a:t>
            </a:r>
          </a:p>
          <a:p>
            <a:r>
              <a:rPr lang="en-US" sz="2600" b="1" i="0" dirty="0">
                <a:solidFill>
                  <a:srgbClr val="E45A83"/>
                </a:solidFill>
                <a:effectLst/>
                <a:latin typeface="UTMAvoBold"/>
              </a:rPr>
              <a:t>2. 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UTM-Avo"/>
              </a:rPr>
              <a:t>dropped out</a:t>
            </a:r>
          </a:p>
          <a:p>
            <a:r>
              <a:rPr lang="en-US" sz="2600" b="1" i="0" dirty="0">
                <a:solidFill>
                  <a:srgbClr val="E45A83"/>
                </a:solidFill>
                <a:effectLst/>
                <a:latin typeface="UTMAvoBold"/>
              </a:rPr>
              <a:t>A. 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UTM-Avo"/>
              </a:rPr>
              <a:t>continued to study</a:t>
            </a:r>
          </a:p>
          <a:p>
            <a:r>
              <a:rPr lang="en-US" sz="2600" b="1" i="0" dirty="0">
                <a:solidFill>
                  <a:srgbClr val="E45A83"/>
                </a:solidFill>
                <a:effectLst/>
                <a:latin typeface="UTMAvoBold"/>
              </a:rPr>
              <a:t>B. 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UTM-Avo"/>
              </a:rPr>
              <a:t>left school/college before completing your studies</a:t>
            </a:r>
          </a:p>
          <a:p>
            <a:r>
              <a:rPr lang="en-US" sz="2600" b="1" i="0" dirty="0">
                <a:solidFill>
                  <a:srgbClr val="E45A83"/>
                </a:solidFill>
                <a:effectLst/>
                <a:latin typeface="UTMAvoBold"/>
              </a:rPr>
              <a:t>3. 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UTM-Avo"/>
              </a:rPr>
              <a:t>cancer</a:t>
            </a:r>
          </a:p>
          <a:p>
            <a:r>
              <a:rPr lang="en-US" sz="2600" b="1" i="0" dirty="0">
                <a:solidFill>
                  <a:srgbClr val="E45A83"/>
                </a:solidFill>
                <a:effectLst/>
                <a:latin typeface="UTMAvoBold"/>
              </a:rPr>
              <a:t>A. 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UTM-Avo"/>
              </a:rPr>
              <a:t>a serious disease</a:t>
            </a:r>
          </a:p>
          <a:p>
            <a:r>
              <a:rPr lang="en-US" sz="2600" b="1" i="0" dirty="0">
                <a:solidFill>
                  <a:srgbClr val="E45A83"/>
                </a:solidFill>
                <a:effectLst/>
                <a:latin typeface="UTMAvoBold"/>
              </a:rPr>
              <a:t>B. 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UTM-Avo"/>
              </a:rPr>
              <a:t>a dangerous animal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565BFA4-012C-FF29-27DB-FAAB2DDEB97A}"/>
              </a:ext>
            </a:extLst>
          </p:cNvPr>
          <p:cNvSpPr/>
          <p:nvPr/>
        </p:nvSpPr>
        <p:spPr>
          <a:xfrm>
            <a:off x="673944" y="2251571"/>
            <a:ext cx="527803" cy="553998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97FB97E-A891-978F-B90C-8D70ED91D3F6}"/>
              </a:ext>
            </a:extLst>
          </p:cNvPr>
          <p:cNvSpPr/>
          <p:nvPr/>
        </p:nvSpPr>
        <p:spPr>
          <a:xfrm>
            <a:off x="644040" y="3414374"/>
            <a:ext cx="557707" cy="553998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CE5462F-46C8-19EF-EDD2-4EECB76C4253}"/>
              </a:ext>
            </a:extLst>
          </p:cNvPr>
          <p:cNvSpPr/>
          <p:nvPr/>
        </p:nvSpPr>
        <p:spPr>
          <a:xfrm>
            <a:off x="673943" y="4257789"/>
            <a:ext cx="527803" cy="553998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9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917F6471-5CB6-11D2-4585-7632FA9F3B87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E2CFB-B713-EF39-A01D-8A5AC43DF1BD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BFE80-4B77-698E-BE4F-34EAF1232090}"/>
              </a:ext>
            </a:extLst>
          </p:cNvPr>
          <p:cNvSpPr/>
          <p:nvPr/>
        </p:nvSpPr>
        <p:spPr>
          <a:xfrm>
            <a:off x="803326" y="752841"/>
            <a:ext cx="81208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Choose the words or phrases with the closest meaning to the </a:t>
            </a:r>
            <a:r>
              <a:rPr lang="en-US" sz="20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highlighted words or phrases in the text.</a:t>
            </a:r>
            <a:r>
              <a:rPr lang="en-US" sz="20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endParaRPr lang="en-US" sz="2000" b="1" dirty="0"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B0CD2E-CDFF-F74F-69EC-96E528555B84}"/>
              </a:ext>
            </a:extLst>
          </p:cNvPr>
          <p:cNvSpPr txBox="1"/>
          <p:nvPr/>
        </p:nvSpPr>
        <p:spPr>
          <a:xfrm>
            <a:off x="804143" y="1733019"/>
            <a:ext cx="719671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E45A83"/>
                </a:solidFill>
                <a:effectLst/>
                <a:latin typeface="UTMAvoBold"/>
              </a:rPr>
              <a:t>4. 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UTM-Avo"/>
              </a:rPr>
              <a:t>passed away</a:t>
            </a:r>
          </a:p>
          <a:p>
            <a:r>
              <a:rPr lang="en-US" sz="3200" b="1" i="0" dirty="0">
                <a:solidFill>
                  <a:srgbClr val="E45A83"/>
                </a:solidFill>
                <a:effectLst/>
                <a:latin typeface="UTMAvoBold"/>
              </a:rPr>
              <a:t>A.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UTM-Avo"/>
              </a:rPr>
              <a:t>died</a:t>
            </a:r>
          </a:p>
          <a:p>
            <a:r>
              <a:rPr lang="en-US" sz="3200" b="1" i="0" dirty="0">
                <a:solidFill>
                  <a:srgbClr val="E45A83"/>
                </a:solidFill>
                <a:effectLst/>
                <a:latin typeface="UTMAvoBold"/>
              </a:rPr>
              <a:t>B.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UTM-Avo"/>
              </a:rPr>
              <a:t>went past something</a:t>
            </a:r>
          </a:p>
          <a:p>
            <a:r>
              <a:rPr lang="en-US" sz="3200" b="1" i="0" dirty="0">
                <a:solidFill>
                  <a:srgbClr val="E45A83"/>
                </a:solidFill>
                <a:effectLst/>
                <a:latin typeface="UTMAvoBold"/>
              </a:rPr>
              <a:t>5. 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UTM-Avo"/>
              </a:rPr>
              <a:t>genius</a:t>
            </a:r>
          </a:p>
          <a:p>
            <a:r>
              <a:rPr lang="en-US" sz="3200" b="1" i="0" dirty="0">
                <a:solidFill>
                  <a:srgbClr val="E45A83"/>
                </a:solidFill>
                <a:effectLst/>
                <a:latin typeface="UTMAvoBold"/>
              </a:rPr>
              <a:t>A.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UTM-Avo"/>
              </a:rPr>
              <a:t>a very intelligent person</a:t>
            </a:r>
          </a:p>
          <a:p>
            <a:r>
              <a:rPr lang="en-US" sz="3200" b="1" i="0" dirty="0">
                <a:solidFill>
                  <a:srgbClr val="E45A83"/>
                </a:solidFill>
                <a:effectLst/>
                <a:latin typeface="UTMAvoBold"/>
              </a:rPr>
              <a:t>B.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UTM-Avo"/>
              </a:rPr>
              <a:t>an ordinary person</a:t>
            </a:r>
            <a:r>
              <a:rPr lang="en-US" sz="3200" dirty="0"/>
              <a:t>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9B12106-5579-77EE-D287-5586F4C5466D}"/>
              </a:ext>
            </a:extLst>
          </p:cNvPr>
          <p:cNvSpPr/>
          <p:nvPr/>
        </p:nvSpPr>
        <p:spPr>
          <a:xfrm>
            <a:off x="780697" y="2239848"/>
            <a:ext cx="527803" cy="553998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D07BF9A-8316-DE88-D070-3951C1521ED5}"/>
              </a:ext>
            </a:extLst>
          </p:cNvPr>
          <p:cNvSpPr/>
          <p:nvPr/>
        </p:nvSpPr>
        <p:spPr>
          <a:xfrm>
            <a:off x="780696" y="3684261"/>
            <a:ext cx="527803" cy="553998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38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917F6471-5CB6-11D2-4585-7632FA9F3B87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E2CFB-B713-EF39-A01D-8A5AC43DF1BD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BFE80-4B77-698E-BE4F-34EAF1232090}"/>
              </a:ext>
            </a:extLst>
          </p:cNvPr>
          <p:cNvSpPr/>
          <p:nvPr/>
        </p:nvSpPr>
        <p:spPr>
          <a:xfrm>
            <a:off x="780696" y="744371"/>
            <a:ext cx="21758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Match each section (a–c) with a heading (1–5). </a:t>
            </a:r>
            <a:endParaRPr lang="en-US" sz="3200" b="1" dirty="0"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D02B42-05EF-0AEA-A245-7E5971802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910" y="708710"/>
            <a:ext cx="5691349" cy="43352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DB1499-CC99-090E-B3FA-91B6B0D3AEE7}"/>
              </a:ext>
            </a:extLst>
          </p:cNvPr>
          <p:cNvSpPr txBox="1"/>
          <p:nvPr/>
        </p:nvSpPr>
        <p:spPr>
          <a:xfrm>
            <a:off x="971524" y="2411659"/>
            <a:ext cx="112311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00B050"/>
                </a:solidFill>
                <a:effectLst/>
              </a:rPr>
              <a:t>Key:</a:t>
            </a:r>
          </a:p>
          <a:p>
            <a:r>
              <a:rPr lang="en-US" sz="3200" b="1" dirty="0">
                <a:solidFill>
                  <a:srgbClr val="00B050"/>
                </a:solidFill>
              </a:rPr>
              <a:t>A – 2</a:t>
            </a:r>
          </a:p>
          <a:p>
            <a:r>
              <a:rPr lang="en-US" sz="3200" b="1" dirty="0">
                <a:solidFill>
                  <a:srgbClr val="00B050"/>
                </a:solidFill>
              </a:rPr>
              <a:t>B – 1</a:t>
            </a:r>
          </a:p>
          <a:p>
            <a:r>
              <a:rPr lang="en-US" sz="3200" b="1" dirty="0">
                <a:solidFill>
                  <a:srgbClr val="00B050"/>
                </a:solidFill>
              </a:rPr>
              <a:t>C – 5</a:t>
            </a:r>
          </a:p>
        </p:txBody>
      </p:sp>
    </p:spTree>
    <p:extLst>
      <p:ext uri="{BB962C8B-B14F-4D97-AF65-F5344CB8AC3E}">
        <p14:creationId xmlns:p14="http://schemas.microsoft.com/office/powerpoint/2010/main" val="86173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3ECA1B-4EC1-ADF1-21DC-B80C5B2BE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07" y="1595466"/>
            <a:ext cx="8649022" cy="304645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4E846887-2C9F-8978-A57E-E4026728BE40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8F46E-0E8D-5489-1E7C-AA1F0D5ABC3F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811076" y="830345"/>
            <a:ext cx="80292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i="0" kern="0" dirty="0">
                <a:solidFill>
                  <a:srgbClr val="000000"/>
                </a:solidFill>
                <a:effectLst/>
                <a:latin typeface="MyriadPro-Regular"/>
                <a:ea typeface="Times New Roman" panose="02020603050405020304" pitchFamily="18" charset="0"/>
                <a:cs typeface="Times New Roman" panose="02020603050405020304" pitchFamily="18" charset="0"/>
              </a:rPr>
              <a:t>Complete the diagram with information from the text.</a:t>
            </a:r>
            <a:endParaRPr lang="en-US" sz="2400" b="1" dirty="0"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EBBA70-E5E3-153A-14C5-D72902A5E6DA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693F7F-7426-5271-580B-CCE4F49C2176}"/>
              </a:ext>
            </a:extLst>
          </p:cNvPr>
          <p:cNvSpPr txBox="1"/>
          <p:nvPr/>
        </p:nvSpPr>
        <p:spPr>
          <a:xfrm>
            <a:off x="763737" y="2110904"/>
            <a:ext cx="14303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kern="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adopted </a:t>
            </a:r>
            <a:endParaRPr lang="en-US" sz="2000" b="1" dirty="0">
              <a:solidFill>
                <a:srgbClr val="00B05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26857D-A928-EB20-C3A0-36D3CD38F9A0}"/>
              </a:ext>
            </a:extLst>
          </p:cNvPr>
          <p:cNvSpPr txBox="1"/>
          <p:nvPr/>
        </p:nvSpPr>
        <p:spPr>
          <a:xfrm>
            <a:off x="2181101" y="3857062"/>
            <a:ext cx="14303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kern="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Apple </a:t>
            </a:r>
            <a:endParaRPr lang="en-US" sz="2000" b="1" dirty="0">
              <a:solidFill>
                <a:srgbClr val="00B05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EAB840-7DB2-849C-D2FC-3C85F62BBC79}"/>
              </a:ext>
            </a:extLst>
          </p:cNvPr>
          <p:cNvSpPr txBox="1"/>
          <p:nvPr/>
        </p:nvSpPr>
        <p:spPr>
          <a:xfrm>
            <a:off x="5057892" y="3827802"/>
            <a:ext cx="14303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kern="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company </a:t>
            </a:r>
            <a:endParaRPr lang="en-US" sz="2000" b="1" dirty="0">
              <a:solidFill>
                <a:srgbClr val="00B05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43ED15-E186-EC88-958E-01A89E7F57ED}"/>
              </a:ext>
            </a:extLst>
          </p:cNvPr>
          <p:cNvSpPr txBox="1"/>
          <p:nvPr/>
        </p:nvSpPr>
        <p:spPr>
          <a:xfrm>
            <a:off x="6593714" y="2571750"/>
            <a:ext cx="14303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kern="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products </a:t>
            </a:r>
            <a:endParaRPr lang="en-US" sz="2000" b="1" dirty="0">
              <a:solidFill>
                <a:srgbClr val="00B05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17595A-4803-7075-597C-122A24158B3D}"/>
              </a:ext>
            </a:extLst>
          </p:cNvPr>
          <p:cNvSpPr txBox="1"/>
          <p:nvPr/>
        </p:nvSpPr>
        <p:spPr>
          <a:xfrm>
            <a:off x="7974576" y="4089654"/>
            <a:ext cx="9781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kern="0" dirty="0">
                <a:solidFill>
                  <a:srgbClr val="00B050"/>
                </a:solidFill>
                <a:ea typeface="Times New Roman" panose="02020603050405020304" pitchFamily="18" charset="0"/>
              </a:rPr>
              <a:t>cancer</a:t>
            </a:r>
            <a:r>
              <a:rPr lang="en-US" sz="2000" b="1" kern="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 </a:t>
            </a:r>
            <a:endParaRPr lang="en-US" sz="2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76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4E846887-2C9F-8978-A57E-E4026728BE40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8F46E-0E8D-5489-1E7C-AA1F0D5ABC3F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803326" y="849438"/>
            <a:ext cx="80292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Work in pairs. Discuss the following question. </a:t>
            </a:r>
            <a:endParaRPr lang="en-US" sz="2400" b="1" dirty="0"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964DB1-7272-BDE8-62EF-A10A3E3D21E1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POST-READING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C3359B-6355-C283-F78A-81973EE5CB43}"/>
              </a:ext>
            </a:extLst>
          </p:cNvPr>
          <p:cNvSpPr txBox="1"/>
          <p:nvPr/>
        </p:nvSpPr>
        <p:spPr>
          <a:xfrm>
            <a:off x="1070223" y="1513798"/>
            <a:ext cx="74954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kern="0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What do you admire the most about Steve Jobs?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4B85DD-FA40-9704-F832-D493BEB36080}"/>
              </a:ext>
            </a:extLst>
          </p:cNvPr>
          <p:cNvSpPr txBox="1"/>
          <p:nvPr/>
        </p:nvSpPr>
        <p:spPr>
          <a:xfrm>
            <a:off x="763736" y="2211165"/>
            <a:ext cx="761826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>
                <a:effectLst/>
                <a:ea typeface="Times New Roman" panose="02020603050405020304" pitchFamily="18" charset="0"/>
              </a:rPr>
              <a:t>Suggested answers: </a:t>
            </a:r>
            <a:endParaRPr lang="en-US" sz="2400" dirty="0">
              <a:effectLst/>
              <a:ea typeface="Times New Roman" panose="02020603050405020304" pitchFamily="18" charset="0"/>
            </a:endParaRPr>
          </a:p>
          <a:p>
            <a:pPr algn="just"/>
            <a:r>
              <a:rPr lang="en-US" sz="2400" kern="0" dirty="0">
                <a:effectLst/>
                <a:ea typeface="Times New Roman" panose="02020603050405020304" pitchFamily="18" charset="0"/>
              </a:rPr>
              <a:t>What I admire the most about Steve Jobs is how he overcame difficulties in his life to achieve a significant breakthrough in communication technology. He dedicated his life to building technology and inventing the first real personal computer, that is user-friendly, efficient and stylish.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078456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9688" y="809054"/>
            <a:ext cx="59602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763737" y="1652684"/>
            <a:ext cx="7593030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What have you learnt today?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Some lexical items about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 famous person’s life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Reading skills for general ideas and for specific information about a famous person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B0EAB4-78BD-F7BA-E394-C2C18E24C899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37C64C-20A2-6617-FE38-50A2FD8817E7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9865" y="1734572"/>
            <a:ext cx="8294167" cy="2153228"/>
          </a:xfrm>
          <a:noFill/>
        </p:spPr>
        <p:txBody>
          <a:bodyPr anchor="t"/>
          <a:lstStyle/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+mn-lt"/>
                <a:cs typeface="Arial" panose="020B0604020202020204" pitchFamily="34" charset="0"/>
              </a:rPr>
              <a:t>Write a short paragraph about life stories of Steve Jobs and what you admire most about him.</a:t>
            </a:r>
            <a:endParaRPr lang="en-GB" sz="3000" dirty="0">
              <a:latin typeface="+mn-lt"/>
              <a:cs typeface="Arial" panose="020B0604020202020204" pitchFamily="34" charset="0"/>
            </a:endParaRPr>
          </a:p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000" dirty="0">
                <a:latin typeface="+mn-lt"/>
                <a:cs typeface="Arial" panose="020B0604020202020204" pitchFamily="34" charset="0"/>
              </a:rPr>
              <a:t>Do exercises in the workbook.</a:t>
            </a:r>
          </a:p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000" dirty="0">
                <a:latin typeface="+mn-lt"/>
                <a:cs typeface="Arial" panose="020B0604020202020204" pitchFamily="34" charset="0"/>
              </a:rPr>
              <a:t>Prepare for Lesson 4.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04465" y="89670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7095" y="82496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4050" y="824965"/>
            <a:ext cx="3429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0F36ED-74DE-0CFE-97FD-C71AA2DD16C3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51D2DB-E75B-D37D-4EDA-252D5D470B1A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95908B9-EDE1-2082-96AA-C408C5B7D2F3}"/>
              </a:ext>
            </a:extLst>
          </p:cNvPr>
          <p:cNvSpPr/>
          <p:nvPr/>
        </p:nvSpPr>
        <p:spPr>
          <a:xfrm>
            <a:off x="2234536" y="4559201"/>
            <a:ext cx="4408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200" dirty="0"/>
          </a:p>
          <a:p>
            <a:pPr algn="ctr"/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facebook.com/www.tienganhglobalsuccess.vn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656491" y="833799"/>
            <a:ext cx="1589734" cy="551520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863999" y="1640058"/>
            <a:ext cx="1646248" cy="551520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PRE-READING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03963" y="2533439"/>
            <a:ext cx="1842261" cy="597636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WHILE-READING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36003" y="860863"/>
            <a:ext cx="4515626" cy="524456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Watch a video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136002" y="1594891"/>
            <a:ext cx="4515627" cy="524456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Task 1: Discuss the questions.</a:t>
            </a:r>
            <a:endParaRPr lang="en-GB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136003" y="2289191"/>
            <a:ext cx="4515628" cy="1120475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Task 2: Choose the words with the closest meaning to the highlighted.</a:t>
            </a:r>
            <a:endParaRPr lang="en-US" dirty="0">
              <a:effectLst/>
              <a:ea typeface="Times New Roman" panose="02020603050405020304" pitchFamily="18" charset="0"/>
            </a:endParaRPr>
          </a:p>
          <a:p>
            <a:pPr marL="285750" marR="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Task 3: Match each section with a heading.</a:t>
            </a:r>
            <a:endParaRPr lang="en-US" dirty="0">
              <a:effectLst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Task 4: </a:t>
            </a:r>
            <a:r>
              <a:rPr lang="en-US" b="0" i="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Complete the diagram</a:t>
            </a:r>
            <a:r>
              <a:rPr lang="en-US" kern="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246225" y="1109559"/>
            <a:ext cx="440898" cy="530499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cxnSpLocks/>
            <a:stCxn id="23" idx="1"/>
            <a:endCxn id="24" idx="0"/>
          </p:cNvCxnSpPr>
          <p:nvPr/>
        </p:nvCxnSpPr>
        <p:spPr>
          <a:xfrm rot="10800000" flipV="1">
            <a:off x="1325095" y="1915817"/>
            <a:ext cx="538905" cy="617621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1755086" y="3463891"/>
            <a:ext cx="1842261" cy="560563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POST-READING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136002" y="4330718"/>
            <a:ext cx="4515626" cy="513722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33" name="Curved Connector 32"/>
          <p:cNvCxnSpPr>
            <a:stCxn id="31" idx="1"/>
            <a:endCxn id="34" idx="0"/>
          </p:cNvCxnSpPr>
          <p:nvPr/>
        </p:nvCxnSpPr>
        <p:spPr>
          <a:xfrm rot="10800000" flipV="1">
            <a:off x="1437306" y="3744173"/>
            <a:ext cx="317780" cy="552388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516175" y="4296561"/>
            <a:ext cx="1842261" cy="560563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CONSOLIDATION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cxnSp>
        <p:nvCxnSpPr>
          <p:cNvPr id="35" name="Curved Connector 34"/>
          <p:cNvCxnSpPr>
            <a:cxnSpLocks/>
            <a:stCxn id="24" idx="3"/>
            <a:endCxn id="31" idx="0"/>
          </p:cNvCxnSpPr>
          <p:nvPr/>
        </p:nvCxnSpPr>
        <p:spPr>
          <a:xfrm>
            <a:off x="2246224" y="2832257"/>
            <a:ext cx="429993" cy="631634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4136002" y="3583457"/>
            <a:ext cx="4515626" cy="499612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-1270">
              <a:spcBef>
                <a:spcPts val="0"/>
              </a:spcBef>
              <a:spcAft>
                <a:spcPts val="0"/>
              </a:spcAft>
            </a:pPr>
            <a:r>
              <a:rPr lang="en-US" b="0" i="0" kern="0" dirty="0">
                <a:solidFill>
                  <a:srgbClr val="000000"/>
                </a:solidFill>
                <a:effectLst/>
                <a:latin typeface="MyriadPro-Regular"/>
                <a:ea typeface="Times New Roman" panose="02020603050405020304" pitchFamily="18" charset="0"/>
                <a:cs typeface="Times New Roman" panose="02020603050405020304" pitchFamily="18" charset="0"/>
              </a:rPr>
              <a:t>Task 5: Discussion.</a:t>
            </a:r>
            <a:endParaRPr lang="en-US" dirty="0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233064" y="230514"/>
            <a:ext cx="2256946" cy="338921"/>
          </a:xfrm>
          <a:prstGeom prst="rect">
            <a:avLst/>
          </a:prstGeom>
          <a:solidFill>
            <a:srgbClr val="E4598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UTM Facebook K&amp;T" panose="02040603050506020204" pitchFamily="18" charset="0"/>
              </a:rPr>
              <a:t>READING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692057" y="239901"/>
            <a:ext cx="1415556" cy="329534"/>
          </a:xfrm>
          <a:prstGeom prst="rect">
            <a:avLst/>
          </a:prstGeom>
          <a:solidFill>
            <a:srgbClr val="F7D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E45983"/>
                </a:solidFill>
                <a:latin typeface="Bookman Old Style" pitchFamily="18" charset="0"/>
              </a:rPr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2228851" y="708710"/>
            <a:ext cx="47924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kern="0" dirty="0">
                <a:cs typeface="Times New Roman" panose="02020603050405020304" pitchFamily="18" charset="0"/>
              </a:rPr>
              <a:t>Video watching</a:t>
            </a:r>
            <a:endParaRPr lang="en-US" sz="4400" dirty="0"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E3462B-C744-42B8-5E94-EF6C796C10C1}"/>
              </a:ext>
            </a:extLst>
          </p:cNvPr>
          <p:cNvSpPr txBox="1"/>
          <p:nvPr/>
        </p:nvSpPr>
        <p:spPr>
          <a:xfrm>
            <a:off x="609914" y="1663002"/>
            <a:ext cx="831166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-127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- Work as 2 groups.</a:t>
            </a:r>
            <a:endParaRPr lang="en-US" sz="2800" dirty="0">
              <a:effectLst/>
              <a:ea typeface="Times New Roman" panose="02020603050405020304" pitchFamily="18" charset="0"/>
            </a:endParaRPr>
          </a:p>
          <a:p>
            <a:pPr marL="0" marR="0" indent="-127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- Watch the video carefully and try to remember as many details as possible. </a:t>
            </a:r>
          </a:p>
          <a:p>
            <a:pPr marL="0" marR="0" indent="-127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- Teacher shows questions on the slide, Ss raise their hands and say BINGO to grab the chance to answer.</a:t>
            </a:r>
            <a:endParaRPr lang="en-US" sz="2800" dirty="0">
              <a:effectLst/>
              <a:ea typeface="Times New Roman" panose="02020603050405020304" pitchFamily="18" charset="0"/>
            </a:endParaRPr>
          </a:p>
          <a:p>
            <a:pPr marL="0" marR="0" indent="-127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- If the answer is correct 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one point.</a:t>
            </a:r>
            <a:endParaRPr lang="en-US" sz="2800" dirty="0">
              <a:effectLst/>
              <a:ea typeface="Times New Roman" panose="02020603050405020304" pitchFamily="18" charset="0"/>
            </a:endParaRPr>
          </a:p>
          <a:p>
            <a:r>
              <a:rPr lang="en-US" sz="28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- The team with higher score will be the winner.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80985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2196193" y="646743"/>
            <a:ext cx="51353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Video watching</a:t>
            </a:r>
            <a:endParaRPr lang="en-US" sz="4400" dirty="0">
              <a:cs typeface="Times New Roman" panose="02020603050405020304" pitchFamily="18" charset="0"/>
            </a:endParaRPr>
          </a:p>
        </p:txBody>
      </p:sp>
      <p:pic>
        <p:nvPicPr>
          <p:cNvPr id="4" name="Story of Steve Jobs - 00 Overall Trailer">
            <a:hlinkClick r:id="" action="ppaction://media"/>
            <a:extLst>
              <a:ext uri="{FF2B5EF4-FFF2-40B4-BE49-F238E27FC236}">
                <a16:creationId xmlns:a16="http://schemas.microsoft.com/office/drawing/2014/main" id="{2DC6F324-B3C1-E77C-DD63-3A028700AC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1214" y="1416184"/>
            <a:ext cx="6321538" cy="355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5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2094638" y="792611"/>
            <a:ext cx="50536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Question 1:</a:t>
            </a:r>
            <a:endParaRPr lang="en-US" sz="6000" b="1" dirty="0"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5178BB-E29F-73EC-50E0-1C171D46C5A3}"/>
              </a:ext>
            </a:extLst>
          </p:cNvPr>
          <p:cNvSpPr txBox="1"/>
          <p:nvPr/>
        </p:nvSpPr>
        <p:spPr>
          <a:xfrm>
            <a:off x="2094638" y="1876204"/>
            <a:ext cx="541650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Where was he born? </a:t>
            </a:r>
            <a:endParaRPr lang="en-US" sz="4400" dirty="0"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861D81-7C99-57BB-0CA0-8EC115F03E50}"/>
              </a:ext>
            </a:extLst>
          </p:cNvPr>
          <p:cNvSpPr txBox="1"/>
          <p:nvPr/>
        </p:nvSpPr>
        <p:spPr>
          <a:xfrm>
            <a:off x="1863747" y="2951014"/>
            <a:ext cx="541650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kern="0" dirty="0">
                <a:solidFill>
                  <a:srgbClr val="00B0F0"/>
                </a:solidFill>
                <a:effectLst/>
                <a:ea typeface="Times New Roman" panose="02020603050405020304" pitchFamily="18" charset="0"/>
              </a:rPr>
              <a:t>San Francisco</a:t>
            </a:r>
            <a:endParaRPr lang="en-US" sz="4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85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2094638" y="792611"/>
            <a:ext cx="50536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Question 2:</a:t>
            </a:r>
            <a:endParaRPr lang="en-US" sz="6000" b="1" dirty="0"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5178BB-E29F-73EC-50E0-1C171D46C5A3}"/>
              </a:ext>
            </a:extLst>
          </p:cNvPr>
          <p:cNvSpPr txBox="1"/>
          <p:nvPr/>
        </p:nvSpPr>
        <p:spPr>
          <a:xfrm>
            <a:off x="1852246" y="1824920"/>
            <a:ext cx="58967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Who are Clara and Paul? </a:t>
            </a:r>
            <a:endParaRPr lang="en-US" sz="4400" dirty="0"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861D81-7C99-57BB-0CA0-8EC115F03E50}"/>
              </a:ext>
            </a:extLst>
          </p:cNvPr>
          <p:cNvSpPr txBox="1"/>
          <p:nvPr/>
        </p:nvSpPr>
        <p:spPr>
          <a:xfrm>
            <a:off x="1673131" y="3003097"/>
            <a:ext cx="58967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00B0F0"/>
                </a:solidFill>
              </a:rPr>
              <a:t>his foster parents</a:t>
            </a:r>
          </a:p>
        </p:txBody>
      </p:sp>
    </p:spTree>
    <p:extLst>
      <p:ext uri="{BB962C8B-B14F-4D97-AF65-F5344CB8AC3E}">
        <p14:creationId xmlns:p14="http://schemas.microsoft.com/office/powerpoint/2010/main" val="338602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2094638" y="792611"/>
            <a:ext cx="50536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Question 3:</a:t>
            </a:r>
            <a:endParaRPr lang="en-US" sz="6000" b="1" dirty="0"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5178BB-E29F-73EC-50E0-1C171D46C5A3}"/>
              </a:ext>
            </a:extLst>
          </p:cNvPr>
          <p:cNvSpPr txBox="1"/>
          <p:nvPr/>
        </p:nvSpPr>
        <p:spPr>
          <a:xfrm>
            <a:off x="1910861" y="1802309"/>
            <a:ext cx="552743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What does his dad do?</a:t>
            </a:r>
            <a:endParaRPr lang="en-US" sz="4400" dirty="0"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861D81-7C99-57BB-0CA0-8EC115F03E50}"/>
              </a:ext>
            </a:extLst>
          </p:cNvPr>
          <p:cNvSpPr txBox="1"/>
          <p:nvPr/>
        </p:nvSpPr>
        <p:spPr>
          <a:xfrm>
            <a:off x="1972593" y="2742601"/>
            <a:ext cx="552743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00B0F0"/>
                </a:solidFill>
              </a:rPr>
              <a:t>a mechanic</a:t>
            </a:r>
          </a:p>
        </p:txBody>
      </p:sp>
    </p:spTree>
    <p:extLst>
      <p:ext uri="{BB962C8B-B14F-4D97-AF65-F5344CB8AC3E}">
        <p14:creationId xmlns:p14="http://schemas.microsoft.com/office/powerpoint/2010/main" val="75407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2094638" y="792611"/>
            <a:ext cx="50536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Question 4:</a:t>
            </a:r>
            <a:endParaRPr lang="en-US" sz="6000" b="1" dirty="0"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5178BB-E29F-73EC-50E0-1C171D46C5A3}"/>
              </a:ext>
            </a:extLst>
          </p:cNvPr>
          <p:cNvSpPr txBox="1"/>
          <p:nvPr/>
        </p:nvSpPr>
        <p:spPr>
          <a:xfrm>
            <a:off x="1594338" y="1926532"/>
            <a:ext cx="59086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What does his mom do? </a:t>
            </a:r>
            <a:endParaRPr lang="en-US" sz="4400" dirty="0"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861D81-7C99-57BB-0CA0-8EC115F03E50}"/>
              </a:ext>
            </a:extLst>
          </p:cNvPr>
          <p:cNvSpPr txBox="1"/>
          <p:nvPr/>
        </p:nvSpPr>
        <p:spPr>
          <a:xfrm>
            <a:off x="1485876" y="2921953"/>
            <a:ext cx="59086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00B0F0"/>
                </a:solidFill>
              </a:rPr>
              <a:t>an accountant</a:t>
            </a:r>
          </a:p>
        </p:txBody>
      </p:sp>
    </p:spTree>
    <p:extLst>
      <p:ext uri="{BB962C8B-B14F-4D97-AF65-F5344CB8AC3E}">
        <p14:creationId xmlns:p14="http://schemas.microsoft.com/office/powerpoint/2010/main" val="406084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1682</TotalTime>
  <Words>841</Words>
  <PresentationFormat>On-screen Show (16:9)</PresentationFormat>
  <Paragraphs>171</Paragraphs>
  <Slides>27</Slides>
  <Notes>7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Arial</vt:lpstr>
      <vt:lpstr>Bookman Old Style</vt:lpstr>
      <vt:lpstr>Calibri</vt:lpstr>
      <vt:lpstr>Calibri Light</vt:lpstr>
      <vt:lpstr>Montserrat Medium</vt:lpstr>
      <vt:lpstr>Myriad Pro</vt:lpstr>
      <vt:lpstr>MyriadPro-Regular</vt:lpstr>
      <vt:lpstr>Times New Roman</vt:lpstr>
      <vt:lpstr>UTM Facebook K&amp;T</vt:lpstr>
      <vt:lpstr>UTM-Avo</vt:lpstr>
      <vt:lpstr>UTMAvoBold</vt:lpstr>
      <vt:lpstr>UTMFacebookK&amp;TBold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2024-01-03T10:32:17Z</dcterms:modified>
</cp:coreProperties>
</file>