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341" r:id="rId2"/>
    <p:sldId id="279" r:id="rId3"/>
    <p:sldId id="288" r:id="rId4"/>
    <p:sldId id="344" r:id="rId5"/>
    <p:sldId id="317" r:id="rId6"/>
    <p:sldId id="313" r:id="rId7"/>
    <p:sldId id="320" r:id="rId8"/>
    <p:sldId id="345" r:id="rId9"/>
    <p:sldId id="346" r:id="rId10"/>
    <p:sldId id="347" r:id="rId11"/>
    <p:sldId id="348" r:id="rId12"/>
    <p:sldId id="349" r:id="rId13"/>
    <p:sldId id="361" r:id="rId14"/>
    <p:sldId id="318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8" r:id="rId23"/>
    <p:sldId id="359" r:id="rId24"/>
    <p:sldId id="360" r:id="rId25"/>
    <p:sldId id="339" r:id="rId26"/>
  </p:sldIdLst>
  <p:sldSz cx="9144000" cy="5145088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6E0"/>
    <a:srgbClr val="9BBB59"/>
    <a:srgbClr val="FFA6F1"/>
    <a:srgbClr val="BD7600"/>
    <a:srgbClr val="E5F3FE"/>
    <a:srgbClr val="FE2A3D"/>
    <a:srgbClr val="FDD9D9"/>
    <a:srgbClr val="FFF560"/>
    <a:srgbClr val="FFC400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2" autoAdjust="0"/>
  </p:normalViewPr>
  <p:slideViewPr>
    <p:cSldViewPr>
      <p:cViewPr>
        <p:scale>
          <a:sx n="57" d="100"/>
          <a:sy n="57" d="100"/>
        </p:scale>
        <p:origin x="1026" y="61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92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2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23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9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1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1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50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304"/>
            <a:ext cx="2088232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336"/>
            <a:ext cx="2088232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68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C463-442D-49A0-9A46-BE330FF3E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4" y="412304"/>
            <a:ext cx="273630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344"/>
            <a:ext cx="273630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65.png"/><Relationship Id="rId1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6.png"/><Relationship Id="rId3" Type="http://schemas.openxmlformats.org/officeDocument/2006/relationships/audio" Target="../media/audio4.wav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slide" Target="slide6.xml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gif"/><Relationship Id="rId26" Type="http://schemas.openxmlformats.org/officeDocument/2006/relationships/image" Target="../media/image53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0.png"/><Relationship Id="rId34" Type="http://schemas.openxmlformats.org/officeDocument/2006/relationships/image" Target="../media/image57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17" Type="http://schemas.openxmlformats.org/officeDocument/2006/relationships/image" Target="../media/image46.gif"/><Relationship Id="rId25" Type="http://schemas.openxmlformats.org/officeDocument/2006/relationships/slide" Target="slide8.xml"/><Relationship Id="rId33" Type="http://schemas.openxmlformats.org/officeDocument/2006/relationships/slide" Target="slide12.xml"/><Relationship Id="rId2" Type="http://schemas.openxmlformats.org/officeDocument/2006/relationships/audio" Target="../media/media1.wma"/><Relationship Id="rId16" Type="http://schemas.openxmlformats.org/officeDocument/2006/relationships/image" Target="../media/image45.gif"/><Relationship Id="rId20" Type="http://schemas.openxmlformats.org/officeDocument/2006/relationships/image" Target="../media/image49.gif"/><Relationship Id="rId29" Type="http://schemas.openxmlformats.org/officeDocument/2006/relationships/slide" Target="slide10.xml"/><Relationship Id="rId1" Type="http://schemas.microsoft.com/office/2007/relationships/media" Target="../media/media1.wma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23" Type="http://schemas.openxmlformats.org/officeDocument/2006/relationships/slide" Target="slide7.xml"/><Relationship Id="rId28" Type="http://schemas.openxmlformats.org/officeDocument/2006/relationships/image" Target="../media/image5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slide" Target="slide9.xml"/><Relationship Id="rId30" Type="http://schemas.openxmlformats.org/officeDocument/2006/relationships/image" Target="../media/image55.png"/><Relationship Id="rId8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3.png"/><Relationship Id="rId1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openxmlformats.org/officeDocument/2006/relationships/audio" Target="../media/audio4.wav"/><Relationship Id="rId9" Type="http://schemas.openxmlformats.org/officeDocument/2006/relationships/image" Target="../media/image60.png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7.png"/><Relationship Id="rId3" Type="http://schemas.openxmlformats.org/officeDocument/2006/relationships/audio" Target="../media/audio4.wav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65.png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6.png"/><Relationship Id="rId3" Type="http://schemas.openxmlformats.org/officeDocument/2006/relationships/audio" Target="../media/audio4.wav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slide" Target="slide6.xml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/>
          <p:nvPr/>
        </p:nvGrpSpPr>
        <p:grpSpPr>
          <a:xfrm>
            <a:off x="3600150" y="457341"/>
            <a:ext cx="2401041" cy="343006"/>
            <a:chOff x="2514600" y="609600"/>
            <a:chExt cx="3200400" cy="457200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25146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9718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90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Ả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34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06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Ầ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8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2571132" y="800347"/>
            <a:ext cx="2744047" cy="343006"/>
            <a:chOff x="1143000" y="1066800"/>
            <a:chExt cx="3657600" cy="45720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11430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002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Ộ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74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Â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718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</a:t>
              </a:r>
              <a:endPara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62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Ệ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434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grpSp>
        <p:nvGrpSpPr>
          <p:cNvPr id="32" name="Group 70"/>
          <p:cNvGrpSpPr/>
          <p:nvPr/>
        </p:nvGrpSpPr>
        <p:grpSpPr>
          <a:xfrm>
            <a:off x="3943156" y="1143353"/>
            <a:ext cx="2401041" cy="343006"/>
            <a:chOff x="2971800" y="1524000"/>
            <a:chExt cx="3200400" cy="457200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29718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Ă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62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34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06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578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Ầ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150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71"/>
          <p:cNvGrpSpPr/>
          <p:nvPr/>
        </p:nvGrpSpPr>
        <p:grpSpPr>
          <a:xfrm>
            <a:off x="4629168" y="1486359"/>
            <a:ext cx="2058035" cy="343006"/>
            <a:chOff x="3886200" y="1981200"/>
            <a:chExt cx="2743200" cy="457200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38862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434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Ồ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006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578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50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</a:t>
              </a:r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22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Ị</a:t>
              </a:r>
            </a:p>
          </p:txBody>
        </p:sp>
      </p:grpSp>
      <p:grpSp>
        <p:nvGrpSpPr>
          <p:cNvPr id="38" name="Group 72"/>
          <p:cNvGrpSpPr/>
          <p:nvPr/>
        </p:nvGrpSpPr>
        <p:grpSpPr>
          <a:xfrm>
            <a:off x="4286162" y="1829365"/>
            <a:ext cx="1372023" cy="343006"/>
            <a:chOff x="3429000" y="2438400"/>
            <a:chExt cx="1828800" cy="457200"/>
          </a:xfrm>
          <a:solidFill>
            <a:schemeClr val="bg1"/>
          </a:solidFill>
        </p:grpSpPr>
        <p:sp>
          <p:nvSpPr>
            <p:cNvPr id="33" name="Rectangle 32"/>
            <p:cNvSpPr/>
            <p:nvPr/>
          </p:nvSpPr>
          <p:spPr>
            <a:xfrm>
              <a:off x="3429000" y="2438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86200" y="2438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43400" y="2438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00600" y="2438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74"/>
          <p:cNvGrpSpPr/>
          <p:nvPr/>
        </p:nvGrpSpPr>
        <p:grpSpPr>
          <a:xfrm>
            <a:off x="2914138" y="2515376"/>
            <a:ext cx="2401041" cy="343006"/>
            <a:chOff x="1600200" y="3352800"/>
            <a:chExt cx="3200400" cy="457200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6002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574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Í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718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4290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Í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862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Ế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434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75"/>
          <p:cNvGrpSpPr/>
          <p:nvPr/>
        </p:nvGrpSpPr>
        <p:grpSpPr>
          <a:xfrm>
            <a:off x="3257144" y="2858382"/>
            <a:ext cx="2744047" cy="343006"/>
            <a:chOff x="2057400" y="3810000"/>
            <a:chExt cx="3657600" cy="457200"/>
          </a:xfrm>
          <a:solidFill>
            <a:schemeClr val="bg1"/>
          </a:solidFill>
        </p:grpSpPr>
        <p:sp>
          <p:nvSpPr>
            <p:cNvPr id="54" name="Rectangle 53"/>
            <p:cNvSpPr/>
            <p:nvPr/>
          </p:nvSpPr>
          <p:spPr>
            <a:xfrm>
              <a:off x="20574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46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718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290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862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Ê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434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8006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578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Ố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76"/>
          <p:cNvGrpSpPr/>
          <p:nvPr/>
        </p:nvGrpSpPr>
        <p:grpSpPr>
          <a:xfrm>
            <a:off x="4629168" y="3201388"/>
            <a:ext cx="2058035" cy="343006"/>
            <a:chOff x="3886200" y="4267200"/>
            <a:chExt cx="2743200" cy="457200"/>
          </a:xfrm>
          <a:solidFill>
            <a:schemeClr val="bg1"/>
          </a:solidFill>
        </p:grpSpPr>
        <p:sp>
          <p:nvSpPr>
            <p:cNvPr id="62" name="Rectangle 61"/>
            <p:cNvSpPr/>
            <p:nvPr/>
          </p:nvSpPr>
          <p:spPr>
            <a:xfrm>
              <a:off x="38862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434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8006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2578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150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722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3"/>
          <p:cNvGrpSpPr/>
          <p:nvPr/>
        </p:nvGrpSpPr>
        <p:grpSpPr>
          <a:xfrm>
            <a:off x="4286162" y="2172370"/>
            <a:ext cx="2744047" cy="343006"/>
            <a:chOff x="3429000" y="2895600"/>
            <a:chExt cx="3657600" cy="457200"/>
          </a:xfrm>
          <a:solidFill>
            <a:schemeClr val="bg1"/>
          </a:solidFill>
        </p:grpSpPr>
        <p:sp>
          <p:nvSpPr>
            <p:cNvPr id="40" name="Rectangle 39"/>
            <p:cNvSpPr/>
            <p:nvPr/>
          </p:nvSpPr>
          <p:spPr>
            <a:xfrm>
              <a:off x="34290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862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434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06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578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50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722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294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1942289" y="457341"/>
            <a:ext cx="343006" cy="228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942289" y="857515"/>
            <a:ext cx="343006" cy="228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942289" y="1200520"/>
            <a:ext cx="343006" cy="228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942289" y="1543526"/>
            <a:ext cx="343006" cy="228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942289" y="1886532"/>
            <a:ext cx="343006" cy="228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942289" y="2229538"/>
            <a:ext cx="343006" cy="228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942289" y="2572544"/>
            <a:ext cx="343006" cy="228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1942289" y="2915550"/>
            <a:ext cx="343006" cy="228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942289" y="3258555"/>
            <a:ext cx="343006" cy="228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87"/>
          <p:cNvGrpSpPr/>
          <p:nvPr/>
        </p:nvGrpSpPr>
        <p:grpSpPr>
          <a:xfrm>
            <a:off x="3600150" y="457341"/>
            <a:ext cx="2401041" cy="343006"/>
            <a:chOff x="2514600" y="609600"/>
            <a:chExt cx="3200400" cy="457200"/>
          </a:xfrm>
          <a:solidFill>
            <a:schemeClr val="bg1"/>
          </a:solidFill>
        </p:grpSpPr>
        <p:sp>
          <p:nvSpPr>
            <p:cNvPr id="89" name="Rectangle 88"/>
            <p:cNvSpPr/>
            <p:nvPr/>
          </p:nvSpPr>
          <p:spPr>
            <a:xfrm>
              <a:off x="25146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9718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290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8862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3434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006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257800" y="609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95"/>
          <p:cNvGrpSpPr/>
          <p:nvPr/>
        </p:nvGrpSpPr>
        <p:grpSpPr>
          <a:xfrm>
            <a:off x="2571132" y="800347"/>
            <a:ext cx="2744047" cy="343006"/>
            <a:chOff x="1143000" y="1066800"/>
            <a:chExt cx="3657600" cy="457200"/>
          </a:xfrm>
          <a:solidFill>
            <a:schemeClr val="bg1"/>
          </a:solidFill>
        </p:grpSpPr>
        <p:sp>
          <p:nvSpPr>
            <p:cNvPr id="97" name="Rectangle 96"/>
            <p:cNvSpPr/>
            <p:nvPr/>
          </p:nvSpPr>
          <p:spPr>
            <a:xfrm>
              <a:off x="11430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6002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574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5146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9718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290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8862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343400" y="1066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104"/>
          <p:cNvGrpSpPr/>
          <p:nvPr/>
        </p:nvGrpSpPr>
        <p:grpSpPr>
          <a:xfrm>
            <a:off x="3943156" y="1143353"/>
            <a:ext cx="2401041" cy="343006"/>
            <a:chOff x="2971800" y="1524000"/>
            <a:chExt cx="3200400" cy="457200"/>
          </a:xfrm>
          <a:solidFill>
            <a:schemeClr val="bg1"/>
          </a:solidFill>
        </p:grpSpPr>
        <p:sp>
          <p:nvSpPr>
            <p:cNvPr id="106" name="Rectangle 105"/>
            <p:cNvSpPr/>
            <p:nvPr/>
          </p:nvSpPr>
          <p:spPr>
            <a:xfrm>
              <a:off x="29718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4290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8862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3434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8006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578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1524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 112"/>
          <p:cNvGrpSpPr/>
          <p:nvPr/>
        </p:nvGrpSpPr>
        <p:grpSpPr>
          <a:xfrm>
            <a:off x="4629168" y="1486359"/>
            <a:ext cx="2058035" cy="343006"/>
            <a:chOff x="3886200" y="1981200"/>
            <a:chExt cx="2743200" cy="457200"/>
          </a:xfrm>
          <a:solidFill>
            <a:schemeClr val="bg1"/>
          </a:solidFill>
        </p:grpSpPr>
        <p:sp>
          <p:nvSpPr>
            <p:cNvPr id="114" name="Rectangle 113"/>
            <p:cNvSpPr/>
            <p:nvPr/>
          </p:nvSpPr>
          <p:spPr>
            <a:xfrm>
              <a:off x="38862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434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8006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2578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7150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172200" y="1981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119"/>
          <p:cNvGrpSpPr/>
          <p:nvPr/>
        </p:nvGrpSpPr>
        <p:grpSpPr>
          <a:xfrm>
            <a:off x="4286162" y="1829365"/>
            <a:ext cx="1372023" cy="343006"/>
            <a:chOff x="3429000" y="2438400"/>
            <a:chExt cx="1828800" cy="457200"/>
          </a:xfrm>
          <a:solidFill>
            <a:schemeClr val="bg1"/>
          </a:solidFill>
        </p:grpSpPr>
        <p:sp>
          <p:nvSpPr>
            <p:cNvPr id="121" name="Rectangle 120"/>
            <p:cNvSpPr/>
            <p:nvPr/>
          </p:nvSpPr>
          <p:spPr>
            <a:xfrm>
              <a:off x="3429000" y="2438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886200" y="2438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343400" y="2438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800600" y="2438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124"/>
          <p:cNvGrpSpPr/>
          <p:nvPr/>
        </p:nvGrpSpPr>
        <p:grpSpPr>
          <a:xfrm>
            <a:off x="4286162" y="2172370"/>
            <a:ext cx="2744047" cy="343006"/>
            <a:chOff x="3429000" y="2895600"/>
            <a:chExt cx="3657600" cy="457200"/>
          </a:xfrm>
          <a:solidFill>
            <a:schemeClr val="bg1"/>
          </a:solidFill>
        </p:grpSpPr>
        <p:sp>
          <p:nvSpPr>
            <p:cNvPr id="126" name="Rectangle 125"/>
            <p:cNvSpPr/>
            <p:nvPr/>
          </p:nvSpPr>
          <p:spPr>
            <a:xfrm>
              <a:off x="34290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8862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3434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8006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2578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7150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1722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629400" y="2895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 133"/>
          <p:cNvGrpSpPr/>
          <p:nvPr/>
        </p:nvGrpSpPr>
        <p:grpSpPr>
          <a:xfrm>
            <a:off x="2914138" y="2515376"/>
            <a:ext cx="2401041" cy="343006"/>
            <a:chOff x="1600200" y="3352800"/>
            <a:chExt cx="3200400" cy="457200"/>
          </a:xfrm>
          <a:solidFill>
            <a:schemeClr val="bg1"/>
          </a:solidFill>
        </p:grpSpPr>
        <p:sp>
          <p:nvSpPr>
            <p:cNvPr id="135" name="Rectangle 134"/>
            <p:cNvSpPr/>
            <p:nvPr/>
          </p:nvSpPr>
          <p:spPr>
            <a:xfrm>
              <a:off x="16002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0574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5146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9718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4290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8862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343400" y="3352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oup 141"/>
          <p:cNvGrpSpPr/>
          <p:nvPr/>
        </p:nvGrpSpPr>
        <p:grpSpPr>
          <a:xfrm>
            <a:off x="3257144" y="2858382"/>
            <a:ext cx="2744047" cy="343006"/>
            <a:chOff x="2057400" y="3810000"/>
            <a:chExt cx="3657600" cy="457200"/>
          </a:xfrm>
          <a:solidFill>
            <a:schemeClr val="bg1"/>
          </a:solidFill>
        </p:grpSpPr>
        <p:sp>
          <p:nvSpPr>
            <p:cNvPr id="143" name="Rectangle 142"/>
            <p:cNvSpPr/>
            <p:nvPr/>
          </p:nvSpPr>
          <p:spPr>
            <a:xfrm>
              <a:off x="20574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5146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9718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4290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8862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3434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8006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257800" y="3810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oup 150"/>
          <p:cNvGrpSpPr/>
          <p:nvPr/>
        </p:nvGrpSpPr>
        <p:grpSpPr>
          <a:xfrm>
            <a:off x="4629168" y="3201388"/>
            <a:ext cx="2058035" cy="343006"/>
            <a:chOff x="3886200" y="4267200"/>
            <a:chExt cx="2743200" cy="457200"/>
          </a:xfrm>
          <a:solidFill>
            <a:schemeClr val="bg1"/>
          </a:solidFill>
        </p:grpSpPr>
        <p:sp>
          <p:nvSpPr>
            <p:cNvPr id="152" name="Rectangle 151"/>
            <p:cNvSpPr/>
            <p:nvPr/>
          </p:nvSpPr>
          <p:spPr>
            <a:xfrm>
              <a:off x="38862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3434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8006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2578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7150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172200" y="4267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" name="Group 177"/>
          <p:cNvGrpSpPr/>
          <p:nvPr/>
        </p:nvGrpSpPr>
        <p:grpSpPr>
          <a:xfrm>
            <a:off x="4629168" y="457341"/>
            <a:ext cx="343006" cy="3087053"/>
            <a:chOff x="3886200" y="1143000"/>
            <a:chExt cx="457200" cy="4114800"/>
          </a:xfrm>
          <a:solidFill>
            <a:schemeClr val="bg1"/>
          </a:solidFill>
        </p:grpSpPr>
        <p:sp>
          <p:nvSpPr>
            <p:cNvPr id="169" name="Rectangle 168"/>
            <p:cNvSpPr/>
            <p:nvPr/>
          </p:nvSpPr>
          <p:spPr>
            <a:xfrm>
              <a:off x="3886200" y="1143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886200" y="1600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886200" y="2057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886200" y="2514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886200" y="29718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Ê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886200" y="34290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886200" y="38862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Ê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886200" y="43434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886200" y="4800600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sp>
        <p:nvSpPr>
          <p:cNvPr id="179" name="Rounded Rectangle 178"/>
          <p:cNvSpPr/>
          <p:nvPr/>
        </p:nvSpPr>
        <p:spPr>
          <a:xfrm>
            <a:off x="6744370" y="514509"/>
            <a:ext cx="1356022" cy="34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dọc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Isosceles Triangle 179"/>
          <p:cNvSpPr/>
          <p:nvPr/>
        </p:nvSpPr>
        <p:spPr>
          <a:xfrm>
            <a:off x="6115526" y="457341"/>
            <a:ext cx="343006" cy="2858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42115" y="4181992"/>
            <a:ext cx="617410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kỳ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Z,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bán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82" name="Isosceles Triangle 181"/>
          <p:cNvSpPr/>
          <p:nvPr/>
        </p:nvSpPr>
        <p:spPr>
          <a:xfrm>
            <a:off x="5315179" y="800347"/>
            <a:ext cx="343006" cy="2858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3" name="Isosceles Triangle 192"/>
          <p:cNvSpPr/>
          <p:nvPr/>
        </p:nvSpPr>
        <p:spPr>
          <a:xfrm>
            <a:off x="6401364" y="1130443"/>
            <a:ext cx="343006" cy="2858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4" name="Isosceles Triangle 193"/>
          <p:cNvSpPr/>
          <p:nvPr/>
        </p:nvSpPr>
        <p:spPr>
          <a:xfrm>
            <a:off x="6744370" y="1484513"/>
            <a:ext cx="343006" cy="2858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5" name="Isosceles Triangle 194"/>
          <p:cNvSpPr/>
          <p:nvPr/>
        </p:nvSpPr>
        <p:spPr>
          <a:xfrm>
            <a:off x="5658185" y="1829365"/>
            <a:ext cx="343006" cy="2858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6" name="Isosceles Triangle 195"/>
          <p:cNvSpPr/>
          <p:nvPr/>
        </p:nvSpPr>
        <p:spPr>
          <a:xfrm>
            <a:off x="7030208" y="2172371"/>
            <a:ext cx="343006" cy="2858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7" name="Isosceles Triangle 196"/>
          <p:cNvSpPr/>
          <p:nvPr/>
        </p:nvSpPr>
        <p:spPr>
          <a:xfrm>
            <a:off x="5372347" y="2515376"/>
            <a:ext cx="343006" cy="2858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8" name="Isosceles Triangle 197"/>
          <p:cNvSpPr/>
          <p:nvPr/>
        </p:nvSpPr>
        <p:spPr>
          <a:xfrm>
            <a:off x="6058359" y="2858382"/>
            <a:ext cx="343006" cy="2858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9" name="Isosceles Triangle 198"/>
          <p:cNvSpPr/>
          <p:nvPr/>
        </p:nvSpPr>
        <p:spPr>
          <a:xfrm>
            <a:off x="6744370" y="3201388"/>
            <a:ext cx="343006" cy="2858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1599283" y="3896153"/>
            <a:ext cx="617410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2.Đại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electron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542115" y="4116070"/>
            <a:ext cx="617410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Z,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599283" y="3944567"/>
            <a:ext cx="617410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4.Những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p,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599283" y="4058903"/>
            <a:ext cx="617410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2s</a:t>
            </a:r>
            <a:r>
              <a:rPr lang="en-US" sz="16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1599283" y="3944567"/>
            <a:ext cx="543092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6.Hạt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599283" y="4058903"/>
            <a:ext cx="56595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7.Những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electron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999456" y="4067656"/>
            <a:ext cx="57167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942288" y="4116070"/>
            <a:ext cx="57739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electron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ion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3" name="图片 2">
            <a:extLst>
              <a:ext uri="{FF2B5EF4-FFF2-40B4-BE49-F238E27FC236}">
                <a16:creationId xmlns:a16="http://schemas.microsoft.com/office/drawing/2014/main" id="{A6B047A0-210A-1532-C7DF-151869E9E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63" y="1336659"/>
            <a:ext cx="2122867" cy="1367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D29327E6-D1DB-612D-1DEF-E4014A84ACCB}"/>
              </a:ext>
            </a:extLst>
          </p:cNvPr>
          <p:cNvSpPr txBox="1"/>
          <p:nvPr/>
        </p:nvSpPr>
        <p:spPr>
          <a:xfrm>
            <a:off x="-33061" y="1851195"/>
            <a:ext cx="16109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1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1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7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2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4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3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5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7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3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8" presetClass="exit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in)">
                                          <p:cBhvr>
                                            <p:cTn id="43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4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7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8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6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1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9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7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6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80" dur="8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1" dur="8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8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1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87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0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94" dur="8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95" dur="8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8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01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03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4" fill="hold">
                          <p:stCondLst>
                            <p:cond delay="0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08" dur="8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09" dur="8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8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1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15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3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22" dur="8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23" dur="8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4" dur="8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29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4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36" dur="8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37" dur="8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8" dur="8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  <p:seq concurrent="1" nextAc="seek">
                  <p:cTn id="139" restart="whenNotActive" fill="hold" evtFilter="cancelBubble" nodeType="interactiveSeq">
                    <p:stCondLst>
                      <p:cond evt="onClick" delay="0">
                        <p:tgtEl>
                          <p:spTgt spid="19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0" fill="hold">
                          <p:stCondLst>
                            <p:cond delay="0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43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50" dur="8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51" dur="8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2" dur="8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3"/>
                      </p:tgtEl>
                    </p:cond>
                  </p:nextCondLst>
                </p:seq>
                <p:seq concurrent="1" nextAc="seek">
                  <p:cTn id="153" restart="whenNotActive" fill="hold" evtFilter="cancelBubble" nodeType="interactiveSeq">
                    <p:stCondLst>
                      <p:cond evt="onClick" delay="0">
                        <p:tgtEl>
                          <p:spTgt spid="1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4" fill="hold">
                          <p:stCondLst>
                            <p:cond delay="0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5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6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64" dur="8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65" dur="8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6" dur="8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167" restart="whenNotActive" fill="hold" evtFilter="cancelBubble" nodeType="interactiveSeq">
                    <p:stCondLst>
                      <p:cond evt="onClick" delay="0">
                        <p:tgtEl>
                          <p:spTgt spid="1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8" fill="hold">
                          <p:stCondLst>
                            <p:cond delay="0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71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7"/>
                      </p:tgtEl>
                    </p:cond>
                  </p:nextCondLst>
                </p:seq>
                <p:seq concurrent="1" nextAc="seek">
                  <p:cTn id="173" restart="whenNotActive" fill="hold" evtFilter="cancelBubble" nodeType="interactiveSeq">
                    <p:stCondLst>
                      <p:cond evt="onClick" delay="0">
                        <p:tgtEl>
                          <p:spTgt spid="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4" fill="hold">
                          <p:stCondLst>
                            <p:cond delay="0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78" dur="8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79" dur="8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0" dur="8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5"/>
                      </p:tgtEl>
                    </p:cond>
                  </p:nextCondLst>
                </p:seq>
                <p:seq concurrent="1" nextAc="seek">
                  <p:cTn id="181" restart="whenNotActive" fill="hold" evtFilter="cancelBubble" nodeType="interactiveSeq">
                    <p:stCondLst>
                      <p:cond evt="onClick" delay="0">
                        <p:tgtEl>
                          <p:spTgt spid="1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2" fill="hold">
                          <p:stCondLst>
                            <p:cond delay="0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85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8"/>
                      </p:tgtEl>
                    </p:cond>
                  </p:nextCondLst>
                </p:seq>
                <p:seq concurrent="1" nextAc="seek">
                  <p:cTn id="187" restart="whenNotActive" fill="hold" evtFilter="cancelBubble" nodeType="interactiveSeq">
                    <p:stCondLst>
                      <p:cond evt="onClick" delay="0">
                        <p:tgtEl>
                          <p:spTgt spid="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8" fill="hold">
                          <p:stCondLst>
                            <p:cond delay="0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92" dur="8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93" dur="8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4" dur="8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6"/>
                      </p:tgtEl>
                    </p:cond>
                  </p:nextCondLst>
                </p:seq>
                <p:seq concurrent="1" nextAc="seek">
                  <p:cTn id="195" restart="whenNotActive" fill="hold" evtFilter="cancelBubble" nodeType="interactiveSeq">
                    <p:stCondLst>
                      <p:cond evt="onClick" delay="0">
                        <p:tgtEl>
                          <p:spTgt spid="1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6" fill="hold">
                          <p:stCondLst>
                            <p:cond delay="0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99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9"/>
                      </p:tgtEl>
                    </p:cond>
                  </p:nextCondLst>
                </p:seq>
              </p:childTnLst>
            </p:cTn>
          </p:par>
        </p:tnLst>
        <p:bldLst>
          <p:bldP spid="181" grpId="0" animBg="1"/>
          <p:bldP spid="181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1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1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7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2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4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3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5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7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3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8" presetClass="exit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in)">
                                          <p:cBhvr>
                                            <p:cTn id="43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4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7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8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6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1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9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7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6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80" dur="8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1" dur="8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8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1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87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0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94" dur="8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95" dur="8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8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01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03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4" fill="hold">
                          <p:stCondLst>
                            <p:cond delay="0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08" dur="8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09" dur="8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8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1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15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3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22" dur="8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23" dur="8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4" dur="8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29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4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36" dur="8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37" dur="8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8" dur="8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  <p:seq concurrent="1" nextAc="seek">
                  <p:cTn id="139" restart="whenNotActive" fill="hold" evtFilter="cancelBubble" nodeType="interactiveSeq">
                    <p:stCondLst>
                      <p:cond evt="onClick" delay="0">
                        <p:tgtEl>
                          <p:spTgt spid="19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0" fill="hold">
                          <p:stCondLst>
                            <p:cond delay="0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43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50" dur="8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51" dur="8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2" dur="8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3"/>
                      </p:tgtEl>
                    </p:cond>
                  </p:nextCondLst>
                </p:seq>
                <p:seq concurrent="1" nextAc="seek">
                  <p:cTn id="153" restart="whenNotActive" fill="hold" evtFilter="cancelBubble" nodeType="interactiveSeq">
                    <p:stCondLst>
                      <p:cond evt="onClick" delay="0">
                        <p:tgtEl>
                          <p:spTgt spid="1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4" fill="hold">
                          <p:stCondLst>
                            <p:cond delay="0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5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6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64" dur="8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65" dur="8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6" dur="80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167" restart="whenNotActive" fill="hold" evtFilter="cancelBubble" nodeType="interactiveSeq">
                    <p:stCondLst>
                      <p:cond evt="onClick" delay="0">
                        <p:tgtEl>
                          <p:spTgt spid="1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8" fill="hold">
                          <p:stCondLst>
                            <p:cond delay="0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71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7"/>
                      </p:tgtEl>
                    </p:cond>
                  </p:nextCondLst>
                </p:seq>
                <p:seq concurrent="1" nextAc="seek">
                  <p:cTn id="173" restart="whenNotActive" fill="hold" evtFilter="cancelBubble" nodeType="interactiveSeq">
                    <p:stCondLst>
                      <p:cond evt="onClick" delay="0">
                        <p:tgtEl>
                          <p:spTgt spid="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4" fill="hold">
                          <p:stCondLst>
                            <p:cond delay="0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78" dur="8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79" dur="8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0" dur="80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5"/>
                      </p:tgtEl>
                    </p:cond>
                  </p:nextCondLst>
                </p:seq>
                <p:seq concurrent="1" nextAc="seek">
                  <p:cTn id="181" restart="whenNotActive" fill="hold" evtFilter="cancelBubble" nodeType="interactiveSeq">
                    <p:stCondLst>
                      <p:cond evt="onClick" delay="0">
                        <p:tgtEl>
                          <p:spTgt spid="1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2" fill="hold">
                          <p:stCondLst>
                            <p:cond delay="0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85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8"/>
                      </p:tgtEl>
                    </p:cond>
                  </p:nextCondLst>
                </p:seq>
                <p:seq concurrent="1" nextAc="seek">
                  <p:cTn id="187" restart="whenNotActive" fill="hold" evtFilter="cancelBubble" nodeType="interactiveSeq">
                    <p:stCondLst>
                      <p:cond evt="onClick" delay="0">
                        <p:tgtEl>
                          <p:spTgt spid="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8" fill="hold">
                          <p:stCondLst>
                            <p:cond delay="0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92" dur="8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93" dur="8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4" dur="80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6"/>
                      </p:tgtEl>
                    </p:cond>
                  </p:nextCondLst>
                </p:seq>
                <p:seq concurrent="1" nextAc="seek">
                  <p:cTn id="195" restart="whenNotActive" fill="hold" evtFilter="cancelBubble" nodeType="interactiveSeq">
                    <p:stCondLst>
                      <p:cond evt="onClick" delay="0">
                        <p:tgtEl>
                          <p:spTgt spid="1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6" fill="hold">
                          <p:stCondLst>
                            <p:cond delay="0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5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checkerboard(across)">
                                          <p:cBhvr>
                                            <p:cTn id="199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9"/>
                      </p:tgtEl>
                    </p:cond>
                  </p:nextCondLst>
                </p:seq>
              </p:childTnLst>
            </p:cTn>
          </p:par>
        </p:tnLst>
        <p:bldLst>
          <p:bldP spid="181" grpId="0"/>
          <p:bldP spid="181" grpId="1"/>
          <p:bldP spid="200" grpId="0"/>
          <p:bldP spid="200" grpId="1"/>
          <p:bldP spid="201" grpId="0"/>
          <p:bldP spid="201" grpId="1"/>
          <p:bldP spid="202" grpId="0"/>
          <p:bldP spid="202" grpId="1"/>
          <p:bldP spid="203" grpId="0"/>
          <p:bldP spid="203" grpId="1"/>
          <p:bldP spid="204" grpId="0"/>
          <p:bldP spid="204" grpId="1"/>
          <p:bldP spid="205" grpId="0"/>
          <p:bldP spid="205" grpId="1"/>
          <p:bldP spid="206" grpId="0"/>
          <p:bldP spid="206" grpId="1"/>
          <p:bldP spid="207" grpId="0"/>
          <p:bldP spid="207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7643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7685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8587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60690" y="301587"/>
            <a:ext cx="8050510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gồm các ion X</a:t>
            </a:r>
            <a:r>
              <a:rPr lang="nl-NL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nl-NL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nguyên tử Z đều có cấu hình electron 1s</a:t>
            </a:r>
            <a:r>
              <a:rPr lang="nl-NL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nl-NL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nl-NL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là.....</a:t>
            </a:r>
            <a:endParaRPr lang="fr-FR" sz="200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0914" y="1738658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nl-NL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nl-NL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7441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7669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5399" y="1743877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nl-NL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nl-NL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598" y="2629674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nl-NL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nl-NL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031101" y="2602866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nl-NL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nl-NL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51" y="1776235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72" y="2677370"/>
            <a:ext cx="549303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54" y="2650499"/>
            <a:ext cx="603557" cy="4828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7" y="1800334"/>
            <a:ext cx="549444" cy="482845"/>
          </a:xfrm>
          <a:prstGeom prst="rect">
            <a:avLst/>
          </a:prstGeom>
        </p:spPr>
      </p:pic>
      <p:pic>
        <p:nvPicPr>
          <p:cNvPr id="20" name="Picture 2" descr="C:\Documents and Settings\Administrator\桌面\千库网-骑铅笔的人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8" y="3286327"/>
            <a:ext cx="2611814" cy="13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20">
            <a:hlinkClick r:id="rId14" action="ppaction://hlinksldjump"/>
          </p:cNvPr>
          <p:cNvSpPr/>
          <p:nvPr/>
        </p:nvSpPr>
        <p:spPr>
          <a:xfrm>
            <a:off x="7674503" y="4512360"/>
            <a:ext cx="1288266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95108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7643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7685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8587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40408" y="175074"/>
            <a:ext cx="8134594" cy="17098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Nguyên tử của nguyên tố X có 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Z = 17. Công thức hợp chất khí của X với hydrogen và công thức oxide cao nhất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9093" y="2187129"/>
            <a:ext cx="3308851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HX</a:t>
            </a:r>
            <a:r>
              <a:rPr lang="pt-BR" sz="32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X</a:t>
            </a:r>
            <a:r>
              <a:rPr lang="pt-BR" sz="32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</a:t>
            </a:r>
            <a:r>
              <a:rPr lang="pt-BR" sz="32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7441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7669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60032" y="2192858"/>
            <a:ext cx="3408377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X</a:t>
            </a:r>
            <a:r>
              <a:rPr lang="pt-BR" sz="32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H, XO</a:t>
            </a:r>
            <a:r>
              <a:rPr lang="pt-BR" sz="32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endParaRPr lang="pt-BR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9093" y="3126900"/>
            <a:ext cx="3308851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pt-BR" sz="32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X, XO</a:t>
            </a:r>
            <a:r>
              <a:rPr lang="pt-BR" sz="32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860032" y="3100257"/>
            <a:ext cx="3408377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HX, X</a:t>
            </a:r>
            <a:r>
              <a:rPr lang="pt-BR" sz="32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</a:t>
            </a:r>
            <a:r>
              <a:rPr lang="pt-BR" sz="32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7</a:t>
            </a:r>
            <a:endParaRPr lang="en-US" sz="3200" baseline="-300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2" y="2205337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4" y="3198374"/>
            <a:ext cx="549303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2" y="3126900"/>
            <a:ext cx="603557" cy="4828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43" y="2244990"/>
            <a:ext cx="549444" cy="482845"/>
          </a:xfrm>
          <a:prstGeom prst="rect">
            <a:avLst/>
          </a:prstGeom>
        </p:spPr>
      </p:pic>
      <p:sp>
        <p:nvSpPr>
          <p:cNvPr id="22" name="Cloud 21">
            <a:hlinkClick r:id="rId13" action="ppaction://hlinksldjump"/>
          </p:cNvPr>
          <p:cNvSpPr/>
          <p:nvPr/>
        </p:nvSpPr>
        <p:spPr>
          <a:xfrm>
            <a:off x="7674503" y="4512360"/>
            <a:ext cx="1288266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74261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7643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7685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8587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60723"/>
            <a:ext cx="7895046" cy="16654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6. 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cho 6 g một kim loại nhóm IIA tác dụng với nước thu được 3,7185 lít khí H</a:t>
            </a:r>
            <a:r>
              <a:rPr lang="pt-BR" sz="3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(đkc). Kim loại đó là: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3687" y="2205803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 (M =137)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7441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7669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03066" y="2216029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t-B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 (M=40)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1384" y="3230283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 (M=88)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47641" y="3215486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 (M=24)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93" y="2224909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21616" y="3313163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72" y="327124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25" y="2263664"/>
            <a:ext cx="603557" cy="482845"/>
          </a:xfrm>
          <a:prstGeom prst="rect">
            <a:avLst/>
          </a:prstGeom>
        </p:spPr>
      </p:pic>
      <p:pic>
        <p:nvPicPr>
          <p:cNvPr id="20" name="Picture 2" descr="C:\Documents and Settings\Administrator\桌面\千库网-骑铅笔的人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7054"/>
            <a:ext cx="2611814" cy="13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20">
            <a:hlinkClick r:id="rId15" action="ppaction://hlinksldjump"/>
          </p:cNvPr>
          <p:cNvSpPr/>
          <p:nvPr/>
        </p:nvSpPr>
        <p:spPr>
          <a:xfrm>
            <a:off x="7674503" y="4512360"/>
            <a:ext cx="1288266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807879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96380"/>
            <a:ext cx="2952328" cy="29523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443472" y="286646"/>
            <a:ext cx="36535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2800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88"/>
            <a:ext cx="936104" cy="879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7370E0-2F64-BFBD-C82B-E9226BDF83CD}"/>
              </a:ext>
            </a:extLst>
          </p:cNvPr>
          <p:cNvSpPr txBox="1"/>
          <p:nvPr/>
        </p:nvSpPr>
        <p:spPr>
          <a:xfrm>
            <a:off x="424466" y="1147935"/>
            <a:ext cx="5895853" cy="201593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500" b="1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kern="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4: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5: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6: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grpSp>
        <p:nvGrpSpPr>
          <p:cNvPr id="14" name="组合 36">
            <a:extLst>
              <a:ext uri="{FF2B5EF4-FFF2-40B4-BE49-F238E27FC236}">
                <a16:creationId xmlns:a16="http://schemas.microsoft.com/office/drawing/2014/main" id="{095DE852-5233-49DC-0BE5-36E967FCC519}"/>
              </a:ext>
            </a:extLst>
          </p:cNvPr>
          <p:cNvGrpSpPr/>
          <p:nvPr/>
        </p:nvGrpSpPr>
        <p:grpSpPr>
          <a:xfrm>
            <a:off x="1043608" y="3436640"/>
            <a:ext cx="4994229" cy="2059171"/>
            <a:chOff x="2366283" y="1581150"/>
            <a:chExt cx="4266745" cy="1749425"/>
          </a:xfrm>
        </p:grpSpPr>
        <p:pic>
          <p:nvPicPr>
            <p:cNvPr id="15" name="Picture 2" descr="E:\我图PPT\00001PNG素材\儿童卡通\fwqwve.png">
              <a:extLst>
                <a:ext uri="{FF2B5EF4-FFF2-40B4-BE49-F238E27FC236}">
                  <a16:creationId xmlns:a16="http://schemas.microsoft.com/office/drawing/2014/main" id="{3C40211C-AA95-E4D0-648F-6A340ACBF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椭圆 38">
              <a:extLst>
                <a:ext uri="{FF2B5EF4-FFF2-40B4-BE49-F238E27FC236}">
                  <a16:creationId xmlns:a16="http://schemas.microsoft.com/office/drawing/2014/main" id="{47BF2585-2F32-FBCB-407E-8D6693BFCDF0}"/>
                </a:ext>
              </a:extLst>
            </p:cNvPr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椭圆 39">
              <a:extLst>
                <a:ext uri="{FF2B5EF4-FFF2-40B4-BE49-F238E27FC236}">
                  <a16:creationId xmlns:a16="http://schemas.microsoft.com/office/drawing/2014/main" id="{19DB5027-600A-7B0C-A03B-A305F7FE9A7B}"/>
                </a:ext>
              </a:extLst>
            </p:cNvPr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9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96380"/>
            <a:ext cx="2952328" cy="29523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443472" y="286646"/>
            <a:ext cx="36535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2800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88"/>
            <a:ext cx="936104" cy="879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7370E0-2F64-BFBD-C82B-E9226BDF83CD}"/>
              </a:ext>
            </a:extLst>
          </p:cNvPr>
          <p:cNvSpPr txBox="1"/>
          <p:nvPr/>
        </p:nvSpPr>
        <p:spPr>
          <a:xfrm>
            <a:off x="395536" y="1420416"/>
            <a:ext cx="5895853" cy="16312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Mg, </a:t>
            </a:r>
            <a:r>
              <a:rPr kumimoji="0" lang="en-US" sz="25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K, </a:t>
            </a:r>
            <a:r>
              <a:rPr kumimoji="0" lang="en-US" sz="25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</a:t>
            </a:r>
            <a:endParaRPr kumimoji="0" lang="vi-VN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cấu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electron,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tuần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5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Na?</a:t>
            </a:r>
            <a:endParaRPr kumimoji="0" lang="vi-VN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4" name="组合 36">
            <a:extLst>
              <a:ext uri="{FF2B5EF4-FFF2-40B4-BE49-F238E27FC236}">
                <a16:creationId xmlns:a16="http://schemas.microsoft.com/office/drawing/2014/main" id="{095DE852-5233-49DC-0BE5-36E967FCC519}"/>
              </a:ext>
            </a:extLst>
          </p:cNvPr>
          <p:cNvGrpSpPr/>
          <p:nvPr/>
        </p:nvGrpSpPr>
        <p:grpSpPr>
          <a:xfrm>
            <a:off x="1043608" y="3220616"/>
            <a:ext cx="4994229" cy="2059171"/>
            <a:chOff x="2366283" y="1581150"/>
            <a:chExt cx="4266745" cy="1749425"/>
          </a:xfrm>
        </p:grpSpPr>
        <p:pic>
          <p:nvPicPr>
            <p:cNvPr id="15" name="Picture 2" descr="E:\我图PPT\00001PNG素材\儿童卡通\fwqwve.png">
              <a:extLst>
                <a:ext uri="{FF2B5EF4-FFF2-40B4-BE49-F238E27FC236}">
                  <a16:creationId xmlns:a16="http://schemas.microsoft.com/office/drawing/2014/main" id="{3C40211C-AA95-E4D0-648F-6A340ACBF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椭圆 38">
              <a:extLst>
                <a:ext uri="{FF2B5EF4-FFF2-40B4-BE49-F238E27FC236}">
                  <a16:creationId xmlns:a16="http://schemas.microsoft.com/office/drawing/2014/main" id="{47BF2585-2F32-FBCB-407E-8D6693BFCDF0}"/>
                </a:ext>
              </a:extLst>
            </p:cNvPr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椭圆 39">
              <a:extLst>
                <a:ext uri="{FF2B5EF4-FFF2-40B4-BE49-F238E27FC236}">
                  <a16:creationId xmlns:a16="http://schemas.microsoft.com/office/drawing/2014/main" id="{19DB5027-600A-7B0C-A03B-A305F7FE9A7B}"/>
                </a:ext>
              </a:extLst>
            </p:cNvPr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56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71085"/>
            <a:ext cx="2952328" cy="29523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443472" y="286646"/>
            <a:ext cx="36535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2800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88"/>
            <a:ext cx="936104" cy="879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7370E0-2F64-BFBD-C82B-E9226BDF83CD}"/>
              </a:ext>
            </a:extLst>
          </p:cNvPr>
          <p:cNvSpPr txBox="1"/>
          <p:nvPr/>
        </p:nvSpPr>
        <p:spPr>
          <a:xfrm>
            <a:off x="251520" y="1096380"/>
            <a:ext cx="6903966" cy="39395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5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Mg: 1s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12, chu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IIA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K: 1s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ố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19, chu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Na: 1s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11, chu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IA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Na: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Oxygen: I, CT oxide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Na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Hydrogen.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Hydroxide: NaOH,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9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38" y="1097711"/>
            <a:ext cx="2952328" cy="29523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443472" y="286646"/>
            <a:ext cx="36535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2800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88"/>
            <a:ext cx="936104" cy="879647"/>
          </a:xfrm>
          <a:prstGeom prst="rect">
            <a:avLst/>
          </a:prstGeom>
        </p:spPr>
      </p:pic>
      <p:grpSp>
        <p:nvGrpSpPr>
          <p:cNvPr id="14" name="组合 36">
            <a:extLst>
              <a:ext uri="{FF2B5EF4-FFF2-40B4-BE49-F238E27FC236}">
                <a16:creationId xmlns:a16="http://schemas.microsoft.com/office/drawing/2014/main" id="{095DE852-5233-49DC-0BE5-36E967FCC519}"/>
              </a:ext>
            </a:extLst>
          </p:cNvPr>
          <p:cNvGrpSpPr/>
          <p:nvPr/>
        </p:nvGrpSpPr>
        <p:grpSpPr>
          <a:xfrm>
            <a:off x="1043608" y="3220616"/>
            <a:ext cx="4994229" cy="2059171"/>
            <a:chOff x="2366283" y="1581150"/>
            <a:chExt cx="4266745" cy="1749425"/>
          </a:xfrm>
        </p:grpSpPr>
        <p:pic>
          <p:nvPicPr>
            <p:cNvPr id="15" name="Picture 2" descr="E:\我图PPT\00001PNG素材\儿童卡通\fwqwve.png">
              <a:extLst>
                <a:ext uri="{FF2B5EF4-FFF2-40B4-BE49-F238E27FC236}">
                  <a16:creationId xmlns:a16="http://schemas.microsoft.com/office/drawing/2014/main" id="{3C40211C-AA95-E4D0-648F-6A340ACBF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椭圆 38">
              <a:extLst>
                <a:ext uri="{FF2B5EF4-FFF2-40B4-BE49-F238E27FC236}">
                  <a16:creationId xmlns:a16="http://schemas.microsoft.com/office/drawing/2014/main" id="{47BF2585-2F32-FBCB-407E-8D6693BFCDF0}"/>
                </a:ext>
              </a:extLst>
            </p:cNvPr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椭圆 39">
              <a:extLst>
                <a:ext uri="{FF2B5EF4-FFF2-40B4-BE49-F238E27FC236}">
                  <a16:creationId xmlns:a16="http://schemas.microsoft.com/office/drawing/2014/main" id="{19DB5027-600A-7B0C-A03B-A305F7FE9A7B}"/>
                </a:ext>
              </a:extLst>
            </p:cNvPr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EADA3C-B31C-35F1-AE26-41462ECF2A67}"/>
              </a:ext>
            </a:extLst>
          </p:cNvPr>
          <p:cNvSpPr txBox="1"/>
          <p:nvPr/>
        </p:nvSpPr>
        <p:spPr>
          <a:xfrm>
            <a:off x="464584" y="1386381"/>
            <a:ext cx="6048698" cy="224676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Oxide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5,88 % H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 định nguyên tử khối của nguyên tố đó.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7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38" y="1097711"/>
            <a:ext cx="2952328" cy="29523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443472" y="286646"/>
            <a:ext cx="36535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2800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88"/>
            <a:ext cx="936104" cy="879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FF7256-4EA6-32BA-D492-758E29871C2D}"/>
              </a:ext>
            </a:extLst>
          </p:cNvPr>
          <p:cNvSpPr txBox="1"/>
          <p:nvPr/>
        </p:nvSpPr>
        <p:spPr>
          <a:xfrm>
            <a:off x="677952" y="1348408"/>
            <a:ext cx="5982279" cy="317009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5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Oxide cao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nhất: RO</a:t>
            </a:r>
            <a:r>
              <a:rPr lang="pt-BR" sz="25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=&gt; R thuộc nhóm VIA.</a:t>
            </a:r>
          </a:p>
          <a:p>
            <a:pPr>
              <a:defRPr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Hợp chất khí với hydrogen: RH</a:t>
            </a:r>
            <a:r>
              <a:rPr lang="pt-BR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Ta có: </a:t>
            </a:r>
          </a:p>
          <a:p>
            <a:pPr>
              <a:defRPr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>
              <a:defRPr/>
            </a:pPr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=&gt;  M</a:t>
            </a:r>
            <a:r>
              <a:rPr lang="pt-BR" sz="250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= 32 (Sulfur)</a:t>
            </a:r>
          </a:p>
          <a:p>
            <a:pPr>
              <a:defRPr/>
            </a:pPr>
            <a:endParaRPr lang="vi-VN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3FF25F6-E5C9-1776-49BF-E3B7174C3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443095"/>
              </p:ext>
            </p:extLst>
          </p:nvPr>
        </p:nvGraphicFramePr>
        <p:xfrm>
          <a:off x="1796882" y="2572544"/>
          <a:ext cx="2199053" cy="99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31640" progId="Equation.DSMT4">
                  <p:embed/>
                </p:oleObj>
              </mc:Choice>
              <mc:Fallback>
                <p:oleObj name="Equation" r:id="rId5" imgW="95220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6882" y="2572544"/>
                        <a:ext cx="2199053" cy="99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57" y="3708934"/>
            <a:ext cx="936104" cy="8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5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38" y="1097711"/>
            <a:ext cx="2952328" cy="29523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443472" y="286646"/>
            <a:ext cx="36535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2800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88"/>
            <a:ext cx="936104" cy="879647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38" y="3997152"/>
            <a:ext cx="936104" cy="879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8A79B-6504-16A5-F17E-C198F6DF6364}"/>
              </a:ext>
            </a:extLst>
          </p:cNvPr>
          <p:cNvSpPr txBox="1"/>
          <p:nvPr/>
        </p:nvSpPr>
        <p:spPr>
          <a:xfrm>
            <a:off x="389308" y="1295271"/>
            <a:ext cx="6230598" cy="2554545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pt-BR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 nguyên tố X, Y thuộc cùng 1 chu kì, 2 nhóm A liên tiếp, có tổng số đơn vị điện tích hạt nhân là 31. </a:t>
            </a:r>
          </a:p>
          <a:p>
            <a:pPr algn="just">
              <a:defRPr/>
            </a:pPr>
            <a:r>
              <a:rPr lang="pt-BR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 định tên của nguyên tố X, Y?</a:t>
            </a:r>
            <a:endParaRPr lang="vi-VN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5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38" y="1097711"/>
            <a:ext cx="2952328" cy="29523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443472" y="286646"/>
            <a:ext cx="36535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2800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88"/>
            <a:ext cx="936104" cy="879647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50" y="4047377"/>
            <a:ext cx="936104" cy="879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EED91-410C-BD2F-E612-2DEB28930A00}"/>
              </a:ext>
            </a:extLst>
          </p:cNvPr>
          <p:cNvSpPr txBox="1"/>
          <p:nvPr/>
        </p:nvSpPr>
        <p:spPr>
          <a:xfrm>
            <a:off x="479138" y="1357966"/>
            <a:ext cx="5605029" cy="301621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5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 số đơn vị điện tích hạt nhân của X, Y là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Z</a:t>
            </a:r>
            <a:r>
              <a:rPr lang="en-US" sz="25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(Z</a:t>
            </a:r>
            <a:r>
              <a:rPr lang="en-US" sz="25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Z</a:t>
            </a:r>
            <a:r>
              <a:rPr lang="en-US" sz="25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Z</a:t>
            </a:r>
            <a:r>
              <a:rPr lang="en-US" sz="25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Z</a:t>
            </a:r>
            <a:r>
              <a:rPr lang="en-US" sz="25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31	   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= 15: X là P</a:t>
            </a:r>
            <a:endParaRPr lang="en-US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Z</a:t>
            </a:r>
            <a:r>
              <a:rPr lang="en-US" sz="25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Z</a:t>
            </a:r>
            <a:r>
              <a:rPr lang="en-US" sz="25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     Z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= 16: Y là S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E6625FD-F101-B9F3-28A1-A389D0D549B3}"/>
              </a:ext>
            </a:extLst>
          </p:cNvPr>
          <p:cNvSpPr/>
          <p:nvPr/>
        </p:nvSpPr>
        <p:spPr>
          <a:xfrm>
            <a:off x="3410044" y="3364632"/>
            <a:ext cx="360040" cy="87964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67D6394-4A12-3483-1926-87789A7F5CAC}"/>
              </a:ext>
            </a:extLst>
          </p:cNvPr>
          <p:cNvSpPr/>
          <p:nvPr/>
        </p:nvSpPr>
        <p:spPr>
          <a:xfrm>
            <a:off x="438842" y="3474807"/>
            <a:ext cx="360040" cy="87964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ADA7231-C622-1FC5-4DA5-13989D398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97734"/>
              </p:ext>
            </p:extLst>
          </p:nvPr>
        </p:nvGraphicFramePr>
        <p:xfrm>
          <a:off x="2723598" y="3646987"/>
          <a:ext cx="36004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3598" y="3646987"/>
                        <a:ext cx="360040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9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6353"/>
            <a:ext cx="2160240" cy="12070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2584"/>
            <a:ext cx="936104" cy="144239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6" y="412304"/>
            <a:ext cx="2016224" cy="79208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328"/>
            <a:ext cx="2088232" cy="108012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18" y="772343"/>
            <a:ext cx="5480578" cy="2824009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1144259" y="2356520"/>
            <a:ext cx="6768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9: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 TẬP CHƯƠNG 2</a:t>
            </a:r>
          </a:p>
          <a:p>
            <a:pPr algn="ctr"/>
            <a:endParaRPr lang="zh-CN" altLang="en-US" sz="3600" spc="-300" dirty="0">
              <a:solidFill>
                <a:srgbClr val="2CA6E0"/>
              </a:solidFill>
              <a:latin typeface="Times New Roman" panose="02020603050405020304" pitchFamily="18" charset="0"/>
              <a:ea typeface="【苹果】迟暮朝朝醉晚灯" panose="0200050000000000000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88"/>
            <a:ext cx="1532592" cy="14401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4086"/>
            <a:ext cx="396972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2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y nghia bang tuan hoan\tu lieu\imageshackk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12" y="114336"/>
            <a:ext cx="6395630" cy="485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428647" y="971850"/>
            <a:ext cx="4058902" cy="262971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1" dirty="0" err="1">
                <a:solidFill>
                  <a:srgbClr val="0000FF"/>
                </a:solidFill>
              </a:rPr>
              <a:t>Hãy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nêu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đôi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nét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về</a:t>
            </a:r>
            <a:r>
              <a:rPr lang="en-US" sz="2101" dirty="0">
                <a:solidFill>
                  <a:srgbClr val="0000FF"/>
                </a:solidFill>
              </a:rPr>
              <a:t> Men-</a:t>
            </a:r>
            <a:r>
              <a:rPr lang="en-US" sz="2101" dirty="0" err="1">
                <a:solidFill>
                  <a:srgbClr val="0000FF"/>
                </a:solidFill>
              </a:rPr>
              <a:t>đê</a:t>
            </a:r>
            <a:r>
              <a:rPr lang="en-US" sz="2101" dirty="0">
                <a:solidFill>
                  <a:srgbClr val="0000FF"/>
                </a:solidFill>
              </a:rPr>
              <a:t>-</a:t>
            </a:r>
            <a:r>
              <a:rPr lang="en-US" sz="2101" dirty="0" err="1">
                <a:solidFill>
                  <a:srgbClr val="0000FF"/>
                </a:solidFill>
              </a:rPr>
              <a:t>lê-ép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và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định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luật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tuần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hoàn-Bảng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tuần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hoàn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các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nguyên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tố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hóa</a:t>
            </a:r>
            <a:r>
              <a:rPr lang="en-US" sz="2101" dirty="0">
                <a:solidFill>
                  <a:srgbClr val="0000FF"/>
                </a:solidFill>
              </a:rPr>
              <a:t> </a:t>
            </a:r>
            <a:r>
              <a:rPr lang="en-US" sz="2101" dirty="0" err="1">
                <a:solidFill>
                  <a:srgbClr val="0000FF"/>
                </a:solidFill>
              </a:rPr>
              <a:t>học</a:t>
            </a:r>
            <a:r>
              <a:rPr lang="en-US" sz="2101" dirty="0">
                <a:solidFill>
                  <a:srgbClr val="0000FF"/>
                </a:solidFill>
              </a:rPr>
              <a:t> ?</a:t>
            </a:r>
          </a:p>
        </p:txBody>
      </p:sp>
      <p:pic>
        <p:nvPicPr>
          <p:cNvPr id="7" name="Picture 6" descr="http://phunutoday.vn/dataimages/201211/original/images790329_Cach_day_toan_don_gian_thien_tai_phunutoday.vn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0337" y="2629712"/>
            <a:ext cx="1657862" cy="182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305">
            <a:extLst>
              <a:ext uri="{FF2B5EF4-FFF2-40B4-BE49-F238E27FC236}">
                <a16:creationId xmlns:a16="http://schemas.microsoft.com/office/drawing/2014/main" id="{39735024-0345-D7A7-D84E-6B6CD0BA1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3" y="3315724"/>
            <a:ext cx="1829364" cy="18293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" dur="8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" dur="8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8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3040"/>
                                </p:stCondLst>
                                <p:childTnLst>
                                  <p:par>
                                    <p:cTn id="11" presetID="2" presetClass="entr" presetSubtype="4" accel="18000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" dur="8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" dur="8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8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3040"/>
                                </p:stCondLst>
                                <p:childTnLst>
                                  <p:par>
                                    <p:cTn id="11" presetID="2" presetClass="entr" presetSubtype="4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343006"/>
            <a:ext cx="8568952" cy="4459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NÉT VỀ MENDELEEV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Dimitri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Ivanovich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Mendeleev (1834-1907) - cha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Tobolsk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(Siberia),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con. Cha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(cha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Mendeleev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b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A0ADFF2D-651E-F989-CB9E-FCE72AA34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936104" cy="8796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9480"/>
                                </p:stCondLst>
                                <p:childTnLst>
                                  <p:par>
                                    <p:cTn id="11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9480"/>
                                </p:stCondLst>
                                <p:childTnLst>
                                  <p:par>
                                    <p:cTn id="11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valentine_gree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1942" y="0"/>
            <a:ext cx="6860117" cy="5145088"/>
          </a:xfr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1520" y="228671"/>
            <a:ext cx="8784976" cy="4687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1869,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86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Mendeleev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DD14DD3D-44BF-5695-6064-29BC7A180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68" y="4334623"/>
            <a:ext cx="936104" cy="8796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6720"/>
                                </p:stCondLst>
                                <p:childTnLst>
                                  <p:par>
                                    <p:cTn id="11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6720"/>
                                </p:stCondLst>
                                <p:childTnLst>
                                  <p:par>
                                    <p:cTn id="11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valentine_gree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1942" y="0"/>
            <a:ext cx="6860117" cy="5145088"/>
          </a:xfr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536" y="228671"/>
            <a:ext cx="8568952" cy="4687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1875,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59,72,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5,9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Mendeleev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Mendeleev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5,94.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238A2CE7-E60E-2132-BB48-5528E9B12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82" y="4036770"/>
            <a:ext cx="936104" cy="8796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3800"/>
                                </p:stCondLst>
                                <p:childTnLst>
                                  <p:par>
                                    <p:cTn id="11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8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3800"/>
                                </p:stCondLst>
                                <p:childTnLst>
                                  <p:par>
                                    <p:cTn id="11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228671"/>
            <a:ext cx="8640960" cy="4687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Bo”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Menđêlêep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Mendeleev.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Mendeleev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 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T. Seaborg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 do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1955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Mendelevi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(Mendelevium).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6353"/>
            <a:ext cx="2160240" cy="12070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2584"/>
            <a:ext cx="936104" cy="144239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6" y="412304"/>
            <a:ext cx="2016224" cy="79208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328"/>
            <a:ext cx="2088232" cy="108012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18" y="772344"/>
            <a:ext cx="5480578" cy="2448272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1619672" y="2297286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-300" dirty="0">
                <a:solidFill>
                  <a:srgbClr val="2CA6E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THANK YOU</a:t>
            </a:r>
            <a:endParaRPr lang="zh-CN" altLang="en-US" sz="5400" spc="-300" dirty="0">
              <a:solidFill>
                <a:srgbClr val="2CA6E0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88"/>
            <a:ext cx="1532592" cy="14401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4086"/>
            <a:ext cx="396972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卡通背景天空漫画云">
            <a:extLst>
              <a:ext uri="{FF2B5EF4-FFF2-40B4-BE49-F238E27FC236}">
                <a16:creationId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2DEC024-3303-492C-86A4-61914C35D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10" y="-1640"/>
            <a:ext cx="5508116" cy="4995066"/>
          </a:xfrm>
          <a:prstGeom prst="rect">
            <a:avLst/>
          </a:prstGeom>
        </p:spPr>
      </p:pic>
      <p:sp>
        <p:nvSpPr>
          <p:cNvPr id="35" name="TextBox 37">
            <a:extLst>
              <a:ext uri="{FF2B5EF4-FFF2-40B4-BE49-F238E27FC236}">
                <a16:creationId xmlns:a16="http://schemas.microsoft.com/office/drawing/2014/main" id="{1E857E6C-0CD5-4BC2-839F-207F196DF37B}"/>
              </a:ext>
            </a:extLst>
          </p:cNvPr>
          <p:cNvSpPr txBox="1"/>
          <p:nvPr/>
        </p:nvSpPr>
        <p:spPr>
          <a:xfrm>
            <a:off x="3076298" y="2337392"/>
            <a:ext cx="3500999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1. </a:t>
            </a:r>
            <a:r>
              <a:rPr lang="en-US" altLang="zh-CN" sz="3200" b="1" spc="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Hệ</a:t>
            </a:r>
            <a:r>
              <a:rPr lang="en-US" altLang="zh-CN" sz="3200" b="1" spc="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thống</a:t>
            </a:r>
            <a:r>
              <a:rPr lang="en-US" altLang="zh-CN" sz="3200" b="1" spc="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3200" b="1" spc="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kiến</a:t>
            </a:r>
            <a:r>
              <a:rPr lang="en-US" altLang="zh-CN" sz="3200" b="1" spc="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endParaRPr lang="zh-CN" altLang="en-US" sz="3200" b="1" spc="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291B9036-F9B8-4AEE-AA23-663AB32EADEA}"/>
              </a:ext>
            </a:extLst>
          </p:cNvPr>
          <p:cNvSpPr txBox="1"/>
          <p:nvPr/>
        </p:nvSpPr>
        <p:spPr>
          <a:xfrm>
            <a:off x="2097373" y="3597950"/>
            <a:ext cx="5213336" cy="58477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rgbClr val="9BBB5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</a:defRPr>
            </a:lvl1pPr>
          </a:lstStyle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4BBAD28-0B95-4B5B-B8ED-09B3FEB0EE84}"/>
              </a:ext>
            </a:extLst>
          </p:cNvPr>
          <p:cNvGrpSpPr/>
          <p:nvPr/>
        </p:nvGrpSpPr>
        <p:grpSpPr>
          <a:xfrm>
            <a:off x="395536" y="3796680"/>
            <a:ext cx="2680762" cy="1578312"/>
            <a:chOff x="2744356" y="1370813"/>
            <a:chExt cx="3498285" cy="2059634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3C1DF4A9-F5C3-411F-928E-9F83025E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56" y="1370813"/>
              <a:ext cx="1888000" cy="205963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4721AC0-748E-44AD-9A78-6F55C069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641" y="1370813"/>
              <a:ext cx="1888000" cy="2059634"/>
            </a:xfrm>
            <a:prstGeom prst="rect">
              <a:avLst/>
            </a:prstGeom>
          </p:spPr>
        </p:pic>
        <p:sp>
          <p:nvSpPr>
            <p:cNvPr id="63" name="18">
              <a:extLst>
                <a:ext uri="{FF2B5EF4-FFF2-40B4-BE49-F238E27FC236}">
                  <a16:creationId xmlns:a16="http://schemas.microsoft.com/office/drawing/2014/main" id="{BFA52F88-C641-4E04-8602-C049F4681B8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61478" y="1864823"/>
              <a:ext cx="2808485" cy="6426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accent3"/>
                  </a:solidFill>
                  <a:latin typeface="Times New Roman" panose="02020603050405020304" pitchFamily="18" charset="0"/>
                  <a:ea typeface="华文琥珀" panose="020108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9276B6-B685-CEB9-0BC0-09C61EFA4404}"/>
              </a:ext>
            </a:extLst>
          </p:cNvPr>
          <p:cNvSpPr/>
          <p:nvPr/>
        </p:nvSpPr>
        <p:spPr>
          <a:xfrm>
            <a:off x="328642" y="42884"/>
            <a:ext cx="8640960" cy="5042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3199" y="3781200"/>
            <a:ext cx="1162062" cy="1316247"/>
          </a:xfrm>
          <a:prstGeom prst="rect">
            <a:avLst/>
          </a:prstGeom>
          <a:noFill/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199" y="3751834"/>
            <a:ext cx="1342323" cy="994272"/>
          </a:xfrm>
          <a:prstGeom prst="rect">
            <a:avLst/>
          </a:prstGeom>
          <a:noFill/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200" y="3717325"/>
            <a:ext cx="1167729" cy="594068"/>
          </a:xfrm>
          <a:prstGeom prst="rect">
            <a:avLst/>
          </a:prstGeom>
          <a:noFill/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3200" y="3501467"/>
            <a:ext cx="1244822" cy="470493"/>
          </a:xfrm>
          <a:prstGeom prst="rect">
            <a:avLst/>
          </a:prstGeom>
          <a:noFill/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5807" y="3116643"/>
            <a:ext cx="1445491" cy="774330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5179" y="2160461"/>
            <a:ext cx="1664298" cy="1838891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2842" y="2788568"/>
            <a:ext cx="1594008" cy="574795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71828" y="2186696"/>
            <a:ext cx="1349124" cy="755056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85276" y="1987878"/>
            <a:ext cx="1664300" cy="567993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71827" y="2053116"/>
            <a:ext cx="954590" cy="374127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22283" y="1384043"/>
            <a:ext cx="1284504" cy="567994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58726" y="1475938"/>
            <a:ext cx="1213079" cy="889969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65179" y="1925819"/>
            <a:ext cx="1787874" cy="541917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97986" y="878011"/>
            <a:ext cx="1239154" cy="735783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97985" y="580307"/>
            <a:ext cx="1232353" cy="477295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43199" y="51204"/>
            <a:ext cx="1174532" cy="1013544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65179" y="699137"/>
            <a:ext cx="1716450" cy="1768600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36378" y="1774008"/>
            <a:ext cx="1349125" cy="1026016"/>
          </a:xfrm>
          <a:prstGeom prst="rect">
            <a:avLst/>
          </a:prstGeom>
          <a:noFill/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1678ED86-3444-CE16-73F4-23609C6E4B6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118152"/>
            <a:ext cx="3152373" cy="2031371"/>
          </a:xfrm>
          <a:prstGeom prst="rect">
            <a:avLst/>
          </a:prstGeom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AFF486-9095-D5AB-AE46-56ADA4D444E2}"/>
              </a:ext>
            </a:extLst>
          </p:cNvPr>
          <p:cNvSpPr txBox="1"/>
          <p:nvPr/>
        </p:nvSpPr>
        <p:spPr>
          <a:xfrm>
            <a:off x="558645" y="818954"/>
            <a:ext cx="20011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HÓA KIẾN THỨC</a:t>
            </a:r>
          </a:p>
        </p:txBody>
      </p:sp>
      <p:pic>
        <p:nvPicPr>
          <p:cNvPr id="24" name="图片 305">
            <a:extLst>
              <a:ext uri="{FF2B5EF4-FFF2-40B4-BE49-F238E27FC236}">
                <a16:creationId xmlns:a16="http://schemas.microsoft.com/office/drawing/2014/main" id="{0A790ED6-1986-FB8E-2562-379942D41F3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543803"/>
            <a:ext cx="1620641" cy="1620641"/>
          </a:xfrm>
          <a:prstGeom prst="rect">
            <a:avLst/>
          </a:prstGeom>
        </p:spPr>
      </p:pic>
      <p:pic>
        <p:nvPicPr>
          <p:cNvPr id="25" name="图片 15">
            <a:extLst>
              <a:ext uri="{FF2B5EF4-FFF2-40B4-BE49-F238E27FC236}">
                <a16:creationId xmlns:a16="http://schemas.microsoft.com/office/drawing/2014/main" id="{4A168AE8-8409-20F4-60DD-726F42A1A38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70" y="118152"/>
            <a:ext cx="936104" cy="879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out)">
                                          <p:cBhvr>
                                            <p:cTn id="13" dur="5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15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15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15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15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15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15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15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215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0" presetID="2" presetClass="entr" presetSubtype="4" accel="18000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0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0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out)">
                                          <p:cBhvr>
                                            <p:cTn id="13" dur="5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15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15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15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15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15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15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15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215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0" presetID="2" presetClass="entr" presetSubtype="4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8848"/>
            <a:ext cx="5976664" cy="38513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84512"/>
            <a:ext cx="1165508" cy="1795870"/>
          </a:xfrm>
          <a:prstGeom prst="rect">
            <a:avLst/>
          </a:prstGeom>
        </p:spPr>
      </p:pic>
      <p:sp>
        <p:nvSpPr>
          <p:cNvPr id="17" name="TextBox 37">
            <a:extLst>
              <a:ext uri="{FF2B5EF4-FFF2-40B4-BE49-F238E27FC236}">
                <a16:creationId xmlns:a16="http://schemas.microsoft.com/office/drawing/2014/main" id="{3FA35DFB-E84F-4FF7-B33E-9030ED55F43E}"/>
              </a:ext>
            </a:extLst>
          </p:cNvPr>
          <p:cNvSpPr txBox="1"/>
          <p:nvPr/>
        </p:nvSpPr>
        <p:spPr>
          <a:xfrm>
            <a:off x="2699792" y="1827784"/>
            <a:ext cx="3744416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b="1" spc="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 </a:t>
            </a:r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Luyện</a:t>
            </a:r>
            <a:r>
              <a:rPr lang="en-US" altLang="zh-CN" sz="4400" b="1" spc="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endParaRPr lang="zh-CN" altLang="en-US" sz="4400" b="1" spc="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0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4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anghinhtr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09" y="1091962"/>
            <a:ext cx="136157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dangchiak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35" y="2876074"/>
            <a:ext cx="139416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admin\Desktop\truong-hoc-doc-dao-1_201903071122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1105488"/>
            <a:ext cx="1442720" cy="11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19" y="2799644"/>
            <a:ext cx="1350343" cy="11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7056" y="1196774"/>
            <a:ext cx="1056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bạn may mắn lần sau!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2596" y="2799644"/>
            <a:ext cx="1056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bạn may mắn lần sau!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" y="68631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50" y="632855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44" y="896216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83" y="631721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0" y="234326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44" y="2606833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46" y="2342312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884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3776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4421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20" y="-730331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5" y="3814632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4389915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79" y="620306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44" y="909934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95" y="637757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82" y="2349302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56" y="2620014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58" y="2348349"/>
            <a:ext cx="1988993" cy="1988993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53519" y="4333261"/>
            <a:ext cx="8610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hình: Bảng tuần hoàn NTHH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74" y="2827643"/>
            <a:ext cx="907624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12" y="3387685"/>
            <a:ext cx="679059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62" y="3848587"/>
            <a:ext cx="434716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75877" y="185789"/>
            <a:ext cx="8109620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</a:t>
            </a:r>
            <a:r>
              <a:rPr lang="nl-NL" sz="3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Trong mỗi chu kỳ, từ trái sang phải theo chiều tăng dần của điện tích hạt nhân...</a:t>
            </a:r>
            <a:endParaRPr lang="vi-VN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5628" y="1585036"/>
            <a:ext cx="6099902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Tính kim loại giảm, tính phi kim tăng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7441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13"/>
          </a:p>
        </p:txBody>
      </p:sp>
      <p:sp>
        <p:nvSpPr>
          <p:cNvPr id="41" name="Cloud 40"/>
          <p:cNvSpPr/>
          <p:nvPr/>
        </p:nvSpPr>
        <p:spPr>
          <a:xfrm>
            <a:off x="10224451" y="3527669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13"/>
          </a:p>
        </p:txBody>
      </p:sp>
      <p:sp>
        <p:nvSpPr>
          <p:cNvPr id="42" name="Rectangle 41"/>
          <p:cNvSpPr/>
          <p:nvPr/>
        </p:nvSpPr>
        <p:spPr>
          <a:xfrm>
            <a:off x="1145628" y="2327721"/>
            <a:ext cx="6099902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Tính kim loại giảm, tính phi kim giảm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5628" y="3136725"/>
            <a:ext cx="6099902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Tính kim loại tăng, tính phi kim giảm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45628" y="3851453"/>
            <a:ext cx="6099902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Tính kim loại tăng, tính phi kim tăng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038462" y="1620129"/>
            <a:ext cx="73941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041976" y="3205443"/>
            <a:ext cx="672081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07" y="3870125"/>
            <a:ext cx="672254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62" y="2358850"/>
            <a:ext cx="672254" cy="530398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7674503" y="4512360"/>
            <a:ext cx="1288266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17" name="图片 15">
            <a:extLst>
              <a:ext uri="{FF2B5EF4-FFF2-40B4-BE49-F238E27FC236}">
                <a16:creationId xmlns:a16="http://schemas.microsoft.com/office/drawing/2014/main" id="{E0677801-7702-8AEA-AB45-0772D75F848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86" y="3499525"/>
            <a:ext cx="936104" cy="8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9187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7643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7685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8587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97887" y="269846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X</a:t>
            </a:r>
            <a:r>
              <a:rPr lang="nl-NL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cấu hình electron lớp ngoài cùng ls</a:t>
            </a:r>
            <a:r>
              <a:rPr lang="nl-NL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nl-NL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nl-NL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X là </a:t>
            </a:r>
            <a:endParaRPr lang="fr-FR" sz="200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0114" y="1990245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 ở chu kì 2 </a:t>
            </a:r>
            <a:endParaRPr lang="fr-FR" sz="3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7441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7669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00450" y="2019081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ở nhóm IIA 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114" y="2984277"/>
            <a:ext cx="3680099" cy="730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kim có 6 e lớp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ngoài cùng 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38537" y="3065936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kim ở chu kì 3</a:t>
            </a:r>
            <a:endParaRPr lang="fr-FR" sz="2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20" y="2009351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10" y="3108196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2" y="3105584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64" y="2057550"/>
            <a:ext cx="549444" cy="482845"/>
          </a:xfrm>
          <a:prstGeom prst="rect">
            <a:avLst/>
          </a:prstGeom>
        </p:spPr>
      </p:pic>
      <p:pic>
        <p:nvPicPr>
          <p:cNvPr id="20" name="图片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9" y="3527669"/>
            <a:ext cx="1609291" cy="1602263"/>
          </a:xfrm>
          <a:prstGeom prst="rect">
            <a:avLst/>
          </a:prstGeom>
        </p:spPr>
      </p:pic>
      <p:sp>
        <p:nvSpPr>
          <p:cNvPr id="21" name="Cloud 20">
            <a:hlinkClick r:id="rId14" action="ppaction://hlinksldjump"/>
          </p:cNvPr>
          <p:cNvSpPr/>
          <p:nvPr/>
        </p:nvSpPr>
        <p:spPr>
          <a:xfrm>
            <a:off x="7674503" y="4512360"/>
            <a:ext cx="1288266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25621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7643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7685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8587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08863" y="268288"/>
            <a:ext cx="8453906" cy="15816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</a:t>
            </a:r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Cho các nguyên tố: </a:t>
            </a:r>
            <a:r>
              <a:rPr lang="nl-NL" sz="3200" b="1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9</a:t>
            </a:r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F, </a:t>
            </a:r>
            <a:r>
              <a:rPr lang="nl-NL" sz="3200" b="1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14</a:t>
            </a:r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Si,  </a:t>
            </a:r>
            <a:r>
              <a:rPr lang="nl-NL" sz="3200" b="1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16</a:t>
            </a:r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S,  </a:t>
            </a:r>
            <a:r>
              <a:rPr lang="nl-NL" sz="3200" b="1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17 </a:t>
            </a:r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Cl. Dãy sắp xếp theo chiều giảm dần tính phi kim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184" y="2034756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Si &gt; S &gt; F &gt; Cl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7441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7669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9932" y="2004571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F &gt; Cl &gt; S &gt; Si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1819" y="2985305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F &gt; Cl &gt; Si &gt; S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07059" y="2950293"/>
            <a:ext cx="3680099" cy="57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Si &gt; S &gt; Cl &gt; F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09" y="2019668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68878" y="2949557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71" y="2920251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1963022"/>
            <a:ext cx="603557" cy="482845"/>
          </a:xfrm>
          <a:prstGeom prst="rect">
            <a:avLst/>
          </a:prstGeom>
        </p:spPr>
      </p:pic>
      <p:pic>
        <p:nvPicPr>
          <p:cNvPr id="20" name="图片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0" y="3387685"/>
            <a:ext cx="2518043" cy="1651552"/>
          </a:xfrm>
          <a:prstGeom prst="rect">
            <a:avLst/>
          </a:prstGeom>
        </p:spPr>
      </p:pic>
      <p:sp>
        <p:nvSpPr>
          <p:cNvPr id="21" name="Cloud 20">
            <a:hlinkClick r:id="rId15" action="ppaction://hlinksldjump"/>
          </p:cNvPr>
          <p:cNvSpPr/>
          <p:nvPr/>
        </p:nvSpPr>
        <p:spPr>
          <a:xfrm>
            <a:off x="7674503" y="4512360"/>
            <a:ext cx="1288266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42427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</Words>
  <Application>Microsoft Office PowerPoint</Application>
  <PresentationFormat>Custom</PresentationFormat>
  <Paragraphs>205</Paragraphs>
  <Slides>25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</dc:title>
  <dc:creator/>
  <cp:keywords>Little East</cp:keywords>
  <cp:lastModifiedBy/>
  <cp:revision>1</cp:revision>
  <dcterms:created xsi:type="dcterms:W3CDTF">2017-09-06T02:58:53Z</dcterms:created>
  <dcterms:modified xsi:type="dcterms:W3CDTF">2022-06-28T08:18:12Z</dcterms:modified>
  <cp:category>Little East</cp:category>
</cp:coreProperties>
</file>