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256" r:id="rId2"/>
    <p:sldId id="282" r:id="rId3"/>
    <p:sldId id="595" r:id="rId4"/>
    <p:sldId id="551" r:id="rId5"/>
    <p:sldId id="550" r:id="rId6"/>
    <p:sldId id="557" r:id="rId7"/>
    <p:sldId id="559" r:id="rId8"/>
    <p:sldId id="560" r:id="rId9"/>
    <p:sldId id="562" r:id="rId10"/>
    <p:sldId id="561" r:id="rId11"/>
    <p:sldId id="563" r:id="rId12"/>
    <p:sldId id="564" r:id="rId13"/>
    <p:sldId id="565" r:id="rId14"/>
    <p:sldId id="566" r:id="rId15"/>
    <p:sldId id="567" r:id="rId16"/>
    <p:sldId id="568" r:id="rId17"/>
    <p:sldId id="569" r:id="rId18"/>
    <p:sldId id="570" r:id="rId19"/>
    <p:sldId id="571" r:id="rId20"/>
    <p:sldId id="583" r:id="rId21"/>
    <p:sldId id="585" r:id="rId22"/>
    <p:sldId id="591" r:id="rId23"/>
    <p:sldId id="586" r:id="rId24"/>
    <p:sldId id="587" r:id="rId25"/>
    <p:sldId id="588" r:id="rId26"/>
    <p:sldId id="589" r:id="rId27"/>
    <p:sldId id="590" r:id="rId28"/>
    <p:sldId id="592" r:id="rId29"/>
    <p:sldId id="593" r:id="rId30"/>
    <p:sldId id="596" r:id="rId31"/>
    <p:sldId id="601" r:id="rId32"/>
    <p:sldId id="605" r:id="rId33"/>
    <p:sldId id="609" r:id="rId34"/>
    <p:sldId id="606" r:id="rId35"/>
    <p:sldId id="607" r:id="rId36"/>
    <p:sldId id="608" r:id="rId37"/>
    <p:sldId id="610" r:id="rId38"/>
    <p:sldId id="611" r:id="rId39"/>
    <p:sldId id="612" r:id="rId40"/>
    <p:sldId id="613" r:id="rId41"/>
    <p:sldId id="614" r:id="rId42"/>
    <p:sldId id="616" r:id="rId43"/>
    <p:sldId id="617" r:id="rId44"/>
    <p:sldId id="618" r:id="rId45"/>
    <p:sldId id="615" r:id="rId46"/>
    <p:sldId id="597" r:id="rId47"/>
    <p:sldId id="619" r:id="rId48"/>
    <p:sldId id="620" r:id="rId49"/>
    <p:sldId id="621" r:id="rId50"/>
    <p:sldId id="622" r:id="rId51"/>
    <p:sldId id="623" r:id="rId52"/>
    <p:sldId id="509" r:id="rId53"/>
    <p:sldId id="510" r:id="rId54"/>
    <p:sldId id="511" r:id="rId55"/>
    <p:sldId id="512" r:id="rId56"/>
    <p:sldId id="514" r:id="rId57"/>
    <p:sldId id="624" r:id="rId58"/>
    <p:sldId id="625" r:id="rId59"/>
    <p:sldId id="626" r:id="rId60"/>
    <p:sldId id="627" r:id="rId61"/>
    <p:sldId id="628" r:id="rId62"/>
    <p:sldId id="634" r:id="rId63"/>
    <p:sldId id="642" r:id="rId64"/>
    <p:sldId id="643" r:id="rId65"/>
    <p:sldId id="644" r:id="rId66"/>
    <p:sldId id="646" r:id="rId67"/>
    <p:sldId id="645" r:id="rId68"/>
    <p:sldId id="647" r:id="rId69"/>
    <p:sldId id="648" r:id="rId70"/>
    <p:sldId id="649" r:id="rId71"/>
    <p:sldId id="651" r:id="rId72"/>
    <p:sldId id="650" r:id="rId73"/>
    <p:sldId id="652" r:id="rId74"/>
    <p:sldId id="653" r:id="rId75"/>
    <p:sldId id="654" r:id="rId76"/>
    <p:sldId id="655" r:id="rId77"/>
    <p:sldId id="537" r:id="rId78"/>
    <p:sldId id="629" r:id="rId79"/>
    <p:sldId id="630" r:id="rId80"/>
    <p:sldId id="631" r:id="rId81"/>
    <p:sldId id="632" r:id="rId82"/>
    <p:sldId id="635" r:id="rId83"/>
    <p:sldId id="636" r:id="rId84"/>
    <p:sldId id="637" r:id="rId85"/>
    <p:sldId id="638" r:id="rId86"/>
    <p:sldId id="542" r:id="rId87"/>
    <p:sldId id="640" r:id="rId88"/>
    <p:sldId id="545" r:id="rId89"/>
    <p:sldId id="546" r:id="rId90"/>
    <p:sldId id="547" r:id="rId91"/>
    <p:sldId id="548" r:id="rId92"/>
    <p:sldId id="549" r:id="rId93"/>
    <p:sldId id="633" r:id="rId94"/>
    <p:sldId id="338" r:id="rId95"/>
    <p:sldId id="337" r:id="rId96"/>
    <p:sldId id="639" r:id="rId97"/>
  </p:sldIdLst>
  <p:sldSz cx="9144000" cy="5143500" type="screen16x9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4894"/>
    <a:srgbClr val="FF99FF"/>
    <a:srgbClr val="FFCCFF"/>
    <a:srgbClr val="BC74AE"/>
    <a:srgbClr val="003300"/>
    <a:srgbClr val="0F5032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A043-744E-49F7-991F-AA0371BD67E8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CAAB-635E-4F17-9B6C-A2C660FB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fujfj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3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defTabSz="9143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8" indent="-228582" algn="l" defTabSz="9143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8" indent="-228582" algn="l" defTabSz="9143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7.emf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6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emf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45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54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56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57.png"/><Relationship Id="rId4" Type="http://schemas.openxmlformats.org/officeDocument/2006/relationships/image" Target="../media/image56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57.png"/><Relationship Id="rId4" Type="http://schemas.openxmlformats.org/officeDocument/2006/relationships/image" Target="../media/image56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5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570.png"/><Relationship Id="rId7" Type="http://schemas.openxmlformats.org/officeDocument/2006/relationships/image" Target="../media/image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59.png"/><Relationship Id="rId4" Type="http://schemas.openxmlformats.org/officeDocument/2006/relationships/image" Target="../media/image58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3162"/>
            <a:ext cx="9144000" cy="89058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 TRÌNH DẠY HỌC TRÊN TRUYỀN HÌNH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283" y="325755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 TOÁN 8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6604"/>
            <a:ext cx="1519365" cy="151936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34100" y="29083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90830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8859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lăng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trụ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đứng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979081"/>
          <a:ext cx="5163452" cy="2641136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2772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8029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971550"/>
            <a:ext cx="3169366" cy="3875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701861"/>
            <a:ext cx="5163452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Lăng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trụ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đều</a:t>
            </a:r>
            <a:r>
              <a:rPr lang="en-US" sz="2200" b="1" dirty="0">
                <a:solidFill>
                  <a:srgbClr val="FFFF00"/>
                </a:solidFill>
              </a:rPr>
              <a:t>: </a:t>
            </a:r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đa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giác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đều</a:t>
            </a:r>
            <a:r>
              <a:rPr lang="en-US" sz="2200" b="1" dirty="0">
                <a:solidFill>
                  <a:srgbClr val="FFFF00"/>
                </a:solidFill>
              </a:rPr>
              <a:t>.</a:t>
            </a:r>
            <a:endParaRPr lang="en-US" sz="2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9550"/>
            <a:ext cx="703139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55404"/>
              </p:ext>
            </p:extLst>
          </p:nvPr>
        </p:nvGraphicFramePr>
        <p:xfrm>
          <a:off x="457200" y="1032688"/>
          <a:ext cx="8229600" cy="3657422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5664118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566073966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80508794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2859050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76855541"/>
                    </a:ext>
                  </a:extLst>
                </a:gridCol>
              </a:tblGrid>
              <a:tr h="677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lăng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đứng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6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6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chóp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8431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33550"/>
            <a:ext cx="609600" cy="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38150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hộp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nhật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69650"/>
              </p:ext>
            </p:extLst>
          </p:nvPr>
        </p:nvGraphicFramePr>
        <p:xfrm>
          <a:off x="509018" y="1622535"/>
          <a:ext cx="5163452" cy="2320815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167382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18618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534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3654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4841" y="927158"/>
            <a:ext cx="5503694" cy="407800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6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chữ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nhật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70" y="1192065"/>
            <a:ext cx="3075937" cy="25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38150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hộp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nhật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37843"/>
              </p:ext>
            </p:extLst>
          </p:nvPr>
        </p:nvGraphicFramePr>
        <p:xfrm>
          <a:off x="509018" y="1622535"/>
          <a:ext cx="5163452" cy="2320815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167382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18618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534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3654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70" y="1314878"/>
            <a:ext cx="3052485" cy="25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99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38150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hộp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nhật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271387"/>
              </p:ext>
            </p:extLst>
          </p:nvPr>
        </p:nvGraphicFramePr>
        <p:xfrm>
          <a:off x="509018" y="1622535"/>
          <a:ext cx="5163452" cy="2320815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167382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18618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534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3654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52" y="1404512"/>
            <a:ext cx="3028103" cy="25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2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38150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hộp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nhật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97338"/>
              </p:ext>
            </p:extLst>
          </p:nvPr>
        </p:nvGraphicFramePr>
        <p:xfrm>
          <a:off x="509018" y="1622535"/>
          <a:ext cx="5163452" cy="2320815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167382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18618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534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3654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123950"/>
            <a:ext cx="3204885" cy="25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0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38150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hộp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nhật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9018" y="1622535"/>
          <a:ext cx="5163452" cy="2320815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167382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18618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534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3654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52" y="1404512"/>
            <a:ext cx="3028103" cy="25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38150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hộp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nhật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49272"/>
              </p:ext>
            </p:extLst>
          </p:nvPr>
        </p:nvGraphicFramePr>
        <p:xfrm>
          <a:off x="533400" y="1161267"/>
          <a:ext cx="5163452" cy="2320815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167382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18618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534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3654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701861"/>
            <a:ext cx="5163452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lập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phương</a:t>
            </a:r>
            <a:r>
              <a:rPr lang="en-US" sz="2200" b="1" dirty="0">
                <a:solidFill>
                  <a:srgbClr val="FFFF00"/>
                </a:solidFill>
              </a:rPr>
              <a:t>: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hộp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chữ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nhật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6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70" y="1192065"/>
            <a:ext cx="3075937" cy="25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9550"/>
            <a:ext cx="703139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418051"/>
              </p:ext>
            </p:extLst>
          </p:nvPr>
        </p:nvGraphicFramePr>
        <p:xfrm>
          <a:off x="457200" y="1032688"/>
          <a:ext cx="8153400" cy="3767615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75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945">
                  <a:extLst>
                    <a:ext uri="{9D8B030D-6E8A-4147-A177-3AD203B41FA5}">
                      <a16:colId xmlns:a16="http://schemas.microsoft.com/office/drawing/2014/main" val="511512095"/>
                    </a:ext>
                  </a:extLst>
                </a:gridCol>
                <a:gridCol w="1751471">
                  <a:extLst>
                    <a:ext uri="{9D8B030D-6E8A-4147-A177-3AD203B41FA5}">
                      <a16:colId xmlns:a16="http://schemas.microsoft.com/office/drawing/2014/main" val="566073966"/>
                    </a:ext>
                  </a:extLst>
                </a:gridCol>
                <a:gridCol w="2023251">
                  <a:extLst>
                    <a:ext uri="{9D8B030D-6E8A-4147-A177-3AD203B41FA5}">
                      <a16:colId xmlns:a16="http://schemas.microsoft.com/office/drawing/2014/main" val="805087942"/>
                    </a:ext>
                  </a:extLst>
                </a:gridCol>
                <a:gridCol w="1434394">
                  <a:extLst>
                    <a:ext uri="{9D8B030D-6E8A-4147-A177-3AD203B41FA5}">
                      <a16:colId xmlns:a16="http://schemas.microsoft.com/office/drawing/2014/main" val="4285905064"/>
                    </a:ext>
                  </a:extLst>
                </a:gridCol>
                <a:gridCol w="1434394">
                  <a:extLst>
                    <a:ext uri="{9D8B030D-6E8A-4147-A177-3AD203B41FA5}">
                      <a16:colId xmlns:a16="http://schemas.microsoft.com/office/drawing/2014/main" val="3376855541"/>
                    </a:ext>
                  </a:extLst>
                </a:gridCol>
              </a:tblGrid>
              <a:tr h="677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lăng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đứng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6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chóp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8431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533" y="1816316"/>
            <a:ext cx="559735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45" y="2895020"/>
            <a:ext cx="559735" cy="8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56770" y="819150"/>
            <a:ext cx="2854842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26494"/>
              </p:ext>
            </p:extLst>
          </p:nvPr>
        </p:nvGraphicFramePr>
        <p:xfrm>
          <a:off x="990600" y="1504950"/>
          <a:ext cx="7187182" cy="2320815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24918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2121307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557042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883915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36542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1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66750"/>
            <a:ext cx="8382000" cy="107875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Chương</a:t>
            </a:r>
            <a:r>
              <a:rPr lang="en-US" sz="2800" b="1" dirty="0">
                <a:solidFill>
                  <a:schemeClr val="bg1"/>
                </a:solidFill>
              </a:rPr>
              <a:t> IV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HÌNH LĂNG TRỤ ĐỨNG. HÌNH CHÓP ĐỀU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601" y="3714750"/>
            <a:ext cx="7266798" cy="95563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i="1" dirty="0" err="1">
                <a:solidFill>
                  <a:srgbClr val="FFFF00"/>
                </a:solidFill>
              </a:rPr>
              <a:t>Giáo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viên</a:t>
            </a:r>
            <a:r>
              <a:rPr lang="en-US" sz="2400" b="1" i="1" dirty="0">
                <a:solidFill>
                  <a:srgbClr val="FFFF00"/>
                </a:solidFill>
              </a:rPr>
              <a:t>: </a:t>
            </a:r>
            <a:r>
              <a:rPr lang="en-US" sz="2400" b="1" i="1" dirty="0" err="1">
                <a:solidFill>
                  <a:srgbClr val="FFFF00"/>
                </a:solidFill>
              </a:rPr>
              <a:t>Phạm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Hoàng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Tuấn</a:t>
            </a:r>
            <a:r>
              <a:rPr lang="en-US" sz="2400" b="1" i="1" dirty="0">
                <a:solidFill>
                  <a:srgbClr val="FFFF00"/>
                </a:solidFill>
              </a:rPr>
              <a:t> Minh</a:t>
            </a:r>
          </a:p>
          <a:p>
            <a:pPr algn="ctr">
              <a:lnSpc>
                <a:spcPct val="120000"/>
              </a:lnSpc>
            </a:pPr>
            <a:r>
              <a:rPr lang="en-US" sz="2400" b="1" i="1" dirty="0" err="1">
                <a:solidFill>
                  <a:srgbClr val="FFFF00"/>
                </a:solidFill>
              </a:rPr>
              <a:t>Trường</a:t>
            </a:r>
            <a:r>
              <a:rPr lang="en-US" sz="2400" b="1" i="1" dirty="0">
                <a:solidFill>
                  <a:srgbClr val="FFFF00"/>
                </a:solidFill>
              </a:rPr>
              <a:t> THCS </a:t>
            </a:r>
            <a:r>
              <a:rPr lang="en-US" sz="2400" b="1" i="1" dirty="0" err="1">
                <a:solidFill>
                  <a:srgbClr val="FFFF00"/>
                </a:solidFill>
              </a:rPr>
              <a:t>Trưng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Vương</a:t>
            </a:r>
            <a:r>
              <a:rPr lang="en-US" sz="2400" b="1" i="1" dirty="0">
                <a:solidFill>
                  <a:srgbClr val="FFFF00"/>
                </a:solidFill>
              </a:rPr>
              <a:t> – </a:t>
            </a:r>
            <a:r>
              <a:rPr lang="en-US" sz="2400" b="1" i="1" dirty="0" err="1">
                <a:solidFill>
                  <a:srgbClr val="FFFF00"/>
                </a:solidFill>
              </a:rPr>
              <a:t>Quận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Hoàn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Kiếm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352935"/>
            <a:ext cx="8534400" cy="67601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ÔN TẬP CHƯƠNG IV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4233" y="188083"/>
            <a:ext cx="2667000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661459"/>
            <a:ext cx="3967305" cy="1177241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Mặt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một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giác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Các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mặt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bên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các</a:t>
            </a:r>
            <a:r>
              <a:rPr lang="en-US" sz="2400" b="1" dirty="0">
                <a:solidFill>
                  <a:schemeClr val="tx2"/>
                </a:solidFill>
              </a:rPr>
              <a:t> tam </a:t>
            </a:r>
            <a:r>
              <a:rPr lang="en-US" sz="2400" b="1" dirty="0" err="1">
                <a:solidFill>
                  <a:schemeClr val="tx2"/>
                </a:solidFill>
              </a:rPr>
              <a:t>giác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chung</a:t>
            </a:r>
            <a:r>
              <a:rPr lang="en-US" sz="2400" b="1" dirty="0">
                <a:solidFill>
                  <a:schemeClr val="tx2"/>
                </a:solidFill>
              </a:rPr>
              <a:t> 1 </a:t>
            </a:r>
            <a:r>
              <a:rPr lang="en-US" sz="2400" b="1" dirty="0" err="1">
                <a:solidFill>
                  <a:schemeClr val="tx2"/>
                </a:solidFill>
              </a:rPr>
              <a:t>đỉnh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778" y="612015"/>
            <a:ext cx="2371885" cy="32924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438150"/>
            <a:ext cx="0" cy="4419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6516" y="188083"/>
            <a:ext cx="2854842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2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4233" y="188083"/>
            <a:ext cx="2667000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3832104"/>
            <a:ext cx="3967305" cy="99257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+ </a:t>
            </a:r>
            <a:r>
              <a:rPr lang="en-US" sz="2000" b="1" dirty="0" err="1">
                <a:solidFill>
                  <a:schemeClr val="tx2"/>
                </a:solidFill>
              </a:rPr>
              <a:t>Mặt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đáy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là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một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giác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US" sz="2000" b="1" dirty="0">
                <a:solidFill>
                  <a:schemeClr val="tx2"/>
                </a:solidFill>
              </a:rPr>
              <a:t>+ </a:t>
            </a:r>
            <a:r>
              <a:rPr lang="en-US" sz="2000" b="1" dirty="0" err="1">
                <a:solidFill>
                  <a:schemeClr val="tx2"/>
                </a:solidFill>
              </a:rPr>
              <a:t>Các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mặt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bên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là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các</a:t>
            </a:r>
            <a:r>
              <a:rPr lang="en-US" sz="2000" b="1" dirty="0">
                <a:solidFill>
                  <a:schemeClr val="tx2"/>
                </a:solidFill>
              </a:rPr>
              <a:t> tam </a:t>
            </a:r>
            <a:r>
              <a:rPr lang="en-US" sz="2000" b="1" dirty="0" err="1">
                <a:solidFill>
                  <a:schemeClr val="tx2"/>
                </a:solidFill>
              </a:rPr>
              <a:t>giác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chung</a:t>
            </a:r>
            <a:r>
              <a:rPr lang="en-US" sz="2000" b="1" dirty="0">
                <a:solidFill>
                  <a:schemeClr val="tx2"/>
                </a:solidFill>
              </a:rPr>
              <a:t> 1 </a:t>
            </a:r>
            <a:r>
              <a:rPr lang="en-US" sz="2000" b="1" dirty="0" err="1">
                <a:solidFill>
                  <a:schemeClr val="tx2"/>
                </a:solidFill>
              </a:rPr>
              <a:t>đỉnh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80" y="612015"/>
            <a:ext cx="2447084" cy="33968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0" y="438150"/>
            <a:ext cx="0" cy="44196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6516" y="188083"/>
            <a:ext cx="2854842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18" y="507628"/>
            <a:ext cx="2562736" cy="35012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649" y="3846124"/>
            <a:ext cx="4073350" cy="99257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tx2"/>
                </a:solidFill>
              </a:rPr>
              <a:t>Hình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chóp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mặt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đáy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giác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đều</a:t>
            </a:r>
            <a:r>
              <a:rPr lang="en-US" sz="2000" b="1" dirty="0">
                <a:solidFill>
                  <a:schemeClr val="tx2"/>
                </a:solidFill>
              </a:rPr>
              <a:t>; </a:t>
            </a:r>
            <a:r>
              <a:rPr lang="en-US" sz="2000" b="1" dirty="0" err="1">
                <a:solidFill>
                  <a:schemeClr val="tx2"/>
                </a:solidFill>
              </a:rPr>
              <a:t>các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mặt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là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các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spc="-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9018" y="588134"/>
            <a:ext cx="5163452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21218"/>
              </p:ext>
            </p:extLst>
          </p:nvPr>
        </p:nvGraphicFramePr>
        <p:xfrm>
          <a:off x="509018" y="1254121"/>
          <a:ext cx="5586981" cy="2286000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19093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376615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214659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76614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0172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14350"/>
            <a:ext cx="2910066" cy="39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0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9018" y="588134"/>
            <a:ext cx="5163452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3766"/>
              </p:ext>
            </p:extLst>
          </p:nvPr>
        </p:nvGraphicFramePr>
        <p:xfrm>
          <a:off x="509018" y="1254121"/>
          <a:ext cx="5586981" cy="2317167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19093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376615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214659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76614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0172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tam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679" y="600982"/>
            <a:ext cx="2848699" cy="3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9018" y="588134"/>
            <a:ext cx="5163452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54399"/>
              </p:ext>
            </p:extLst>
          </p:nvPr>
        </p:nvGraphicFramePr>
        <p:xfrm>
          <a:off x="509018" y="1254121"/>
          <a:ext cx="5586981" cy="2317167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19093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376615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214659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76614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0172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tam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604526"/>
            <a:ext cx="2848699" cy="3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9018" y="588134"/>
            <a:ext cx="5163452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85467"/>
              </p:ext>
            </p:extLst>
          </p:nvPr>
        </p:nvGraphicFramePr>
        <p:xfrm>
          <a:off x="509018" y="1254121"/>
          <a:ext cx="5586981" cy="2317167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19093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376615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214659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76614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0172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tam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21" y="597437"/>
            <a:ext cx="2848699" cy="3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42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9018" y="588134"/>
            <a:ext cx="5163452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9018" y="1254121"/>
          <a:ext cx="5586981" cy="2621967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19093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376615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214659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76614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0172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tam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chóp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77944"/>
            <a:ext cx="2848699" cy="3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4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9017" y="350644"/>
            <a:ext cx="5586981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31683"/>
              </p:ext>
            </p:extLst>
          </p:nvPr>
        </p:nvGraphicFramePr>
        <p:xfrm>
          <a:off x="509017" y="904782"/>
          <a:ext cx="5586981" cy="2621967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19093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376615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214659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76614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0172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tam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chóp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14350"/>
            <a:ext cx="2910066" cy="39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5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9017" y="350644"/>
            <a:ext cx="5586981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9017" y="904782"/>
          <a:ext cx="5586981" cy="2621967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19093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376615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214659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376614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70172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584273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tam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20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chóp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3701861"/>
            <a:ext cx="5163452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Trung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đoạn</a:t>
            </a:r>
            <a:r>
              <a:rPr lang="en-US" sz="2200" b="1" dirty="0">
                <a:solidFill>
                  <a:srgbClr val="FFFF00"/>
                </a:solidFill>
              </a:rPr>
              <a:t>: </a:t>
            </a:r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vẽ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từ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đỉnh</a:t>
            </a:r>
            <a:r>
              <a:rPr lang="en-US" sz="2200" b="1" dirty="0">
                <a:solidFill>
                  <a:schemeClr val="bg1"/>
                </a:solidFill>
              </a:rPr>
              <a:t> S </a:t>
            </a:r>
            <a:r>
              <a:rPr lang="en-US" sz="2200" b="1" dirty="0" err="1">
                <a:solidFill>
                  <a:schemeClr val="bg1"/>
                </a:solidFill>
              </a:rPr>
              <a:t>của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mỗi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bên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87206"/>
            <a:ext cx="2971800" cy="41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9550"/>
            <a:ext cx="703139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98822"/>
              </p:ext>
            </p:extLst>
          </p:nvPr>
        </p:nvGraphicFramePr>
        <p:xfrm>
          <a:off x="495300" y="1047750"/>
          <a:ext cx="8153399" cy="3531136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00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467">
                  <a:extLst>
                    <a:ext uri="{9D8B030D-6E8A-4147-A177-3AD203B41FA5}">
                      <a16:colId xmlns:a16="http://schemas.microsoft.com/office/drawing/2014/main" val="3842187432"/>
                    </a:ext>
                  </a:extLst>
                </a:gridCol>
                <a:gridCol w="1670779">
                  <a:extLst>
                    <a:ext uri="{9D8B030D-6E8A-4147-A177-3AD203B41FA5}">
                      <a16:colId xmlns:a16="http://schemas.microsoft.com/office/drawing/2014/main" val="566073966"/>
                    </a:ext>
                  </a:extLst>
                </a:gridCol>
                <a:gridCol w="1670779">
                  <a:extLst>
                    <a:ext uri="{9D8B030D-6E8A-4147-A177-3AD203B41FA5}">
                      <a16:colId xmlns:a16="http://schemas.microsoft.com/office/drawing/2014/main" val="805087942"/>
                    </a:ext>
                  </a:extLst>
                </a:gridCol>
                <a:gridCol w="935636">
                  <a:extLst>
                    <a:ext uri="{9D8B030D-6E8A-4147-A177-3AD203B41FA5}">
                      <a16:colId xmlns:a16="http://schemas.microsoft.com/office/drawing/2014/main" val="4285905064"/>
                    </a:ext>
                  </a:extLst>
                </a:gridCol>
                <a:gridCol w="1871271">
                  <a:extLst>
                    <a:ext uri="{9D8B030D-6E8A-4147-A177-3AD203B41FA5}">
                      <a16:colId xmlns:a16="http://schemas.microsoft.com/office/drawing/2014/main" val="3376855541"/>
                    </a:ext>
                  </a:extLst>
                </a:gridCol>
              </a:tblGrid>
              <a:tr h="5511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8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lăng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đứng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16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chóp</a:t>
                      </a:r>
                      <a:r>
                        <a:rPr lang="en-US" sz="16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l-GR" sz="16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cân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chung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1600" b="1" i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16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</a:t>
                      </a:r>
                      <a:r>
                        <a:rPr lang="en-US" sz="16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ường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đỉnh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chóp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tâm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r>
                        <a:rPr lang="en-US" sz="16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vi-VN" sz="16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8431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38550"/>
            <a:ext cx="635935" cy="928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634341"/>
            <a:ext cx="559735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966" y="2694575"/>
            <a:ext cx="930800" cy="8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" y="1169402"/>
            <a:ext cx="1822390" cy="3363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2" y="1169402"/>
            <a:ext cx="1822390" cy="3363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7440"/>
            <a:ext cx="1822390" cy="337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2" y="1169402"/>
            <a:ext cx="2372043" cy="3383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314" y="1377330"/>
            <a:ext cx="1161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085" y="229267"/>
            <a:ext cx="6400800" cy="881776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</a:rPr>
              <a:t>Chương</a:t>
            </a:r>
            <a:r>
              <a:rPr lang="en-US" sz="2400" b="1" dirty="0">
                <a:solidFill>
                  <a:schemeClr val="bg1"/>
                </a:solidFill>
              </a:rPr>
              <a:t> IV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HÌNH LĂNG TRỤ ĐỨNG. HÌNH CHÓP ĐỀU</a:t>
            </a:r>
          </a:p>
        </p:txBody>
      </p:sp>
    </p:spTree>
    <p:extLst>
      <p:ext uri="{BB962C8B-B14F-4D97-AF65-F5344CB8AC3E}">
        <p14:creationId xmlns:p14="http://schemas.microsoft.com/office/powerpoint/2010/main" val="27155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" y="1169402"/>
            <a:ext cx="1822390" cy="3363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2" y="1169402"/>
            <a:ext cx="1822390" cy="3363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7440"/>
            <a:ext cx="1822390" cy="337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2" y="1169402"/>
            <a:ext cx="2372043" cy="3383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314" y="1377330"/>
            <a:ext cx="1161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36" y="1143264"/>
            <a:ext cx="2755475" cy="33897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8130" y="1315005"/>
            <a:ext cx="1447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085" y="229267"/>
            <a:ext cx="6400800" cy="881776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</a:rPr>
              <a:t>Chương</a:t>
            </a:r>
            <a:r>
              <a:rPr lang="en-US" sz="2400" b="1" dirty="0">
                <a:solidFill>
                  <a:schemeClr val="bg1"/>
                </a:solidFill>
              </a:rPr>
              <a:t> IV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HÌNH LĂNG TRỤ ĐỨNG. HÌNH CHÓP ĐỀU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0" y="3891533"/>
            <a:ext cx="768054" cy="62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538" y="1916909"/>
            <a:ext cx="4519628" cy="9169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AD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0123" y="1515340"/>
            <a:ext cx="4783166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a) </a:t>
            </a:r>
            <a:r>
              <a:rPr lang="en-US" sz="2400" b="1" dirty="0" err="1">
                <a:solidFill>
                  <a:srgbClr val="FFFF00"/>
                </a:solidFill>
              </a:rPr>
              <a:t>Hoàn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khẳng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định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sau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3536" y="3760382"/>
            <a:ext cx="4516086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MN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3537" y="2821540"/>
            <a:ext cx="4528487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MQ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05" y="1916909"/>
            <a:ext cx="3709332" cy="2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3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538" y="1916909"/>
            <a:ext cx="4519628" cy="9169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AD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670" y="1494343"/>
            <a:ext cx="4887353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a) </a:t>
            </a:r>
            <a:r>
              <a:rPr lang="en-US" sz="2400" b="1" dirty="0" err="1">
                <a:solidFill>
                  <a:srgbClr val="FFFF00"/>
                </a:solidFill>
              </a:rPr>
              <a:t>Hoàn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khẳng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định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sau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537" y="2266950"/>
            <a:ext cx="4528487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cắt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nhau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tại</a:t>
            </a:r>
            <a:r>
              <a:rPr lang="en-US" sz="2400" b="1" dirty="0">
                <a:solidFill>
                  <a:srgbClr val="FFFF00"/>
                </a:solidFill>
              </a:rPr>
              <a:t>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536" y="3760382"/>
            <a:ext cx="4516086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MN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537" y="2821540"/>
            <a:ext cx="4528487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MQ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0616"/>
            <a:ext cx="3790141" cy="26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538" y="1916909"/>
            <a:ext cx="4519628" cy="9169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AD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14" y="1499951"/>
            <a:ext cx="4859366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a) </a:t>
            </a:r>
            <a:r>
              <a:rPr lang="en-US" sz="2400" b="1" dirty="0" err="1">
                <a:solidFill>
                  <a:srgbClr val="FFFF00"/>
                </a:solidFill>
              </a:rPr>
              <a:t>Hoàn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khẳng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định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sau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537" y="2266950"/>
            <a:ext cx="4528488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vuông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góc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với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nhau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tại</a:t>
            </a:r>
            <a:r>
              <a:rPr lang="en-US" sz="2400" b="1" dirty="0">
                <a:solidFill>
                  <a:srgbClr val="FFFF00"/>
                </a:solidFill>
              </a:rPr>
              <a:t>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536" y="3760382"/>
            <a:ext cx="4516086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MN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537" y="2821540"/>
            <a:ext cx="4528487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MQ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49818"/>
            <a:ext cx="3790141" cy="26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3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538" y="1916909"/>
            <a:ext cx="4519628" cy="9169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AD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6458" y="1390049"/>
            <a:ext cx="4935566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a) </a:t>
            </a:r>
            <a:r>
              <a:rPr lang="en-US" sz="2400" b="1" dirty="0" err="1">
                <a:solidFill>
                  <a:srgbClr val="FFFF00"/>
                </a:solidFill>
              </a:rPr>
              <a:t>Hoàn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khẳng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định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sau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537" y="2266950"/>
            <a:ext cx="4528487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cắt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nhau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tại</a:t>
            </a:r>
            <a:r>
              <a:rPr lang="en-US" sz="2400" b="1" dirty="0">
                <a:solidFill>
                  <a:srgbClr val="FFFF00"/>
                </a:solidFill>
              </a:rPr>
              <a:t>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536" y="3760382"/>
            <a:ext cx="4516086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MN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537" y="2821540"/>
            <a:ext cx="4528487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MQ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9485" y="3230750"/>
            <a:ext cx="4528487" cy="407800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không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cùng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nằm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trong</a:t>
            </a:r>
            <a:r>
              <a:rPr lang="en-US" sz="2200" b="1" dirty="0">
                <a:solidFill>
                  <a:srgbClr val="FFFF00"/>
                </a:solidFill>
              </a:rPr>
              <a:t> 1 </a:t>
            </a:r>
            <a:r>
              <a:rPr lang="en-US" sz="2200" b="1" dirty="0" err="1">
                <a:solidFill>
                  <a:srgbClr val="FFFF00"/>
                </a:solidFill>
              </a:rPr>
              <a:t>mặt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phẳng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070783"/>
            <a:ext cx="3790141" cy="26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28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538" y="1916909"/>
            <a:ext cx="4519628" cy="9169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AD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36" y="1400896"/>
            <a:ext cx="5011766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a) </a:t>
            </a:r>
            <a:r>
              <a:rPr lang="en-US" sz="2400" b="1" dirty="0" err="1">
                <a:solidFill>
                  <a:srgbClr val="FFFF00"/>
                </a:solidFill>
              </a:rPr>
              <a:t>Hoàn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khẳng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định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sau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3537" y="2266950"/>
            <a:ext cx="4528487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cắt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nhau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tại</a:t>
            </a:r>
            <a:r>
              <a:rPr lang="en-US" sz="2400" b="1" dirty="0">
                <a:solidFill>
                  <a:srgbClr val="FFFF00"/>
                </a:solidFill>
              </a:rPr>
              <a:t>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3536" y="3760382"/>
            <a:ext cx="4516086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MN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537" y="2821540"/>
            <a:ext cx="4528487" cy="95564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MQ </a:t>
            </a:r>
            <a:r>
              <a:rPr lang="en-US" sz="2400" b="1" dirty="0" err="1">
                <a:solidFill>
                  <a:schemeClr val="bg1"/>
                </a:solidFill>
              </a:rPr>
              <a:t>là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…………….………………………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9485" y="3230750"/>
            <a:ext cx="4528487" cy="407800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không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cùng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nằm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trong</a:t>
            </a:r>
            <a:r>
              <a:rPr lang="en-US" sz="2200" b="1" dirty="0">
                <a:solidFill>
                  <a:srgbClr val="FFFF00"/>
                </a:solidFill>
              </a:rPr>
              <a:t> 1 </a:t>
            </a:r>
            <a:r>
              <a:rPr lang="en-US" sz="2200" b="1" dirty="0" err="1">
                <a:solidFill>
                  <a:srgbClr val="FFFF00"/>
                </a:solidFill>
              </a:rPr>
              <a:t>mặt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phẳng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9484" y="4116163"/>
            <a:ext cx="4500137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song </a:t>
            </a:r>
            <a:r>
              <a:rPr lang="en-US" sz="2400" b="1" dirty="0" err="1">
                <a:solidFill>
                  <a:srgbClr val="FFFF00"/>
                </a:solidFill>
              </a:rPr>
              <a:t>song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119617"/>
            <a:ext cx="3790141" cy="25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72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3114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1022469"/>
            <a:ext cx="0" cy="36828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1022469"/>
            <a:ext cx="0" cy="36828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021" y="1123950"/>
            <a:ext cx="2548180" cy="80790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Hai </a:t>
            </a:r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phân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biệt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96900" y="1504950"/>
            <a:ext cx="12700" cy="26670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490961"/>
            <a:ext cx="45290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2508" y="2252423"/>
            <a:ext cx="1936170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</a:rPr>
              <a:t>Cắt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nhau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8169" y="3115338"/>
            <a:ext cx="1948870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</a:rPr>
              <a:t>Song </a:t>
            </a:r>
            <a:r>
              <a:rPr lang="en-US" sz="2400" b="1" dirty="0" err="1">
                <a:solidFill>
                  <a:schemeClr val="bg1"/>
                </a:solidFill>
              </a:rPr>
              <a:t>song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6900" y="4171950"/>
            <a:ext cx="45290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5261" y="3333750"/>
            <a:ext cx="452908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87522" y="3753520"/>
            <a:ext cx="2389077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Không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cùng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thuộc</a:t>
            </a:r>
            <a:r>
              <a:rPr lang="en-US" sz="2200" b="1" dirty="0">
                <a:solidFill>
                  <a:schemeClr val="bg1"/>
                </a:solidFill>
              </a:rPr>
              <a:t> 1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01" y="1105170"/>
            <a:ext cx="2514600" cy="9125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390900" y="1157502"/>
            <a:ext cx="2492152" cy="80790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Đường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thẳng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mặt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phẳng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68452" y="1105170"/>
            <a:ext cx="2514600" cy="9125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  <p:bldP spid="33" grpId="0" animBg="1"/>
      <p:bldP spid="34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9201" y="2411418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(MNPQ).</a:t>
            </a:r>
            <a:endParaRPr lang="en-US" sz="24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1134" y="1244215"/>
                <a:ext cx="4532031" cy="1110877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b)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Điền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endParaRPr lang="en-US" sz="24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thích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hợp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34" y="1244215"/>
                <a:ext cx="4532031" cy="1110877"/>
              </a:xfrm>
              <a:prstGeom prst="rect">
                <a:avLst/>
              </a:prstGeom>
              <a:blipFill>
                <a:blip r:embed="rId2"/>
                <a:stretch>
                  <a:fillRect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52999" y="3125527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(BCPN).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201" y="3880456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CN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(ADQM).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09750"/>
            <a:ext cx="4008682" cy="28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88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9201" y="2411418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(MNPQ).</a:t>
            </a:r>
            <a:endParaRPr lang="en-US" sz="24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1134" y="1244215"/>
                <a:ext cx="4532031" cy="1110877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b)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Điền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endParaRPr lang="en-US" sz="24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thích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hợp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34" y="1244215"/>
                <a:ext cx="4532031" cy="1110877"/>
              </a:xfrm>
              <a:prstGeom prst="rect">
                <a:avLst/>
              </a:prstGeom>
              <a:blipFill>
                <a:blip r:embed="rId2"/>
                <a:stretch>
                  <a:fillRect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52999" y="3125527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(BCPN).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201" y="3880456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CN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(ADQM).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2392" y="2266950"/>
            <a:ext cx="532208" cy="68479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//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3" y="1653545"/>
            <a:ext cx="4436376" cy="30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6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9201" y="2411418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(MNPQ).</a:t>
            </a:r>
            <a:endParaRPr lang="en-US" sz="24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1134" y="1244215"/>
                <a:ext cx="4532031" cy="1110877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b)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Điền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endParaRPr lang="en-US" sz="24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thích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hợp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34" y="1244215"/>
                <a:ext cx="4532031" cy="1110877"/>
              </a:xfrm>
              <a:prstGeom prst="rect">
                <a:avLst/>
              </a:prstGeom>
              <a:blipFill>
                <a:blip r:embed="rId2"/>
                <a:stretch>
                  <a:fillRect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52999" y="3125527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(BCPN).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201" y="3880456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CN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(ADQM).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2392" y="2266950"/>
            <a:ext cx="532208" cy="68479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//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80763" y="2975996"/>
                <a:ext cx="6438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63" y="2975996"/>
                <a:ext cx="64383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53686"/>
            <a:ext cx="4419600" cy="3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2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9550"/>
            <a:ext cx="703139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253204"/>
              </p:ext>
            </p:extLst>
          </p:nvPr>
        </p:nvGraphicFramePr>
        <p:xfrm>
          <a:off x="457200" y="1081922"/>
          <a:ext cx="8229600" cy="3547229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6607396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0508794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8590506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76855541"/>
                    </a:ext>
                  </a:extLst>
                </a:gridCol>
              </a:tblGrid>
              <a:tr h="67740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lăng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trụ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đứng</a:t>
                      </a:r>
                      <a:endParaRPr lang="vi-VN" sz="18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hộp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18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60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chóp</a:t>
                      </a:r>
                      <a:r>
                        <a:rPr lang="en-US" sz="18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đều</a:t>
                      </a:r>
                      <a:endParaRPr lang="vi-VN" sz="18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84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2" y="417809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9201" y="2411418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AB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(MNPQ).</a:t>
            </a:r>
            <a:endParaRPr lang="en-US" sz="24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1134" y="1244215"/>
                <a:ext cx="4532031" cy="1110877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b)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Điền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endParaRPr lang="en-US" sz="24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thích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hợp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34" y="1244215"/>
                <a:ext cx="4532031" cy="1110877"/>
              </a:xfrm>
              <a:prstGeom prst="rect">
                <a:avLst/>
              </a:prstGeom>
              <a:blipFill>
                <a:blip r:embed="rId2"/>
                <a:stretch>
                  <a:fillRect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52999" y="3125527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AB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(BCPN).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201" y="3880456"/>
            <a:ext cx="3633963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3) CN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(ADQM).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2392" y="2266950"/>
            <a:ext cx="532208" cy="68479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//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80763" y="2975996"/>
                <a:ext cx="6438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63" y="2975996"/>
                <a:ext cx="64383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90620" y="3690292"/>
            <a:ext cx="532208" cy="68479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//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85" y="1262024"/>
            <a:ext cx="4329506" cy="32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35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3114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6504" y="1022469"/>
            <a:ext cx="0" cy="36828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026569"/>
            <a:ext cx="0" cy="36828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021" y="1123950"/>
            <a:ext cx="2243379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Hai </a:t>
            </a:r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phân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biệt</a:t>
            </a:r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96900" y="1504950"/>
            <a:ext cx="12700" cy="2286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490961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2508" y="2252423"/>
            <a:ext cx="1936170" cy="407800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Cắt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nhau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2508" y="2851583"/>
            <a:ext cx="1948870" cy="407800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</a:rPr>
              <a:t>Song </a:t>
            </a:r>
            <a:r>
              <a:rPr lang="en-US" sz="2200" b="1" dirty="0" err="1">
                <a:solidFill>
                  <a:schemeClr val="bg1"/>
                </a:solidFill>
              </a:rPr>
              <a:t>song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6900" y="3790950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" y="3069995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53183" y="3450743"/>
            <a:ext cx="2100284" cy="108490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Không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cùng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thuộc</a:t>
            </a:r>
            <a:r>
              <a:rPr lang="en-US" sz="2200" b="1" dirty="0">
                <a:solidFill>
                  <a:schemeClr val="bg1"/>
                </a:solidFill>
              </a:rPr>
              <a:t> 1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1453" y="1040839"/>
            <a:ext cx="2213816" cy="9125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10054" y="1131772"/>
            <a:ext cx="2428110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63012" y="1048662"/>
            <a:ext cx="2323389" cy="9690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91913" y="2190750"/>
            <a:ext cx="1860380" cy="108490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song song </a:t>
            </a:r>
            <a:r>
              <a:rPr lang="en-US" sz="2200" b="1" dirty="0" err="1">
                <a:solidFill>
                  <a:schemeClr val="bg1"/>
                </a:solidFill>
              </a:rPr>
              <a:t>với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9094" y="3471692"/>
            <a:ext cx="1860380" cy="108490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góc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với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154953" y="1504950"/>
            <a:ext cx="4167" cy="2667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39005" y="2801363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24200" y="4171950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89042" y="1169251"/>
            <a:ext cx="2428110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Hai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phân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biệt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2000" y="1086141"/>
            <a:ext cx="2323389" cy="9690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3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9709" y="2411418"/>
            <a:ext cx="4253456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(ABCD)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(MNPQ).</a:t>
            </a:r>
            <a:endParaRPr lang="en-US" sz="24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1134" y="1244215"/>
                <a:ext cx="4532031" cy="117724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c)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Điền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endParaRPr lang="en-US" sz="24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thích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hợp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34" y="1244215"/>
                <a:ext cx="4532031" cy="1177241"/>
              </a:xfrm>
              <a:prstGeom prst="rect">
                <a:avLst/>
              </a:prstGeom>
              <a:blipFill>
                <a:blip r:embed="rId2"/>
                <a:stretch>
                  <a:fillRect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39709" y="3066097"/>
            <a:ext cx="4253456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(ABCD)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(BCPN).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23" y="1733550"/>
            <a:ext cx="3969719" cy="27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6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9709" y="2411418"/>
            <a:ext cx="4253456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(ABCD)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(MNPQ).</a:t>
            </a:r>
            <a:endParaRPr lang="en-US" sz="24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1134" y="1244215"/>
                <a:ext cx="4532031" cy="117724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c)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Điền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endParaRPr lang="en-US" sz="24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thích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hợp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34" y="1244215"/>
                <a:ext cx="4532031" cy="1177241"/>
              </a:xfrm>
              <a:prstGeom prst="rect">
                <a:avLst/>
              </a:prstGeom>
              <a:blipFill>
                <a:blip r:embed="rId2"/>
                <a:stretch>
                  <a:fillRect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39709" y="3002144"/>
            <a:ext cx="4253456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(ABCD)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(BCPN).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1" y="1960162"/>
            <a:ext cx="3534215" cy="2596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6147" y="2239063"/>
            <a:ext cx="532208" cy="68479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290839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623" y="756587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9709" y="2590521"/>
            <a:ext cx="4253456" cy="51244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1)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(ABCD)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(MNPQ).</a:t>
            </a:r>
            <a:endParaRPr lang="en-US" sz="24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61134" y="1244215"/>
                <a:ext cx="4532031" cy="117724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c)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Điền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endParaRPr lang="en-US" sz="24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thích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</a:rPr>
                  <a:t>hợp</a:t>
                </a:r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134" y="1244215"/>
                <a:ext cx="4532031" cy="1177241"/>
              </a:xfrm>
              <a:prstGeom prst="rect">
                <a:avLst/>
              </a:prstGeom>
              <a:blipFill>
                <a:blip r:embed="rId2"/>
                <a:stretch>
                  <a:fillRect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39709" y="3351769"/>
            <a:ext cx="4253456" cy="473780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</a:rPr>
              <a:t>2)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(ABCD) … </a:t>
            </a:r>
            <a:r>
              <a:rPr lang="en-US" sz="2400" b="1" dirty="0" err="1">
                <a:solidFill>
                  <a:schemeClr val="bg1"/>
                </a:solidFill>
              </a:rPr>
              <a:t>mp</a:t>
            </a:r>
            <a:r>
              <a:rPr lang="en-US" sz="2400" b="1" dirty="0">
                <a:solidFill>
                  <a:schemeClr val="bg1"/>
                </a:solidFill>
              </a:rPr>
              <a:t>(BCPN).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6147" y="2418166"/>
            <a:ext cx="532208" cy="68479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//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44518" y="3217882"/>
                <a:ext cx="6438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518" y="3217882"/>
                <a:ext cx="64383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2" y="1765578"/>
            <a:ext cx="4123455" cy="29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0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3114"/>
            <a:ext cx="7113829" cy="46935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600" b="1" dirty="0">
                <a:solidFill>
                  <a:srgbClr val="FFFF00"/>
                </a:solidFill>
              </a:rPr>
              <a:t>2. </a:t>
            </a:r>
            <a:r>
              <a:rPr lang="en-US" sz="2600" b="1" dirty="0" err="1">
                <a:solidFill>
                  <a:srgbClr val="FFFF00"/>
                </a:solidFill>
              </a:rPr>
              <a:t>Đường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và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Mặt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phẳng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trong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không</a:t>
            </a:r>
            <a:r>
              <a:rPr lang="en-US" sz="2600" b="1" dirty="0">
                <a:solidFill>
                  <a:srgbClr val="FFFF00"/>
                </a:solidFill>
              </a:rPr>
              <a:t> </a:t>
            </a:r>
            <a:r>
              <a:rPr lang="en-US" sz="2600" b="1" dirty="0" err="1">
                <a:solidFill>
                  <a:srgbClr val="FFFF00"/>
                </a:solidFill>
              </a:rPr>
              <a:t>gian</a:t>
            </a:r>
            <a:endParaRPr lang="en-US" sz="2600" b="1" dirty="0">
              <a:solidFill>
                <a:srgbClr val="FFFF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6504" y="1022469"/>
            <a:ext cx="0" cy="36828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026569"/>
            <a:ext cx="0" cy="368288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6021" y="1123950"/>
            <a:ext cx="2243379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Hai </a:t>
            </a:r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phân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biệt</a:t>
            </a:r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96900" y="1504950"/>
            <a:ext cx="12700" cy="2286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490961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2508" y="2252423"/>
            <a:ext cx="1936170" cy="407800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Cắt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nhau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2508" y="2851583"/>
            <a:ext cx="1948870" cy="407800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</a:rPr>
              <a:t>Song </a:t>
            </a:r>
            <a:r>
              <a:rPr lang="en-US" sz="2200" b="1" dirty="0" err="1">
                <a:solidFill>
                  <a:schemeClr val="bg1"/>
                </a:solidFill>
              </a:rPr>
              <a:t>song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6900" y="3790950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09600" y="3069995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53183" y="3450743"/>
            <a:ext cx="2100284" cy="108490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Không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cùng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thuộc</a:t>
            </a:r>
            <a:r>
              <a:rPr lang="en-US" sz="2200" b="1" dirty="0">
                <a:solidFill>
                  <a:schemeClr val="bg1"/>
                </a:solidFill>
              </a:rPr>
              <a:t> 1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1453" y="1040839"/>
            <a:ext cx="2213816" cy="9125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110054" y="1131772"/>
            <a:ext cx="2428110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63012" y="1048662"/>
            <a:ext cx="2323389" cy="9690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91913" y="2190750"/>
            <a:ext cx="1860380" cy="108490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song song </a:t>
            </a:r>
            <a:r>
              <a:rPr lang="en-US" sz="2200" b="1" dirty="0" err="1">
                <a:solidFill>
                  <a:schemeClr val="bg1"/>
                </a:solidFill>
              </a:rPr>
              <a:t>với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9094" y="3471692"/>
            <a:ext cx="1860380" cy="108490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Đường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góc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với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154953" y="1504950"/>
            <a:ext cx="4167" cy="2667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39005" y="2801363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24200" y="4171950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89042" y="1169251"/>
            <a:ext cx="2428110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Hai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phân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biệt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2000" y="1086141"/>
            <a:ext cx="2323389" cy="96908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6175" y="2465273"/>
            <a:ext cx="1982595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Hai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r>
              <a:rPr lang="en-US" sz="2200" b="1" dirty="0">
                <a:solidFill>
                  <a:schemeClr val="bg1"/>
                </a:solidFill>
              </a:rPr>
              <a:t> song </a:t>
            </a:r>
            <a:r>
              <a:rPr lang="en-US" sz="2200" b="1" dirty="0" err="1">
                <a:solidFill>
                  <a:schemeClr val="bg1"/>
                </a:solidFill>
              </a:rPr>
              <a:t>song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0901" y="3804386"/>
            <a:ext cx="1995414" cy="74635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Hai </a:t>
            </a:r>
            <a:r>
              <a:rPr lang="en-US" sz="2200" b="1" dirty="0" err="1">
                <a:solidFill>
                  <a:schemeClr val="bg1"/>
                </a:solidFill>
              </a:rPr>
              <a:t>mặt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phẳng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góc</a:t>
            </a:r>
            <a:endParaRPr lang="en-US" sz="2200" b="1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033941" y="1542429"/>
            <a:ext cx="4167" cy="2667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017993" y="2838842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003188" y="4209429"/>
            <a:ext cx="452908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2" grpId="0"/>
      <p:bldP spid="3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" y="1169402"/>
            <a:ext cx="1822390" cy="3363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2" y="1169402"/>
            <a:ext cx="1822390" cy="3363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7440"/>
            <a:ext cx="1822390" cy="337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2" y="1169402"/>
            <a:ext cx="2372043" cy="3383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314" y="1377330"/>
            <a:ext cx="1161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36" y="1143264"/>
            <a:ext cx="2755475" cy="33897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8130" y="1315005"/>
            <a:ext cx="1447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89" y="1143264"/>
            <a:ext cx="2530812" cy="3389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1347647"/>
            <a:ext cx="1161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085" y="229267"/>
            <a:ext cx="6400800" cy="881776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</a:rPr>
              <a:t>Chương</a:t>
            </a:r>
            <a:r>
              <a:rPr lang="en-US" sz="2400" b="1" dirty="0">
                <a:solidFill>
                  <a:schemeClr val="bg1"/>
                </a:solidFill>
              </a:rPr>
              <a:t> IV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HÌNH LĂNG TRỤ ĐỨNG. HÌNH CHÓP ĐỀU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0" y="3891533"/>
            <a:ext cx="768054" cy="624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05" y="4020430"/>
            <a:ext cx="582548" cy="4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9550"/>
            <a:ext cx="703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1167413"/>
                  </p:ext>
                </p:extLst>
              </p:nvPr>
            </p:nvGraphicFramePr>
            <p:xfrm>
              <a:off x="533400" y="1047750"/>
              <a:ext cx="8077200" cy="3547229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677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hộp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chữ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nhật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1167413"/>
                  </p:ext>
                </p:extLst>
              </p:nvPr>
            </p:nvGraphicFramePr>
            <p:xfrm>
              <a:off x="533400" y="1047750"/>
              <a:ext cx="8077200" cy="3547229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677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208" t="-4505" r="-202115" b="-4360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4505" r="-72423" b="-4360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hộp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chữ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nhật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9049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350"/>
            <a:ext cx="3429000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lăng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trụ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đứng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2700814"/>
                <a:ext cx="5334000" cy="488656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700814"/>
                <a:ext cx="5334000" cy="488656"/>
              </a:xfrm>
              <a:prstGeom prst="rect">
                <a:avLst/>
              </a:prstGeom>
              <a:blipFill>
                <a:blip r:embed="rId2"/>
                <a:stretch>
                  <a:fillRect l="-2171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96447"/>
            <a:ext cx="1910473" cy="3613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1154241"/>
            <a:ext cx="5334000" cy="1177241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lăng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trụ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đứng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400" b="1" i="1" dirty="0">
                <a:solidFill>
                  <a:schemeClr val="tx2"/>
                </a:solidFill>
              </a:rPr>
              <a:t>	</a:t>
            </a:r>
            <a:r>
              <a:rPr lang="en-US" sz="2400" b="1" i="1" dirty="0">
                <a:solidFill>
                  <a:srgbClr val="FFFF00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nửa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chu</a:t>
            </a:r>
            <a:r>
              <a:rPr lang="en-US" sz="2400" b="1" dirty="0">
                <a:solidFill>
                  <a:schemeClr val="tx2"/>
                </a:solidFill>
              </a:rPr>
              <a:t> vi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i="1" dirty="0">
                <a:solidFill>
                  <a:srgbClr val="FFFF00"/>
                </a:solidFill>
              </a:rPr>
              <a:t>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3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350"/>
            <a:ext cx="3429000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lăng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trụ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đứng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2700814"/>
                <a:ext cx="5334000" cy="488656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700814"/>
                <a:ext cx="5334000" cy="488656"/>
              </a:xfrm>
              <a:prstGeom prst="rect">
                <a:avLst/>
              </a:prstGeom>
              <a:blipFill>
                <a:blip r:embed="rId2"/>
                <a:stretch>
                  <a:fillRect l="-2171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0400" y="3266423"/>
                <a:ext cx="5334000" cy="47179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𝒕𝒑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266423"/>
                <a:ext cx="5334000" cy="471792"/>
              </a:xfrm>
              <a:prstGeom prst="rect">
                <a:avLst/>
              </a:prstGeom>
              <a:blipFill>
                <a:blip r:embed="rId3"/>
                <a:stretch>
                  <a:fillRect l="-2171" t="-12987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096447"/>
            <a:ext cx="1910473" cy="3613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1154241"/>
            <a:ext cx="5334000" cy="1177241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lăng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trụ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đứng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400" b="1" i="1" dirty="0">
                <a:solidFill>
                  <a:schemeClr val="tx2"/>
                </a:solidFill>
              </a:rPr>
              <a:t>	</a:t>
            </a:r>
            <a:r>
              <a:rPr lang="en-US" sz="2400" b="1" i="1" dirty="0">
                <a:solidFill>
                  <a:srgbClr val="FFFF00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nửa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chu</a:t>
            </a:r>
            <a:r>
              <a:rPr lang="en-US" sz="2400" b="1" dirty="0">
                <a:solidFill>
                  <a:schemeClr val="tx2"/>
                </a:solidFill>
              </a:rPr>
              <a:t> vi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i="1" dirty="0">
                <a:solidFill>
                  <a:srgbClr val="FFFF00"/>
                </a:solidFill>
              </a:rPr>
              <a:t>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38150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lăng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trụ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đứng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75522"/>
              </p:ext>
            </p:extLst>
          </p:nvPr>
        </p:nvGraphicFramePr>
        <p:xfrm>
          <a:off x="533400" y="1123950"/>
          <a:ext cx="5163452" cy="2641136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129161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309239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5058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802936"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971550"/>
            <a:ext cx="3169366" cy="387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12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350"/>
            <a:ext cx="3429000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lăng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trụ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đứng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0400" y="2700814"/>
                <a:ext cx="5334000" cy="488656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700814"/>
                <a:ext cx="5334000" cy="488656"/>
              </a:xfrm>
              <a:prstGeom prst="rect">
                <a:avLst/>
              </a:prstGeom>
              <a:blipFill>
                <a:blip r:embed="rId2"/>
                <a:stretch>
                  <a:fillRect l="-2171" t="-12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0400" y="3266423"/>
                <a:ext cx="5334000" cy="47179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𝒕𝒑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266423"/>
                <a:ext cx="5334000" cy="471792"/>
              </a:xfrm>
              <a:prstGeom prst="rect">
                <a:avLst/>
              </a:prstGeom>
              <a:blipFill>
                <a:blip r:embed="rId3"/>
                <a:stretch>
                  <a:fillRect l="-2171" t="-12987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00400" y="3860051"/>
                <a:ext cx="5334000" cy="446913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Thể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60051"/>
                <a:ext cx="5334000" cy="446913"/>
              </a:xfrm>
              <a:prstGeom prst="rect">
                <a:avLst/>
              </a:prstGeom>
              <a:blipFill>
                <a:blip r:embed="rId4"/>
                <a:stretch>
                  <a:fillRect l="-2171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096447"/>
            <a:ext cx="1910473" cy="3613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0400" y="1154241"/>
                <a:ext cx="5334000" cy="1546573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đứng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:r>
                  <a:rPr lang="en-US" sz="2400" b="1" i="1" dirty="0">
                    <a:solidFill>
                      <a:srgbClr val="FFFF00"/>
                    </a:solidFill>
                  </a:rPr>
                  <a:t>p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nửa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chu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vi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đáy</a:t>
                </a:r>
                <a:endParaRPr lang="en-US" sz="240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sz="2400" b="1" i="1" dirty="0">
                    <a:solidFill>
                      <a:srgbClr val="FFFF00"/>
                    </a:solidFill>
                  </a:rPr>
                  <a:t>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chiều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cao</a:t>
                </a:r>
                <a:endParaRPr lang="en-US" sz="2400" b="1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đáy</a:t>
                </a: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154241"/>
                <a:ext cx="5334000" cy="1546573"/>
              </a:xfrm>
              <a:prstGeom prst="rect">
                <a:avLst/>
              </a:prstGeom>
              <a:blipFill>
                <a:blip r:embed="rId6"/>
                <a:stretch>
                  <a:fillRect l="-2171" t="-3937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13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9550"/>
            <a:ext cx="703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4558321"/>
                  </p:ext>
                </p:extLst>
              </p:nvPr>
            </p:nvGraphicFramePr>
            <p:xfrm>
              <a:off x="533400" y="1047750"/>
              <a:ext cx="8077200" cy="3547229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677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hộp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chữ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nhật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4558321"/>
                  </p:ext>
                </p:extLst>
              </p:nvPr>
            </p:nvGraphicFramePr>
            <p:xfrm>
              <a:off x="533400" y="1047750"/>
              <a:ext cx="8077200" cy="3547229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677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208" t="-4505" r="-202115" b="-4360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4505" r="-72423" b="-4360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208" t="-73418" r="-202115" b="-2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73418" r="-72423" b="-2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3273" t="-73418" r="-2182" b="-206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hộp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chữ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nhật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0810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1" y="1733550"/>
            <a:ext cx="3676909" cy="2526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914865"/>
            <a:ext cx="3795824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hộp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chữ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nhật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096447"/>
            <a:ext cx="4343400" cy="80790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dài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chemeClr val="tx2"/>
                </a:solidFill>
              </a:rPr>
              <a:t>;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rộng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095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865"/>
            <a:ext cx="3795824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hộp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chữ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nhật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1" y="1733550"/>
            <a:ext cx="3676909" cy="252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1962150"/>
                <a:ext cx="4343400" cy="841124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962150"/>
                <a:ext cx="4343400" cy="841124"/>
              </a:xfrm>
              <a:prstGeom prst="rect">
                <a:avLst/>
              </a:prstGeom>
              <a:blipFill>
                <a:blip r:embed="rId3"/>
                <a:stretch>
                  <a:fillRect l="-2665" t="-724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67200" y="1096447"/>
            <a:ext cx="4343400" cy="80790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dài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chemeClr val="tx2"/>
                </a:solidFill>
              </a:rPr>
              <a:t>;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rộng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658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865"/>
            <a:ext cx="3795824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hộp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chữ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nhật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1" y="1733550"/>
            <a:ext cx="3676909" cy="252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1962150"/>
                <a:ext cx="4343400" cy="841124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962150"/>
                <a:ext cx="4343400" cy="841124"/>
              </a:xfrm>
              <a:prstGeom prst="rect">
                <a:avLst/>
              </a:prstGeom>
              <a:blipFill>
                <a:blip r:embed="rId3"/>
                <a:stretch>
                  <a:fillRect l="-2665" t="-724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0112" y="2733818"/>
                <a:ext cx="4343400" cy="1210327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𝒕𝒑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𝒄𝒂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112" y="2733818"/>
                <a:ext cx="4343400" cy="1210327"/>
              </a:xfrm>
              <a:prstGeom prst="rect">
                <a:avLst/>
              </a:prstGeom>
              <a:blipFill>
                <a:blip r:embed="rId4"/>
                <a:stretch>
                  <a:fillRect l="-2669" t="-4523" b="-8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67200" y="1096447"/>
            <a:ext cx="4343400" cy="80790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dài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chemeClr val="tx2"/>
                </a:solidFill>
              </a:rPr>
              <a:t>;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rộng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9640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865"/>
            <a:ext cx="3795824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hộp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chữ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nhật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1" y="1733550"/>
            <a:ext cx="3676909" cy="252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1962150"/>
                <a:ext cx="4343400" cy="841124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962150"/>
                <a:ext cx="4343400" cy="841124"/>
              </a:xfrm>
              <a:prstGeom prst="rect">
                <a:avLst/>
              </a:prstGeom>
              <a:blipFill>
                <a:blip r:embed="rId3"/>
                <a:stretch>
                  <a:fillRect l="-2665" t="-7246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0112" y="2733818"/>
                <a:ext cx="4343400" cy="1210456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𝒕𝒑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𝒄𝒂</m:t>
                      </m:r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112" y="2733818"/>
                <a:ext cx="4343400" cy="1210456"/>
              </a:xfrm>
              <a:prstGeom prst="rect">
                <a:avLst/>
              </a:prstGeom>
              <a:blipFill>
                <a:blip r:embed="rId4"/>
                <a:stretch>
                  <a:fillRect l="-2669" t="-4523" b="-8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53024" y="3923452"/>
                <a:ext cx="4343400" cy="807909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Thể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𝒂𝒃𝒄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24" y="3923452"/>
                <a:ext cx="4343400" cy="807909"/>
              </a:xfrm>
              <a:prstGeom prst="rect">
                <a:avLst/>
              </a:prstGeom>
              <a:blipFill>
                <a:blip r:embed="rId5"/>
                <a:stretch>
                  <a:fillRect l="-2809" t="-7576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67200" y="1096447"/>
            <a:ext cx="4343400" cy="80790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dài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chemeClr val="tx2"/>
                </a:solidFill>
              </a:rPr>
              <a:t>;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rộng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b</a:t>
            </a:r>
            <a:r>
              <a:rPr lang="en-US" sz="2400" b="1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r>
              <a:rPr lang="en-US" sz="2400" b="1" dirty="0">
                <a:solidFill>
                  <a:schemeClr val="tx2"/>
                </a:solidFill>
              </a:rPr>
              <a:t>: </a:t>
            </a:r>
            <a:r>
              <a:rPr lang="en-US" sz="2400" b="1" i="1" dirty="0">
                <a:solidFill>
                  <a:srgbClr val="FFFF00"/>
                </a:solidFill>
              </a:rPr>
              <a:t>c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1254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865"/>
            <a:ext cx="3429000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lập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phương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326800"/>
            <a:ext cx="4343400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lập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phương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cạnh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rgbClr val="FFFF00"/>
                </a:solidFill>
              </a:rPr>
              <a:t>a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1962150"/>
                <a:ext cx="4343400" cy="881263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962150"/>
                <a:ext cx="4343400" cy="881263"/>
              </a:xfrm>
              <a:prstGeom prst="rect">
                <a:avLst/>
              </a:prstGeom>
              <a:blipFill>
                <a:blip r:embed="rId2"/>
                <a:stretch>
                  <a:fillRect l="-2665" t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0112" y="2733818"/>
                <a:ext cx="4343400" cy="881135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𝒕𝒑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112" y="2733818"/>
                <a:ext cx="4343400" cy="881135"/>
              </a:xfrm>
              <a:prstGeom prst="rect">
                <a:avLst/>
              </a:prstGeom>
              <a:blipFill>
                <a:blip r:embed="rId3"/>
                <a:stretch>
                  <a:fillRect l="-2669" t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53024" y="3568361"/>
                <a:ext cx="4343400" cy="83952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Thể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24" y="3568361"/>
                <a:ext cx="4343400" cy="839521"/>
              </a:xfrm>
              <a:prstGeom prst="rect">
                <a:avLst/>
              </a:prstGeom>
              <a:blipFill>
                <a:blip r:embed="rId4"/>
                <a:stretch>
                  <a:fillRect l="-2809" t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24" y="1500401"/>
            <a:ext cx="2362200" cy="31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480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9550"/>
            <a:ext cx="703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3400" y="1047750"/>
              <a:ext cx="8077200" cy="3547229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677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hộp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chữ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nhật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just"/>
                          <a:r>
                            <a:rPr lang="en-US" sz="2000" b="1" dirty="0">
                              <a:solidFill>
                                <a:srgbClr val="FFFF00"/>
                              </a:solidFill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𝒃𝒄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𝒄𝒂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𝒂𝒃𝒄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3400" y="1047750"/>
              <a:ext cx="8077200" cy="3547229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019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193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6774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208" t="-4505" r="-202115" b="-4360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4505" r="-72423" b="-4360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32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208" t="-73418" r="-202115" b="-2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73418" r="-72423" b="-206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3273" t="-73418" r="-2182" b="-206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hộp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chữ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nhật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1208" t="-174522" r="-202115" b="-107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174522" r="-72423" b="-107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3273" t="-174522" r="-2182" b="-107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171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295" y="308256"/>
            <a:ext cx="3248305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452" y="847773"/>
            <a:ext cx="5201972" cy="1177241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chóp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400" b="1" i="1" dirty="0">
                <a:solidFill>
                  <a:srgbClr val="FFFF00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nửa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chu</a:t>
            </a:r>
            <a:r>
              <a:rPr lang="en-US" sz="2400" b="1" dirty="0">
                <a:solidFill>
                  <a:schemeClr val="tx2"/>
                </a:solidFill>
              </a:rPr>
              <a:t> vi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i="1" dirty="0">
                <a:solidFill>
                  <a:srgbClr val="FFFF00"/>
                </a:solidFill>
              </a:rPr>
              <a:t>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trung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đoạn</a:t>
            </a:r>
            <a:endParaRPr lang="en-US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3313" y="2328123"/>
                <a:ext cx="5216148" cy="47179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13" y="2328123"/>
                <a:ext cx="5216148" cy="471792"/>
              </a:xfrm>
              <a:prstGeom prst="rect">
                <a:avLst/>
              </a:prstGeom>
              <a:blipFill>
                <a:blip r:embed="rId3"/>
                <a:stretch>
                  <a:fillRect l="-2220" t="-12987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6" y="742950"/>
            <a:ext cx="303712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85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295" y="308256"/>
            <a:ext cx="3248305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4452" y="847773"/>
            <a:ext cx="5201972" cy="1177241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chóp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400" b="1" i="1" dirty="0">
                <a:solidFill>
                  <a:srgbClr val="FFFF00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nửa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chu</a:t>
            </a:r>
            <a:r>
              <a:rPr lang="en-US" sz="2400" b="1" dirty="0">
                <a:solidFill>
                  <a:schemeClr val="tx2"/>
                </a:solidFill>
              </a:rPr>
              <a:t> vi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i="1" dirty="0">
                <a:solidFill>
                  <a:srgbClr val="FFFF00"/>
                </a:solidFill>
              </a:rPr>
              <a:t>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trung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đoạn</a:t>
            </a:r>
            <a:endParaRPr lang="en-US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03313" y="2328123"/>
                <a:ext cx="5216148" cy="47179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13" y="2328123"/>
                <a:ext cx="5216148" cy="471792"/>
              </a:xfrm>
              <a:prstGeom prst="rect">
                <a:avLst/>
              </a:prstGeom>
              <a:blipFill>
                <a:blip r:embed="rId3"/>
                <a:stretch>
                  <a:fillRect l="-2220" t="-12987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4452" y="2797426"/>
                <a:ext cx="5209060" cy="841124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𝒕𝒑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452" y="2797426"/>
                <a:ext cx="5209060" cy="841124"/>
              </a:xfrm>
              <a:prstGeom prst="rect">
                <a:avLst/>
              </a:prstGeom>
              <a:blipFill>
                <a:blip r:embed="rId4"/>
                <a:stretch>
                  <a:fillRect l="-2225" t="-7246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46" y="742950"/>
            <a:ext cx="303712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2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8859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lăng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trụ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đứng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842526"/>
              </p:ext>
            </p:extLst>
          </p:nvPr>
        </p:nvGraphicFramePr>
        <p:xfrm>
          <a:off x="533400" y="979081"/>
          <a:ext cx="5163452" cy="2641136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2772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8029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762" y="897880"/>
            <a:ext cx="3156238" cy="38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37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295" y="308256"/>
            <a:ext cx="3248305" cy="50013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Hình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chóp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đều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03313" y="2328123"/>
                <a:ext cx="5216148" cy="47179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13" y="2328123"/>
                <a:ext cx="5216148" cy="471792"/>
              </a:xfrm>
              <a:prstGeom prst="rect">
                <a:avLst/>
              </a:prstGeom>
              <a:blipFill>
                <a:blip r:embed="rId2"/>
                <a:stretch>
                  <a:fillRect l="-2220" t="-12987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94452" y="2797426"/>
                <a:ext cx="5209060" cy="841124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Diện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𝒕𝒑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452" y="2797426"/>
                <a:ext cx="5209060" cy="841124"/>
              </a:xfrm>
              <a:prstGeom prst="rect">
                <a:avLst/>
              </a:prstGeom>
              <a:blipFill>
                <a:blip r:embed="rId3"/>
                <a:stretch>
                  <a:fillRect l="-2225" t="-7246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94452" y="3568361"/>
                <a:ext cx="5201972" cy="1161917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2"/>
                    </a:solidFill>
                  </a:rPr>
                  <a:t>+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Thể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452" y="3568361"/>
                <a:ext cx="5201972" cy="1161917"/>
              </a:xfrm>
              <a:prstGeom prst="rect">
                <a:avLst/>
              </a:prstGeom>
              <a:blipFill>
                <a:blip r:embed="rId4"/>
                <a:stretch>
                  <a:fillRect l="-2227" t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03313" y="1011133"/>
            <a:ext cx="5201972" cy="1177241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tx2"/>
                </a:solidFill>
              </a:rPr>
              <a:t>+ </a:t>
            </a:r>
            <a:r>
              <a:rPr lang="en-US" sz="2400" b="1" dirty="0" err="1">
                <a:solidFill>
                  <a:schemeClr val="tx2"/>
                </a:solidFill>
              </a:rPr>
              <a:t>Hình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chóp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en-US" sz="2400" b="1" i="1" dirty="0">
                <a:solidFill>
                  <a:srgbClr val="FFFF00"/>
                </a:solidFill>
              </a:rPr>
              <a:t>p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nửa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chu</a:t>
            </a:r>
            <a:r>
              <a:rPr lang="en-US" sz="2400" b="1" dirty="0">
                <a:solidFill>
                  <a:schemeClr val="tx2"/>
                </a:solidFill>
              </a:rPr>
              <a:t> vi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r>
              <a:rPr lang="en-US" sz="2400" b="1" dirty="0">
                <a:solidFill>
                  <a:schemeClr val="tx2"/>
                </a:solidFill>
              </a:rPr>
              <a:t>; </a:t>
            </a:r>
            <a:r>
              <a:rPr lang="en-US" sz="2400" b="1" i="1" dirty="0">
                <a:solidFill>
                  <a:srgbClr val="FFFF00"/>
                </a:solidFill>
              </a:rPr>
              <a:t>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diện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tích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đáy</a:t>
            </a:r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sz="2400" b="1" i="1" dirty="0">
                <a:solidFill>
                  <a:srgbClr val="FFFF00"/>
                </a:solidFill>
              </a:rPr>
              <a:t>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trung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đoạn</a:t>
            </a:r>
            <a:r>
              <a:rPr lang="en-US" sz="2400" b="1" dirty="0">
                <a:solidFill>
                  <a:schemeClr val="tx2"/>
                </a:solidFill>
              </a:rPr>
              <a:t>; </a:t>
            </a:r>
            <a:r>
              <a:rPr lang="en-US" sz="2400" b="1" i="1" dirty="0">
                <a:solidFill>
                  <a:srgbClr val="FFFF00"/>
                </a:solidFill>
              </a:rPr>
              <a:t>h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là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chiều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cao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38" y="760111"/>
            <a:ext cx="3059262" cy="44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939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9550"/>
            <a:ext cx="703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440547"/>
                  </p:ext>
                </p:extLst>
              </p:nvPr>
            </p:nvGraphicFramePr>
            <p:xfrm>
              <a:off x="533400" y="971550"/>
              <a:ext cx="8077200" cy="3507613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en-US" sz="2000" b="1" i="0" baseline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: </a:t>
                          </a:r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nửa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chu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vi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đáy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;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: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chiều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cao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 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hộp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chữ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nhật</a:t>
                          </a:r>
                          <a:endParaRPr lang="en-US" sz="2000" b="1" i="0" baseline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có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ba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kích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thước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oMath>
                          </a14:m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.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2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2000" b="1" dirty="0">
                              <a:solidFill>
                                <a:srgbClr val="FFFF00"/>
                              </a:solidFill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𝒃𝒄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𝒄𝒂</m:t>
                              </m:r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𝒂𝒃𝒄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66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en-US" sz="2000" b="1" i="0" baseline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: </a:t>
                          </a:r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nửa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chu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vi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đáy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;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: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đoạn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 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440547"/>
                  </p:ext>
                </p:extLst>
              </p:nvPr>
            </p:nvGraphicFramePr>
            <p:xfrm>
              <a:off x="533400" y="971550"/>
              <a:ext cx="8077200" cy="3507613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76400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900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1250" t="-6250" r="-232292" b="-6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6250" r="-72423" b="-6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0" t="-51205" r="-255200" b="-2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1250" t="-51205" r="-232292" b="-2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51205" r="-72423" b="-209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3273" t="-51205" r="-2182" b="-209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0" t="-152121" r="-255200" b="-1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1250" t="-152121" r="-232292" b="-1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152121" r="-72423" b="-1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3273" t="-152121" r="-2182" b="-1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00" t="-252121" r="-255200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1250" t="-252121" r="-232292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1649" t="-252121" r="-72423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3273" t="-252121" r="-2182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59054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4" y="1169402"/>
            <a:ext cx="1822390" cy="3363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2" y="1169402"/>
            <a:ext cx="1822390" cy="3363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7440"/>
            <a:ext cx="1822390" cy="3375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2" y="1169402"/>
            <a:ext cx="2372043" cy="3383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314" y="1377330"/>
            <a:ext cx="1161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36" y="1143264"/>
            <a:ext cx="2755475" cy="33897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8130" y="1315005"/>
            <a:ext cx="1447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89" y="1143264"/>
            <a:ext cx="2530812" cy="33897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1347647"/>
            <a:ext cx="1161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085" y="229267"/>
            <a:ext cx="6400800" cy="881776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bg1"/>
                </a:solidFill>
              </a:rPr>
              <a:t>Chương</a:t>
            </a:r>
            <a:r>
              <a:rPr lang="en-US" sz="2400" b="1" dirty="0">
                <a:solidFill>
                  <a:schemeClr val="bg1"/>
                </a:solidFill>
              </a:rPr>
              <a:t> IV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HÌNH LĂNG TRỤ ĐỨNG. HÌNH CHÓP ĐỀU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0" y="3891533"/>
            <a:ext cx="768054" cy="624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05" y="4020430"/>
            <a:ext cx="582548" cy="473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21" y="4004182"/>
            <a:ext cx="582548" cy="4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361950"/>
            <a:ext cx="7086600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183793"/>
                  </p:ext>
                </p:extLst>
              </p:nvPr>
            </p:nvGraphicFramePr>
            <p:xfrm>
              <a:off x="1293626" y="2764692"/>
              <a:ext cx="7277101" cy="2016858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2584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98182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181230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208203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530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C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5183793"/>
                  </p:ext>
                </p:extLst>
              </p:nvPr>
            </p:nvGraphicFramePr>
            <p:xfrm>
              <a:off x="1293626" y="2764692"/>
              <a:ext cx="7277101" cy="2016858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22584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98182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181230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208203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5309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4373" t="-3448" r="-15382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5235" t="-3448" r="-6879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4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C</a:t>
                          </a:r>
                          <a:endParaRPr lang="vi-VN" sz="24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2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843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73147" y="925212"/>
            <a:ext cx="809757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A: </a:t>
            </a:r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147" y="1834695"/>
            <a:ext cx="809757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C: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chóp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tứ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 = 6 </a:t>
            </a:r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độ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dài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trung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đoạn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d = 10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147" y="1342280"/>
            <a:ext cx="809757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B: </a:t>
            </a:r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242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36416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847690"/>
                  </p:ext>
                </p:extLst>
              </p:nvPr>
            </p:nvGraphicFramePr>
            <p:xfrm>
              <a:off x="473149" y="3154207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847690"/>
                  </p:ext>
                </p:extLst>
              </p:nvPr>
            </p:nvGraphicFramePr>
            <p:xfrm>
              <a:off x="473149" y="3154207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828453" y="1004575"/>
            <a:ext cx="2422453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A </a:t>
            </a:r>
            <a:endParaRPr lang="en-US" sz="22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9550"/>
            <a:ext cx="2239352" cy="29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52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36416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591857"/>
                  </p:ext>
                </p:extLst>
              </p:nvPr>
            </p:nvGraphicFramePr>
            <p:xfrm>
              <a:off x="473149" y="3154207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591857"/>
                  </p:ext>
                </p:extLst>
              </p:nvPr>
            </p:nvGraphicFramePr>
            <p:xfrm>
              <a:off x="473149" y="3154207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197531" r="-207246" b="-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29214" y="1034863"/>
            <a:ext cx="2422453" cy="19312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A </a:t>
            </a:r>
            <a:endParaRPr lang="en-US" sz="22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9550"/>
            <a:ext cx="2239352" cy="29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9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36416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5187954"/>
                  </p:ext>
                </p:extLst>
              </p:nvPr>
            </p:nvGraphicFramePr>
            <p:xfrm>
              <a:off x="473149" y="3154207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𝒂𝒉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5187954"/>
                  </p:ext>
                </p:extLst>
              </p:nvPr>
            </p:nvGraphicFramePr>
            <p:xfrm>
              <a:off x="473149" y="3154207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197531" r="-207246" b="-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197531" r="-61765" b="-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828453" y="1004575"/>
            <a:ext cx="2422453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A </a:t>
            </a:r>
            <a:endParaRPr lang="en-US" sz="22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9550"/>
            <a:ext cx="2239352" cy="29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231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36416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3149" y="3154207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𝒂𝒉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73149" y="3154207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1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A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197531" r="-207246" b="-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197531" r="-61765" b="-12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197531" r="-2247" b="-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828453" y="852175"/>
            <a:ext cx="2422453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A </a:t>
            </a:r>
            <a:endParaRPr lang="en-US" sz="22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vuông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9550"/>
            <a:ext cx="2239352" cy="299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291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286740"/>
                  </p:ext>
                </p:extLst>
              </p:nvPr>
            </p:nvGraphicFramePr>
            <p:xfrm>
              <a:off x="473149" y="3002359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2286740"/>
                  </p:ext>
                </p:extLst>
              </p:nvPr>
            </p:nvGraphicFramePr>
            <p:xfrm>
              <a:off x="473149" y="3002359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305203"/>
            <a:ext cx="2643079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B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0277"/>
            <a:ext cx="1845330" cy="26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460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3598424"/>
                  </p:ext>
                </p:extLst>
              </p:nvPr>
            </p:nvGraphicFramePr>
            <p:xfrm>
              <a:off x="473149" y="3002359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3598424"/>
                  </p:ext>
                </p:extLst>
              </p:nvPr>
            </p:nvGraphicFramePr>
            <p:xfrm>
              <a:off x="473149" y="3002359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195122" r="-207246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305203"/>
            <a:ext cx="2643079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B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39386"/>
            <a:ext cx="1845330" cy="2646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88691"/>
            <a:ext cx="1630004" cy="17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3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8859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lăng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trụ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đứng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28303"/>
              </p:ext>
            </p:extLst>
          </p:nvPr>
        </p:nvGraphicFramePr>
        <p:xfrm>
          <a:off x="533400" y="979081"/>
          <a:ext cx="5163452" cy="2641136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2772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8029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090" y="1047750"/>
            <a:ext cx="31452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34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424152"/>
                  </p:ext>
                </p:extLst>
              </p:nvPr>
            </p:nvGraphicFramePr>
            <p:xfrm>
              <a:off x="473149" y="3002359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7424152"/>
                  </p:ext>
                </p:extLst>
              </p:nvPr>
            </p:nvGraphicFramePr>
            <p:xfrm>
              <a:off x="473149" y="3002359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195122" r="-207246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305203"/>
            <a:ext cx="2643079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B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39386"/>
            <a:ext cx="1845330" cy="264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126789"/>
            <a:ext cx="1805919" cy="189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37149" y="1849795"/>
                <a:ext cx="4289060" cy="513410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AH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𝑩𝑯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49" y="1849795"/>
                <a:ext cx="4289060" cy="513410"/>
              </a:xfrm>
              <a:prstGeom prst="rect">
                <a:avLst/>
              </a:prstGeom>
              <a:blipFill>
                <a:blip r:embed="rId5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4334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06723"/>
                  </p:ext>
                </p:extLst>
              </p:nvPr>
            </p:nvGraphicFramePr>
            <p:xfrm>
              <a:off x="473149" y="3002359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406723"/>
                  </p:ext>
                </p:extLst>
              </p:nvPr>
            </p:nvGraphicFramePr>
            <p:xfrm>
              <a:off x="473149" y="3002359"/>
              <a:ext cx="8204790" cy="1447812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073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195122" r="-207246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305203"/>
            <a:ext cx="2643079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B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39386"/>
            <a:ext cx="1845330" cy="264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126789"/>
            <a:ext cx="1805919" cy="189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37149" y="1849795"/>
                <a:ext cx="4289060" cy="109433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AH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𝑩𝑯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49" y="1849795"/>
                <a:ext cx="4289060" cy="1094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9632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83165"/>
                  </p:ext>
                </p:extLst>
              </p:nvPr>
            </p:nvGraphicFramePr>
            <p:xfrm>
              <a:off x="473149" y="3002359"/>
              <a:ext cx="8204790" cy="1619256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𝒂𝒉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83165"/>
                  </p:ext>
                </p:extLst>
              </p:nvPr>
            </p:nvGraphicFramePr>
            <p:xfrm>
              <a:off x="473149" y="3002359"/>
              <a:ext cx="8204790" cy="1619256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41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145455" r="-207246" b="-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145455" r="-61765" b="-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305203"/>
            <a:ext cx="2643079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B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39386"/>
            <a:ext cx="1845330" cy="264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126789"/>
            <a:ext cx="1805919" cy="189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37149" y="1849795"/>
                <a:ext cx="4289060" cy="109433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AH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𝑩𝑯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49" y="1849795"/>
                <a:ext cx="4289060" cy="1094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5381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689981"/>
                  </p:ext>
                </p:extLst>
              </p:nvPr>
            </p:nvGraphicFramePr>
            <p:xfrm>
              <a:off x="473149" y="3002359"/>
              <a:ext cx="8204790" cy="1619256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𝒂𝒉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2689981"/>
                  </p:ext>
                </p:extLst>
              </p:nvPr>
            </p:nvGraphicFramePr>
            <p:xfrm>
              <a:off x="473149" y="3002359"/>
              <a:ext cx="8204790" cy="1619256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782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05906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687425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  <a:gridCol w="1628742">
                      <a:extLst>
                        <a:ext uri="{9D8B030D-6E8A-4147-A177-3AD203B41FA5}">
                          <a16:colId xmlns:a16="http://schemas.microsoft.com/office/drawing/2014/main" val="428590506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4000" r="-207246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4000" r="-61765" b="-2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V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Lăng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trụ</a:t>
                          </a:r>
                          <a:r>
                            <a:rPr lang="en-US" sz="18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đứng</a:t>
                          </a:r>
                          <a:endParaRPr lang="vi-VN" sz="18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95122" r="-207246" b="-1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95122" r="-61765" b="-141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95122" r="-2247" b="-141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67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18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B</a:t>
                          </a:r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5797" t="-145455" r="-207246" b="-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5023" t="-145455" r="-61765" b="-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5618" t="-145455" r="-2247" b="-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305203"/>
            <a:ext cx="2643079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B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chiều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h</a:t>
            </a:r>
            <a:r>
              <a:rPr lang="en-US" sz="2200" b="1" dirty="0">
                <a:solidFill>
                  <a:schemeClr val="bg1"/>
                </a:solidFill>
              </a:rPr>
              <a:t>;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39386"/>
            <a:ext cx="1845330" cy="2646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651" y="126789"/>
            <a:ext cx="1805919" cy="189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37149" y="1849795"/>
                <a:ext cx="4289060" cy="109433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AH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𝑩𝑯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49" y="1849795"/>
                <a:ext cx="4289060" cy="10943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7088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007459"/>
                  </p:ext>
                </p:extLst>
              </p:nvPr>
            </p:nvGraphicFramePr>
            <p:xfrm>
              <a:off x="609600" y="3181350"/>
              <a:ext cx="7848600" cy="1243458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</a:tblGrid>
                  <a:tr h="395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C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007459"/>
                  </p:ext>
                </p:extLst>
              </p:nvPr>
            </p:nvGraphicFramePr>
            <p:xfrm>
              <a:off x="609600" y="3181350"/>
              <a:ext cx="7848600" cy="1243458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</a:tblGrid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133" t="-4286" r="-88889" b="-2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111" t="-4286" r="-1333" b="-21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133" t="-104286" r="-88889" b="-1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111" t="-104286" r="-1333" b="-11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C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148283"/>
            <a:ext cx="3276600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C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chóp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tứ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 = 6 </a:t>
            </a:r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độ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dài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trung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đoạn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d = 10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7322"/>
            <a:ext cx="2372348" cy="29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3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334823"/>
                  </p:ext>
                </p:extLst>
              </p:nvPr>
            </p:nvGraphicFramePr>
            <p:xfrm>
              <a:off x="609600" y="3181350"/>
              <a:ext cx="7848600" cy="1452246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</a:tblGrid>
                  <a:tr h="395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C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𝟏𝟐𝟎</m:t>
                                </m:r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9334823"/>
                  </p:ext>
                </p:extLst>
              </p:nvPr>
            </p:nvGraphicFramePr>
            <p:xfrm>
              <a:off x="609600" y="3181350"/>
              <a:ext cx="7848600" cy="1452246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</a:tblGrid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133" t="-4286" r="-88889" b="-2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111" t="-4286" r="-1333" b="-25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133" t="-104286" r="-88889" b="-1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111" t="-104286" r="-1333" b="-15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C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133" t="-143000" r="-88889" b="-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148283"/>
            <a:ext cx="3276600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C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chóp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tứ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 = 6 </a:t>
            </a:r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độ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dài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trung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đoạn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d = 10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7322"/>
            <a:ext cx="2372348" cy="29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79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95150"/>
            <a:ext cx="2955851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1. </a:t>
            </a:r>
            <a:r>
              <a:rPr lang="en-US" sz="2200" b="1" dirty="0" err="1">
                <a:solidFill>
                  <a:schemeClr val="bg1"/>
                </a:solidFill>
              </a:rPr>
              <a:t>Hoàn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thành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ô </a:t>
            </a:r>
            <a:r>
              <a:rPr lang="en-US" sz="2200" b="1" dirty="0" err="1">
                <a:solidFill>
                  <a:schemeClr val="bg1"/>
                </a:solidFill>
              </a:rPr>
              <a:t>trống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sau</a:t>
            </a:r>
            <a:r>
              <a:rPr lang="en-US" sz="2200" b="1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" y="3181350"/>
              <a:ext cx="7848600" cy="1452246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</a:tblGrid>
                  <a:tr h="395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2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C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𝒙𝒒</m:t>
                                    </m:r>
                                  </m:sub>
                                </m:s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𝟏𝟐𝟎</m:t>
                                </m:r>
                              </m:oMath>
                            </m:oMathPara>
                          </a14:m>
                          <a:endParaRPr lang="vi-VN" sz="18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𝒕𝒑</m:t>
                                    </m:r>
                                  </m:sub>
                                </m:sSub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𝟏𝟐𝟎</m:t>
                                </m:r>
                                <m:r>
                                  <a:rPr lang="en-US" sz="20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𝟏𝟓𝟔</m:t>
                                </m:r>
                              </m:oMath>
                            </m:oMathPara>
                          </a14:m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" y="3181350"/>
              <a:ext cx="7848600" cy="1452246"/>
            </p:xfrm>
            <a:graphic>
              <a:graphicData uri="http://schemas.openxmlformats.org/drawingml/2006/table">
                <a:tbl>
                  <a:tblPr firstRow="1" bandRow="1">
                    <a:solidFill>
                      <a:schemeClr val="tx1"/>
                    </a:solidFill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56607396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805087942"/>
                        </a:ext>
                      </a:extLst>
                    </a:gridCol>
                  </a:tblGrid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133" t="-4286" r="-88889" b="-2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111" t="-4286" r="-1333" b="-25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3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chóp</a:t>
                          </a:r>
                          <a:r>
                            <a:rPr lang="en-US" sz="2000" b="1" i="0" baseline="0" dirty="0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="1" i="0" baseline="0" dirty="0" err="1">
                              <a:solidFill>
                                <a:schemeClr val="bg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đều</a:t>
                          </a:r>
                          <a:endParaRPr lang="vi-VN" sz="2000" b="1" i="0" dirty="0">
                            <a:solidFill>
                              <a:schemeClr val="bg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133" t="-104286" r="-88889" b="-1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111" t="-104286" r="-1333" b="-15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5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i="0" dirty="0" err="1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2000" b="1" i="0" baseline="0" dirty="0">
                              <a:solidFill>
                                <a:srgbClr val="FFFF00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C</a:t>
                          </a:r>
                          <a:endParaRPr lang="vi-VN" sz="2000" b="1" i="0" dirty="0">
                            <a:solidFill>
                              <a:srgbClr val="FFFF00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133" t="-143000" r="-88889" b="-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111" t="-143000" r="-1333" b="-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916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09600" y="1148283"/>
            <a:ext cx="3276600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Hình</a:t>
            </a:r>
            <a:r>
              <a:rPr lang="en-US" sz="2200" b="1" dirty="0">
                <a:solidFill>
                  <a:srgbClr val="FFFF00"/>
                </a:solidFill>
              </a:rPr>
              <a:t> C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chóp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tứ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cạnh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đáy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a = 6 </a:t>
            </a:r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độ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dài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trung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đoạn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i="1" dirty="0">
                <a:solidFill>
                  <a:srgbClr val="FFFF00"/>
                </a:solidFill>
              </a:rPr>
              <a:t>d = 10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7322"/>
            <a:ext cx="2372348" cy="29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7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858000" cy="1762017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2 (</a:t>
            </a:r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56 – SGK </a:t>
            </a:r>
            <a:r>
              <a:rPr lang="en-US" sz="2200" b="1" dirty="0" err="1">
                <a:solidFill>
                  <a:srgbClr val="FFFF00"/>
                </a:solidFill>
              </a:rPr>
              <a:t>trang</a:t>
            </a:r>
            <a:r>
              <a:rPr lang="en-US" sz="22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200" b="1" dirty="0" err="1">
                <a:solidFill>
                  <a:schemeClr val="bg1"/>
                </a:solidFill>
              </a:rPr>
              <a:t>Một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lều</a:t>
            </a:r>
            <a:r>
              <a:rPr lang="en-US" sz="2200" b="1" dirty="0">
                <a:solidFill>
                  <a:schemeClr val="bg1"/>
                </a:solidFill>
              </a:rPr>
              <a:t> ở </a:t>
            </a:r>
            <a:r>
              <a:rPr lang="en-US" sz="2200" b="1" dirty="0" err="1">
                <a:solidFill>
                  <a:schemeClr val="bg1"/>
                </a:solidFill>
              </a:rPr>
              <a:t>trại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hè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dạng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lăng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đứng</a:t>
            </a:r>
            <a:r>
              <a:rPr lang="en-US" sz="2200" b="1" dirty="0">
                <a:solidFill>
                  <a:schemeClr val="bg1"/>
                </a:solidFill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(</a:t>
            </a:r>
            <a:r>
              <a:rPr lang="en-US" sz="2200" b="1" dirty="0" err="1">
                <a:solidFill>
                  <a:schemeClr val="bg1"/>
                </a:solidFill>
              </a:rPr>
              <a:t>với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kích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thước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như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dưới</a:t>
            </a:r>
            <a:r>
              <a:rPr lang="en-US" sz="2200" b="1" dirty="0">
                <a:solidFill>
                  <a:schemeClr val="bg1"/>
                </a:solidFill>
              </a:rPr>
              <a:t>).</a:t>
            </a:r>
          </a:p>
          <a:p>
            <a:pPr marL="457200" indent="-457200" algn="just">
              <a:buAutoNum type="alphaLcParenR"/>
            </a:pPr>
            <a:r>
              <a:rPr lang="en-US" sz="2200" b="1" dirty="0" err="1">
                <a:solidFill>
                  <a:schemeClr val="bg1"/>
                </a:solidFill>
              </a:rPr>
              <a:t>Tính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thể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tích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khoảng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không</a:t>
            </a:r>
            <a:r>
              <a:rPr lang="en-US" sz="2200" b="1" dirty="0">
                <a:solidFill>
                  <a:schemeClr val="bg1"/>
                </a:solidFill>
              </a:rPr>
              <a:t> ở </a:t>
            </a:r>
            <a:r>
              <a:rPr lang="en-US" sz="2200" b="1" dirty="0" err="1">
                <a:solidFill>
                  <a:schemeClr val="bg1"/>
                </a:solidFill>
              </a:rPr>
              <a:t>bên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trong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lều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200" b="1" dirty="0" err="1">
                <a:solidFill>
                  <a:schemeClr val="bg1"/>
                </a:solidFill>
              </a:rPr>
              <a:t>Số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vải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bạt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cần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phải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để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dựng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lều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đó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bao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nhiêu</a:t>
            </a:r>
            <a:r>
              <a:rPr lang="en-US" sz="2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60781"/>
            <a:ext cx="3000239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336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172200" cy="160812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2 (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56 – SGK </a:t>
            </a:r>
            <a:r>
              <a:rPr lang="en-US" sz="2000" b="1" dirty="0" err="1">
                <a:solidFill>
                  <a:srgbClr val="FFFF00"/>
                </a:solidFill>
              </a:rPr>
              <a:t>trang</a:t>
            </a:r>
            <a:r>
              <a:rPr lang="en-US" sz="20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trại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đứng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với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thước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như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dưới</a:t>
            </a:r>
            <a:r>
              <a:rPr lang="en-US" sz="2000" b="1" dirty="0">
                <a:solidFill>
                  <a:schemeClr val="bg1"/>
                </a:solidFill>
              </a:rPr>
              <a:t>).</a:t>
            </a:r>
          </a:p>
          <a:p>
            <a:pPr marL="457200" indent="-457200" algn="just">
              <a:buAutoNum type="alphaLcParenR"/>
            </a:pP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khoảng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không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bên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trong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nhiêu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1909995"/>
            <a:ext cx="0" cy="289683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76600" y="2112887"/>
            <a:ext cx="5895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a) </a:t>
            </a:r>
            <a:r>
              <a:rPr lang="en-US" sz="2400" b="1" dirty="0" err="1">
                <a:solidFill>
                  <a:schemeClr val="tx2"/>
                </a:solidFill>
              </a:rPr>
              <a:t>Lều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dạng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lăng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trụ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đứng</a:t>
            </a:r>
            <a:r>
              <a:rPr lang="en-US" sz="2400" b="1" dirty="0">
                <a:solidFill>
                  <a:schemeClr val="tx2"/>
                </a:solidFill>
              </a:rPr>
              <a:t> tam </a:t>
            </a:r>
            <a:r>
              <a:rPr lang="en-US" sz="2400" b="1" dirty="0" err="1">
                <a:solidFill>
                  <a:schemeClr val="tx2"/>
                </a:solidFill>
              </a:rPr>
              <a:t>giác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6140" y="1811751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8" y="1811751"/>
            <a:ext cx="2848793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13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172200" cy="160812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2 (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56 – SGK </a:t>
            </a:r>
            <a:r>
              <a:rPr lang="en-US" sz="2000" b="1" dirty="0" err="1">
                <a:solidFill>
                  <a:srgbClr val="FFFF00"/>
                </a:solidFill>
              </a:rPr>
              <a:t>trang</a:t>
            </a:r>
            <a:r>
              <a:rPr lang="en-US" sz="20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trại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đứng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với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thước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như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dưới</a:t>
            </a:r>
            <a:r>
              <a:rPr lang="en-US" sz="2000" b="1" dirty="0">
                <a:solidFill>
                  <a:schemeClr val="bg1"/>
                </a:solidFill>
              </a:rPr>
              <a:t>).</a:t>
            </a:r>
          </a:p>
          <a:p>
            <a:pPr marL="457200" indent="-457200" algn="just">
              <a:buAutoNum type="alphaLcParenR"/>
            </a:pP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khoảng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không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bên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trong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nhiêu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1909995"/>
            <a:ext cx="0" cy="289683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6599" y="2494516"/>
                <a:ext cx="5382325" cy="1130049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đáy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99" y="2494516"/>
                <a:ext cx="5382325" cy="1130049"/>
              </a:xfrm>
              <a:prstGeom prst="rect">
                <a:avLst/>
              </a:prstGeom>
              <a:blipFill>
                <a:blip r:embed="rId2"/>
                <a:stretch>
                  <a:fillRect l="-2152" t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76600" y="2112887"/>
            <a:ext cx="5895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a) </a:t>
            </a:r>
            <a:r>
              <a:rPr lang="en-US" sz="2400" b="1" dirty="0" err="1">
                <a:solidFill>
                  <a:schemeClr val="tx2"/>
                </a:solidFill>
              </a:rPr>
              <a:t>Lều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dạng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lăng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trụ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đứng</a:t>
            </a:r>
            <a:r>
              <a:rPr lang="en-US" sz="2400" b="1" dirty="0">
                <a:solidFill>
                  <a:schemeClr val="tx2"/>
                </a:solidFill>
              </a:rPr>
              <a:t> tam </a:t>
            </a:r>
            <a:r>
              <a:rPr lang="en-US" sz="2400" b="1" dirty="0" err="1">
                <a:solidFill>
                  <a:schemeClr val="tx2"/>
                </a:solidFill>
              </a:rPr>
              <a:t>giác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6140" y="1811751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8" y="1811751"/>
            <a:ext cx="2848793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8859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lăng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trụ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đứng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01606"/>
              </p:ext>
            </p:extLst>
          </p:nvPr>
        </p:nvGraphicFramePr>
        <p:xfrm>
          <a:off x="533400" y="979081"/>
          <a:ext cx="5163452" cy="2641136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2772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8029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935094"/>
            <a:ext cx="3102637" cy="3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5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172200" cy="1608129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2 (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56 – SGK </a:t>
            </a:r>
            <a:r>
              <a:rPr lang="en-US" sz="2000" b="1" dirty="0" err="1">
                <a:solidFill>
                  <a:srgbClr val="FFFF00"/>
                </a:solidFill>
              </a:rPr>
              <a:t>trang</a:t>
            </a:r>
            <a:r>
              <a:rPr lang="en-US" sz="20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trại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đứng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với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thước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như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dưới</a:t>
            </a:r>
            <a:r>
              <a:rPr lang="en-US" sz="2000" b="1" dirty="0">
                <a:solidFill>
                  <a:schemeClr val="bg1"/>
                </a:solidFill>
              </a:rPr>
              <a:t>).</a:t>
            </a:r>
          </a:p>
          <a:p>
            <a:pPr marL="457200" indent="-457200" algn="just">
              <a:buAutoNum type="alphaLcParenR"/>
            </a:pP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khoảng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không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bên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trong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AutoNum type="alphaLcParenR"/>
            </a:pP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nhiêu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1909995"/>
            <a:ext cx="0" cy="289683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6599" y="2494516"/>
                <a:ext cx="5382325" cy="1130049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đáy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99" y="2494516"/>
                <a:ext cx="5382325" cy="1130049"/>
              </a:xfrm>
              <a:prstGeom prst="rect">
                <a:avLst/>
              </a:prstGeom>
              <a:blipFill>
                <a:blip r:embed="rId2"/>
                <a:stretch>
                  <a:fillRect l="-2152" t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76600" y="2112887"/>
            <a:ext cx="5895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a) </a:t>
            </a:r>
            <a:r>
              <a:rPr lang="en-US" sz="2400" b="1" dirty="0" err="1">
                <a:solidFill>
                  <a:schemeClr val="tx2"/>
                </a:solidFill>
              </a:rPr>
              <a:t>Lều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có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dạng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lăng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trụ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đứng</a:t>
            </a:r>
            <a:r>
              <a:rPr lang="en-US" sz="2400" b="1" dirty="0">
                <a:solidFill>
                  <a:schemeClr val="tx2"/>
                </a:solidFill>
              </a:rPr>
              <a:t> tam </a:t>
            </a:r>
            <a:r>
              <a:rPr lang="en-US" sz="2400" b="1" dirty="0" err="1">
                <a:solidFill>
                  <a:schemeClr val="tx2"/>
                </a:solidFill>
              </a:rPr>
              <a:t>giác</a:t>
            </a:r>
            <a:r>
              <a:rPr lang="en-US" sz="24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6140" y="1811751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6600" y="3711274"/>
                <a:ext cx="5562600" cy="785147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3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3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3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tx2"/>
                    </a:solidFill>
                  </a:rPr>
                  <a:t>khoảng</a:t>
                </a:r>
                <a:r>
                  <a:rPr lang="en-US" sz="23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tx2"/>
                    </a:solidFill>
                  </a:rPr>
                  <a:t>không</a:t>
                </a:r>
                <a:r>
                  <a:rPr lang="en-US" sz="2300" b="1" dirty="0">
                    <a:solidFill>
                      <a:schemeClr val="tx2"/>
                    </a:solidFill>
                  </a:rPr>
                  <a:t> ở </a:t>
                </a:r>
                <a:r>
                  <a:rPr lang="en-US" sz="2300" b="1" dirty="0" err="1">
                    <a:solidFill>
                      <a:schemeClr val="tx2"/>
                    </a:solidFill>
                  </a:rPr>
                  <a:t>bên</a:t>
                </a:r>
                <a:r>
                  <a:rPr lang="en-US" sz="23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tx2"/>
                    </a:solidFill>
                  </a:rPr>
                  <a:t>trong</a:t>
                </a:r>
                <a:r>
                  <a:rPr lang="en-US" sz="23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tx2"/>
                    </a:solidFill>
                  </a:rPr>
                  <a:t>lều</a:t>
                </a:r>
                <a:r>
                  <a:rPr lang="en-US" sz="23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3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3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3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711274"/>
                <a:ext cx="5562600" cy="785147"/>
              </a:xfrm>
              <a:prstGeom prst="rect">
                <a:avLst/>
              </a:prstGeom>
              <a:blipFill>
                <a:blip r:embed="rId4"/>
                <a:stretch>
                  <a:fillRect l="-2083" t="-852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8" y="1811751"/>
            <a:ext cx="2848793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73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172200" cy="99257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2 (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56 – SGK </a:t>
            </a:r>
            <a:r>
              <a:rPr lang="en-US" sz="2000" b="1" dirty="0" err="1">
                <a:solidFill>
                  <a:srgbClr val="FFFF00"/>
                </a:solidFill>
              </a:rPr>
              <a:t>trang</a:t>
            </a:r>
            <a:r>
              <a:rPr lang="en-US" sz="20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trại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đứng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b)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nhiêu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294441"/>
            <a:ext cx="49648" cy="318628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73849" y="1484612"/>
            <a:ext cx="5485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b) Ta </a:t>
            </a:r>
            <a:r>
              <a:rPr lang="en-US" sz="2000" b="1" dirty="0" err="1">
                <a:solidFill>
                  <a:schemeClr val="tx2"/>
                </a:solidFill>
              </a:rPr>
              <a:t>thấy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vải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bạt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tìm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chính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bằng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toàn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lăng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trụ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trừ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mặt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bên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dưới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thước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5m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và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3,2m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880" y="1189525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Giải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76" y="1268303"/>
            <a:ext cx="2848793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172200" cy="99257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2 (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56 – SGK </a:t>
            </a:r>
            <a:r>
              <a:rPr lang="en-US" sz="2000" b="1" dirty="0" err="1">
                <a:solidFill>
                  <a:srgbClr val="FFFF00"/>
                </a:solidFill>
              </a:rPr>
              <a:t>trang</a:t>
            </a:r>
            <a:r>
              <a:rPr lang="en-US" sz="20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trại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đứng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b)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nhiêu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294441"/>
            <a:ext cx="49648" cy="318628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73849" y="1484612"/>
            <a:ext cx="5485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b) Ta </a:t>
            </a:r>
            <a:r>
              <a:rPr lang="en-US" sz="2000" b="1" dirty="0" err="1">
                <a:solidFill>
                  <a:schemeClr val="tx2"/>
                </a:solidFill>
              </a:rPr>
              <a:t>thấy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vải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bạt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tìm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chính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bằng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toàn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lăng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trụ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trừ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mặt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bên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dưới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thước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5m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và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3,2m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880" y="1189525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Giải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2805" y="2409578"/>
                <a:ext cx="5320062" cy="72654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của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05" y="2409578"/>
                <a:ext cx="5320062" cy="726542"/>
              </a:xfrm>
              <a:prstGeom prst="rect">
                <a:avLst/>
              </a:prstGeom>
              <a:blipFill>
                <a:blip r:embed="rId3"/>
                <a:stretch>
                  <a:fillRect l="-1604" t="-588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68303"/>
            <a:ext cx="2772593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295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172200" cy="99257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2 (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56 – SGK </a:t>
            </a:r>
            <a:r>
              <a:rPr lang="en-US" sz="2000" b="1" dirty="0" err="1">
                <a:solidFill>
                  <a:srgbClr val="FFFF00"/>
                </a:solidFill>
              </a:rPr>
              <a:t>trang</a:t>
            </a:r>
            <a:r>
              <a:rPr lang="en-US" sz="20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trại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đứng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b)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nhiêu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294441"/>
            <a:ext cx="49648" cy="318628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73849" y="1484612"/>
            <a:ext cx="5485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b) Ta </a:t>
            </a:r>
            <a:r>
              <a:rPr lang="en-US" sz="2000" b="1" dirty="0" err="1">
                <a:solidFill>
                  <a:schemeClr val="tx2"/>
                </a:solidFill>
              </a:rPr>
              <a:t>thấy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vải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bạt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tìm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chính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bằng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toàn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lăng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trụ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trừ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mặt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bên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dưới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thước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5m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và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3,2m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880" y="1189525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Giải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2805" y="2409578"/>
                <a:ext cx="5320062" cy="72654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của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05" y="2409578"/>
                <a:ext cx="5320062" cy="726542"/>
              </a:xfrm>
              <a:prstGeom prst="rect">
                <a:avLst/>
              </a:prstGeom>
              <a:blipFill>
                <a:blip r:embed="rId3"/>
                <a:stretch>
                  <a:fillRect l="-1604" t="-588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0400" y="3048851"/>
                <a:ext cx="5327653" cy="72654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của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048851"/>
                <a:ext cx="5327653" cy="726542"/>
              </a:xfrm>
              <a:prstGeom prst="rect">
                <a:avLst/>
              </a:prstGeom>
              <a:blipFill>
                <a:blip r:embed="rId4"/>
                <a:stretch>
                  <a:fillRect l="-1602" t="-5882" r="-57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68303"/>
            <a:ext cx="2772593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941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172200" cy="99257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2 (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56 – SGK </a:t>
            </a:r>
            <a:r>
              <a:rPr lang="en-US" sz="2000" b="1" dirty="0" err="1">
                <a:solidFill>
                  <a:srgbClr val="FFFF00"/>
                </a:solidFill>
              </a:rPr>
              <a:t>trang</a:t>
            </a:r>
            <a:r>
              <a:rPr lang="en-US" sz="20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trại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đứng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b)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nhiêu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294441"/>
            <a:ext cx="49648" cy="318628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73849" y="1484612"/>
            <a:ext cx="5485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b) Ta </a:t>
            </a:r>
            <a:r>
              <a:rPr lang="en-US" sz="2000" b="1" dirty="0" err="1">
                <a:solidFill>
                  <a:schemeClr val="tx2"/>
                </a:solidFill>
              </a:rPr>
              <a:t>thấy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vải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bạt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tìm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chính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bằng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toàn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lăng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trụ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trừ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mặt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bên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dưới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thước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5m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và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3,2m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880" y="1189525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Giải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2805" y="2409578"/>
                <a:ext cx="5320062" cy="72654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của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05" y="2409578"/>
                <a:ext cx="5320062" cy="726542"/>
              </a:xfrm>
              <a:prstGeom prst="rect">
                <a:avLst/>
              </a:prstGeom>
              <a:blipFill>
                <a:blip r:embed="rId3"/>
                <a:stretch>
                  <a:fillRect l="-1604" t="-588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0400" y="3048851"/>
                <a:ext cx="5327653" cy="72654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của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048851"/>
                <a:ext cx="5327653" cy="726542"/>
              </a:xfrm>
              <a:prstGeom prst="rect">
                <a:avLst/>
              </a:prstGeom>
              <a:blipFill>
                <a:blip r:embed="rId4"/>
                <a:stretch>
                  <a:fillRect l="-1602" t="-5882" r="-57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12805" y="3741173"/>
                <a:ext cx="5310433" cy="691788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Số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vải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bạt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cần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để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dựng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lều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05" y="3741173"/>
                <a:ext cx="5310433" cy="691788"/>
              </a:xfrm>
              <a:prstGeom prst="rect">
                <a:avLst/>
              </a:prstGeom>
              <a:blipFill>
                <a:blip r:embed="rId5"/>
                <a:stretch>
                  <a:fillRect l="-1607" t="-7080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268303"/>
            <a:ext cx="2772593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53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1866"/>
            <a:ext cx="6172200" cy="992575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2 (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56 – SGK </a:t>
            </a:r>
            <a:r>
              <a:rPr lang="en-US" sz="2000" b="1" dirty="0" err="1">
                <a:solidFill>
                  <a:srgbClr val="FFFF00"/>
                </a:solidFill>
              </a:rPr>
              <a:t>trang</a:t>
            </a:r>
            <a:r>
              <a:rPr lang="en-US" sz="2000" b="1" dirty="0">
                <a:solidFill>
                  <a:srgbClr val="FFFF00"/>
                </a:solidFill>
              </a:rPr>
              <a:t> 129) </a:t>
            </a:r>
          </a:p>
          <a:p>
            <a:pPr algn="just"/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trại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hè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dạng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lăng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đứng</a:t>
            </a:r>
            <a:r>
              <a:rPr lang="en-US" sz="2000" b="1" dirty="0">
                <a:solidFill>
                  <a:schemeClr val="bg1"/>
                </a:solidFill>
              </a:rPr>
              <a:t> tam </a:t>
            </a:r>
            <a:r>
              <a:rPr lang="en-US" sz="2000" b="1" dirty="0" err="1">
                <a:solidFill>
                  <a:schemeClr val="bg1"/>
                </a:solidFill>
              </a:rPr>
              <a:t>giác</a:t>
            </a:r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b)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phải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lều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đó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bao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nhiêu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1294441"/>
            <a:ext cx="49648" cy="318628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73849" y="1484612"/>
            <a:ext cx="5485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tx2"/>
                </a:solidFill>
              </a:rPr>
              <a:t>b) Ta </a:t>
            </a:r>
            <a:r>
              <a:rPr lang="en-US" sz="2000" b="1" dirty="0" err="1">
                <a:solidFill>
                  <a:schemeClr val="tx2"/>
                </a:solidFill>
              </a:rPr>
              <a:t>thấy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vải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bạt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tìm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chính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bằng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toàn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lăng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trụ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trừ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mặt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bên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dưới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kích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thước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5m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và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3,2m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5880" y="1189525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Giải</a:t>
            </a:r>
            <a:endParaRPr lang="en-US" sz="20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2805" y="2409578"/>
                <a:ext cx="5320062" cy="72654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xung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quanh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của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05" y="2409578"/>
                <a:ext cx="5320062" cy="726542"/>
              </a:xfrm>
              <a:prstGeom prst="rect">
                <a:avLst/>
              </a:prstGeom>
              <a:blipFill>
                <a:blip r:embed="rId3"/>
                <a:stretch>
                  <a:fillRect l="-1604" t="-588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0400" y="3048851"/>
                <a:ext cx="5327653" cy="72654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Diện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toàn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phần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của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lăng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trụ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𝒙𝒒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đ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048851"/>
                <a:ext cx="5327653" cy="726542"/>
              </a:xfrm>
              <a:prstGeom prst="rect">
                <a:avLst/>
              </a:prstGeom>
              <a:blipFill>
                <a:blip r:embed="rId4"/>
                <a:stretch>
                  <a:fillRect l="-1602" t="-5882" r="-57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12805" y="3741173"/>
                <a:ext cx="5310433" cy="691788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Số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vải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bạt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cần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để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dựng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lều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805" y="3741173"/>
                <a:ext cx="5310433" cy="691788"/>
              </a:xfrm>
              <a:prstGeom prst="rect">
                <a:avLst/>
              </a:prstGeom>
              <a:blipFill>
                <a:blip r:embed="rId5"/>
                <a:stretch>
                  <a:fillRect l="-1607" t="-7080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71600" y="4480728"/>
            <a:ext cx="7287324" cy="377022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000" b="1" i="1" u="sng" dirty="0" err="1">
                <a:solidFill>
                  <a:srgbClr val="FFFF00"/>
                </a:solidFill>
              </a:rPr>
              <a:t>Cách</a:t>
            </a:r>
            <a:r>
              <a:rPr lang="en-US" sz="2000" b="1" i="1" u="sng" dirty="0">
                <a:solidFill>
                  <a:srgbClr val="FFFF00"/>
                </a:solidFill>
              </a:rPr>
              <a:t> 2: </a:t>
            </a:r>
            <a:r>
              <a:rPr lang="en-US" sz="2000" b="1" i="1" dirty="0" err="1">
                <a:solidFill>
                  <a:srgbClr val="FFFF00"/>
                </a:solidFill>
              </a:rPr>
              <a:t>Số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vải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bạt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cần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có</a:t>
            </a:r>
            <a:r>
              <a:rPr lang="en-US" sz="2000" b="1" i="1" dirty="0">
                <a:solidFill>
                  <a:srgbClr val="FFFF00"/>
                </a:solidFill>
              </a:rPr>
              <a:t> = </a:t>
            </a:r>
            <a:r>
              <a:rPr lang="en-US" sz="2000" b="1" i="1" dirty="0" err="1">
                <a:solidFill>
                  <a:srgbClr val="FFFF00"/>
                </a:solidFill>
              </a:rPr>
              <a:t>Tổng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diện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tích</a:t>
            </a:r>
            <a:r>
              <a:rPr lang="en-US" sz="2000" b="1" i="1" dirty="0">
                <a:solidFill>
                  <a:srgbClr val="FFFF00"/>
                </a:solidFill>
              </a:rPr>
              <a:t> 2 </a:t>
            </a:r>
            <a:r>
              <a:rPr lang="en-US" sz="2000" b="1" i="1" dirty="0" err="1">
                <a:solidFill>
                  <a:srgbClr val="FFFF00"/>
                </a:solidFill>
              </a:rPr>
              <a:t>mặt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bên</a:t>
            </a:r>
            <a:r>
              <a:rPr lang="en-US" sz="2000" b="1" i="1" dirty="0">
                <a:solidFill>
                  <a:srgbClr val="FFFF00"/>
                </a:solidFill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</a:rPr>
              <a:t>và</a:t>
            </a:r>
            <a:r>
              <a:rPr lang="en-US" sz="2000" b="1" i="1" dirty="0">
                <a:solidFill>
                  <a:srgbClr val="FFFF00"/>
                </a:solidFill>
              </a:rPr>
              <a:t> 2 </a:t>
            </a:r>
            <a:r>
              <a:rPr lang="en-US" sz="2000" b="1" i="1" dirty="0" err="1">
                <a:solidFill>
                  <a:srgbClr val="FFFF00"/>
                </a:solidFill>
              </a:rPr>
              <a:t>đáy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268303"/>
            <a:ext cx="2772593" cy="29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761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90550"/>
            <a:ext cx="3810000" cy="2100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3. </a:t>
            </a:r>
            <a:r>
              <a:rPr lang="en-US" sz="2200" b="1" dirty="0" err="1">
                <a:solidFill>
                  <a:schemeClr val="bg1"/>
                </a:solidFill>
              </a:rPr>
              <a:t>Tính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thể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tích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của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một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bê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theo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kích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thước</a:t>
            </a:r>
            <a:r>
              <a:rPr lang="en-US" sz="2200" b="1" dirty="0">
                <a:solidFill>
                  <a:schemeClr val="bg1"/>
                </a:solidFill>
              </a:rPr>
              <a:t> ở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dưới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SJ = 9; OI = IJ.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61950"/>
            <a:ext cx="36488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38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90550"/>
            <a:ext cx="3810000" cy="36240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FFFF00"/>
                </a:solidFill>
              </a:rPr>
              <a:t>Bài</a:t>
            </a:r>
            <a:r>
              <a:rPr lang="en-US" sz="2200" b="1" dirty="0">
                <a:solidFill>
                  <a:srgbClr val="FFFF00"/>
                </a:solidFill>
              </a:rPr>
              <a:t> 3. </a:t>
            </a:r>
            <a:r>
              <a:rPr lang="en-US" sz="2200" b="1" dirty="0" err="1">
                <a:solidFill>
                  <a:schemeClr val="bg1"/>
                </a:solidFill>
              </a:rPr>
              <a:t>Tính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thể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tích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của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một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trụ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bê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tông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theo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kích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thước</a:t>
            </a:r>
            <a:r>
              <a:rPr lang="en-US" sz="2200" b="1" dirty="0">
                <a:solidFill>
                  <a:schemeClr val="bg1"/>
                </a:solidFill>
              </a:rPr>
              <a:t> ở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dưới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và</a:t>
            </a:r>
            <a:r>
              <a:rPr lang="en-US" sz="2200" b="1" dirty="0">
                <a:solidFill>
                  <a:schemeClr val="bg1"/>
                </a:solidFill>
              </a:rPr>
              <a:t> SJ = 9; OI = IJ.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chemeClr val="bg1"/>
                </a:solidFill>
              </a:rPr>
              <a:t>Phần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trên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một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hộp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chữ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nhật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err="1">
                <a:solidFill>
                  <a:schemeClr val="bg1"/>
                </a:solidFill>
              </a:rPr>
              <a:t>phần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dưới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là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một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hình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chóp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cụt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tứ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giác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đều</a:t>
            </a:r>
            <a:r>
              <a:rPr lang="en-US" sz="2200" b="1" dirty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14350"/>
            <a:ext cx="3505200" cy="43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25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9550"/>
            <a:ext cx="70866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3.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bê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thước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SJ = 9; OI = IJ.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hộp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chữ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nhật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blipFill>
                <a:blip r:embed="rId3"/>
                <a:stretch>
                  <a:fillRect l="-1701" t="-6195" b="-1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98" y="971550"/>
            <a:ext cx="3149806" cy="39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168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9550"/>
            <a:ext cx="70866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3.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bê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thước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SJ = 9; OI = IJ.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hộp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chữ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nhật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blipFill>
                <a:blip r:embed="rId3"/>
                <a:stretch>
                  <a:fillRect l="-1701" t="-6195" b="-1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1926" y="1786629"/>
                <a:ext cx="5014873" cy="992575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𝑶𝑰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𝑺𝑱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nên: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𝑶𝑰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𝑬𝑭𝑮𝑯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vuông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cạnh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2,5.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6" y="1786629"/>
                <a:ext cx="5014873" cy="992575"/>
              </a:xfrm>
              <a:prstGeom prst="rect">
                <a:avLst/>
              </a:prstGeom>
              <a:blipFill>
                <a:blip r:embed="rId4"/>
                <a:stretch>
                  <a:fillRect l="-1701" t="-4294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55" y="971550"/>
            <a:ext cx="316237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8859"/>
            <a:ext cx="5163452" cy="438578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lăng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trụ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đứng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49399"/>
              </p:ext>
            </p:extLst>
          </p:nvPr>
        </p:nvGraphicFramePr>
        <p:xfrm>
          <a:off x="533400" y="979081"/>
          <a:ext cx="5163452" cy="2641136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582406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941205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36179810"/>
                    </a:ext>
                  </a:extLst>
                </a:gridCol>
                <a:gridCol w="1277252">
                  <a:extLst>
                    <a:ext uri="{9D8B030D-6E8A-4147-A177-3AD203B41FA5}">
                      <a16:colId xmlns:a16="http://schemas.microsoft.com/office/drawing/2014/main" val="257629804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Mặt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đáy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2000" b="1" i="0" baseline="0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cao</a:t>
                      </a:r>
                      <a:endParaRPr lang="vi-VN" sz="2000" b="1" i="0" dirty="0">
                        <a:solidFill>
                          <a:srgbClr val="FFFF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96900"/>
                  </a:ext>
                </a:extLst>
              </a:tr>
              <a:tr h="1802936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nhật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thẳng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song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nhau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giác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cạnh</a:t>
                      </a: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i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bên</a:t>
                      </a:r>
                      <a:endParaRPr lang="vi-VN" sz="2000" b="1" i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2817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090" y="1047750"/>
            <a:ext cx="31452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200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9550"/>
            <a:ext cx="70866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3.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bê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thước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SJ = 9; OI = IJ.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hộp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chữ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nhật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blipFill>
                <a:blip r:embed="rId3"/>
                <a:stretch>
                  <a:fillRect l="-1701" t="-6195" b="-1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1926" y="1786629"/>
                <a:ext cx="5014873" cy="992575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𝑶𝑰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𝑺𝑱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nên: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𝑶𝑰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𝑬𝑭𝑮𝑯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vuông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cạnh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2,5.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6" y="1786629"/>
                <a:ext cx="5014873" cy="992575"/>
              </a:xfrm>
              <a:prstGeom prst="rect">
                <a:avLst/>
              </a:prstGeom>
              <a:blipFill>
                <a:blip r:embed="rId4"/>
                <a:stretch>
                  <a:fillRect l="-1701" t="-4294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1804" y="2763744"/>
                <a:ext cx="5014873" cy="83952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chóp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𝑬𝑭𝑮𝑯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là: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04" y="2763744"/>
                <a:ext cx="5014873" cy="839521"/>
              </a:xfrm>
              <a:prstGeom prst="rect">
                <a:avLst/>
              </a:prstGeom>
              <a:blipFill>
                <a:blip r:embed="rId5"/>
                <a:stretch>
                  <a:fillRect l="-1701" t="-5072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19" y="971550"/>
            <a:ext cx="322318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328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9550"/>
            <a:ext cx="70866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3.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bê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thước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SJ = 9; OI = IJ.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hộp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chữ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nhật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blipFill>
                <a:blip r:embed="rId3"/>
                <a:stretch>
                  <a:fillRect l="-1701" t="-6195" b="-1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1926" y="1786629"/>
                <a:ext cx="5014873" cy="992575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𝑶𝑰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𝑺𝑱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nên: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𝑶𝑰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𝑬𝑭𝑮𝑯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vuông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cạnh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2,5.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6" y="1786629"/>
                <a:ext cx="5014873" cy="992575"/>
              </a:xfrm>
              <a:prstGeom prst="rect">
                <a:avLst/>
              </a:prstGeom>
              <a:blipFill>
                <a:blip r:embed="rId4"/>
                <a:stretch>
                  <a:fillRect l="-1701" t="-4294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1804" y="2763744"/>
                <a:ext cx="5014873" cy="83952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chóp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𝑬𝑭𝑮𝑯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là: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04" y="2763744"/>
                <a:ext cx="5014873" cy="839521"/>
              </a:xfrm>
              <a:prstGeom prst="rect">
                <a:avLst/>
              </a:prstGeom>
              <a:blipFill>
                <a:blip r:embed="rId5"/>
                <a:stretch>
                  <a:fillRect l="-1701" t="-5072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63387" y="3518137"/>
                <a:ext cx="5014873" cy="83952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chóp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là: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87" y="3518137"/>
                <a:ext cx="5014873" cy="839521"/>
              </a:xfrm>
              <a:prstGeom prst="rect">
                <a:avLst/>
              </a:prstGeom>
              <a:blipFill>
                <a:blip r:embed="rId6"/>
                <a:stretch>
                  <a:fillRect l="-1825" t="-5072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33" y="971550"/>
            <a:ext cx="316237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33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9550"/>
            <a:ext cx="70866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3. </a:t>
            </a:r>
            <a:r>
              <a:rPr lang="en-US" sz="2000" b="1" dirty="0" err="1">
                <a:solidFill>
                  <a:schemeClr val="bg1"/>
                </a:solidFill>
              </a:rPr>
              <a:t>Tính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một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bê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kích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thước</a:t>
            </a:r>
            <a:r>
              <a:rPr lang="en-US" sz="2000" b="1" dirty="0">
                <a:solidFill>
                  <a:schemeClr val="bg1"/>
                </a:solidFill>
              </a:rPr>
              <a:t> ở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dưới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SJ = 9; OI = IJ.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hộp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chữ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nhật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7" y="1120979"/>
                <a:ext cx="5014873" cy="691788"/>
              </a:xfrm>
              <a:prstGeom prst="rect">
                <a:avLst/>
              </a:prstGeom>
              <a:blipFill>
                <a:blip r:embed="rId3"/>
                <a:stretch>
                  <a:fillRect l="-1701" t="-6195" b="-1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1926" y="1786629"/>
                <a:ext cx="5014873" cy="992575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𝑶𝑰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mà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𝑺𝑱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nên: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𝑶𝑰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000" b="1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𝑬𝑭𝑮𝑯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vuông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</a:rPr>
                  <a:t>cạnh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2,5.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26" y="1786629"/>
                <a:ext cx="5014873" cy="992575"/>
              </a:xfrm>
              <a:prstGeom prst="rect">
                <a:avLst/>
              </a:prstGeom>
              <a:blipFill>
                <a:blip r:embed="rId4"/>
                <a:stretch>
                  <a:fillRect l="-1701" t="-4294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1804" y="2763744"/>
                <a:ext cx="5014873" cy="83952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chóp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𝑬𝑭𝑮𝑯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là: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04" y="2763744"/>
                <a:ext cx="5014873" cy="839521"/>
              </a:xfrm>
              <a:prstGeom prst="rect">
                <a:avLst/>
              </a:prstGeom>
              <a:blipFill>
                <a:blip r:embed="rId5"/>
                <a:stretch>
                  <a:fillRect l="-1701" t="-5072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63387" y="3518137"/>
                <a:ext cx="5014873" cy="839521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hình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chóp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𝑴𝑵𝑷𝑸</m:t>
                    </m:r>
                  </m:oMath>
                </a14:m>
                <a:r>
                  <a:rPr lang="en-US" sz="2000" b="1" dirty="0">
                    <a:solidFill>
                      <a:schemeClr val="tx2"/>
                    </a:solidFill>
                  </a:rPr>
                  <a:t> là: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87" y="3518137"/>
                <a:ext cx="5014873" cy="839521"/>
              </a:xfrm>
              <a:prstGeom prst="rect">
                <a:avLst/>
              </a:prstGeom>
              <a:blipFill>
                <a:blip r:embed="rId6"/>
                <a:stretch>
                  <a:fillRect l="-1825" t="-5072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72220" y="4391869"/>
                <a:ext cx="6274831" cy="377022"/>
              </a:xfrm>
              <a:prstGeom prst="rect">
                <a:avLst/>
              </a:prstGeom>
              <a:noFill/>
            </p:spPr>
            <p:txBody>
              <a:bodyPr wrap="square" lIns="68574" tIns="34288" rIns="68574" bIns="34288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Thể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tích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cần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tính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𝟏𝟏𝟖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r>
                  <a:rPr lang="en-US" sz="2000" b="1" dirty="0">
                    <a:solidFill>
                      <a:srgbClr val="FFFF00"/>
                    </a:solidFill>
                  </a:rPr>
                  <a:t> (</a:t>
                </a:r>
                <a:r>
                  <a:rPr lang="en-US" sz="2000" b="1" dirty="0" err="1">
                    <a:solidFill>
                      <a:srgbClr val="FFFF00"/>
                    </a:solidFill>
                  </a:rPr>
                  <a:t>đvtt</a:t>
                </a:r>
                <a:r>
                  <a:rPr lang="en-US" sz="2000" b="1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220" y="4391869"/>
                <a:ext cx="6274831" cy="377022"/>
              </a:xfrm>
              <a:prstGeom prst="rect">
                <a:avLst/>
              </a:prstGeom>
              <a:blipFill>
                <a:blip r:embed="rId7"/>
                <a:stretch>
                  <a:fillRect l="-1458" t="-11290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98" y="971550"/>
            <a:ext cx="3149806" cy="39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088" y="2577228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4589" y="2724150"/>
            <a:ext cx="3002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570421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93187"/>
            <a:ext cx="7772400" cy="1361907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Chương</a:t>
            </a:r>
            <a:r>
              <a:rPr lang="en-US" sz="2800" b="1" dirty="0">
                <a:solidFill>
                  <a:schemeClr val="bg1"/>
                </a:solidFill>
              </a:rPr>
              <a:t> IV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HÌNH LĂNG TRỤ ĐỨNG. HÌNH CHÓP ĐỀU</a:t>
            </a:r>
          </a:p>
        </p:txBody>
      </p:sp>
      <p:cxnSp>
        <p:nvCxnSpPr>
          <p:cNvPr id="10" name="Straight Arrow Connector 9"/>
          <p:cNvCxnSpPr>
            <a:stCxn id="5" idx="2"/>
            <a:endCxn id="2" idx="0"/>
          </p:cNvCxnSpPr>
          <p:nvPr/>
        </p:nvCxnSpPr>
        <p:spPr>
          <a:xfrm flipH="1">
            <a:off x="1608688" y="2055094"/>
            <a:ext cx="3039512" cy="52213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3" idx="0"/>
          </p:cNvCxnSpPr>
          <p:nvPr/>
        </p:nvCxnSpPr>
        <p:spPr>
          <a:xfrm flipH="1">
            <a:off x="4595924" y="2055094"/>
            <a:ext cx="52276" cy="66905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4" idx="0"/>
          </p:cNvCxnSpPr>
          <p:nvPr/>
        </p:nvCxnSpPr>
        <p:spPr>
          <a:xfrm>
            <a:off x="4648200" y="2055094"/>
            <a:ext cx="2895600" cy="51532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71550"/>
            <a:ext cx="7010400" cy="3026444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HƯỚNG DẪN VỀ NHÀ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73; 75; 80; 84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153; 154; 156) - SBT</a:t>
            </a:r>
          </a:p>
        </p:txBody>
      </p:sp>
    </p:spTree>
    <p:extLst>
      <p:ext uri="{BB962C8B-B14F-4D97-AF65-F5344CB8AC3E}">
        <p14:creationId xmlns:p14="http://schemas.microsoft.com/office/powerpoint/2010/main" val="21586180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200150"/>
            <a:ext cx="7010400" cy="2540781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3147447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7223</TotalTime>
  <Words>4172</Words>
  <Application>Microsoft Office PowerPoint</Application>
  <PresentationFormat>On-screen Show (16:9)</PresentationFormat>
  <Paragraphs>885</Paragraphs>
  <Slides>96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3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CHƯƠNG TRÌNH DẠY HỌC TRÊN TRUYỀN HÌNH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DẠY HỌC TRÊN TRUYỀN HÌNH</dc:title>
  <dc:creator>Admin</dc:creator>
  <cp:lastModifiedBy>Admin</cp:lastModifiedBy>
  <cp:revision>1462</cp:revision>
  <dcterms:created xsi:type="dcterms:W3CDTF">2006-08-16T00:00:00Z</dcterms:created>
  <dcterms:modified xsi:type="dcterms:W3CDTF">2020-04-27T03:53:07Z</dcterms:modified>
</cp:coreProperties>
</file>