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embeddedFontLst>
    <p:embeddedFont>
      <p:font typeface="Open Sans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h/WFs1tYxA4yJI08fvUFkpgXSX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7F37CA-26AB-4D19-A051-5796F715E6EE}">
  <a:tblStyle styleId="{5F7F37CA-26AB-4D19-A051-5796F715E6E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5268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7474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7775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942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648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1083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9139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459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20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82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589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306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2917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914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633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6163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6" name="Google Shape;386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108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693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551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864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4598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0580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0243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7328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295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8363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8.jp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/>
          <p:nvPr/>
        </p:nvSpPr>
        <p:spPr>
          <a:xfrm>
            <a:off x="487067" y="178972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float</a:t>
            </a:r>
            <a:r>
              <a:rPr lang="en-US" sz="48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0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982974" y="455012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xe diễu hành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0"/>
          <p:cNvSpPr/>
          <p:nvPr/>
        </p:nvSpPr>
        <p:spPr>
          <a:xfrm>
            <a:off x="1828288" y="3482924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/fləʊt/ </a:t>
            </a:r>
            <a:endParaRPr sz="3600" b="1" i="0" u="none" strike="noStrike" cap="non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5357" y="1789723"/>
            <a:ext cx="6473209" cy="364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"/>
          <p:cNvSpPr txBox="1"/>
          <p:nvPr/>
        </p:nvSpPr>
        <p:spPr>
          <a:xfrm>
            <a:off x="7001" y="163489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parade</a:t>
            </a:r>
            <a:r>
              <a:rPr lang="en-US" sz="48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0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1"/>
          <p:cNvSpPr/>
          <p:nvPr/>
        </p:nvSpPr>
        <p:spPr>
          <a:xfrm>
            <a:off x="597119" y="439814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diễu hành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1"/>
          <p:cNvSpPr/>
          <p:nvPr/>
        </p:nvSpPr>
        <p:spPr>
          <a:xfrm>
            <a:off x="1204553" y="3252091"/>
            <a:ext cx="25911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/pəˈreɪd/ </a:t>
            </a:r>
            <a:endParaRPr sz="3600" b="1" i="0" u="none" strike="noStrike" cap="non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1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2309" y="1919881"/>
            <a:ext cx="5982312" cy="3399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/>
          <p:nvPr/>
        </p:nvSpPr>
        <p:spPr>
          <a:xfrm>
            <a:off x="197849" y="169806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feast</a:t>
            </a:r>
            <a:r>
              <a:rPr lang="en-US" sz="48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0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1535518" y="4526917"/>
            <a:ext cx="22487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bữa tiệc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2"/>
          <p:cNvSpPr/>
          <p:nvPr/>
        </p:nvSpPr>
        <p:spPr>
          <a:xfrm>
            <a:off x="1676043" y="3252090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B2A5"/>
                </a:solidFill>
                <a:latin typeface="Arial"/>
                <a:ea typeface="Arial"/>
                <a:cs typeface="Arial"/>
                <a:sym typeface="Arial"/>
              </a:rPr>
              <a:t>/fiːst/</a:t>
            </a:r>
            <a:endParaRPr sz="3600" b="1" i="0" u="none" strike="noStrike" cap="non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9600" y="1466828"/>
            <a:ext cx="6057751" cy="4032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/>
          <p:nvPr/>
        </p:nvSpPr>
        <p:spPr>
          <a:xfrm>
            <a:off x="107662" y="183507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fireworks display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36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40"/>
          <p:cNvSpPr/>
          <p:nvPr/>
        </p:nvSpPr>
        <p:spPr>
          <a:xfrm>
            <a:off x="697780" y="481444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màn bắn pháo hoa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40"/>
          <p:cNvSpPr/>
          <p:nvPr/>
        </p:nvSpPr>
        <p:spPr>
          <a:xfrm>
            <a:off x="722176" y="3820429"/>
            <a:ext cx="40264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/ˈfɑɪəwɜ:rks dɪˈspleɪ/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0056" y="1710467"/>
            <a:ext cx="6580782" cy="4427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9" name="Google Shape;239;p13"/>
          <p:cNvGraphicFramePr/>
          <p:nvPr/>
        </p:nvGraphicFramePr>
        <p:xfrm>
          <a:off x="1122115" y="137724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{5F7F37CA-26AB-4D19-A051-5796F715E6EE}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lt1"/>
                          </a:solidFill>
                        </a:rPr>
                        <a:t>New words</a:t>
                      </a:r>
                      <a:endParaRPr sz="25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lt1"/>
                          </a:solidFill>
                        </a:rPr>
                        <a:t>Pronunciation</a:t>
                      </a:r>
                      <a:endParaRPr sz="25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lt1"/>
                          </a:solidFill>
                        </a:rPr>
                        <a:t>Meaning</a:t>
                      </a:r>
                      <a:endParaRPr sz="25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folk dance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/ˈfəʊk dɑːns/</a:t>
                      </a:r>
                      <a:r>
                        <a:rPr lang="en-US" sz="2400" u="none" strike="noStrike" cap="none"/>
                        <a:t> 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điệu múa/ nhảy dân gian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costume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/ˈkɒstjuːm/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trang phục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float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fləʊt/</a:t>
                      </a:r>
                      <a:r>
                        <a:rPr lang="en-US" sz="2400" u="none" strike="noStrike" cap="none"/>
                        <a:t> 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 diễu hành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parade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/pəˈreɪd/</a:t>
                      </a:r>
                      <a:r>
                        <a:rPr lang="en-US" sz="2400" u="none" strike="noStrike" cap="none"/>
                        <a:t> 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diễu hành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feast</a:t>
                      </a:r>
                      <a:endParaRPr sz="25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/fiːst/</a:t>
                      </a:r>
                      <a:r>
                        <a:rPr lang="en-US" sz="2400" u="none" strike="noStrike" cap="none"/>
                        <a:t> 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bữa tiệc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fireworks display</a:t>
                      </a:r>
                      <a:endParaRPr sz="25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/ˈfɑɪərwɜ:rks dɪˈspleɪ/</a:t>
                      </a:r>
                      <a:r>
                        <a:rPr lang="en-US" sz="2400" u="none" strike="noStrike" cap="none"/>
                        <a:t> 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màn bắn pháo hoa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40" name="Google Shape;24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1"/>
          <p:cNvSpPr/>
          <p:nvPr/>
        </p:nvSpPr>
        <p:spPr>
          <a:xfrm>
            <a:off x="971990" y="3770934"/>
            <a:ext cx="1883767" cy="61616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41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5574527" y="2881839"/>
            <a:ext cx="6315706" cy="239435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tick the correct column.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Write the correct word or phrase from the box under each picture.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Fill in each blank with a word from 3.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Quiz. What festival is it? Match each description with a festival.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2" name="Google Shape;252;p41"/>
          <p:cNvCxnSpPr>
            <a:stCxn id="246" idx="3"/>
            <a:endCxn id="247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253" name="Google Shape;253;p41"/>
          <p:cNvCxnSpPr>
            <a:stCxn id="247" idx="1"/>
            <a:endCxn id="248" idx="0"/>
          </p:cNvCxnSpPr>
          <p:nvPr/>
        </p:nvCxnSpPr>
        <p:spPr>
          <a:xfrm flipH="1">
            <a:off x="1913904" y="2379757"/>
            <a:ext cx="1179300" cy="13911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254" name="Google Shape;254;p41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1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 txBox="1"/>
          <p:nvPr/>
        </p:nvSpPr>
        <p:spPr>
          <a:xfrm>
            <a:off x="996738" y="1248139"/>
            <a:ext cx="257055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read.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5"/>
          <p:cNvSpPr/>
          <p:nvPr/>
        </p:nvSpPr>
        <p:spPr>
          <a:xfrm>
            <a:off x="487067" y="1226962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5"/>
          <p:cNvSpPr txBox="1"/>
          <p:nvPr/>
        </p:nvSpPr>
        <p:spPr>
          <a:xfrm>
            <a:off x="539852" y="1124322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7" name="Google Shape;26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7648" y="579130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3723" y="1729568"/>
            <a:ext cx="4083261" cy="5043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37648" y="1709763"/>
            <a:ext cx="4046536" cy="398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7"/>
          <p:cNvSpPr txBox="1"/>
          <p:nvPr/>
        </p:nvSpPr>
        <p:spPr>
          <a:xfrm>
            <a:off x="998329" y="1124322"/>
            <a:ext cx="109806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Read the conversation again. Who did the following activities? Tick (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the correct column. Sometimes you need to tick both.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7"/>
          <p:cNvSpPr/>
          <p:nvPr/>
        </p:nvSpPr>
        <p:spPr>
          <a:xfrm>
            <a:off x="487067" y="1226962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539852" y="1124322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80" name="Google Shape;280;p17"/>
          <p:cNvGraphicFramePr/>
          <p:nvPr/>
        </p:nvGraphicFramePr>
        <p:xfrm>
          <a:off x="371061" y="216661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{5F7F37CA-26AB-4D19-A051-5796F715E6EE}</a:tableStyleId>
              </a:tblPr>
              <a:tblGrid>
                <a:gridCol w="793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Ms Hoa</a:t>
                      </a: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Mark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1.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went to the Tulip Festival in Australia </a:t>
                      </a:r>
                      <a:endParaRPr sz="2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2.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went to the Tulip Festival in the Netherlands </a:t>
                      </a:r>
                      <a:endParaRPr sz="2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3.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tried Dutch food and drinks </a:t>
                      </a:r>
                      <a:endParaRPr sz="2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4.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watched traditional Dutch dancing </a:t>
                      </a:r>
                      <a:endParaRPr sz="2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5.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saw tulip floats </a:t>
                      </a:r>
                      <a:endParaRPr sz="2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1" name="Google Shape;281;p17"/>
          <p:cNvSpPr/>
          <p:nvPr/>
        </p:nvSpPr>
        <p:spPr>
          <a:xfrm>
            <a:off x="8948482" y="2629654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7"/>
          <p:cNvSpPr/>
          <p:nvPr/>
        </p:nvSpPr>
        <p:spPr>
          <a:xfrm>
            <a:off x="10843621" y="3076547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7"/>
          <p:cNvSpPr/>
          <p:nvPr/>
        </p:nvSpPr>
        <p:spPr>
          <a:xfrm>
            <a:off x="8978918" y="3538212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7"/>
          <p:cNvSpPr/>
          <p:nvPr/>
        </p:nvSpPr>
        <p:spPr>
          <a:xfrm>
            <a:off x="8998596" y="3959235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7"/>
          <p:cNvSpPr/>
          <p:nvPr/>
        </p:nvSpPr>
        <p:spPr>
          <a:xfrm>
            <a:off x="10843621" y="3959234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10843621" y="4448147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9579" y="2235556"/>
            <a:ext cx="2198483" cy="152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2"/>
          <p:cNvPicPr preferRelativeResize="0"/>
          <p:nvPr/>
        </p:nvPicPr>
        <p:blipFill rotWithShape="1">
          <a:blip r:embed="rId4">
            <a:alphaModFix/>
          </a:blip>
          <a:srcRect l="7654" t="6987" r="20606"/>
          <a:stretch/>
        </p:blipFill>
        <p:spPr>
          <a:xfrm>
            <a:off x="5205150" y="2190007"/>
            <a:ext cx="1285128" cy="160250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2"/>
          <p:cNvSpPr txBox="1"/>
          <p:nvPr/>
        </p:nvSpPr>
        <p:spPr>
          <a:xfrm>
            <a:off x="985107" y="1195732"/>
            <a:ext cx="752169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Write a word or phrase from the box under each picture.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97" name="Google Shape;297;p42"/>
          <p:cNvGraphicFramePr/>
          <p:nvPr/>
        </p:nvGraphicFramePr>
        <p:xfrm>
          <a:off x="730487" y="176954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{5F7F37CA-26AB-4D19-A051-5796F715E6EE}</a:tableStyleId>
              </a:tblPr>
              <a:tblGrid>
                <a:gridCol w="1081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costumes           feast           float           fireworks display           parade          folk dance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8" name="Google Shape;298;p42"/>
          <p:cNvSpPr/>
          <p:nvPr/>
        </p:nvSpPr>
        <p:spPr>
          <a:xfrm>
            <a:off x="677702" y="3721784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2"/>
          <p:cNvSpPr txBox="1"/>
          <p:nvPr/>
        </p:nvSpPr>
        <p:spPr>
          <a:xfrm>
            <a:off x="1267502" y="3807283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42"/>
          <p:cNvSpPr/>
          <p:nvPr/>
        </p:nvSpPr>
        <p:spPr>
          <a:xfrm>
            <a:off x="4601071" y="3716630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5071318" y="3807191"/>
            <a:ext cx="20493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costumes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2"/>
          <p:cNvSpPr/>
          <p:nvPr/>
        </p:nvSpPr>
        <p:spPr>
          <a:xfrm>
            <a:off x="8639659" y="3724782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2"/>
          <p:cNvSpPr txBox="1"/>
          <p:nvPr/>
        </p:nvSpPr>
        <p:spPr>
          <a:xfrm>
            <a:off x="9334974" y="3815431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feast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2"/>
          <p:cNvSpPr/>
          <p:nvPr/>
        </p:nvSpPr>
        <p:spPr>
          <a:xfrm>
            <a:off x="677702" y="6260076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2"/>
          <p:cNvSpPr txBox="1"/>
          <p:nvPr/>
        </p:nvSpPr>
        <p:spPr>
          <a:xfrm>
            <a:off x="1409629" y="6355557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float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2"/>
          <p:cNvSpPr/>
          <p:nvPr/>
        </p:nvSpPr>
        <p:spPr>
          <a:xfrm>
            <a:off x="4023360" y="6260076"/>
            <a:ext cx="3625327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_________________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2"/>
          <p:cNvSpPr txBox="1"/>
          <p:nvPr/>
        </p:nvSpPr>
        <p:spPr>
          <a:xfrm>
            <a:off x="4503016" y="6348033"/>
            <a:ext cx="36411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fireworks display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2"/>
          <p:cNvSpPr/>
          <p:nvPr/>
        </p:nvSpPr>
        <p:spPr>
          <a:xfrm>
            <a:off x="8639659" y="6226209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6.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2"/>
          <p:cNvSpPr txBox="1"/>
          <p:nvPr/>
        </p:nvSpPr>
        <p:spPr>
          <a:xfrm>
            <a:off x="9025062" y="6348032"/>
            <a:ext cx="22166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folk dance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42"/>
          <p:cNvSpPr/>
          <p:nvPr/>
        </p:nvSpPr>
        <p:spPr>
          <a:xfrm>
            <a:off x="487067" y="117051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2"/>
          <p:cNvSpPr txBox="1"/>
          <p:nvPr/>
        </p:nvSpPr>
        <p:spPr>
          <a:xfrm>
            <a:off x="539852" y="106787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2" name="Google Shape;312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8163" y="2272219"/>
            <a:ext cx="2057400" cy="1452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6225" y="4703740"/>
            <a:ext cx="2265731" cy="153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64917" y="4678358"/>
            <a:ext cx="2290634" cy="158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12227" y="4678358"/>
            <a:ext cx="2273183" cy="1539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21"/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22" name="Google Shape;32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Fill in each blank with a word or phrase from 3. You may have to change the form of the word or phrase. </a:t>
              </a: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5" name="Google Shape;32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1"/>
          <p:cNvSpPr/>
          <p:nvPr/>
        </p:nvSpPr>
        <p:spPr>
          <a:xfrm>
            <a:off x="411728" y="3778446"/>
            <a:ext cx="6279528" cy="370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 of the task: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help Ss practise the words/phrases in 3.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1256" y="2620724"/>
            <a:ext cx="5285591" cy="3303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5" name="Google Shape;95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2709670" y="254747"/>
              <a:ext cx="865284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FESTIVALS AROUND THE WORLD</a:t>
              </a:r>
              <a:endParaRPr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" name="Google Shape;99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9</a:t>
              </a:r>
              <a:endParaRPr sz="4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00" name="Google Shape;100;p2"/>
          <p:cNvGrpSpPr/>
          <p:nvPr/>
        </p:nvGrpSpPr>
        <p:grpSpPr>
          <a:xfrm>
            <a:off x="3371811" y="1598383"/>
            <a:ext cx="5200314" cy="1462322"/>
            <a:chOff x="7097851" y="1343323"/>
            <a:chExt cx="5200314" cy="1462322"/>
          </a:xfrm>
        </p:grpSpPr>
        <p:sp>
          <p:nvSpPr>
            <p:cNvPr id="101" name="Google Shape;101;p2"/>
            <p:cNvSpPr/>
            <p:nvPr/>
          </p:nvSpPr>
          <p:spPr>
            <a:xfrm>
              <a:off x="7641511" y="1686544"/>
              <a:ext cx="4656654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" name="Google Shape;102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097851" y="1343323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103;p2"/>
            <p:cNvSpPr txBox="1"/>
            <p:nvPr/>
          </p:nvSpPr>
          <p:spPr>
            <a:xfrm>
              <a:off x="8767521" y="2220645"/>
              <a:ext cx="3078699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 Tulip Festival</a:t>
              </a:r>
              <a:endParaRPr sz="3200" b="1" i="0" u="none" strike="noStrike" cap="none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8422168" y="1724338"/>
              <a:ext cx="387599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70819" y="3158256"/>
            <a:ext cx="6360951" cy="336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22"/>
          <p:cNvGrpSpPr/>
          <p:nvPr/>
        </p:nvGrpSpPr>
        <p:grpSpPr>
          <a:xfrm>
            <a:off x="635557" y="1131597"/>
            <a:ext cx="10580791" cy="830956"/>
            <a:chOff x="132951" y="1060159"/>
            <a:chExt cx="10580791" cy="830956"/>
          </a:xfrm>
        </p:grpSpPr>
        <p:sp>
          <p:nvSpPr>
            <p:cNvPr id="335" name="Google Shape;335;p22"/>
            <p:cNvSpPr txBox="1"/>
            <p:nvPr/>
          </p:nvSpPr>
          <p:spPr>
            <a:xfrm>
              <a:off x="643187" y="1060159"/>
              <a:ext cx="100705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Fill in each blank with a word or phrase from 3. You may have to change the form of the word or phrase. </a:t>
              </a: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8" name="Google Shape;33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2"/>
          <p:cNvSpPr txBox="1"/>
          <p:nvPr/>
        </p:nvSpPr>
        <p:spPr>
          <a:xfrm>
            <a:off x="886858" y="2142141"/>
            <a:ext cx="10935957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dancers performed ___________ at the Tulip Festival.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 New Year’s Eve, we went to Hoan Kiem Lake to watch the ______________.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Tet, we usually prepare a ___________ with special food.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People hold flower ___________ in several countries to welcome the new season.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___________ carried the dancers in special ___________.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2"/>
          <p:cNvSpPr txBox="1"/>
          <p:nvPr/>
        </p:nvSpPr>
        <p:spPr>
          <a:xfrm>
            <a:off x="4247840" y="2410415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folk dances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2"/>
          <p:cNvSpPr txBox="1"/>
          <p:nvPr/>
        </p:nvSpPr>
        <p:spPr>
          <a:xfrm>
            <a:off x="8820572" y="3143801"/>
            <a:ext cx="2373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fireworks display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2"/>
          <p:cNvSpPr txBox="1"/>
          <p:nvPr/>
        </p:nvSpPr>
        <p:spPr>
          <a:xfrm>
            <a:off x="5369441" y="3895604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feast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2"/>
          <p:cNvSpPr txBox="1"/>
          <p:nvPr/>
        </p:nvSpPr>
        <p:spPr>
          <a:xfrm>
            <a:off x="3899552" y="4600588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parades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2"/>
          <p:cNvSpPr txBox="1"/>
          <p:nvPr/>
        </p:nvSpPr>
        <p:spPr>
          <a:xfrm>
            <a:off x="2092261" y="5337014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floats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2"/>
          <p:cNvSpPr txBox="1"/>
          <p:nvPr/>
        </p:nvSpPr>
        <p:spPr>
          <a:xfrm>
            <a:off x="7348898" y="5342069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costumes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3"/>
          <p:cNvSpPr txBox="1"/>
          <p:nvPr/>
        </p:nvSpPr>
        <p:spPr>
          <a:xfrm>
            <a:off x="2330033" y="1365780"/>
            <a:ext cx="76041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festival is it? Match each description with a festival.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3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2730" y="1392343"/>
            <a:ext cx="1138592" cy="4023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7" name="Google Shape;357;p23"/>
          <p:cNvGraphicFramePr/>
          <p:nvPr/>
        </p:nvGraphicFramePr>
        <p:xfrm>
          <a:off x="628984" y="210373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{5F7F37CA-26AB-4D19-A051-5796F715E6EE}</a:tableStyleId>
              </a:tblPr>
              <a:tblGrid>
                <a:gridCol w="706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4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1.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this festival, people eat moon cakes.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a.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Tomatina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2.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this festival, people throw tomatoes.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b.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Cheese rolling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3.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People eat </a:t>
                      </a:r>
                      <a:r>
                        <a:rPr lang="en-US" sz="2400" b="0" i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banh chung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this festival.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c.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Christmas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People decorate pine trees and give each other gifts.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d. Tet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People chase after a wheel of cheese.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e.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Mid-Autumn Festival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8" name="Google Shape;358;p23"/>
          <p:cNvSpPr txBox="1"/>
          <p:nvPr/>
        </p:nvSpPr>
        <p:spPr>
          <a:xfrm>
            <a:off x="7855530" y="2251357"/>
            <a:ext cx="7984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e</a:t>
            </a:r>
            <a:endParaRPr sz="2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3"/>
          <p:cNvSpPr txBox="1"/>
          <p:nvPr/>
        </p:nvSpPr>
        <p:spPr>
          <a:xfrm>
            <a:off x="7855530" y="3023184"/>
            <a:ext cx="6450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a</a:t>
            </a:r>
            <a:endParaRPr sz="2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3"/>
          <p:cNvSpPr txBox="1"/>
          <p:nvPr/>
        </p:nvSpPr>
        <p:spPr>
          <a:xfrm>
            <a:off x="7855529" y="3764847"/>
            <a:ext cx="6450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d</a:t>
            </a:r>
            <a:endParaRPr sz="2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3"/>
          <p:cNvSpPr txBox="1"/>
          <p:nvPr/>
        </p:nvSpPr>
        <p:spPr>
          <a:xfrm>
            <a:off x="7855528" y="4536674"/>
            <a:ext cx="6450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c</a:t>
            </a:r>
            <a:endParaRPr sz="2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3"/>
          <p:cNvSpPr txBox="1"/>
          <p:nvPr/>
        </p:nvSpPr>
        <p:spPr>
          <a:xfrm>
            <a:off x="7855527" y="5308501"/>
            <a:ext cx="6450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b</a:t>
            </a:r>
            <a:endParaRPr sz="2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3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3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3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3"/>
          <p:cNvSpPr/>
          <p:nvPr/>
        </p:nvSpPr>
        <p:spPr>
          <a:xfrm>
            <a:off x="971990" y="3770934"/>
            <a:ext cx="1883767" cy="61616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3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3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3"/>
          <p:cNvSpPr/>
          <p:nvPr/>
        </p:nvSpPr>
        <p:spPr>
          <a:xfrm>
            <a:off x="5574527" y="2881839"/>
            <a:ext cx="6315706" cy="239435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tick the correct column.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Write the correct word or phrase from the box under each picture.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Fill in each blank with a word from 3.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Quiz. What festival is it? Match each description with a festival.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5" name="Google Shape;375;p43"/>
          <p:cNvCxnSpPr>
            <a:stCxn id="369" idx="3"/>
            <a:endCxn id="370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376" name="Google Shape;376;p43"/>
          <p:cNvCxnSpPr>
            <a:stCxn id="370" idx="1"/>
            <a:endCxn id="371" idx="0"/>
          </p:cNvCxnSpPr>
          <p:nvPr/>
        </p:nvCxnSpPr>
        <p:spPr>
          <a:xfrm flipH="1">
            <a:off x="1913904" y="2379757"/>
            <a:ext cx="1179300" cy="13911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377" name="Google Shape;377;p43"/>
          <p:cNvCxnSpPr>
            <a:stCxn id="371" idx="3"/>
            <a:endCxn id="378" idx="0"/>
          </p:cNvCxnSpPr>
          <p:nvPr/>
        </p:nvCxnSpPr>
        <p:spPr>
          <a:xfrm>
            <a:off x="2855757" y="4079016"/>
            <a:ext cx="1212900" cy="1362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379" name="Google Shape;379;p43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3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3"/>
          <p:cNvSpPr/>
          <p:nvPr/>
        </p:nvSpPr>
        <p:spPr>
          <a:xfrm>
            <a:off x="3093203" y="5442017"/>
            <a:ext cx="1950733" cy="60143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3"/>
          <p:cNvSpPr/>
          <p:nvPr/>
        </p:nvSpPr>
        <p:spPr>
          <a:xfrm>
            <a:off x="5594317" y="5433618"/>
            <a:ext cx="6315704" cy="684962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4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0" name="Google Shape;390;p44"/>
          <p:cNvGrpSpPr/>
          <p:nvPr/>
        </p:nvGrpSpPr>
        <p:grpSpPr>
          <a:xfrm>
            <a:off x="2768535" y="2001752"/>
            <a:ext cx="6202344" cy="4057837"/>
            <a:chOff x="435431" y="1156"/>
            <a:chExt cx="6202344" cy="4057837"/>
          </a:xfrm>
        </p:grpSpPr>
        <p:sp>
          <p:nvSpPr>
            <p:cNvPr id="391" name="Google Shape;391;p44"/>
            <p:cNvSpPr/>
            <p:nvPr/>
          </p:nvSpPr>
          <p:spPr>
            <a:xfrm>
              <a:off x="435431" y="2188865"/>
              <a:ext cx="6202344" cy="1870128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4"/>
            <p:cNvSpPr txBox="1"/>
            <p:nvPr/>
          </p:nvSpPr>
          <p:spPr>
            <a:xfrm>
              <a:off x="435431" y="2188865"/>
              <a:ext cx="1860703" cy="1870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4900" tIns="184900" rIns="184900" bIns="184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4"/>
            <p:cNvSpPr/>
            <p:nvPr/>
          </p:nvSpPr>
          <p:spPr>
            <a:xfrm>
              <a:off x="435431" y="1156"/>
              <a:ext cx="6202344" cy="1870128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4"/>
            <p:cNvSpPr txBox="1"/>
            <p:nvPr/>
          </p:nvSpPr>
          <p:spPr>
            <a:xfrm>
              <a:off x="435431" y="1156"/>
              <a:ext cx="1860703" cy="1870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4900" tIns="184900" rIns="184900" bIns="184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Topic of the unit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4"/>
            <p:cNvSpPr/>
            <p:nvPr/>
          </p:nvSpPr>
          <p:spPr>
            <a:xfrm>
              <a:off x="2766334" y="159946"/>
              <a:ext cx="3277194" cy="1587903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4"/>
            <p:cNvSpPr txBox="1"/>
            <p:nvPr/>
          </p:nvSpPr>
          <p:spPr>
            <a:xfrm>
              <a:off x="2812842" y="206454"/>
              <a:ext cx="3184178" cy="1494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133350" rIns="133350" bIns="133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n-US" sz="3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Festivals around the world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4"/>
            <p:cNvSpPr/>
            <p:nvPr/>
          </p:nvSpPr>
          <p:spPr>
            <a:xfrm>
              <a:off x="4359211" y="1747850"/>
              <a:ext cx="91440" cy="63516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98" name="Google Shape;398;p44"/>
            <p:cNvSpPr/>
            <p:nvPr/>
          </p:nvSpPr>
          <p:spPr>
            <a:xfrm>
              <a:off x="2766334" y="2383011"/>
              <a:ext cx="3277194" cy="158790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4"/>
            <p:cNvSpPr txBox="1"/>
            <p:nvPr/>
          </p:nvSpPr>
          <p:spPr>
            <a:xfrm>
              <a:off x="2812842" y="2429519"/>
              <a:ext cx="3184178" cy="1494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133350" rIns="133350" bIns="133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n-US" sz="3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Festivals</a:t>
              </a:r>
              <a:endPara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0" name="Google Shape;400;p44"/>
          <p:cNvSpPr txBox="1"/>
          <p:nvPr/>
        </p:nvSpPr>
        <p:spPr>
          <a:xfrm>
            <a:off x="1094859" y="1320896"/>
            <a:ext cx="23934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44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44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45"/>
          <p:cNvSpPr txBox="1"/>
          <p:nvPr/>
        </p:nvSpPr>
        <p:spPr>
          <a:xfrm>
            <a:off x="487067" y="2044046"/>
            <a:ext cx="77475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urier New"/>
              <a:buChar char="o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 at least 3 festivals around the world.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urier New"/>
              <a:buChar char="o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exercises in workbook.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o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Unit project.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4553" y="3170668"/>
            <a:ext cx="4314350" cy="3010563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5"/>
          <p:cNvSpPr txBox="1"/>
          <p:nvPr/>
        </p:nvSpPr>
        <p:spPr>
          <a:xfrm>
            <a:off x="1094859" y="1309879"/>
            <a:ext cx="20773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4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4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4"/>
          <p:cNvSpPr/>
          <p:nvPr/>
        </p:nvSpPr>
        <p:spPr>
          <a:xfrm>
            <a:off x="2951748" y="5993141"/>
            <a:ext cx="6096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GB" sz="1800" b="1" dirty="0">
                <a:latin typeface="Calibri" panose="020F0502020204030204" pitchFamily="34" charset="0"/>
              </a:rPr>
              <a:t>Website: </a:t>
            </a:r>
            <a:r>
              <a:rPr lang="en-GB" sz="1800" b="1" i="1" dirty="0" err="1">
                <a:latin typeface="Calibri" panose="020F0502020204030204" pitchFamily="34" charset="0"/>
              </a:rPr>
              <a:t>hoclieu.vn</a:t>
            </a:r>
            <a:endParaRPr lang="en-GB" sz="1800" dirty="0"/>
          </a:p>
          <a:p>
            <a:pPr algn="ctr"/>
            <a:r>
              <a:rPr lang="en-GB" sz="1800" b="1" dirty="0" err="1">
                <a:latin typeface="Calibri" panose="020F0502020204030204" pitchFamily="34" charset="0"/>
              </a:rPr>
              <a:t>Fanpage</a:t>
            </a:r>
            <a:r>
              <a:rPr lang="en-GB" sz="1800" b="1" dirty="0">
                <a:latin typeface="Calibri" panose="020F0502020204030204" pitchFamily="34" charset="0"/>
              </a:rPr>
              <a:t>: </a:t>
            </a:r>
            <a:r>
              <a:rPr lang="en-GB" sz="1800" b="1" i="1" err="1">
                <a:latin typeface="Calibri" panose="020F0502020204030204" pitchFamily="34" charset="0"/>
              </a:rPr>
              <a:t>facebook.com</a:t>
            </a:r>
            <a:r>
              <a:rPr lang="en-GB" sz="1800" b="1" i="1">
                <a:latin typeface="Calibri" panose="020F0502020204030204" pitchFamily="34" charset="0"/>
              </a:rPr>
              <a:t>/</a:t>
            </a:r>
            <a:r>
              <a:rPr lang="en-GB" sz="1800" b="1" i="1" err="1">
                <a:latin typeface="Calibri" panose="020F0502020204030204" pitchFamily="34" charset="0"/>
              </a:rPr>
              <a:t>www.tienganhglobalsuccess.vn</a:t>
            </a:r>
            <a:r>
              <a:rPr lang="en-GB" sz="1800" b="1" i="1" smtClean="0">
                <a:latin typeface="Calibri" panose="020F0502020204030204" pitchFamily="34" charset="0"/>
              </a:rPr>
              <a:t>/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3220274" y="47852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4584732" y="59764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5492" y="3583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1996992" y="2079061"/>
            <a:ext cx="849085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the end of this lesson, Ss will be able to: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/>
              <a:buChar char="o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have an overview about the topic </a:t>
            </a:r>
            <a:r>
              <a:rPr lang="en-US" sz="2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Festivals around the world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/>
              <a:buChar char="o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gain vocabulary to talk about festivals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7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7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7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7"/>
          <p:cNvSpPr/>
          <p:nvPr/>
        </p:nvSpPr>
        <p:spPr>
          <a:xfrm>
            <a:off x="971990" y="3770934"/>
            <a:ext cx="1883767" cy="61616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7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7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7"/>
          <p:cNvSpPr/>
          <p:nvPr/>
        </p:nvSpPr>
        <p:spPr>
          <a:xfrm>
            <a:off x="5574527" y="2881839"/>
            <a:ext cx="6315706" cy="239435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tick the correct column.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Write the correct word or phrase from the box under each picture.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Fill in each blank with a word from 3.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Quiz. What festival is it? Match each description with a festival.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5" name="Google Shape;125;p37"/>
          <p:cNvCxnSpPr>
            <a:stCxn id="119" idx="3"/>
            <a:endCxn id="120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26" name="Google Shape;126;p37"/>
          <p:cNvCxnSpPr>
            <a:stCxn id="120" idx="1"/>
            <a:endCxn id="121" idx="0"/>
          </p:cNvCxnSpPr>
          <p:nvPr/>
        </p:nvCxnSpPr>
        <p:spPr>
          <a:xfrm flipH="1">
            <a:off x="1913904" y="2379757"/>
            <a:ext cx="1179300" cy="13911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27" name="Google Shape;127;p37"/>
          <p:cNvCxnSpPr>
            <a:stCxn id="121" idx="3"/>
            <a:endCxn id="128" idx="0"/>
          </p:cNvCxnSpPr>
          <p:nvPr/>
        </p:nvCxnSpPr>
        <p:spPr>
          <a:xfrm>
            <a:off x="2855757" y="4079016"/>
            <a:ext cx="1212900" cy="1362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129" name="Google Shape;129;p37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7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7"/>
          <p:cNvSpPr/>
          <p:nvPr/>
        </p:nvSpPr>
        <p:spPr>
          <a:xfrm>
            <a:off x="3093203" y="5442017"/>
            <a:ext cx="1950733" cy="60143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7"/>
          <p:cNvSpPr/>
          <p:nvPr/>
        </p:nvSpPr>
        <p:spPr>
          <a:xfrm>
            <a:off x="5594317" y="5433618"/>
            <a:ext cx="6315704" cy="684962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8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8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8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8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8"/>
          <p:cNvSpPr/>
          <p:nvPr/>
        </p:nvSpPr>
        <p:spPr>
          <a:xfrm>
            <a:off x="5762460" y="3012830"/>
            <a:ext cx="5756878" cy="182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Stage aim: 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introduce and lead in the topic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0367" y="2717979"/>
            <a:ext cx="3061148" cy="3061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3279225" y="1083307"/>
            <a:ext cx="8986343" cy="154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can you see in the picture?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guess the name of the festival?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you ever heard of this festival? What do you know about it?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6" descr="Investigating Authentic Questions — Learning in Hand with Tony Vinc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255" y="2142535"/>
            <a:ext cx="2927430" cy="1917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56449" y="2936582"/>
            <a:ext cx="5803302" cy="3868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9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9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9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39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" name="Google Shape;162;p39"/>
          <p:cNvCxnSpPr>
            <a:stCxn id="158" idx="3"/>
            <a:endCxn id="159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163" name="Google Shape;163;p39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9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9"/>
          <p:cNvSpPr/>
          <p:nvPr/>
        </p:nvSpPr>
        <p:spPr>
          <a:xfrm>
            <a:off x="5729835" y="3839130"/>
            <a:ext cx="551901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help students use key language more appropriately before they read and listen.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39" descr="Vocabulary Growth From 18 to 24 Months of Age in Children With and Without  Repaired Cleft Palate | Journal of Speech, Language, and Hearing Resea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044" y="3577286"/>
            <a:ext cx="5048446" cy="252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 txBox="1"/>
          <p:nvPr/>
        </p:nvSpPr>
        <p:spPr>
          <a:xfrm>
            <a:off x="646055" y="1714736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folk dance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8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504016" y="4498237"/>
            <a:ext cx="55152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điệu nhảy/ múa dân gian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1401393" y="3349902"/>
            <a:ext cx="32010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/ˈfəʊkdɑːns/ </a:t>
            </a:r>
            <a:endParaRPr sz="3600" b="1" i="0" u="none" strike="noStrike" cap="non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/>
        </p:nvSpPr>
        <p:spPr>
          <a:xfrm>
            <a:off x="469705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1610" y="1978135"/>
            <a:ext cx="5102711" cy="382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 txBox="1"/>
          <p:nvPr/>
        </p:nvSpPr>
        <p:spPr>
          <a:xfrm>
            <a:off x="290544" y="177337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costume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0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487067" y="4547124"/>
            <a:ext cx="445003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trang phục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9"/>
          <p:cNvSpPr/>
          <p:nvPr/>
        </p:nvSpPr>
        <p:spPr>
          <a:xfrm>
            <a:off x="1541106" y="3375623"/>
            <a:ext cx="27300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/ˈkɒstjuːm/</a:t>
            </a:r>
            <a:endParaRPr sz="3600" b="1" i="0" u="none" strike="noStrike" cap="non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536709"/>
            <a:ext cx="5585369" cy="4513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916</Words>
  <PresentationFormat>Widescreen</PresentationFormat>
  <Paragraphs>215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Open Sans</vt:lpstr>
      <vt:lpstr>Courier New</vt:lpstr>
      <vt:lpstr>Arial</vt:lpstr>
      <vt:lpstr>Calibri</vt:lpstr>
      <vt:lpstr>Noto Sans Symbols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2023-04-19T04:21:12Z</dcterms:modified>
</cp:coreProperties>
</file>