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2" r:id="rId7"/>
    <p:sldId id="272" r:id="rId8"/>
    <p:sldId id="263" r:id="rId9"/>
    <p:sldId id="273" r:id="rId10"/>
    <p:sldId id="274" r:id="rId11"/>
    <p:sldId id="275" r:id="rId12"/>
    <p:sldId id="271" r:id="rId13"/>
    <p:sldId id="270" r:id="rId14"/>
    <p:sldId id="276" r:id="rId15"/>
    <p:sldId id="278" r:id="rId16"/>
    <p:sldId id="277" r:id="rId17"/>
    <p:sldId id="269" r:id="rId18"/>
    <p:sldId id="279" r:id="rId19"/>
    <p:sldId id="281"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8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99AF2C-DF9B-4C46-A4C9-2DC41702A34A}"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07B53-AA9E-4F7C-A638-FABBA9F968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99AF2C-DF9B-4C46-A4C9-2DC41702A34A}"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07B53-AA9E-4F7C-A638-FABBA9F968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99AF2C-DF9B-4C46-A4C9-2DC41702A34A}"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07B53-AA9E-4F7C-A638-FABBA9F968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99AF2C-DF9B-4C46-A4C9-2DC41702A34A}"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07B53-AA9E-4F7C-A638-FABBA9F968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99AF2C-DF9B-4C46-A4C9-2DC41702A34A}"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07B53-AA9E-4F7C-A638-FABBA9F968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99AF2C-DF9B-4C46-A4C9-2DC41702A34A}"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07B53-AA9E-4F7C-A638-FABBA9F968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99AF2C-DF9B-4C46-A4C9-2DC41702A34A}"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007B53-AA9E-4F7C-A638-FABBA9F968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99AF2C-DF9B-4C46-A4C9-2DC41702A34A}"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007B53-AA9E-4F7C-A638-FABBA9F968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9AF2C-DF9B-4C46-A4C9-2DC41702A34A}"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007B53-AA9E-4F7C-A638-FABBA9F968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9AF2C-DF9B-4C46-A4C9-2DC41702A34A}"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07B53-AA9E-4F7C-A638-FABBA9F968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9AF2C-DF9B-4C46-A4C9-2DC41702A34A}"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07B53-AA9E-4F7C-A638-FABBA9F968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9AF2C-DF9B-4C46-A4C9-2DC41702A34A}" type="datetimeFigureOut">
              <a:rPr lang="en-US" smtClean="0"/>
              <a:t>9/1/2022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07B53-AA9E-4F7C-A638-FABBA9F9689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81200"/>
            <a:ext cx="8686800" cy="2060575"/>
          </a:xfrm>
        </p:spPr>
        <p:txBody>
          <a:bodyPr>
            <a:noAutofit/>
          </a:bodyPr>
          <a:lstStyle/>
          <a:p>
            <a:r>
              <a:rPr lang="en-US" sz="5400" b="1" dirty="0">
                <a:latin typeface="Times New Roman" pitchFamily="18" charset="0"/>
                <a:cs typeface="Times New Roman" pitchFamily="18" charset="0"/>
              </a:rPr>
              <a:t>SINH HỌC 10 – CD</a:t>
            </a:r>
            <a:br>
              <a:rPr lang="en-US" sz="5400" b="1" dirty="0">
                <a:latin typeface="Times New Roman" pitchFamily="18" charset="0"/>
                <a:cs typeface="Times New Roman" pitchFamily="18" charset="0"/>
              </a:rPr>
            </a:br>
            <a:r>
              <a:rPr lang="en-US" sz="5400" b="1" dirty="0">
                <a:latin typeface="Times New Roman" pitchFamily="18" charset="0"/>
                <a:cs typeface="Times New Roman" pitchFamily="18" charset="0"/>
              </a:rPr>
              <a:t>BÀI: ÔN TẬP PHẦN MỘT</a:t>
            </a:r>
            <a:br>
              <a:rPr lang="en-US" sz="5400" dirty="0">
                <a:latin typeface="Times New Roman" pitchFamily="18" charset="0"/>
                <a:cs typeface="Times New Roman" pitchFamily="18" charset="0"/>
              </a:rPr>
            </a:br>
            <a:endParaRPr lang="en-US" sz="5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rgbClr val="FF0000"/>
                </a:solidFill>
                <a:effectLst/>
                <a:latin typeface="+mj-lt"/>
                <a:ea typeface="Times New Roman" pitchFamily="18" charset="0"/>
                <a:cs typeface="Times New Roman" pitchFamily="18" charset="0"/>
              </a:rPr>
              <a:t>3. Các kĩ năng trong tiến trình theo các bước nghiên cứu khoa học:</a:t>
            </a:r>
            <a:endParaRPr kumimoji="0" lang="vi-VN" sz="2400" b="0" i="0" u="none" strike="noStrike" cap="none" normalizeH="0" baseline="0" dirty="0">
              <a:ln>
                <a:noFill/>
              </a:ln>
              <a:solidFill>
                <a:srgbClr val="FF0000"/>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a:ln>
                  <a:noFill/>
                </a:ln>
                <a:solidFill>
                  <a:srgbClr val="0070C0"/>
                </a:solidFill>
                <a:effectLst/>
                <a:latin typeface="+mj-lt"/>
                <a:ea typeface="Times New Roman" pitchFamily="18" charset="0"/>
                <a:cs typeface="Arial" pitchFamily="34" charset="0"/>
              </a:rPr>
              <a:t>- Bước 1: </a:t>
            </a:r>
            <a:r>
              <a:rPr kumimoji="0" lang="vi-VN" sz="2400" b="0" i="0" u="none" strike="noStrike" cap="none" normalizeH="0" baseline="0" dirty="0">
                <a:ln>
                  <a:noFill/>
                </a:ln>
                <a:solidFill>
                  <a:srgbClr val="000000"/>
                </a:solidFill>
                <a:effectLst/>
                <a:latin typeface="+mj-lt"/>
                <a:ea typeface="Times New Roman" pitchFamily="18" charset="0"/>
                <a:cs typeface="Arial" pitchFamily="34" charset="0"/>
              </a:rPr>
              <a:t>Quan sát và đặt câu hỏi</a:t>
            </a:r>
            <a:endParaRPr kumimoji="0" lang="vi-VN" sz="24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a:ln>
                  <a:noFill/>
                </a:ln>
                <a:solidFill>
                  <a:srgbClr val="000000"/>
                </a:solidFill>
                <a:effectLst/>
                <a:latin typeface="+mj-lt"/>
                <a:ea typeface="Times New Roman" pitchFamily="18" charset="0"/>
                <a:cs typeface="Arial" pitchFamily="34" charset="0"/>
              </a:rPr>
              <a:t>+ Quan sát là bước đầu tiên để nhận ra vấn đề cần giải quyết.</a:t>
            </a:r>
            <a:endParaRPr kumimoji="0" lang="vi-VN" sz="24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a:ln>
                  <a:noFill/>
                </a:ln>
                <a:solidFill>
                  <a:srgbClr val="000000"/>
                </a:solidFill>
                <a:effectLst/>
                <a:latin typeface="+mj-lt"/>
                <a:ea typeface="Times New Roman" pitchFamily="18" charset="0"/>
                <a:cs typeface="Arial" pitchFamily="34" charset="0"/>
              </a:rPr>
              <a:t>+ Qua quan sát để đặt ra những câu hỏi, từ đó tìm ra “vấn đề” nghiên cứu.</a:t>
            </a:r>
            <a:endParaRPr kumimoji="0" lang="vi-VN" sz="24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a:ln>
                  <a:noFill/>
                </a:ln>
                <a:solidFill>
                  <a:srgbClr val="0070C0"/>
                </a:solidFill>
                <a:effectLst/>
                <a:latin typeface="+mj-lt"/>
                <a:ea typeface="Times New Roman" pitchFamily="18" charset="0"/>
                <a:cs typeface="Arial" pitchFamily="34" charset="0"/>
              </a:rPr>
              <a:t>- Bước 2: </a:t>
            </a:r>
            <a:r>
              <a:rPr kumimoji="0" lang="vi-VN" sz="2400" b="0" i="0" u="none" strike="noStrike" cap="none" normalizeH="0" baseline="0" dirty="0">
                <a:ln>
                  <a:noFill/>
                </a:ln>
                <a:solidFill>
                  <a:srgbClr val="000000"/>
                </a:solidFill>
                <a:effectLst/>
                <a:latin typeface="+mj-lt"/>
                <a:ea typeface="Times New Roman" pitchFamily="18" charset="0"/>
                <a:cs typeface="Arial" pitchFamily="34" charset="0"/>
              </a:rPr>
              <a:t>Hình thành giả thuyết khoa học</a:t>
            </a:r>
            <a:endParaRPr kumimoji="0" lang="vi-VN" sz="24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a:ln>
                  <a:noFill/>
                </a:ln>
                <a:solidFill>
                  <a:srgbClr val="000000"/>
                </a:solidFill>
                <a:effectLst/>
                <a:latin typeface="+mj-lt"/>
                <a:ea typeface="Times New Roman" pitchFamily="18" charset="0"/>
                <a:cs typeface="Arial" pitchFamily="34" charset="0"/>
              </a:rPr>
              <a:t>+ Giả thuyết phải cụ thể, liên quan trực tiếp đến câu hỏi đang đặt ra.</a:t>
            </a:r>
            <a:endParaRPr kumimoji="0" lang="vi-VN" sz="24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a:ln>
                  <a:noFill/>
                </a:ln>
                <a:solidFill>
                  <a:srgbClr val="0070C0"/>
                </a:solidFill>
                <a:effectLst/>
                <a:latin typeface="+mj-lt"/>
                <a:ea typeface="Times New Roman" pitchFamily="18" charset="0"/>
                <a:cs typeface="Arial" pitchFamily="34" charset="0"/>
              </a:rPr>
              <a:t>- Bước 3: </a:t>
            </a:r>
            <a:r>
              <a:rPr kumimoji="0" lang="vi-VN" sz="2400" b="0" i="0" u="none" strike="noStrike" cap="none" normalizeH="0" baseline="0" dirty="0">
                <a:ln>
                  <a:noFill/>
                </a:ln>
                <a:solidFill>
                  <a:srgbClr val="000000"/>
                </a:solidFill>
                <a:effectLst/>
                <a:latin typeface="+mj-lt"/>
                <a:ea typeface="Times New Roman" pitchFamily="18" charset="0"/>
                <a:cs typeface="Arial" pitchFamily="34" charset="0"/>
              </a:rPr>
              <a:t>Kiểm tra giả thuyết khoa học</a:t>
            </a:r>
            <a:endParaRPr kumimoji="0" lang="vi-VN" sz="24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a:ln>
                  <a:noFill/>
                </a:ln>
                <a:solidFill>
                  <a:srgbClr val="000000"/>
                </a:solidFill>
                <a:effectLst/>
                <a:latin typeface="+mj-lt"/>
                <a:ea typeface="Times New Roman" pitchFamily="18" charset="0"/>
                <a:cs typeface="Arial" pitchFamily="34" charset="0"/>
              </a:rPr>
              <a:t>+ Trong bước này, thực hiện làm thực nghiệm để chứng minh hoặc bác bỏ giả thuyết.</a:t>
            </a:r>
            <a:endParaRPr kumimoji="0" lang="vi-VN" sz="24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a:ln>
                  <a:noFill/>
                </a:ln>
                <a:solidFill>
                  <a:srgbClr val="000000"/>
                </a:solidFill>
                <a:effectLst/>
                <a:latin typeface="+mj-lt"/>
                <a:ea typeface="Times New Roman" pitchFamily="18" charset="0"/>
                <a:cs typeface="Arial" pitchFamily="34" charset="0"/>
              </a:rPr>
              <a:t>+ Nếu kết quả thử nghiệm không ủng hộ giả thuyết đưa ra thì cần phải kiểm tra lại quá trình thực nghiệm hoặc sửa đổi giả thuyết hay đưa ra một giả thuyết mới.</a:t>
            </a:r>
            <a:endParaRPr kumimoji="0" lang="vi-VN" sz="24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a:ln>
                  <a:noFill/>
                </a:ln>
                <a:solidFill>
                  <a:srgbClr val="0070C0"/>
                </a:solidFill>
                <a:effectLst/>
                <a:latin typeface="+mj-lt"/>
                <a:ea typeface="Times New Roman" pitchFamily="18" charset="0"/>
                <a:cs typeface="Arial" pitchFamily="34" charset="0"/>
              </a:rPr>
              <a:t>- Bước 4: </a:t>
            </a:r>
            <a:r>
              <a:rPr kumimoji="0" lang="vi-VN" sz="2400" b="0" i="0" u="none" strike="noStrike" cap="none" normalizeH="0" baseline="0" dirty="0">
                <a:ln>
                  <a:noFill/>
                </a:ln>
                <a:solidFill>
                  <a:srgbClr val="000000"/>
                </a:solidFill>
                <a:effectLst/>
                <a:latin typeface="+mj-lt"/>
                <a:ea typeface="Times New Roman" pitchFamily="18" charset="0"/>
                <a:cs typeface="Arial" pitchFamily="34" charset="0"/>
              </a:rPr>
              <a:t>Làm báo cáo kết quả nghiên cứu</a:t>
            </a:r>
            <a:endParaRPr kumimoji="0" lang="vi-VN" sz="24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a:ln>
                  <a:noFill/>
                </a:ln>
                <a:solidFill>
                  <a:srgbClr val="000000"/>
                </a:solidFill>
                <a:effectLst/>
                <a:latin typeface="+mj-lt"/>
                <a:ea typeface="Times New Roman" pitchFamily="18" charset="0"/>
                <a:cs typeface="Arial" pitchFamily="34" charset="0"/>
              </a:rPr>
              <a:t>+ Trong bước này, thực hiện phân tích số liệu và rút ra kết luận nghiên cứu.</a:t>
            </a:r>
            <a:endParaRPr kumimoji="0" lang="vi-VN" sz="24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a:ln>
                  <a:noFill/>
                </a:ln>
                <a:solidFill>
                  <a:srgbClr val="000000"/>
                </a:solidFill>
                <a:effectLst/>
                <a:latin typeface="+mj-lt"/>
                <a:ea typeface="Times New Roman" pitchFamily="18" charset="0"/>
                <a:cs typeface="Arial" pitchFamily="34" charset="0"/>
              </a:rPr>
              <a:t>+ Kết luận đúng khi trả lời được câu hỏi nghiên cứu ban đầu bằng các dữ liệu tin cậy.</a:t>
            </a:r>
            <a:endParaRPr kumimoji="0" lang="vi-VN" sz="2400" b="0" i="0" u="none" strike="noStrike" cap="none" normalizeH="0" baseline="0" dirty="0">
              <a:ln>
                <a:noFill/>
              </a:ln>
              <a:solidFill>
                <a:schemeClr val="tx1"/>
              </a:solidFill>
              <a:effectLst/>
              <a:latin typeface="+mj-lt"/>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8991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i="0" u="none" strike="noStrike" cap="none" normalizeH="0" baseline="0" dirty="0">
                <a:ln>
                  <a:noFill/>
                </a:ln>
                <a:solidFill>
                  <a:srgbClr val="FF0000"/>
                </a:solidFill>
                <a:effectLst/>
                <a:latin typeface="+mj-lt"/>
                <a:ea typeface="Times New Roman" pitchFamily="18" charset="0"/>
                <a:cs typeface="Times New Roman" pitchFamily="18" charset="0"/>
              </a:rPr>
              <a:t>4. Các cấp độ tổ chức sống và mối quan hệ thứ bậc giữa các cấp độ đó:</a:t>
            </a:r>
            <a:endParaRPr kumimoji="0" lang="vi-VN" sz="2800" i="0" u="none" strike="noStrike" cap="none" normalizeH="0" baseline="0" dirty="0">
              <a:ln>
                <a:noFill/>
              </a:ln>
              <a:solidFill>
                <a:srgbClr val="FF0000"/>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i="0" u="none" strike="noStrike" cap="none" normalizeH="0" baseline="0" dirty="0">
                <a:ln>
                  <a:noFill/>
                </a:ln>
                <a:solidFill>
                  <a:srgbClr val="000000"/>
                </a:solidFill>
                <a:effectLst/>
                <a:latin typeface="+mj-lt"/>
                <a:ea typeface="Times New Roman" pitchFamily="18" charset="0"/>
                <a:cs typeface="Arial" pitchFamily="34" charset="0"/>
              </a:rPr>
              <a:t>- Các cấp độ tổ chức sống: phân tử → bào quan → tế bào → mô → cơ quan → hệ cơ quan → cơ thể → quần thể → quần xã - hệ sinh thái → sinh quyển.</a:t>
            </a:r>
            <a:endParaRPr kumimoji="0" lang="en-US" sz="2800" i="0" u="none" strike="noStrike" cap="none" normalizeH="0" baseline="0" dirty="0">
              <a:ln>
                <a:noFill/>
              </a:ln>
              <a:solidFill>
                <a:srgbClr val="000000"/>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Quan</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hệ</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giữa</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các</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cấp</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tổ</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chức</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sống</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được</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thể</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hiện</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trong</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quan</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hệ</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thứ</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bậc</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về</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cấu</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trúc</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và</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chức</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năng</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Các</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cấp</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độ</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tổ</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chức</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sống</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thể</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hiện</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mối</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liên</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quan</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bộ</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phận</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và</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tổng</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thể</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trong</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đó</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cấp</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độ</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tổ</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chức</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lớn</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hơn</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được</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hình</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thành</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từ</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cấp</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độ</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tổ</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chức</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nhỏ</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hơn</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liền</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kề</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Tổ</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chức</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cấp</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trên</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không</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chỉ</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mang</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đặc</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điểm</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tổ</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chức</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cấp</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dưới</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mà</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còn</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có</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những</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đặc</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tính</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nổi</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trội</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mà</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tổ</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chức</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cấp</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dưới</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không</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có</a:t>
            </a:r>
            <a:r>
              <a:rPr kumimoji="0" lang="en-US" sz="280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r>
              <a:rPr kumimoji="0" lang="en-US" sz="2800" i="0" u="none" strike="noStrike" cap="none" normalizeH="0" baseline="0" dirty="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ell\Downloads\image (1).png"/>
          <p:cNvPicPr/>
          <p:nvPr/>
        </p:nvPicPr>
        <p:blipFill>
          <a:blip r:embed="rId2" cstate="print"/>
          <a:srcRect/>
          <a:stretch>
            <a:fillRect/>
          </a:stretch>
        </p:blipFill>
        <p:spPr bwMode="auto">
          <a:xfrm>
            <a:off x="0" y="0"/>
            <a:ext cx="9144000" cy="4267200"/>
          </a:xfrm>
          <a:prstGeom prst="rect">
            <a:avLst/>
          </a:prstGeom>
          <a:noFill/>
          <a:ln w="9525">
            <a:noFill/>
            <a:miter lim="800000"/>
            <a:headEnd/>
            <a:tailEnd/>
          </a:ln>
        </p:spPr>
      </p:pic>
      <p:pic>
        <p:nvPicPr>
          <p:cNvPr id="3" name="Picture 2" descr="C:\Users\Dell\Downloads\image (3).png"/>
          <p:cNvPicPr/>
          <p:nvPr/>
        </p:nvPicPr>
        <p:blipFill>
          <a:blip r:embed="rId3" cstate="print"/>
          <a:srcRect/>
          <a:stretch>
            <a:fillRect/>
          </a:stretch>
        </p:blipFill>
        <p:spPr bwMode="auto">
          <a:xfrm>
            <a:off x="0" y="4191000"/>
            <a:ext cx="9144000" cy="2667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52400"/>
            <a:ext cx="3121688" cy="707886"/>
          </a:xfrm>
          <a:prstGeom prst="rect">
            <a:avLst/>
          </a:prstGeom>
          <a:noFill/>
        </p:spPr>
        <p:txBody>
          <a:bodyPr wrap="none" rtlCol="0">
            <a:spAutoFit/>
          </a:bodyPr>
          <a:lstStyle/>
          <a:p>
            <a:r>
              <a:rPr lang="en-US" sz="4000" b="1" dirty="0">
                <a:solidFill>
                  <a:srgbClr val="FF0000"/>
                </a:solidFill>
                <a:latin typeface="Times New Roman" pitchFamily="18" charset="0"/>
                <a:cs typeface="Times New Roman" pitchFamily="18" charset="0"/>
              </a:rPr>
              <a:t>LUYỆN TẬP</a:t>
            </a:r>
          </a:p>
        </p:txBody>
      </p:sp>
      <p:sp>
        <p:nvSpPr>
          <p:cNvPr id="3" name="TextBox 2"/>
          <p:cNvSpPr txBox="1"/>
          <p:nvPr/>
        </p:nvSpPr>
        <p:spPr>
          <a:xfrm>
            <a:off x="457200" y="1295401"/>
            <a:ext cx="8534400" cy="4524315"/>
          </a:xfrm>
          <a:prstGeom prst="rect">
            <a:avLst/>
          </a:prstGeom>
          <a:noFill/>
        </p:spPr>
        <p:txBody>
          <a:bodyPr wrap="square" rtlCol="0">
            <a:spAutoFit/>
          </a:bodyPr>
          <a:lstStyle/>
          <a:p>
            <a:pPr marL="342900" indent="-342900"/>
            <a:r>
              <a:rPr lang="en-US" sz="3600" dirty="0">
                <a:solidFill>
                  <a:srgbClr val="FF0000"/>
                </a:solidFill>
                <a:latin typeface="Times New Roman" pitchFamily="18" charset="0"/>
                <a:cs typeface="Times New Roman" pitchFamily="18" charset="0"/>
              </a:rPr>
              <a:t>1. </a:t>
            </a:r>
            <a:r>
              <a:rPr lang="en-US" sz="3600" dirty="0" err="1">
                <a:latin typeface="Times New Roman" pitchFamily="18" charset="0"/>
                <a:cs typeface="Times New Roman" pitchFamily="18" charset="0"/>
              </a:rPr>
              <a:t>Nếu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chọn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mục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cứu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a:p>
            <a:r>
              <a:rPr lang="en-US" sz="3600" dirty="0">
                <a:solidFill>
                  <a:srgbClr val="0070C0"/>
                </a:solidFill>
                <a:latin typeface="Times New Roman" pitchFamily="18" charset="0"/>
                <a:cs typeface="Times New Roman" pitchFamily="18" charset="0"/>
              </a:rPr>
              <a:t>2. </a:t>
            </a:r>
            <a:r>
              <a:rPr lang="en-US" sz="3600" dirty="0" err="1">
                <a:latin typeface="Times New Roman" pitchFamily="18" charset="0"/>
                <a:cs typeface="Times New Roman" pitchFamily="18" charset="0"/>
              </a:rPr>
              <a:t>Liệt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chúng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hưởng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triển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vững</a:t>
            </a:r>
            <a:r>
              <a:rPr lang="en-US" sz="3600" dirty="0">
                <a:latin typeface="Times New Roman" pitchFamily="18" charset="0"/>
                <a:cs typeface="Times New Roman" pitchFamily="18" charset="0"/>
              </a:rPr>
              <a:t>?</a:t>
            </a:r>
          </a:p>
          <a:p>
            <a:r>
              <a:rPr lang="en-US" sz="3600" dirty="0">
                <a:solidFill>
                  <a:srgbClr val="00B050"/>
                </a:solidFill>
                <a:latin typeface="Times New Roman" pitchFamily="18" charset="0"/>
                <a:cs typeface="Times New Roman" pitchFamily="18" charset="0"/>
              </a:rPr>
              <a:t>3.</a:t>
            </a:r>
            <a:r>
              <a:rPr lang="en-US" sz="3600" b="1" dirty="0">
                <a:solidFill>
                  <a:srgbClr val="00B050"/>
                </a:solidFill>
                <a:latin typeface="Times New Roman" pitchFamily="18" charset="0"/>
                <a:cs typeface="Times New Roman" pitchFamily="18" charset="0"/>
              </a:rPr>
              <a:t> </a:t>
            </a:r>
            <a:r>
              <a:rPr lang="en-US" sz="3600" dirty="0">
                <a:latin typeface="Times New Roman" pitchFamily="18" charset="0"/>
                <a:cs typeface="Times New Roman" pitchFamily="18" charset="0"/>
              </a:rPr>
              <a:t>Ý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cứu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cấp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tổ</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1143000"/>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1. </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VD: </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r>
              <a:rPr kumimoji="0" lang="vi-VN"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Đối tượng nghiên cứu: con người.</a:t>
            </a:r>
            <a:endParaRPr kumimoji="0" lang="vi-VN"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vi-VN"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Mục tiêu nghiên cứu: tìm hiểu cấu trúc, sự vận hành của các quá trình sống ở con người, qua đó đề xuất các biện pháp nhằm nâng cao sức khỏe và khai thác tối đa tiềm năng sinh học của mỗi con người.</a:t>
            </a:r>
            <a:endParaRPr kumimoji="0" lang="vi-VN"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 </a:t>
            </a:r>
            <a:r>
              <a:rPr kumimoji="0" lang="vi-VN"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Đối tượng nghiên cứu:</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vi-VN"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thực vật; </a:t>
            </a:r>
            <a:endPar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solidFill>
                  <a:srgbClr val="000000"/>
                </a:solidFill>
                <a:latin typeface="Times New Roman" pitchFamily="18" charset="0"/>
                <a:ea typeface="Times New Roman" pitchFamily="18" charset="0"/>
                <a:cs typeface="Times New Roman" pitchFamily="18" charset="0"/>
              </a:rPr>
              <a:t>                                                     </a:t>
            </a:r>
            <a:r>
              <a:rPr kumimoji="0" lang="vi-VN"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động vật; </a:t>
            </a:r>
            <a:endPar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solidFill>
                  <a:srgbClr val="000000"/>
                </a:solidFill>
                <a:latin typeface="Times New Roman" pitchFamily="18" charset="0"/>
                <a:ea typeface="Times New Roman" pitchFamily="18" charset="0"/>
                <a:cs typeface="Times New Roman" pitchFamily="18" charset="0"/>
              </a:rPr>
              <a:t>                                                     </a:t>
            </a:r>
            <a:r>
              <a:rPr kumimoji="0" lang="vi-VN"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vi sinh vật; </a:t>
            </a:r>
            <a:endPar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solidFill>
                  <a:srgbClr val="000000"/>
                </a:solidFill>
                <a:latin typeface="Times New Roman" pitchFamily="18" charset="0"/>
                <a:ea typeface="Times New Roman" pitchFamily="18" charset="0"/>
                <a:cs typeface="Times New Roman" pitchFamily="18" charset="0"/>
              </a:rPr>
              <a:t>                                                     </a:t>
            </a:r>
            <a:r>
              <a:rPr kumimoji="0" lang="vi-VN"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vi-VN"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381000"/>
          <a:ext cx="9144001" cy="6307596"/>
        </p:xfrm>
        <a:graphic>
          <a:graphicData uri="http://schemas.openxmlformats.org/drawingml/2006/table">
            <a:tbl>
              <a:tblPr/>
              <a:tblGrid>
                <a:gridCol w="4458410">
                  <a:extLst>
                    <a:ext uri="{9D8B030D-6E8A-4147-A177-3AD203B41FA5}">
                      <a16:colId xmlns:a16="http://schemas.microsoft.com/office/drawing/2014/main" val="20000"/>
                    </a:ext>
                  </a:extLst>
                </a:gridCol>
                <a:gridCol w="4685591">
                  <a:extLst>
                    <a:ext uri="{9D8B030D-6E8A-4147-A177-3AD203B41FA5}">
                      <a16:colId xmlns:a16="http://schemas.microsoft.com/office/drawing/2014/main" val="20001"/>
                    </a:ext>
                  </a:extLst>
                </a:gridCol>
              </a:tblGrid>
              <a:tr h="485956">
                <a:tc>
                  <a:txBody>
                    <a:bodyPr/>
                    <a:lstStyle/>
                    <a:p>
                      <a:pPr marL="30480" marR="30480" algn="ctr">
                        <a:lnSpc>
                          <a:spcPct val="115000"/>
                        </a:lnSpc>
                        <a:spcBef>
                          <a:spcPts val="0"/>
                        </a:spcBef>
                        <a:spcAft>
                          <a:spcPts val="1200"/>
                        </a:spcAft>
                      </a:pPr>
                      <a:r>
                        <a:rPr lang="en-US" sz="2600" dirty="0" err="1">
                          <a:solidFill>
                            <a:srgbClr val="0070C0"/>
                          </a:solidFill>
                          <a:latin typeface="Times New Roman" pitchFamily="18" charset="0"/>
                          <a:ea typeface="Times New Roman"/>
                          <a:cs typeface="Times New Roman" pitchFamily="18" charset="0"/>
                        </a:rPr>
                        <a:t>Hoạt</a:t>
                      </a:r>
                      <a:r>
                        <a:rPr lang="en-US" sz="2600" dirty="0">
                          <a:solidFill>
                            <a:srgbClr val="0070C0"/>
                          </a:solidFill>
                          <a:latin typeface="Times New Roman" pitchFamily="18" charset="0"/>
                          <a:ea typeface="Times New Roman"/>
                          <a:cs typeface="Times New Roman" pitchFamily="18" charset="0"/>
                        </a:rPr>
                        <a:t> </a:t>
                      </a:r>
                      <a:r>
                        <a:rPr lang="en-US" sz="2600" dirty="0" err="1">
                          <a:solidFill>
                            <a:srgbClr val="0070C0"/>
                          </a:solidFill>
                          <a:latin typeface="Times New Roman" pitchFamily="18" charset="0"/>
                          <a:ea typeface="Times New Roman"/>
                          <a:cs typeface="Times New Roman" pitchFamily="18" charset="0"/>
                        </a:rPr>
                        <a:t>động</a:t>
                      </a:r>
                      <a:r>
                        <a:rPr lang="en-US" sz="2600" dirty="0">
                          <a:solidFill>
                            <a:srgbClr val="0070C0"/>
                          </a:solidFill>
                          <a:latin typeface="Times New Roman" pitchFamily="18" charset="0"/>
                          <a:ea typeface="Times New Roman"/>
                          <a:cs typeface="Times New Roman" pitchFamily="18" charset="0"/>
                        </a:rPr>
                        <a:t> </a:t>
                      </a:r>
                      <a:r>
                        <a:rPr lang="en-US" sz="2600" dirty="0" err="1">
                          <a:solidFill>
                            <a:srgbClr val="0070C0"/>
                          </a:solidFill>
                          <a:latin typeface="Times New Roman" pitchFamily="18" charset="0"/>
                          <a:ea typeface="Times New Roman"/>
                          <a:cs typeface="Times New Roman" pitchFamily="18" charset="0"/>
                        </a:rPr>
                        <a:t>ảnh</a:t>
                      </a:r>
                      <a:r>
                        <a:rPr lang="en-US" sz="2600" dirty="0">
                          <a:solidFill>
                            <a:srgbClr val="0070C0"/>
                          </a:solidFill>
                          <a:latin typeface="Times New Roman" pitchFamily="18" charset="0"/>
                          <a:ea typeface="Times New Roman"/>
                          <a:cs typeface="Times New Roman" pitchFamily="18" charset="0"/>
                        </a:rPr>
                        <a:t> </a:t>
                      </a:r>
                      <a:r>
                        <a:rPr lang="en-US" sz="2600" dirty="0" err="1">
                          <a:solidFill>
                            <a:srgbClr val="0070C0"/>
                          </a:solidFill>
                          <a:latin typeface="Times New Roman" pitchFamily="18" charset="0"/>
                          <a:ea typeface="Times New Roman"/>
                          <a:cs typeface="Times New Roman" pitchFamily="18" charset="0"/>
                        </a:rPr>
                        <a:t>hưởng</a:t>
                      </a:r>
                      <a:r>
                        <a:rPr lang="en-US" sz="2600" dirty="0">
                          <a:solidFill>
                            <a:srgbClr val="0070C0"/>
                          </a:solidFill>
                          <a:latin typeface="Times New Roman" pitchFamily="18" charset="0"/>
                          <a:ea typeface="Times New Roman"/>
                          <a:cs typeface="Times New Roman" pitchFamily="18" charset="0"/>
                        </a:rPr>
                        <a:t> </a:t>
                      </a:r>
                      <a:r>
                        <a:rPr lang="en-US" sz="2600" dirty="0" err="1">
                          <a:solidFill>
                            <a:srgbClr val="0070C0"/>
                          </a:solidFill>
                          <a:latin typeface="Times New Roman" pitchFamily="18" charset="0"/>
                          <a:ea typeface="Times New Roman"/>
                          <a:cs typeface="Times New Roman" pitchFamily="18" charset="0"/>
                        </a:rPr>
                        <a:t>tích</a:t>
                      </a:r>
                      <a:r>
                        <a:rPr lang="en-US" sz="2600" dirty="0">
                          <a:solidFill>
                            <a:srgbClr val="0070C0"/>
                          </a:solidFill>
                          <a:latin typeface="Times New Roman" pitchFamily="18" charset="0"/>
                          <a:ea typeface="Times New Roman"/>
                          <a:cs typeface="Times New Roman" pitchFamily="18" charset="0"/>
                        </a:rPr>
                        <a:t> </a:t>
                      </a:r>
                      <a:r>
                        <a:rPr lang="en-US" sz="2600" dirty="0" err="1">
                          <a:solidFill>
                            <a:srgbClr val="0070C0"/>
                          </a:solidFill>
                          <a:latin typeface="Times New Roman" pitchFamily="18" charset="0"/>
                          <a:ea typeface="Times New Roman"/>
                          <a:cs typeface="Times New Roman" pitchFamily="18" charset="0"/>
                        </a:rPr>
                        <a:t>cực</a:t>
                      </a:r>
                      <a:endParaRPr lang="en-US" sz="2600" dirty="0">
                        <a:solidFill>
                          <a:srgbClr val="0070C0"/>
                        </a:solidFill>
                        <a:latin typeface="Times New Roman" pitchFamily="18" charset="0"/>
                        <a:ea typeface="Calibri"/>
                        <a:cs typeface="Times New Roman" pitchFamily="18" charset="0"/>
                      </a:endParaRPr>
                    </a:p>
                  </a:txBody>
                  <a:tcPr marL="75727" marR="75727" marT="75727" marB="75727">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30480" marR="30480" algn="ctr">
                        <a:lnSpc>
                          <a:spcPct val="115000"/>
                        </a:lnSpc>
                        <a:spcBef>
                          <a:spcPts val="0"/>
                        </a:spcBef>
                        <a:spcAft>
                          <a:spcPts val="1200"/>
                        </a:spcAft>
                      </a:pPr>
                      <a:r>
                        <a:rPr lang="en-US" sz="2600" dirty="0" err="1">
                          <a:solidFill>
                            <a:srgbClr val="0070C0"/>
                          </a:solidFill>
                          <a:latin typeface="Times New Roman" pitchFamily="18" charset="0"/>
                          <a:ea typeface="Times New Roman"/>
                          <a:cs typeface="Times New Roman" pitchFamily="18" charset="0"/>
                        </a:rPr>
                        <a:t>Hoạt</a:t>
                      </a:r>
                      <a:r>
                        <a:rPr lang="en-US" sz="2600" dirty="0">
                          <a:solidFill>
                            <a:srgbClr val="0070C0"/>
                          </a:solidFill>
                          <a:latin typeface="Times New Roman" pitchFamily="18" charset="0"/>
                          <a:ea typeface="Times New Roman"/>
                          <a:cs typeface="Times New Roman" pitchFamily="18" charset="0"/>
                        </a:rPr>
                        <a:t> </a:t>
                      </a:r>
                      <a:r>
                        <a:rPr lang="en-US" sz="2600" dirty="0" err="1">
                          <a:solidFill>
                            <a:srgbClr val="0070C0"/>
                          </a:solidFill>
                          <a:latin typeface="Times New Roman" pitchFamily="18" charset="0"/>
                          <a:ea typeface="Times New Roman"/>
                          <a:cs typeface="Times New Roman" pitchFamily="18" charset="0"/>
                        </a:rPr>
                        <a:t>động</a:t>
                      </a:r>
                      <a:r>
                        <a:rPr lang="en-US" sz="2600" dirty="0">
                          <a:solidFill>
                            <a:srgbClr val="0070C0"/>
                          </a:solidFill>
                          <a:latin typeface="Times New Roman" pitchFamily="18" charset="0"/>
                          <a:ea typeface="Times New Roman"/>
                          <a:cs typeface="Times New Roman" pitchFamily="18" charset="0"/>
                        </a:rPr>
                        <a:t> </a:t>
                      </a:r>
                      <a:r>
                        <a:rPr lang="en-US" sz="2600" dirty="0" err="1">
                          <a:solidFill>
                            <a:srgbClr val="0070C0"/>
                          </a:solidFill>
                          <a:latin typeface="Times New Roman" pitchFamily="18" charset="0"/>
                          <a:ea typeface="Times New Roman"/>
                          <a:cs typeface="Times New Roman" pitchFamily="18" charset="0"/>
                        </a:rPr>
                        <a:t>ảnh</a:t>
                      </a:r>
                      <a:r>
                        <a:rPr lang="en-US" sz="2600" dirty="0">
                          <a:solidFill>
                            <a:srgbClr val="0070C0"/>
                          </a:solidFill>
                          <a:latin typeface="Times New Roman" pitchFamily="18" charset="0"/>
                          <a:ea typeface="Times New Roman"/>
                          <a:cs typeface="Times New Roman" pitchFamily="18" charset="0"/>
                        </a:rPr>
                        <a:t> </a:t>
                      </a:r>
                      <a:r>
                        <a:rPr lang="en-US" sz="2600" dirty="0" err="1">
                          <a:solidFill>
                            <a:srgbClr val="0070C0"/>
                          </a:solidFill>
                          <a:latin typeface="Times New Roman" pitchFamily="18" charset="0"/>
                          <a:ea typeface="Times New Roman"/>
                          <a:cs typeface="Times New Roman" pitchFamily="18" charset="0"/>
                        </a:rPr>
                        <a:t>hưởng</a:t>
                      </a:r>
                      <a:r>
                        <a:rPr lang="en-US" sz="2600" dirty="0">
                          <a:solidFill>
                            <a:srgbClr val="0070C0"/>
                          </a:solidFill>
                          <a:latin typeface="Times New Roman" pitchFamily="18" charset="0"/>
                          <a:ea typeface="Times New Roman"/>
                          <a:cs typeface="Times New Roman" pitchFamily="18" charset="0"/>
                        </a:rPr>
                        <a:t> </a:t>
                      </a:r>
                      <a:r>
                        <a:rPr lang="en-US" sz="2600" dirty="0" err="1">
                          <a:solidFill>
                            <a:srgbClr val="0070C0"/>
                          </a:solidFill>
                          <a:latin typeface="Times New Roman" pitchFamily="18" charset="0"/>
                          <a:ea typeface="Times New Roman"/>
                          <a:cs typeface="Times New Roman" pitchFamily="18" charset="0"/>
                        </a:rPr>
                        <a:t>tiêu</a:t>
                      </a:r>
                      <a:r>
                        <a:rPr lang="en-US" sz="2600" dirty="0">
                          <a:solidFill>
                            <a:srgbClr val="0070C0"/>
                          </a:solidFill>
                          <a:latin typeface="Times New Roman" pitchFamily="18" charset="0"/>
                          <a:ea typeface="Times New Roman"/>
                          <a:cs typeface="Times New Roman" pitchFamily="18" charset="0"/>
                        </a:rPr>
                        <a:t> </a:t>
                      </a:r>
                      <a:r>
                        <a:rPr lang="en-US" sz="2600" dirty="0" err="1">
                          <a:solidFill>
                            <a:srgbClr val="0070C0"/>
                          </a:solidFill>
                          <a:latin typeface="Times New Roman" pitchFamily="18" charset="0"/>
                          <a:ea typeface="Times New Roman"/>
                          <a:cs typeface="Times New Roman" pitchFamily="18" charset="0"/>
                        </a:rPr>
                        <a:t>cực</a:t>
                      </a:r>
                      <a:endParaRPr lang="en-US" sz="2600" dirty="0">
                        <a:solidFill>
                          <a:srgbClr val="0070C0"/>
                        </a:solidFill>
                        <a:latin typeface="Times New Roman" pitchFamily="18" charset="0"/>
                        <a:ea typeface="Calibri"/>
                        <a:cs typeface="Times New Roman" pitchFamily="18" charset="0"/>
                      </a:endParaRPr>
                    </a:p>
                  </a:txBody>
                  <a:tcPr marL="75727" marR="75727" marT="75727" marB="75727">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3933644">
                <a:tc>
                  <a:txBody>
                    <a:bodyPr/>
                    <a:lstStyle/>
                    <a:p>
                      <a:pPr marL="30480" marR="30480">
                        <a:lnSpc>
                          <a:spcPct val="115000"/>
                        </a:lnSpc>
                        <a:spcBef>
                          <a:spcPts val="0"/>
                        </a:spcBef>
                        <a:spcAft>
                          <a:spcPts val="1200"/>
                        </a:spcAft>
                      </a:pP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Vứt</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rác</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bừa</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bãi</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không</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đúng</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quy</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định</a:t>
                      </a:r>
                      <a:r>
                        <a:rPr lang="en-US" sz="2600" dirty="0">
                          <a:solidFill>
                            <a:srgbClr val="000000"/>
                          </a:solidFill>
                          <a:latin typeface="Times New Roman" pitchFamily="18" charset="0"/>
                          <a:ea typeface="Times New Roman"/>
                          <a:cs typeface="Times New Roman" pitchFamily="18" charset="0"/>
                        </a:rPr>
                        <a:t>.</a:t>
                      </a:r>
                      <a:endParaRPr lang="en-US" sz="2600" dirty="0">
                        <a:latin typeface="Times New Roman" pitchFamily="18" charset="0"/>
                        <a:ea typeface="Calibri"/>
                        <a:cs typeface="Times New Roman" pitchFamily="18" charset="0"/>
                      </a:endParaRPr>
                    </a:p>
                    <a:p>
                      <a:pPr marL="30480" marR="30480">
                        <a:lnSpc>
                          <a:spcPct val="115000"/>
                        </a:lnSpc>
                        <a:spcBef>
                          <a:spcPts val="0"/>
                        </a:spcBef>
                        <a:spcAft>
                          <a:spcPts val="1200"/>
                        </a:spcAft>
                      </a:pP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Xả</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chất</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thải</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chưa</a:t>
                      </a:r>
                      <a:r>
                        <a:rPr lang="en-US" sz="2600" dirty="0">
                          <a:solidFill>
                            <a:srgbClr val="000000"/>
                          </a:solidFill>
                          <a:latin typeface="Times New Roman" pitchFamily="18" charset="0"/>
                          <a:ea typeface="Times New Roman"/>
                          <a:cs typeface="Times New Roman" pitchFamily="18" charset="0"/>
                        </a:rPr>
                        <a:t> qua </a:t>
                      </a:r>
                      <a:r>
                        <a:rPr lang="en-US" sz="2600" dirty="0" err="1">
                          <a:solidFill>
                            <a:srgbClr val="000000"/>
                          </a:solidFill>
                          <a:latin typeface="Times New Roman" pitchFamily="18" charset="0"/>
                          <a:ea typeface="Times New Roman"/>
                          <a:cs typeface="Times New Roman" pitchFamily="18" charset="0"/>
                        </a:rPr>
                        <a:t>xử</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lí</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vào</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môi</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trường</a:t>
                      </a:r>
                      <a:r>
                        <a:rPr lang="en-US" sz="2600" dirty="0">
                          <a:solidFill>
                            <a:srgbClr val="000000"/>
                          </a:solidFill>
                          <a:latin typeface="Times New Roman" pitchFamily="18" charset="0"/>
                          <a:ea typeface="Times New Roman"/>
                          <a:cs typeface="Times New Roman" pitchFamily="18" charset="0"/>
                        </a:rPr>
                        <a:t>.</a:t>
                      </a:r>
                      <a:endParaRPr lang="en-US" sz="2600" dirty="0">
                        <a:latin typeface="Times New Roman" pitchFamily="18" charset="0"/>
                        <a:ea typeface="Calibri"/>
                        <a:cs typeface="Times New Roman" pitchFamily="18" charset="0"/>
                      </a:endParaRPr>
                    </a:p>
                    <a:p>
                      <a:pPr marL="30480" marR="30480">
                        <a:lnSpc>
                          <a:spcPct val="115000"/>
                        </a:lnSpc>
                        <a:spcBef>
                          <a:spcPts val="0"/>
                        </a:spcBef>
                        <a:spcAft>
                          <a:spcPts val="1200"/>
                        </a:spcAft>
                      </a:pP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Khai</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thác</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rừng</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săn</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bắt</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động</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thực</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vật</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quá</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mức</a:t>
                      </a:r>
                      <a:r>
                        <a:rPr lang="en-US" sz="2600" dirty="0">
                          <a:solidFill>
                            <a:srgbClr val="000000"/>
                          </a:solidFill>
                          <a:latin typeface="Times New Roman" pitchFamily="18" charset="0"/>
                          <a:ea typeface="Times New Roman"/>
                          <a:cs typeface="Times New Roman" pitchFamily="18" charset="0"/>
                        </a:rPr>
                        <a:t>.</a:t>
                      </a:r>
                      <a:endParaRPr lang="en-US" sz="2600" dirty="0">
                        <a:latin typeface="Times New Roman" pitchFamily="18" charset="0"/>
                        <a:ea typeface="Calibri"/>
                        <a:cs typeface="Times New Roman" pitchFamily="18" charset="0"/>
                      </a:endParaRPr>
                    </a:p>
                    <a:p>
                      <a:pPr marL="30480" marR="30480">
                        <a:lnSpc>
                          <a:spcPct val="115000"/>
                        </a:lnSpc>
                        <a:spcBef>
                          <a:spcPts val="0"/>
                        </a:spcBef>
                        <a:spcAft>
                          <a:spcPts val="1200"/>
                        </a:spcAft>
                      </a:pP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Sử</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dụng</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nguồn</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năng</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lượng</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không</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tái</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tạo</a:t>
                      </a:r>
                      <a:r>
                        <a:rPr lang="en-US" sz="2600" dirty="0">
                          <a:solidFill>
                            <a:srgbClr val="000000"/>
                          </a:solidFill>
                          <a:latin typeface="Times New Roman" pitchFamily="18" charset="0"/>
                          <a:ea typeface="Times New Roman"/>
                          <a:cs typeface="Times New Roman" pitchFamily="18" charset="0"/>
                        </a:rPr>
                        <a:t>: than </a:t>
                      </a:r>
                      <a:r>
                        <a:rPr lang="en-US" sz="2600" dirty="0" err="1">
                          <a:solidFill>
                            <a:srgbClr val="000000"/>
                          </a:solidFill>
                          <a:latin typeface="Times New Roman" pitchFamily="18" charset="0"/>
                          <a:ea typeface="Times New Roman"/>
                          <a:cs typeface="Times New Roman" pitchFamily="18" charset="0"/>
                        </a:rPr>
                        <a:t>đá</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dầu</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mỏ</a:t>
                      </a:r>
                      <a:r>
                        <a:rPr lang="en-US" sz="2600" dirty="0">
                          <a:solidFill>
                            <a:srgbClr val="000000"/>
                          </a:solidFill>
                          <a:latin typeface="Times New Roman" pitchFamily="18" charset="0"/>
                          <a:ea typeface="Times New Roman"/>
                          <a:cs typeface="Times New Roman" pitchFamily="18" charset="0"/>
                        </a:rPr>
                        <a:t>,…</a:t>
                      </a:r>
                      <a:endParaRPr lang="en-US" sz="2600" dirty="0">
                        <a:latin typeface="Times New Roman" pitchFamily="18" charset="0"/>
                        <a:ea typeface="Calibri"/>
                        <a:cs typeface="Times New Roman" pitchFamily="18" charset="0"/>
                      </a:endParaRPr>
                    </a:p>
                    <a:p>
                      <a:pPr marL="30480" marR="30480">
                        <a:lnSpc>
                          <a:spcPct val="115000"/>
                        </a:lnSpc>
                        <a:spcBef>
                          <a:spcPts val="0"/>
                        </a:spcBef>
                        <a:spcAft>
                          <a:spcPts val="1200"/>
                        </a:spcAft>
                      </a:pP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Không</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chấp</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hành</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quy</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định</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về</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bảo</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vệ</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môi</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trường</a:t>
                      </a:r>
                      <a:r>
                        <a:rPr lang="en-US" sz="2600" dirty="0">
                          <a:solidFill>
                            <a:srgbClr val="000000"/>
                          </a:solidFill>
                          <a:latin typeface="Times New Roman" pitchFamily="18" charset="0"/>
                          <a:ea typeface="Times New Roman"/>
                          <a:cs typeface="Times New Roman" pitchFamily="18" charset="0"/>
                        </a:rPr>
                        <a:t>.</a:t>
                      </a:r>
                      <a:endParaRPr lang="en-US" sz="2600" dirty="0">
                        <a:latin typeface="Times New Roman" pitchFamily="18" charset="0"/>
                        <a:ea typeface="Calibri"/>
                        <a:cs typeface="Times New Roman" pitchFamily="18" charset="0"/>
                      </a:endParaRPr>
                    </a:p>
                  </a:txBody>
                  <a:tcPr marL="75727" marR="75727" marT="75727" marB="75727">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30480" marR="30480">
                        <a:lnSpc>
                          <a:spcPct val="115000"/>
                        </a:lnSpc>
                        <a:spcBef>
                          <a:spcPts val="0"/>
                        </a:spcBef>
                        <a:spcAft>
                          <a:spcPts val="1200"/>
                        </a:spcAft>
                      </a:pP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Vứt</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rác</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đúng</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nơi</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quy</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định</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phân</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loại</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rác</a:t>
                      </a:r>
                      <a:r>
                        <a:rPr lang="en-US" sz="2600" dirty="0">
                          <a:solidFill>
                            <a:srgbClr val="000000"/>
                          </a:solidFill>
                          <a:latin typeface="Times New Roman" pitchFamily="18" charset="0"/>
                          <a:ea typeface="Times New Roman"/>
                          <a:cs typeface="Times New Roman" pitchFamily="18" charset="0"/>
                        </a:rPr>
                        <a:t>.</a:t>
                      </a:r>
                      <a:endParaRPr lang="en-US" sz="2600" dirty="0">
                        <a:latin typeface="Times New Roman" pitchFamily="18" charset="0"/>
                        <a:ea typeface="Calibri"/>
                        <a:cs typeface="Times New Roman" pitchFamily="18" charset="0"/>
                      </a:endParaRPr>
                    </a:p>
                    <a:p>
                      <a:pPr marL="30480" marR="30480">
                        <a:lnSpc>
                          <a:spcPct val="115000"/>
                        </a:lnSpc>
                        <a:spcBef>
                          <a:spcPts val="0"/>
                        </a:spcBef>
                        <a:spcAft>
                          <a:spcPts val="1200"/>
                        </a:spcAft>
                      </a:pP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Khu</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xả</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thải</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có</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hệ</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thống</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xử</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lí</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nước</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thải</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xử</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lí</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khí</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thải</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rác</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thải</a:t>
                      </a:r>
                      <a:r>
                        <a:rPr lang="en-US" sz="2600" dirty="0">
                          <a:solidFill>
                            <a:srgbClr val="000000"/>
                          </a:solidFill>
                          <a:latin typeface="Times New Roman" pitchFamily="18" charset="0"/>
                          <a:ea typeface="Times New Roman"/>
                          <a:cs typeface="Times New Roman" pitchFamily="18" charset="0"/>
                        </a:rPr>
                        <a:t>.</a:t>
                      </a:r>
                      <a:endParaRPr lang="en-US" sz="2600" dirty="0">
                        <a:latin typeface="Times New Roman" pitchFamily="18" charset="0"/>
                        <a:ea typeface="Calibri"/>
                        <a:cs typeface="Times New Roman" pitchFamily="18" charset="0"/>
                      </a:endParaRPr>
                    </a:p>
                    <a:p>
                      <a:pPr marL="30480" marR="30480">
                        <a:lnSpc>
                          <a:spcPct val="115000"/>
                        </a:lnSpc>
                        <a:spcBef>
                          <a:spcPts val="0"/>
                        </a:spcBef>
                        <a:spcAft>
                          <a:spcPts val="1200"/>
                        </a:spcAft>
                      </a:pP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Bảo</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vệ</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rừng</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đầu</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nguồn</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động</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thực</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vật</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quý</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hiếm</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khai</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thác</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hợp</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lí</a:t>
                      </a:r>
                      <a:r>
                        <a:rPr lang="en-US" sz="2600" dirty="0">
                          <a:solidFill>
                            <a:srgbClr val="000000"/>
                          </a:solidFill>
                          <a:latin typeface="Times New Roman" pitchFamily="18" charset="0"/>
                          <a:ea typeface="Times New Roman"/>
                          <a:cs typeface="Times New Roman" pitchFamily="18" charset="0"/>
                        </a:rPr>
                        <a:t>.</a:t>
                      </a:r>
                      <a:endParaRPr lang="en-US" sz="2600" dirty="0">
                        <a:latin typeface="Times New Roman" pitchFamily="18" charset="0"/>
                        <a:ea typeface="Calibri"/>
                        <a:cs typeface="Times New Roman" pitchFamily="18" charset="0"/>
                      </a:endParaRPr>
                    </a:p>
                    <a:p>
                      <a:pPr marL="30480" marR="30480">
                        <a:lnSpc>
                          <a:spcPct val="115000"/>
                        </a:lnSpc>
                        <a:spcBef>
                          <a:spcPts val="0"/>
                        </a:spcBef>
                        <a:spcAft>
                          <a:spcPts val="1200"/>
                        </a:spcAft>
                      </a:pP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Sử</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dụng</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nguồn</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năng</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lượng</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tái</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tạo</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gió</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thủy</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triều</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mặt</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trời</a:t>
                      </a:r>
                      <a:r>
                        <a:rPr lang="en-US" sz="2600" dirty="0">
                          <a:solidFill>
                            <a:srgbClr val="000000"/>
                          </a:solidFill>
                          <a:latin typeface="Times New Roman" pitchFamily="18" charset="0"/>
                          <a:ea typeface="Times New Roman"/>
                          <a:cs typeface="Times New Roman" pitchFamily="18" charset="0"/>
                        </a:rPr>
                        <a:t>,…</a:t>
                      </a:r>
                      <a:endParaRPr lang="en-US" sz="2600" dirty="0">
                        <a:latin typeface="Times New Roman" pitchFamily="18" charset="0"/>
                        <a:ea typeface="Calibri"/>
                        <a:cs typeface="Times New Roman" pitchFamily="18" charset="0"/>
                      </a:endParaRPr>
                    </a:p>
                    <a:p>
                      <a:pPr marL="30480" marR="30480">
                        <a:lnSpc>
                          <a:spcPct val="115000"/>
                        </a:lnSpc>
                        <a:spcBef>
                          <a:spcPts val="0"/>
                        </a:spcBef>
                        <a:spcAft>
                          <a:spcPts val="1200"/>
                        </a:spcAft>
                      </a:pP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Chấp</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hành</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đầy</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đủ</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và</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tham</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gia</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tuyên</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truyền</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bảo</a:t>
                      </a:r>
                      <a:r>
                        <a:rPr lang="en-US" sz="2600" dirty="0">
                          <a:solidFill>
                            <a:srgbClr val="000000"/>
                          </a:solidFill>
                          <a:latin typeface="Times New Roman" pitchFamily="18" charset="0"/>
                          <a:ea typeface="Times New Roman"/>
                          <a:cs typeface="Times New Roman" pitchFamily="18" charset="0"/>
                        </a:rPr>
                        <a:t> </a:t>
                      </a:r>
                      <a:r>
                        <a:rPr lang="en-US" sz="2600" dirty="0" err="1">
                          <a:solidFill>
                            <a:srgbClr val="000000"/>
                          </a:solidFill>
                          <a:latin typeface="Times New Roman" pitchFamily="18" charset="0"/>
                          <a:ea typeface="Times New Roman"/>
                          <a:cs typeface="Times New Roman" pitchFamily="18" charset="0"/>
                        </a:rPr>
                        <a:t>vệ</a:t>
                      </a:r>
                      <a:r>
                        <a:rPr lang="en-US" sz="2600" dirty="0">
                          <a:solidFill>
                            <a:srgbClr val="000000"/>
                          </a:solidFill>
                          <a:latin typeface="Times New Roman" pitchFamily="18" charset="0"/>
                          <a:ea typeface="Times New Roman"/>
                          <a:cs typeface="Times New Roman" pitchFamily="18" charset="0"/>
                        </a:rPr>
                        <a:t> </a:t>
                      </a:r>
                      <a:endParaRPr lang="en-US" sz="2600" dirty="0">
                        <a:latin typeface="Times New Roman" pitchFamily="18" charset="0"/>
                        <a:ea typeface="Calibri"/>
                        <a:cs typeface="Times New Roman" pitchFamily="18" charset="0"/>
                      </a:endParaRPr>
                    </a:p>
                  </a:txBody>
                  <a:tcPr marL="75727" marR="75727" marT="75727" marB="75727">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3"/>
          <p:cNvSpPr txBox="1"/>
          <p:nvPr/>
        </p:nvSpPr>
        <p:spPr>
          <a:xfrm>
            <a:off x="533400" y="0"/>
            <a:ext cx="415498" cy="461665"/>
          </a:xfrm>
          <a:prstGeom prst="rect">
            <a:avLst/>
          </a:prstGeom>
          <a:noFill/>
        </p:spPr>
        <p:txBody>
          <a:bodyPr wrap="none" rtlCol="0">
            <a:spAutoFit/>
          </a:bodyPr>
          <a:lstStyle/>
          <a:p>
            <a:r>
              <a:rPr lang="en-US" sz="2400" dirty="0">
                <a:solidFill>
                  <a:srgbClr val="FF0000"/>
                </a:solidFill>
                <a:latin typeface="Times New Roman" pitchFamily="18" charset="0"/>
                <a:cs typeface="Times New Roman" pitchFamily="18" charset="0"/>
              </a:rPr>
              <a:t>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371600"/>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3. </a:t>
            </a:r>
            <a:r>
              <a:rPr kumimoji="0" lang="vi-VN"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Cung cấp những hiểu biết về mối quan hệ trong giữa các cấp độ tổ chức sống.</a:t>
            </a:r>
            <a:endParaRPr kumimoji="0" lang="vi-VN"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Hiểu được vai trò của mỗi cấp độ tổ chức sống trong thế giới sống và mối quan hệ chặt chẽ giữa chúng để có phương án sử dụng hợp lí nguồn tài nguyên sinh vật.</a:t>
            </a:r>
            <a:endParaRPr kumimoji="0" lang="vi-VN" sz="3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228600"/>
            <a:ext cx="30480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VẬN DỤNG</a:t>
            </a:r>
          </a:p>
        </p:txBody>
      </p:sp>
      <p:sp>
        <p:nvSpPr>
          <p:cNvPr id="3" name="TextBox 2"/>
          <p:cNvSpPr txBox="1"/>
          <p:nvPr/>
        </p:nvSpPr>
        <p:spPr>
          <a:xfrm>
            <a:off x="304800" y="1447800"/>
            <a:ext cx="8610601" cy="3416320"/>
          </a:xfrm>
          <a:prstGeom prst="rect">
            <a:avLst/>
          </a:prstGeom>
          <a:noFill/>
        </p:spPr>
        <p:txBody>
          <a:bodyPr wrap="square" rtlCol="0">
            <a:spAutoFit/>
          </a:bodyPr>
          <a:lstStyle/>
          <a:p>
            <a:pPr>
              <a:buFontTx/>
              <a:buChar cha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loại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góp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thiểu</a:t>
            </a:r>
            <a:r>
              <a:rPr lang="en-US" sz="3600" dirty="0">
                <a:latin typeface="Times New Roman" pitchFamily="18" charset="0"/>
                <a:cs typeface="Times New Roman" pitchFamily="18" charset="0"/>
              </a:rPr>
              <a:t> ô </a:t>
            </a:r>
            <a:r>
              <a:rPr lang="en-US" sz="3600" dirty="0" err="1">
                <a:latin typeface="Times New Roman" pitchFamily="18" charset="0"/>
                <a:cs typeface="Times New Roman" pitchFamily="18" charset="0"/>
              </a:rPr>
              <a:t>nhiễm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trường</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chúng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loại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phẩm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nhựa</a:t>
            </a:r>
            <a:r>
              <a:rPr lang="en-US" sz="3600" dirty="0">
                <a:latin typeface="Times New Roman" pitchFamily="18" charset="0"/>
                <a:cs typeface="Times New Roman" pitchFamily="18"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22860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000000"/>
                </a:solidFill>
                <a:effectLst/>
                <a:latin typeface="+mj-lt"/>
                <a:ea typeface="Times New Roman" pitchFamily="18" charset="0"/>
                <a:cs typeface="Arial" pitchFamily="34" charset="0"/>
              </a:rPr>
              <a:t>- Những loại vật dụng nên sử dụng để có thể góp phần giảm thiểu ô nhiễm môi trường:</a:t>
            </a:r>
            <a:endParaRPr kumimoji="0" lang="vi-VN" sz="24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a:ln>
                  <a:noFill/>
                </a:ln>
                <a:solidFill>
                  <a:srgbClr val="000000"/>
                </a:solidFill>
                <a:effectLst/>
                <a:latin typeface="+mj-lt"/>
                <a:ea typeface="Times New Roman" pitchFamily="18" charset="0"/>
                <a:cs typeface="Arial" pitchFamily="34" charset="0"/>
              </a:rPr>
              <a:t>+ Sử dụng các vật dụng có nguồn gốc sinh học, an toàn và dễ phân hủy: màng bọc thực phẩm, túi đựng rác, nước giặt, nước rửa bát,…</a:t>
            </a:r>
            <a:endParaRPr kumimoji="0" lang="vi-VN" sz="24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a:ln>
                  <a:noFill/>
                </a:ln>
                <a:solidFill>
                  <a:srgbClr val="000000"/>
                </a:solidFill>
                <a:effectLst/>
                <a:latin typeface="+mj-lt"/>
                <a:ea typeface="Times New Roman" pitchFamily="18" charset="0"/>
                <a:cs typeface="Arial" pitchFamily="34" charset="0"/>
              </a:rPr>
              <a:t>+ Sử dụng các đồ dùng bằng nhựa dùng được nhiều lần hoặc các đồ dùng thay thế thân thiện hơn với môi trường để thay thế cho các đồ dùng bằng nhựa chỉ sử dụng được một lần.</a:t>
            </a:r>
            <a:endParaRPr kumimoji="0" lang="vi-VN" sz="24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a:ln>
                  <a:noFill/>
                </a:ln>
                <a:solidFill>
                  <a:srgbClr val="000000"/>
                </a:solidFill>
                <a:effectLst/>
                <a:latin typeface="+mj-lt"/>
                <a:ea typeface="Times New Roman" pitchFamily="18" charset="0"/>
                <a:cs typeface="Arial" pitchFamily="34" charset="0"/>
              </a:rPr>
              <a:t>+ Sử dụng phân vi sinh, chế phẩm thuốc bảo vệ thực vật sinh học để trồng cây.</a:t>
            </a:r>
            <a:endParaRPr kumimoji="0" lang="vi-VN" sz="24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a:ln>
                  <a:noFill/>
                </a:ln>
                <a:solidFill>
                  <a:srgbClr val="000000"/>
                </a:solidFill>
                <a:effectLst/>
                <a:latin typeface="+mj-lt"/>
                <a:ea typeface="Times New Roman" pitchFamily="18" charset="0"/>
                <a:cs typeface="Arial" pitchFamily="34" charset="0"/>
              </a:rPr>
              <a:t>+ Sử dụng các phương tiện đi lại ít gây ô nhiễm môi trường như xe đạp, xe điện,…</a:t>
            </a:r>
            <a:endParaRPr kumimoji="0" lang="vi-VN" sz="24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1" i="0" u="none" strike="noStrike" cap="none" normalizeH="0" baseline="0" dirty="0">
                <a:ln>
                  <a:noFill/>
                </a:ln>
                <a:solidFill>
                  <a:srgbClr val="000000"/>
                </a:solidFill>
                <a:effectLst/>
                <a:latin typeface="+mj-lt"/>
                <a:ea typeface="Times New Roman" pitchFamily="18" charset="0"/>
                <a:cs typeface="Arial" pitchFamily="34" charset="0"/>
              </a:rPr>
              <a:t>- Cần phân loại rác thải vì: </a:t>
            </a:r>
            <a:r>
              <a:rPr kumimoji="0" lang="vi-VN" sz="2400" b="0" i="0" u="none" strike="noStrike" cap="none" normalizeH="0" baseline="0" dirty="0">
                <a:ln>
                  <a:noFill/>
                </a:ln>
                <a:solidFill>
                  <a:srgbClr val="000000"/>
                </a:solidFill>
                <a:effectLst/>
                <a:latin typeface="+mj-lt"/>
                <a:ea typeface="Times New Roman" pitchFamily="18" charset="0"/>
                <a:cs typeface="Arial" pitchFamily="34" charset="0"/>
              </a:rPr>
              <a:t>Việc phân loại rác thải đóng vai trò quan trọng trong công tác quản lí chất thải; góp phần giảm thiểu nguy cơ phát tán các tác nhân gây bệnh, các yếu tố độc hại, nguy hiểm; góp phần tiết kiệm tài nguyên (tái chế rác thải); giảm chi phí cho công tác thu gom và xử lí rác thải.</a:t>
            </a:r>
            <a:endParaRPr kumimoji="0" lang="vi-VN" sz="2400" b="0" i="0" u="none" strike="noStrike" cap="none" normalizeH="0" baseline="0" dirty="0">
              <a:ln>
                <a:noFill/>
              </a:ln>
              <a:solidFill>
                <a:schemeClr val="tx1"/>
              </a:solidFill>
              <a:effectLst/>
              <a:latin typeface="+mj-lt"/>
              <a:ea typeface="Times New Roman" pitchFamily="18"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pPr lvl="0" eaLnBrk="0" fontAlgn="base" hangingPunct="0">
              <a:spcBef>
                <a:spcPct val="0"/>
              </a:spcBef>
              <a:spcAft>
                <a:spcPct val="0"/>
              </a:spcAft>
            </a:pPr>
            <a:r>
              <a:rPr lang="vi-VN" sz="2400" b="1" dirty="0">
                <a:solidFill>
                  <a:srgbClr val="000000"/>
                </a:solidFill>
                <a:latin typeface="Times New Roman" pitchFamily="18" charset="0"/>
                <a:ea typeface="Times New Roman" pitchFamily="18" charset="0"/>
                <a:cs typeface="Times New Roman" pitchFamily="18" charset="0"/>
              </a:rPr>
              <a:t>- Cần hạn chế sử dụng sản phẩm làm phát sinh rác thải nhựa vì:</a:t>
            </a:r>
            <a:r>
              <a:rPr lang="vi-VN" sz="2400" dirty="0">
                <a:solidFill>
                  <a:srgbClr val="000000"/>
                </a:solidFill>
                <a:latin typeface="Times New Roman" pitchFamily="18" charset="0"/>
                <a:ea typeface="Times New Roman" pitchFamily="18" charset="0"/>
                <a:cs typeface="Times New Roman" pitchFamily="18" charset="0"/>
              </a:rPr>
              <a:t> Rác thải nhựa gây ô nhiễm nghiêm trọng đến môi trường, cụ thể:</a:t>
            </a:r>
            <a:endParaRPr lang="vi-VN" sz="24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400" dirty="0">
                <a:solidFill>
                  <a:srgbClr val="000000"/>
                </a:solidFill>
                <a:latin typeface="Times New Roman" pitchFamily="18" charset="0"/>
                <a:ea typeface="Times New Roman" pitchFamily="18" charset="0"/>
                <a:cs typeface="Times New Roman" pitchFamily="18" charset="0"/>
              </a:rPr>
              <a:t>+</a:t>
            </a:r>
            <a:r>
              <a:rPr lang="vi-VN" sz="2400" dirty="0">
                <a:solidFill>
                  <a:srgbClr val="000000"/>
                </a:solidFill>
                <a:latin typeface="Times New Roman" pitchFamily="18" charset="0"/>
                <a:ea typeface="Times New Roman" pitchFamily="18" charset="0"/>
                <a:cs typeface="Times New Roman" pitchFamily="18" charset="0"/>
              </a:rPr>
              <a:t> Rác thải nhựa rất khó bị phân huỷ trong môi trường tự nhiên. Mỗi loại chất nhựa có số năm phân huỷ khác nhau với thời gian rất dài, hàng trăm năm có khi tới hàng nghìn năm. VD: chai nhựa phân hủy sau 450 năm – 1000 năm; ống hút, nắp chai sẽ phân hủy sau 100 năm – 500 năm; bàn chải đánh răng phân hủy sau 500 năm,… </a:t>
            </a:r>
            <a:endParaRPr lang="vi-VN" sz="24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400" dirty="0">
                <a:solidFill>
                  <a:srgbClr val="000000"/>
                </a:solidFill>
                <a:latin typeface="Times New Roman" pitchFamily="18" charset="0"/>
                <a:ea typeface="Times New Roman" pitchFamily="18" charset="0"/>
                <a:cs typeface="Times New Roman" pitchFamily="18" charset="0"/>
              </a:rPr>
              <a:t>+</a:t>
            </a:r>
            <a:r>
              <a:rPr lang="vi-VN" sz="2400" dirty="0">
                <a:solidFill>
                  <a:srgbClr val="000000"/>
                </a:solidFill>
                <a:latin typeface="Times New Roman" pitchFamily="18" charset="0"/>
                <a:ea typeface="Times New Roman" pitchFamily="18" charset="0"/>
                <a:cs typeface="Times New Roman" pitchFamily="18" charset="0"/>
              </a:rPr>
              <a:t> Các loài động vật khi ăn phải rác thải nhựa có thể chết dẫn đến nguy cơ tuyệt chủng, gây mất cân bằng sinh thái.</a:t>
            </a:r>
            <a:endParaRPr lang="vi-VN" sz="24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400" dirty="0">
                <a:solidFill>
                  <a:srgbClr val="000000"/>
                </a:solidFill>
                <a:latin typeface="Times New Roman" pitchFamily="18" charset="0"/>
                <a:ea typeface="Times New Roman" pitchFamily="18" charset="0"/>
                <a:cs typeface="Times New Roman" pitchFamily="18" charset="0"/>
              </a:rPr>
              <a:t>+</a:t>
            </a:r>
            <a:r>
              <a:rPr lang="vi-VN" sz="2400" dirty="0">
                <a:solidFill>
                  <a:srgbClr val="000000"/>
                </a:solidFill>
                <a:latin typeface="Times New Roman" pitchFamily="18" charset="0"/>
                <a:ea typeface="Times New Roman" pitchFamily="18" charset="0"/>
                <a:cs typeface="Times New Roman" pitchFamily="18" charset="0"/>
              </a:rPr>
              <a:t> Khi đốt, rác thải nhựa sẽ sinh ra chất độc dioxin, furan gây ô nhiễm không khí, gây ngộ độc, ảnh hưởng đến tuyến nội tiết, làm giảm khả năng miễn dịch, gây ung thư,… </a:t>
            </a:r>
            <a:endParaRPr lang="vi-VN" sz="24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400" dirty="0">
                <a:solidFill>
                  <a:srgbClr val="000000"/>
                </a:solidFill>
                <a:latin typeface="Times New Roman" pitchFamily="18" charset="0"/>
                <a:ea typeface="Times New Roman" pitchFamily="18" charset="0"/>
                <a:cs typeface="Times New Roman" pitchFamily="18" charset="0"/>
              </a:rPr>
              <a:t>+</a:t>
            </a:r>
            <a:r>
              <a:rPr lang="vi-VN" sz="2400" dirty="0">
                <a:solidFill>
                  <a:srgbClr val="000000"/>
                </a:solidFill>
                <a:latin typeface="Times New Roman" pitchFamily="18" charset="0"/>
                <a:ea typeface="Times New Roman" pitchFamily="18" charset="0"/>
                <a:cs typeface="Times New Roman" pitchFamily="18" charset="0"/>
              </a:rPr>
              <a:t>Khi chôn lấp, rác thải nhựa sẽ làm cho đất không giữ được nước, dinh dưỡng và ngăn cản quá trình khí oxygen đi qua đất gây tác động xấu đến sự sinh trưởng của cây trồng. Hơn nữa, nó có thể làm ô nhiễm nguồn nước, gây ra cái chết của các vi sinh vật có lợi cho cây ở dưới lòng đất. </a:t>
            </a:r>
            <a:endParaRPr lang="vi-VN" sz="24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400" dirty="0">
                <a:solidFill>
                  <a:srgbClr val="000000"/>
                </a:solidFill>
                <a:latin typeface="Times New Roman" pitchFamily="18" charset="0"/>
                <a:ea typeface="Times New Roman" pitchFamily="18" charset="0"/>
                <a:cs typeface="Times New Roman" pitchFamily="18" charset="0"/>
              </a:rPr>
              <a:t>+</a:t>
            </a:r>
            <a:r>
              <a:rPr lang="vi-VN" sz="2400" dirty="0">
                <a:solidFill>
                  <a:srgbClr val="000000"/>
                </a:solidFill>
                <a:latin typeface="Times New Roman" pitchFamily="18" charset="0"/>
                <a:ea typeface="Times New Roman" pitchFamily="18" charset="0"/>
                <a:cs typeface="Times New Roman" pitchFamily="18" charset="0"/>
              </a:rPr>
              <a:t> Rác thải nhựa gây ra tình trạng “ô nhiễm trắng” tại các điểm du lịch, ảnh hưởng đến không gian nghỉ ngơi và thư giãn của con người,…</a:t>
            </a:r>
            <a:endParaRPr lang="vi-VN"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ee the source image"/>
          <p:cNvPicPr>
            <a:picLocks noChangeAspect="1" noChangeArrowheads="1"/>
          </p:cNvPicPr>
          <p:nvPr/>
        </p:nvPicPr>
        <p:blipFill>
          <a:blip r:embed="rId2"/>
          <a:srcRect/>
          <a:stretch>
            <a:fillRect/>
          </a:stretch>
        </p:blipFill>
        <p:spPr bwMode="auto">
          <a:xfrm>
            <a:off x="228600" y="914400"/>
            <a:ext cx="8686800" cy="4876800"/>
          </a:xfrm>
          <a:prstGeom prst="rect">
            <a:avLst/>
          </a:prstGeom>
          <a:noFill/>
        </p:spPr>
      </p:pic>
      <p:sp>
        <p:nvSpPr>
          <p:cNvPr id="5" name="TextBox 4"/>
          <p:cNvSpPr txBox="1"/>
          <p:nvPr/>
        </p:nvSpPr>
        <p:spPr>
          <a:xfrm>
            <a:off x="3200400" y="6019800"/>
            <a:ext cx="2682145" cy="584775"/>
          </a:xfrm>
          <a:prstGeom prst="rect">
            <a:avLst/>
          </a:prstGeom>
          <a:noFill/>
        </p:spPr>
        <p:txBody>
          <a:bodyPr wrap="none" rtlCol="0">
            <a:spAutoFit/>
          </a:bodyPr>
          <a:lstStyle/>
          <a:p>
            <a:r>
              <a:rPr lang="en-US" sz="3200" dirty="0" err="1">
                <a:latin typeface="Times New Roman" pitchFamily="18" charset="0"/>
                <a:cs typeface="Times New Roman" pitchFamily="18" charset="0"/>
              </a:rPr>
              <a:t>Xử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thải</a:t>
            </a:r>
            <a:endParaRPr lang="en-US" sz="3200" dirty="0">
              <a:latin typeface="Times New Roman" pitchFamily="18" charset="0"/>
              <a:cs typeface="Times New Roman" pitchFamily="18" charset="0"/>
            </a:endParaRPr>
          </a:p>
        </p:txBody>
      </p:sp>
      <p:sp>
        <p:nvSpPr>
          <p:cNvPr id="6" name="TextBox 5"/>
          <p:cNvSpPr txBox="1"/>
          <p:nvPr/>
        </p:nvSpPr>
        <p:spPr>
          <a:xfrm>
            <a:off x="4038600" y="152400"/>
            <a:ext cx="1883849" cy="584775"/>
          </a:xfrm>
          <a:prstGeom prst="rect">
            <a:avLst/>
          </a:prstGeom>
          <a:noFill/>
        </p:spPr>
        <p:txBody>
          <a:bodyPr wrap="none" rtlCol="0">
            <a:spAutoFit/>
          </a:bodyPr>
          <a:lstStyle/>
          <a:p>
            <a:r>
              <a:rPr lang="en-US" sz="3200" b="1" dirty="0">
                <a:solidFill>
                  <a:srgbClr val="FF0000"/>
                </a:solidFill>
                <a:latin typeface="Times New Roman" pitchFamily="18" charset="0"/>
                <a:cs typeface="Times New Roman" pitchFamily="18" charset="0"/>
              </a:rPr>
              <a:t>MỞ ĐẦU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04800" y="1752600"/>
            <a:ext cx="8610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08088" algn="l"/>
              </a:tabLst>
            </a:pP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en-US" sz="4000" b="1" u="sng" dirty="0" err="1">
                <a:solidFill>
                  <a:srgbClr val="FF0000"/>
                </a:solidFill>
                <a:latin typeface="Times New Roman" pitchFamily="18" charset="0"/>
                <a:ea typeface="Calibri" pitchFamily="34" charset="0"/>
                <a:cs typeface="Times New Roman" pitchFamily="18" charset="0"/>
              </a:rPr>
              <a:t>B</a:t>
            </a:r>
            <a:r>
              <a:rPr kumimoji="0" lang="en-US" sz="4000" b="1" i="0" u="sng"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ài</a:t>
            </a:r>
            <a:r>
              <a:rPr kumimoji="0" lang="en-US" sz="40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4000" b="1" i="0" u="sng"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tập</a:t>
            </a:r>
            <a:r>
              <a:rPr kumimoji="0" lang="en-US" sz="40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4000" b="1" i="0" u="sng"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về</a:t>
            </a:r>
            <a:r>
              <a:rPr kumimoji="0" lang="en-US" sz="40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4000" b="1" i="0" u="sng"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nhà</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Hãy</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chọn</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một</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vấn</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đề</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nghiên</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cứu</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ở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địa</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phương</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em</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và</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áp</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dụng</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tiến</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trình</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nghiên</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cứu</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để</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làm</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rõ</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vấn</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đề</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đó</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40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See the source image"/>
          <p:cNvPicPr>
            <a:picLocks noChangeAspect="1" noChangeArrowheads="1"/>
          </p:cNvPicPr>
          <p:nvPr/>
        </p:nvPicPr>
        <p:blipFill>
          <a:blip r:embed="rId2"/>
          <a:srcRect/>
          <a:stretch>
            <a:fillRect/>
          </a:stretch>
        </p:blipFill>
        <p:spPr bwMode="auto">
          <a:xfrm>
            <a:off x="533400" y="457200"/>
            <a:ext cx="8077200" cy="5334000"/>
          </a:xfrm>
          <a:prstGeom prst="rect">
            <a:avLst/>
          </a:prstGeom>
          <a:noFill/>
        </p:spPr>
      </p:pic>
      <p:sp>
        <p:nvSpPr>
          <p:cNvPr id="6" name="TextBox 5"/>
          <p:cNvSpPr txBox="1"/>
          <p:nvPr/>
        </p:nvSpPr>
        <p:spPr>
          <a:xfrm>
            <a:off x="2590800" y="5943600"/>
            <a:ext cx="4020652" cy="584775"/>
          </a:xfrm>
          <a:prstGeom prst="rect">
            <a:avLst/>
          </a:prstGeom>
          <a:noFill/>
        </p:spPr>
        <p:txBody>
          <a:bodyPr wrap="none" rtlCol="0">
            <a:spAutoFit/>
          </a:bodyPr>
          <a:lstStyle/>
          <a:p>
            <a:r>
              <a:rPr lang="en-US" sz="3200" dirty="0" err="1">
                <a:latin typeface="Times New Roman" pitchFamily="18" charset="0"/>
                <a:cs typeface="Times New Roman" pitchFamily="18" charset="0"/>
              </a:rPr>
              <a:t>Xử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biển</a:t>
            </a:r>
            <a:endParaRPr lang="en-US" sz="32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ee the source image"/>
          <p:cNvPicPr>
            <a:picLocks noChangeAspect="1" noChangeArrowheads="1"/>
          </p:cNvPicPr>
          <p:nvPr/>
        </p:nvPicPr>
        <p:blipFill>
          <a:blip r:embed="rId2"/>
          <a:srcRect/>
          <a:stretch>
            <a:fillRect/>
          </a:stretch>
        </p:blipFill>
        <p:spPr bwMode="auto">
          <a:xfrm>
            <a:off x="381000" y="228600"/>
            <a:ext cx="8382000" cy="2819399"/>
          </a:xfrm>
          <a:prstGeom prst="rect">
            <a:avLst/>
          </a:prstGeom>
          <a:noFill/>
        </p:spPr>
      </p:pic>
      <p:pic>
        <p:nvPicPr>
          <p:cNvPr id="10246" name="Picture 6" descr="See the source image"/>
          <p:cNvPicPr>
            <a:picLocks noChangeAspect="1" noChangeArrowheads="1"/>
          </p:cNvPicPr>
          <p:nvPr/>
        </p:nvPicPr>
        <p:blipFill>
          <a:blip r:embed="rId3"/>
          <a:srcRect/>
          <a:stretch>
            <a:fillRect/>
          </a:stretch>
        </p:blipFill>
        <p:spPr bwMode="auto">
          <a:xfrm>
            <a:off x="457200" y="3276600"/>
            <a:ext cx="4267200" cy="2971800"/>
          </a:xfrm>
          <a:prstGeom prst="rect">
            <a:avLst/>
          </a:prstGeom>
          <a:noFill/>
        </p:spPr>
      </p:pic>
      <p:pic>
        <p:nvPicPr>
          <p:cNvPr id="10248" name="Picture 8" descr="See the source image"/>
          <p:cNvPicPr>
            <a:picLocks noChangeAspect="1" noChangeArrowheads="1"/>
          </p:cNvPicPr>
          <p:nvPr/>
        </p:nvPicPr>
        <p:blipFill>
          <a:blip r:embed="rId4"/>
          <a:srcRect/>
          <a:stretch>
            <a:fillRect/>
          </a:stretch>
        </p:blipFill>
        <p:spPr bwMode="auto">
          <a:xfrm>
            <a:off x="4800600" y="3124200"/>
            <a:ext cx="4038600" cy="3200400"/>
          </a:xfrm>
          <a:prstGeom prst="rect">
            <a:avLst/>
          </a:prstGeom>
          <a:noFill/>
        </p:spPr>
      </p:pic>
      <p:sp>
        <p:nvSpPr>
          <p:cNvPr id="8" name="TextBox 7"/>
          <p:cNvSpPr txBox="1"/>
          <p:nvPr/>
        </p:nvSpPr>
        <p:spPr>
          <a:xfrm>
            <a:off x="2057400" y="6273225"/>
            <a:ext cx="5759910" cy="584775"/>
          </a:xfrm>
          <a:prstGeom prst="rect">
            <a:avLst/>
          </a:prstGeom>
          <a:noFill/>
        </p:spPr>
        <p:txBody>
          <a:bodyPr wrap="none" rtlCol="0">
            <a:spAutoFit/>
          </a:bodyPr>
          <a:lstStyle/>
          <a:p>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bón</a:t>
            </a:r>
            <a:endParaRPr lang="en-US" sz="32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ee the source image"/>
          <p:cNvPicPr>
            <a:picLocks noChangeAspect="1" noChangeArrowheads="1"/>
          </p:cNvPicPr>
          <p:nvPr/>
        </p:nvPicPr>
        <p:blipFill>
          <a:blip r:embed="rId2"/>
          <a:srcRect/>
          <a:stretch>
            <a:fillRect/>
          </a:stretch>
        </p:blipFill>
        <p:spPr bwMode="auto">
          <a:xfrm>
            <a:off x="457200" y="228600"/>
            <a:ext cx="8229600" cy="6400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ee the source image"/>
          <p:cNvPicPr>
            <a:picLocks noChangeAspect="1" noChangeArrowheads="1"/>
          </p:cNvPicPr>
          <p:nvPr/>
        </p:nvPicPr>
        <p:blipFill>
          <a:blip r:embed="rId2"/>
          <a:srcRect/>
          <a:stretch>
            <a:fillRect/>
          </a:stretch>
        </p:blipFill>
        <p:spPr bwMode="auto">
          <a:xfrm>
            <a:off x="0" y="228600"/>
            <a:ext cx="4419600" cy="6400800"/>
          </a:xfrm>
          <a:prstGeom prst="rect">
            <a:avLst/>
          </a:prstGeom>
          <a:noFill/>
        </p:spPr>
      </p:pic>
      <p:pic>
        <p:nvPicPr>
          <p:cNvPr id="20484" name="Picture 4" descr="See the source image"/>
          <p:cNvPicPr>
            <a:picLocks noChangeAspect="1" noChangeArrowheads="1"/>
          </p:cNvPicPr>
          <p:nvPr/>
        </p:nvPicPr>
        <p:blipFill>
          <a:blip r:embed="rId3"/>
          <a:srcRect/>
          <a:stretch>
            <a:fillRect/>
          </a:stretch>
        </p:blipFill>
        <p:spPr bwMode="auto">
          <a:xfrm>
            <a:off x="4572000" y="228600"/>
            <a:ext cx="4572000" cy="6400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52400" y="1524000"/>
            <a:ext cx="8839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Con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người</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có</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thể</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giải</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quyết</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những</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vấn</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đề</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môi</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trường</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như</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thế</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nào</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4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endParaRPr kumimoji="0" lang="en-US" sz="4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Tại</a:t>
            </a:r>
            <a:r>
              <a:rPr kumimoji="0" lang="en-US" sz="4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sao</a:t>
            </a:r>
            <a:r>
              <a:rPr kumimoji="0" lang="en-US" sz="4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nói</a:t>
            </a:r>
            <a:r>
              <a:rPr kumimoji="0" lang="en-US" sz="4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Thế</a:t>
            </a:r>
            <a:r>
              <a:rPr kumimoji="0" lang="en-US" sz="4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kỉ</a:t>
            </a:r>
            <a:r>
              <a:rPr kumimoji="0" lang="en-US" sz="4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XXI </a:t>
            </a:r>
            <a:r>
              <a:rPr kumimoji="0" lang="en-US" sz="4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là</a:t>
            </a:r>
            <a:r>
              <a:rPr kumimoji="0" lang="en-US" sz="4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thế</a:t>
            </a:r>
            <a:r>
              <a:rPr kumimoji="0" lang="en-US" sz="4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kỉ</a:t>
            </a:r>
            <a:r>
              <a:rPr kumimoji="0" lang="en-US" sz="4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n-US" sz="4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ngành</a:t>
            </a:r>
            <a:r>
              <a:rPr kumimoji="0" lang="en-US" sz="4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Công</a:t>
            </a:r>
            <a:r>
              <a:rPr kumimoji="0" lang="en-US" sz="4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nghệ</a:t>
            </a:r>
            <a:r>
              <a:rPr kumimoji="0" lang="en-US" sz="4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sinh</a:t>
            </a:r>
            <a:r>
              <a:rPr kumimoji="0" lang="en-US" sz="4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học</a:t>
            </a:r>
            <a:r>
              <a:rPr kumimoji="0" lang="en-US" sz="4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endParaRPr kumimoji="0" lang="en-US" sz="40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33600" y="152400"/>
            <a:ext cx="5624297" cy="707886"/>
          </a:xfrm>
          <a:prstGeom prst="rect">
            <a:avLst/>
          </a:prstGeom>
          <a:noFill/>
        </p:spPr>
        <p:txBody>
          <a:bodyPr wrap="none" rtlCol="0">
            <a:spAutoFit/>
          </a:bodyPr>
          <a:lstStyle/>
          <a:p>
            <a:r>
              <a:rPr lang="en-US" sz="4000" b="1" dirty="0">
                <a:solidFill>
                  <a:srgbClr val="FF0000"/>
                </a:solidFill>
                <a:latin typeface="Times New Roman" pitchFamily="18" charset="0"/>
                <a:cs typeface="Times New Roman" pitchFamily="18" charset="0"/>
              </a:rPr>
              <a:t>HÌNH THÀNH KT MỚI</a:t>
            </a:r>
          </a:p>
        </p:txBody>
      </p:sp>
      <p:sp>
        <p:nvSpPr>
          <p:cNvPr id="19457" name="Rectangle 1"/>
          <p:cNvSpPr>
            <a:spLocks noChangeArrowheads="1"/>
          </p:cNvSpPr>
          <p:nvPr/>
        </p:nvSpPr>
        <p:spPr bwMode="auto">
          <a:xfrm>
            <a:off x="228600" y="1143000"/>
            <a:ext cx="8763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Nhóm</a:t>
            </a:r>
            <a:r>
              <a:rPr kumimoji="0" lang="en-US" sz="36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1: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Kể</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tên</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một</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số</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ngành</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nghề</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liên</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quan</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đến</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sinh</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học</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và</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triển</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vọng</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ngành</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nghề</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đó</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C00000"/>
                </a:solidFill>
                <a:effectLst/>
                <a:latin typeface="Times New Roman" pitchFamily="18" charset="0"/>
                <a:ea typeface="Calibri" pitchFamily="34" charset="0"/>
                <a:cs typeface="Times New Roman" pitchFamily="18" charset="0"/>
              </a:rPr>
              <a:t>Nhóm</a:t>
            </a:r>
            <a:r>
              <a:rPr kumimoji="0" lang="en-US" sz="3600" b="0"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 2: </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Cho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biết</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vai</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trò</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sinh</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học</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trong</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phát</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triển</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bền</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vững</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00B050"/>
                </a:solidFill>
                <a:effectLst/>
                <a:latin typeface="Times New Roman" pitchFamily="18" charset="0"/>
                <a:ea typeface="Calibri" pitchFamily="34" charset="0"/>
                <a:cs typeface="Times New Roman" pitchFamily="18" charset="0"/>
              </a:rPr>
              <a:t>Nhóm</a:t>
            </a:r>
            <a:r>
              <a:rPr kumimoji="0" lang="en-US" sz="3600" b="0" i="0" u="none" strike="noStrike" cap="none" normalizeH="0" baseline="0" dirty="0">
                <a:ln>
                  <a:noFill/>
                </a:ln>
                <a:solidFill>
                  <a:srgbClr val="00B050"/>
                </a:solidFill>
                <a:effectLst/>
                <a:latin typeface="Times New Roman" pitchFamily="18" charset="0"/>
                <a:ea typeface="Calibri" pitchFamily="34" charset="0"/>
                <a:cs typeface="Times New Roman" pitchFamily="18" charset="0"/>
              </a:rPr>
              <a:t>  3: </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Nêu</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và</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sắp</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xếp</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kĩ</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năng</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trong</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tiến</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trình</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theo</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bước</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nghiên</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cứu</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khoa</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học</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Nhóm</a:t>
            </a:r>
            <a:r>
              <a:rPr kumimoji="0" lang="en-US" sz="36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4: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Nêu</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cấp</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độ</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tổ</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chức</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sống</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và</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mối</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quan</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hệ</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thứ</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bậc</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giữa</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cấp</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độ</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đó</a:t>
            </a:r>
            <a:r>
              <a:rPr kumimoji="0" lang="en-US" sz="3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0"/>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0000"/>
                </a:solidFill>
                <a:effectLst/>
                <a:latin typeface="+mj-lt"/>
                <a:ea typeface="Times New Roman" pitchFamily="18" charset="0"/>
                <a:cs typeface="Times New Roman" pitchFamily="18" charset="0"/>
              </a:rPr>
              <a:t>1. Một số ngành nghề liên quan đến sinh học và triển vọng của các ngành nghề đó:</a:t>
            </a:r>
            <a:endParaRPr kumimoji="0" lang="vi-VN" sz="2800" b="0" i="0" u="none" strike="noStrike" cap="none" normalizeH="0" baseline="0" dirty="0">
              <a:ln>
                <a:noFill/>
              </a:ln>
              <a:solidFill>
                <a:srgbClr val="FF0000"/>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a:ln>
                  <a:noFill/>
                </a:ln>
                <a:solidFill>
                  <a:srgbClr val="000000"/>
                </a:solidFill>
                <a:effectLst/>
                <a:latin typeface="+mj-lt"/>
                <a:ea typeface="Times New Roman" pitchFamily="18" charset="0"/>
                <a:cs typeface="Arial" pitchFamily="34" charset="0"/>
              </a:rPr>
              <a:t>- Y học:</a:t>
            </a:r>
            <a:r>
              <a:rPr kumimoji="0" lang="en-US" sz="2800" b="0" i="0" u="none" strike="noStrike" cap="none" normalizeH="0" baseline="0" dirty="0">
                <a:ln>
                  <a:noFill/>
                </a:ln>
                <a:solidFill>
                  <a:srgbClr val="000000"/>
                </a:solidFill>
                <a:effectLst/>
                <a:latin typeface="+mj-lt"/>
                <a:ea typeface="Times New Roman" pitchFamily="18" charset="0"/>
                <a:cs typeface="Arial" pitchFamily="34" charset="0"/>
              </a:rPr>
              <a:t>….</a:t>
            </a:r>
            <a:endParaRPr kumimoji="0" lang="vi-VN" sz="28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a:ln>
                  <a:noFill/>
                </a:ln>
                <a:solidFill>
                  <a:srgbClr val="000000"/>
                </a:solidFill>
                <a:effectLst/>
                <a:latin typeface="+mj-lt"/>
                <a:ea typeface="Times New Roman" pitchFamily="18" charset="0"/>
                <a:cs typeface="Arial" pitchFamily="34" charset="0"/>
              </a:rPr>
              <a:t>- Dược học:</a:t>
            </a:r>
            <a:r>
              <a:rPr kumimoji="0" lang="en-US" sz="2800" b="0" i="0" u="none" strike="noStrike" cap="none" normalizeH="0" baseline="0" dirty="0">
                <a:ln>
                  <a:noFill/>
                </a:ln>
                <a:solidFill>
                  <a:srgbClr val="000000"/>
                </a:solidFill>
                <a:effectLst/>
                <a:latin typeface="+mj-lt"/>
                <a:ea typeface="Times New Roman" pitchFamily="18" charset="0"/>
                <a:cs typeface="Arial" pitchFamily="34" charset="0"/>
              </a:rPr>
              <a:t>….</a:t>
            </a:r>
            <a:endParaRPr kumimoji="0" lang="vi-VN" sz="28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a:ln>
                  <a:noFill/>
                </a:ln>
                <a:solidFill>
                  <a:srgbClr val="000000"/>
                </a:solidFill>
                <a:effectLst/>
                <a:latin typeface="+mj-lt"/>
                <a:ea typeface="Times New Roman" pitchFamily="18" charset="0"/>
                <a:cs typeface="Arial" pitchFamily="34" charset="0"/>
              </a:rPr>
              <a:t>- Pháp y:</a:t>
            </a:r>
            <a:r>
              <a:rPr kumimoji="0" lang="en-US" sz="2800" b="0" i="0" u="none" strike="noStrike" cap="none" normalizeH="0" baseline="0" dirty="0">
                <a:ln>
                  <a:noFill/>
                </a:ln>
                <a:solidFill>
                  <a:srgbClr val="000000"/>
                </a:solidFill>
                <a:effectLst/>
                <a:latin typeface="+mj-lt"/>
                <a:ea typeface="Times New Roman" pitchFamily="18" charset="0"/>
                <a:cs typeface="Arial" pitchFamily="34" charset="0"/>
              </a:rPr>
              <a:t>….</a:t>
            </a:r>
            <a:endParaRPr kumimoji="0" lang="vi-VN" sz="28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a:ln>
                  <a:noFill/>
                </a:ln>
                <a:solidFill>
                  <a:srgbClr val="000000"/>
                </a:solidFill>
                <a:effectLst/>
                <a:latin typeface="+mj-lt"/>
                <a:ea typeface="Times New Roman" pitchFamily="18" charset="0"/>
                <a:cs typeface="Arial" pitchFamily="34" charset="0"/>
              </a:rPr>
              <a:t>- Khoa học môi trường:</a:t>
            </a:r>
            <a:r>
              <a:rPr kumimoji="0" lang="en-US" sz="2800" b="0" i="0" u="none" strike="noStrike" cap="none" normalizeH="0" baseline="0" dirty="0">
                <a:ln>
                  <a:noFill/>
                </a:ln>
                <a:solidFill>
                  <a:srgbClr val="000000"/>
                </a:solidFill>
                <a:effectLst/>
                <a:latin typeface="+mj-lt"/>
                <a:ea typeface="Times New Roman" pitchFamily="18" charset="0"/>
                <a:cs typeface="Arial" pitchFamily="34" charset="0"/>
              </a:rPr>
              <a:t>….</a:t>
            </a:r>
            <a:endParaRPr kumimoji="0" lang="vi-VN" sz="2800" b="0" i="0" u="none" strike="noStrike" cap="none" normalizeH="0" baseline="0" dirty="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sz="2800" b="0" i="0" u="none" strike="noStrike" cap="none" normalizeH="0" baseline="0" dirty="0">
                <a:ln>
                  <a:noFill/>
                </a:ln>
                <a:solidFill>
                  <a:srgbClr val="000000"/>
                </a:solidFill>
                <a:effectLst/>
                <a:latin typeface="+mj-lt"/>
                <a:ea typeface="Times New Roman" pitchFamily="18" charset="0"/>
                <a:cs typeface="Arial" pitchFamily="34" charset="0"/>
              </a:rPr>
              <a:t>Nông nghiệp và thủy sản: </a:t>
            </a:r>
            <a:r>
              <a:rPr kumimoji="0" lang="en-US" sz="2800" b="0" i="0" u="none" strike="noStrike" cap="none" normalizeH="0" baseline="0" dirty="0">
                <a:ln>
                  <a:noFill/>
                </a:ln>
                <a:solidFill>
                  <a:srgbClr val="000000"/>
                </a:solidFill>
                <a:effectLst/>
                <a:latin typeface="+mj-lt"/>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a:ln>
                  <a:noFill/>
                </a:ln>
                <a:solidFill>
                  <a:schemeClr val="tx1"/>
                </a:solidFill>
                <a:effectLst/>
                <a:latin typeface="+mj-lt"/>
                <a:cs typeface="Arial" pitchFamily="34" charset="0"/>
              </a:rPr>
              <a:t>………</a:t>
            </a:r>
            <a:endParaRPr kumimoji="0" lang="vi-VN" sz="2800" b="0" i="0" u="none" strike="noStrike" cap="none" normalizeH="0" baseline="0" dirty="0">
              <a:ln>
                <a:noFill/>
              </a:ln>
              <a:solidFill>
                <a:schemeClr val="tx1"/>
              </a:solidFill>
              <a:effectLst/>
              <a:latin typeface="+mj-lt"/>
              <a:cs typeface="Arial" pitchFamily="34" charset="0"/>
            </a:endParaRPr>
          </a:p>
        </p:txBody>
      </p:sp>
      <p:sp>
        <p:nvSpPr>
          <p:cNvPr id="35842" name="Rectangle 2"/>
          <p:cNvSpPr>
            <a:spLocks noChangeArrowheads="1"/>
          </p:cNvSpPr>
          <p:nvPr/>
        </p:nvSpPr>
        <p:spPr bwMode="auto">
          <a:xfrm>
            <a:off x="0" y="3886200"/>
            <a:ext cx="8991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2.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Vai</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trò</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sinh</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phát</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triển</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bền</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vững</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Sinh</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học</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đóng</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góp</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vào</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việc</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xây</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dựng</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chính</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sách</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môi</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trường</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và</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phát</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triển</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kinh</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tế</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xã</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hội</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Đặc</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biệt</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chú</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ý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đến</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vai</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trò</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đa</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dạng</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sinh</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học</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giảm</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thiểu</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rủi</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ro</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và</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khả</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năng</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thích</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ứng</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với</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biến</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đổi</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khí</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hậu</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duy</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trì</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phát</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triển</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bền</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vững</a:t>
            </a:r>
            <a:r>
              <a:rPr kumimoji="0" lang="en-US"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1582</Words>
  <Application>Microsoft Office PowerPoint</Application>
  <PresentationFormat>On-screen Show (4:3)</PresentationFormat>
  <Paragraphs>77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SINH HỌC 10 – CD BÀI: ÔN TẬP PHẦN MỘT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TV_STEM</Manager>
  <Company>TV_STEM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Nghiêm Xuân</cp:lastModifiedBy>
  <cp:revision>47</cp:revision>
  <dcterms:created xsi:type="dcterms:W3CDTF">2022-07-25T04:13:26Z</dcterms:created>
  <dcterms:modified xsi:type="dcterms:W3CDTF">2022-09-01T08:56:21Z</dcterms:modified>
  <cp:category>TV_STEM</cp:category>
</cp:coreProperties>
</file>