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Bookman Old Style" panose="02050604050505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Z/MwVqtmYd1gVpQuSR3t71L/S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205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8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68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41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87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1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3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85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8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03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02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5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09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863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984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32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74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804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168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94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18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3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17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5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9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35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1582496" y="1002108"/>
            <a:ext cx="9912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all the words with the stress pattern -•- to cross the river. Then listen and check your answers.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saying these words in pairs.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7170" y="2131659"/>
            <a:ext cx="7959663" cy="4004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0"/>
          <p:cNvCxnSpPr/>
          <p:nvPr/>
        </p:nvCxnSpPr>
        <p:spPr>
          <a:xfrm flipH="1">
            <a:off x="6907576" y="3532909"/>
            <a:ext cx="469969" cy="36706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0"/>
          <p:cNvCxnSpPr/>
          <p:nvPr/>
        </p:nvCxnSpPr>
        <p:spPr>
          <a:xfrm flipH="1">
            <a:off x="4738255" y="4281055"/>
            <a:ext cx="685654" cy="415635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0"/>
          <p:cNvCxnSpPr/>
          <p:nvPr/>
        </p:nvCxnSpPr>
        <p:spPr>
          <a:xfrm>
            <a:off x="4738254" y="5135588"/>
            <a:ext cx="685655" cy="475503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0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037">
            <a:hlinkClick r:id="" action="ppaction://media"/>
            <a:extLst>
              <a:ext uri="{FF2B5EF4-FFF2-40B4-BE49-F238E27FC236}">
                <a16:creationId xmlns:a16="http://schemas.microsoft.com/office/drawing/2014/main" id="{32BB52B9-7721-4447-8B22-94EC96C43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02256" y="232858"/>
            <a:ext cx="643339" cy="64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1"/>
          <p:cNvCxnSpPr>
            <a:stCxn id="219" idx="3"/>
            <a:endCxn id="22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11"/>
          <p:cNvCxnSpPr>
            <a:stCxn id="220" idx="1"/>
            <a:endCxn id="221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p11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28" name="Google Shape;228;p11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062" y="2075835"/>
            <a:ext cx="36099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2"/>
          <p:cNvSpPr txBox="1"/>
          <p:nvPr/>
        </p:nvSpPr>
        <p:spPr>
          <a:xfrm>
            <a:off x="6735337" y="3267307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DEVICES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9359" y="2107180"/>
            <a:ext cx="3949820" cy="385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4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1424" y="1709994"/>
            <a:ext cx="38385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2035393" y="3389969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1" y="1974464"/>
            <a:ext cx="37528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119" y="2074824"/>
            <a:ext cx="35147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1466119" y="1127237"/>
            <a:ext cx="3841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Unscramble the words.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6802245" y="3267306"/>
            <a:ext cx="35906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EQUIPMENT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256" y="2033239"/>
            <a:ext cx="35147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509241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1658813" y="979093"/>
            <a:ext cx="1034657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963322" y="1957856"/>
            <a:ext cx="209682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device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4192859" y="1960378"/>
            <a:ext cx="7585484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the machines and electronic parts in a computer or other electronic 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4192859" y="2793850"/>
            <a:ext cx="7585483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 scientific test that is done in order to study what happens and to gain new knowledge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4204392" y="355871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​the programs used by a computer for doing particular jobs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950221" y="2788586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937120" y="3565863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920508" y="4367507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 (n)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913863" y="5192235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4192859" y="4367507"/>
            <a:ext cx="7567305" cy="5011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a room or building used for scientific research, experiments, testing, etc.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4204392" y="5189603"/>
            <a:ext cx="757395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the things that are needed for a particular purpose or activity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8"/>
          <p:cNvCxnSpPr>
            <a:stCxn id="311" idx="3"/>
            <a:endCxn id="322" idx="1"/>
          </p:cNvCxnSpPr>
          <p:nvPr/>
        </p:nvCxnSpPr>
        <p:spPr>
          <a:xfrm>
            <a:off x="3060142" y="2211056"/>
            <a:ext cx="1132800" cy="4072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8"/>
          <p:cNvCxnSpPr>
            <a:stCxn id="315" idx="3"/>
            <a:endCxn id="319" idx="1"/>
          </p:cNvCxnSpPr>
          <p:nvPr/>
        </p:nvCxnSpPr>
        <p:spPr>
          <a:xfrm>
            <a:off x="3046851" y="3041786"/>
            <a:ext cx="1146000" cy="1576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8"/>
          <p:cNvCxnSpPr>
            <a:stCxn id="316" idx="3"/>
            <a:endCxn id="313" idx="1"/>
          </p:cNvCxnSpPr>
          <p:nvPr/>
        </p:nvCxnSpPr>
        <p:spPr>
          <a:xfrm rot="10800000" flipH="1">
            <a:off x="3033750" y="3047163"/>
            <a:ext cx="1159200" cy="7719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5" name="Google Shape;325;p18"/>
          <p:cNvCxnSpPr>
            <a:stCxn id="317" idx="3"/>
            <a:endCxn id="320" idx="1"/>
          </p:cNvCxnSpPr>
          <p:nvPr/>
        </p:nvCxnSpPr>
        <p:spPr>
          <a:xfrm>
            <a:off x="3017138" y="4620707"/>
            <a:ext cx="1187400" cy="822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8"/>
          <p:cNvCxnSpPr>
            <a:stCxn id="318" idx="3"/>
            <a:endCxn id="314" idx="1"/>
          </p:cNvCxnSpPr>
          <p:nvPr/>
        </p:nvCxnSpPr>
        <p:spPr>
          <a:xfrm rot="10800000" flipH="1">
            <a:off x="3010493" y="3811935"/>
            <a:ext cx="1194000" cy="16335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18"/>
          <p:cNvSpPr/>
          <p:nvPr/>
        </p:nvSpPr>
        <p:spPr>
          <a:xfrm>
            <a:off x="913863" y="6030772"/>
            <a:ext cx="2096630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(n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4192859" y="6030772"/>
            <a:ext cx="7567305" cy="506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a piece of computer equipment, especially a small one such as a smartphone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18"/>
          <p:cNvCxnSpPr>
            <a:endCxn id="312" idx="1"/>
          </p:cNvCxnSpPr>
          <p:nvPr/>
        </p:nvCxnSpPr>
        <p:spPr>
          <a:xfrm rot="10800000" flipH="1">
            <a:off x="2998859" y="2213578"/>
            <a:ext cx="1194000" cy="4229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9" name="Google Shape;329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2" name="Google Shape;342;p19"/>
          <p:cNvCxnSpPr>
            <a:stCxn id="336" idx="3"/>
            <a:endCxn id="337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1"/>
            <a:endCxn id="338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19"/>
          <p:cNvCxnSpPr>
            <a:stCxn id="338" idx="3"/>
            <a:endCxn id="345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5" name="Google Shape;345;p19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49" name="Google Shape;349;p19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27760" y="2814094"/>
            <a:ext cx="4103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56" name="Google Shape;356;p20"/>
          <p:cNvSpPr txBox="1"/>
          <p:nvPr/>
        </p:nvSpPr>
        <p:spPr>
          <a:xfrm>
            <a:off x="1624439" y="1157023"/>
            <a:ext cx="102768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the correct answers.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61" name="Google Shape;361;p20"/>
          <p:cNvSpPr txBox="1"/>
          <p:nvPr/>
        </p:nvSpPr>
        <p:spPr>
          <a:xfrm>
            <a:off x="937120" y="2173711"/>
            <a:ext cx="1063784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just found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suitable solution to the problem.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Since people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invented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invented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computer, they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have created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more interesting inventions.</a:t>
            </a:r>
            <a:endParaRPr/>
          </a:p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woman is very angry because her son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has lost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smartphone.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4030625" y="2173711"/>
            <a:ext cx="2292115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3395986" y="3171312"/>
            <a:ext cx="1347979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2336455" y="3800288"/>
            <a:ext cx="1923311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8387852" y="4896776"/>
            <a:ext cx="1202198" cy="53603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 txBox="1"/>
          <p:nvPr/>
        </p:nvSpPr>
        <p:spPr>
          <a:xfrm>
            <a:off x="613121" y="90507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75" name="Google Shape;375;p21"/>
          <p:cNvSpPr txBox="1"/>
          <p:nvPr/>
        </p:nvSpPr>
        <p:spPr>
          <a:xfrm>
            <a:off x="712448" y="2247819"/>
            <a:ext cx="11287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Many children enjoy (use) _________ modern devices nowadays.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decided (study) ____________  computer science at university.</a:t>
            </a:r>
            <a:endParaRPr dirty="0"/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(Play) _________________ language games on a smartphone is fun.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It is very convenient (study) _________________  with a smartphone.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1526526" y="1117969"/>
            <a:ext cx="46050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4145" marR="0" lvl="0" indent="-14414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3702736" y="3057222"/>
            <a:ext cx="2211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  <p:sp>
        <p:nvSpPr>
          <p:cNvPr id="378" name="Google Shape;378;p21"/>
          <p:cNvSpPr/>
          <p:nvPr/>
        </p:nvSpPr>
        <p:spPr>
          <a:xfrm>
            <a:off x="4744840" y="242547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dirty="0"/>
          </a:p>
        </p:txBody>
      </p:sp>
      <p:sp>
        <p:nvSpPr>
          <p:cNvPr id="379" name="Google Shape;379;p21"/>
          <p:cNvSpPr/>
          <p:nvPr/>
        </p:nvSpPr>
        <p:spPr>
          <a:xfrm>
            <a:off x="2036373" y="3727999"/>
            <a:ext cx="30531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Playing / To play</a:t>
            </a:r>
            <a:endParaRPr dirty="0"/>
          </a:p>
        </p:txBody>
      </p:sp>
      <p:sp>
        <p:nvSpPr>
          <p:cNvPr id="380" name="Google Shape;380;p21"/>
          <p:cNvSpPr/>
          <p:nvPr/>
        </p:nvSpPr>
        <p:spPr>
          <a:xfrm>
            <a:off x="5709679" y="4346554"/>
            <a:ext cx="2341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to study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/>
        </p:nvSpPr>
        <p:spPr>
          <a:xfrm>
            <a:off x="432846" y="1594897"/>
            <a:ext cx="761022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sentence strips on the walls.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Memorize as much as you can.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back to your teams and dictate what you remember to the secretary.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running and dictating until the whole group has correctly dictated the sentences.</a:t>
            </a:r>
            <a:endParaRPr sz="24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917" y="1784487"/>
            <a:ext cx="4072618" cy="305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2"/>
          <p:cNvSpPr txBox="1"/>
          <p:nvPr/>
        </p:nvSpPr>
        <p:spPr>
          <a:xfrm>
            <a:off x="3055238" y="415083"/>
            <a:ext cx="5888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GAME: RUNNING DICTATION </a:t>
            </a:r>
            <a:endParaRPr sz="3600" b="1">
              <a:solidFill>
                <a:srgbClr val="048D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23"/>
          <p:cNvCxnSpPr>
            <a:stCxn id="394" idx="3"/>
            <a:endCxn id="395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23"/>
          <p:cNvCxnSpPr>
            <a:stCxn id="395" idx="1"/>
            <a:endCxn id="396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2" name="Google Shape;402;p23"/>
          <p:cNvCxnSpPr>
            <a:stCxn id="396" idx="3"/>
            <a:endCxn id="403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3" name="Google Shape;403;p23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23"/>
          <p:cNvCxnSpPr>
            <a:stCxn id="403" idx="1"/>
            <a:endCxn id="409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2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419" name="Google Shape;419;p2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733099" y="2123749"/>
            <a:ext cx="11004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</a:t>
            </a:r>
            <a:r>
              <a:rPr lang="en-US" sz="28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to-infinitives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5"/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5 - Reading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/>
          </a:p>
        </p:txBody>
      </p:sp>
      <p:sp>
        <p:nvSpPr>
          <p:cNvPr id="426" name="Google Shape;426;p2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429" name="Google Shape;4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5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6" name="Google Shape;4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2759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19197" y="2226027"/>
            <a:ext cx="10155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lexical items related to the topic 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Inventions;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stress in three-syllable nouns correctly</a:t>
            </a:r>
            <a:r>
              <a:rPr lang="en-US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the present perfect, gerunds and </a:t>
            </a:r>
            <a:r>
              <a:rPr lang="en-US" sz="3200" b="0" i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200" b="0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-infinitives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16037" y="3581361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214086" y="3581361"/>
            <a:ext cx="5747697" cy="64767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Unscramble the letters.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Match the words with their meanings.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4"/>
          <p:cNvCxnSpPr>
            <a:stCxn id="123" idx="3"/>
            <a:endCxn id="124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4" idx="1"/>
            <a:endCxn id="125" idx="0"/>
          </p:cNvCxnSpPr>
          <p:nvPr/>
        </p:nvCxnSpPr>
        <p:spPr>
          <a:xfrm flipH="1">
            <a:off x="1791303" y="2748769"/>
            <a:ext cx="834000" cy="832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3"/>
            <a:endCxn id="132" idx="0"/>
          </p:cNvCxnSpPr>
          <p:nvPr/>
        </p:nvCxnSpPr>
        <p:spPr>
          <a:xfrm>
            <a:off x="2766770" y="3936464"/>
            <a:ext cx="824100" cy="786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2499478" y="4722977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214086" y="6030960"/>
            <a:ext cx="5747697" cy="52167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5214086" y="4553209"/>
            <a:ext cx="5747697" cy="106869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Present perfect: Circle the correct answers.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Gerunds and to-infinitives: Complete the sentences.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Game: Running dictation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854344" y="5878726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4"/>
          <p:cNvCxnSpPr>
            <a:stCxn id="132" idx="1"/>
            <a:endCxn id="138" idx="0"/>
          </p:cNvCxnSpPr>
          <p:nvPr/>
        </p:nvCxnSpPr>
        <p:spPr>
          <a:xfrm flipH="1">
            <a:off x="1945978" y="5056052"/>
            <a:ext cx="553500" cy="82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391034" y="372310"/>
            <a:ext cx="16185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/>
          </a:p>
        </p:txBody>
      </p:sp>
      <p:pic>
        <p:nvPicPr>
          <p:cNvPr id="158" name="Google Shape;158;p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6967" y="2022703"/>
            <a:ext cx="3987143" cy="398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1621448" y="1969560"/>
            <a:ext cx="3880005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Internet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1983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Refrigerator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Light bulb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1879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Telephone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1876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Paper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601136" y="1113658"/>
            <a:ext cx="82755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WHICH YEAR DID THESE INVENTIONS COME?</a:t>
            </a:r>
            <a:endParaRPr sz="3200" b="1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1153577" y="1338798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25303" y="2421067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198564" y="1415749"/>
            <a:ext cx="5763219" cy="496041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Guessing the years of inventions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198563" y="2320851"/>
            <a:ext cx="5763220" cy="78951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1: Listen and repeat.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5788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Task 2: Cross the river. </a:t>
            </a:r>
            <a:endParaRPr sz="1800">
              <a:solidFill>
                <a:srgbClr val="0578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3037344" y="1666500"/>
            <a:ext cx="563400" cy="7545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6391022" y="372300"/>
            <a:ext cx="216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94657" y="1410449"/>
            <a:ext cx="10920746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5788C"/>
                </a:solidFill>
                <a:latin typeface="Calibri"/>
                <a:ea typeface="Calibri"/>
                <a:cs typeface="Calibri"/>
                <a:sym typeface="Calibri"/>
              </a:rPr>
              <a:t>Tips: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three syllable nouns are stressed on the first syllable.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'century</a:t>
            </a:r>
            <a:r>
              <a:rPr lang="en-US"/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'holiday			'energy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 ending in “-tion”, “-sion”  or “-al” generally have the stress on the syllable before these suffixes.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con'sumption			de'nial			in'vention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523999" y="1129606"/>
            <a:ext cx="103465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stressed syllable in each word.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1153773" y="1710453"/>
            <a:ext cx="10018532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013388" y="2094922"/>
            <a:ext cx="108571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tion		com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liday		</a:t>
            </a:r>
            <a:r>
              <a:rPr lang="en-US" sz="28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tury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353125" y="11697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036">
            <a:hlinkClick r:id="" action="ppaction://media"/>
            <a:extLst>
              <a:ext uri="{FF2B5EF4-FFF2-40B4-BE49-F238E27FC236}">
                <a16:creationId xmlns:a16="http://schemas.microsoft.com/office/drawing/2014/main" id="{E6E35FC3-5B6C-4496-89C7-6E004713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7220" y="128160"/>
            <a:ext cx="590396" cy="59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912</Words>
  <PresentationFormat>Widescreen</PresentationFormat>
  <Paragraphs>214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Bookman Old Style</vt:lpstr>
      <vt:lpstr>Courier New</vt:lpstr>
      <vt:lpstr>Times New Roman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2023-07-17T08:22:41Z</dcterms:modified>
</cp:coreProperties>
</file>