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0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3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7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6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8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6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7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9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52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9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3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D5D95-5B83-42B7-AB50-058045938ED5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4BFAF-DE44-41D4-BB09-BA61C8EA2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0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>
          <a:xfrm>
            <a:off x="2662084" y="2803753"/>
            <a:ext cx="1984115" cy="444137"/>
          </a:xfrm>
          <a:custGeom>
            <a:avLst/>
            <a:gdLst>
              <a:gd name="connsiteX0" fmla="*/ 220629 w 1984115"/>
              <a:gd name="connsiteY0" fmla="*/ 274320 h 504848"/>
              <a:gd name="connsiteX1" fmla="*/ 1984115 w 1984115"/>
              <a:gd name="connsiteY1" fmla="*/ 0 h 504848"/>
              <a:gd name="connsiteX2" fmla="*/ 1984115 w 1984115"/>
              <a:gd name="connsiteY2" fmla="*/ 0 h 504848"/>
              <a:gd name="connsiteX3" fmla="*/ 1226469 w 1984115"/>
              <a:gd name="connsiteY3" fmla="*/ 287383 h 504848"/>
              <a:gd name="connsiteX4" fmla="*/ 1200343 w 1984115"/>
              <a:gd name="connsiteY4" fmla="*/ 287383 h 504848"/>
              <a:gd name="connsiteX5" fmla="*/ 155315 w 1984115"/>
              <a:gd name="connsiteY5" fmla="*/ 496389 h 504848"/>
              <a:gd name="connsiteX6" fmla="*/ 24686 w 1984115"/>
              <a:gd name="connsiteY6" fmla="*/ 444137 h 50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4115" h="504848">
                <a:moveTo>
                  <a:pt x="220629" y="274320"/>
                </a:moveTo>
                <a:lnTo>
                  <a:pt x="1984115" y="0"/>
                </a:lnTo>
                <a:lnTo>
                  <a:pt x="1984115" y="0"/>
                </a:lnTo>
                <a:lnTo>
                  <a:pt x="1226469" y="287383"/>
                </a:lnTo>
                <a:cubicBezTo>
                  <a:pt x="1095840" y="335280"/>
                  <a:pt x="1200343" y="287383"/>
                  <a:pt x="1200343" y="287383"/>
                </a:cubicBezTo>
                <a:cubicBezTo>
                  <a:pt x="1021817" y="322217"/>
                  <a:pt x="351258" y="470263"/>
                  <a:pt x="155315" y="496389"/>
                </a:cubicBezTo>
                <a:cubicBezTo>
                  <a:pt x="-40628" y="522515"/>
                  <a:pt x="-7971" y="483326"/>
                  <a:pt x="24686" y="444137"/>
                </a:cubicBezTo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1026379" y="3428124"/>
            <a:ext cx="2993715" cy="1273697"/>
          </a:xfrm>
          <a:custGeom>
            <a:avLst/>
            <a:gdLst>
              <a:gd name="connsiteX0" fmla="*/ 718457 w 2993715"/>
              <a:gd name="connsiteY0" fmla="*/ 0 h 1273697"/>
              <a:gd name="connsiteX1" fmla="*/ 2939143 w 2993715"/>
              <a:gd name="connsiteY1" fmla="*/ 1227908 h 1273697"/>
              <a:gd name="connsiteX2" fmla="*/ 2364377 w 2993715"/>
              <a:gd name="connsiteY2" fmla="*/ 1031966 h 1273697"/>
              <a:gd name="connsiteX3" fmla="*/ 2364377 w 2993715"/>
              <a:gd name="connsiteY3" fmla="*/ 1018903 h 1273697"/>
              <a:gd name="connsiteX4" fmla="*/ 0 w 2993715"/>
              <a:gd name="connsiteY4" fmla="*/ 91440 h 1273697"/>
              <a:gd name="connsiteX5" fmla="*/ 0 w 2993715"/>
              <a:gd name="connsiteY5" fmla="*/ 91440 h 1273697"/>
              <a:gd name="connsiteX6" fmla="*/ 0 w 2993715"/>
              <a:gd name="connsiteY6" fmla="*/ 91440 h 1273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93715" h="1273697">
                <a:moveTo>
                  <a:pt x="718457" y="0"/>
                </a:moveTo>
                <a:cubicBezTo>
                  <a:pt x="1691640" y="527957"/>
                  <a:pt x="2664823" y="1055914"/>
                  <a:pt x="2939143" y="1227908"/>
                </a:cubicBezTo>
                <a:cubicBezTo>
                  <a:pt x="3213463" y="1399902"/>
                  <a:pt x="2364377" y="1031966"/>
                  <a:pt x="2364377" y="1031966"/>
                </a:cubicBezTo>
                <a:cubicBezTo>
                  <a:pt x="2268583" y="997132"/>
                  <a:pt x="2364377" y="1018903"/>
                  <a:pt x="2364377" y="1018903"/>
                </a:cubicBezTo>
                <a:lnTo>
                  <a:pt x="0" y="91440"/>
                </a:lnTo>
                <a:lnTo>
                  <a:pt x="0" y="91440"/>
                </a:lnTo>
                <a:lnTo>
                  <a:pt x="0" y="91440"/>
                </a:lnTo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413364" y="1349516"/>
            <a:ext cx="1567542" cy="1619795"/>
          </a:xfrm>
          <a:custGeom>
            <a:avLst/>
            <a:gdLst>
              <a:gd name="connsiteX0" fmla="*/ 0 w 1972491"/>
              <a:gd name="connsiteY0" fmla="*/ 1136469 h 1619795"/>
              <a:gd name="connsiteX1" fmla="*/ 1972491 w 1972491"/>
              <a:gd name="connsiteY1" fmla="*/ 0 h 1619795"/>
              <a:gd name="connsiteX2" fmla="*/ 1972491 w 1972491"/>
              <a:gd name="connsiteY2" fmla="*/ 0 h 1619795"/>
              <a:gd name="connsiteX3" fmla="*/ 496389 w 1972491"/>
              <a:gd name="connsiteY3" fmla="*/ 1319349 h 1619795"/>
              <a:gd name="connsiteX4" fmla="*/ 78377 w 1972491"/>
              <a:gd name="connsiteY4" fmla="*/ 1619795 h 1619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2491" h="1619795">
                <a:moveTo>
                  <a:pt x="0" y="1136469"/>
                </a:moveTo>
                <a:lnTo>
                  <a:pt x="1972491" y="0"/>
                </a:lnTo>
                <a:lnTo>
                  <a:pt x="1972491" y="0"/>
                </a:lnTo>
                <a:cubicBezTo>
                  <a:pt x="1726474" y="219891"/>
                  <a:pt x="812075" y="1049383"/>
                  <a:pt x="496389" y="1319349"/>
                </a:cubicBezTo>
                <a:cubicBezTo>
                  <a:pt x="180703" y="1589315"/>
                  <a:pt x="129540" y="1604555"/>
                  <a:pt x="78377" y="1619795"/>
                </a:cubicBezTo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444137" y="2392341"/>
            <a:ext cx="2625634" cy="1685109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201" y="2634730"/>
            <a:ext cx="18157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latin typeface="+mj-lt"/>
              </a:rPr>
              <a:t>NỒNG ĐỘ DUNG DỊCH</a:t>
            </a:r>
            <a:endParaRPr lang="en-US" sz="2400" b="1" dirty="0">
              <a:latin typeface="+mj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980906" y="795228"/>
            <a:ext cx="2820580" cy="865356"/>
            <a:chOff x="3416534" y="752674"/>
            <a:chExt cx="2820580" cy="865356"/>
          </a:xfrm>
        </p:grpSpPr>
        <p:sp>
          <p:nvSpPr>
            <p:cNvPr id="14" name="Rectangle 13"/>
            <p:cNvSpPr/>
            <p:nvPr/>
          </p:nvSpPr>
          <p:spPr>
            <a:xfrm>
              <a:off x="3416534" y="758098"/>
              <a:ext cx="2820580" cy="85993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16534" y="752674"/>
              <a:ext cx="2820580" cy="8599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vi-VN" sz="2400" kern="1200" dirty="0">
                  <a:solidFill>
                    <a:srgbClr val="FF0000"/>
                  </a:solidFill>
                  <a:latin typeface="+mj-lt"/>
                </a:rPr>
                <a:t>Dung dịch, chất tan và dung môi</a:t>
              </a:r>
              <a:endParaRPr lang="en-US" sz="2400" kern="1200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566628" y="2444451"/>
            <a:ext cx="1520889" cy="859932"/>
            <a:chOff x="3416534" y="1833015"/>
            <a:chExt cx="2865221" cy="859932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0" name="Rectangle 19"/>
            <p:cNvSpPr/>
            <p:nvPr/>
          </p:nvSpPr>
          <p:spPr>
            <a:xfrm>
              <a:off x="3416534" y="1833015"/>
              <a:ext cx="2820580" cy="85993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61175" y="1833015"/>
              <a:ext cx="2820580" cy="8599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vi-VN" sz="2400" kern="1200" dirty="0">
                  <a:solidFill>
                    <a:srgbClr val="FF0000"/>
                  </a:solidFill>
                  <a:latin typeface="+mj-lt"/>
                </a:rPr>
                <a:t>Độ tan</a:t>
              </a:r>
              <a:endParaRPr lang="en-US" sz="2400" kern="1200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020093" y="4496632"/>
            <a:ext cx="2781393" cy="859932"/>
            <a:chOff x="2870000" y="2907931"/>
            <a:chExt cx="3367114" cy="859932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33" name="Rectangle 32"/>
            <p:cNvSpPr/>
            <p:nvPr/>
          </p:nvSpPr>
          <p:spPr>
            <a:xfrm>
              <a:off x="3416534" y="2907931"/>
              <a:ext cx="2820580" cy="85993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870000" y="2907931"/>
              <a:ext cx="2820580" cy="85993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vi-VN" sz="2400" kern="1200" dirty="0">
                  <a:solidFill>
                    <a:srgbClr val="FF0000"/>
                  </a:solidFill>
                  <a:latin typeface="+mj-lt"/>
                </a:rPr>
                <a:t>Nồng độ dung dịch</a:t>
              </a:r>
              <a:endParaRPr lang="en-US" sz="2400" kern="1200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35" name="Freeform 34"/>
          <p:cNvSpPr/>
          <p:nvPr/>
        </p:nvSpPr>
        <p:spPr>
          <a:xfrm>
            <a:off x="6801486" y="605902"/>
            <a:ext cx="1271360" cy="743614"/>
          </a:xfrm>
          <a:custGeom>
            <a:avLst/>
            <a:gdLst>
              <a:gd name="connsiteX0" fmla="*/ 0 w 1733768"/>
              <a:gd name="connsiteY0" fmla="*/ 743614 h 743614"/>
              <a:gd name="connsiteX1" fmla="*/ 1097280 w 1733768"/>
              <a:gd name="connsiteY1" fmla="*/ 51283 h 743614"/>
              <a:gd name="connsiteX2" fmla="*/ 1685108 w 1733768"/>
              <a:gd name="connsiteY2" fmla="*/ 51283 h 743614"/>
              <a:gd name="connsiteX3" fmla="*/ 1658983 w 1733768"/>
              <a:gd name="connsiteY3" fmla="*/ 38220 h 74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3768" h="743614">
                <a:moveTo>
                  <a:pt x="0" y="743614"/>
                </a:moveTo>
                <a:cubicBezTo>
                  <a:pt x="408214" y="455142"/>
                  <a:pt x="816429" y="166671"/>
                  <a:pt x="1097280" y="51283"/>
                </a:cubicBezTo>
                <a:cubicBezTo>
                  <a:pt x="1378131" y="-64105"/>
                  <a:pt x="1685108" y="51283"/>
                  <a:pt x="1685108" y="51283"/>
                </a:cubicBezTo>
                <a:cubicBezTo>
                  <a:pt x="1778725" y="49106"/>
                  <a:pt x="1718854" y="43663"/>
                  <a:pt x="1658983" y="382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072846" y="509452"/>
            <a:ext cx="3566160" cy="101566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nl-NL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Dung dịch là hỗn hợp đồng nhất của chất tan và dung môi.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6087291" y="2056411"/>
            <a:ext cx="992778" cy="679583"/>
          </a:xfrm>
          <a:custGeom>
            <a:avLst/>
            <a:gdLst>
              <a:gd name="connsiteX0" fmla="*/ 0 w 992778"/>
              <a:gd name="connsiteY0" fmla="*/ 679583 h 679583"/>
              <a:gd name="connsiteX1" fmla="*/ 822960 w 992778"/>
              <a:gd name="connsiteY1" fmla="*/ 26441 h 679583"/>
              <a:gd name="connsiteX2" fmla="*/ 992778 w 992778"/>
              <a:gd name="connsiteY2" fmla="*/ 117881 h 679583"/>
              <a:gd name="connsiteX3" fmla="*/ 992778 w 992778"/>
              <a:gd name="connsiteY3" fmla="*/ 117881 h 679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2778" h="679583">
                <a:moveTo>
                  <a:pt x="0" y="679583"/>
                </a:moveTo>
                <a:cubicBezTo>
                  <a:pt x="328748" y="399820"/>
                  <a:pt x="657497" y="120058"/>
                  <a:pt x="822960" y="26441"/>
                </a:cubicBezTo>
                <a:cubicBezTo>
                  <a:pt x="988423" y="-67176"/>
                  <a:pt x="992778" y="117881"/>
                  <a:pt x="992778" y="117881"/>
                </a:cubicBezTo>
                <a:lnTo>
                  <a:pt x="992778" y="11788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080069" y="1750767"/>
            <a:ext cx="4963885" cy="108029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ct val="0"/>
              </a:spcBef>
              <a:buFontTx/>
              <a:buNone/>
            </a:pPr>
            <a:r>
              <a:rPr lang="pt-BR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 tan của một chất </a:t>
            </a:r>
            <a:r>
              <a:rPr lang="vi-VN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nước </a:t>
            </a:r>
            <a:r>
              <a:rPr lang="pt-BR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 số gam chất đó</a:t>
            </a:r>
            <a:r>
              <a:rPr lang="vi-VN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hòa </a:t>
            </a:r>
            <a:r>
              <a:rPr lang="pt-BR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 trong 100g nước để tạo thành dung dịch bão hoà ở một nhiệt độ</a:t>
            </a:r>
            <a:r>
              <a:rPr lang="vi-VN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áp suất</a:t>
            </a:r>
            <a:r>
              <a:rPr lang="pt-BR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xác định.</a:t>
            </a:r>
            <a:endParaRPr lang="en-US" alt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6100354" y="2730137"/>
            <a:ext cx="845853" cy="686540"/>
          </a:xfrm>
          <a:custGeom>
            <a:avLst/>
            <a:gdLst>
              <a:gd name="connsiteX0" fmla="*/ 0 w 845853"/>
              <a:gd name="connsiteY0" fmla="*/ 0 h 686540"/>
              <a:gd name="connsiteX1" fmla="*/ 783772 w 845853"/>
              <a:gd name="connsiteY1" fmla="*/ 640080 h 686540"/>
              <a:gd name="connsiteX2" fmla="*/ 796835 w 845853"/>
              <a:gd name="connsiteY2" fmla="*/ 640080 h 686540"/>
              <a:gd name="connsiteX3" fmla="*/ 796835 w 845853"/>
              <a:gd name="connsiteY3" fmla="*/ 666206 h 68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5853" h="686540">
                <a:moveTo>
                  <a:pt x="0" y="0"/>
                </a:moveTo>
                <a:lnTo>
                  <a:pt x="783772" y="640080"/>
                </a:lnTo>
                <a:cubicBezTo>
                  <a:pt x="916578" y="746760"/>
                  <a:pt x="794658" y="635726"/>
                  <a:pt x="796835" y="640080"/>
                </a:cubicBezTo>
                <a:cubicBezTo>
                  <a:pt x="799012" y="644434"/>
                  <a:pt x="797923" y="655320"/>
                  <a:pt x="796835" y="66620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554206"/>
              </p:ext>
            </p:extLst>
          </p:nvPr>
        </p:nvGraphicFramePr>
        <p:xfrm>
          <a:off x="8412821" y="3073407"/>
          <a:ext cx="20002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01033" imgH="970870" progId="Equation.DSMT4">
                  <p:embed/>
                </p:oleObj>
              </mc:Choice>
              <mc:Fallback>
                <p:oleObj name="Equation" r:id="rId2" imgW="2001033" imgH="97087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412821" y="3073407"/>
                        <a:ext cx="2000250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6982740" y="3295756"/>
            <a:ext cx="1393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Công thức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6766560" y="4572000"/>
            <a:ext cx="561703" cy="352697"/>
          </a:xfrm>
          <a:custGeom>
            <a:avLst/>
            <a:gdLst>
              <a:gd name="connsiteX0" fmla="*/ 0 w 561703"/>
              <a:gd name="connsiteY0" fmla="*/ 352697 h 352697"/>
              <a:gd name="connsiteX1" fmla="*/ 561703 w 561703"/>
              <a:gd name="connsiteY1" fmla="*/ 0 h 352697"/>
              <a:gd name="connsiteX2" fmla="*/ 561703 w 561703"/>
              <a:gd name="connsiteY2" fmla="*/ 0 h 352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1703" h="352697">
                <a:moveTo>
                  <a:pt x="0" y="352697"/>
                </a:moveTo>
                <a:lnTo>
                  <a:pt x="561703" y="0"/>
                </a:lnTo>
                <a:lnTo>
                  <a:pt x="561703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328263" y="4323806"/>
            <a:ext cx="1632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 độ phần trăm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978206"/>
              </p:ext>
            </p:extLst>
          </p:nvPr>
        </p:nvGraphicFramePr>
        <p:xfrm>
          <a:off x="9300754" y="4219741"/>
          <a:ext cx="2338252" cy="822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72042" imgH="1607902" progId="Equation.DSMT4">
                  <p:embed/>
                </p:oleObj>
              </mc:Choice>
              <mc:Fallback>
                <p:oleObj name="Equation" r:id="rId4" imgW="4572042" imgH="160790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00754" y="4219741"/>
                        <a:ext cx="2338252" cy="822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Freeform 47"/>
          <p:cNvSpPr/>
          <p:nvPr/>
        </p:nvSpPr>
        <p:spPr>
          <a:xfrm>
            <a:off x="6805749" y="4950823"/>
            <a:ext cx="726189" cy="749044"/>
          </a:xfrm>
          <a:custGeom>
            <a:avLst/>
            <a:gdLst>
              <a:gd name="connsiteX0" fmla="*/ 0 w 726189"/>
              <a:gd name="connsiteY0" fmla="*/ 0 h 749044"/>
              <a:gd name="connsiteX1" fmla="*/ 666205 w 726189"/>
              <a:gd name="connsiteY1" fmla="*/ 679268 h 749044"/>
              <a:gd name="connsiteX2" fmla="*/ 653142 w 726189"/>
              <a:gd name="connsiteY2" fmla="*/ 692331 h 749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6189" h="749044">
                <a:moveTo>
                  <a:pt x="0" y="0"/>
                </a:moveTo>
                <a:lnTo>
                  <a:pt x="666205" y="679268"/>
                </a:lnTo>
                <a:cubicBezTo>
                  <a:pt x="775062" y="794656"/>
                  <a:pt x="714102" y="743493"/>
                  <a:pt x="653142" y="69233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7531937" y="5538651"/>
            <a:ext cx="1625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 độ mol của dung dịch</a:t>
            </a:r>
            <a:endParaRPr lang="en-US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703911"/>
              </p:ext>
            </p:extLst>
          </p:nvPr>
        </p:nvGraphicFramePr>
        <p:xfrm>
          <a:off x="9412946" y="5433238"/>
          <a:ext cx="1835420" cy="774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81421" imgH="1097411" progId="Equation.DSMT4">
                  <p:embed/>
                </p:oleObj>
              </mc:Choice>
              <mc:Fallback>
                <p:oleObj name="Equation" r:id="rId6" imgW="3581421" imgH="109741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412946" y="5433238"/>
                        <a:ext cx="1835420" cy="77490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860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26" grpId="0" animBg="1"/>
      <p:bldP spid="5" grpId="0" animBg="1"/>
      <p:bldP spid="6" grpId="0"/>
      <p:bldP spid="35" grpId="0" animBg="1"/>
      <p:bldP spid="36" grpId="0" animBg="1"/>
      <p:bldP spid="37" grpId="0" animBg="1"/>
      <p:bldP spid="38" grpId="0" animBg="1"/>
      <p:bldP spid="39" grpId="0" animBg="1"/>
      <p:bldP spid="43" grpId="0"/>
      <p:bldP spid="45" grpId="0" animBg="1"/>
      <p:bldP spid="46" grpId="0"/>
      <p:bldP spid="48" grpId="0" animBg="1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78</Words>
  <PresentationFormat>Màn hình rộng</PresentationFormat>
  <Paragraphs>9</Paragraphs>
  <Slides>1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Equation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2023-07-13T12:52:25Z</dcterms:created>
  <dcterms:modified xsi:type="dcterms:W3CDTF">2023-07-21T03:20:36Z</dcterms:modified>
</cp:coreProperties>
</file>