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7" r:id="rId2"/>
    <p:sldId id="307" r:id="rId3"/>
    <p:sldId id="361" r:id="rId4"/>
    <p:sldId id="341" r:id="rId5"/>
    <p:sldId id="322" r:id="rId6"/>
    <p:sldId id="344" r:id="rId7"/>
    <p:sldId id="325" r:id="rId8"/>
    <p:sldId id="346" r:id="rId9"/>
    <p:sldId id="356" r:id="rId10"/>
    <p:sldId id="357" r:id="rId11"/>
    <p:sldId id="358" r:id="rId12"/>
    <p:sldId id="359" r:id="rId13"/>
    <p:sldId id="360" r:id="rId14"/>
    <p:sldId id="320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941fe867208cb9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9C8"/>
    <a:srgbClr val="DAE3F3"/>
    <a:srgbClr val="E2F0D9"/>
    <a:srgbClr val="008000"/>
    <a:srgbClr val="FF0066"/>
    <a:srgbClr val="0000CC"/>
    <a:srgbClr val="0066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2998" autoAdjust="0"/>
  </p:normalViewPr>
  <p:slideViewPr>
    <p:cSldViewPr>
      <p:cViewPr varScale="1">
        <p:scale>
          <a:sx n="54" d="100"/>
          <a:sy n="54" d="100"/>
        </p:scale>
        <p:origin x="114" y="31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76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Giả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thiết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cô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lấy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điểm</a:t>
                </a:r>
                <a:r>
                  <a:rPr lang="en-US" baseline="0" dirty="0" smtClean="0"/>
                  <a:t> I </a:t>
                </a:r>
                <a:r>
                  <a:rPr lang="en-US" baseline="0" dirty="0" err="1" smtClean="0"/>
                  <a:t>sai</a:t>
                </a:r>
                <a:r>
                  <a:rPr lang="en-US" baseline="0" dirty="0" smtClean="0"/>
                  <a:t>, </a:t>
                </a:r>
                <a:r>
                  <a:rPr lang="en-US" sz="32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:r>
                  <a:rPr lang="en-US" sz="3200" i="0">
                    <a:latin typeface="Cambria Math"/>
                  </a:rPr>
                  <a:t>𝐼</a:t>
                </a:r>
                <a:r>
                  <a:rPr lang="en-US" sz="3200" i="0">
                    <a:latin typeface="Cambria Math" panose="02040503050406030204" pitchFamily="18" charset="0"/>
                  </a:rPr>
                  <a:t>(</a:t>
                </a:r>
                <a:r>
                  <a:rPr lang="en-US" sz="3200" i="0">
                    <a:latin typeface="Cambria Math"/>
                  </a:rPr>
                  <a:t>𝑥;𝑦;𝑧</a:t>
                </a:r>
                <a:r>
                  <a:rPr lang="en-US" sz="3200" i="0">
                    <a:latin typeface="Cambria Math" panose="02040503050406030204" pitchFamily="18" charset="0"/>
                  </a:rPr>
                  <a:t>)</a:t>
                </a:r>
                <a:r>
                  <a:rPr lang="en-US" sz="32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thỏa mãn </a:t>
                </a:r>
                <a:r>
                  <a:rPr lang="nl-NL" sz="3200" i="0">
                    <a:latin typeface="Cambria Math"/>
                  </a:rPr>
                  <a:t>2</a:t>
                </a:r>
                <a:r>
                  <a:rPr lang="en-US" sz="3200" i="0">
                    <a:latin typeface="Cambria Math" panose="02040503050406030204" pitchFamily="18" charset="0"/>
                  </a:rPr>
                  <a:t>(</a:t>
                </a:r>
                <a:r>
                  <a:rPr lang="en-US" sz="3200" b="0" i="0" smtClean="0">
                    <a:latin typeface="Cambria Math" panose="02040503050406030204" pitchFamily="18" charset="0"/>
                  </a:rPr>
                  <a:t>𝐼</a:t>
                </a:r>
                <a:r>
                  <a:rPr lang="nl-NL" sz="3200" i="0">
                    <a:latin typeface="Cambria Math"/>
                  </a:rPr>
                  <a:t>𝐴</a:t>
                </a:r>
                <a:r>
                  <a:rPr lang="en-US" sz="3200" i="0">
                    <a:latin typeface="Cambria Math" panose="02040503050406030204" pitchFamily="18" charset="0"/>
                  </a:rPr>
                  <a:t>) ⃗</a:t>
                </a:r>
                <a:r>
                  <a:rPr lang="nl-NL" sz="3200" i="0">
                    <a:latin typeface="Cambria Math"/>
                  </a:rPr>
                  <a:t>+3</a:t>
                </a:r>
                <a:r>
                  <a:rPr lang="en-US" sz="3200" i="0">
                    <a:latin typeface="Cambria Math" panose="02040503050406030204" pitchFamily="18" charset="0"/>
                  </a:rPr>
                  <a:t>(</a:t>
                </a:r>
                <a:r>
                  <a:rPr lang="en-US" sz="3200" b="0" i="0" smtClean="0">
                    <a:latin typeface="Cambria Math" panose="02040503050406030204" pitchFamily="18" charset="0"/>
                  </a:rPr>
                  <a:t>𝐼</a:t>
                </a:r>
                <a:r>
                  <a:rPr lang="nl-NL" sz="3200" i="0">
                    <a:latin typeface="Cambria Math"/>
                  </a:rPr>
                  <a:t>𝐵</a:t>
                </a:r>
                <a:r>
                  <a:rPr lang="en-US" sz="3200" i="0">
                    <a:latin typeface="Cambria Math" panose="02040503050406030204" pitchFamily="18" charset="0"/>
                  </a:rPr>
                  <a:t>) ⃗</a:t>
                </a:r>
                <a:r>
                  <a:rPr lang="nl-NL" sz="3200" i="0">
                    <a:latin typeface="Cambria Math"/>
                  </a:rPr>
                  <a:t>=0</a:t>
                </a:r>
                <a:r>
                  <a:rPr lang="en-US" sz="3200" i="0">
                    <a:latin typeface="Cambria Math" panose="02040503050406030204" pitchFamily="18" charset="0"/>
                  </a:rPr>
                  <a:t> ⃗</a:t>
                </a:r>
                <a:r>
                  <a:rPr lang="nl-NL" sz="32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Cô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dùng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sai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công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thức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tính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khoảng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cách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mẫu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số</a:t>
                </a:r>
                <a:r>
                  <a:rPr lang="en-US" baseline="0" dirty="0" smtClean="0"/>
                  <a:t> </a:t>
                </a:r>
                <a:r>
                  <a:rPr lang="en-US" sz="3200" i="0" smtClean="0">
                    <a:latin typeface="Cambria Math" panose="02040503050406030204" pitchFamily="18" charset="0"/>
                  </a:rPr>
                  <a:t>√(</a:t>
                </a:r>
                <a:r>
                  <a:rPr lang="en-US" sz="3200" i="0">
                    <a:latin typeface="Cambria Math"/>
                  </a:rPr>
                  <a:t>1</a:t>
                </a:r>
                <a:r>
                  <a:rPr lang="en-US" sz="3200" i="0">
                    <a:latin typeface="Cambria Math" panose="02040503050406030204" pitchFamily="18" charset="0"/>
                  </a:rPr>
                  <a:t>^</a:t>
                </a:r>
                <a:r>
                  <a:rPr lang="en-US" sz="3200" i="0">
                    <a:latin typeface="Cambria Math"/>
                  </a:rPr>
                  <a:t>2+</a:t>
                </a:r>
                <a:r>
                  <a:rPr lang="en-US" sz="3200" b="0" i="0" smtClean="0">
                    <a:latin typeface="Cambria Math" panose="02040503050406030204" pitchFamily="18" charset="0"/>
                  </a:rPr>
                  <a:t>3^</a:t>
                </a:r>
                <a:r>
                  <a:rPr lang="en-US" sz="3200" i="0">
                    <a:latin typeface="Cambria Math"/>
                  </a:rPr>
                  <a:t>2+1</a:t>
                </a:r>
                <a:r>
                  <a:rPr lang="en-US" sz="3200" i="0">
                    <a:latin typeface="Cambria Math" panose="02040503050406030204" pitchFamily="18" charset="0"/>
                  </a:rPr>
                  <a:t>^</a:t>
                </a:r>
                <a:r>
                  <a:rPr lang="en-US" sz="3200" i="0">
                    <a:latin typeface="Cambria Math"/>
                  </a:rPr>
                  <a:t>2</a:t>
                </a:r>
                <a:r>
                  <a:rPr lang="en-US" sz="3200" i="0">
                    <a:latin typeface="Cambria Math" panose="02040503050406030204" pitchFamily="18" charset="0"/>
                  </a:rPr>
                  <a:t> </a:t>
                </a:r>
                <a:r>
                  <a:rPr lang="en-US" sz="3200" i="0" smtClean="0">
                    <a:latin typeface="Cambria Math" panose="02040503050406030204" pitchFamily="18" charset="0"/>
                  </a:rPr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2B9-FBE0-4C21-BC45-CEB7E3DCF652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B2A4-DD69-4DBB-895E-7EDB2BB8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2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7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1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2B9-FBE0-4C21-BC45-CEB7E3DCF652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B2A4-DD69-4DBB-895E-7EDB2BB8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7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E2B9-FBE0-4C21-BC45-CEB7E3DCF652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B2A4-DD69-4DBB-895E-7EDB2BB880C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649BA04-3B61-4641-B1FB-6FF217BB4AD1}"/>
              </a:ext>
            </a:extLst>
          </p:cNvPr>
          <p:cNvGrpSpPr/>
          <p:nvPr userDrawn="1"/>
        </p:nvGrpSpPr>
        <p:grpSpPr>
          <a:xfrm>
            <a:off x="0" y="0"/>
            <a:ext cx="24187499" cy="1461089"/>
            <a:chOff x="22986" y="76200"/>
            <a:chExt cx="24187499" cy="1461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4F6A13A-6C9B-4262-8D2D-B29617F04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7A259EE-04C3-41AF-BAD7-5C8C31397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37EFC104-6A4C-4F1A-BD17-C0BC2A3ECA2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xmlns="" id="{58DA7A3B-682D-40D8-A77C-ED248679FA2D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xmlns="" id="{D00BE06E-9038-4F6F-979C-A767311C409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xmlns="" id="{E90C4E7D-B3E8-48A7-96AC-62E91FA9ED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xmlns="" id="{A3B22252-F201-4E06-BD5A-BF2C50E44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" name="Picture 10">
                <a:extLst>
                  <a:ext uri="{FF2B5EF4-FFF2-40B4-BE49-F238E27FC236}">
                    <a16:creationId xmlns:a16="http://schemas.microsoft.com/office/drawing/2014/main" xmlns="" id="{9BEA1B3D-0D44-4283-86FB-BDF29D6884F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xmlns="" id="{C326A574-F2FC-4865-A59A-9D9B698D19B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3">
                <a:extLst>
                  <a:ext uri="{FF2B5EF4-FFF2-40B4-BE49-F238E27FC236}">
                    <a16:creationId xmlns:a16="http://schemas.microsoft.com/office/drawing/2014/main" xmlns="" id="{6F0BD9AE-F4F0-4E83-8168-CD22DF59F2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xmlns="" id="{AEEEDDEA-FEC7-4051-B047-E2891BAAE1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7F73E42C-2792-4DD1-B626-4C353D226BF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F4F5BE5D-564B-4E87-BFB7-C5AF55D086B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xmlns="" id="{106B1580-1806-47A6-88E2-37AD33AB5A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xmlns="" id="{45A7B02A-A252-48FF-8D5A-805740F33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xmlns="" id="{977F133F-8712-4272-8933-8DA0C65B0FB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xmlns="" id="{6DC1C2F2-DDD4-48A1-AD45-FD6EE49391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xmlns="" id="{FB3BC288-E51D-433A-8835-00F8942A0D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xmlns="" id="{DB009835-05E6-44F8-AE17-5B7673033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xmlns="" id="{A7BA2C77-C677-45CD-B813-69FDF70CC3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xmlns="" id="{69F3D816-297D-4BA1-8C56-CF593278E5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5">
                <a:extLst>
                  <a:ext uri="{FF2B5EF4-FFF2-40B4-BE49-F238E27FC236}">
                    <a16:creationId xmlns:a16="http://schemas.microsoft.com/office/drawing/2014/main" xmlns="" id="{5C39FF63-3C2C-4F41-B446-3DB9D2CE2E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xmlns="" id="{83FF5DC6-FCB8-49D0-8D97-AC1D01E977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xmlns="" id="{9E252F91-6B2B-4B2D-B9B1-E18ACC58B5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xmlns="" id="{DC3F43F3-ADE1-4B32-A01D-81E5D78E7B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xmlns="" id="{C9F272D6-6256-4A73-B253-AF851F94F3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xmlns="" id="{0D135D00-04A1-40B9-AF69-3114714A86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xmlns="" id="{ADE93F65-4CF4-4BC2-8333-117E1E021D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xmlns="" id="{9E4FB3C7-5EC3-40AD-B9F5-4E5BF961B0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3E5E73-EA97-4E46-8168-9786C9ABC939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F38E027-1C5C-4995-9C28-55F45FBC6222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EBF76A21-40D9-49F9-8AAF-FC8CB0EEBE23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9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47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11" Type="http://schemas.openxmlformats.org/officeDocument/2006/relationships/image" Target="../media/image57.png"/><Relationship Id="rId5" Type="http://schemas.openxmlformats.org/officeDocument/2006/relationships/image" Target="../media/image450.png"/><Relationship Id="rId10" Type="http://schemas.openxmlformats.org/officeDocument/2006/relationships/image" Target="../media/image56.png"/><Relationship Id="rId4" Type="http://schemas.openxmlformats.org/officeDocument/2006/relationships/image" Target="../media/image44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93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8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11" Type="http://schemas.openxmlformats.org/officeDocument/2006/relationships/image" Target="../media/image860.png"/><Relationship Id="rId5" Type="http://schemas.openxmlformats.org/officeDocument/2006/relationships/image" Target="../media/image89.png"/><Relationship Id="rId10" Type="http://schemas.openxmlformats.org/officeDocument/2006/relationships/image" Target="../media/image850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29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270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932516" y="6469296"/>
            <a:ext cx="18708284" cy="526550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643935" y="2363721"/>
            <a:ext cx="343226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HÌNH HỌC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4024766"/>
            <a:ext cx="17906999" cy="1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 3: PHƯƠNG PHÁP TỌA ĐỘ TRONG KHÔNG GIAN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664431" y="1871572"/>
            <a:ext cx="1813892" cy="1828546"/>
            <a:chOff x="12784884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4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01000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2800287" y="7010400"/>
            <a:ext cx="18078513" cy="910748"/>
            <a:chOff x="7459670" y="7543799"/>
            <a:chExt cx="18080867" cy="910867"/>
          </a:xfrm>
        </p:grpSpPr>
        <p:sp>
          <p:nvSpPr>
            <p:cNvPr id="28" name="TextBox 27"/>
            <p:cNvSpPr txBox="1"/>
            <p:nvPr/>
          </p:nvSpPr>
          <p:spPr>
            <a:xfrm>
              <a:off x="8999826" y="7685124"/>
              <a:ext cx="1654071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KHOẢNG CÁCH TỪ MỘT ĐIỂM ĐẾN MỘT MẶT PHẲNG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743811" y="7640053"/>
                  <a:ext cx="838800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334316" y="6014867"/>
            <a:ext cx="13904683" cy="830954"/>
          </a:xfrm>
          <a:prstGeom prst="rect">
            <a:avLst/>
          </a:prstGeom>
          <a:solidFill>
            <a:schemeClr val="bg1"/>
          </a:solidFill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4800" b="1" dirty="0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Tahoma" panose="020B0604030504040204" pitchFamily="34" charset="0"/>
              </a:rPr>
              <a:t>Bài </a:t>
            </a:r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Tahoma" panose="020B0604030504040204" pitchFamily="34" charset="0"/>
              </a:rPr>
              <a:t>: PH</a:t>
            </a:r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Tahoma" panose="020B0604030504040204" pitchFamily="34" charset="0"/>
              </a:rPr>
              <a:t>ƯƠNG TRÌNH MẶT PHẲNG (</a:t>
            </a:r>
            <a:r>
              <a:rPr lang="en-US" sz="4800" b="1" dirty="0" err="1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Tahoma" panose="020B0604030504040204" pitchFamily="34" charset="0"/>
              </a:rPr>
              <a:t>tiết</a:t>
            </a:r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Tahoma" panose="020B0604030504040204" pitchFamily="34" charset="0"/>
              </a:rPr>
              <a:t> 3)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87050" y="7925514"/>
            <a:ext cx="3148024" cy="981108"/>
            <a:chOff x="1204151" y="1515168"/>
            <a:chExt cx="3100246" cy="981236"/>
          </a:xfrm>
        </p:grpSpPr>
        <p:sp>
          <p:nvSpPr>
            <p:cNvPr id="60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32732" y="1726863"/>
              <a:ext cx="2171665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Định lý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79823" y="9220914"/>
            <a:ext cx="7711833" cy="960302"/>
            <a:chOff x="1204151" y="1515168"/>
            <a:chExt cx="7712836" cy="960427"/>
          </a:xfrm>
        </p:grpSpPr>
        <p:sp>
          <p:nvSpPr>
            <p:cNvPr id="5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dirty="0"/>
            </a:p>
          </p:txBody>
        </p:sp>
        <p:sp>
          <p:nvSpPr>
            <p:cNvPr id="7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132731" y="1706054"/>
              <a:ext cx="6784256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Các ví dụ minh họa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579823" y="10538596"/>
            <a:ext cx="7711833" cy="960302"/>
            <a:chOff x="1204151" y="1515168"/>
            <a:chExt cx="7712836" cy="960427"/>
          </a:xfrm>
        </p:grpSpPr>
        <p:sp>
          <p:nvSpPr>
            <p:cNvPr id="88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dirty="0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132731" y="1706054"/>
              <a:ext cx="6784256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Bài tập trắc nghiệm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2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69">
            <a:extLst>
              <a:ext uri="{FF2B5EF4-FFF2-40B4-BE49-F238E27FC236}">
                <a16:creationId xmlns:a16="http://schemas.microsoft.com/office/drawing/2014/main" xmlns="" id="{CE09D4BE-DCC6-448E-87AA-6F6B92572CCC}"/>
              </a:ext>
            </a:extLst>
          </p:cNvPr>
          <p:cNvSpPr/>
          <p:nvPr/>
        </p:nvSpPr>
        <p:spPr>
          <a:xfrm>
            <a:off x="1122963" y="6808408"/>
            <a:ext cx="22320000" cy="63360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xmlns="" id="{58E5CB27-7B41-47A8-A495-275C73093DE4}"/>
              </a:ext>
            </a:extLst>
          </p:cNvPr>
          <p:cNvSpPr/>
          <p:nvPr/>
        </p:nvSpPr>
        <p:spPr>
          <a:xfrm>
            <a:off x="1143000" y="2737200"/>
            <a:ext cx="22212000" cy="3816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1143000" y="2710474"/>
            <a:ext cx="2478807" cy="1023326"/>
            <a:chOff x="534987" y="1647866"/>
            <a:chExt cx="3362440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336244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90817" y="1722509"/>
              <a:ext cx="2506610" cy="8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5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07101" y="2518861"/>
                <a:ext cx="21561603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Trong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điểm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thuộc trục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𝑶𝒚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và cách đều hai mặt phẳng: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nl-NL" sz="4400" b="1">
                        <a:latin typeface="Cambria Math"/>
                      </a:rPr>
                      <m:t>: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𝒛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và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𝑸</m:t>
                        </m:r>
                      </m:e>
                    </m:d>
                    <m:r>
                      <a:rPr lang="nl-NL" sz="4400" b="1">
                        <a:latin typeface="Cambria Math"/>
                      </a:rPr>
                      <m:t>: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𝒛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𝟓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có tọa độ là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01" y="2518861"/>
                <a:ext cx="21561603" cy="1993366"/>
              </a:xfrm>
              <a:prstGeom prst="rect">
                <a:avLst/>
              </a:prstGeom>
              <a:blipFill>
                <a:blip r:embed="rId3"/>
                <a:stretch>
                  <a:fillRect l="-1131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205245" y="4832221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43200" y="496020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400" b="1" i="1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60203"/>
                <a:ext cx="548568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230313" y="4953000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313" y="4953000"/>
                <a:ext cx="5485687" cy="769441"/>
              </a:xfrm>
              <a:prstGeom prst="rect">
                <a:avLst/>
              </a:prstGeom>
              <a:blipFill rotWithShape="0">
                <a:blip r:embed="rId5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01600" y="4953000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400" b="1" i="1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4953000"/>
                <a:ext cx="5485687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6020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400" b="1" i="1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60203"/>
                <a:ext cx="5485687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1104303" y="6830988"/>
            <a:ext cx="3460948" cy="844260"/>
            <a:chOff x="1205494" y="6947472"/>
            <a:chExt cx="3470945" cy="853389"/>
          </a:xfrm>
        </p:grpSpPr>
        <p:sp>
          <p:nvSpPr>
            <p:cNvPr id="72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47887" y="7023100"/>
              <a:ext cx="2528552" cy="77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 Diagonal Corner Rectangle 73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50516" y="7155359"/>
                <a:ext cx="72355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𝑶𝒚</m:t>
                    </m:r>
                    <m:r>
                      <a:rPr lang="en-US" sz="4400" b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516" y="7155359"/>
                <a:ext cx="7235571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3454" t="-17460" r="-244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28349" y="8304093"/>
                <a:ext cx="12700400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giả thiết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ta có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349" y="8304093"/>
                <a:ext cx="12700400" cy="856581"/>
              </a:xfrm>
              <a:prstGeom prst="rect">
                <a:avLst/>
              </a:prstGeom>
              <a:blipFill>
                <a:blip r:embed="rId9"/>
                <a:stretch>
                  <a:fillRect l="-1919" t="-11348" r="-1008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21450" y="9631352"/>
                <a:ext cx="4495800" cy="1374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450" y="9631352"/>
                <a:ext cx="4495800" cy="1374607"/>
              </a:xfrm>
              <a:prstGeom prst="rect">
                <a:avLst/>
              </a:prstGeom>
              <a:blipFill>
                <a:blip r:embed="rId10"/>
                <a:stretch>
                  <a:fillRect l="-7327" b="-7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21044" y="11624554"/>
                <a:ext cx="44767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44" y="11624554"/>
                <a:ext cx="4476738" cy="769441"/>
              </a:xfrm>
              <a:prstGeom prst="rect">
                <a:avLst/>
              </a:prstGeom>
              <a:blipFill>
                <a:blip r:embed="rId11"/>
                <a:stretch>
                  <a:fillRect l="-5442" t="-17460" r="-462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89383" y="9933934"/>
                <a:ext cx="56552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383" y="9933934"/>
                <a:ext cx="565520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6A3387D8-DE59-4A81-B386-20C6E574EAD0}"/>
                  </a:ext>
                </a:extLst>
              </p:cNvPr>
              <p:cNvSpPr txBox="1"/>
              <p:nvPr/>
            </p:nvSpPr>
            <p:spPr>
              <a:xfrm>
                <a:off x="14691238" y="9631352"/>
                <a:ext cx="7192097" cy="14621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smtClean="0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0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0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0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000" b="1">
                                  <a:latin typeface="Cambria Math"/>
                                </a:rPr>
                                <m:t>  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1">
                        <a:latin typeface="Cambria Math"/>
                      </a:rPr>
                      <m:t>⇔</m:t>
                    </m:r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−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A3387D8-DE59-4A81-B386-20C6E574E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238" y="9631352"/>
                <a:ext cx="7192097" cy="1462132"/>
              </a:xfrm>
              <a:prstGeom prst="rect">
                <a:avLst/>
              </a:prstGeom>
              <a:blipFill>
                <a:blip r:embed="rId13"/>
                <a:stretch>
                  <a:fillRect r="-1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8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2" grpId="0" animBg="1"/>
      <p:bldP spid="119" grpId="0"/>
      <p:bldP spid="154" grpId="0" animBg="1"/>
      <p:bldP spid="2" grpId="0"/>
      <p:bldP spid="53" grpId="0"/>
      <p:bldP spid="54" grpId="0"/>
      <p:bldP spid="55" grpId="0"/>
      <p:bldP spid="9" grpId="0"/>
      <p:bldP spid="11" grpId="0"/>
      <p:bldP spid="14" grpId="0"/>
      <p:bldP spid="16" grpId="0"/>
      <p:bldP spid="4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69">
            <a:extLst>
              <a:ext uri="{FF2B5EF4-FFF2-40B4-BE49-F238E27FC236}">
                <a16:creationId xmlns:a16="http://schemas.microsoft.com/office/drawing/2014/main" xmlns="" id="{644A775F-7E39-426E-921E-35B41564EA67}"/>
              </a:ext>
            </a:extLst>
          </p:cNvPr>
          <p:cNvSpPr/>
          <p:nvPr/>
        </p:nvSpPr>
        <p:spPr>
          <a:xfrm>
            <a:off x="990600" y="6086400"/>
            <a:ext cx="22320000" cy="74160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19">
            <a:extLst>
              <a:ext uri="{FF2B5EF4-FFF2-40B4-BE49-F238E27FC236}">
                <a16:creationId xmlns:a16="http://schemas.microsoft.com/office/drawing/2014/main" xmlns="" id="{3D560224-CD74-4F91-90FF-D3AAF329475B}"/>
              </a:ext>
            </a:extLst>
          </p:cNvPr>
          <p:cNvSpPr/>
          <p:nvPr/>
        </p:nvSpPr>
        <p:spPr>
          <a:xfrm>
            <a:off x="1066800" y="2590800"/>
            <a:ext cx="22212000" cy="3312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919807" y="2570398"/>
            <a:ext cx="2665542" cy="838574"/>
            <a:chOff x="534988" y="1608532"/>
            <a:chExt cx="3581455" cy="1215671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8" y="1647866"/>
              <a:ext cx="3581455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90817" y="1608532"/>
              <a:ext cx="2520859" cy="102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973" y="1515864"/>
            <a:ext cx="8651400" cy="960202"/>
            <a:chOff x="739068" y="1515168"/>
            <a:chExt cx="8652526" cy="960327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141175" cy="302464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86159" y="2467007"/>
                <a:ext cx="21561603" cy="2656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Trong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cắt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theo giao tuyến là một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Diện tích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59" y="2467007"/>
                <a:ext cx="21561603" cy="2656561"/>
              </a:xfrm>
              <a:prstGeom prst="rect">
                <a:avLst/>
              </a:prstGeom>
              <a:blipFill>
                <a:blip r:embed="rId3"/>
                <a:stretch>
                  <a:fillRect l="-1131" t="-1149" b="-98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4231910" y="4977900"/>
            <a:ext cx="1031502" cy="98816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17814" y="5025480"/>
                <a:ext cx="23807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400" b="1" i="1">
                          <a:latin typeface="Cambria Math"/>
                        </a:rPr>
                        <m:t>𝟏𝟔</m:t>
                      </m:r>
                      <m:r>
                        <a:rPr lang="vi-VN" sz="4400" b="1" i="1">
                          <a:latin typeface="Cambria Math"/>
                        </a:rPr>
                        <m:t>𝝅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814" y="5025480"/>
                <a:ext cx="238078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534220" y="4994702"/>
                <a:ext cx="18982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vi-VN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20" y="4994702"/>
                <a:ext cx="1898277" cy="830997"/>
              </a:xfrm>
              <a:prstGeom prst="rect">
                <a:avLst/>
              </a:prstGeom>
              <a:blipFill>
                <a:blip r:embed="rId5"/>
                <a:stretch>
                  <a:fillRect t="-16788" r="-13826" b="-37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268123" y="5025480"/>
                <a:ext cx="21146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lang="vi-VN" sz="4400" b="1" i="1">
                          <a:latin typeface="Cambria Math"/>
                        </a:rPr>
                        <m:t>𝝅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123" y="5025480"/>
                <a:ext cx="211468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218429" y="4985661"/>
                <a:ext cx="2879571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latin typeface="Cambria Math"/>
                            </a:rPr>
                            <m:t>𝟐𝟎</m:t>
                          </m:r>
                        </m:e>
                      </m:rad>
                      <m:r>
                        <a:rPr lang="vi-VN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429" y="4985661"/>
                <a:ext cx="2879571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990600" y="6074644"/>
            <a:ext cx="3453787" cy="947633"/>
            <a:chOff x="1205494" y="6947472"/>
            <a:chExt cx="3463763" cy="782727"/>
          </a:xfrm>
        </p:grpSpPr>
        <p:sp>
          <p:nvSpPr>
            <p:cNvPr id="72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47887" y="7023100"/>
              <a:ext cx="2521370" cy="635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 Diagonal Corner Rectangle 73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94197" y="6125727"/>
                <a:ext cx="100402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có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bán kính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97" y="6125727"/>
                <a:ext cx="10040249" cy="769441"/>
              </a:xfrm>
              <a:prstGeom prst="rect">
                <a:avLst/>
              </a:prstGeom>
              <a:blipFill>
                <a:blip r:embed="rId8"/>
                <a:stretch>
                  <a:fillRect t="-17460" r="-1518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08720" y="7173527"/>
                <a:ext cx="143955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là hình chiếu của điểm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trên mặt phẳng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20" y="7173527"/>
                <a:ext cx="14395544" cy="769441"/>
              </a:xfrm>
              <a:prstGeom prst="rect">
                <a:avLst/>
              </a:prstGeom>
              <a:blipFill>
                <a:blip r:embed="rId9"/>
                <a:stretch>
                  <a:fillRect l="-1693" t="-17460" r="-762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45224" y="8142851"/>
                <a:ext cx="145534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đó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𝑰𝑯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là khoảng cách từ điểm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đến mp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224" y="8142851"/>
                <a:ext cx="14553471" cy="769441"/>
              </a:xfrm>
              <a:prstGeom prst="rect">
                <a:avLst/>
              </a:prstGeom>
              <a:blipFill>
                <a:blip r:embed="rId10"/>
                <a:stretch>
                  <a:fillRect l="-1675" t="-17460" r="-879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413361" y="9060767"/>
                <a:ext cx="11732186" cy="1685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𝑰𝑯</m:t>
                      </m:r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𝑰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𝑷</m:t>
                              </m:r>
                            </m:e>
                          </m:d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61" y="9060767"/>
                <a:ext cx="11732186" cy="1685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75161" y="10813367"/>
                <a:ext cx="21183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Mặt phẳng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cắt mặt cầu theo đường tròn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có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bán kính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61" y="10813367"/>
                <a:ext cx="21183600" cy="769441"/>
              </a:xfrm>
              <a:prstGeom prst="rect">
                <a:avLst/>
              </a:prstGeom>
              <a:blipFill>
                <a:blip r:embed="rId12"/>
                <a:stretch>
                  <a:fillRect l="-1151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75161" y="11729897"/>
                <a:ext cx="9468041" cy="86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𝒓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61" y="11729897"/>
                <a:ext cx="9468041" cy="866519"/>
              </a:xfrm>
              <a:prstGeom prst="rect">
                <a:avLst/>
              </a:prstGeom>
              <a:blipFill>
                <a:blip r:embed="rId13"/>
                <a:stretch>
                  <a:fillRect l="-2574" t="-4225" r="-1673" b="-3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67918" y="12699116"/>
                <a:ext cx="1337513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 tích hình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𝟏𝟔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18" y="12699116"/>
                <a:ext cx="13375136" cy="784767"/>
              </a:xfrm>
              <a:prstGeom prst="rect">
                <a:avLst/>
              </a:prstGeom>
              <a:blipFill>
                <a:blip r:embed="rId14"/>
                <a:stretch>
                  <a:fillRect l="-1823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27912C34-C924-4398-9265-1FB277B45184}"/>
              </a:ext>
            </a:extLst>
          </p:cNvPr>
          <p:cNvPicPr/>
          <p:nvPr/>
        </p:nvPicPr>
        <p:blipFill>
          <a:blip r:embed="rId15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079" y="6219653"/>
            <a:ext cx="6629400" cy="461583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09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 animBg="1"/>
      <p:bldP spid="119" grpId="0"/>
      <p:bldP spid="154" grpId="0" animBg="1"/>
      <p:bldP spid="2" grpId="0"/>
      <p:bldP spid="53" grpId="0"/>
      <p:bldP spid="54" grpId="0"/>
      <p:bldP spid="55" grpId="0"/>
      <p:bldP spid="12" grpId="0"/>
      <p:bldP spid="15" grpId="0"/>
      <p:bldP spid="19" grpId="0"/>
      <p:bldP spid="21" grpId="0"/>
      <p:bldP spid="23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69">
            <a:extLst>
              <a:ext uri="{FF2B5EF4-FFF2-40B4-BE49-F238E27FC236}">
                <a16:creationId xmlns:a16="http://schemas.microsoft.com/office/drawing/2014/main" xmlns="" id="{579DEDD3-23A0-4149-B965-577BEB775E3B}"/>
              </a:ext>
            </a:extLst>
          </p:cNvPr>
          <p:cNvSpPr/>
          <p:nvPr/>
        </p:nvSpPr>
        <p:spPr>
          <a:xfrm>
            <a:off x="990600" y="6086400"/>
            <a:ext cx="22320000" cy="74160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19">
            <a:extLst>
              <a:ext uri="{FF2B5EF4-FFF2-40B4-BE49-F238E27FC236}">
                <a16:creationId xmlns:a16="http://schemas.microsoft.com/office/drawing/2014/main" xmlns="" id="{9F31678A-3F9A-4D75-A292-10EF7F84EC0C}"/>
              </a:ext>
            </a:extLst>
          </p:cNvPr>
          <p:cNvSpPr/>
          <p:nvPr/>
        </p:nvSpPr>
        <p:spPr>
          <a:xfrm>
            <a:off x="929260" y="2686687"/>
            <a:ext cx="22381339" cy="3312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765030" y="2538746"/>
            <a:ext cx="2665542" cy="856631"/>
            <a:chOff x="534988" y="1582356"/>
            <a:chExt cx="3581455" cy="124184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8" y="1647866"/>
              <a:ext cx="3581455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05673" y="1582356"/>
              <a:ext cx="2418475" cy="111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itchFamily="34" charset="0"/>
                </a:rPr>
                <a:t>Câu 7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8973" y="1515864"/>
            <a:ext cx="8176855" cy="960202"/>
            <a:chOff x="739068" y="1515168"/>
            <a:chExt cx="8177919" cy="960327"/>
          </a:xfrm>
        </p:grpSpPr>
        <p:sp>
          <p:nvSpPr>
            <p:cNvPr id="32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2731" y="1706054"/>
              <a:ext cx="67842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783605" y="2478226"/>
                <a:ext cx="21561603" cy="2653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Trong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cho hai điểm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và mặt phẳng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nl-NL" sz="4400" b="1">
                        <a:latin typeface="Cambria Math"/>
                      </a:rPr>
                      <m:t>: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𝒛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𝟖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Xét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là điểm thay đổi thuộc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giá trị nhỏ nhất của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r>
                      <a:rPr lang="nl-NL" sz="4400" b="1" i="1">
                        <a:latin typeface="Cambria Math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bằng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605" y="2478226"/>
                <a:ext cx="21561603" cy="2653355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149" r="-85" b="-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9678971" y="5038286"/>
            <a:ext cx="828000" cy="828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4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68756" y="5133353"/>
                <a:ext cx="23214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</a:rPr>
                        <m:t>𝟒𝟓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6" y="5133353"/>
                <a:ext cx="2321468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9678971" y="5057153"/>
                <a:ext cx="22445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𝟏𝟑𝟓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971" y="5057153"/>
                <a:ext cx="2244524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874756" y="5126150"/>
                <a:ext cx="23743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𝟏𝟎𝟓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756" y="5126150"/>
                <a:ext cx="2374368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869371" y="5046470"/>
                <a:ext cx="239200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𝟏𝟎𝟖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371" y="5046470"/>
                <a:ext cx="2392000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989215" y="6084099"/>
            <a:ext cx="3552438" cy="773902"/>
            <a:chOff x="1205494" y="6947472"/>
            <a:chExt cx="3562699" cy="841325"/>
          </a:xfrm>
        </p:grpSpPr>
        <p:sp>
          <p:nvSpPr>
            <p:cNvPr id="72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23924" y="6952322"/>
              <a:ext cx="2644269" cy="83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 Diagonal Corner Rectangle 73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215" y="7155195"/>
                <a:ext cx="88946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thỏa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15" y="7155195"/>
                <a:ext cx="8894614" cy="769441"/>
              </a:xfrm>
              <a:prstGeom prst="rect">
                <a:avLst/>
              </a:prstGeom>
              <a:blipFill>
                <a:blip r:embed="rId8"/>
                <a:stretch>
                  <a:fillRect l="-2742" t="-17460" r="-1919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358" y="9536602"/>
                <a:ext cx="8988679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𝟐𝟕</m:t>
                    </m:r>
                    <m:r>
                      <a:rPr lang="en-US" sz="4400" b="1">
                        <a:latin typeface="Cambria Math"/>
                      </a:rPr>
                      <m:t>; </m:t>
                    </m:r>
                    <m:r>
                      <a:rPr lang="en-US" sz="4400" b="1" i="1">
                        <a:latin typeface="Cambria Math"/>
                      </a:rPr>
                      <m:t>𝑰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𝟏𝟐</m:t>
                    </m:r>
                    <m:r>
                      <a:rPr lang="en-US" sz="4400" b="1">
                        <a:latin typeface="Cambria Math"/>
                      </a:rPr>
                      <m:t>; 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𝑰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58" y="9536602"/>
                <a:ext cx="8988679" cy="856581"/>
              </a:xfrm>
              <a:prstGeom prst="rect">
                <a:avLst/>
              </a:prstGeom>
              <a:blipFill>
                <a:blip r:embed="rId9"/>
                <a:stretch>
                  <a:fillRect t="-11348" r="-1831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8973" y="10683000"/>
                <a:ext cx="12416081" cy="1058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>
                          <a:latin typeface="Cambria Math"/>
                        </a:rPr>
                        <m:t>𝟐</m:t>
                      </m:r>
                      <m:r>
                        <a:rPr lang="nl-NL" sz="4400" b="1" i="1">
                          <a:latin typeface="Cambria Math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nl-NL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/>
                        </a:rPr>
                        <m:t>+</m:t>
                      </m:r>
                      <m:r>
                        <a:rPr lang="nl-NL" sz="4400" b="1" i="1">
                          <a:latin typeface="Cambria Math"/>
                        </a:rPr>
                        <m:t>𝟑</m:t>
                      </m:r>
                      <m:r>
                        <a:rPr lang="nl-NL" sz="4400" b="1" i="1">
                          <a:latin typeface="Cambria Math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nl-NL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𝑴𝑰</m:t>
                                  </m:r>
                                </m:e>
                              </m:acc>
                              <m:r>
                                <a:rPr lang="nl-NL" sz="44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𝑰𝑨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nl-NL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/>
                        </a:rPr>
                        <m:t>+</m:t>
                      </m:r>
                      <m:r>
                        <a:rPr lang="nl-NL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𝑴𝑰</m:t>
                                  </m:r>
                                </m:e>
                              </m:acc>
                              <m:r>
                                <a:rPr lang="nl-NL" sz="44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𝑰𝑩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nl-NL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3" y="10683000"/>
                <a:ext cx="12416081" cy="10588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92748" y="7140028"/>
                <a:ext cx="7750327" cy="1670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r>
                      <a:rPr lang="nl-NL" sz="4400" b="1" i="1">
                        <a:latin typeface="Cambria Math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nhỏ nhất </a:t>
                </a:r>
                <a:endParaRPr lang="en-US" sz="4400" b="1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𝑴𝑰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 nhất.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748" y="7140028"/>
                <a:ext cx="7750327" cy="1670137"/>
              </a:xfrm>
              <a:prstGeom prst="rect">
                <a:avLst/>
              </a:prstGeom>
              <a:blipFill>
                <a:blip r:embed="rId11"/>
                <a:stretch>
                  <a:fillRect l="-3145" t="-6934" r="-2201" b="-160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071232" y="9414412"/>
                <a:ext cx="7069756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𝑴𝑰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𝑰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232" y="9414412"/>
                <a:ext cx="7069756" cy="856581"/>
              </a:xfrm>
              <a:prstGeom prst="rect">
                <a:avLst/>
              </a:prstGeom>
              <a:blipFill>
                <a:blip r:embed="rId12"/>
                <a:stretch>
                  <a:fillRect l="-3448" t="-11348" r="-2586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062919" y="10994456"/>
                <a:ext cx="99932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r>
                      <a:rPr lang="nl-NL" sz="4400" b="1" i="1">
                        <a:latin typeface="Cambria Math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/>
                      </a:rPr>
                      <m:t>≥</m:t>
                    </m:r>
                    <m:r>
                      <a:rPr lang="nl-NL" sz="4400" b="1" i="1">
                        <a:latin typeface="Cambria Math"/>
                      </a:rPr>
                      <m:t>𝟓</m:t>
                    </m:r>
                    <m:r>
                      <a:rPr lang="nl-NL" sz="4400" b="1">
                        <a:latin typeface="Cambria Math"/>
                      </a:rPr>
                      <m:t>.</m:t>
                    </m:r>
                    <m:r>
                      <a:rPr lang="nl-NL" sz="4400" b="1" i="1">
                        <a:latin typeface="Cambria Math"/>
                      </a:rPr>
                      <m:t>𝟗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𝟗𝟎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𝟏𝟑𝟓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19" y="10994456"/>
                <a:ext cx="9993249" cy="784767"/>
              </a:xfrm>
              <a:prstGeom prst="rect">
                <a:avLst/>
              </a:prstGeom>
              <a:blipFill>
                <a:blip r:embed="rId13"/>
                <a:stretch>
                  <a:fillRect l="-2502" t="-15625" r="-15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4035" y="12252833"/>
                <a:ext cx="9594486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𝑴𝑰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𝑰𝑨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𝑰𝑩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𝑴𝑰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𝟗𝟎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35" y="12252833"/>
                <a:ext cx="9594486" cy="853567"/>
              </a:xfrm>
              <a:prstGeom prst="rect">
                <a:avLst/>
              </a:prstGeom>
              <a:blipFill>
                <a:blip r:embed="rId14"/>
                <a:stretch>
                  <a:fillRect t="-6429" r="-1588" b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F58A044D-02A0-4C82-8CDC-EC94BF7C43AB}"/>
                  </a:ext>
                </a:extLst>
              </p:cNvPr>
              <p:cNvSpPr txBox="1"/>
              <p:nvPr/>
            </p:nvSpPr>
            <p:spPr>
              <a:xfrm>
                <a:off x="4724400" y="8378149"/>
                <a:ext cx="3796424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nl-NL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  <m:r>
                      <a:rPr lang="en-US" sz="40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8A044D-02A0-4C82-8CDC-EC94BF7C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8378149"/>
                <a:ext cx="3796424" cy="707886"/>
              </a:xfrm>
              <a:prstGeom prst="rect">
                <a:avLst/>
              </a:prstGeom>
              <a:blipFill>
                <a:blip r:embed="rId15"/>
                <a:stretch>
                  <a:fillRect l="-5618" t="-17241" r="-4494" b="-34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2C90B602-F22F-4EAB-8826-FA21898A9A5E}"/>
                  </a:ext>
                </a:extLst>
              </p:cNvPr>
              <p:cNvSpPr txBox="1"/>
              <p:nvPr/>
            </p:nvSpPr>
            <p:spPr>
              <a:xfrm>
                <a:off x="1140949" y="8294680"/>
                <a:ext cx="3698448" cy="7866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b="1" i="1" smtClean="0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𝑰</m:t>
                          </m:r>
                          <m:r>
                            <a:rPr lang="nl-NL" sz="4000" b="1" i="1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nl-NL" sz="4000" b="1">
                          <a:latin typeface="Cambria Math"/>
                        </a:rPr>
                        <m:t>+</m:t>
                      </m:r>
                      <m:r>
                        <a:rPr lang="nl-NL" sz="4000" b="1" i="1"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𝑰</m:t>
                          </m:r>
                          <m:r>
                            <a:rPr lang="nl-NL" sz="40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nl-NL" sz="40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0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90B602-F22F-4EAB-8826-FA21898A9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949" y="8294680"/>
                <a:ext cx="3698448" cy="7866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90FAD40-1FB1-49F5-8A3A-19594ED39EF4}"/>
              </a:ext>
            </a:extLst>
          </p:cNvPr>
          <p:cNvCxnSpPr/>
          <p:nvPr/>
        </p:nvCxnSpPr>
        <p:spPr>
          <a:xfrm>
            <a:off x="12649200" y="6169296"/>
            <a:ext cx="0" cy="7302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119" grpId="0"/>
      <p:bldP spid="154" grpId="0" animBg="1"/>
      <p:bldP spid="2" grpId="0"/>
      <p:bldP spid="53" grpId="0"/>
      <p:bldP spid="54" grpId="0"/>
      <p:bldP spid="55" grpId="0"/>
      <p:bldP spid="4" grpId="0"/>
      <p:bldP spid="7" grpId="0"/>
      <p:bldP spid="9" grpId="0"/>
      <p:bldP spid="11" grpId="0"/>
      <p:bldP spid="14" grpId="0"/>
      <p:bldP spid="17" grpId="0"/>
      <p:bldP spid="3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69">
            <a:extLst>
              <a:ext uri="{FF2B5EF4-FFF2-40B4-BE49-F238E27FC236}">
                <a16:creationId xmlns:a16="http://schemas.microsoft.com/office/drawing/2014/main" xmlns="" id="{93B62407-128B-4318-A32C-60C61915A086}"/>
              </a:ext>
            </a:extLst>
          </p:cNvPr>
          <p:cNvSpPr/>
          <p:nvPr/>
        </p:nvSpPr>
        <p:spPr>
          <a:xfrm>
            <a:off x="1149600" y="6975600"/>
            <a:ext cx="22320000" cy="65880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xmlns="" id="{F5F45D6E-EF05-4B03-B48F-E59F61FA0B35}"/>
              </a:ext>
            </a:extLst>
          </p:cNvPr>
          <p:cNvSpPr/>
          <p:nvPr/>
        </p:nvSpPr>
        <p:spPr>
          <a:xfrm>
            <a:off x="1171062" y="2590800"/>
            <a:ext cx="22212000" cy="4176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469835" y="2329075"/>
                <a:ext cx="22503276" cy="2240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rong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ệ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̣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̣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độ </m:t>
                      </m:r>
                      <m:r>
                        <a:rPr lang="en-US" sz="4400" b="1" i="1">
                          <a:latin typeface="Cambria Math"/>
                        </a:rPr>
                        <m:t>𝑶𝒙𝒚𝒛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ặ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ẳ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ể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nl-NL" sz="4400" b="1" i="1"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/>
                            </a:rPr>
                            <m:t>𝟏</m:t>
                          </m:r>
                          <m:r>
                            <a:rPr lang="nl-NL" sz="4400" b="1">
                              <a:latin typeface="Cambria Math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/>
                            </a:rPr>
                            <m:t>𝟕</m:t>
                          </m:r>
                          <m:r>
                            <a:rPr lang="nl-NL" sz="4400" b="1">
                              <a:latin typeface="Cambria Math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nl-NL" sz="4400" b="1" i="1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/>
                            </a:rPr>
                            <m:t>𝟐</m:t>
                          </m:r>
                          <m:r>
                            <a:rPr lang="nl-NL" sz="4400" b="1">
                              <a:latin typeface="Cambria Math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/>
                            </a:rPr>
                            <m:t>𝟒</m:t>
                          </m:r>
                          <m:r>
                            <a:rPr lang="nl-NL" sz="4400" b="1">
                              <a:latin typeface="Cambria Math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ộ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khoa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̉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ớ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ấ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35" y="2329075"/>
                <a:ext cx="22503276" cy="2240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2204338" y="5554628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462322" y="4709355"/>
                <a:ext cx="8153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nl-NL" sz="4400" b="1">
                        <a:latin typeface="Cambria Math"/>
                      </a:rPr>
                      <m:t>: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r>
                      <a:rPr lang="nl-NL" sz="4400" b="1" i="1">
                        <a:latin typeface="Cambria Math"/>
                      </a:rPr>
                      <m:t>𝒛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𝟏𝟎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322" y="4709355"/>
                <a:ext cx="8153400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4097000" y="4758780"/>
                <a:ext cx="69778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nl-NL" sz="4400" b="1">
                        <a:latin typeface="Cambria Math"/>
                      </a:rPr>
                      <m:t>: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𝒛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4758780"/>
                <a:ext cx="6977872" cy="769441"/>
              </a:xfrm>
              <a:prstGeom prst="rect">
                <a:avLst/>
              </a:prstGeom>
              <a:blipFill>
                <a:blip r:embed="rId5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362200" y="5707559"/>
                <a:ext cx="72487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a:rPr lang="nl-NL" sz="4400" b="1">
                          <a:latin typeface="Cambria Math"/>
                        </a:rPr>
                        <m:t>:</m:t>
                      </m:r>
                      <m:r>
                        <a:rPr lang="nl-NL" sz="4400" b="1" i="1">
                          <a:latin typeface="Cambria Math"/>
                        </a:rPr>
                        <m:t>𝒙</m:t>
                      </m:r>
                      <m:r>
                        <a:rPr lang="nl-NL" sz="4400" b="1">
                          <a:latin typeface="Cambria Math"/>
                        </a:rPr>
                        <m:t>+</m:t>
                      </m:r>
                      <m:r>
                        <a:rPr lang="nl-NL" sz="4400" b="1" i="1">
                          <a:latin typeface="Cambria Math"/>
                        </a:rPr>
                        <m:t>𝒚</m:t>
                      </m:r>
                      <m:r>
                        <a:rPr lang="nl-NL" sz="4400" b="1">
                          <a:latin typeface="Cambria Math"/>
                        </a:rPr>
                        <m:t>+</m:t>
                      </m:r>
                      <m:r>
                        <a:rPr lang="nl-NL" sz="4400" b="1" i="1">
                          <a:latin typeface="Cambria Math"/>
                        </a:rPr>
                        <m:t>𝒛</m:t>
                      </m:r>
                      <m:r>
                        <a:rPr lang="nl-NL" sz="4400" b="1" i="1">
                          <a:latin typeface="Cambria Math"/>
                        </a:rPr>
                        <m:t>−</m:t>
                      </m:r>
                      <m:r>
                        <a:rPr lang="nl-NL" sz="4400" b="1" i="1">
                          <a:latin typeface="Cambria Math"/>
                        </a:rPr>
                        <m:t>𝟏𝟎</m:t>
                      </m:r>
                      <m:r>
                        <a:rPr lang="nl-NL" sz="4400" b="1"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707559"/>
                <a:ext cx="724877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4097000" y="5631359"/>
                <a:ext cx="73577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nl-NL" sz="4400" b="1">
                        <a:latin typeface="Cambria Math"/>
                      </a:rPr>
                      <m:t>: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𝒛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𝟏𝟎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5631359"/>
                <a:ext cx="7357783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1112694" y="6926759"/>
            <a:ext cx="3683892" cy="843460"/>
            <a:chOff x="1205494" y="6947472"/>
            <a:chExt cx="3583960" cy="861794"/>
          </a:xfrm>
        </p:grpSpPr>
        <p:sp>
          <p:nvSpPr>
            <p:cNvPr id="85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47886" y="7023100"/>
              <a:ext cx="2641568" cy="7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Round Diagonal Corner Rectangle 86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38973" y="1515864"/>
            <a:ext cx="8176856" cy="968318"/>
            <a:chOff x="739068" y="1515168"/>
            <a:chExt cx="8177920" cy="968444"/>
          </a:xfrm>
        </p:grpSpPr>
        <p:sp>
          <p:nvSpPr>
            <p:cNvPr id="94" name="Freeform 71"/>
            <p:cNvSpPr>
              <a:spLocks/>
            </p:cNvSpPr>
            <p:nvPr/>
          </p:nvSpPr>
          <p:spPr bwMode="auto">
            <a:xfrm flipH="1">
              <a:off x="3250419" y="1706054"/>
              <a:ext cx="5666569" cy="77755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739068" y="1515168"/>
              <a:ext cx="8177920" cy="960328"/>
              <a:chOff x="739068" y="1515168"/>
              <a:chExt cx="8177920" cy="960328"/>
            </a:xfrm>
          </p:grpSpPr>
          <p:sp>
            <p:nvSpPr>
              <p:cNvPr id="97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132731" y="1705442"/>
                <a:ext cx="6784257" cy="77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56675" y="7370426"/>
                <a:ext cx="609750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𝑴</m:t>
                        </m:r>
                        <m:r>
                          <a:rPr lang="nl-NL" sz="4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nl-NL" sz="4400" b="1">
                        <a:latin typeface="Cambria Math"/>
                      </a:rPr>
                      <m:t>≤</m:t>
                    </m:r>
                    <m:r>
                      <a:rPr lang="nl-NL" sz="4400" b="1" i="1">
                        <a:latin typeface="Cambria Math"/>
                      </a:rPr>
                      <m:t>𝑴𝑨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675" y="7370426"/>
                <a:ext cx="6097503" cy="856581"/>
              </a:xfrm>
              <a:prstGeom prst="rect">
                <a:avLst/>
              </a:prstGeom>
              <a:blipFill rotWithShape="0">
                <a:blip r:embed="rId8"/>
                <a:stretch>
                  <a:fillRect l="-4100" t="-11348" r="-3100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98041" y="8304944"/>
                <a:ext cx="20191951" cy="947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𝒅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𝑴</m:t>
                            </m:r>
                            <m:r>
                              <a:rPr lang="nl-NL" sz="4400" b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𝑷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nl-NL" sz="4400" b="1" i="1">
                            <a:latin typeface="Cambria Math"/>
                          </a:rPr>
                          <m:t>𝒎𝒂𝒙</m:t>
                        </m:r>
                      </m:sub>
                    </m:sSub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𝑴𝑨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khi A là hình chiếu của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trên mặt phẳng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41" y="8304944"/>
                <a:ext cx="20191951" cy="947952"/>
              </a:xfrm>
              <a:prstGeom prst="rect">
                <a:avLst/>
              </a:prstGeom>
              <a:blipFill>
                <a:blip r:embed="rId9"/>
                <a:stretch>
                  <a:fillRect l="-1238" t="-10256" b="-13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76400" y="9525000"/>
                <a:ext cx="47495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𝑨𝑴</m:t>
                    </m:r>
                    <m:r>
                      <a:rPr lang="nl-NL" sz="4400" b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9525000"/>
                <a:ext cx="4749505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5135" t="-17460" r="-423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26569" y="9477775"/>
                <a:ext cx="14740862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/>
                          </a:rPr>
                          <m:t>𝑨𝑴</m:t>
                        </m:r>
                      </m:e>
                    </m:acc>
                    <m:r>
                      <a:rPr lang="nl-NL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là vectơ pháp tuyến của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69" y="9477775"/>
                <a:ext cx="14740862" cy="853567"/>
              </a:xfrm>
              <a:prstGeom prst="rect">
                <a:avLst/>
              </a:prstGeom>
              <a:blipFill rotWithShape="0">
                <a:blip r:embed="rId11"/>
                <a:stretch>
                  <a:fillRect l="-1654"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00200" y="10744200"/>
                <a:ext cx="20837865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𝟕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và nhận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/>
                          </a:rPr>
                          <m:t>𝑨𝑴</m:t>
                        </m:r>
                      </m:e>
                    </m:acc>
                    <m:r>
                      <a:rPr lang="nl-NL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  <m:r>
                          <a:rPr lang="nl-NL" sz="4400" b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là vectơ pháp tuyến.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0744200"/>
                <a:ext cx="20837865" cy="853567"/>
              </a:xfrm>
              <a:prstGeom prst="rect">
                <a:avLst/>
              </a:prstGeom>
              <a:blipFill rotWithShape="0">
                <a:blip r:embed="rId12"/>
                <a:stretch>
                  <a:fillRect t="-642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00200" y="12115800"/>
                <a:ext cx="21152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có phương trình: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𝒚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𝒛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>
                        <a:latin typeface="Cambria Math"/>
                      </a:rPr>
                      <m:t>⇔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𝒛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𝟏𝟎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115800"/>
                <a:ext cx="21152009" cy="769441"/>
              </a:xfrm>
              <a:prstGeom prst="rect">
                <a:avLst/>
              </a:prstGeom>
              <a:blipFill>
                <a:blip r:embed="rId13"/>
                <a:stretch>
                  <a:fillRect t="-17460" r="-231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1029429" y="2652124"/>
            <a:ext cx="2665542" cy="838574"/>
            <a:chOff x="534988" y="1608532"/>
            <a:chExt cx="3581455" cy="1215671"/>
          </a:xfrm>
        </p:grpSpPr>
        <p:sp>
          <p:nvSpPr>
            <p:cNvPr id="51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4" name="Pentagon 53"/>
            <p:cNvSpPr/>
            <p:nvPr/>
          </p:nvSpPr>
          <p:spPr bwMode="auto">
            <a:xfrm>
              <a:off x="534988" y="1647866"/>
              <a:ext cx="3581455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5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56" name="Chevron 55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7" name="TextBox 13"/>
            <p:cNvSpPr txBox="1">
              <a:spLocks noChangeArrowheads="1"/>
            </p:cNvSpPr>
            <p:nvPr/>
          </p:nvSpPr>
          <p:spPr bwMode="auto">
            <a:xfrm>
              <a:off x="1390817" y="1608532"/>
              <a:ext cx="2520859" cy="102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76" grpId="0"/>
      <p:bldP spid="77" grpId="0" animBg="1"/>
      <p:bldP spid="78" grpId="0"/>
      <p:bldP spid="79" grpId="0"/>
      <p:bldP spid="80" grpId="0"/>
      <p:bldP spid="81" grpId="0"/>
      <p:bldP spid="8" grpId="0"/>
      <p:bldP spid="11" grpId="0"/>
      <p:bldP spid="15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54997" y="488611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 sz="4400" b="1"/>
          </a:p>
        </p:txBody>
      </p:sp>
      <p:grpSp>
        <p:nvGrpSpPr>
          <p:cNvPr id="32" name="Group 26"/>
          <p:cNvGrpSpPr/>
          <p:nvPr/>
        </p:nvGrpSpPr>
        <p:grpSpPr>
          <a:xfrm>
            <a:off x="4269956" y="7293551"/>
            <a:ext cx="16379143" cy="872732"/>
            <a:chOff x="7483861" y="7543801"/>
            <a:chExt cx="14646001" cy="872846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Làm Bài tập 9 (SGK trang 81).</a:t>
              </a: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86555" y="7646473"/>
                  <a:ext cx="486204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69955" y="5556897"/>
            <a:ext cx="15998193" cy="872732"/>
            <a:chOff x="7459670" y="7543799"/>
            <a:chExt cx="16000276" cy="872846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các dạng bài tập </a:t>
              </a:r>
              <a:r>
                <a:rPr lang="vi-VN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1305" y="7640053"/>
                  <a:ext cx="543810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469553"/>
            <a:ext cx="3983655" cy="833121"/>
            <a:chOff x="10571614" y="4469240"/>
            <a:chExt cx="3984174" cy="833229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366785" y="4469240"/>
              <a:ext cx="2393831" cy="769499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88180" y="1752600"/>
            <a:ext cx="22397079" cy="872732"/>
            <a:chOff x="7340755" y="7543799"/>
            <a:chExt cx="36997193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3534476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KHOẢNG CÁCH TỪ MỘT ĐIỂM ĐẾN MỘT MẶT PHẲNG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40755" y="7543799"/>
              <a:ext cx="1644916" cy="872846"/>
              <a:chOff x="7340754" y="7543800"/>
              <a:chExt cx="164491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40754" y="7640053"/>
                <a:ext cx="1644916" cy="776593"/>
                <a:chOff x="7340754" y="7640053"/>
                <a:chExt cx="1644916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40754" y="7640053"/>
                  <a:ext cx="164491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IV.</a:t>
                  </a:r>
                </a:p>
              </p:txBody>
            </p:sp>
          </p:grpSp>
        </p:grpSp>
      </p:grpSp>
      <p:sp>
        <p:nvSpPr>
          <p:cNvPr id="3" name="Rectangle: Rounded Corners 2"/>
          <p:cNvSpPr/>
          <p:nvPr/>
        </p:nvSpPr>
        <p:spPr>
          <a:xfrm>
            <a:off x="600000" y="3008536"/>
            <a:ext cx="23184000" cy="10008000"/>
          </a:xfrm>
          <a:prstGeom prst="roundRect">
            <a:avLst>
              <a:gd name="adj" fmla="val 911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430" y="7569204"/>
            <a:ext cx="7114397" cy="43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5" name="Group 65">
            <a:extLst>
              <a:ext uri="{FF2B5EF4-FFF2-40B4-BE49-F238E27FC236}">
                <a16:creationId xmlns:a16="http://schemas.microsoft.com/office/drawing/2014/main" xmlns="" id="{BF8A783D-2BD7-499C-A6A5-6C2E1A766022}"/>
              </a:ext>
            </a:extLst>
          </p:cNvPr>
          <p:cNvGrpSpPr/>
          <p:nvPr/>
        </p:nvGrpSpPr>
        <p:grpSpPr>
          <a:xfrm>
            <a:off x="381000" y="2952203"/>
            <a:ext cx="4064017" cy="891283"/>
            <a:chOff x="166396" y="8755081"/>
            <a:chExt cx="5019431" cy="746188"/>
          </a:xfrm>
        </p:grpSpPr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xmlns="" id="{E8FC7899-2404-4E9E-8BBF-E2740F85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801305" cy="746188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44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32819DE9-B34D-4143-B55C-5F633929954D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39" name="Freeform 45">
                <a:extLst>
                  <a:ext uri="{FF2B5EF4-FFF2-40B4-BE49-F238E27FC236}">
                    <a16:creationId xmlns:a16="http://schemas.microsoft.com/office/drawing/2014/main" xmlns="" id="{3EBA3B29-EEC7-4FB8-8E91-D444DB764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46">
                <a:extLst>
                  <a:ext uri="{FF2B5EF4-FFF2-40B4-BE49-F238E27FC236}">
                    <a16:creationId xmlns:a16="http://schemas.microsoft.com/office/drawing/2014/main" xmlns="" id="{5ADC313D-C65A-4E5E-BEB6-BAD0F4A4C8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1" name="Freeform 47">
                <a:extLst>
                  <a:ext uri="{FF2B5EF4-FFF2-40B4-BE49-F238E27FC236}">
                    <a16:creationId xmlns:a16="http://schemas.microsoft.com/office/drawing/2014/main" xmlns="" id="{8A6C5D2E-EEF2-4622-990D-CCAA686BA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Freeform 48">
                <a:extLst>
                  <a:ext uri="{FF2B5EF4-FFF2-40B4-BE49-F238E27FC236}">
                    <a16:creationId xmlns:a16="http://schemas.microsoft.com/office/drawing/2014/main" xmlns="" id="{A825FB8A-5446-450F-B66C-2584D7297E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3" name="Freeform 49">
                <a:extLst>
                  <a:ext uri="{FF2B5EF4-FFF2-40B4-BE49-F238E27FC236}">
                    <a16:creationId xmlns:a16="http://schemas.microsoft.com/office/drawing/2014/main" xmlns="" id="{30FA9B5B-C616-471D-8D84-6DF5BB540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Freeform 50">
                <a:extLst>
                  <a:ext uri="{FF2B5EF4-FFF2-40B4-BE49-F238E27FC236}">
                    <a16:creationId xmlns:a16="http://schemas.microsoft.com/office/drawing/2014/main" xmlns="" id="{E8264AFB-A8AD-405F-B4C3-F17ADE3DE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Freeform 51">
                <a:extLst>
                  <a:ext uri="{FF2B5EF4-FFF2-40B4-BE49-F238E27FC236}">
                    <a16:creationId xmlns:a16="http://schemas.microsoft.com/office/drawing/2014/main" xmlns="" id="{ED20D5C0-2F30-462A-9BE9-E54057436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Freeform 52">
                <a:extLst>
                  <a:ext uri="{FF2B5EF4-FFF2-40B4-BE49-F238E27FC236}">
                    <a16:creationId xmlns:a16="http://schemas.microsoft.com/office/drawing/2014/main" xmlns="" id="{57DA0650-2AD0-4A30-AF14-DE302722ED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ectangle 53">
                <a:extLst>
                  <a:ext uri="{FF2B5EF4-FFF2-40B4-BE49-F238E27FC236}">
                    <a16:creationId xmlns:a16="http://schemas.microsoft.com/office/drawing/2014/main" xmlns="" id="{A0CCD479-4D13-4A7A-A0C1-E389FC2E8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Rectangle 54">
                <a:extLst>
                  <a:ext uri="{FF2B5EF4-FFF2-40B4-BE49-F238E27FC236}">
                    <a16:creationId xmlns:a16="http://schemas.microsoft.com/office/drawing/2014/main" xmlns="" id="{25F31ED6-6043-4821-9E37-C56A4615B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9" name="Freeform 55">
                <a:extLst>
                  <a:ext uri="{FF2B5EF4-FFF2-40B4-BE49-F238E27FC236}">
                    <a16:creationId xmlns:a16="http://schemas.microsoft.com/office/drawing/2014/main" xmlns="" id="{3FE789DB-7385-4A47-B3F9-5FEA93B4B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0" name="Freeform 56">
                <a:extLst>
                  <a:ext uri="{FF2B5EF4-FFF2-40B4-BE49-F238E27FC236}">
                    <a16:creationId xmlns:a16="http://schemas.microsoft.com/office/drawing/2014/main" xmlns="" id="{7552C40E-C875-4E2E-8588-33694E312F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44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ECEB5835-8904-4B45-9B7B-397116417297}"/>
                </a:ext>
              </a:extLst>
            </p:cNvPr>
            <p:cNvSpPr txBox="1"/>
            <p:nvPr/>
          </p:nvSpPr>
          <p:spPr>
            <a:xfrm>
              <a:off x="952502" y="8761587"/>
              <a:ext cx="4233325" cy="64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76EE8E5C-52E9-4247-83E2-7DF3716E04A1}"/>
                  </a:ext>
                </a:extLst>
              </p:cNvPr>
              <p:cNvSpPr txBox="1"/>
              <p:nvPr/>
            </p:nvSpPr>
            <p:spPr>
              <a:xfrm>
                <a:off x="914400" y="3810000"/>
                <a:ext cx="21118815" cy="1964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cho mặt phẳng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có phương trình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𝑨𝒙</m:t>
                    </m:r>
                    <m:r>
                      <a:rPr lang="en-US" sz="4000" b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𝑩𝒚</m:t>
                    </m:r>
                    <m:r>
                      <a:rPr lang="en-US" sz="4000" b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𝑪𝒛</m:t>
                    </m:r>
                    <m:r>
                      <a:rPr lang="en-US" sz="4000" b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𝑫</m:t>
                    </m:r>
                    <m:r>
                      <a:rPr lang="en-US" sz="4000" b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và điểm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6EE8E5C-52E9-4247-83E2-7DF3716E0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10000"/>
                <a:ext cx="21118815" cy="1964384"/>
              </a:xfrm>
              <a:prstGeom prst="rect">
                <a:avLst/>
              </a:prstGeom>
              <a:blipFill>
                <a:blip r:embed="rId4"/>
                <a:stretch>
                  <a:fillRect l="-1010" r="-1732" b="-10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63066EB1-EF5C-446A-A896-1F2067BB522B}"/>
                  </a:ext>
                </a:extLst>
              </p:cNvPr>
              <p:cNvSpPr txBox="1"/>
              <p:nvPr/>
            </p:nvSpPr>
            <p:spPr>
              <a:xfrm>
                <a:off x="943804" y="5980118"/>
                <a:ext cx="19477796" cy="1030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Khoảng cách từ điểm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đến mặt phẳng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ký hiệu là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𝜶</m:t>
                            </m:r>
                          </m:e>
                        </m:d>
                      </m:e>
                    </m:d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066EB1-EF5C-446A-A896-1F2067BB5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04" y="5980118"/>
                <a:ext cx="19477796" cy="1030282"/>
              </a:xfrm>
              <a:prstGeom prst="rect">
                <a:avLst/>
              </a:prstGeom>
              <a:blipFill>
                <a:blip r:embed="rId5"/>
                <a:stretch>
                  <a:fillRect l="-1283" b="-177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829C7594-8484-4ACC-BE8F-E407A2A51F84}"/>
                  </a:ext>
                </a:extLst>
              </p:cNvPr>
              <p:cNvSpPr txBox="1"/>
              <p:nvPr/>
            </p:nvSpPr>
            <p:spPr>
              <a:xfrm>
                <a:off x="942363" y="7420347"/>
                <a:ext cx="12194770" cy="3225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Được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tính theo công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thức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i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𝜶</m:t>
                            </m:r>
                          </m:e>
                        </m:d>
                      </m:e>
                    </m:d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𝑩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𝑫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9C7594-8484-4ACC-BE8F-E407A2A51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63" y="7420347"/>
                <a:ext cx="12194770" cy="3225114"/>
              </a:xfrm>
              <a:prstGeom prst="rect">
                <a:avLst/>
              </a:prstGeom>
              <a:blipFill>
                <a:blip r:embed="rId6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55">
            <a:extLst>
              <a:ext uri="{FF2B5EF4-FFF2-40B4-BE49-F238E27FC236}">
                <a16:creationId xmlns:a16="http://schemas.microsoft.com/office/drawing/2014/main" xmlns="" id="{3F95FB8E-E217-41C9-A18C-E34DE4380168}"/>
              </a:ext>
            </a:extLst>
          </p:cNvPr>
          <p:cNvSpPr/>
          <p:nvPr/>
        </p:nvSpPr>
        <p:spPr>
          <a:xfrm>
            <a:off x="838200" y="3148245"/>
            <a:ext cx="22932000" cy="2988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CEBCCB-CBB6-4BA5-8495-1133C72C1A39}"/>
              </a:ext>
            </a:extLst>
          </p:cNvPr>
          <p:cNvGrpSpPr/>
          <p:nvPr/>
        </p:nvGrpSpPr>
        <p:grpSpPr>
          <a:xfrm>
            <a:off x="863599" y="6422417"/>
            <a:ext cx="22968000" cy="6455383"/>
            <a:chOff x="1192962" y="5298035"/>
            <a:chExt cx="23571927" cy="8852258"/>
          </a:xfrm>
        </p:grpSpPr>
        <p:sp>
          <p:nvSpPr>
            <p:cNvPr id="10" name="Rounded Rectangle 69">
              <a:extLst>
                <a:ext uri="{FF2B5EF4-FFF2-40B4-BE49-F238E27FC236}">
                  <a16:creationId xmlns:a16="http://schemas.microsoft.com/office/drawing/2014/main" xmlns="" id="{01FA6964-483B-49B8-8566-BAAA23E1C1DA}"/>
                </a:ext>
              </a:extLst>
            </p:cNvPr>
            <p:cNvSpPr/>
            <p:nvPr/>
          </p:nvSpPr>
          <p:spPr>
            <a:xfrm>
              <a:off x="1222851" y="5363011"/>
              <a:ext cx="23542038" cy="87872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xmlns="" id="{22BB9E0A-2B9D-425D-AE13-DAB960AEFD93}"/>
                </a:ext>
              </a:extLst>
            </p:cNvPr>
            <p:cNvGrpSpPr/>
            <p:nvPr/>
          </p:nvGrpSpPr>
          <p:grpSpPr>
            <a:xfrm>
              <a:off x="1192962" y="5298035"/>
              <a:ext cx="3334998" cy="944037"/>
              <a:chOff x="1194649" y="6272422"/>
              <a:chExt cx="3335383" cy="948849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xmlns="" id="{B4D5E41B-02B2-406A-B17B-2B61F85519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730" y="5080968"/>
                <a:ext cx="945221" cy="333538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CE88828-F8B7-4103-AE7B-166C276EC575}"/>
                  </a:ext>
                </a:extLst>
              </p:cNvPr>
              <p:cNvSpPr txBox="1"/>
              <p:nvPr/>
            </p:nvSpPr>
            <p:spPr>
              <a:xfrm>
                <a:off x="2091562" y="6272422"/>
                <a:ext cx="2285648" cy="948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Round Diagonal Corner Rectangle 73">
                <a:extLst>
                  <a:ext uri="{FF2B5EF4-FFF2-40B4-BE49-F238E27FC236}">
                    <a16:creationId xmlns:a16="http://schemas.microsoft.com/office/drawing/2014/main" xmlns="" id="{A0A3570F-9C39-4B2B-B710-9B39AE5C4808}"/>
                  </a:ext>
                </a:extLst>
              </p:cNvPr>
              <p:cNvSpPr/>
              <p:nvPr/>
            </p:nvSpPr>
            <p:spPr>
              <a:xfrm flipV="1">
                <a:off x="1224542" y="6322797"/>
                <a:ext cx="777240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xmlns="" id="{C1A69135-21D3-4423-B25A-796F3F17BC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8380" y="6462465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91BF8EE-4D7B-48DE-B45A-335BEAD26993}"/>
                  </a:ext>
                </a:extLst>
              </p:cNvPr>
              <p:cNvSpPr/>
              <p:nvPr/>
            </p:nvSpPr>
            <p:spPr>
              <a:xfrm>
                <a:off x="1087094" y="4229237"/>
                <a:ext cx="21830528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857" algn="l"/>
                  </a:tabLs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Tính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khoảng cách từ điểm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đến mặt phẳng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1BF8EE-4D7B-48DE-B45A-335BEAD26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94" y="4229237"/>
                <a:ext cx="21830528" cy="799963"/>
              </a:xfrm>
              <a:prstGeom prst="rect">
                <a:avLst/>
              </a:prstGeom>
              <a:blipFill>
                <a:blip r:embed="rId2"/>
                <a:stretch>
                  <a:fillRect l="-1117" t="-12977" r="-195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71D1B6D9-B698-4D01-9AD1-392013BF432A}"/>
                  </a:ext>
                </a:extLst>
              </p:cNvPr>
              <p:cNvSpPr/>
              <p:nvPr/>
            </p:nvSpPr>
            <p:spPr>
              <a:xfrm>
                <a:off x="7801509" y="9525000"/>
                <a:ext cx="11553291" cy="1508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có: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/>
                      </a:rPr>
                      <m:t> </m:t>
                    </m:r>
                    <m:r>
                      <a:rPr lang="en-US" sz="5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𝑴</m:t>
                        </m:r>
                        <m:r>
                          <a:rPr lang="en-US" sz="5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𝜶</m:t>
                            </m:r>
                          </m:e>
                        </m:d>
                      </m:e>
                    </m:d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5400" b="1" i="1"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D1B6D9-B698-4D01-9AD1-392013BF4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509" y="9525000"/>
                <a:ext cx="11553291" cy="1508170"/>
              </a:xfrm>
              <a:prstGeom prst="rect">
                <a:avLst/>
              </a:prstGeom>
              <a:blipFill>
                <a:blip r:embed="rId3"/>
                <a:stretch>
                  <a:fillRect l="-2164" r="-1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67">
            <a:extLst>
              <a:ext uri="{FF2B5EF4-FFF2-40B4-BE49-F238E27FC236}">
                <a16:creationId xmlns:a16="http://schemas.microsoft.com/office/drawing/2014/main" xmlns="" id="{0F87D257-F000-486A-BA8A-815BD9A161CA}"/>
              </a:ext>
            </a:extLst>
          </p:cNvPr>
          <p:cNvGrpSpPr/>
          <p:nvPr/>
        </p:nvGrpSpPr>
        <p:grpSpPr>
          <a:xfrm>
            <a:off x="838200" y="3048000"/>
            <a:ext cx="3144928" cy="868522"/>
            <a:chOff x="1311958" y="3405486"/>
            <a:chExt cx="3579192" cy="940513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xmlns="" id="{7509C442-60EA-438D-99A4-23B7F9D261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2DE0958-3CEC-4A97-B0E6-C579E85A58B7}"/>
                </a:ext>
              </a:extLst>
            </p:cNvPr>
            <p:cNvSpPr txBox="1"/>
            <p:nvPr/>
          </p:nvSpPr>
          <p:spPr>
            <a:xfrm>
              <a:off x="2316645" y="3484581"/>
              <a:ext cx="2437700" cy="83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21" name="Group 70">
              <a:extLst>
                <a:ext uri="{FF2B5EF4-FFF2-40B4-BE49-F238E27FC236}">
                  <a16:creationId xmlns:a16="http://schemas.microsoft.com/office/drawing/2014/main" xmlns="" id="{9022CAD3-B08A-42FF-B692-5581D871BCA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6EF26D8-EE08-4882-995C-F1982CAD084B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xmlns="" id="{CA71F441-42BC-4EF8-ADEF-73B8F851DD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xmlns="" id="{925943DF-5787-41CB-BAB8-A07226DEB2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xmlns="" id="{CCB3758F-34BB-4F15-97F3-20C635DED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xmlns="" id="{37BDFD22-D7C1-46C1-B28E-B05C238194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xmlns="" id="{8F1F2B8C-58EC-4128-AFE7-4E25084D5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2C20034E-D381-449F-92BB-F5D7F2703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3D483D56-99B9-4B94-A3C6-02E0104C6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xmlns="" id="{9DB0BBFB-5CCA-454B-BE16-FFCFCFED6B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xmlns="" id="{C971CB2B-83A2-486E-BC11-55B5EC3C5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xmlns="" id="{F7CAE3D7-8603-4255-A8AD-56AB7DD495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xmlns="" id="{9D7FB106-961E-42F0-A352-F2139317DF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xmlns="" id="{FAF3D650-5F33-42D4-9AC1-8D100D373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xmlns="" id="{F3BCAB37-2E80-44F1-AA2A-E17278EF9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xmlns="" id="{A7C11AEA-ADD4-4732-8BAF-4CEA772B7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xmlns="" id="{998A546C-0539-4D90-9910-32D1A4797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xmlns="" id="{193BA231-2E76-4EDE-8496-50134B453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xmlns="" id="{246861F9-DB21-4337-A480-0ED0BF25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xmlns="" id="{1D3BD330-A46B-4084-A45A-320CBF9D9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xmlns="" id="{F3E00C94-47E8-486F-A08C-042E596B3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xmlns="" id="{3196B76C-F577-45DE-85AA-60CDCFC6C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xmlns="" id="{482A1D37-55BA-40A7-924D-6B476B6B0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xmlns="" id="{E1B33E19-A6A3-497F-B32A-C8C0DCE2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xmlns="" id="{3083CAAD-9719-4266-B276-41016881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xmlns="" id="{6277807A-88E3-48EC-93E2-E55037F8D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7" name="Group 26">
            <a:extLst>
              <a:ext uri="{FF2B5EF4-FFF2-40B4-BE49-F238E27FC236}">
                <a16:creationId xmlns:a16="http://schemas.microsoft.com/office/drawing/2014/main" xmlns="" id="{07BE54CD-7AEC-4E4E-B15C-3527BBBFFF2C}"/>
              </a:ext>
            </a:extLst>
          </p:cNvPr>
          <p:cNvGrpSpPr/>
          <p:nvPr/>
        </p:nvGrpSpPr>
        <p:grpSpPr>
          <a:xfrm>
            <a:off x="688180" y="1752600"/>
            <a:ext cx="22397079" cy="872732"/>
            <a:chOff x="7340755" y="7543799"/>
            <a:chExt cx="36997193" cy="87284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307B2D7-CA0C-46C0-8526-93406C0B86C1}"/>
                </a:ext>
              </a:extLst>
            </p:cNvPr>
            <p:cNvSpPr txBox="1"/>
            <p:nvPr/>
          </p:nvSpPr>
          <p:spPr>
            <a:xfrm>
              <a:off x="8993186" y="7620004"/>
              <a:ext cx="3534476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KHOẢNG CÁCH TỪ MỘT ĐIỂM ĐẾN MỘT MẶT PHẲNG</a:t>
              </a:r>
            </a:p>
          </p:txBody>
        </p:sp>
        <p:grpSp>
          <p:nvGrpSpPr>
            <p:cNvPr id="49" name="Group 27">
              <a:extLst>
                <a:ext uri="{FF2B5EF4-FFF2-40B4-BE49-F238E27FC236}">
                  <a16:creationId xmlns:a16="http://schemas.microsoft.com/office/drawing/2014/main" xmlns="" id="{ECAED9A4-B3DD-47F8-8687-CB698F9735AB}"/>
                </a:ext>
              </a:extLst>
            </p:cNvPr>
            <p:cNvGrpSpPr/>
            <p:nvPr/>
          </p:nvGrpSpPr>
          <p:grpSpPr>
            <a:xfrm>
              <a:off x="7340755" y="7543799"/>
              <a:ext cx="1644916" cy="872846"/>
              <a:chOff x="7340754" y="7543800"/>
              <a:chExt cx="1644916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xmlns="" id="{3E69D1E8-DA8C-4C1F-93FC-F7BF42166DAA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29">
                <a:extLst>
                  <a:ext uri="{FF2B5EF4-FFF2-40B4-BE49-F238E27FC236}">
                    <a16:creationId xmlns:a16="http://schemas.microsoft.com/office/drawing/2014/main" xmlns="" id="{BD753811-E278-4D2B-B385-B49A1A4B92B3}"/>
                  </a:ext>
                </a:extLst>
              </p:cNvPr>
              <p:cNvGrpSpPr/>
              <p:nvPr/>
            </p:nvGrpSpPr>
            <p:grpSpPr>
              <a:xfrm>
                <a:off x="7340754" y="7640053"/>
                <a:ext cx="1644916" cy="776593"/>
                <a:chOff x="7340754" y="7640053"/>
                <a:chExt cx="1644916" cy="776593"/>
              </a:xfrm>
            </p:grpSpPr>
            <p:sp>
              <p:nvSpPr>
                <p:cNvPr id="52" name="Round Same Side Corner Rectangle 48">
                  <a:extLst>
                    <a:ext uri="{FF2B5EF4-FFF2-40B4-BE49-F238E27FC236}">
                      <a16:creationId xmlns:a16="http://schemas.microsoft.com/office/drawing/2014/main" xmlns="" id="{6466FF2A-29F2-48AE-8827-6E51BF3D17B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C1BF63F3-B2CC-4EB4-9101-53C09F002006}"/>
                    </a:ext>
                  </a:extLst>
                </p:cNvPr>
                <p:cNvSpPr txBox="1"/>
                <p:nvPr/>
              </p:nvSpPr>
              <p:spPr>
                <a:xfrm>
                  <a:off x="7340754" y="7640053"/>
                  <a:ext cx="164491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IV.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4E51ECA6-C85A-4132-93D6-6B1F4389C664}"/>
                  </a:ext>
                </a:extLst>
              </p:cNvPr>
              <p:cNvSpPr txBox="1"/>
              <p:nvPr/>
            </p:nvSpPr>
            <p:spPr>
              <a:xfrm>
                <a:off x="3939210" y="7423592"/>
                <a:ext cx="15819780" cy="15037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 dụng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thức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5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𝜶</m:t>
                            </m:r>
                          </m:e>
                        </m:d>
                      </m:e>
                    </m:d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𝑩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𝑫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51ECA6-C85A-4132-93D6-6B1F4389C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10" y="7423592"/>
                <a:ext cx="15819780" cy="1503745"/>
              </a:xfrm>
              <a:prstGeom prst="rect">
                <a:avLst/>
              </a:prstGeom>
              <a:blipFill>
                <a:blip r:embed="rId4"/>
                <a:stretch>
                  <a:fillRect l="-1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6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08991" y="1849338"/>
            <a:ext cx="23220000" cy="2160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83438" y="4621747"/>
            <a:ext cx="23184000" cy="7951253"/>
            <a:chOff x="1222851" y="5342329"/>
            <a:chExt cx="23549170" cy="6180636"/>
          </a:xfrm>
        </p:grpSpPr>
        <p:sp>
          <p:nvSpPr>
            <p:cNvPr id="35" name="Rounded Rectangle 34"/>
            <p:cNvSpPr/>
            <p:nvPr/>
          </p:nvSpPr>
          <p:spPr>
            <a:xfrm>
              <a:off x="1229983" y="5342329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48154"/>
              <a:ext cx="3524918" cy="748616"/>
              <a:chOff x="1224542" y="6322797"/>
              <a:chExt cx="3525325" cy="75243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817052" y="5301998"/>
                <a:ext cx="69218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413830"/>
                <a:ext cx="2658305" cy="601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69217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95400" y="1752600"/>
                <a:ext cx="22294412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Tính khoảng cách giữa hai mặt phẳng song song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và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bởi các phương trình sau đây: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𝑸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𝒛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0" smtClean="0">
                        <a:latin typeface="Cambria Math"/>
                      </a:rPr>
                      <m:t>=</m:t>
                    </m:r>
                    <m:r>
                      <a:rPr lang="en-US" sz="4400" b="1" i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752600"/>
                <a:ext cx="22294412" cy="1993366"/>
              </a:xfrm>
              <a:prstGeom prst="rect">
                <a:avLst/>
              </a:prstGeom>
              <a:blipFill>
                <a:blip r:embed="rId3"/>
                <a:stretch>
                  <a:fillRect l="-1121" b="-13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9726" y="6744553"/>
                <a:ext cx="15009473" cy="2124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lấy điểm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thuộc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và kí hiệu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𝑷</m:t>
                            </m:r>
                          </m:e>
                        </m:d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là khoảng cách giữa hai mặt phẳng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và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có: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26" y="6744553"/>
                <a:ext cx="15009473" cy="2124108"/>
              </a:xfrm>
              <a:prstGeom prst="rect">
                <a:avLst/>
              </a:prstGeom>
              <a:blipFill>
                <a:blip r:embed="rId4"/>
                <a:stretch>
                  <a:fillRect l="-1665" r="-122" b="-12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591729" y="4599515"/>
            <a:ext cx="22563671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               Khoảng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cách giữa hai mặt phẳng song song bằng 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khoảng cách từ </a:t>
            </a:r>
          </a:p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một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điểm bất kỳ của mặt phẳng này tới mặt phẳng kia.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7947" y="9685732"/>
                <a:ext cx="6380016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</m:d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</m:d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𝑴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47" y="9685732"/>
                <a:ext cx="6380016" cy="856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8214968"/>
            <a:ext cx="7642542" cy="3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67">
            <a:extLst>
              <a:ext uri="{FF2B5EF4-FFF2-40B4-BE49-F238E27FC236}">
                <a16:creationId xmlns:a16="http://schemas.microsoft.com/office/drawing/2014/main" xmlns="" id="{55878E8C-C4E6-42FE-A962-17DC02E3F82E}"/>
              </a:ext>
            </a:extLst>
          </p:cNvPr>
          <p:cNvGrpSpPr/>
          <p:nvPr/>
        </p:nvGrpSpPr>
        <p:grpSpPr>
          <a:xfrm>
            <a:off x="602491" y="1692879"/>
            <a:ext cx="3144928" cy="868587"/>
            <a:chOff x="1311958" y="3405486"/>
            <a:chExt cx="3579192" cy="940584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xmlns="" id="{21272731-09E2-463C-B683-CC1923C021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40135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F5E7933-9D14-47AB-9E65-F012198A2A5E}"/>
                </a:ext>
              </a:extLst>
            </p:cNvPr>
            <p:cNvSpPr txBox="1"/>
            <p:nvPr/>
          </p:nvSpPr>
          <p:spPr>
            <a:xfrm>
              <a:off x="2316645" y="3484581"/>
              <a:ext cx="2437700" cy="83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44" name="Group 70">
              <a:extLst>
                <a:ext uri="{FF2B5EF4-FFF2-40B4-BE49-F238E27FC236}">
                  <a16:creationId xmlns:a16="http://schemas.microsoft.com/office/drawing/2014/main" xmlns="" id="{6EE20872-3093-4676-BD94-D9BC9AC4EBB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3CF4746-3E63-4B63-BDAC-A5B078D3524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xmlns="" id="{69B8EF01-0894-4069-A5E8-B723ACB606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xmlns="" id="{A938DC99-4036-4553-87BC-8BD91DD92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xmlns="" id="{4C125BD4-28A2-41F8-95C4-6EFAE94A20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xmlns="" id="{D27DEA15-549E-4374-945D-FE65D5636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xmlns="" id="{F2FBEA08-F0DC-4976-BE14-93AFEFDF1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xmlns="" id="{25276A5D-7B7B-45B5-8162-052D04676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xmlns="" id="{B564550F-46E2-4D58-A9A6-3EC4DD399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278D826-D408-482C-AE9C-59F1723BC9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xmlns="" id="{BE3C4198-63A5-4249-9C76-840F73103A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xmlns="" id="{3C52785B-26D7-43EC-BAA2-AB32F24DA7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xmlns="" id="{4B1985BD-2A94-4B22-9CCB-96C64CC55B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xmlns="" id="{4DF39DF1-68B7-4308-8442-4AFC4F4379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xmlns="" id="{87457FE6-F0F8-4AF7-B7F8-963C4C46E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xmlns="" id="{6D37263A-DDE3-410C-8931-76D4949D1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xmlns="" id="{86C0C585-DD10-43A1-BD39-6CDE8B2C8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xmlns="" id="{AE3B9E44-44DC-4219-9FEB-1C1978215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xmlns="" id="{9236846C-AF74-488C-AB59-9F7834A30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xmlns="" id="{1FFA1FE9-503A-42B2-9BD5-1F753403B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xmlns="" id="{C20782EE-1D54-4129-9048-7F7F8744B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xmlns="" id="{3F3DD4BE-9951-497D-9F91-C25474C6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xmlns="" id="{5B9A08B5-DB80-4F53-8335-22AB7494D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xmlns="" id="{8A64D086-DA79-4560-8F2E-F32FF3109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xmlns="" id="{10A47052-07AD-4422-9B55-661504183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xmlns="" id="{9A8193B5-B3DD-4D09-8AED-7D0D43EEB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24800" y="9438177"/>
                <a:ext cx="6411499" cy="1508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𝟏𝟏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9438177"/>
                <a:ext cx="6411499" cy="1508170"/>
              </a:xfrm>
              <a:prstGeom prst="rect">
                <a:avLst/>
              </a:prstGeom>
              <a:blipFill>
                <a:blip r:embed="rId7"/>
                <a:stretch>
                  <a:fillRect r="-39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9" grpId="0"/>
      <p:bldP spid="41" grpId="0"/>
      <p:bldP spid="4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7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69">
            <a:extLst>
              <a:ext uri="{FF2B5EF4-FFF2-40B4-BE49-F238E27FC236}">
                <a16:creationId xmlns:a16="http://schemas.microsoft.com/office/drawing/2014/main" xmlns="" id="{7172B3ED-49DC-4E90-9EE0-233D8FE886B6}"/>
              </a:ext>
            </a:extLst>
          </p:cNvPr>
          <p:cNvSpPr/>
          <p:nvPr/>
        </p:nvSpPr>
        <p:spPr>
          <a:xfrm>
            <a:off x="1066800" y="7651200"/>
            <a:ext cx="22104000" cy="57600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19">
            <a:extLst>
              <a:ext uri="{FF2B5EF4-FFF2-40B4-BE49-F238E27FC236}">
                <a16:creationId xmlns:a16="http://schemas.microsoft.com/office/drawing/2014/main" xmlns="" id="{351CFE26-8EF9-42E2-84E0-6ACD09DAFF33}"/>
              </a:ext>
            </a:extLst>
          </p:cNvPr>
          <p:cNvSpPr/>
          <p:nvPr/>
        </p:nvSpPr>
        <p:spPr>
          <a:xfrm>
            <a:off x="1066800" y="2590800"/>
            <a:ext cx="22068000" cy="4716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992059" y="2578669"/>
            <a:ext cx="2665541" cy="997606"/>
            <a:chOff x="534988" y="1687890"/>
            <a:chExt cx="3581454" cy="1013406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47984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8" y="1690794"/>
              <a:ext cx="3531013" cy="804543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90817" y="1687890"/>
              <a:ext cx="2725625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8972" y="1515864"/>
            <a:ext cx="8176856" cy="960202"/>
            <a:chOff x="739067" y="1515168"/>
            <a:chExt cx="8177920" cy="960327"/>
          </a:xfrm>
        </p:grpSpPr>
        <p:sp>
          <p:nvSpPr>
            <p:cNvPr id="32" name="Freeform 71"/>
            <p:cNvSpPr>
              <a:spLocks/>
            </p:cNvSpPr>
            <p:nvPr/>
          </p:nvSpPr>
          <p:spPr bwMode="auto">
            <a:xfrm>
              <a:off x="739067" y="2058031"/>
              <a:ext cx="8177919" cy="310464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2731" y="1706054"/>
              <a:ext cx="67842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67899" y="2514600"/>
                <a:ext cx="21561603" cy="2153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    </m:t>
                    </m:r>
                    <m:r>
                      <m:rPr>
                        <m:nor/>
                      </m:rPr>
                      <a:rPr lang="nl-NL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nl-NL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nl-NL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nl-NL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nl-NL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gian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</a:rPr>
                      <m:t>𝑶𝒙𝒚𝒛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kho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ừ đ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nl-NL" sz="4400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 smtClean="0">
                            <a:latin typeface="Cambria Math"/>
                          </a:rPr>
                          <m:t>𝟏</m:t>
                        </m:r>
                        <m:r>
                          <a:rPr lang="nl-NL" sz="4400" b="1" i="1" smtClean="0">
                            <a:latin typeface="Cambria Math"/>
                          </a:rPr>
                          <m:t>;</m:t>
                        </m:r>
                        <m:r>
                          <a:rPr lang="nl-NL" sz="4400" b="1" i="1" smtClean="0">
                            <a:latin typeface="Cambria Math"/>
                          </a:rPr>
                          <m:t>𝟐</m:t>
                        </m:r>
                        <m:r>
                          <a:rPr lang="nl-NL" sz="4400" b="1" i="1" smtClean="0">
                            <a:latin typeface="Cambria Math"/>
                          </a:rPr>
                          <m:t>;</m:t>
                        </m:r>
                        <m:r>
                          <a:rPr lang="nl-NL" sz="44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đế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 smtClean="0"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nl-NL" sz="4400" b="1" smtClean="0">
                        <a:latin typeface="Cambria Math"/>
                      </a:rPr>
                      <m:t>:</m:t>
                    </m:r>
                    <m:r>
                      <a:rPr lang="nl-NL" sz="4400" b="1" i="1" smtClean="0">
                        <a:latin typeface="Cambria Math"/>
                      </a:rPr>
                      <m:t>𝒙</m:t>
                    </m:r>
                    <m:r>
                      <a:rPr lang="nl-NL" sz="4400" b="1" i="1" smtClean="0">
                        <a:latin typeface="Cambria Math"/>
                      </a:rPr>
                      <m:t>−</m:t>
                    </m:r>
                    <m:r>
                      <a:rPr lang="nl-NL" sz="4400" b="1" i="1" smtClean="0">
                        <a:latin typeface="Cambria Math"/>
                      </a:rPr>
                      <m:t>𝟑</m:t>
                    </m:r>
                    <m:r>
                      <a:rPr lang="nl-NL" sz="4400" b="1" i="1" smtClean="0">
                        <a:latin typeface="Cambria Math"/>
                      </a:rPr>
                      <m:t>𝒚</m:t>
                    </m:r>
                    <m:r>
                      <a:rPr lang="nl-NL" sz="4400" b="1" smtClean="0">
                        <a:latin typeface="Cambria Math"/>
                      </a:rPr>
                      <m:t>+</m:t>
                    </m:r>
                    <m:r>
                      <a:rPr lang="nl-NL" sz="4400" b="1" i="1" smtClean="0">
                        <a:latin typeface="Cambria Math"/>
                      </a:rPr>
                      <m:t>𝒛</m:t>
                    </m:r>
                    <m:r>
                      <a:rPr lang="nl-NL" sz="4400" b="1" i="1" smtClean="0">
                        <a:latin typeface="Cambria Math"/>
                      </a:rPr>
                      <m:t>+</m:t>
                    </m:r>
                    <m:r>
                      <a:rPr lang="nl-NL" sz="4400" b="1" i="1" smtClean="0">
                        <a:latin typeface="Cambria Math"/>
                      </a:rPr>
                      <m:t>𝟏𝟓</m:t>
                    </m:r>
                    <m:r>
                      <a:rPr lang="nl-NL" sz="4400" b="1" i="1" smtClean="0">
                        <a:latin typeface="Cambria Math"/>
                      </a:rPr>
                      <m:t>=</m:t>
                    </m:r>
                    <m:r>
                      <a:rPr lang="nl-NL" sz="4400" b="1" i="1" smtClean="0">
                        <a:latin typeface="Cambria Math"/>
                      </a:rPr>
                      <m:t>𝟎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nl-NL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99" y="2514600"/>
                <a:ext cx="21561603" cy="2153410"/>
              </a:xfrm>
              <a:prstGeom prst="rect">
                <a:avLst/>
              </a:prstGeom>
              <a:blipFill>
                <a:blip r:embed="rId3"/>
                <a:stretch>
                  <a:fillRect b="-118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7873428" y="5643089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71800" y="5247599"/>
                <a:ext cx="2819233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b="1" i="1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𝟏𝟏</m:t>
                              </m:r>
                            </m:e>
                          </m:rad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247599"/>
                <a:ext cx="2819233" cy="1490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097764" y="5652787"/>
                <a:ext cx="2433935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>
                              <a:latin typeface="Cambria Math"/>
                            </a:rPr>
                            <m:t>11</m:t>
                          </m:r>
                        </m:e>
                      </m:ra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64" y="5652787"/>
                <a:ext cx="2433935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38315" y="5675076"/>
                <a:ext cx="18277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>
                          <a:latin typeface="Cambria Math"/>
                        </a:rPr>
                        <m:t>11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315" y="5675076"/>
                <a:ext cx="182774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5290879"/>
                <a:ext cx="2000099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/>
                            </a:rPr>
                            <m:t>11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290879"/>
                <a:ext cx="2000099" cy="1490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1066800" y="7620000"/>
            <a:ext cx="3276000" cy="828000"/>
            <a:chOff x="1205493" y="7017839"/>
            <a:chExt cx="3322467" cy="1115969"/>
          </a:xfrm>
        </p:grpSpPr>
        <p:sp>
          <p:nvSpPr>
            <p:cNvPr id="72" name="Freeform 20"/>
            <p:cNvSpPr>
              <a:spLocks/>
            </p:cNvSpPr>
            <p:nvPr/>
          </p:nvSpPr>
          <p:spPr bwMode="auto">
            <a:xfrm rot="16200000" flipV="1">
              <a:off x="2308742" y="5914592"/>
              <a:ext cx="1115967" cy="3322466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47887" y="7023100"/>
              <a:ext cx="2380073" cy="97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 Diagonal Corner Rectangle 73"/>
            <p:cNvSpPr/>
            <p:nvPr/>
          </p:nvSpPr>
          <p:spPr>
            <a:xfrm flipV="1">
              <a:off x="1205494" y="7017839"/>
              <a:ext cx="942393" cy="1115968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698999" cy="97640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05400" y="10668000"/>
                <a:ext cx="10107447" cy="1685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𝑴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𝑷</m:t>
                              </m:r>
                            </m:e>
                          </m:d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𝟏𝟓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 smtClean="0">
                                      <a:latin typeface="Cambria Math"/>
                                    </a:rPr>
                                    <m:t>(−</m:t>
                                  </m:r>
                                  <m:r>
                                    <a:rPr lang="en-US" sz="4400" b="1" i="0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4400" b="1" i="0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/>
                            </a:rPr>
                            <m:t>𝟏𝟏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0668000"/>
                <a:ext cx="10107447" cy="1685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60D1AAA-3CDA-40E7-A4E5-51017FCE483F}"/>
                  </a:ext>
                </a:extLst>
              </p:cNvPr>
              <p:cNvSpPr txBox="1"/>
              <p:nvPr/>
            </p:nvSpPr>
            <p:spPr>
              <a:xfrm>
                <a:off x="5087389" y="8115146"/>
                <a:ext cx="9487149" cy="16855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𝑩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𝑫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60D1AAA-3CDA-40E7-A4E5-51017FCE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389" y="8115146"/>
                <a:ext cx="9487149" cy="1685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5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119" grpId="0"/>
      <p:bldP spid="154" grpId="0" animBg="1"/>
      <p:bldP spid="2" grpId="0"/>
      <p:bldP spid="53" grpId="0"/>
      <p:bldP spid="54" grpId="0"/>
      <p:bldP spid="55" grpId="0"/>
      <p:bldP spid="76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69">
            <a:extLst>
              <a:ext uri="{FF2B5EF4-FFF2-40B4-BE49-F238E27FC236}">
                <a16:creationId xmlns:a16="http://schemas.microsoft.com/office/drawing/2014/main" xmlns="" id="{FF287D00-DF1D-48B6-BCD9-E8D7D443A0B8}"/>
              </a:ext>
            </a:extLst>
          </p:cNvPr>
          <p:cNvSpPr/>
          <p:nvPr/>
        </p:nvSpPr>
        <p:spPr>
          <a:xfrm>
            <a:off x="738474" y="7650930"/>
            <a:ext cx="22104000" cy="57600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19">
            <a:extLst>
              <a:ext uri="{FF2B5EF4-FFF2-40B4-BE49-F238E27FC236}">
                <a16:creationId xmlns:a16="http://schemas.microsoft.com/office/drawing/2014/main" xmlns="" id="{5B302543-40DC-4C2A-B9CE-1236FC748C4C}"/>
              </a:ext>
            </a:extLst>
          </p:cNvPr>
          <p:cNvSpPr/>
          <p:nvPr/>
        </p:nvSpPr>
        <p:spPr>
          <a:xfrm>
            <a:off x="838200" y="2590800"/>
            <a:ext cx="22068000" cy="4716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738974" y="2548541"/>
            <a:ext cx="2511023" cy="1155576"/>
            <a:chOff x="534987" y="1647866"/>
            <a:chExt cx="3336065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3336065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4" y="1718346"/>
              <a:ext cx="2414738" cy="7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94663" y="2420517"/>
                <a:ext cx="21336689" cy="2240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gian</m:t>
                      </m:r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𝑶𝒙𝒚𝒛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song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song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a:rPr lang="vi-VN" sz="4400" b="1">
                          <a:latin typeface="Cambria Math"/>
                        </a:rPr>
                        <m:t>: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a:rPr lang="vi-VN" sz="4400" b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𝟐</m:t>
                      </m:r>
                      <m:r>
                        <a:rPr lang="vi-VN" sz="4400" b="1" i="1">
                          <a:latin typeface="Cambria Math"/>
                        </a:rPr>
                        <m:t>𝒚</m:t>
                      </m:r>
                      <m:r>
                        <a:rPr lang="vi-VN" sz="4400" b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𝟐</m:t>
                      </m:r>
                      <m:r>
                        <a:rPr lang="vi-VN" sz="4400" b="1" i="1">
                          <a:latin typeface="Cambria Math"/>
                        </a:rPr>
                        <m:t>𝒛</m:t>
                      </m:r>
                      <m:r>
                        <a:rPr lang="vi-VN" sz="4400" b="1" i="1">
                          <a:latin typeface="Cambria Math"/>
                        </a:rPr>
                        <m:t>−</m:t>
                      </m:r>
                      <m:r>
                        <a:rPr lang="vi-VN" sz="4400" b="1" i="1">
                          <a:latin typeface="Cambria Math"/>
                        </a:rPr>
                        <m:t>𝟏𝟎</m:t>
                      </m:r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𝑸</m:t>
                          </m:r>
                        </m:e>
                      </m:d>
                      <m:r>
                        <a:rPr lang="vi-VN" sz="4400" b="1">
                          <a:latin typeface="Cambria Math"/>
                        </a:rPr>
                        <m:t>: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a:rPr lang="vi-VN" sz="4400" b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𝟐</m:t>
                      </m:r>
                      <m:r>
                        <a:rPr lang="vi-VN" sz="4400" b="1" i="1">
                          <a:latin typeface="Cambria Math"/>
                        </a:rPr>
                        <m:t>𝒚</m:t>
                      </m:r>
                      <m:r>
                        <a:rPr lang="vi-VN" sz="4400" b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𝟐</m:t>
                      </m:r>
                      <m:r>
                        <a:rPr lang="vi-VN" sz="4400" b="1" i="1">
                          <a:latin typeface="Cambria Math"/>
                        </a:rPr>
                        <m:t>𝒛</m:t>
                      </m:r>
                      <m:r>
                        <a:rPr lang="vi-VN" sz="4400" b="1" i="1">
                          <a:latin typeface="Cambria Math"/>
                        </a:rPr>
                        <m:t>−</m:t>
                      </m:r>
                      <m:r>
                        <a:rPr lang="vi-VN" sz="4400" b="1" i="1">
                          <a:latin typeface="Cambria Math"/>
                        </a:rPr>
                        <m:t>𝟑</m:t>
                      </m:r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63" y="2420517"/>
                <a:ext cx="21336689" cy="2240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7839038" y="5685419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99307" y="5422965"/>
                <a:ext cx="1816523" cy="1292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5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07" y="5422965"/>
                <a:ext cx="1816523" cy="1292662"/>
              </a:xfrm>
              <a:prstGeom prst="rect">
                <a:avLst/>
              </a:prstGeom>
              <a:blipFill>
                <a:blip r:embed="rId4"/>
                <a:stretch>
                  <a:fillRect r="-14430" b="-70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79966" y="5181600"/>
                <a:ext cx="2238112" cy="16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fr-FR" sz="5400" b="1"/>
                        <m:t>.</m:t>
                      </m:r>
                    </m:oMath>
                  </m:oMathPara>
                </a14:m>
                <a:endParaRPr lang="en-GB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6" y="5181600"/>
                <a:ext cx="2238112" cy="1648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38315" y="5596177"/>
                <a:ext cx="195919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5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54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54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315" y="5596177"/>
                <a:ext cx="195919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5181600"/>
                <a:ext cx="2236510" cy="1650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5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fr-FR" sz="5400"/>
                        <m:t>.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181600"/>
                <a:ext cx="2236510" cy="1650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850967" y="7664736"/>
            <a:ext cx="3308179" cy="945864"/>
            <a:chOff x="1471079" y="6947473"/>
            <a:chExt cx="3217415" cy="1193817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2402610" y="6015942"/>
              <a:ext cx="119381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08421" y="7121157"/>
              <a:ext cx="2380073" cy="97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ound Diagonal Corner Rectangle 56"/>
            <p:cNvSpPr/>
            <p:nvPr/>
          </p:nvSpPr>
          <p:spPr>
            <a:xfrm flipV="1">
              <a:off x="1534375" y="7017843"/>
              <a:ext cx="774046" cy="1074458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1589985" y="7079802"/>
              <a:ext cx="541015" cy="1012500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716279" y="8635235"/>
                <a:ext cx="18932045" cy="1306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ệ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𝑷</m:t>
                              </m:r>
                            </m:e>
                          </m:d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𝑸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khoa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̉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ặ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ẳ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𝑸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279" y="8635235"/>
                <a:ext cx="18932045" cy="13060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157471" y="10940286"/>
                <a:ext cx="13775502" cy="1508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  <m:r>
                          <a:rPr lang="en-US" sz="5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𝑸</m:t>
                            </m:r>
                          </m:e>
                        </m:d>
                      </m:e>
                    </m:d>
                    <m:r>
                      <a:rPr lang="en-US" sz="5400" b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𝑴</m:t>
                        </m:r>
                        <m:r>
                          <a:rPr lang="en-US" sz="5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𝑸</m:t>
                            </m:r>
                          </m:e>
                        </m:d>
                      </m:e>
                    </m:d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54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71" y="10940286"/>
                <a:ext cx="13775502" cy="1508170"/>
              </a:xfrm>
              <a:prstGeom prst="rect">
                <a:avLst/>
              </a:prstGeom>
              <a:blipFill>
                <a:blip r:embed="rId9"/>
                <a:stretch>
                  <a:fillRect r="-14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A4CCF96E-6065-4079-ABA0-13F788CE64FC}"/>
                  </a:ext>
                </a:extLst>
              </p:cNvPr>
              <p:cNvSpPr txBox="1"/>
              <p:nvPr/>
            </p:nvSpPr>
            <p:spPr>
              <a:xfrm>
                <a:off x="3994082" y="7794101"/>
                <a:ext cx="9188220" cy="8166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ấ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ể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vi-VN" sz="440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4CCF96E-6065-4079-ABA0-13F788CE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082" y="7794101"/>
                <a:ext cx="9188220" cy="816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CBE894FC-BA6E-4DB5-904E-7E71048E9138}"/>
                  </a:ext>
                </a:extLst>
              </p:cNvPr>
              <p:cNvSpPr txBox="1"/>
              <p:nvPr/>
            </p:nvSpPr>
            <p:spPr>
              <a:xfrm>
                <a:off x="4099307" y="10217216"/>
                <a:ext cx="202491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</m:oMath>
                  </m:oMathPara>
                </a14:m>
                <a:endParaRPr lang="vi-VN" sz="440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BE894FC-BA6E-4DB5-904E-7E71048E9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07" y="10217216"/>
                <a:ext cx="2024913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119" grpId="0"/>
      <p:bldP spid="154" grpId="0" animBg="1"/>
      <p:bldP spid="2" grpId="0"/>
      <p:bldP spid="53" grpId="0"/>
      <p:bldP spid="54" grpId="0"/>
      <p:bldP spid="55" grpId="0"/>
      <p:bldP spid="62" grpId="0"/>
      <p:bldP spid="68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69">
            <a:extLst>
              <a:ext uri="{FF2B5EF4-FFF2-40B4-BE49-F238E27FC236}">
                <a16:creationId xmlns:a16="http://schemas.microsoft.com/office/drawing/2014/main" xmlns="" id="{72A4E5FA-6266-4D89-BB5E-945A6D95DCF3}"/>
              </a:ext>
            </a:extLst>
          </p:cNvPr>
          <p:cNvSpPr/>
          <p:nvPr/>
        </p:nvSpPr>
        <p:spPr>
          <a:xfrm>
            <a:off x="1295400" y="7467600"/>
            <a:ext cx="22536000" cy="59760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19">
            <a:extLst>
              <a:ext uri="{FF2B5EF4-FFF2-40B4-BE49-F238E27FC236}">
                <a16:creationId xmlns:a16="http://schemas.microsoft.com/office/drawing/2014/main" xmlns="" id="{1AEF8883-7572-470F-AB1E-C688368AB625}"/>
              </a:ext>
            </a:extLst>
          </p:cNvPr>
          <p:cNvSpPr/>
          <p:nvPr/>
        </p:nvSpPr>
        <p:spPr>
          <a:xfrm>
            <a:off x="1249200" y="2590800"/>
            <a:ext cx="22572000" cy="4716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227252" y="2548541"/>
            <a:ext cx="2656654" cy="1023326"/>
            <a:chOff x="534988" y="1647866"/>
            <a:chExt cx="3478613" cy="1176337"/>
          </a:xfrm>
        </p:grpSpPr>
        <p:sp>
          <p:nvSpPr>
            <p:cNvPr id="64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65" name="Pentagon 64"/>
            <p:cNvSpPr/>
            <p:nvPr/>
          </p:nvSpPr>
          <p:spPr bwMode="auto">
            <a:xfrm>
              <a:off x="534988" y="1647866"/>
              <a:ext cx="3478613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6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0" name="Freeform 69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67" name="Chevron 66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68" name="TextBox 13"/>
            <p:cNvSpPr txBox="1">
              <a:spLocks noChangeArrowheads="1"/>
            </p:cNvSpPr>
            <p:nvPr/>
          </p:nvSpPr>
          <p:spPr bwMode="auto">
            <a:xfrm>
              <a:off x="1456316" y="1676673"/>
              <a:ext cx="2557284" cy="8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039482" y="2456907"/>
                <a:ext cx="21449045" cy="2229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gian</m:t>
                      </m:r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𝑶𝒙𝒚𝒛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  <m:r>
                            <a:rPr lang="vi-VN" sz="4400" b="1">
                              <a:latin typeface="Cambria Math"/>
                            </a:rPr>
                            <m:t>;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𝟏</m:t>
                          </m:r>
                          <m:r>
                            <a:rPr lang="vi-VN" sz="4400" b="1">
                              <a:latin typeface="Cambria Math"/>
                            </a:rPr>
                            <m:t>;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a:rPr lang="vi-VN" sz="4400" b="1">
                          <a:latin typeface="Cambria Math"/>
                        </a:rPr>
                        <m:t>:</m:t>
                      </m:r>
                      <m:r>
                        <a:rPr lang="vi-VN" sz="4400" b="1" i="1">
                          <a:latin typeface="Cambria Math"/>
                        </a:rPr>
                        <m:t>𝒙</m:t>
                      </m:r>
                      <m:r>
                        <a:rPr lang="vi-VN" sz="4400" b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𝟐</m:t>
                      </m:r>
                      <m:r>
                        <a:rPr lang="vi-VN" sz="4400" b="1" i="1">
                          <a:latin typeface="Cambria Math"/>
                        </a:rPr>
                        <m:t>𝒚</m:t>
                      </m:r>
                      <m:r>
                        <a:rPr lang="vi-VN" sz="4400" b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𝟐</m:t>
                      </m:r>
                      <m:r>
                        <a:rPr lang="vi-VN" sz="4400" b="1" i="1">
                          <a:latin typeface="Cambria Math"/>
                        </a:rPr>
                        <m:t>𝒛</m:t>
                      </m:r>
                      <m:r>
                        <a:rPr lang="vi-VN" sz="4400" b="1"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latin typeface="Cambria Math"/>
                        </a:rPr>
                        <m:t>𝟐</m:t>
                      </m:r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82" y="2456907"/>
                <a:ext cx="21449045" cy="2229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926484" y="4767956"/>
            <a:ext cx="882288" cy="94064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872951" y="4766658"/>
                <a:ext cx="10389704" cy="86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𝟏𝟔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GB" sz="4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51" y="4766658"/>
                <a:ext cx="10389704" cy="861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2886406" y="4720928"/>
                <a:ext cx="1111659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406" y="4720928"/>
                <a:ext cx="11116594" cy="7847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049998" y="5857867"/>
                <a:ext cx="999376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𝒛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𝟏𝟔</m:t>
                    </m:r>
                  </m:oMath>
                </a14:m>
                <a:r>
                  <a: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998" y="5857867"/>
                <a:ext cx="9993761" cy="784767"/>
              </a:xfrm>
              <a:prstGeom prst="rect">
                <a:avLst/>
              </a:prstGeom>
              <a:blipFill>
                <a:blip r:embed="rId6"/>
                <a:stretch>
                  <a:fillRect t="-15504" r="-1524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3065497" y="5781667"/>
                <a:ext cx="1093750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vi-VN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vi-VN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𝟒</m:t>
                      </m:r>
                      <m:r>
                        <m:rPr>
                          <m:nor/>
                        </m:rPr>
                        <a:rPr lang="en-GB" sz="440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497" y="5781667"/>
                <a:ext cx="10937503" cy="7847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751268" y="8329918"/>
                <a:ext cx="21449045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cu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̉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ặ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ầ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khoa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̉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ừ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nl-NL" sz="4400" b="1" i="1">
                          <a:latin typeface="Cambria Math"/>
                        </a:rPr>
                        <m:t>𝑰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đế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ặ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ẳ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268" y="8329918"/>
                <a:ext cx="21449045" cy="847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2054488" y="9342517"/>
                <a:ext cx="10301474" cy="1685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>
                          <a:latin typeface="Cambria Math"/>
                        </a:rPr>
                        <m:t>𝑹</m:t>
                      </m:r>
                      <m:r>
                        <a:rPr lang="nl-NL" sz="4400" b="1"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/>
                            </a:rPr>
                            <m:t>𝑰</m:t>
                          </m:r>
                          <m:r>
                            <a:rPr lang="nl-NL" sz="4400" b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𝑷</m:t>
                              </m:r>
                            </m:e>
                          </m:d>
                        </m:e>
                      </m:d>
                      <m:r>
                        <a:rPr lang="nl-NL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.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.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nl-NL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nl-NL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nl-NL" sz="4400" b="1"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88" y="9342517"/>
                <a:ext cx="10301474" cy="1685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214560" y="11065016"/>
                <a:ext cx="12774719" cy="21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/>
                        </a:rPr>
                        <m:t>=</m:t>
                      </m:r>
                      <m:r>
                        <a:rPr lang="vi-VN" sz="4400" b="1" i="1">
                          <a:latin typeface="Cambria Math"/>
                        </a:rPr>
                        <m:t>𝟏𝟔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60" y="11065016"/>
                <a:ext cx="12774719" cy="21466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94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7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2" name="AutoShape 2" descr="PHẦN II-MẶT NÓN- MẶT TRỤ-MẶT CẦU - Toan123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6798641-92CD-4E54-B80E-67C5918C98C1}"/>
              </a:ext>
            </a:extLst>
          </p:cNvPr>
          <p:cNvGrpSpPr/>
          <p:nvPr/>
        </p:nvGrpSpPr>
        <p:grpSpPr>
          <a:xfrm>
            <a:off x="14868956" y="9119557"/>
            <a:ext cx="7330584" cy="4279072"/>
            <a:chOff x="15653134" y="8561919"/>
            <a:chExt cx="7965645" cy="4649775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BFE7C25E-F27B-4503-940F-4FCFC8EC7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3134" y="8561919"/>
              <a:ext cx="7965645" cy="46497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8237D55-B4B6-4480-B83D-D472BB0CA30A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8200" y="12268200"/>
              <a:ext cx="190500" cy="1905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8AE17229-6AAA-4AA3-8969-A21BA9094993}"/>
              </a:ext>
            </a:extLst>
          </p:cNvPr>
          <p:cNvGrpSpPr/>
          <p:nvPr/>
        </p:nvGrpSpPr>
        <p:grpSpPr>
          <a:xfrm>
            <a:off x="1295400" y="7452296"/>
            <a:ext cx="3308179" cy="945864"/>
            <a:chOff x="1471079" y="6947473"/>
            <a:chExt cx="3217415" cy="1193817"/>
          </a:xfrm>
        </p:grpSpPr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xmlns="" id="{6692EF14-8C41-4BA6-94CF-67BD187CD62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02610" y="6015942"/>
              <a:ext cx="119381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DDC5D889-A593-40F1-A55B-62C80A121FD9}"/>
                </a:ext>
              </a:extLst>
            </p:cNvPr>
            <p:cNvSpPr txBox="1"/>
            <p:nvPr/>
          </p:nvSpPr>
          <p:spPr>
            <a:xfrm>
              <a:off x="2308421" y="7121157"/>
              <a:ext cx="2380073" cy="97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ound Diagonal Corner Rectangle 56">
              <a:extLst>
                <a:ext uri="{FF2B5EF4-FFF2-40B4-BE49-F238E27FC236}">
                  <a16:creationId xmlns:a16="http://schemas.microsoft.com/office/drawing/2014/main" xmlns="" id="{96BE3401-066B-43F7-A605-09A0BFB66DC6}"/>
                </a:ext>
              </a:extLst>
            </p:cNvPr>
            <p:cNvSpPr/>
            <p:nvPr/>
          </p:nvSpPr>
          <p:spPr>
            <a:xfrm flipV="1">
              <a:off x="1534375" y="7017843"/>
              <a:ext cx="774046" cy="1074458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xmlns="" id="{D82ED93B-8AD0-4C5C-AB5A-CA777D39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9985" y="7079802"/>
              <a:ext cx="541015" cy="1012500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5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P spid="76" grpId="0"/>
      <p:bldP spid="77" grpId="0" animBg="1"/>
      <p:bldP spid="78" grpId="0"/>
      <p:bldP spid="79" grpId="0"/>
      <p:bldP spid="80" grpId="0"/>
      <p:bldP spid="81" grpId="0"/>
      <p:bldP spid="89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19">
            <a:extLst>
              <a:ext uri="{FF2B5EF4-FFF2-40B4-BE49-F238E27FC236}">
                <a16:creationId xmlns:a16="http://schemas.microsoft.com/office/drawing/2014/main" xmlns="" id="{480190E5-537A-4124-9539-A6764BC5BE54}"/>
              </a:ext>
            </a:extLst>
          </p:cNvPr>
          <p:cNvSpPr/>
          <p:nvPr/>
        </p:nvSpPr>
        <p:spPr>
          <a:xfrm>
            <a:off x="1125000" y="2511886"/>
            <a:ext cx="22572000" cy="47160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90" name="Rounded Rectangle 69">
            <a:extLst>
              <a:ext uri="{FF2B5EF4-FFF2-40B4-BE49-F238E27FC236}">
                <a16:creationId xmlns:a16="http://schemas.microsoft.com/office/drawing/2014/main" xmlns="" id="{B1BBFF40-ED76-4DD1-BFED-C05D1C69BA91}"/>
              </a:ext>
            </a:extLst>
          </p:cNvPr>
          <p:cNvSpPr/>
          <p:nvPr/>
        </p:nvSpPr>
        <p:spPr>
          <a:xfrm>
            <a:off x="1143000" y="7467600"/>
            <a:ext cx="22536000" cy="59760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992059" y="2637639"/>
            <a:ext cx="2589342" cy="1122869"/>
            <a:chOff x="534988" y="1647866"/>
            <a:chExt cx="3379170" cy="1176337"/>
          </a:xfrm>
        </p:grpSpPr>
        <p:sp>
          <p:nvSpPr>
            <p:cNvPr id="64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65" name="Pentagon 64"/>
            <p:cNvSpPr/>
            <p:nvPr/>
          </p:nvSpPr>
          <p:spPr bwMode="auto">
            <a:xfrm>
              <a:off x="534988" y="1647866"/>
              <a:ext cx="337917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66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 b="1"/>
              </a:p>
            </p:txBody>
          </p:sp>
          <p:sp>
            <p:nvSpPr>
              <p:cNvPr id="70" name="Freeform 69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 b="1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 b="1"/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 b="1"/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 b="1"/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 b="1"/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 b="1"/>
              </a:p>
            </p:txBody>
          </p:sp>
        </p:grpSp>
        <p:sp>
          <p:nvSpPr>
            <p:cNvPr id="67" name="Chevron 66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68" name="TextBox 13"/>
            <p:cNvSpPr txBox="1">
              <a:spLocks noChangeArrowheads="1"/>
            </p:cNvSpPr>
            <p:nvPr/>
          </p:nvSpPr>
          <p:spPr bwMode="auto">
            <a:xfrm>
              <a:off x="1456316" y="1718346"/>
              <a:ext cx="2457841" cy="81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388039" y="2535607"/>
                <a:ext cx="21628693" cy="2311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gian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0">
                          <a:latin typeface="Cambria Math"/>
                        </a:rPr>
                        <m:t>𝐎𝐱𝐲𝐳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nl-NL" sz="4400" b="1" i="0">
                          <a:latin typeface="Cambria Math"/>
                        </a:rPr>
                        <m:t>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0">
                              <a:latin typeface="Cambria Math"/>
                            </a:rPr>
                            <m:t>𝟐</m:t>
                          </m:r>
                          <m:r>
                            <a:rPr lang="nl-NL" sz="4400" b="1" i="0">
                              <a:latin typeface="Cambria Math"/>
                            </a:rPr>
                            <m:t>;</m:t>
                          </m:r>
                          <m:r>
                            <a:rPr lang="nl-NL" sz="4400" b="1" i="0">
                              <a:latin typeface="Cambria Math"/>
                            </a:rPr>
                            <m:t>𝟑</m:t>
                          </m:r>
                          <m:r>
                            <a:rPr lang="nl-NL" sz="4400" b="1" i="0">
                              <a:latin typeface="Cambria Math"/>
                            </a:rPr>
                            <m:t>;</m:t>
                          </m:r>
                          <m:r>
                            <a:rPr lang="nl-NL" sz="4400" b="1" i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mtClean="0"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nl-NL" sz="4400" b="1" i="0">
                          <a:latin typeface="Cambria Math"/>
                        </a:rPr>
                        <m:t>𝐈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400" b="1" i="0">
                          <a:latin typeface="Cambria Math"/>
                        </a:rPr>
                        <m:t>𝐎𝐱𝐲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39" y="2535607"/>
                <a:ext cx="21628693" cy="2311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2666108" y="5668738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546609" y="4886707"/>
                <a:ext cx="1004505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r>
                        <m:rPr>
                          <m:nor/>
                        </m:rPr>
                        <a:rPr lang="en-GB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609" y="4886707"/>
                <a:ext cx="10045058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2886406" y="4720928"/>
                <a:ext cx="1032237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   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𝟏𝟎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406" y="4720928"/>
                <a:ext cx="10322378" cy="784767"/>
              </a:xfrm>
              <a:prstGeom prst="rect">
                <a:avLst/>
              </a:prstGeom>
              <a:blipFill>
                <a:blip r:embed="rId5"/>
                <a:stretch>
                  <a:fillRect t="-14729" r="-41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668225" y="5823100"/>
                <a:ext cx="1016368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   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𝟐𝟓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25" y="5823100"/>
                <a:ext cx="10163680" cy="784767"/>
              </a:xfrm>
              <a:prstGeom prst="rect">
                <a:avLst/>
              </a:prstGeom>
              <a:blipFill>
                <a:blip r:embed="rId6"/>
                <a:stretch>
                  <a:fillRect t="-14729" r="-150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2754077" y="5812630"/>
                <a:ext cx="1042497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𝟐𝟓</m:t>
                      </m:r>
                      <m:r>
                        <m:rPr>
                          <m:nor/>
                        </m:rPr>
                        <a:rPr lang="en-GB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077" y="5812630"/>
                <a:ext cx="10424970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1134573" y="7386140"/>
            <a:ext cx="3513627" cy="843460"/>
            <a:chOff x="1205494" y="6947472"/>
            <a:chExt cx="3418314" cy="861794"/>
          </a:xfrm>
        </p:grpSpPr>
        <p:sp>
          <p:nvSpPr>
            <p:cNvPr id="85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47887" y="7023100"/>
              <a:ext cx="2475921" cy="7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Round Diagonal Corner Rectangle 86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601249" y="8068180"/>
                <a:ext cx="11276677" cy="84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a:rPr lang="en-US" sz="4400" b="1" i="0" smtClean="0">
                          <a:latin typeface="Cambria Math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𝐎𝐱𝐲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a:rPr lang="nl-NL" sz="4400" b="1" i="1">
                          <a:latin typeface="Cambria Math"/>
                        </a:rPr>
                        <m:t>𝒛</m:t>
                      </m:r>
                      <m:r>
                        <a:rPr lang="nl-NL" sz="4400" b="1"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nl-N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249" y="8068180"/>
                <a:ext cx="11276677" cy="847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738973" y="1447800"/>
            <a:ext cx="9472086" cy="968318"/>
            <a:chOff x="739068" y="1515168"/>
            <a:chExt cx="9473319" cy="968444"/>
          </a:xfrm>
        </p:grpSpPr>
        <p:sp>
          <p:nvSpPr>
            <p:cNvPr id="94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7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9162" y="9136559"/>
                <a:ext cx="21762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Bán kính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𝑹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của mặt cầu chính là khoảng cách từ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đến mặt phẳng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62" y="9136559"/>
                <a:ext cx="21762689" cy="769441"/>
              </a:xfrm>
              <a:prstGeom prst="rect">
                <a:avLst/>
              </a:prstGeom>
              <a:blipFill>
                <a:blip r:embed="rId9"/>
                <a:stretch>
                  <a:fillRect l="-114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49048" y="10047991"/>
                <a:ext cx="6938310" cy="1242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𝑹</m:t>
                    </m:r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𝑰</m:t>
                        </m:r>
                        <m:r>
                          <a:rPr lang="nl-NL" sz="4400" b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𝑶𝒙𝒚</m:t>
                            </m:r>
                          </m:e>
                        </m:d>
                      </m:e>
                    </m:d>
                    <m:r>
                      <a:rPr lang="nl-NL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nl-NL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nl-NL" sz="4400" b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8" y="10047991"/>
                <a:ext cx="6938310" cy="1242263"/>
              </a:xfrm>
              <a:prstGeom prst="rect">
                <a:avLst/>
              </a:prstGeom>
              <a:blipFill>
                <a:blip r:embed="rId10"/>
                <a:stretch>
                  <a:fillRect r="-26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830307" y="11545424"/>
            <a:ext cx="11248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Suy ra phương trình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mặt cầu cần 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tìm là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72F15C30-3195-4B72-9B0F-6AE39274E704}"/>
                  </a:ext>
                </a:extLst>
              </p:cNvPr>
              <p:cNvSpPr txBox="1"/>
              <p:nvPr/>
            </p:nvSpPr>
            <p:spPr>
              <a:xfrm>
                <a:off x="6949048" y="12405803"/>
                <a:ext cx="9318898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F15C30-3195-4B72-9B0F-6AE39274E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8" y="12405803"/>
                <a:ext cx="9318898" cy="784767"/>
              </a:xfrm>
              <a:prstGeom prst="rect">
                <a:avLst/>
              </a:prstGeom>
              <a:blipFill>
                <a:blip r:embed="rId11"/>
                <a:stretch>
                  <a:fillRect t="-14729" r="-1635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9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76" grpId="0"/>
      <p:bldP spid="77" grpId="0" animBg="1"/>
      <p:bldP spid="78" grpId="0"/>
      <p:bldP spid="79" grpId="0"/>
      <p:bldP spid="80" grpId="0"/>
      <p:bldP spid="81" grpId="0"/>
      <p:bldP spid="89" grpId="0"/>
      <p:bldP spid="10" grpId="0"/>
      <p:bldP spid="12" grpId="0"/>
      <p:bldP spid="14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4402</TotalTime>
  <Words>630</Words>
  <PresentationFormat>Custom</PresentationFormat>
  <Paragraphs>161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AvantGarde</vt:lpstr>
      <vt:lpstr>AvantGarde-Demi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2010-10-05T18:02:59Z</dcterms:modified>
</cp:coreProperties>
</file>