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43" r:id="rId3"/>
    <p:sldId id="1047" r:id="rId4"/>
    <p:sldId id="1046" r:id="rId5"/>
    <p:sldId id="275" r:id="rId6"/>
    <p:sldId id="1544" r:id="rId7"/>
    <p:sldId id="1547" r:id="rId8"/>
    <p:sldId id="1550" r:id="rId9"/>
    <p:sldId id="1551" r:id="rId10"/>
    <p:sldId id="1548" r:id="rId11"/>
    <p:sldId id="1549" r:id="rId12"/>
    <p:sldId id="586" r:id="rId13"/>
    <p:sldId id="1555" r:id="rId14"/>
    <p:sldId id="1554" r:id="rId15"/>
    <p:sldId id="1557" r:id="rId16"/>
    <p:sldId id="1565" r:id="rId17"/>
    <p:sldId id="1556" r:id="rId18"/>
    <p:sldId id="1558" r:id="rId19"/>
    <p:sldId id="1559" r:id="rId20"/>
    <p:sldId id="333" r:id="rId21"/>
    <p:sldId id="268" r:id="rId22"/>
    <p:sldId id="279" r:id="rId23"/>
    <p:sldId id="1560" r:id="rId24"/>
    <p:sldId id="1561" r:id="rId25"/>
    <p:sldId id="1562" r:id="rId26"/>
    <p:sldId id="1566" r:id="rId27"/>
    <p:sldId id="1471" r:id="rId28"/>
    <p:sldId id="1563" r:id="rId29"/>
    <p:sldId id="317" r:id="rId30"/>
    <p:sldId id="62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0066"/>
    <a:srgbClr val="FFFF9B"/>
    <a:srgbClr val="FFB989"/>
    <a:srgbClr val="FF00FF"/>
    <a:srgbClr val="FFFFD7"/>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832" autoAdjust="0"/>
  </p:normalViewPr>
  <p:slideViewPr>
    <p:cSldViewPr snapToGrid="0">
      <p:cViewPr varScale="1">
        <p:scale>
          <a:sx n="70" d="100"/>
          <a:sy n="70" d="100"/>
        </p:scale>
        <p:origin x="744" y="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 tên các quốc gia t</a:t>
            </a:r>
            <a:r>
              <a:rPr lang="vi-VN"/>
              <a:t>ư</a:t>
            </a:r>
            <a:r>
              <a:rPr lang="en-US"/>
              <a:t>ơng ứng</a:t>
            </a:r>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3967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57438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27590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Sự phát triển mạnh mẽ của công nghiệp thúc đẩy quá trình đô thị hóa ở Bắc Mỹ =&gt; xuất hiện các siêu đô thị và các dải đô thị.</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3534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1351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73379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88266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60" r:id="rId35"/>
    <p:sldLayoutId id="2147483679" r:id="rId36"/>
    <p:sldLayoutId id="214748367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7.png"/><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5.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287515" y="1171551"/>
            <a:ext cx="2520242"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chủng tộc:</a:t>
            </a:r>
          </a:p>
        </p:txBody>
      </p:sp>
      <p:sp>
        <p:nvSpPr>
          <p:cNvPr id="2" name="Rectangle 1">
            <a:extLst>
              <a:ext uri="{FF2B5EF4-FFF2-40B4-BE49-F238E27FC236}">
                <a16:creationId xmlns:a16="http://schemas.microsoft.com/office/drawing/2014/main" id="{7ECADBE5-F442-4539-BF64-8F9DFA56587E}"/>
              </a:ext>
            </a:extLst>
          </p:cNvPr>
          <p:cNvSpPr/>
          <p:nvPr/>
        </p:nvSpPr>
        <p:spPr>
          <a:xfrm>
            <a:off x="203471" y="1754502"/>
            <a:ext cx="6524086" cy="2246769"/>
          </a:xfrm>
          <a:prstGeom prst="rect">
            <a:avLst/>
          </a:prstGeom>
        </p:spPr>
        <p:txBody>
          <a:bodyPr wrap="square">
            <a:spAutoFit/>
          </a:bodyPr>
          <a:lstStyle/>
          <a:p>
            <a:pPr algn="just"/>
            <a:r>
              <a:rPr lang="vi-VN" sz="2800">
                <a:solidFill>
                  <a:srgbClr val="2B26F6"/>
                </a:solidFill>
              </a:rPr>
              <a:t>- Chủng tộc ở Bắc Mỹ: đa dạng (do lịch sử nhập cư), bao gồm các chủng tộc:</a:t>
            </a:r>
          </a:p>
          <a:p>
            <a:pPr algn="just"/>
            <a:r>
              <a:rPr lang="vi-VN" sz="2800">
                <a:solidFill>
                  <a:srgbClr val="2B26F6"/>
                </a:solidFill>
              </a:rPr>
              <a:t>+ Môn-gô-lô-it nguồn gốc từ châu Á.</a:t>
            </a:r>
          </a:p>
          <a:p>
            <a:pPr algn="just"/>
            <a:r>
              <a:rPr lang="vi-VN" sz="2800">
                <a:solidFill>
                  <a:srgbClr val="2B26F6"/>
                </a:solidFill>
              </a:rPr>
              <a:t>+ Nê-grô-it từ châu Phi.</a:t>
            </a:r>
          </a:p>
          <a:p>
            <a:r>
              <a:rPr lang="vi-VN" sz="2800">
                <a:solidFill>
                  <a:srgbClr val="2B26F6"/>
                </a:solidFill>
              </a:rPr>
              <a:t>+ Ơ-rô-pê-ô-it từ châu Âu.</a:t>
            </a:r>
            <a:endParaRPr lang="en-US"/>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0">
            <a:extLst>
              <a:ext uri="{FF2B5EF4-FFF2-40B4-BE49-F238E27FC236}">
                <a16:creationId xmlns:a16="http://schemas.microsoft.com/office/drawing/2014/main" id="{F06EB42D-D366-4AEF-9273-E241E2800388}"/>
              </a:ext>
            </a:extLst>
          </p:cNvPr>
          <p:cNvSpPr>
            <a:spLocks noChangeArrowheads="1"/>
          </p:cNvSpPr>
          <p:nvPr/>
        </p:nvSpPr>
        <p:spPr bwMode="auto">
          <a:xfrm>
            <a:off x="270163" y="1979728"/>
            <a:ext cx="11294537" cy="17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Trước thế kỉ XVI: có người Anh-điêng và người Ex-ki-mô thuộc chủng tộc Môn-gô-lôit.</a:t>
            </a:r>
          </a:p>
        </p:txBody>
      </p:sp>
      <p:sp>
        <p:nvSpPr>
          <p:cNvPr id="14" name="Rectangle 11">
            <a:extLst>
              <a:ext uri="{FF2B5EF4-FFF2-40B4-BE49-F238E27FC236}">
                <a16:creationId xmlns:a16="http://schemas.microsoft.com/office/drawing/2014/main" id="{68954187-28F5-431E-B06A-3BC213B04D69}"/>
              </a:ext>
            </a:extLst>
          </p:cNvPr>
          <p:cNvSpPr>
            <a:spLocks noChangeArrowheads="1"/>
          </p:cNvSpPr>
          <p:nvPr/>
        </p:nvSpPr>
        <p:spPr bwMode="auto">
          <a:xfrm>
            <a:off x="193044" y="3619921"/>
            <a:ext cx="1199895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Từ thế kỉ XVI có thêm chủng tộc Ơ-rô-pê-ô-it, Nê-grô-it. Các chủng tộc đã hòa huyết với nhau tạo nên thành phần người lai.</a:t>
            </a:r>
          </a:p>
        </p:txBody>
      </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02" y="1532637"/>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a. Vấn đề nhập c</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và chủng tộc</a:t>
            </a:r>
            <a:endParaRPr lang="vi-VN"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12336" y="780471"/>
            <a:ext cx="8812156" cy="1871389"/>
            <a:chOff x="2612336" y="780471"/>
            <a:chExt cx="8812156" cy="18713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80268" y="959089"/>
              <a:ext cx="8418494" cy="1692771"/>
            </a:xfrm>
            <a:prstGeom prst="rect">
              <a:avLst/>
            </a:prstGeom>
          </p:spPr>
          <p:txBody>
            <a:bodyPr wrap="square">
              <a:spAutoFit/>
            </a:bodyPr>
            <a:lstStyle/>
            <a:p>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1,3: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thuận lợi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solidFill>
                  <a:srgbClr val="7030A0"/>
                </a:solidFill>
                <a:latin typeface="Arial" panose="020B0604020202020204" pitchFamily="34" charset="0"/>
                <a:ea typeface="Calibri" panose="020F0502020204030204" pitchFamily="34" charset="0"/>
                <a:cs typeface="Arial" panose="020B0604020202020204" pitchFamily="34" charset="0"/>
              </a:endParaRP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586796"/>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6" y="3660674"/>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312347"/>
            </a:xfrm>
            <a:prstGeom prst="rect">
              <a:avLst/>
            </a:prstGeom>
          </p:spPr>
          <p:txBody>
            <a:bodyPr wrap="square">
              <a:spAutoFit/>
            </a:bodyPr>
            <a:lstStyle/>
            <a:p>
              <a:pPr>
                <a:lnSpc>
                  <a:spcPct val="115000"/>
                </a:lnSpc>
                <a:spcAft>
                  <a:spcPts val="0"/>
                </a:spcAft>
              </a:pPr>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2,4: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khó khăn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022256" y="260251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6595" y="2654298"/>
            <a:ext cx="1470991" cy="826787"/>
          </a:xfrm>
          <a:prstGeom prst="rect">
            <a:avLst/>
          </a:prstGeom>
        </p:spPr>
      </p:pic>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Thuận lợi </a:t>
            </a:r>
          </a:p>
        </p:txBody>
      </p:sp>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4" name="TextBox 3">
            <a:extLst>
              <a:ext uri="{FF2B5EF4-FFF2-40B4-BE49-F238E27FC236}">
                <a16:creationId xmlns:a16="http://schemas.microsoft.com/office/drawing/2014/main"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Nguồn lao động</a:t>
            </a:r>
          </a:p>
        </p:txBody>
      </p:sp>
      <p:sp>
        <p:nvSpPr>
          <p:cNvPr id="5" name="TextBox 4">
            <a:extLst>
              <a:ext uri="{FF2B5EF4-FFF2-40B4-BE49-F238E27FC236}">
                <a16:creationId xmlns:a16="http://schemas.microsoft.com/office/drawing/2014/main"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id="{35BA2492-0A44-4987-B079-EE20059C82E6}"/>
              </a:ext>
            </a:extLst>
          </p:cNvPr>
          <p:cNvPicPr>
            <a:picLocks noChangeAspect="1"/>
          </p:cNvPicPr>
          <p:nvPr/>
        </p:nvPicPr>
        <p:blipFill rotWithShape="1">
          <a:blip r:embed="rId3">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047AC89-2882-4A50-8EA6-D638B6FA80FF}"/>
              </a:ext>
            </a:extLst>
          </p:cNvPr>
          <p:cNvPicPr>
            <a:picLocks noChangeAspect="1"/>
          </p:cNvPicPr>
          <p:nvPr/>
        </p:nvPicPr>
        <p:blipFill rotWithShape="1">
          <a:blip r:embed="rId4">
            <a:extLst>
              <a:ext uri="{28A0092B-C50C-407E-A947-70E740481C1C}">
                <a14:useLocalDpi xmlns:a14="http://schemas.microsoft.com/office/drawing/2010/main" val="0"/>
              </a:ext>
            </a:extLst>
          </a:blip>
          <a:srcRect l="63" t="18424" r="-63" b="29076"/>
          <a:stretch/>
        </p:blipFill>
        <p:spPr>
          <a:xfrm>
            <a:off x="6944686" y="3295817"/>
            <a:ext cx="5078008" cy="2079433"/>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6" name="TextBox 5">
            <a:extLst>
              <a:ext uri="{FF2B5EF4-FFF2-40B4-BE49-F238E27FC236}">
                <a16:creationId xmlns:a16="http://schemas.microsoft.com/office/drawing/2014/main"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id="{69FC490C-9287-479B-B01D-DAA345AE3762}"/>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id="{C5E0F99D-7B8F-4F3F-9F79-273DC6193E77}"/>
              </a:ext>
            </a:extLst>
          </p:cNvPr>
          <p:cNvPicPr>
            <a:picLocks noChangeAspect="1"/>
          </p:cNvPicPr>
          <p:nvPr/>
        </p:nvPicPr>
        <p:blipFill>
          <a:blip r:embed="rId4"/>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id="{B1DF25A7-C757-4F8B-A2F5-EC511E86E013}"/>
              </a:ext>
            </a:extLst>
          </p:cNvPr>
          <p:cNvPicPr>
            <a:picLocks noChangeAspect="1"/>
          </p:cNvPicPr>
          <p:nvPr/>
        </p:nvPicPr>
        <p:blipFill>
          <a:blip r:embed="rId5"/>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8000FD6-B138-42CC-ABED-4EA070E64F8A}"/>
              </a:ext>
            </a:extLst>
          </p:cNvPr>
          <p:cNvGraphicFramePr>
            <a:graphicFrameLocks noGrp="1"/>
          </p:cNvGraphicFramePr>
          <p:nvPr>
            <p:extLst>
              <p:ext uri="{D42A27DB-BD31-4B8C-83A1-F6EECF244321}">
                <p14:modId xmlns:p14="http://schemas.microsoft.com/office/powerpoint/2010/main" val="2593452856"/>
              </p:ext>
            </p:extLst>
          </p:nvPr>
        </p:nvGraphicFramePr>
        <p:xfrm>
          <a:off x="242318" y="532684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6" name="TextBox 5">
            <a:extLst>
              <a:ext uri="{FF2B5EF4-FFF2-40B4-BE49-F238E27FC236}">
                <a16:creationId xmlns:a16="http://schemas.microsoft.com/office/drawing/2014/main" id="{D5878DFF-318C-4C11-B04C-FF9A4B35A9A3}"/>
              </a:ext>
            </a:extLst>
          </p:cNvPr>
          <p:cNvSpPr txBox="1"/>
          <p:nvPr/>
        </p:nvSpPr>
        <p:spPr>
          <a:xfrm>
            <a:off x="326835" y="475500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807547" cy="1077218"/>
          </a:xfrm>
          <a:prstGeom prst="rect">
            <a:avLst/>
          </a:prstGeom>
          <a:ln>
            <a:solidFill>
              <a:srgbClr val="0070C0"/>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mục b và bảng số liệu sau, hãy trình bày đặc điểm đô thị hóa ở Bắc Mỹ.</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140641" y="1042909"/>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17">
            <a:extLst>
              <a:ext uri="{FF2B5EF4-FFF2-40B4-BE49-F238E27FC236}">
                <a16:creationId xmlns:a16="http://schemas.microsoft.com/office/drawing/2014/main" id="{69020A7F-0D55-4073-9E59-07C498C5CEDF}"/>
              </a:ext>
            </a:extLst>
          </p:cNvPr>
          <p:cNvSpPr/>
          <p:nvPr/>
        </p:nvSpPr>
        <p:spPr>
          <a:xfrm>
            <a:off x="4119210" y="3407378"/>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9" name="Rectangle 18">
            <a:extLst>
              <a:ext uri="{FF2B5EF4-FFF2-40B4-BE49-F238E27FC236}">
                <a16:creationId xmlns:a16="http://schemas.microsoft.com/office/drawing/2014/main" id="{88D9030C-F8CE-4E74-80BF-771602589ADA}"/>
              </a:ext>
            </a:extLst>
          </p:cNvPr>
          <p:cNvSpPr/>
          <p:nvPr/>
        </p:nvSpPr>
        <p:spPr>
          <a:xfrm>
            <a:off x="3049685" y="3393187"/>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0" name="Picture 19">
            <a:extLst>
              <a:ext uri="{FF2B5EF4-FFF2-40B4-BE49-F238E27FC236}">
                <a16:creationId xmlns:a16="http://schemas.microsoft.com/office/drawing/2014/main" id="{CDC65770-47EE-48AA-9823-DEE908C4C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69448" y="3928507"/>
            <a:ext cx="827975" cy="528495"/>
          </a:xfrm>
          <a:prstGeom prst="rect">
            <a:avLst/>
          </a:prstGeom>
        </p:spPr>
      </p:pic>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7CF3FDB0-28AE-4DDD-AC90-0F2C04806C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193307" y="3170254"/>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3A716C5-B74B-411B-A164-78D99FAC0C12}"/>
              </a:ext>
            </a:extLst>
          </p:cNvPr>
          <p:cNvSpPr/>
          <p:nvPr/>
        </p:nvSpPr>
        <p:spPr>
          <a:xfrm>
            <a:off x="4112754" y="3968926"/>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3" name="Rectangle 22">
            <a:extLst>
              <a:ext uri="{FF2B5EF4-FFF2-40B4-BE49-F238E27FC236}">
                <a16:creationId xmlns:a16="http://schemas.microsoft.com/office/drawing/2014/main" id="{B7741D4D-3C19-47E3-A83B-BDB485E2DC51}"/>
              </a:ext>
            </a:extLst>
          </p:cNvPr>
          <p:cNvSpPr/>
          <p:nvPr/>
        </p:nvSpPr>
        <p:spPr>
          <a:xfrm>
            <a:off x="3018932" y="3969452"/>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510091" cy="1077218"/>
          </a:xfrm>
          <a:prstGeom prst="rect">
            <a:avLst/>
          </a:prstGeom>
          <a:ln>
            <a:solidFill>
              <a:srgbClr val="0070C0"/>
            </a:solidFill>
            <a:prstDash val="sysDash"/>
          </a:ln>
        </p:spPr>
        <p:txBody>
          <a:bodyPr wrap="square">
            <a:spAutoFit/>
          </a:bodyPr>
          <a:lstStyle/>
          <a:p>
            <a:pPr algn="ctr"/>
            <a:r>
              <a:rPr lang="vi-VN"/>
              <a:t> </a:t>
            </a:r>
            <a:r>
              <a:rPr lang="vi-VN" sz="3200">
                <a:solidFill>
                  <a:srgbClr val="FF0066"/>
                </a:solidFill>
              </a:rPr>
              <a:t>Dựa vào thông tin SGK, bảng số liệu trang 146, các em hãy trao đổi và hoàn thành thông tin phiếu học tập sau</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034356" y="937063"/>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3" name="Table 2">
            <a:extLst>
              <a:ext uri="{FF2B5EF4-FFF2-40B4-BE49-F238E27FC236}">
                <a16:creationId xmlns:a16="http://schemas.microsoft.com/office/drawing/2014/main" id="{E0082C24-DCB7-4DFB-826F-C0C659263F5C}"/>
              </a:ext>
            </a:extLst>
          </p:cNvPr>
          <p:cNvGraphicFramePr>
            <a:graphicFrameLocks noGrp="1"/>
          </p:cNvGraphicFramePr>
          <p:nvPr>
            <p:extLst>
              <p:ext uri="{D42A27DB-BD31-4B8C-83A1-F6EECF244321}">
                <p14:modId xmlns:p14="http://schemas.microsoft.com/office/powerpoint/2010/main" val="4280583907"/>
              </p:ext>
            </p:extLst>
          </p:nvPr>
        </p:nvGraphicFramePr>
        <p:xfrm>
          <a:off x="791377" y="3651983"/>
          <a:ext cx="10510091" cy="2994141"/>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val="3879269337"/>
                    </a:ext>
                  </a:extLst>
                </a:gridCol>
                <a:gridCol w="4844912">
                  <a:extLst>
                    <a:ext uri="{9D8B030D-6E8A-4147-A177-3AD203B41FA5}">
                      <a16:colId xmlns:a16="http://schemas.microsoft.com/office/drawing/2014/main"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210294300"/>
                  </a:ext>
                </a:extLst>
              </a:tr>
            </a:tbl>
          </a:graphicData>
        </a:graphic>
      </p:graphicFrame>
      <p:sp>
        <p:nvSpPr>
          <p:cNvPr id="5" name="TextBox 4">
            <a:extLst>
              <a:ext uri="{FF2B5EF4-FFF2-40B4-BE49-F238E27FC236}">
                <a16:creationId xmlns:a16="http://schemas.microsoft.com/office/drawing/2014/main" id="{2AAEE179-C94D-441A-8F48-41FF40FB7A5A}"/>
              </a:ext>
            </a:extLst>
          </p:cNvPr>
          <p:cNvSpPr txBox="1"/>
          <p:nvPr/>
        </p:nvSpPr>
        <p:spPr>
          <a:xfrm>
            <a:off x="3629306" y="3128763"/>
            <a:ext cx="437584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6016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5A6FF78A-35F8-43AE-ADDD-A60594281C8B}"/>
              </a:ext>
            </a:extLst>
          </p:cNvPr>
          <p:cNvGraphicFramePr>
            <a:graphicFrameLocks noGrp="1"/>
          </p:cNvGraphicFramePr>
          <p:nvPr>
            <p:extLst>
              <p:ext uri="{D42A27DB-BD31-4B8C-83A1-F6EECF244321}">
                <p14:modId xmlns:p14="http://schemas.microsoft.com/office/powerpoint/2010/main" val="2256104157"/>
              </p:ext>
            </p:extLst>
          </p:nvPr>
        </p:nvGraphicFramePr>
        <p:xfrm>
          <a:off x="113190" y="206929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5" name="TextBox 4">
            <a:extLst>
              <a:ext uri="{FF2B5EF4-FFF2-40B4-BE49-F238E27FC236}">
                <a16:creationId xmlns:a16="http://schemas.microsoft.com/office/drawing/2014/main" id="{E50D4A84-E39B-40A4-AD31-12C6F0ACF165}"/>
              </a:ext>
            </a:extLst>
          </p:cNvPr>
          <p:cNvSpPr txBox="1"/>
          <p:nvPr/>
        </p:nvSpPr>
        <p:spPr>
          <a:xfrm>
            <a:off x="197707" y="149745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6" name="Rectangle 5">
            <a:extLst>
              <a:ext uri="{FF2B5EF4-FFF2-40B4-BE49-F238E27FC236}">
                <a16:creationId xmlns:a16="http://schemas.microsoft.com/office/drawing/2014/main" id="{532F042C-940D-4F06-96A9-B2C2A0E2C99B}"/>
              </a:ext>
            </a:extLst>
          </p:cNvPr>
          <p:cNvSpPr/>
          <p:nvPr/>
        </p:nvSpPr>
        <p:spPr>
          <a:xfrm>
            <a:off x="640079" y="3649260"/>
            <a:ext cx="11158985" cy="1077218"/>
          </a:xfrm>
          <a:prstGeom prst="rect">
            <a:avLst/>
          </a:prstGeom>
        </p:spPr>
        <p:txBody>
          <a:bodyPr wrap="square">
            <a:spAutoFit/>
          </a:bodyPr>
          <a:lstStyle/>
          <a:p>
            <a:pPr algn="ctr"/>
            <a:r>
              <a:rPr lang="en-US" sz="3200">
                <a:solidFill>
                  <a:srgbClr val="2B26F6"/>
                </a:solidFill>
                <a:latin typeface="OpenSans"/>
                <a:cs typeface="Arial" panose="020B0604020202020204" pitchFamily="34" charset="0"/>
              </a:rPr>
              <a:t>-T</a:t>
            </a:r>
            <a:r>
              <a:rPr lang="en-US" sz="3200">
                <a:solidFill>
                  <a:srgbClr val="2B26F6"/>
                </a:solidFill>
                <a:latin typeface="Arial" panose="020B0604020202020204" pitchFamily="34" charset="0"/>
                <a:cs typeface="Arial" panose="020B0604020202020204" pitchFamily="34" charset="0"/>
              </a:rPr>
              <a:t>ỉ lệ dân đô thị ở Bắc Mỹ cao nhất so với các châu lục khác trên thế giới.</a:t>
            </a:r>
            <a:endParaRPr lang="en-US"/>
          </a:p>
        </p:txBody>
      </p:sp>
      <p:sp>
        <p:nvSpPr>
          <p:cNvPr id="7" name="Rectangle 6">
            <a:extLst>
              <a:ext uri="{FF2B5EF4-FFF2-40B4-BE49-F238E27FC236}">
                <a16:creationId xmlns:a16="http://schemas.microsoft.com/office/drawing/2014/main" id="{F83285EB-B0DE-45DB-9A1F-7F62CFBDF9A3}"/>
              </a:ext>
            </a:extLst>
          </p:cNvPr>
          <p:cNvSpPr/>
          <p:nvPr/>
        </p:nvSpPr>
        <p:spPr>
          <a:xfrm>
            <a:off x="3807026" y="2587454"/>
            <a:ext cx="1828800" cy="518160"/>
          </a:xfrm>
          <a:prstGeom prst="rect">
            <a:avLst/>
          </a:prstGeom>
          <a:solidFill>
            <a:srgbClr val="FFB989">
              <a:alpha val="4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C770E4E-B947-4CA3-AE78-3E021C09BAD3}"/>
              </a:ext>
            </a:extLst>
          </p:cNvPr>
          <p:cNvGrpSpPr/>
          <p:nvPr/>
        </p:nvGrpSpPr>
        <p:grpSpPr>
          <a:xfrm>
            <a:off x="4206967" y="0"/>
            <a:ext cx="7985033" cy="6807837"/>
            <a:chOff x="2368627" y="341522"/>
            <a:chExt cx="7899094" cy="6650430"/>
          </a:xfrm>
        </p:grpSpPr>
        <p:pic>
          <p:nvPicPr>
            <p:cNvPr id="8" name="Picture 7">
              <a:extLst>
                <a:ext uri="{FF2B5EF4-FFF2-40B4-BE49-F238E27FC236}">
                  <a16:creationId xmlns:a16="http://schemas.microsoft.com/office/drawing/2014/main" id="{40B61C23-EBE3-4898-B3F6-46CCB6615C0E}"/>
                </a:ext>
              </a:extLst>
            </p:cNvPr>
            <p:cNvPicPr>
              <a:picLocks noChangeAspect="1"/>
            </p:cNvPicPr>
            <p:nvPr/>
          </p:nvPicPr>
          <p:blipFill rotWithShape="1">
            <a:blip r:embed="rId3"/>
            <a:srcRect l="2930" r="5943"/>
            <a:stretch/>
          </p:blipFill>
          <p:spPr>
            <a:xfrm>
              <a:off x="2368627" y="341522"/>
              <a:ext cx="7899094" cy="6450375"/>
            </a:xfrm>
            <a:prstGeom prst="rect">
              <a:avLst/>
            </a:prstGeom>
          </p:spPr>
        </p:pic>
        <p:sp>
          <p:nvSpPr>
            <p:cNvPr id="9" name="TextBox 8">
              <a:extLst>
                <a:ext uri="{FF2B5EF4-FFF2-40B4-BE49-F238E27FC236}">
                  <a16:creationId xmlns:a16="http://schemas.microsoft.com/office/drawing/2014/main" id="{FFAE4C49-BA5A-48E8-B9A3-314396BF4A3F}"/>
                </a:ext>
              </a:extLst>
            </p:cNvPr>
            <p:cNvSpPr txBox="1"/>
            <p:nvPr/>
          </p:nvSpPr>
          <p:spPr>
            <a:xfrm>
              <a:off x="3424463" y="6591842"/>
              <a:ext cx="6104060" cy="400110"/>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3" name="TextBox 2">
            <a:extLst>
              <a:ext uri="{FF2B5EF4-FFF2-40B4-BE49-F238E27FC236}">
                <a16:creationId xmlns:a16="http://schemas.microsoft.com/office/drawing/2014/main" id="{2A5866C6-375C-4F10-BD41-751A4BC7760B}"/>
              </a:ext>
            </a:extLst>
          </p:cNvPr>
          <p:cNvSpPr txBox="1"/>
          <p:nvPr/>
        </p:nvSpPr>
        <p:spPr>
          <a:xfrm>
            <a:off x="182744" y="842874"/>
            <a:ext cx="3734719" cy="138499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Quá trình ĐTH gắn liền với quá trình công nghiệp hóa</a:t>
            </a:r>
          </a:p>
        </p:txBody>
      </p:sp>
      <p:sp>
        <p:nvSpPr>
          <p:cNvPr id="11" name="TextBox 10">
            <a:extLst>
              <a:ext uri="{FF2B5EF4-FFF2-40B4-BE49-F238E27FC236}">
                <a16:creationId xmlns:a16="http://schemas.microsoft.com/office/drawing/2014/main" id="{6DDB8B0E-CC97-4A80-B825-1582A96363FF}"/>
              </a:ext>
            </a:extLst>
          </p:cNvPr>
          <p:cNvSpPr txBox="1"/>
          <p:nvPr/>
        </p:nvSpPr>
        <p:spPr>
          <a:xfrm>
            <a:off x="96805" y="2373029"/>
            <a:ext cx="3922004" cy="954107"/>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=&gt; Xuất hiện các siêu đô thị và các dải đô thị.</a:t>
            </a:r>
          </a:p>
        </p:txBody>
      </p:sp>
      <p:sp>
        <p:nvSpPr>
          <p:cNvPr id="13" name="Flowchart: Connector 12">
            <a:extLst>
              <a:ext uri="{FF2B5EF4-FFF2-40B4-BE49-F238E27FC236}">
                <a16:creationId xmlns:a16="http://schemas.microsoft.com/office/drawing/2014/main" id="{A9814138-A22C-45C9-802B-120F472B1D1D}"/>
              </a:ext>
            </a:extLst>
          </p:cNvPr>
          <p:cNvSpPr/>
          <p:nvPr/>
        </p:nvSpPr>
        <p:spPr>
          <a:xfrm>
            <a:off x="10726750" y="4105628"/>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0180E1B-4EC9-43FE-A4F8-410E7CCB31DC}"/>
              </a:ext>
            </a:extLst>
          </p:cNvPr>
          <p:cNvSpPr/>
          <p:nvPr/>
        </p:nvSpPr>
        <p:spPr>
          <a:xfrm>
            <a:off x="7309685" y="4709720"/>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2547D2C4-4C41-485F-8598-79F279FCD6E0}"/>
              </a:ext>
            </a:extLst>
          </p:cNvPr>
          <p:cNvSpPr/>
          <p:nvPr/>
        </p:nvSpPr>
        <p:spPr>
          <a:xfrm>
            <a:off x="10556343" y="3654802"/>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1514FE1-CE33-4E4C-8765-59CB24F6A71A}"/>
              </a:ext>
            </a:extLst>
          </p:cNvPr>
          <p:cNvSpPr/>
          <p:nvPr/>
        </p:nvSpPr>
        <p:spPr>
          <a:xfrm>
            <a:off x="9740742" y="4217629"/>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ông tin về thành phố New York, thành phố lớn nhất xứ sở cờ hoa">
            <a:extLst>
              <a:ext uri="{FF2B5EF4-FFF2-40B4-BE49-F238E27FC236}">
                <a16:creationId xmlns:a16="http://schemas.microsoft.com/office/drawing/2014/main" id="{052920BE-3BB1-4EBC-9C40-10432E10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5" y="3530865"/>
            <a:ext cx="4038192" cy="269212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id="{7E988CD1-560C-4D47-8666-458B777FC31E}"/>
              </a:ext>
            </a:extLst>
          </p:cNvPr>
          <p:cNvGrpSpPr>
            <a:grpSpLocks/>
          </p:cNvGrpSpPr>
          <p:nvPr/>
        </p:nvGrpSpPr>
        <p:grpSpPr bwMode="auto">
          <a:xfrm>
            <a:off x="55160" y="3547368"/>
            <a:ext cx="4033101" cy="2796823"/>
            <a:chOff x="3552" y="-192"/>
            <a:chExt cx="3072" cy="2064"/>
          </a:xfrm>
        </p:grpSpPr>
        <p:pic>
          <p:nvPicPr>
            <p:cNvPr id="19" name="Picture 10" descr="LosAngelas-TPTT">
              <a:extLst>
                <a:ext uri="{FF2B5EF4-FFF2-40B4-BE49-F238E27FC236}">
                  <a16:creationId xmlns:a16="http://schemas.microsoft.com/office/drawing/2014/main" id="{999031EB-9DB0-43C9-8DB9-283E4D625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92"/>
              <a:ext cx="307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1">
              <a:extLst>
                <a:ext uri="{FF2B5EF4-FFF2-40B4-BE49-F238E27FC236}">
                  <a16:creationId xmlns:a16="http://schemas.microsoft.com/office/drawing/2014/main" id="{383676A2-984C-41FA-A0F2-4F9EEF30EFB5}"/>
                </a:ext>
              </a:extLst>
            </p:cNvPr>
            <p:cNvSpPr>
              <a:spLocks noChangeArrowheads="1" noChangeShapeType="1" noTextEdit="1"/>
            </p:cNvSpPr>
            <p:nvPr/>
          </p:nvSpPr>
          <p:spPr bwMode="auto">
            <a:xfrm>
              <a:off x="3633" y="1494"/>
              <a:ext cx="2943" cy="3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rPr>
                <a:t>LÔT AN-GIƠ-LET</a:t>
              </a:r>
              <a:endParaRPr lang="en-US"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endParaRPr>
            </a:p>
          </p:txBody>
        </p:sp>
      </p:grpSp>
      <p:pic>
        <p:nvPicPr>
          <p:cNvPr id="1028" name="Picture 4" descr="Montreal | Location, History, Population, Languages, Climate, &amp; Facts |  Britannica">
            <a:extLst>
              <a:ext uri="{FF2B5EF4-FFF2-40B4-BE49-F238E27FC236}">
                <a16:creationId xmlns:a16="http://schemas.microsoft.com/office/drawing/2014/main" id="{5BEEF81C-87A3-4FD8-B763-0A8CB9AD7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 y="3530865"/>
            <a:ext cx="4040449" cy="2830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 lịch Chicago: 14 điều thú vị về thành phố Chicago">
            <a:extLst>
              <a:ext uri="{FF2B5EF4-FFF2-40B4-BE49-F238E27FC236}">
                <a16:creationId xmlns:a16="http://schemas.microsoft.com/office/drawing/2014/main" id="{F933ED3F-6AB3-4208-B3C9-5F6698F96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9" y="3530865"/>
            <a:ext cx="4040449" cy="29031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5EB6F2-5D02-4F1F-BEAF-B468267DA1CC}"/>
              </a:ext>
            </a:extLst>
          </p:cNvPr>
          <p:cNvSpPr txBox="1"/>
          <p:nvPr/>
        </p:nvSpPr>
        <p:spPr>
          <a:xfrm>
            <a:off x="71247" y="3558376"/>
            <a:ext cx="4135720" cy="1569660"/>
          </a:xfrm>
          <a:prstGeom prst="rect">
            <a:avLst/>
          </a:prstGeom>
          <a:solidFill>
            <a:schemeClr val="bg1"/>
          </a:solidFill>
        </p:spPr>
        <p:txBody>
          <a:bodyPr wrap="square" rtlCol="0">
            <a:spAutoFit/>
          </a:bodyPr>
          <a:lstStyle/>
          <a:p>
            <a:pPr marL="342900" indent="-342900">
              <a:buFont typeface="Wingdings" panose="05000000000000000000" pitchFamily="2" charset="2"/>
              <a:buChar char="ü"/>
            </a:pPr>
            <a:r>
              <a:rPr lang="vi-VN" sz="2400">
                <a:solidFill>
                  <a:srgbClr val="2B26F6"/>
                </a:solidFill>
                <a:latin typeface="Arial" panose="020B0604020202020204" pitchFamily="34" charset="0"/>
                <a:cs typeface="Arial" panose="020B0604020202020204" pitchFamily="34" charset="0"/>
              </a:rPr>
              <a:t>Các đô thị lớn của Bắc Mỹ chủ yếu tập trung phía nam hệ thống Ngũ Hồ và ven Đại Tây Dương</a:t>
            </a:r>
            <a:endParaRPr lang="en-US"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animBg="1"/>
      <p:bldP spid="14" grpId="0" animBg="1"/>
      <p:bldP spid="15" grpId="0" animBg="1"/>
      <p:bldP spid="16"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29" y="986056"/>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2A021B-BA87-439D-824F-A8EFAEC47046}"/>
              </a:ext>
            </a:extLst>
          </p:cNvPr>
          <p:cNvSpPr/>
          <p:nvPr/>
        </p:nvSpPr>
        <p:spPr>
          <a:xfrm>
            <a:off x="314325" y="1918010"/>
            <a:ext cx="11563350" cy="1754326"/>
          </a:xfrm>
          <a:prstGeom prst="rect">
            <a:avLst/>
          </a:prstGeom>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id="{3C1667C7-3B6D-4A24-809C-F63760BF4C0F}"/>
              </a:ext>
            </a:extLst>
          </p:cNvPr>
          <p:cNvSpPr/>
          <p:nvPr/>
        </p:nvSpPr>
        <p:spPr>
          <a:xfrm>
            <a:off x="236696" y="3646170"/>
            <a:ext cx="12104471" cy="1200329"/>
          </a:xfrm>
          <a:prstGeom prst="rect">
            <a:avLst/>
          </a:prstGeom>
        </p:spPr>
        <p:txBody>
          <a:bodyPr wrap="square">
            <a:spAutoFit/>
          </a:bodyPr>
          <a:lstStyle/>
          <a:p>
            <a:r>
              <a:rPr lang="en-US" sz="3600">
                <a:solidFill>
                  <a:srgbClr val="2B26F6"/>
                </a:solidFill>
                <a:latin typeface="Arial" panose="020B0604020202020204" pitchFamily="34" charset="0"/>
                <a:cs typeface="Arial" panose="020B0604020202020204" pitchFamily="34" charset="0"/>
              </a:rPr>
              <a:t>- Tỉ lệ dân đô thị ở Bắc Mỹ cao nhất so với các châu lục khác trên thế giới (82,6% - 2020).</a:t>
            </a:r>
            <a:endParaRPr lang="en-US" sz="3600"/>
          </a:p>
        </p:txBody>
      </p:sp>
      <p:sp>
        <p:nvSpPr>
          <p:cNvPr id="18" name="Rectangle 17">
            <a:extLst>
              <a:ext uri="{FF2B5EF4-FFF2-40B4-BE49-F238E27FC236}">
                <a16:creationId xmlns:a16="http://schemas.microsoft.com/office/drawing/2014/main" id="{D8C9D7EE-3532-426D-91BB-B9BC2A6C8414}"/>
              </a:ext>
            </a:extLst>
          </p:cNvPr>
          <p:cNvSpPr/>
          <p:nvPr/>
        </p:nvSpPr>
        <p:spPr>
          <a:xfrm>
            <a:off x="236696" y="4892267"/>
            <a:ext cx="12618720" cy="1360822"/>
          </a:xfrm>
          <a:prstGeom prst="rect">
            <a:avLst/>
          </a:prstGeom>
        </p:spPr>
        <p:txBody>
          <a:bodyPr wrap="square">
            <a:spAutoFit/>
          </a:bodyPr>
          <a:lstStyle/>
          <a:p>
            <a:pPr lvl="0">
              <a:lnSpc>
                <a:spcPct val="120000"/>
              </a:lnSpc>
            </a:pPr>
            <a:r>
              <a:rPr lang="en-US" sz="3600">
                <a:solidFill>
                  <a:srgbClr val="2B26F6"/>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2B26F6"/>
                </a:solidFill>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lang="en-US" sz="3600">
              <a:solidFill>
                <a:srgbClr val="2B26F6"/>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BF758A0-B592-499D-AD48-ADA93CC69A52}"/>
              </a:ext>
            </a:extLst>
          </p:cNvPr>
          <p:cNvSpPr/>
          <p:nvPr/>
        </p:nvSpPr>
        <p:spPr>
          <a:xfrm>
            <a:off x="3733800" y="1905001"/>
            <a:ext cx="5718672" cy="2666999"/>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2B26F6"/>
                </a:solidFill>
                <a:latin typeface="Times New Roman" pitchFamily="18" charset="0"/>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id="{AD39D4B6-C455-439F-A576-76DDEA381502}"/>
              </a:ext>
            </a:extLst>
          </p:cNvPr>
          <p:cNvPicPr>
            <a:picLocks noChangeAspect="1"/>
          </p:cNvPicPr>
          <p:nvPr/>
        </p:nvPicPr>
        <p:blipFill rotWithShape="1">
          <a:blip r:embed="rId2"/>
          <a:srcRect l="39749" t="43556" r="43417" b="27111"/>
          <a:stretch/>
        </p:blipFill>
        <p:spPr>
          <a:xfrm>
            <a:off x="510985" y="5397437"/>
            <a:ext cx="1409324" cy="138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Arial" panose="020B0604020202020204" pitchFamily="34" charset="0"/>
            </a:endParaRPr>
          </a:p>
        </p:txBody>
      </p:sp>
      <p:sp>
        <p:nvSpPr>
          <p:cNvPr id="45059" name="Text Box 6">
            <a:extLst>
              <a:ext uri="{FF2B5EF4-FFF2-40B4-BE49-F238E27FC236}">
                <a16:creationId xmlns:a16="http://schemas.microsoft.com/office/drawing/2014/main"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0000FF"/>
                </a:solidFill>
                <a:latin typeface="Times New Roman" panose="02020603050405020304" pitchFamily="18" charset="0"/>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id="{57572577-E794-4A79-B7FF-1DABE298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 20/</a:t>
            </a:r>
            <a:r>
              <a:rPr lang="en-US" sz="2400" b="1" dirty="0" err="1">
                <a:solidFill>
                  <a:srgbClr val="FF0000"/>
                </a:solidFill>
                <a:latin typeface="Times New Roman" pitchFamily="18" charset="0"/>
                <a:cs typeface="Times New Roman" pitchFamily="18" charset="0"/>
              </a:rPr>
              <a:t>tấn</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(2000)</a:t>
            </a:r>
          </a:p>
        </p:txBody>
      </p:sp>
      <p:sp>
        <p:nvSpPr>
          <p:cNvPr id="10" name="Cloud Callout 9">
            <a:extLst>
              <a:ext uri="{FF2B5EF4-FFF2-40B4-BE49-F238E27FC236}">
                <a16:creationId xmlns:a16="http://schemas.microsoft.com/office/drawing/2014/main"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nghiệp</a:t>
            </a:r>
            <a:r>
              <a:rPr lang="en-US" sz="2400" b="1" dirty="0">
                <a:solidFill>
                  <a:srgbClr val="FF0000"/>
                </a:solidFill>
                <a:latin typeface="Times New Roman" pitchFamily="18" charset="0"/>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vi-VN" sz="3200" b="1">
                <a:solidFill>
                  <a:srgbClr val="FF0000"/>
                </a:solidFill>
              </a:rPr>
              <a:t>Bắc Mỹ có bao nhiêu </a:t>
            </a:r>
            <a:r>
              <a:rPr lang="en-US" sz="3200" b="1">
                <a:solidFill>
                  <a:srgbClr val="FF0000"/>
                </a:solidFill>
              </a:rPr>
              <a:t>đô thị </a:t>
            </a:r>
            <a:r>
              <a:rPr lang="vi-VN" sz="3200" b="1">
                <a:solidFill>
                  <a:srgbClr val="FF0000"/>
                </a:solidFill>
              </a:rPr>
              <a:t>trên</a:t>
            </a:r>
            <a:endParaRPr lang="en-US" sz="3200" b="1">
              <a:solidFill>
                <a:srgbClr val="FF0000"/>
              </a:solidFill>
            </a:endParaRPr>
          </a:p>
          <a:p>
            <a:pPr algn="ctr"/>
            <a:r>
              <a:rPr lang="vi-VN" sz="3200" b="1">
                <a:solidFill>
                  <a:srgbClr val="FF0000"/>
                </a:solidFill>
              </a:rPr>
              <a:t> 10 triệu dân</a:t>
            </a:r>
            <a:r>
              <a:rPr lang="en-US" sz="3200" b="1">
                <a:solidFill>
                  <a:srgbClr val="FF0000"/>
                </a:solidFill>
              </a:rPr>
              <a:t>?</a:t>
            </a:r>
            <a:endParaRPr lang="en-US" sz="3200">
              <a:solidFill>
                <a:srgbClr val="FF000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2 đô thị:N</a:t>
            </a:r>
            <a:r>
              <a:rPr lang="vi-VN" sz="2800" b="1">
                <a:solidFill>
                  <a:schemeClr val="bg1"/>
                </a:solidFill>
              </a:rPr>
              <a:t>iu-I-ooc</a:t>
            </a:r>
            <a:r>
              <a:rPr lang="en-US" sz="2800" b="1">
                <a:solidFill>
                  <a:schemeClr val="bg1"/>
                </a:solidFill>
              </a:rPr>
              <a:t> </a:t>
            </a:r>
            <a:r>
              <a:rPr lang="vi-VN" sz="2800" b="1">
                <a:solidFill>
                  <a:schemeClr val="bg1"/>
                </a:solidFill>
              </a:rPr>
              <a:t>và Lốt-An-giơ-lét.</a:t>
            </a:r>
            <a:endParaRPr lang="en-US" altLang="en-US" sz="28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263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67640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pPr algn="ctr"/>
            <a:r>
              <a:rPr lang="en-US" sz="4000" b="1">
                <a:solidFill>
                  <a:srgbClr val="1C11AF"/>
                </a:solidFill>
              </a:rPr>
              <a:t> </a:t>
            </a:r>
            <a:r>
              <a:rPr lang="en-US" sz="4000" b="1">
                <a:solidFill>
                  <a:srgbClr val="FF0000"/>
                </a:solidFill>
              </a:rPr>
              <a:t>Tỉ lệ dân đô thị ở các nước</a:t>
            </a:r>
          </a:p>
          <a:p>
            <a:pPr algn="ctr"/>
            <a:r>
              <a:rPr lang="vi-VN" sz="4000" b="1">
                <a:solidFill>
                  <a:srgbClr val="FF0000"/>
                </a:solidFill>
              </a:rPr>
              <a:t>Bắc Mỹ năm 20</a:t>
            </a:r>
            <a:r>
              <a:rPr lang="en-US" sz="4000" b="1">
                <a:solidFill>
                  <a:srgbClr val="FF0000"/>
                </a:solidFill>
              </a:rPr>
              <a:t>20</a:t>
            </a:r>
            <a:r>
              <a:rPr lang="vi-VN" sz="4000" b="1">
                <a:solidFill>
                  <a:srgbClr val="FF0000"/>
                </a:solidFill>
              </a:rPr>
              <a:t> là</a:t>
            </a:r>
            <a:r>
              <a:rPr lang="en-US" sz="4000" b="1">
                <a:solidFill>
                  <a:srgbClr val="FF0000"/>
                </a:solidFill>
              </a:rPr>
              <a:t>?</a:t>
            </a:r>
            <a:endParaRPr lang="en-US" sz="4000">
              <a:solidFill>
                <a:srgbClr val="FF0000"/>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09707" y="4391190"/>
            <a:ext cx="589653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4000" b="1">
                <a:solidFill>
                  <a:schemeClr val="bg1"/>
                </a:solidFill>
              </a:rPr>
              <a:t>82,6%</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16367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9505952" cy="146685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r>
              <a:rPr lang="en-US" sz="4000" b="1">
                <a:solidFill>
                  <a:srgbClr val="1C11AF"/>
                </a:solidFill>
              </a:rPr>
              <a:t> </a:t>
            </a:r>
          </a:p>
          <a:p>
            <a:pPr algn="ctr"/>
            <a:r>
              <a:rPr lang="en-US" sz="4400" b="1">
                <a:solidFill>
                  <a:srgbClr val="FF0000"/>
                </a:solidFill>
              </a:rPr>
              <a:t>Các đô thị lớn ở </a:t>
            </a:r>
            <a:r>
              <a:rPr lang="vi-VN" sz="4400" b="1">
                <a:solidFill>
                  <a:srgbClr val="FF0000"/>
                </a:solidFill>
              </a:rPr>
              <a:t>Bắc Mỹ </a:t>
            </a:r>
            <a:r>
              <a:rPr lang="en-US" sz="4400" b="1">
                <a:solidFill>
                  <a:srgbClr val="FF0000"/>
                </a:solidFill>
              </a:rPr>
              <a:t>tập trung </a:t>
            </a:r>
          </a:p>
          <a:p>
            <a:pPr algn="ctr"/>
            <a:r>
              <a:rPr lang="en-US" sz="4400" b="1">
                <a:solidFill>
                  <a:srgbClr val="FF0000"/>
                </a:solidFill>
              </a:rPr>
              <a:t>chủ yếu ở?</a:t>
            </a:r>
            <a:endParaRPr lang="en-US" sz="4400">
              <a:solidFill>
                <a:srgbClr val="FF0000"/>
              </a:solidFill>
            </a:endParaRPr>
          </a:p>
          <a:p>
            <a:endParaRPr lang="en-US" sz="3600">
              <a:solidFill>
                <a:srgbClr val="1C11AF"/>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92893" y="4141401"/>
            <a:ext cx="7868833" cy="1369530"/>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t>            </a:t>
            </a:r>
          </a:p>
          <a:p>
            <a:pPr algn="ctr"/>
            <a:endParaRPr lang="en-US"/>
          </a:p>
          <a:p>
            <a:pPr algn="ctr"/>
            <a:r>
              <a:rPr lang="en-US"/>
              <a:t> </a:t>
            </a:r>
            <a:r>
              <a:rPr lang="en-US" sz="4000">
                <a:solidFill>
                  <a:schemeClr val="bg1"/>
                </a:solidFill>
              </a:rPr>
              <a:t>Phía nam hệ thống Ngũ Hồ và </a:t>
            </a:r>
          </a:p>
          <a:p>
            <a:pPr algn="ctr"/>
            <a:r>
              <a:rPr lang="en-US" sz="4000">
                <a:solidFill>
                  <a:schemeClr val="bg1"/>
                </a:solidFill>
              </a:rPr>
              <a:t>ven Đại Tây Dương</a:t>
            </a:r>
          </a:p>
          <a:p>
            <a:pPr lvl="0" algn="ctr"/>
            <a:endParaRPr lang="en-US" sz="36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3660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en-US" sz="3200">
                <a:solidFill>
                  <a:srgbClr val="FF0000"/>
                </a:solidFill>
              </a:rPr>
              <a:t>Chủng tộc di cư đầu tiên sang Bắc Mỹ?</a:t>
            </a: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Chủng tộc Môn-gô-lô-it</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7911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90065" y="2044005"/>
            <a:ext cx="5708124" cy="1384995"/>
          </a:xfrm>
          <a:prstGeom prst="rect">
            <a:avLst/>
          </a:prstGeom>
          <a:noFill/>
          <a:ln>
            <a:solidFill>
              <a:srgbClr val="0070C0"/>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Vì sao càng vào sâu trong nội địa Bắc Mỹ mạng lưới đô thị càng thưa thớt?</a:t>
            </a:r>
            <a:endParaRPr lang="en-US" sz="2800" dirty="0">
              <a:solidFill>
                <a:srgbClr val="FF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73448" y="31222"/>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6B3CEA85-9EB4-4465-97AB-9B1000A3326B}"/>
              </a:ext>
            </a:extLst>
          </p:cNvPr>
          <p:cNvGrpSpPr/>
          <p:nvPr/>
        </p:nvGrpSpPr>
        <p:grpSpPr>
          <a:xfrm>
            <a:off x="5908713" y="896460"/>
            <a:ext cx="6364077" cy="5790116"/>
            <a:chOff x="2468904" y="372310"/>
            <a:chExt cx="7899094" cy="6681219"/>
          </a:xfrm>
        </p:grpSpPr>
        <p:pic>
          <p:nvPicPr>
            <p:cNvPr id="11" name="Picture 10">
              <a:extLst>
                <a:ext uri="{FF2B5EF4-FFF2-40B4-BE49-F238E27FC236}">
                  <a16:creationId xmlns:a16="http://schemas.microsoft.com/office/drawing/2014/main" id="{05239E49-B374-46E2-950F-D73BE47D1C53}"/>
                </a:ext>
              </a:extLst>
            </p:cNvPr>
            <p:cNvPicPr>
              <a:picLocks noChangeAspect="1"/>
            </p:cNvPicPr>
            <p:nvPr/>
          </p:nvPicPr>
          <p:blipFill rotWithShape="1">
            <a:blip r:embed="rId2"/>
            <a:srcRect l="2930" r="5943"/>
            <a:stretch/>
          </p:blipFill>
          <p:spPr>
            <a:xfrm>
              <a:off x="2468904" y="372310"/>
              <a:ext cx="7899094" cy="6450375"/>
            </a:xfrm>
            <a:prstGeom prst="rect">
              <a:avLst/>
            </a:prstGeom>
          </p:spPr>
        </p:pic>
        <p:sp>
          <p:nvSpPr>
            <p:cNvPr id="13" name="TextBox 12">
              <a:extLst>
                <a:ext uri="{FF2B5EF4-FFF2-40B4-BE49-F238E27FC236}">
                  <a16:creationId xmlns:a16="http://schemas.microsoft.com/office/drawing/2014/main" id="{3554D545-6D54-485E-B873-156763235E6F}"/>
                </a:ext>
              </a:extLst>
            </p:cNvPr>
            <p:cNvSpPr txBox="1"/>
            <p:nvPr/>
          </p:nvSpPr>
          <p:spPr>
            <a:xfrm>
              <a:off x="2701364" y="6591842"/>
              <a:ext cx="7434174" cy="461687"/>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2" name="Rectangle 1">
            <a:extLst>
              <a:ext uri="{FF2B5EF4-FFF2-40B4-BE49-F238E27FC236}">
                <a16:creationId xmlns:a16="http://schemas.microsoft.com/office/drawing/2014/main" id="{79089B4E-CA99-41B1-B4CA-0B52FBF321CD}"/>
              </a:ext>
            </a:extLst>
          </p:cNvPr>
          <p:cNvSpPr/>
          <p:nvPr/>
        </p:nvSpPr>
        <p:spPr>
          <a:xfrm>
            <a:off x="62809" y="3972956"/>
            <a:ext cx="5735380" cy="954107"/>
          </a:xfrm>
          <a:prstGeom prst="rect">
            <a:avLst/>
          </a:prstGeom>
          <a:ln>
            <a:solidFill>
              <a:srgbClr val="0070C0"/>
            </a:solidFill>
            <a:prstDash val="sysDash"/>
          </a:ln>
        </p:spPr>
        <p:txBody>
          <a:bodyPr wrap="square">
            <a:spAutoFit/>
          </a:bodyPr>
          <a:lstStyle/>
          <a:p>
            <a:pPr marL="457200" indent="-457200" algn="just">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Lựa chọn phân tích những vấn đề dân cư, xã hội </a:t>
            </a:r>
            <a:r>
              <a:rPr lang="en-US" sz="2800">
                <a:solidFill>
                  <a:srgbClr val="FF00FF"/>
                </a:solidFill>
                <a:latin typeface="Arial" panose="020B0604020202020204" pitchFamily="34" charset="0"/>
                <a:cs typeface="Arial" panose="020B0604020202020204" pitchFamily="34" charset="0"/>
              </a:rPr>
              <a:t>B</a:t>
            </a:r>
            <a:r>
              <a:rPr lang="vi-VN" sz="2800">
                <a:solidFill>
                  <a:srgbClr val="FF00FF"/>
                </a:solidFill>
                <a:latin typeface="Arial" panose="020B0604020202020204" pitchFamily="34" charset="0"/>
                <a:cs typeface="Arial" panose="020B0604020202020204" pitchFamily="34" charset="0"/>
              </a:rPr>
              <a:t>ắc Mỹ.</a:t>
            </a:r>
            <a:endParaRPr lang="en-US" sz="280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D344C3-D4DE-4319-9BD2-ADC48DF679B0}"/>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a:solidFill>
                  <a:srgbClr val="FF0000"/>
                </a:solidFill>
                <a:latin typeface="Arial" panose="020B0604020202020204" pitchFamily="34" charset="0"/>
                <a:ea typeface="+mj-ea"/>
                <a:cs typeface="Arial" panose="020B0604020202020204" pitchFamily="34" charset="0"/>
              </a:rPr>
              <a:t>VẬN DỤNG</a:t>
            </a:r>
          </a:p>
        </p:txBody>
      </p:sp>
      <p:grpSp>
        <p:nvGrpSpPr>
          <p:cNvPr id="22"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766C0A-FDED-442D-8D8F-FB509384D50C}"/>
              </a:ext>
            </a:extLst>
          </p:cNvPr>
          <p:cNvSpPr txBox="1"/>
          <p:nvPr/>
        </p:nvSpPr>
        <p:spPr>
          <a:xfrm>
            <a:off x="257268" y="2247065"/>
            <a:ext cx="6258967"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Bắc Mỹ có nhiều cảnh quan thiên nhiên và công trình văn hóa nổi tiếng được UNESCO công nhận là di sản thiên nhiên và di sản văn hóa thế giới. Em hãy sưu tầm hình ảnh và viết đoạn văn ngắn (khoảng 150 chữ) giới thiệu một di sản thế giới ở Bắc Mỹ mà em yêu thích?</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water, outdoor, sky, river&#10;&#10;Description automatically generated">
            <a:extLst>
              <a:ext uri="{FF2B5EF4-FFF2-40B4-BE49-F238E27FC236}">
                <a16:creationId xmlns:a16="http://schemas.microsoft.com/office/drawing/2014/main" id="{0F5A3D55-FF89-4FDF-AFC4-CB30B7587E5E}"/>
              </a:ext>
            </a:extLst>
          </p:cNvPr>
          <p:cNvPicPr>
            <a:picLocks noChangeAspect="1"/>
          </p:cNvPicPr>
          <p:nvPr/>
        </p:nvPicPr>
        <p:blipFill rotWithShape="1">
          <a:blip r:embed="rId3"/>
          <a:srcRect t="11582" r="4" b="2612"/>
          <a:stretch/>
        </p:blipFill>
        <p:spPr>
          <a:xfrm>
            <a:off x="7083423" y="581892"/>
            <a:ext cx="4397433" cy="2518756"/>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outdoor, sky, city, castle&#10;&#10;Description automatically generated">
            <a:extLst>
              <a:ext uri="{FF2B5EF4-FFF2-40B4-BE49-F238E27FC236}">
                <a16:creationId xmlns:a16="http://schemas.microsoft.com/office/drawing/2014/main" id="{4A19D330-65D6-4A4A-8D74-1CCA81FAD87A}"/>
              </a:ext>
            </a:extLst>
          </p:cNvPr>
          <p:cNvPicPr>
            <a:picLocks noChangeAspect="1"/>
          </p:cNvPicPr>
          <p:nvPr/>
        </p:nvPicPr>
        <p:blipFill rotWithShape="1">
          <a:blip r:embed="rId4"/>
          <a:srcRect t="8682" r="1" b="1"/>
          <a:stretch/>
        </p:blipFill>
        <p:spPr>
          <a:xfrm>
            <a:off x="7083423" y="3707894"/>
            <a:ext cx="4395569" cy="25187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C626B35D-202F-4626-BBC6-6106E5E81DC6}"/>
              </a:ext>
            </a:extLst>
          </p:cNvPr>
          <p:cNvPicPr>
            <a:picLocks noChangeAspect="1"/>
          </p:cNvPicPr>
          <p:nvPr/>
        </p:nvPicPr>
        <p:blipFill rotWithShape="1">
          <a:blip r:embed="rId5">
            <a:extLst>
              <a:ext uri="{28A0092B-C50C-407E-A947-70E740481C1C}">
                <a14:useLocalDpi xmlns:a14="http://schemas.microsoft.com/office/drawing/2010/main" val="0"/>
              </a:ext>
            </a:extLst>
          </a:blip>
          <a:srcRect l="15600" t="8748" r="11440" b="18501"/>
          <a:stretch/>
        </p:blipFill>
        <p:spPr>
          <a:xfrm>
            <a:off x="5565449" y="989015"/>
            <a:ext cx="805716" cy="943537"/>
          </a:xfrm>
          <a:prstGeom prst="rect">
            <a:avLst/>
          </a:prstGeom>
        </p:spPr>
      </p:pic>
    </p:spTree>
    <p:extLst>
      <p:ext uri="{BB962C8B-B14F-4D97-AF65-F5344CB8AC3E}">
        <p14:creationId xmlns:p14="http://schemas.microsoft.com/office/powerpoint/2010/main" val="18456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2.jpg" descr="Image result for MAP WORLD&quot;">
            <a:extLst>
              <a:ext uri="{FF2B5EF4-FFF2-40B4-BE49-F238E27FC236}">
                <a16:creationId xmlns:a16="http://schemas.microsoft.com/office/drawing/2014/main" id="{2033B08D-863D-4C8F-8F3D-7457E4D3FE98}"/>
              </a:ext>
            </a:extLst>
          </p:cNvPr>
          <p:cNvPicPr/>
          <p:nvPr/>
        </p:nvPicPr>
        <p:blipFill>
          <a:blip r:embed="rId4"/>
          <a:srcRect/>
          <a:stretch>
            <a:fillRect/>
          </a:stretch>
        </p:blipFill>
        <p:spPr>
          <a:xfrm>
            <a:off x="3280029" y="1088055"/>
            <a:ext cx="8911971" cy="5727809"/>
          </a:xfrm>
          <a:prstGeom prst="rect">
            <a:avLst/>
          </a:prstGeom>
          <a:ln/>
        </p:spPr>
      </p:pic>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645" y="6126729"/>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6094" y="6126728"/>
            <a:ext cx="865664" cy="659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5950" y="6126728"/>
            <a:ext cx="865664" cy="636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5506" y="6126728"/>
            <a:ext cx="997486" cy="689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986" y="6126728"/>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6244" y="6092613"/>
            <a:ext cx="997485" cy="701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2756F7-8E01-4B0D-83EC-9F0B4C61C6D5}"/>
              </a:ext>
            </a:extLst>
          </p:cNvPr>
          <p:cNvSpPr/>
          <p:nvPr/>
        </p:nvSpPr>
        <p:spPr>
          <a:xfrm>
            <a:off x="37880" y="2147362"/>
            <a:ext cx="3448280" cy="2630144"/>
          </a:xfrm>
          <a:prstGeom prst="rect">
            <a:avLst/>
          </a:prstGeom>
          <a:ln>
            <a:noFill/>
          </a:ln>
        </p:spPr>
        <p:txBody>
          <a:bodyPr wrap="square">
            <a:spAutoFit/>
          </a:bodyPr>
          <a:lstStyle/>
          <a:p>
            <a:pPr lvl="0">
              <a:lnSpc>
                <a:spcPct val="120000"/>
              </a:lnSpc>
            </a:pPr>
            <a:r>
              <a:rPr lang="en-US" sz="2800">
                <a:solidFill>
                  <a:srgbClr val="1C11AF"/>
                </a:solidFill>
                <a:latin typeface="Arial" panose="020B0604020202020204" pitchFamily="34" charset="0"/>
                <a:ea typeface="Cambria" panose="02040503050406030204" pitchFamily="18" charset="0"/>
                <a:cs typeface="Arial" panose="020B0604020202020204" pitchFamily="34" charset="0"/>
              </a:rPr>
              <a:t>-T</a:t>
            </a: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ô màu vào các quốc gia thuộc Bắc Mỹ</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en-US" sz="2800">
                <a:solidFill>
                  <a:srgbClr val="1C11AF"/>
                </a:solidFill>
                <a:effectLst/>
                <a:latin typeface="Arial" panose="020B0604020202020204" pitchFamily="34" charset="0"/>
                <a:ea typeface="Cambria" panose="02040503050406030204" pitchFamily="18" charset="0"/>
                <a:cs typeface="Arial" panose="020B0604020202020204" pitchFamily="34" charset="0"/>
              </a:rPr>
              <a:t>- Điền tên  các quốc gia đó vào bản đồ</a:t>
            </a:r>
            <a:endParaRPr lang="en-US" sz="2800">
              <a:solidFill>
                <a:srgbClr val="1C11AF"/>
              </a:solidFill>
              <a:effectLst/>
              <a:latin typeface="Arial" panose="020B0604020202020204" pitchFamily="34" charset="0"/>
              <a:ea typeface="Noto Sans Symbols"/>
              <a:cs typeface="Arial" panose="020B0604020202020204" pitchFamily="34" charset="0"/>
            </a:endParaRPr>
          </a:p>
        </p:txBody>
      </p:sp>
      <p:pic>
        <p:nvPicPr>
          <p:cNvPr id="11" name="2 Minute Timer (To)">
            <a:hlinkClick r:id="" action="ppaction://media"/>
            <a:extLst>
              <a:ext uri="{FF2B5EF4-FFF2-40B4-BE49-F238E27FC236}">
                <a16:creationId xmlns:a16="http://schemas.microsoft.com/office/drawing/2014/main" id="{DF5531F5-6CB6-40DC-8969-6405DC017F8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1439" y="4901860"/>
            <a:ext cx="1773241" cy="950786"/>
          </a:xfrm>
          <a:prstGeom prst="rect">
            <a:avLst/>
          </a:prstGeom>
        </p:spPr>
      </p:pic>
      <p:pic>
        <p:nvPicPr>
          <p:cNvPr id="3" name="Picture 2">
            <a:extLst>
              <a:ext uri="{FF2B5EF4-FFF2-40B4-BE49-F238E27FC236}">
                <a16:creationId xmlns:a16="http://schemas.microsoft.com/office/drawing/2014/main" id="{A31DEB64-F097-40BF-B269-B3E08AF519FC}"/>
              </a:ext>
            </a:extLst>
          </p:cNvPr>
          <p:cNvPicPr>
            <a:picLocks noChangeAspect="1"/>
          </p:cNvPicPr>
          <p:nvPr/>
        </p:nvPicPr>
        <p:blipFill>
          <a:blip r:embed="rId12"/>
          <a:stretch>
            <a:fillRect/>
          </a:stretch>
        </p:blipFill>
        <p:spPr>
          <a:xfrm>
            <a:off x="221439" y="243901"/>
            <a:ext cx="2419688" cy="1276528"/>
          </a:xfrm>
          <a:prstGeom prst="rect">
            <a:avLst/>
          </a:prstGeom>
        </p:spPr>
      </p:pic>
      <p:sp>
        <p:nvSpPr>
          <p:cNvPr id="5" name="TextBox 4">
            <a:extLst>
              <a:ext uri="{FF2B5EF4-FFF2-40B4-BE49-F238E27FC236}">
                <a16:creationId xmlns:a16="http://schemas.microsoft.com/office/drawing/2014/main" id="{9FDB7C30-1826-4F9A-8C45-36C2CDD1C236}"/>
              </a:ext>
            </a:extLst>
          </p:cNvPr>
          <p:cNvSpPr txBox="1"/>
          <p:nvPr/>
        </p:nvSpPr>
        <p:spPr>
          <a:xfrm>
            <a:off x="369483" y="1561343"/>
            <a:ext cx="2419688"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Nhóm 4-5 HS</a:t>
            </a:r>
          </a:p>
        </p:txBody>
      </p:sp>
      <p:sp>
        <p:nvSpPr>
          <p:cNvPr id="13" name="TextBox 12">
            <a:extLst>
              <a:ext uri="{FF2B5EF4-FFF2-40B4-BE49-F238E27FC236}">
                <a16:creationId xmlns:a16="http://schemas.microsoft.com/office/drawing/2014/main" id="{E63D117D-6E4B-40FC-AB87-67E00D1FDEC4}"/>
              </a:ext>
            </a:extLst>
          </p:cNvPr>
          <p:cNvSpPr txBox="1"/>
          <p:nvPr/>
        </p:nvSpPr>
        <p:spPr>
          <a:xfrm>
            <a:off x="37879" y="5893139"/>
            <a:ext cx="2751291"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Thời gian: 2 phút</a:t>
            </a:r>
          </a:p>
        </p:txBody>
      </p:sp>
      <p:pic>
        <p:nvPicPr>
          <p:cNvPr id="6" name="Picture 5">
            <a:extLst>
              <a:ext uri="{FF2B5EF4-FFF2-40B4-BE49-F238E27FC236}">
                <a16:creationId xmlns:a16="http://schemas.microsoft.com/office/drawing/2014/main" id="{88CE85C3-110C-4619-9A97-157D4038BA71}"/>
              </a:ext>
            </a:extLst>
          </p:cNvPr>
          <p:cNvPicPr>
            <a:picLocks noChangeAspect="1"/>
          </p:cNvPicPr>
          <p:nvPr/>
        </p:nvPicPr>
        <p:blipFill>
          <a:blip r:embed="rId13"/>
          <a:stretch>
            <a:fillRect/>
          </a:stretch>
        </p:blipFill>
        <p:spPr>
          <a:xfrm>
            <a:off x="5115541" y="68025"/>
            <a:ext cx="4439694" cy="1020029"/>
          </a:xfrm>
          <a:prstGeom prst="rect">
            <a:avLst/>
          </a:prstGeom>
        </p:spPr>
      </p:pic>
    </p:spTree>
    <p:extLst>
      <p:ext uri="{BB962C8B-B14F-4D97-AF65-F5344CB8AC3E}">
        <p14:creationId xmlns:p14="http://schemas.microsoft.com/office/powerpoint/2010/main" val="1656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B1436C5-8D05-4BD4-87A1-AB8D00A78387}"/>
              </a:ext>
            </a:extLst>
          </p:cNvPr>
          <p:cNvGraphicFramePr>
            <a:graphicFrameLocks noGrp="1"/>
          </p:cNvGraphicFramePr>
          <p:nvPr>
            <p:extLst>
              <p:ext uri="{D42A27DB-BD31-4B8C-83A1-F6EECF244321}">
                <p14:modId xmlns:p14="http://schemas.microsoft.com/office/powerpoint/2010/main" val="176496474"/>
              </p:ext>
            </p:extLst>
          </p:nvPr>
        </p:nvGraphicFramePr>
        <p:xfrm>
          <a:off x="147288" y="43904"/>
          <a:ext cx="11668792" cy="6833845"/>
        </p:xfrm>
        <a:graphic>
          <a:graphicData uri="http://schemas.openxmlformats.org/drawingml/2006/table">
            <a:tbl>
              <a:tblPr firstRow="1" firstCol="1" bandRow="1">
                <a:tableStyleId>{5C22544A-7EE6-4342-B048-85BDC9FD1C3A}</a:tableStyleId>
              </a:tblPr>
              <a:tblGrid>
                <a:gridCol w="2556381">
                  <a:extLst>
                    <a:ext uri="{9D8B030D-6E8A-4147-A177-3AD203B41FA5}">
                      <a16:colId xmlns:a16="http://schemas.microsoft.com/office/drawing/2014/main" val="1203464129"/>
                    </a:ext>
                  </a:extLst>
                </a:gridCol>
                <a:gridCol w="2850611">
                  <a:extLst>
                    <a:ext uri="{9D8B030D-6E8A-4147-A177-3AD203B41FA5}">
                      <a16:colId xmlns:a16="http://schemas.microsoft.com/office/drawing/2014/main" val="153878060"/>
                    </a:ext>
                  </a:extLst>
                </a:gridCol>
                <a:gridCol w="3524817">
                  <a:extLst>
                    <a:ext uri="{9D8B030D-6E8A-4147-A177-3AD203B41FA5}">
                      <a16:colId xmlns:a16="http://schemas.microsoft.com/office/drawing/2014/main" val="2277200834"/>
                    </a:ext>
                  </a:extLst>
                </a:gridCol>
                <a:gridCol w="2736983">
                  <a:extLst>
                    <a:ext uri="{9D8B030D-6E8A-4147-A177-3AD203B41FA5}">
                      <a16:colId xmlns:a16="http://schemas.microsoft.com/office/drawing/2014/main" val="2314959000"/>
                    </a:ext>
                  </a:extLst>
                </a:gridCol>
              </a:tblGrid>
              <a:tr h="1337856">
                <a:tc>
                  <a:txBody>
                    <a:bodyPr/>
                    <a:lstStyle/>
                    <a:p>
                      <a:pPr indent="180340" algn="ctr">
                        <a:lnSpc>
                          <a:spcPct val="120000"/>
                        </a:lnSpc>
                        <a:spcAft>
                          <a:spcPts val="600"/>
                        </a:spcAft>
                      </a:pPr>
                      <a:r>
                        <a:rPr lang="vi-VN" sz="2400">
                          <a:effectLst/>
                          <a:latin typeface="+mn-lt"/>
                        </a:rPr>
                        <a:t>Một số</a:t>
                      </a:r>
                      <a:r>
                        <a:rPr lang="en-US" sz="2400">
                          <a:effectLst/>
                          <a:latin typeface="+mn-lt"/>
                        </a:rPr>
                        <a:t> </a:t>
                      </a:r>
                      <a:r>
                        <a:rPr lang="vi-VN" sz="2400">
                          <a:effectLst/>
                          <a:latin typeface="+mn-lt"/>
                        </a:rPr>
                        <a:t>nước đông dân trên thế giới</a:t>
                      </a:r>
                      <a:endParaRPr lang="en-US" sz="2400">
                        <a:effectLst/>
                        <a:latin typeface="+mn-lt"/>
                        <a:ea typeface="Calibri" panose="020F0502020204030204" pitchFamily="34" charset="0"/>
                      </a:endParaRPr>
                    </a:p>
                  </a:txBody>
                  <a:tcPr marL="68580" marR="68580" marT="0" marB="0"/>
                </a:tc>
                <a:tc>
                  <a:txBody>
                    <a:bodyPr/>
                    <a:lstStyle/>
                    <a:p>
                      <a:pPr indent="180340" algn="ctr">
                        <a:lnSpc>
                          <a:spcPct val="120000"/>
                        </a:lnSpc>
                        <a:spcAft>
                          <a:spcPts val="600"/>
                        </a:spcAft>
                      </a:pPr>
                      <a:r>
                        <a:rPr lang="vi-VN" sz="2400">
                          <a:effectLst/>
                          <a:latin typeface="+mn-lt"/>
                        </a:rPr>
                        <a:t>Quốc kì</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Dân số ( triệu người)</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Tên quốc gia</a:t>
                      </a:r>
                      <a:endParaRPr lang="en-US" sz="24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774461848"/>
                  </a:ext>
                </a:extLst>
              </a:tr>
              <a:tr h="878709">
                <a:tc>
                  <a:txBody>
                    <a:bodyPr/>
                    <a:lstStyle/>
                    <a:p>
                      <a:pPr indent="180340" algn="ctr">
                        <a:lnSpc>
                          <a:spcPct val="120000"/>
                        </a:lnSpc>
                        <a:spcAft>
                          <a:spcPts val="600"/>
                        </a:spcAft>
                      </a:pPr>
                      <a:r>
                        <a:rPr lang="vi-VN" sz="2400">
                          <a:effectLst/>
                          <a:latin typeface="+mn-lt"/>
                        </a:rPr>
                        <a:t>1</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1390,9 </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744329080"/>
                  </a:ext>
                </a:extLst>
              </a:tr>
              <a:tr h="878709">
                <a:tc>
                  <a:txBody>
                    <a:bodyPr/>
                    <a:lstStyle/>
                    <a:p>
                      <a:pPr indent="180340" algn="ctr">
                        <a:lnSpc>
                          <a:spcPct val="120000"/>
                        </a:lnSpc>
                        <a:spcAft>
                          <a:spcPts val="600"/>
                        </a:spcAft>
                      </a:pPr>
                      <a:r>
                        <a:rPr lang="vi-VN" sz="2400">
                          <a:effectLst/>
                          <a:latin typeface="+mn-lt"/>
                        </a:rPr>
                        <a:t>2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1316,9</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636045531"/>
                  </a:ext>
                </a:extLst>
              </a:tr>
              <a:tr h="488809">
                <a:tc>
                  <a:txBody>
                    <a:bodyPr/>
                    <a:lstStyle/>
                    <a:p>
                      <a:pPr indent="180340" algn="ctr">
                        <a:lnSpc>
                          <a:spcPct val="120000"/>
                        </a:lnSpc>
                        <a:spcAft>
                          <a:spcPts val="600"/>
                        </a:spcAft>
                      </a:pPr>
                      <a:r>
                        <a:rPr lang="vi-VN" sz="2400">
                          <a:effectLst/>
                          <a:latin typeface="+mn-lt"/>
                        </a:rPr>
                        <a:t>3</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326,5</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775042689"/>
                  </a:ext>
                </a:extLst>
              </a:tr>
              <a:tr h="986544">
                <a:tc>
                  <a:txBody>
                    <a:bodyPr/>
                    <a:lstStyle/>
                    <a:p>
                      <a:pPr indent="180340" algn="ctr">
                        <a:lnSpc>
                          <a:spcPct val="120000"/>
                        </a:lnSpc>
                        <a:spcAft>
                          <a:spcPts val="600"/>
                        </a:spcAft>
                      </a:pPr>
                      <a:r>
                        <a:rPr lang="vi-VN" sz="2400">
                          <a:effectLst/>
                          <a:latin typeface="+mn-lt"/>
                        </a:rPr>
                        <a:t>10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libri" panose="020F050202020403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130,2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772241320"/>
                  </a:ext>
                </a:extLst>
              </a:tr>
              <a:tr h="488809">
                <a:tc>
                  <a:txBody>
                    <a:bodyPr/>
                    <a:lstStyle/>
                    <a:p>
                      <a:pPr indent="180340" algn="ctr">
                        <a:lnSpc>
                          <a:spcPct val="120000"/>
                        </a:lnSpc>
                        <a:spcAft>
                          <a:spcPts val="600"/>
                        </a:spcAft>
                      </a:pPr>
                      <a:r>
                        <a:rPr lang="vi-VN" sz="2400">
                          <a:effectLst/>
                          <a:latin typeface="+mn-lt"/>
                        </a:rPr>
                        <a:t>15</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96,2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1129363"/>
                  </a:ext>
                </a:extLst>
              </a:tr>
              <a:tr h="488809">
                <a:tc>
                  <a:txBody>
                    <a:bodyPr/>
                    <a:lstStyle/>
                    <a:p>
                      <a:pPr indent="180340" algn="ctr">
                        <a:lnSpc>
                          <a:spcPct val="120000"/>
                        </a:lnSpc>
                        <a:spcAft>
                          <a:spcPts val="600"/>
                        </a:spcAft>
                      </a:pPr>
                      <a:r>
                        <a:rPr lang="vi-VN" sz="2400">
                          <a:effectLst/>
                          <a:latin typeface="+mn-lt"/>
                        </a:rPr>
                        <a:t>38 </a:t>
                      </a:r>
                      <a:endParaRPr lang="en-US" sz="2400">
                        <a:effectLst/>
                        <a:latin typeface="+mn-lt"/>
                      </a:endParaRPr>
                    </a:p>
                    <a:p>
                      <a:pPr indent="180340" algn="ctr">
                        <a:lnSpc>
                          <a:spcPct val="120000"/>
                        </a:lnSpc>
                        <a:spcAft>
                          <a:spcPts val="600"/>
                        </a:spcAft>
                      </a:pP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36,6</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989842002"/>
                  </a:ext>
                </a:extLst>
              </a:tr>
            </a:tbl>
          </a:graphicData>
        </a:graphic>
      </p:graphicFrame>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124" y="3187837"/>
            <a:ext cx="1493520" cy="85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84" y="5041472"/>
            <a:ext cx="1493520"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958" y="5943565"/>
            <a:ext cx="1516172"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124" y="1377080"/>
            <a:ext cx="1493520" cy="8606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9124" y="2317051"/>
            <a:ext cx="1493520" cy="799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84" y="4091353"/>
            <a:ext cx="1502360" cy="912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C4C33-7172-4F05-9115-188298BE045E}"/>
              </a:ext>
            </a:extLst>
          </p:cNvPr>
          <p:cNvSpPr txBox="1"/>
          <p:nvPr/>
        </p:nvSpPr>
        <p:spPr>
          <a:xfrm>
            <a:off x="9398000" y="1505638"/>
            <a:ext cx="2534316" cy="954107"/>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T</a:t>
            </a:r>
            <a:r>
              <a:rPr lang="en-US" sz="2800">
                <a:solidFill>
                  <a:srgbClr val="1C11AF"/>
                </a:solidFill>
                <a:latin typeface="Arial" panose="020B0604020202020204" pitchFamily="34" charset="0"/>
                <a:cs typeface="Arial" panose="020B0604020202020204" pitchFamily="34" charset="0"/>
              </a:rPr>
              <a:t>rung </a:t>
            </a:r>
            <a:r>
              <a:rPr lang="vi-VN" sz="2800">
                <a:solidFill>
                  <a:srgbClr val="1C11AF"/>
                </a:solidFill>
                <a:latin typeface="Arial" panose="020B0604020202020204" pitchFamily="34" charset="0"/>
                <a:cs typeface="Arial" panose="020B0604020202020204" pitchFamily="34" charset="0"/>
              </a:rPr>
              <a:t>Q</a:t>
            </a:r>
            <a:r>
              <a:rPr lang="en-US" sz="2800">
                <a:solidFill>
                  <a:srgbClr val="1C11AF"/>
                </a:solidFill>
                <a:latin typeface="Arial" panose="020B0604020202020204" pitchFamily="34" charset="0"/>
                <a:cs typeface="Arial" panose="020B0604020202020204" pitchFamily="34" charset="0"/>
              </a:rPr>
              <a:t>uốc</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a:p>
            <a:endParaRPr lang="en-US" sz="280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67728C-F91C-482F-AA99-1F32075EE479}"/>
              </a:ext>
            </a:extLst>
          </p:cNvPr>
          <p:cNvSpPr txBox="1"/>
          <p:nvPr/>
        </p:nvSpPr>
        <p:spPr>
          <a:xfrm>
            <a:off x="9530080" y="2391516"/>
            <a:ext cx="1838960" cy="523220"/>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Ấn Độ</a:t>
            </a:r>
            <a:endParaRPr lang="en-US" sz="2800">
              <a:solidFill>
                <a:srgbClr val="1C11A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D2CA91-D261-4583-95B6-116C1020F5D6}"/>
              </a:ext>
            </a:extLst>
          </p:cNvPr>
          <p:cNvSpPr txBox="1"/>
          <p:nvPr/>
        </p:nvSpPr>
        <p:spPr>
          <a:xfrm>
            <a:off x="9530080" y="3263022"/>
            <a:ext cx="1838960"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Hoa Kì</a:t>
            </a:r>
          </a:p>
        </p:txBody>
      </p:sp>
      <p:sp>
        <p:nvSpPr>
          <p:cNvPr id="16" name="TextBox 15">
            <a:extLst>
              <a:ext uri="{FF2B5EF4-FFF2-40B4-BE49-F238E27FC236}">
                <a16:creationId xmlns:a16="http://schemas.microsoft.com/office/drawing/2014/main" id="{5348E91E-EBA4-40F6-8CAE-C87CABA2458D}"/>
              </a:ext>
            </a:extLst>
          </p:cNvPr>
          <p:cNvSpPr txBox="1"/>
          <p:nvPr/>
        </p:nvSpPr>
        <p:spPr>
          <a:xfrm>
            <a:off x="9225280" y="4298511"/>
            <a:ext cx="1838960"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Mê-hi-cô</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3FE0A2E-3C04-4499-A5F2-9DB0CE3B1206}"/>
              </a:ext>
            </a:extLst>
          </p:cNvPr>
          <p:cNvSpPr txBox="1"/>
          <p:nvPr/>
        </p:nvSpPr>
        <p:spPr>
          <a:xfrm>
            <a:off x="9215756" y="6135409"/>
            <a:ext cx="2447924"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Ca – na - đa</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52CF9AE-3EC6-4096-85A0-F3142F1C081E}"/>
              </a:ext>
            </a:extLst>
          </p:cNvPr>
          <p:cNvSpPr txBox="1"/>
          <p:nvPr/>
        </p:nvSpPr>
        <p:spPr>
          <a:xfrm>
            <a:off x="9215756" y="5170017"/>
            <a:ext cx="1838960" cy="561885"/>
          </a:xfrm>
          <a:prstGeom prst="rect">
            <a:avLst/>
          </a:prstGeom>
          <a:noFill/>
        </p:spPr>
        <p:txBody>
          <a:bodyPr wrap="square" rtlCol="0">
            <a:spAutoFit/>
          </a:bodyPr>
          <a:lstStyle/>
          <a:p>
            <a:pPr indent="180340">
              <a:lnSpc>
                <a:spcPct val="120000"/>
              </a:lnSpc>
              <a:spcAft>
                <a:spcPts val="600"/>
              </a:spcAft>
            </a:pPr>
            <a:r>
              <a:rPr lang="en-US" sz="2800">
                <a:solidFill>
                  <a:srgbClr val="1C11AF"/>
                </a:solidFill>
                <a:latin typeface="Arial" panose="020B0604020202020204" pitchFamily="34" charset="0"/>
                <a:cs typeface="Arial" panose="020B0604020202020204" pitchFamily="34" charset="0"/>
              </a:rPr>
              <a:t>Việt Nam</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pic>
        <p:nvPicPr>
          <p:cNvPr id="19" name="1 Minute Timer- Nho">
            <a:hlinkClick r:id="" action="ppaction://media"/>
            <a:extLst>
              <a:ext uri="{FF2B5EF4-FFF2-40B4-BE49-F238E27FC236}">
                <a16:creationId xmlns:a16="http://schemas.microsoft.com/office/drawing/2014/main" id="{1D7F277F-8F92-4451-847F-62EDED99B9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0089" y="1377080"/>
            <a:ext cx="1422759" cy="799677"/>
          </a:xfrm>
          <a:prstGeom prst="rect">
            <a:avLst/>
          </a:prstGeom>
        </p:spPr>
      </p:pic>
    </p:spTree>
    <p:extLst>
      <p:ext uri="{BB962C8B-B14F-4D97-AF65-F5344CB8AC3E}">
        <p14:creationId xmlns:p14="http://schemas.microsoft.com/office/powerpoint/2010/main" val="309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video>
              <p:cMediaNode vol="80000">
                <p:cTn id="37" fill="hold" display="0">
                  <p:stCondLst>
                    <p:cond delay="indefinite"/>
                  </p:stCondLst>
                </p:cTn>
                <p:tgtEl>
                  <p:spTgt spid="19"/>
                </p:tgtEl>
              </p:cMediaNode>
            </p:video>
          </p:childTnLst>
        </p:cTn>
      </p:par>
    </p:tnLst>
    <p:bldLst>
      <p:bldP spid="7" grpId="0"/>
      <p:bldP spid="8"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2476232" y="1706134"/>
            <a:ext cx="5899227"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3195536" y="1792429"/>
            <a:ext cx="8425559"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714004" y="1706134"/>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823824" y="3329848"/>
            <a:ext cx="8082981"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3044263" y="3491420"/>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0" name="Arrow: Pentagon 29">
            <a:extLst>
              <a:ext uri="{FF2B5EF4-FFF2-40B4-BE49-F238E27FC236}">
                <a16:creationId xmlns:a16="http://schemas.microsoft.com/office/drawing/2014/main" id="{5842362C-C37A-4057-BCCB-B6B9E2ED8C94}"/>
              </a:ext>
            </a:extLst>
          </p:cNvPr>
          <p:cNvSpPr/>
          <p:nvPr/>
        </p:nvSpPr>
        <p:spPr>
          <a:xfrm>
            <a:off x="1714004" y="332692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704736" y="363429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18D397-C1D2-413B-8557-76C0E562E45F}"/>
              </a:ext>
            </a:extLst>
          </p:cNvPr>
          <p:cNvGrpSpPr/>
          <p:nvPr/>
        </p:nvGrpSpPr>
        <p:grpSpPr>
          <a:xfrm>
            <a:off x="1823824" y="4859356"/>
            <a:ext cx="8082981" cy="872949"/>
            <a:chOff x="1133366" y="2220084"/>
            <a:chExt cx="5681780" cy="914400"/>
          </a:xfrm>
          <a:solidFill>
            <a:schemeClr val="accent4">
              <a:lumMod val="20000"/>
              <a:lumOff val="80000"/>
            </a:schemeClr>
          </a:solidFill>
        </p:grpSpPr>
        <p:sp>
          <p:nvSpPr>
            <p:cNvPr id="19" name="Arrow: Pentagon 18">
              <a:extLst>
                <a:ext uri="{FF2B5EF4-FFF2-40B4-BE49-F238E27FC236}">
                  <a16:creationId xmlns:a16="http://schemas.microsoft.com/office/drawing/2014/main" id="{019FFCE9-49F0-443B-839D-9FEDD837901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8DC3C716-1DDB-4F69-9200-1D2DAC4506A0}"/>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6CBEB3AC-C73B-4ACD-B891-743AD1533598}"/>
              </a:ext>
            </a:extLst>
          </p:cNvPr>
          <p:cNvSpPr txBox="1"/>
          <p:nvPr/>
        </p:nvSpPr>
        <p:spPr>
          <a:xfrm>
            <a:off x="3015956" y="481586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22" name="Arrow: Pentagon 21">
            <a:extLst>
              <a:ext uri="{FF2B5EF4-FFF2-40B4-BE49-F238E27FC236}">
                <a16:creationId xmlns:a16="http://schemas.microsoft.com/office/drawing/2014/main" id="{303B4479-C2A4-4283-AFB4-9ADB8EC07D74}"/>
              </a:ext>
            </a:extLst>
          </p:cNvPr>
          <p:cNvSpPr/>
          <p:nvPr/>
        </p:nvSpPr>
        <p:spPr>
          <a:xfrm>
            <a:off x="1714004" y="485643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59A971AB-ED43-43A0-BF0D-1D3390747580}"/>
              </a:ext>
            </a:extLst>
          </p:cNvPr>
          <p:cNvSpPr/>
          <p:nvPr/>
        </p:nvSpPr>
        <p:spPr>
          <a:xfrm rot="5400000">
            <a:off x="2704736" y="516380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F12A7DAC-3CF7-412E-9DDB-683A209583DB}"/>
              </a:ext>
            </a:extLst>
          </p:cNvPr>
          <p:cNvSpPr/>
          <p:nvPr/>
        </p:nvSpPr>
        <p:spPr>
          <a:xfrm>
            <a:off x="354419" y="2467454"/>
            <a:ext cx="6029898" cy="1384995"/>
          </a:xfrm>
          <a:prstGeom prst="rect">
            <a:avLst/>
          </a:prstGeom>
          <a:ln>
            <a:solidFill>
              <a:srgbClr val="0070C0"/>
            </a:solidFill>
            <a:prstDash val="sysDash"/>
          </a:ln>
        </p:spPr>
        <p:txBody>
          <a:bodyPr wrap="square">
            <a:spAutoFit/>
          </a:bodyPr>
          <a:lstStyle/>
          <a:p>
            <a:pPr algn="just"/>
            <a:r>
              <a:rPr lang="vi-VN" sz="2800">
                <a:solidFill>
                  <a:srgbClr val="FF0000"/>
                </a:solidFill>
              </a:rPr>
              <a:t>Dựa vào hình 1 và thông tin trong mục a, hãy nêu đặc điểm nhập cư và chủng tộc ở Bắc Mỹ</a:t>
            </a:r>
            <a:r>
              <a:rPr lang="en-US" sz="2800">
                <a:solidFill>
                  <a:srgbClr val="FF0000"/>
                </a:solidFill>
              </a:rPr>
              <a:t>?</a:t>
            </a:r>
            <a:endParaRPr lang="en-US"/>
          </a:p>
        </p:txBody>
      </p:sp>
      <p:pic>
        <p:nvPicPr>
          <p:cNvPr id="1026" name="Picture 2">
            <a:extLst>
              <a:ext uri="{FF2B5EF4-FFF2-40B4-BE49-F238E27FC236}">
                <a16:creationId xmlns:a16="http://schemas.microsoft.com/office/drawing/2014/main" id="{D85301AB-F82A-49F7-AC12-07A17FE1F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F0CD25D-661E-495F-A30B-0AE3145B2727}"/>
              </a:ext>
            </a:extLst>
          </p:cNvPr>
          <p:cNvGrpSpPr/>
          <p:nvPr/>
        </p:nvGrpSpPr>
        <p:grpSpPr>
          <a:xfrm>
            <a:off x="1368054" y="1392081"/>
            <a:ext cx="3810866" cy="827835"/>
            <a:chOff x="3222881" y="908516"/>
            <a:chExt cx="3514971" cy="682233"/>
          </a:xfrm>
        </p:grpSpPr>
        <p:sp>
          <p:nvSpPr>
            <p:cNvPr id="14" name="Rectangle: Rounded Corners 13">
              <a:extLst>
                <a:ext uri="{FF2B5EF4-FFF2-40B4-BE49-F238E27FC236}">
                  <a16:creationId xmlns:a16="http://schemas.microsoft.com/office/drawing/2014/main" id="{CA85FB95-00D5-4995-8460-EC668DF001AD}"/>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45712629-CC6A-4A64-A678-75C676DA4CFB}"/>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1C2686E4-BB9B-48C8-A660-3F4C894FE8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6896" y="4667527"/>
            <a:ext cx="1807033" cy="1015663"/>
          </a:xfrm>
          <a:prstGeom prst="rect">
            <a:avLst/>
          </a:prstGeom>
        </p:spPr>
      </p:pic>
      <p:grpSp>
        <p:nvGrpSpPr>
          <p:cNvPr id="21" name="Group 20">
            <a:extLst>
              <a:ext uri="{FF2B5EF4-FFF2-40B4-BE49-F238E27FC236}">
                <a16:creationId xmlns:a16="http://schemas.microsoft.com/office/drawing/2014/main" id="{192F9060-A032-4DE2-996F-B90ABA01838A}"/>
              </a:ext>
            </a:extLst>
          </p:cNvPr>
          <p:cNvGrpSpPr/>
          <p:nvPr/>
        </p:nvGrpSpPr>
        <p:grpSpPr>
          <a:xfrm>
            <a:off x="180864" y="3920266"/>
            <a:ext cx="1420858" cy="1151262"/>
            <a:chOff x="3634055" y="3302115"/>
            <a:chExt cx="848449" cy="796469"/>
          </a:xfrm>
        </p:grpSpPr>
        <p:pic>
          <p:nvPicPr>
            <p:cNvPr id="22" name="Picture 21">
              <a:extLst>
                <a:ext uri="{FF2B5EF4-FFF2-40B4-BE49-F238E27FC236}">
                  <a16:creationId xmlns:a16="http://schemas.microsoft.com/office/drawing/2014/main" id="{733F8BAA-01A5-4C54-B147-0F17D58E1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3" name="Picture 22">
              <a:extLst>
                <a:ext uri="{FF2B5EF4-FFF2-40B4-BE49-F238E27FC236}">
                  <a16:creationId xmlns:a16="http://schemas.microsoft.com/office/drawing/2014/main" id="{4323757F-C729-4025-B182-5CFCDDE570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4" name="Rectangle 23">
            <a:extLst>
              <a:ext uri="{FF2B5EF4-FFF2-40B4-BE49-F238E27FC236}">
                <a16:creationId xmlns:a16="http://schemas.microsoft.com/office/drawing/2014/main" id="{ED5498DD-82A5-4854-B789-F69423A5C7F4}"/>
              </a:ext>
            </a:extLst>
          </p:cNvPr>
          <p:cNvSpPr/>
          <p:nvPr/>
        </p:nvSpPr>
        <p:spPr>
          <a:xfrm>
            <a:off x="1674276" y="465213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id="{6D427465-E886-4885-BF21-E9096C493F18}"/>
              </a:ext>
            </a:extLst>
          </p:cNvPr>
          <p:cNvSpPr/>
          <p:nvPr/>
        </p:nvSpPr>
        <p:spPr>
          <a:xfrm>
            <a:off x="1803178" y="565235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Hình ảnh 4">
            <a:extLst>
              <a:ext uri="{FF2B5EF4-FFF2-40B4-BE49-F238E27FC236}">
                <a16:creationId xmlns:a16="http://schemas.microsoft.com/office/drawing/2014/main" id="{67C47F0B-1B47-410C-B1B1-017714BAA8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11085" y="1047104"/>
            <a:ext cx="867179" cy="1384996"/>
          </a:xfrm>
          <a:prstGeom prst="rect">
            <a:avLst/>
          </a:prstGeom>
        </p:spPr>
      </p:pic>
      <p:pic>
        <p:nvPicPr>
          <p:cNvPr id="27" name="Picture 26" descr="Icon&#10;&#10;Description automatically generated">
            <a:extLst>
              <a:ext uri="{FF2B5EF4-FFF2-40B4-BE49-F238E27FC236}">
                <a16:creationId xmlns:a16="http://schemas.microsoft.com/office/drawing/2014/main" id="{E0509DF2-44C1-4726-9BD3-7E78794BD58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5203884" y="1143612"/>
            <a:ext cx="1327698" cy="1267807"/>
          </a:xfrm>
          <a:prstGeom prst="rect">
            <a:avLst/>
          </a:prstGeom>
          <a:noFill/>
        </p:spPr>
      </p:pic>
    </p:spTree>
    <p:extLst>
      <p:ext uri="{BB962C8B-B14F-4D97-AF65-F5344CB8AC3E}">
        <p14:creationId xmlns:p14="http://schemas.microsoft.com/office/powerpoint/2010/main" val="1748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par>
                                <p:cTn id="38" presetID="2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childTnLst>
        </p:cTn>
      </p:par>
    </p:tnLst>
    <p:bldLst>
      <p:bldP spid="7" grpId="0"/>
      <p:bldP spid="11"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903F385E-9132-43BE-9850-62BC73307269}"/>
              </a:ext>
            </a:extLst>
          </p:cNvPr>
          <p:cNvSpPr/>
          <p:nvPr/>
        </p:nvSpPr>
        <p:spPr>
          <a:xfrm>
            <a:off x="224509" y="1613118"/>
            <a:ext cx="6496202" cy="1815882"/>
          </a:xfrm>
          <a:prstGeom prst="rect">
            <a:avLst/>
          </a:prstGeom>
        </p:spPr>
        <p:txBody>
          <a:bodyPr wrap="square">
            <a:spAutoFit/>
          </a:bodyPr>
          <a:lstStyle/>
          <a:p>
            <a:pPr algn="just"/>
            <a:r>
              <a:rPr lang="vi-VN" sz="2800">
                <a:solidFill>
                  <a:srgbClr val="2B26F6"/>
                </a:solidFill>
              </a:rPr>
              <a:t>+ Con người cư trú trên lãnh thổ Bắc Mỹ cách đây khoảng 20 - 30 nghìn năm (Người Anh-điêng và E-xki-mô di cư từ châu Á sang).</a:t>
            </a:r>
          </a:p>
        </p:txBody>
      </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372473" y="1171551"/>
            <a:ext cx="2350323"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nhập cư:</a:t>
            </a:r>
          </a:p>
        </p:txBody>
      </p:sp>
      <p:sp>
        <p:nvSpPr>
          <p:cNvPr id="14" name="Rectangle 13">
            <a:extLst>
              <a:ext uri="{FF2B5EF4-FFF2-40B4-BE49-F238E27FC236}">
                <a16:creationId xmlns:a16="http://schemas.microsoft.com/office/drawing/2014/main" id="{52AC57FD-773C-4626-A2F3-AD6C89310E23}"/>
              </a:ext>
            </a:extLst>
          </p:cNvPr>
          <p:cNvSpPr/>
          <p:nvPr/>
        </p:nvSpPr>
        <p:spPr>
          <a:xfrm>
            <a:off x="224509" y="3434917"/>
            <a:ext cx="6496202" cy="1815882"/>
          </a:xfrm>
          <a:prstGeom prst="rect">
            <a:avLst/>
          </a:prstGeom>
        </p:spPr>
        <p:txBody>
          <a:bodyPr wrap="square">
            <a:spAutoFit/>
          </a:bodyPr>
          <a:lstStyle/>
          <a:p>
            <a:pPr algn="just"/>
            <a:r>
              <a:rPr lang="vi-VN" sz="2800">
                <a:solidFill>
                  <a:srgbClr val="2B26F6"/>
                </a:solidFill>
              </a:rPr>
              <a:t>+ Sau cuộc phát kiến ra châu Mỹ năm 1492, người châu Âu di cư sang ngày càng nhiều, người da đen từ châu Phi bị bắt sang làm nô lệ.</a:t>
            </a:r>
          </a:p>
        </p:txBody>
      </p:sp>
      <p:sp>
        <p:nvSpPr>
          <p:cNvPr id="15" name="Rectangle 14">
            <a:extLst>
              <a:ext uri="{FF2B5EF4-FFF2-40B4-BE49-F238E27FC236}">
                <a16:creationId xmlns:a16="http://schemas.microsoft.com/office/drawing/2014/main" id="{73A51517-3084-4E59-8940-8898B877EC03}"/>
              </a:ext>
            </a:extLst>
          </p:cNvPr>
          <p:cNvSpPr/>
          <p:nvPr/>
        </p:nvSpPr>
        <p:spPr>
          <a:xfrm>
            <a:off x="231355" y="5307334"/>
            <a:ext cx="6496202" cy="1384995"/>
          </a:xfrm>
          <a:prstGeom prst="rect">
            <a:avLst/>
          </a:prstGeom>
        </p:spPr>
        <p:txBody>
          <a:bodyPr wrap="square">
            <a:spAutoFit/>
          </a:bodyPr>
          <a:lstStyle/>
          <a:p>
            <a:pPr algn="just"/>
            <a:r>
              <a:rPr lang="vi-VN" sz="2800">
                <a:solidFill>
                  <a:srgbClr val="2B26F6"/>
                </a:solidFill>
              </a:rPr>
              <a:t>+ Sau Chiến tranh thế giới thứ 2, xuất hiện các đợt di dân từ nhiều khu vực trên thế giới vào Bắc Mỹ.</a:t>
            </a:r>
            <a:endParaRPr lang="en-US" sz="2800">
              <a:solidFill>
                <a:srgbClr val="2B26F6"/>
              </a:solidFill>
            </a:endParaRPr>
          </a:p>
        </p:txBody>
      </p:sp>
    </p:spTree>
    <p:extLst>
      <p:ext uri="{BB962C8B-B14F-4D97-AF65-F5344CB8AC3E}">
        <p14:creationId xmlns:p14="http://schemas.microsoft.com/office/powerpoint/2010/main" val="37269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a:latin typeface="Times New Roman" panose="02020603050405020304" pitchFamily="18" charset="0"/>
                </a:rPr>
                <a:t> </a:t>
              </a:r>
              <a:r>
                <a:rPr lang="vi-VN" altLang="en-US" sz="2000" b="1">
                  <a:solidFill>
                    <a:srgbClr val="C00000"/>
                  </a:solidFill>
                  <a:latin typeface="+mn-lt"/>
                </a:rPr>
                <a:t>Dân số người Việt Nam nhập cư tại Hoa Kỳ</a:t>
              </a:r>
              <a:endParaRPr lang="en-US" altLang="en-US" sz="2000" b="1">
                <a:solidFill>
                  <a:srgbClr val="C00000"/>
                </a:solidFill>
                <a:latin typeface="+mn-lt"/>
              </a:endParaRPr>
            </a:p>
          </p:txBody>
        </p:sp>
      </p:grpSp>
      <p:sp>
        <p:nvSpPr>
          <p:cNvPr id="6" name="TextBox 3">
            <a:extLst>
              <a:ext uri="{FF2B5EF4-FFF2-40B4-BE49-F238E27FC236}">
                <a16:creationId xmlns:a16="http://schemas.microsoft.com/office/drawing/2014/main"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N</a:t>
            </a:r>
            <a:r>
              <a:rPr lang="vi-VN" altLang="en-US" b="1">
                <a:solidFill>
                  <a:srgbClr val="0070C0"/>
                </a:solidFill>
                <a:latin typeface="Arial" panose="020B0604020202020204" pitchFamily="34" charset="0"/>
                <a:cs typeface="Arial" panose="020B0604020202020204" pitchFamily="34" charset="0"/>
              </a:rPr>
              <a:t>hững người nhập cư Việt Nam tại Hoa Kỳ đã phát triển trở thành một trong những nhóm cư dân lớn nhất của đất nước </a:t>
            </a:r>
            <a:r>
              <a:rPr lang="vi-VN" altLang="en-US" b="1">
                <a:solidFill>
                  <a:srgbClr val="0070C0"/>
                </a:solidFill>
                <a:latin typeface="+mn-lt"/>
              </a:rPr>
              <a:t>này</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a:solidFill>
                  <a:srgbClr val="FF00FF"/>
                </a:solidFill>
                <a:cs typeface="Arial" charset="0"/>
              </a:rPr>
              <a:t>Theo số liệu của tổ chức di trú thế giới, hàng năm có khoảng, 45,1 triệu người nhập cư trái phép vào Bắc Mỹ... </a:t>
            </a:r>
            <a:endParaRPr lang="en-US" sz="2800" b="1">
              <a:solidFill>
                <a:srgbClr val="FF00FF"/>
              </a:solidFill>
              <a:latin typeface="Times New Roman" pitchFamily="18" charset="0"/>
              <a:cs typeface="Times New Roman" pitchFamily="18" charset="0"/>
            </a:endParaRPr>
          </a:p>
        </p:txBody>
      </p:sp>
      <p:pic>
        <p:nvPicPr>
          <p:cNvPr id="23555" name="Picture 4">
            <a:extLst>
              <a:ext uri="{FF2B5EF4-FFF2-40B4-BE49-F238E27FC236}">
                <a16:creationId xmlns:a16="http://schemas.microsoft.com/office/drawing/2014/main"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2B26F6"/>
                </a:solidFill>
                <a:latin typeface="Arial" panose="020B0604020202020204" pitchFamily="34" charset="0"/>
                <a:cs typeface="Arial" panose="020B0604020202020204" pitchFamily="34" charset="0"/>
              </a:rPr>
              <a:t>Người da đen  châu Phi di cư bất hợp pháp vào Hoa Kì</a:t>
            </a:r>
          </a:p>
        </p:txBody>
      </p:sp>
      <p:pic>
        <p:nvPicPr>
          <p:cNvPr id="5" name="Picture 4">
            <a:extLst>
              <a:ext uri="{FF2B5EF4-FFF2-40B4-BE49-F238E27FC236}">
                <a16:creationId xmlns:a16="http://schemas.microsoft.com/office/drawing/2014/main" id="{829F5233-ED55-4598-884E-92C5669B1591}"/>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1390</Words>
  <Application>Microsoft Office PowerPoint</Application>
  <PresentationFormat>Widescreen</PresentationFormat>
  <Paragraphs>187</Paragraphs>
  <Slides>30</Slides>
  <Notes>10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Bebas Neue Bold</vt:lpstr>
      <vt:lpstr>#9Slide03 SFU Futura_12</vt:lpstr>
      <vt:lpstr>.VnTime</vt:lpstr>
      <vt:lpstr>Arial</vt:lpstr>
      <vt:lpstr>Calibri</vt:lpstr>
      <vt:lpstr>Calibri Light</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2022-07-09T11:26:40Z</dcterms:created>
  <dcterms:modified xsi:type="dcterms:W3CDTF">2023-08-14T02:38:31Z</dcterms:modified>
</cp:coreProperties>
</file>