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17" r:id="rId3"/>
    <p:sldId id="558" r:id="rId4"/>
    <p:sldId id="305" r:id="rId5"/>
    <p:sldId id="267" r:id="rId6"/>
    <p:sldId id="577" r:id="rId7"/>
    <p:sldId id="320" r:id="rId8"/>
    <p:sldId id="578" r:id="rId9"/>
    <p:sldId id="575" r:id="rId10"/>
    <p:sldId id="574" r:id="rId11"/>
    <p:sldId id="576" r:id="rId12"/>
    <p:sldId id="277" r:id="rId13"/>
    <p:sldId id="565" r:id="rId14"/>
    <p:sldId id="579" r:id="rId15"/>
    <p:sldId id="580" r:id="rId16"/>
    <p:sldId id="581" r:id="rId17"/>
    <p:sldId id="571" r:id="rId18"/>
    <p:sldId id="572" r:id="rId19"/>
    <p:sldId id="5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Tran" initials="TT" lastIdx="1" clrIdx="0">
    <p:extLst>
      <p:ext uri="{19B8F6BF-5375-455C-9EA6-DF929625EA0E}">
        <p15:presenceInfo xmlns:p15="http://schemas.microsoft.com/office/powerpoint/2012/main" userId="32beb6e879873b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21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24T19:21:42.797" idx="1">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8AA88-2CAE-4098-8F61-42E1C92D7829}"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8CD80-D991-4C7F-9450-EE760642483D}" type="slidenum">
              <a:rPr lang="en-US" smtClean="0"/>
              <a:t>‹#›</a:t>
            </a:fld>
            <a:endParaRPr lang="en-US"/>
          </a:p>
        </p:txBody>
      </p:sp>
    </p:spTree>
    <p:extLst>
      <p:ext uri="{BB962C8B-B14F-4D97-AF65-F5344CB8AC3E}">
        <p14:creationId xmlns:p14="http://schemas.microsoft.com/office/powerpoint/2010/main" val="416349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040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493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48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947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72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8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2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9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28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DF291D-9173-4CFA-8916-8B6A66938E27}"/>
              </a:ext>
            </a:extLst>
          </p:cNvPr>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19B0161C-393F-4991-AFA9-7E6EF2829D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13B6E3E-55DF-4B4D-B2E1-4B3D4200379C}"/>
              </a:ext>
            </a:extLst>
          </p:cNvPr>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3157604545"/>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26829163"/>
      </p:ext>
    </p:extLst>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2676978"/>
      </p:ext>
    </p:extLst>
  </p:cSld>
  <p:clrMapOvr>
    <a:masterClrMapping/>
  </p:clrMapOvr>
  <p:transition spd="slow" advClick="0" advTm="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24406389"/>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00188886"/>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4153046"/>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54399222"/>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28824146"/>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6072679"/>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12766587"/>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16535051"/>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14300491"/>
      </p:ext>
    </p:extLst>
  </p:cSld>
  <p:clrMapOvr>
    <a:masterClrMapping/>
  </p:clrMapOvr>
  <p:transition spd="slow" advClick="0" advTm="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6279484"/>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11616223"/>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69280934"/>
      </p:ext>
    </p:extLst>
  </p:cSld>
  <p:clrMapOvr>
    <a:masterClrMapping/>
  </p:clrMapOvr>
  <p:transition spd="slow" advClick="0"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1469632"/>
      </p:ext>
    </p:extLst>
  </p:cSld>
  <p:clrMapOvr>
    <a:masterClrMapping/>
  </p:clrMapOvr>
  <p:transition spd="slow" advClick="0"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65968540"/>
      </p:ext>
    </p:extLst>
  </p:cSld>
  <p:clrMapOvr>
    <a:masterClrMapping/>
  </p:clrMapOvr>
  <p:transition spd="slow" advClick="0"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81920790"/>
      </p:ext>
    </p:extLst>
  </p:cSld>
  <p:clrMapOvr>
    <a:masterClrMapping/>
  </p:clrMapOvr>
  <p:transition spd="slow" advClick="0"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868159"/>
      </p:ext>
    </p:extLst>
  </p:cSld>
  <p:clrMapOvr>
    <a:masterClrMapping/>
  </p:clrMapOvr>
  <p:transition spd="slow" advClick="0"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24994753"/>
      </p:ext>
    </p:extLst>
  </p:cSld>
  <p:clrMapOvr>
    <a:masterClrMapping/>
  </p:clrMapOvr>
  <p:transition spd="slow" advClick="0"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88277469"/>
      </p:ext>
    </p:extLst>
  </p:cSld>
  <p:clrMapOvr>
    <a:masterClrMapping/>
  </p:clrMapOvr>
  <p:transition spd="slow" advClick="0"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81977682"/>
      </p:ext>
    </p:extLst>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73414952"/>
      </p:ext>
    </p:extLst>
  </p:cSld>
  <p:clrMapOvr>
    <a:masterClrMapping/>
  </p:clrMapOvr>
  <p:transition spd="slow" advClick="0" advTm="2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21212384"/>
      </p:ext>
    </p:extLst>
  </p:cSld>
  <p:clrMapOvr>
    <a:masterClrMapping/>
  </p:clrMapOvr>
  <p:transition spd="slow" advClick="0"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70800897"/>
      </p:ext>
    </p:extLst>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4701391"/>
      </p:ext>
    </p:extLst>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53006860"/>
      </p:ext>
    </p:extLst>
  </p:cSld>
  <p:clrMapOvr>
    <a:masterClrMapping/>
  </p:clrMapOvr>
  <p:transition spd="slow" advClick="0" advTm="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55720309"/>
      </p:ext>
    </p:extLst>
  </p:cSld>
  <p:clrMapOvr>
    <a:masterClrMapping/>
  </p:clrMapOvr>
  <p:transition spd="slow" advClick="0" advTm="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57814971"/>
      </p:ext>
    </p:extLst>
  </p:cSld>
  <p:clrMapOvr>
    <a:masterClrMapping/>
  </p:clrMapOvr>
  <p:transition spd="slow" advClick="0" advTm="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7717382"/>
      </p:ext>
    </p:extLst>
  </p:cSld>
  <p:clrMapOvr>
    <a:masterClrMapping/>
  </p:clrMapOvr>
  <p:transition spd="slow" advClick="0" advTm="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2676673"/>
      </p:ext>
    </p:extLst>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313008B-71C7-CC7F-495E-E22A4922924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a:extLst>
              <a:ext uri="{FF2B5EF4-FFF2-40B4-BE49-F238E27FC236}">
                <a16:creationId xmlns:a16="http://schemas.microsoft.com/office/drawing/2014/main" id="{3B997F02-D1B1-49B3-94C8-84E82F1302A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8" name="图片 7">
            <a:extLst>
              <a:ext uri="{FF2B5EF4-FFF2-40B4-BE49-F238E27FC236}">
                <a16:creationId xmlns:a16="http://schemas.microsoft.com/office/drawing/2014/main" id="{7CACE31A-9FD6-45CC-AAF2-0D693A85D425}"/>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159770524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1.pn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7.png"/><Relationship Id="rId4" Type="http://schemas.openxmlformats.org/officeDocument/2006/relationships/image" Target="../media/image29.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2.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3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comments" Target="../comments/comment1.xml"/><Relationship Id="rId4" Type="http://schemas.openxmlformats.org/officeDocument/2006/relationships/image" Target="../media/image2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a:extLst>
              <a:ext uri="{FF2B5EF4-FFF2-40B4-BE49-F238E27FC236}">
                <a16:creationId xmlns:a16="http://schemas.microsoft.com/office/drawing/2014/main" id="{CB194B2B-2CDC-4CB5-B805-EEF86B6A15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7333" y="4526017"/>
            <a:ext cx="3333750" cy="1971675"/>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53155" y="1323312"/>
            <a:ext cx="9569791" cy="3242277"/>
          </a:xfrm>
          <a:prstGeom prst="rect">
            <a:avLst/>
          </a:prstGeom>
        </p:spPr>
      </p:pic>
      <p:pic>
        <p:nvPicPr>
          <p:cNvPr id="4" name="Picture 3">
            <a:extLst>
              <a:ext uri="{FF2B5EF4-FFF2-40B4-BE49-F238E27FC236}">
                <a16:creationId xmlns:a16="http://schemas.microsoft.com/office/drawing/2014/main" id="{1C44D11D-D50E-A5C1-34EE-62DDD18DE176}"/>
              </a:ext>
            </a:extLst>
          </p:cNvPr>
          <p:cNvPicPr>
            <a:picLocks noChangeAspect="1"/>
          </p:cNvPicPr>
          <p:nvPr/>
        </p:nvPicPr>
        <p:blipFill>
          <a:blip r:embed="rId16"/>
          <a:stretch>
            <a:fillRect/>
          </a:stretch>
        </p:blipFill>
        <p:spPr>
          <a:xfrm>
            <a:off x="5114141" y="147181"/>
            <a:ext cx="3176291" cy="1176630"/>
          </a:xfrm>
          <a:prstGeom prst="rect">
            <a:avLst/>
          </a:prstGeom>
        </p:spPr>
      </p:pic>
      <p:sp>
        <p:nvSpPr>
          <p:cNvPr id="8" name="TextBox 7">
            <a:extLst>
              <a:ext uri="{FF2B5EF4-FFF2-40B4-BE49-F238E27FC236}">
                <a16:creationId xmlns:a16="http://schemas.microsoft.com/office/drawing/2014/main" id="{C1DE4758-5E23-07F2-F2F9-735C075374EB}"/>
              </a:ext>
            </a:extLst>
          </p:cNvPr>
          <p:cNvSpPr txBox="1"/>
          <p:nvPr/>
        </p:nvSpPr>
        <p:spPr>
          <a:xfrm>
            <a:off x="6162260" y="3359427"/>
            <a:ext cx="26040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a:t>
            </a:r>
          </a:p>
        </p:txBody>
      </p:sp>
      <p:pic>
        <p:nvPicPr>
          <p:cNvPr id="2" name="Picture 1">
            <a:extLst>
              <a:ext uri="{FF2B5EF4-FFF2-40B4-BE49-F238E27FC236}">
                <a16:creationId xmlns:a16="http://schemas.microsoft.com/office/drawing/2014/main" id="{2031B22A-2CC8-16EB-42A7-2E8B18574079}"/>
              </a:ext>
            </a:extLst>
          </p:cNvPr>
          <p:cNvPicPr>
            <a:picLocks noChangeAspect="1"/>
          </p:cNvPicPr>
          <p:nvPr/>
        </p:nvPicPr>
        <p:blipFill>
          <a:blip r:embed="rId17"/>
          <a:stretch>
            <a:fillRect/>
          </a:stretch>
        </p:blipFill>
        <p:spPr>
          <a:xfrm>
            <a:off x="2700669" y="1782345"/>
            <a:ext cx="8371319" cy="1824165"/>
          </a:xfrm>
          <a:prstGeom prst="rect">
            <a:avLst/>
          </a:prstGeom>
        </p:spPr>
      </p:pic>
    </p:spTree>
    <p:extLst>
      <p:ext uri="{BB962C8B-B14F-4D97-AF65-F5344CB8AC3E}">
        <p14:creationId xmlns:p14="http://schemas.microsoft.com/office/powerpoint/2010/main" val="3405261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42" presetClass="path" presetSubtype="0" accel="50000" decel="50000" fill="hold" nodeType="withEffect">
                                  <p:stCondLst>
                                    <p:cond delay="0"/>
                                  </p:stCondLst>
                                  <p:childTnLst>
                                    <p:animMotion origin="layout" path="M 4.375E-6 -3.7037E-6 L 0.95729 -0.01435 " pathEditMode="relative" rAng="0" ptsTypes="AA">
                                      <p:cBhvr>
                                        <p:cTn id="14" dur="2000" fill="hold"/>
                                        <p:tgtEl>
                                          <p:spTgt spid="19"/>
                                        </p:tgtEl>
                                        <p:attrNameLst>
                                          <p:attrName>ppt_x</p:attrName>
                                          <p:attrName>ppt_y</p:attrName>
                                        </p:attrNameLst>
                                      </p:cBhvr>
                                      <p:rCtr x="47865" y="-718"/>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3"/>
            <a:ext cx="7833019" cy="19882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460284" y="4535462"/>
            <a:ext cx="7769315" cy="2062103"/>
          </a:xfrm>
          <a:prstGeom prst="rect">
            <a:avLst/>
          </a:prstGeom>
          <a:noFill/>
        </p:spPr>
        <p:txBody>
          <a:bodyPr wrap="square" rtlCol="0">
            <a:spAutoFit/>
          </a:bodyPr>
          <a:lstStyle/>
          <a:p>
            <a:pPr lvl="0" algn="just">
              <a:defRPr/>
            </a:pPr>
            <a:r>
              <a:rPr lang="en-US" sz="3200" dirty="0" err="1">
                <a:solidFill>
                  <a:srgbClr val="FF0000"/>
                </a:solidFill>
                <a:latin typeface="Calibri" panose="020F0502020204030204"/>
              </a:rPr>
              <a:t>Dù</a:t>
            </a:r>
            <a:r>
              <a:rPr lang="en-US" sz="3200" dirty="0">
                <a:solidFill>
                  <a:srgbClr val="FF0000"/>
                </a:solidFill>
                <a:latin typeface="Calibri" panose="020F0502020204030204"/>
              </a:rPr>
              <a:t> </a:t>
            </a:r>
            <a:r>
              <a:rPr lang="en-US" sz="3200" dirty="0" err="1">
                <a:solidFill>
                  <a:srgbClr val="FF0000"/>
                </a:solidFill>
                <a:latin typeface="Calibri" panose="020F0502020204030204"/>
              </a:rPr>
              <a:t>là</a:t>
            </a:r>
            <a:r>
              <a:rPr lang="en-US" sz="3200" dirty="0">
                <a:solidFill>
                  <a:srgbClr val="FF0000"/>
                </a:solidFill>
                <a:latin typeface="Calibri" panose="020F0502020204030204"/>
              </a:rPr>
              <a:t> </a:t>
            </a:r>
            <a:r>
              <a:rPr lang="vi-VN" sz="3200" dirty="0">
                <a:solidFill>
                  <a:srgbClr val="FF0000"/>
                </a:solidFill>
                <a:latin typeface="Calibri" panose="020F0502020204030204"/>
              </a:rPr>
              <a:t>người lớn tuổi hay người ít tuổi hơn thì vẫn phải tôn trọng tài sản của họ. Muốn sử dụng tài sản của bất kì ai thì cũng phải xin phép.</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946299"/>
            <a:ext cx="4699591" cy="2862322"/>
          </a:xfrm>
          <a:prstGeom prst="rect">
            <a:avLst/>
          </a:prstGeom>
          <a:noFill/>
        </p:spPr>
        <p:txBody>
          <a:bodyPr wrap="square" rtlCol="0">
            <a:spAutoFit/>
          </a:bodyPr>
          <a:lstStyle/>
          <a:p>
            <a:pPr algn="just"/>
            <a:r>
              <a:rPr lang="vi-VN" sz="3600" i="1" dirty="0">
                <a:effectLst/>
                <a:latin typeface="Calibri" panose="020F0502020204030204" pitchFamily="34" charset="0"/>
                <a:ea typeface="SimSun" panose="02010600030101010101" pitchFamily="2" charset="-122"/>
                <a:cs typeface="Calibri" panose="020F0502020204030204" pitchFamily="34" charset="0"/>
              </a:rPr>
              <a:t>d. Khi mượn đồ của người lớn tuổi thì mới xin phép, còn mượn đồ của người nhỏ tuổi hơn thì không cần.</a:t>
            </a:r>
            <a:endParaRPr lang="en-US" sz="36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55886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4"/>
            <a:ext cx="7833019" cy="111641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534712" y="4833173"/>
            <a:ext cx="7769315" cy="584775"/>
          </a:xfrm>
          <a:prstGeom prst="rect">
            <a:avLst/>
          </a:prstGeom>
          <a:noFill/>
        </p:spPr>
        <p:txBody>
          <a:bodyPr wrap="square" rtlCol="0">
            <a:spAutoFit/>
          </a:bodyPr>
          <a:lstStyle/>
          <a:p>
            <a:pPr lvl="0" algn="just">
              <a:defRPr/>
            </a:pPr>
            <a:r>
              <a:rPr lang="vi-VN" sz="3200" dirty="0">
                <a:solidFill>
                  <a:srgbClr val="FF0000"/>
                </a:solidFill>
                <a:latin typeface="Calibri" panose="020F0502020204030204"/>
              </a:rPr>
              <a:t>Vì khi làm sai phải biết nhận lỗi và sửa lỗi.</a:t>
            </a:r>
            <a:endParaRPr kumimoji="0" lang="en-US" sz="32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1435396"/>
            <a:ext cx="480591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 Nói lời xin lỗi và tìm cách đền bù khi làm hư hỏng đồ đạc của người khác.</a:t>
            </a:r>
          </a:p>
        </p:txBody>
      </p:sp>
    </p:spTree>
    <p:extLst>
      <p:ext uri="{BB962C8B-B14F-4D97-AF65-F5344CB8AC3E}">
        <p14:creationId xmlns:p14="http://schemas.microsoft.com/office/powerpoint/2010/main" val="254634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767460" y="138378"/>
            <a:ext cx="10758233" cy="1323439"/>
            <a:chOff x="1856935" y="156713"/>
            <a:chExt cx="7985634" cy="1352073"/>
          </a:xfrm>
        </p:grpSpPr>
        <p:sp>
          <p:nvSpPr>
            <p:cNvPr id="6" name="Pentagon 5"/>
            <p:cNvSpPr/>
            <p:nvPr/>
          </p:nvSpPr>
          <p:spPr>
            <a:xfrm>
              <a:off x="1856935" y="271617"/>
              <a:ext cx="7948247" cy="1085425"/>
            </a:xfrm>
            <a:prstGeom prst="homePlate">
              <a:avLst>
                <a:gd name="adj" fmla="val 0"/>
              </a:avLst>
            </a:prstGeom>
            <a:solidFill>
              <a:schemeClr val="accent3">
                <a:lumMod val="20000"/>
                <a:lumOff val="8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894974" y="156713"/>
              <a:ext cx="7947595" cy="1352073"/>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mn-cs"/>
                </a:rPr>
                <a:t>2. Nhận xét các hành động sau và đưa ra lời khuyên phù hợp</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mn-cs"/>
              </a:endParaRPr>
            </a:p>
          </p:txBody>
        </p:sp>
      </p:grpSp>
      <p:sp>
        <p:nvSpPr>
          <p:cNvPr id="2" name="TextBox 1">
            <a:extLst>
              <a:ext uri="{FF2B5EF4-FFF2-40B4-BE49-F238E27FC236}">
                <a16:creationId xmlns:a16="http://schemas.microsoft.com/office/drawing/2014/main" id="{65B44A0C-FE86-0E6E-8767-01E08938378A}"/>
              </a:ext>
            </a:extLst>
          </p:cNvPr>
          <p:cNvSpPr txBox="1"/>
          <p:nvPr/>
        </p:nvSpPr>
        <p:spPr>
          <a:xfrm>
            <a:off x="723014" y="1871330"/>
            <a:ext cx="10632558" cy="3416320"/>
          </a:xfrm>
          <a:prstGeom prst="rect">
            <a:avLst/>
          </a:prstGeom>
          <a:noFill/>
        </p:spPr>
        <p:txBody>
          <a:bodyPr wrap="square" rtlCol="0">
            <a:spAutoFit/>
          </a:bodyPr>
          <a:lstStyle/>
          <a:p>
            <a:pPr algn="just"/>
            <a:r>
              <a:rPr lang="vi-VN" sz="3600" i="1" dirty="0">
                <a:latin typeface="Calibri" panose="020F0502020204030204" pitchFamily="34" charset="0"/>
                <a:ea typeface="SimSun" panose="02010600030101010101" pitchFamily="2" charset="-122"/>
                <a:cs typeface="Calibri" panose="020F0502020204030204" pitchFamily="34" charset="0"/>
              </a:rPr>
              <a:t>a. Thấy bạn lấy đồ của người khác mà không xin phép.</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b. Thấy chị đang lén xem nhật kí của mình.</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c. Bạn lấy vật dụng của mình dùng, sau đó mới nói mượn.</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d. Thấy bạn nhặt được ví tiền trên đường và lẳng lặng cất vào cặp.</a:t>
            </a:r>
            <a:endParaRPr lang="en-US" sz="3600" i="1"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60027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32696" y="195576"/>
                  <a:pt x="10328126" y="858117"/>
                  <a:pt x="10441172" y="1446550"/>
                </a:cubicBezTo>
                <a:cubicBezTo>
                  <a:pt x="8727002" y="1728165"/>
                  <a:pt x="2162364" y="1548546"/>
                  <a:pt x="0" y="1446550"/>
                </a:cubicBezTo>
                <a:cubicBezTo>
                  <a:pt x="-39372" y="766484"/>
                  <a:pt x="28758" y="231428"/>
                  <a:pt x="0" y="0"/>
                </a:cubicBezTo>
                <a:close/>
              </a:path>
              <a:path w="10441172" h="1446550" stroke="0" extrusionOk="0">
                <a:moveTo>
                  <a:pt x="0" y="0"/>
                </a:moveTo>
                <a:cubicBezTo>
                  <a:pt x="4660483" y="-169996"/>
                  <a:pt x="7609694" y="-102370"/>
                  <a:pt x="10441172" y="0"/>
                </a:cubicBezTo>
                <a:cubicBezTo>
                  <a:pt x="10383785" y="402517"/>
                  <a:pt x="10381199" y="1069543"/>
                  <a:pt x="10441172" y="1446550"/>
                </a:cubicBezTo>
                <a:cubicBezTo>
                  <a:pt x="6661334" y="1602922"/>
                  <a:pt x="2105469" y="697363"/>
                  <a:pt x="0" y="1446550"/>
                </a:cubicBezTo>
                <a:cubicBezTo>
                  <a:pt x="-8043" y="1248289"/>
                  <a:pt x="377155" y="690714"/>
                  <a:pt x="0" y="0"/>
                </a:cubicBezTo>
                <a:close/>
              </a:path>
              <a:path w="10441172" h="1446550" fill="none" stroke="0" extrusionOk="0">
                <a:moveTo>
                  <a:pt x="0" y="0"/>
                </a:moveTo>
                <a:cubicBezTo>
                  <a:pt x="3342653" y="173859"/>
                  <a:pt x="7857691" y="-25675"/>
                  <a:pt x="10441172" y="0"/>
                </a:cubicBezTo>
                <a:cubicBezTo>
                  <a:pt x="10164856" y="381938"/>
                  <a:pt x="10322318" y="1013498"/>
                  <a:pt x="10441172" y="1446550"/>
                </a:cubicBezTo>
                <a:cubicBezTo>
                  <a:pt x="9373859" y="1610601"/>
                  <a:pt x="2059986" y="1388785"/>
                  <a:pt x="0" y="1446550"/>
                </a:cubicBezTo>
                <a:cubicBezTo>
                  <a:pt x="-66252" y="796171"/>
                  <a:pt x="27803" y="211380"/>
                  <a:pt x="0" y="0"/>
                </a:cubicBezTo>
                <a:close/>
              </a:path>
              <a:path w="10441172" h="1446550" fill="none" stroke="0" extrusionOk="0">
                <a:moveTo>
                  <a:pt x="0" y="0"/>
                </a:moveTo>
                <a:cubicBezTo>
                  <a:pt x="3259574" y="11849"/>
                  <a:pt x="7892797" y="-161459"/>
                  <a:pt x="10441172" y="0"/>
                </a:cubicBezTo>
                <a:cubicBezTo>
                  <a:pt x="10210188" y="312842"/>
                  <a:pt x="10329871" y="878985"/>
                  <a:pt x="10441172" y="1446550"/>
                </a:cubicBezTo>
                <a:cubicBezTo>
                  <a:pt x="9103680" y="1804343"/>
                  <a:pt x="2216613" y="1836708"/>
                  <a:pt x="0" y="1446550"/>
                </a:cubicBezTo>
                <a:cubicBezTo>
                  <a:pt x="-79486" y="761022"/>
                  <a:pt x="30135" y="22234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a. Thấy bạn lấy đồ của người khác mà không xin phép.</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1864238"/>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200" b="1" dirty="0">
                <a:solidFill>
                  <a:srgbClr val="002060"/>
                </a:solidFill>
                <a:latin typeface="Calibri" panose="020F0502020204030204" pitchFamily="34" charset="0"/>
                <a:cs typeface="Calibri" panose="020F0502020204030204" pitchFamily="34" charset="0"/>
              </a:rPr>
              <a:t>Hành động của bạn là không đúng em sẽ khuyên bạn khi muốn sử dụng đồ của người khác phải xin phép và được sự đồng ý thì mới được sử dụng.   </a:t>
            </a:r>
            <a:endParaRPr lang="en-US" sz="3200" b="1" dirty="0">
              <a:solidFill>
                <a:srgbClr val="002060"/>
              </a:solidFill>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867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769441"/>
          </a:xfrm>
          <a:custGeom>
            <a:avLst/>
            <a:gdLst>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769441" fill="none" extrusionOk="0">
                <a:moveTo>
                  <a:pt x="0" y="0"/>
                </a:moveTo>
                <a:cubicBezTo>
                  <a:pt x="2547634" y="5222"/>
                  <a:pt x="8477044" y="24918"/>
                  <a:pt x="10441172" y="0"/>
                </a:cubicBezTo>
                <a:cubicBezTo>
                  <a:pt x="10168798" y="140796"/>
                  <a:pt x="10338697" y="437301"/>
                  <a:pt x="10441172" y="769441"/>
                </a:cubicBezTo>
                <a:cubicBezTo>
                  <a:pt x="8772648" y="1047372"/>
                  <a:pt x="2229854" y="863553"/>
                  <a:pt x="0" y="769441"/>
                </a:cubicBezTo>
                <a:cubicBezTo>
                  <a:pt x="-70601" y="413560"/>
                  <a:pt x="28070" y="115310"/>
                  <a:pt x="0" y="0"/>
                </a:cubicBezTo>
                <a:close/>
              </a:path>
              <a:path w="10441172" h="769441" stroke="0" extrusionOk="0">
                <a:moveTo>
                  <a:pt x="0" y="0"/>
                </a:moveTo>
                <a:cubicBezTo>
                  <a:pt x="4660483" y="-169996"/>
                  <a:pt x="7609694" y="-102370"/>
                  <a:pt x="10441172" y="0"/>
                </a:cubicBezTo>
                <a:cubicBezTo>
                  <a:pt x="10399655" y="201832"/>
                  <a:pt x="10344242" y="565603"/>
                  <a:pt x="10441172" y="769441"/>
                </a:cubicBezTo>
                <a:cubicBezTo>
                  <a:pt x="6708140" y="846775"/>
                  <a:pt x="3470887" y="655614"/>
                  <a:pt x="0" y="769441"/>
                </a:cubicBezTo>
                <a:cubicBezTo>
                  <a:pt x="75947" y="659783"/>
                  <a:pt x="300372" y="341341"/>
                  <a:pt x="0" y="0"/>
                </a:cubicBezTo>
                <a:close/>
              </a:path>
              <a:path w="10441172" h="769441" fill="none" stroke="0" extrusionOk="0">
                <a:moveTo>
                  <a:pt x="0" y="0"/>
                </a:moveTo>
                <a:cubicBezTo>
                  <a:pt x="3342653" y="173859"/>
                  <a:pt x="7857691" y="-25675"/>
                  <a:pt x="10441172" y="0"/>
                </a:cubicBezTo>
                <a:cubicBezTo>
                  <a:pt x="10172924" y="194769"/>
                  <a:pt x="10343574" y="521521"/>
                  <a:pt x="10441172" y="769441"/>
                </a:cubicBezTo>
                <a:cubicBezTo>
                  <a:pt x="9398369" y="1031918"/>
                  <a:pt x="2053687" y="776191"/>
                  <a:pt x="0" y="769441"/>
                </a:cubicBezTo>
                <a:cubicBezTo>
                  <a:pt x="-91264" y="413304"/>
                  <a:pt x="18567" y="106733"/>
                  <a:pt x="0" y="0"/>
                </a:cubicBezTo>
                <a:close/>
              </a:path>
              <a:path w="10441172" h="769441" fill="none" stroke="0" extrusionOk="0">
                <a:moveTo>
                  <a:pt x="0" y="0"/>
                </a:moveTo>
                <a:cubicBezTo>
                  <a:pt x="3259574" y="11849"/>
                  <a:pt x="7892797" y="-161459"/>
                  <a:pt x="10441172" y="0"/>
                </a:cubicBezTo>
                <a:cubicBezTo>
                  <a:pt x="10199801" y="176184"/>
                  <a:pt x="10340247" y="492558"/>
                  <a:pt x="10441172" y="769441"/>
                </a:cubicBezTo>
                <a:cubicBezTo>
                  <a:pt x="9195868" y="1000530"/>
                  <a:pt x="2061612" y="890025"/>
                  <a:pt x="0" y="769441"/>
                </a:cubicBezTo>
                <a:cubicBezTo>
                  <a:pt x="-83969" y="402047"/>
                  <a:pt x="30708" y="127139"/>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769441" fill="none" extrusionOk="0">
                        <a:moveTo>
                          <a:pt x="0" y="0"/>
                        </a:moveTo>
                        <a:cubicBezTo>
                          <a:pt x="2547634" y="5222"/>
                          <a:pt x="8477044" y="24918"/>
                          <a:pt x="10441172" y="0"/>
                        </a:cubicBezTo>
                        <a:cubicBezTo>
                          <a:pt x="10174458" y="155642"/>
                          <a:pt x="10354298" y="469941"/>
                          <a:pt x="10441172" y="769441"/>
                        </a:cubicBezTo>
                        <a:cubicBezTo>
                          <a:pt x="9110459" y="837626"/>
                          <a:pt x="2018333" y="832841"/>
                          <a:pt x="0" y="769441"/>
                        </a:cubicBezTo>
                        <a:cubicBezTo>
                          <a:pt x="-79528" y="420635"/>
                          <a:pt x="27942" y="109619"/>
                          <a:pt x="0" y="0"/>
                        </a:cubicBezTo>
                        <a:close/>
                      </a:path>
                      <a:path w="10441172" h="769441" stroke="0" extrusionOk="0">
                        <a:moveTo>
                          <a:pt x="0" y="0"/>
                        </a:moveTo>
                        <a:cubicBezTo>
                          <a:pt x="4494221" y="-167543"/>
                          <a:pt x="7312053" y="-21469"/>
                          <a:pt x="10441172" y="0"/>
                        </a:cubicBezTo>
                        <a:cubicBezTo>
                          <a:pt x="10432730" y="232202"/>
                          <a:pt x="10315975" y="573572"/>
                          <a:pt x="10441172" y="769441"/>
                        </a:cubicBezTo>
                        <a:cubicBezTo>
                          <a:pt x="6582165" y="737963"/>
                          <a:pt x="3510855" y="919920"/>
                          <a:pt x="0" y="769441"/>
                        </a:cubicBezTo>
                        <a:cubicBezTo>
                          <a:pt x="108224" y="654103"/>
                          <a:pt x="276007" y="318398"/>
                          <a:pt x="0" y="0"/>
                        </a:cubicBezTo>
                        <a:close/>
                      </a:path>
                      <a:path w="10441172" h="769441" fill="none" stroke="0" extrusionOk="0">
                        <a:moveTo>
                          <a:pt x="0" y="0"/>
                        </a:moveTo>
                        <a:cubicBezTo>
                          <a:pt x="3259574" y="11849"/>
                          <a:pt x="7892797" y="-161459"/>
                          <a:pt x="10441172" y="0"/>
                        </a:cubicBezTo>
                        <a:cubicBezTo>
                          <a:pt x="10188635" y="176961"/>
                          <a:pt x="10341266" y="550005"/>
                          <a:pt x="10441172" y="769441"/>
                        </a:cubicBezTo>
                        <a:cubicBezTo>
                          <a:pt x="9303819" y="814688"/>
                          <a:pt x="1780922" y="869940"/>
                          <a:pt x="0" y="769441"/>
                        </a:cubicBezTo>
                        <a:cubicBezTo>
                          <a:pt x="-94138" y="413116"/>
                          <a:pt x="29571" y="109385"/>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b. Thấy chị đang lén xem nhật kí của mình.</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574378" y="3834813"/>
            <a:ext cx="9221884" cy="2098154"/>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chị là không đúng. Vì nhật ký là tài sản riêng tư của mỗi cá nhân. Em khuyên chị không nên xem nhật ký của người em khi chưa được sự cho phép của người em.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149011" y="2750292"/>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32537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32696" y="195576"/>
                  <a:pt x="10328126" y="858117"/>
                  <a:pt x="10441172" y="1446550"/>
                </a:cubicBezTo>
                <a:cubicBezTo>
                  <a:pt x="8727002" y="1728165"/>
                  <a:pt x="2162364" y="1548546"/>
                  <a:pt x="0" y="1446550"/>
                </a:cubicBezTo>
                <a:cubicBezTo>
                  <a:pt x="-39372" y="766484"/>
                  <a:pt x="28758" y="231428"/>
                  <a:pt x="0" y="0"/>
                </a:cubicBezTo>
                <a:close/>
              </a:path>
              <a:path w="10441172" h="1446550" stroke="0" extrusionOk="0">
                <a:moveTo>
                  <a:pt x="0" y="0"/>
                </a:moveTo>
                <a:cubicBezTo>
                  <a:pt x="4660483" y="-169996"/>
                  <a:pt x="7609694" y="-102370"/>
                  <a:pt x="10441172" y="0"/>
                </a:cubicBezTo>
                <a:cubicBezTo>
                  <a:pt x="10383785" y="402517"/>
                  <a:pt x="10381199" y="1069543"/>
                  <a:pt x="10441172" y="1446550"/>
                </a:cubicBezTo>
                <a:cubicBezTo>
                  <a:pt x="6661334" y="1602922"/>
                  <a:pt x="2105469" y="697363"/>
                  <a:pt x="0" y="1446550"/>
                </a:cubicBezTo>
                <a:cubicBezTo>
                  <a:pt x="-8043" y="1248289"/>
                  <a:pt x="377155" y="690714"/>
                  <a:pt x="0" y="0"/>
                </a:cubicBezTo>
                <a:close/>
              </a:path>
              <a:path w="10441172" h="1446550" fill="none" stroke="0" extrusionOk="0">
                <a:moveTo>
                  <a:pt x="0" y="0"/>
                </a:moveTo>
                <a:cubicBezTo>
                  <a:pt x="3342653" y="173859"/>
                  <a:pt x="7857691" y="-25675"/>
                  <a:pt x="10441172" y="0"/>
                </a:cubicBezTo>
                <a:cubicBezTo>
                  <a:pt x="10164856" y="381938"/>
                  <a:pt x="10322318" y="1013498"/>
                  <a:pt x="10441172" y="1446550"/>
                </a:cubicBezTo>
                <a:cubicBezTo>
                  <a:pt x="9373859" y="1610601"/>
                  <a:pt x="2059986" y="1388785"/>
                  <a:pt x="0" y="1446550"/>
                </a:cubicBezTo>
                <a:cubicBezTo>
                  <a:pt x="-66252" y="796171"/>
                  <a:pt x="27803" y="211380"/>
                  <a:pt x="0" y="0"/>
                </a:cubicBezTo>
                <a:close/>
              </a:path>
              <a:path w="10441172" h="1446550" fill="none" stroke="0" extrusionOk="0">
                <a:moveTo>
                  <a:pt x="0" y="0"/>
                </a:moveTo>
                <a:cubicBezTo>
                  <a:pt x="3259574" y="11849"/>
                  <a:pt x="7892797" y="-161459"/>
                  <a:pt x="10441172" y="0"/>
                </a:cubicBezTo>
                <a:cubicBezTo>
                  <a:pt x="10210188" y="312842"/>
                  <a:pt x="10329871" y="878985"/>
                  <a:pt x="10441172" y="1446550"/>
                </a:cubicBezTo>
                <a:cubicBezTo>
                  <a:pt x="9103680" y="1804343"/>
                  <a:pt x="2216613" y="1836708"/>
                  <a:pt x="0" y="1446550"/>
                </a:cubicBezTo>
                <a:cubicBezTo>
                  <a:pt x="-79486" y="761022"/>
                  <a:pt x="30135" y="22234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c. Bạn lấy vật dụng của mình dùng, sau đó mới nói mượn.</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2076890"/>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bạn là không đúng. Em sẽ khuyên bạn nếu muốn mượn đồ dùng của người khác phải nói mượn trước và khi được sự cho phép thì mới được sử dụng.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271291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32696" y="195576"/>
                  <a:pt x="10328126" y="858117"/>
                  <a:pt x="10441172" y="1446550"/>
                </a:cubicBezTo>
                <a:cubicBezTo>
                  <a:pt x="8727002" y="1728165"/>
                  <a:pt x="2162364" y="1548546"/>
                  <a:pt x="0" y="1446550"/>
                </a:cubicBezTo>
                <a:cubicBezTo>
                  <a:pt x="-39372" y="766484"/>
                  <a:pt x="28758" y="231428"/>
                  <a:pt x="0" y="0"/>
                </a:cubicBezTo>
                <a:close/>
              </a:path>
              <a:path w="10441172" h="1446550" stroke="0" extrusionOk="0">
                <a:moveTo>
                  <a:pt x="0" y="0"/>
                </a:moveTo>
                <a:cubicBezTo>
                  <a:pt x="4660483" y="-169996"/>
                  <a:pt x="7609694" y="-102370"/>
                  <a:pt x="10441172" y="0"/>
                </a:cubicBezTo>
                <a:cubicBezTo>
                  <a:pt x="10383785" y="402517"/>
                  <a:pt x="10381199" y="1069543"/>
                  <a:pt x="10441172" y="1446550"/>
                </a:cubicBezTo>
                <a:cubicBezTo>
                  <a:pt x="6661334" y="1602922"/>
                  <a:pt x="2105469" y="697363"/>
                  <a:pt x="0" y="1446550"/>
                </a:cubicBezTo>
                <a:cubicBezTo>
                  <a:pt x="-8043" y="1248289"/>
                  <a:pt x="377155" y="690714"/>
                  <a:pt x="0" y="0"/>
                </a:cubicBezTo>
                <a:close/>
              </a:path>
              <a:path w="10441172" h="1446550" fill="none" stroke="0" extrusionOk="0">
                <a:moveTo>
                  <a:pt x="0" y="0"/>
                </a:moveTo>
                <a:cubicBezTo>
                  <a:pt x="3342653" y="173859"/>
                  <a:pt x="7857691" y="-25675"/>
                  <a:pt x="10441172" y="0"/>
                </a:cubicBezTo>
                <a:cubicBezTo>
                  <a:pt x="10164856" y="381938"/>
                  <a:pt x="10322318" y="1013498"/>
                  <a:pt x="10441172" y="1446550"/>
                </a:cubicBezTo>
                <a:cubicBezTo>
                  <a:pt x="9373859" y="1610601"/>
                  <a:pt x="2059986" y="1388785"/>
                  <a:pt x="0" y="1446550"/>
                </a:cubicBezTo>
                <a:cubicBezTo>
                  <a:pt x="-66252" y="796171"/>
                  <a:pt x="27803" y="211380"/>
                  <a:pt x="0" y="0"/>
                </a:cubicBezTo>
                <a:close/>
              </a:path>
              <a:path w="10441172" h="1446550" fill="none" stroke="0" extrusionOk="0">
                <a:moveTo>
                  <a:pt x="0" y="0"/>
                </a:moveTo>
                <a:cubicBezTo>
                  <a:pt x="3259574" y="11849"/>
                  <a:pt x="7892797" y="-161459"/>
                  <a:pt x="10441172" y="0"/>
                </a:cubicBezTo>
                <a:cubicBezTo>
                  <a:pt x="10210188" y="312842"/>
                  <a:pt x="10329871" y="878985"/>
                  <a:pt x="10441172" y="1446550"/>
                </a:cubicBezTo>
                <a:cubicBezTo>
                  <a:pt x="9103680" y="1804343"/>
                  <a:pt x="2216613" y="1836708"/>
                  <a:pt x="0" y="1446550"/>
                </a:cubicBezTo>
                <a:cubicBezTo>
                  <a:pt x="-79486" y="761022"/>
                  <a:pt x="30135" y="22234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d. Thấy bạn nhặt được ví tiền trên đường và lẳng lặng cất vào cặp.</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2321438"/>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bạn là không đúng. Em sẽ khuyên bạn nhặt được ví tiền phải trả lại cho người đã mất bằng cách đem ví tiền lên cơ quan công an để các chú công an tìm và trả lại cho người đã mất. Chứ không nên cất vào cặp như vậy.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1060240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D991DE9-2C7F-4F42-2ECD-FA6F8C3C8E24}"/>
              </a:ext>
            </a:extLst>
          </p:cNvPr>
          <p:cNvPicPr>
            <a:picLocks noChangeAspect="1"/>
          </p:cNvPicPr>
          <p:nvPr/>
        </p:nvPicPr>
        <p:blipFill>
          <a:blip r:embed="rId10"/>
          <a:stretch>
            <a:fillRect/>
          </a:stretch>
        </p:blipFill>
        <p:spPr>
          <a:xfrm>
            <a:off x="2647579" y="3081709"/>
            <a:ext cx="6492803" cy="2353260"/>
          </a:xfrm>
          <a:prstGeom prst="rect">
            <a:avLst/>
          </a:prstGeom>
        </p:spPr>
      </p:pic>
    </p:spTree>
    <p:extLst>
      <p:ext uri="{BB962C8B-B14F-4D97-AF65-F5344CB8AC3E}">
        <p14:creationId xmlns:p14="http://schemas.microsoft.com/office/powerpoint/2010/main" val="171881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3" name="Group 2">
            <a:extLst>
              <a:ext uri="{FF2B5EF4-FFF2-40B4-BE49-F238E27FC236}">
                <a16:creationId xmlns:a16="http://schemas.microsoft.com/office/drawing/2014/main" id="{C22B06D3-4962-BCAF-A288-7DED557363EC}"/>
              </a:ext>
            </a:extLst>
          </p:cNvPr>
          <p:cNvGrpSpPr/>
          <p:nvPr/>
        </p:nvGrpSpPr>
        <p:grpSpPr>
          <a:xfrm>
            <a:off x="1127050" y="318977"/>
            <a:ext cx="9920177" cy="1424541"/>
            <a:chOff x="1062408" y="2540001"/>
            <a:chExt cx="10219585" cy="1949367"/>
          </a:xfrm>
        </p:grpSpPr>
        <p:grpSp>
          <p:nvGrpSpPr>
            <p:cNvPr id="4" name="Group 3">
              <a:extLst>
                <a:ext uri="{FF2B5EF4-FFF2-40B4-BE49-F238E27FC236}">
                  <a16:creationId xmlns:a16="http://schemas.microsoft.com/office/drawing/2014/main" id="{F35BC63E-6BB0-E47D-5B96-C4322799B5CC}"/>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CBD72EDB-A653-901C-C59D-FD3E65667FCD}"/>
                  </a:ext>
                </a:extLst>
              </p:cNvPr>
              <p:cNvGrpSpPr/>
              <p:nvPr/>
            </p:nvGrpSpPr>
            <p:grpSpPr>
              <a:xfrm>
                <a:off x="986208" y="774700"/>
                <a:ext cx="10219585" cy="5533688"/>
                <a:chOff x="986208" y="774700"/>
                <a:chExt cx="10219585" cy="5533688"/>
              </a:xfrm>
            </p:grpSpPr>
            <p:sp>
              <p:nvSpPr>
                <p:cNvPr id="13" name="Rectangle: Rounded Corners 12">
                  <a:extLst>
                    <a:ext uri="{FF2B5EF4-FFF2-40B4-BE49-F238E27FC236}">
                      <a16:creationId xmlns:a16="http://schemas.microsoft.com/office/drawing/2014/main" id="{A28AE8F9-AB52-F77D-89EE-56C1B042ED3B}"/>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CD11B06-6177-5618-BD2A-A7111B144A4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E545E7C9-3FE7-EAE1-7295-6853354CD2EF}"/>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9" name="Rectangle 8">
              <a:extLst>
                <a:ext uri="{FF2B5EF4-FFF2-40B4-BE49-F238E27FC236}">
                  <a16:creationId xmlns:a16="http://schemas.microsoft.com/office/drawing/2014/main" id="{812048E8-896A-3D7F-FADE-0A698711A65F}"/>
                </a:ext>
              </a:extLst>
            </p:cNvPr>
            <p:cNvSpPr/>
            <p:nvPr/>
          </p:nvSpPr>
          <p:spPr>
            <a:xfrm>
              <a:off x="1527324" y="2562072"/>
              <a:ext cx="9345860" cy="1689756"/>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200" b="1" dirty="0">
                  <a:solidFill>
                    <a:srgbClr val="002060"/>
                  </a:solidFill>
                  <a:latin typeface="Calibri" panose="020F0502020204030204" pitchFamily="34" charset="0"/>
                  <a:cs typeface="Calibri" panose="020F0502020204030204" pitchFamily="34" charset="0"/>
                </a:rPr>
                <a:t>Chia </a:t>
              </a:r>
              <a:r>
                <a:rPr lang="en-US" sz="3200" b="1" dirty="0" err="1">
                  <a:solidFill>
                    <a:srgbClr val="002060"/>
                  </a:solidFill>
                  <a:latin typeface="Calibri" panose="020F0502020204030204" pitchFamily="34" charset="0"/>
                  <a:cs typeface="Calibri" panose="020F0502020204030204" pitchFamily="34" charset="0"/>
                </a:rPr>
                <a:t>sẻ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câu ca dao, tục ngữ, bài thơ, bài hát về việc tôn trọng tài sản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 name="TextBox 5">
            <a:extLst>
              <a:ext uri="{FF2B5EF4-FFF2-40B4-BE49-F238E27FC236}">
                <a16:creationId xmlns:a16="http://schemas.microsoft.com/office/drawing/2014/main" id="{3FCC9F3E-DBB8-2115-B1B0-4E7AE9A742D3}"/>
              </a:ext>
            </a:extLst>
          </p:cNvPr>
          <p:cNvSpPr txBox="1"/>
          <p:nvPr/>
        </p:nvSpPr>
        <p:spPr>
          <a:xfrm>
            <a:off x="1424763" y="2424223"/>
            <a:ext cx="9133367" cy="3416320"/>
          </a:xfrm>
          <a:prstGeom prst="rect">
            <a:avLst/>
          </a:prstGeom>
          <a:noFill/>
        </p:spPr>
        <p:txBody>
          <a:bodyPr wrap="square" rtlCol="0">
            <a:spAutoFit/>
          </a:bodyPr>
          <a:lstStyle/>
          <a:p>
            <a:pPr marL="571500" indent="-571500">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Vay thì trả, chạm thì đền.</a:t>
            </a:r>
          </a:p>
          <a:p>
            <a:pPr marL="571500" indent="-571500">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Ai ơi đừng tham của người</a:t>
            </a:r>
          </a:p>
          <a:p>
            <a:r>
              <a:rPr lang="vi-VN" sz="3600" dirty="0">
                <a:solidFill>
                  <a:srgbClr val="002060"/>
                </a:solidFill>
                <a:latin typeface="Cambria" panose="02040503050406030204" pitchFamily="18" charset="0"/>
                <a:ea typeface="Cambria" panose="02040503050406030204" pitchFamily="18" charset="0"/>
              </a:rPr>
              <a:t>Lấy một phải trả gấp mười về sau.</a:t>
            </a:r>
            <a:endParaRPr lang="en-US" sz="3600" dirty="0">
              <a:solidFill>
                <a:srgbClr val="002060"/>
              </a:solidFill>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vi-VN" sz="3600" b="0" i="0" dirty="0">
                <a:solidFill>
                  <a:srgbClr val="002060"/>
                </a:solidFill>
                <a:effectLst/>
                <a:latin typeface="Cambria" panose="02040503050406030204" pitchFamily="18" charset="0"/>
                <a:ea typeface="Cambria" panose="02040503050406030204" pitchFamily="18" charset="0"/>
              </a:rPr>
              <a:t>Vay chín thì trả cả mười</a:t>
            </a:r>
            <a:br>
              <a:rPr lang="vi-VN" sz="3600" dirty="0">
                <a:solidFill>
                  <a:srgbClr val="002060"/>
                </a:solidFill>
                <a:latin typeface="Cambria" panose="02040503050406030204" pitchFamily="18" charset="0"/>
                <a:ea typeface="Cambria" panose="02040503050406030204" pitchFamily="18" charset="0"/>
              </a:rPr>
            </a:br>
            <a:r>
              <a:rPr lang="vi-VN" sz="3600" b="0" i="0" dirty="0">
                <a:solidFill>
                  <a:srgbClr val="002060"/>
                </a:solidFill>
                <a:effectLst/>
                <a:latin typeface="Cambria" panose="02040503050406030204" pitchFamily="18" charset="0"/>
                <a:ea typeface="Cambria" panose="02040503050406030204" pitchFamily="18" charset="0"/>
              </a:rPr>
              <a:t>Phòng khi túng lỡ có người cho vay.</a:t>
            </a:r>
            <a:endParaRPr lang="en-US" sz="3600" b="0" i="0" dirty="0">
              <a:solidFill>
                <a:srgbClr val="002060"/>
              </a:solidFill>
              <a:effectLst/>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b="0" i="0" dirty="0" err="1">
                <a:solidFill>
                  <a:srgbClr val="002060"/>
                </a:solidFill>
                <a:effectLst/>
                <a:latin typeface="Cambria" panose="02040503050406030204" pitchFamily="18" charset="0"/>
                <a:ea typeface="Cambria" panose="02040503050406030204" pitchFamily="18" charset="0"/>
              </a:rPr>
              <a:t>Có</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vay</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có</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trả</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mới</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thoả</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lòng</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nhau</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9699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down)">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53155" y="1323312"/>
            <a:ext cx="9569791" cy="3242277"/>
          </a:xfrm>
          <a:prstGeom prst="rect">
            <a:avLst/>
          </a:prstGeom>
        </p:spPr>
      </p:pic>
      <p:pic>
        <p:nvPicPr>
          <p:cNvPr id="2" name="Picture 1">
            <a:extLst>
              <a:ext uri="{FF2B5EF4-FFF2-40B4-BE49-F238E27FC236}">
                <a16:creationId xmlns:a16="http://schemas.microsoft.com/office/drawing/2014/main" id="{415E36D7-1EB4-A589-E1C3-11737AA9A409}"/>
              </a:ext>
            </a:extLst>
          </p:cNvPr>
          <p:cNvPicPr>
            <a:picLocks noChangeAspect="1"/>
          </p:cNvPicPr>
          <p:nvPr/>
        </p:nvPicPr>
        <p:blipFill>
          <a:blip r:embed="rId15"/>
          <a:stretch>
            <a:fillRect/>
          </a:stretch>
        </p:blipFill>
        <p:spPr>
          <a:xfrm>
            <a:off x="2360422" y="2318962"/>
            <a:ext cx="8321761" cy="1603387"/>
          </a:xfrm>
          <a:prstGeom prst="rect">
            <a:avLst/>
          </a:prstGeom>
        </p:spPr>
      </p:pic>
    </p:spTree>
    <p:extLst>
      <p:ext uri="{BB962C8B-B14F-4D97-AF65-F5344CB8AC3E}">
        <p14:creationId xmlns:p14="http://schemas.microsoft.com/office/powerpoint/2010/main" val="39698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a:extLst>
              <a:ext uri="{FF2B5EF4-FFF2-40B4-BE49-F238E27FC236}">
                <a16:creationId xmlns:a16="http://schemas.microsoft.com/office/drawing/2014/main" id="{EE8C839A-96C5-45C2-9F0E-41ECA312A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832" y="4856201"/>
            <a:ext cx="3011904" cy="1781326"/>
          </a:xfrm>
          <a:prstGeom prst="rect">
            <a:avLst/>
          </a:prstGeom>
        </p:spPr>
      </p:pic>
      <p:pic>
        <p:nvPicPr>
          <p:cNvPr id="87" name="图片 86">
            <a:extLst>
              <a:ext uri="{FF2B5EF4-FFF2-40B4-BE49-F238E27FC236}">
                <a16:creationId xmlns:a16="http://schemas.microsoft.com/office/drawing/2014/main" id="{9D4D40E0-32CD-4663-812E-D1899D241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6969" y="-601229"/>
            <a:ext cx="2146306" cy="2146306"/>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94519" y="251957"/>
            <a:ext cx="3138756" cy="2870145"/>
          </a:xfrm>
          <a:prstGeom prst="rect">
            <a:avLst/>
          </a:prstGeom>
        </p:spPr>
      </p:pic>
      <p:pic>
        <p:nvPicPr>
          <p:cNvPr id="16" name="图片 96">
            <a:extLst>
              <a:ext uri="{FF2B5EF4-FFF2-40B4-BE49-F238E27FC236}">
                <a16:creationId xmlns:a16="http://schemas.microsoft.com/office/drawing/2014/main" id="{D5D1FE01-6D72-442D-807A-3E8778DFE2CF}"/>
              </a:ext>
            </a:extLst>
          </p:cNvPr>
          <p:cNvPicPr>
            <a:picLocks noChangeAspect="1"/>
          </p:cNvPicPr>
          <p:nvPr/>
        </p:nvPicPr>
        <p:blipFill rotWithShape="1">
          <a:blip r:embed="rId10">
            <a:extLst>
              <a:ext uri="{28A0092B-C50C-407E-A947-70E740481C1C}">
                <a14:useLocalDpi xmlns:a14="http://schemas.microsoft.com/office/drawing/2010/main" val="0"/>
              </a:ext>
            </a:extLst>
          </a:blip>
          <a:srcRect t="18309" r="63387" b="43217"/>
          <a:stretch>
            <a:fillRect/>
          </a:stretch>
        </p:blipFill>
        <p:spPr>
          <a:xfrm>
            <a:off x="1879734" y="0"/>
            <a:ext cx="9042760" cy="547606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48330" y="4745412"/>
            <a:ext cx="8337896" cy="7624349"/>
          </a:xfrm>
          <a:prstGeom prst="rect">
            <a:avLst/>
          </a:prstGeom>
        </p:spPr>
      </p:pic>
      <p:pic>
        <p:nvPicPr>
          <p:cNvPr id="18"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366480" y="-273911"/>
            <a:ext cx="2285517" cy="2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76B46E6-6660-37B4-BCCC-08AB0CE05736}"/>
              </a:ext>
            </a:extLst>
          </p:cNvPr>
          <p:cNvPicPr>
            <a:picLocks noChangeAspect="1"/>
          </p:cNvPicPr>
          <p:nvPr/>
        </p:nvPicPr>
        <p:blipFill>
          <a:blip r:embed="rId13"/>
          <a:stretch>
            <a:fillRect/>
          </a:stretch>
        </p:blipFill>
        <p:spPr>
          <a:xfrm>
            <a:off x="3793985" y="2200331"/>
            <a:ext cx="5657578" cy="1383912"/>
          </a:xfrm>
          <a:prstGeom prst="rect">
            <a:avLst/>
          </a:prstGeom>
        </p:spPr>
      </p:pic>
    </p:spTree>
    <p:extLst>
      <p:ext uri="{BB962C8B-B14F-4D97-AF65-F5344CB8AC3E}">
        <p14:creationId xmlns:p14="http://schemas.microsoft.com/office/powerpoint/2010/main" val="3311759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7"/>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200" fill="hold">
                                          <p:stCondLst>
                                            <p:cond delay="0"/>
                                          </p:stCondLst>
                                        </p:cTn>
                                        <p:tgtEl>
                                          <p:spTgt spid="15"/>
                                        </p:tgtEl>
                                        <p:attrNameLst>
                                          <p:attrName>r</p:attrName>
                                        </p:attrNameLst>
                                      </p:cBhvr>
                                    </p:animRot>
                                    <p:animRot by="-240000">
                                      <p:cBhvr>
                                        <p:cTn id="11" dur="400" fill="hold">
                                          <p:stCondLst>
                                            <p:cond delay="400"/>
                                          </p:stCondLst>
                                        </p:cTn>
                                        <p:tgtEl>
                                          <p:spTgt spid="15"/>
                                        </p:tgtEl>
                                        <p:attrNameLst>
                                          <p:attrName>r</p:attrName>
                                        </p:attrNameLst>
                                      </p:cBhvr>
                                    </p:animRot>
                                    <p:animRot by="240000">
                                      <p:cBhvr>
                                        <p:cTn id="12" dur="400" fill="hold">
                                          <p:stCondLst>
                                            <p:cond delay="800"/>
                                          </p:stCondLst>
                                        </p:cTn>
                                        <p:tgtEl>
                                          <p:spTgt spid="15"/>
                                        </p:tgtEl>
                                        <p:attrNameLst>
                                          <p:attrName>r</p:attrName>
                                        </p:attrNameLst>
                                      </p:cBhvr>
                                    </p:animRot>
                                    <p:animRot by="-240000">
                                      <p:cBhvr>
                                        <p:cTn id="13" dur="400" fill="hold">
                                          <p:stCondLst>
                                            <p:cond delay="1200"/>
                                          </p:stCondLst>
                                        </p:cTn>
                                        <p:tgtEl>
                                          <p:spTgt spid="15"/>
                                        </p:tgtEl>
                                        <p:attrNameLst>
                                          <p:attrName>r</p:attrName>
                                        </p:attrNameLst>
                                      </p:cBhvr>
                                    </p:animRot>
                                    <p:animRot by="120000">
                                      <p:cBhvr>
                                        <p:cTn id="14" dur="400" fill="hold">
                                          <p:stCondLst>
                                            <p:cond delay="1600"/>
                                          </p:stCondLst>
                                        </p:cTn>
                                        <p:tgtEl>
                                          <p:spTgt spid="15"/>
                                        </p:tgtEl>
                                        <p:attrNameLst>
                                          <p:attrName>r</p:attrName>
                                        </p:attrNameLst>
                                      </p:cBhvr>
                                    </p:animRot>
                                  </p:childTnLst>
                                </p:cTn>
                              </p:par>
                              <p:par>
                                <p:cTn id="15" presetID="56" presetClass="path" presetSubtype="0" accel="50000" decel="50000" fill="hold" nodeType="withEffect">
                                  <p:stCondLst>
                                    <p:cond delay="0"/>
                                  </p:stCondLst>
                                  <p:childTnLst>
                                    <p:animMotion origin="layout" path="M 1.04167E-6 4.81481E-6 L 1.62213 -1.39213 " pathEditMode="relative" rAng="0" ptsTypes="AA">
                                      <p:cBhvr>
                                        <p:cTn id="16" dur="2000" fill="hold"/>
                                        <p:tgtEl>
                                          <p:spTgt spid="17"/>
                                        </p:tgtEl>
                                        <p:attrNameLst>
                                          <p:attrName>ppt_x</p:attrName>
                                          <p:attrName>ppt_y</p:attrName>
                                        </p:attrNameLst>
                                      </p:cBhvr>
                                      <p:rCtr x="81107" y="-69606"/>
                                    </p:animMotion>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4" presetClass="path" presetSubtype="0" accel="50000" decel="50000" fill="hold" nodeType="withEffect">
                                  <p:stCondLst>
                                    <p:cond delay="0"/>
                                  </p:stCondLst>
                                  <p:childTnLst>
                                    <p:animMotion origin="layout" path="M -1.875E-6 -3.7037E-7 L 0.00469 -0.19884 " pathEditMode="relative" rAng="0" ptsTypes="AA">
                                      <p:cBhvr>
                                        <p:cTn id="21" dur="2000" fill="hold"/>
                                        <p:tgtEl>
                                          <p:spTgt spid="18"/>
                                        </p:tgtEl>
                                        <p:attrNameLst>
                                          <p:attrName>ppt_x</p:attrName>
                                          <p:attrName>ppt_y</p:attrName>
                                        </p:attrNameLst>
                                      </p:cBhvr>
                                      <p:rCtr x="234" y="-9954"/>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pic>
        <p:nvPicPr>
          <p:cNvPr id="3" name="Picture 2">
            <a:extLst>
              <a:ext uri="{FF2B5EF4-FFF2-40B4-BE49-F238E27FC236}">
                <a16:creationId xmlns:a16="http://schemas.microsoft.com/office/drawing/2014/main" id="{CB20F6C2-5AD7-7C4E-C64D-15FAFCF8CF8D}"/>
              </a:ext>
            </a:extLst>
          </p:cNvPr>
          <p:cNvPicPr>
            <a:picLocks noChangeAspect="1"/>
          </p:cNvPicPr>
          <p:nvPr/>
        </p:nvPicPr>
        <p:blipFill>
          <a:blip r:embed="rId8"/>
          <a:stretch>
            <a:fillRect/>
          </a:stretch>
        </p:blipFill>
        <p:spPr>
          <a:xfrm>
            <a:off x="4286078" y="1734271"/>
            <a:ext cx="3962743" cy="951058"/>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36" name="Rectangle 35"/>
          <p:cNvSpPr/>
          <p:nvPr/>
        </p:nvSpPr>
        <p:spPr>
          <a:xfrm>
            <a:off x="1209675" y="79333"/>
            <a:ext cx="968692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Luật</a:t>
            </a:r>
            <a:r>
              <a:rPr kumimoji="0" lang="en-US" sz="6000" b="1" i="0" u="none" strike="noStrike" kern="1200" cap="none" spc="0" normalizeH="0" baseline="0" noProof="0" dirty="0">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chơi</a:t>
            </a:r>
            <a:endParaRPr kumimoji="0" lang="en-US" sz="6000" b="1" i="0" u="none" strike="noStrike" kern="1200" cap="none" spc="0" normalizeH="0" baseline="0" noProof="0" dirty="0">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41EB5F0-2115-CEF3-21A9-4926C9D6303B}"/>
              </a:ext>
            </a:extLst>
          </p:cNvPr>
          <p:cNvSpPr txBox="1"/>
          <p:nvPr/>
        </p:nvSpPr>
        <p:spPr>
          <a:xfrm>
            <a:off x="514350" y="1428750"/>
            <a:ext cx="11468100" cy="20621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 HS nêu 1 biểu hiện tôn trọng tài sản rồi chỉ định HS khác nêu.</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Bạn nào nêu không đúng thì không được gọi bạn khác và không được tiếp tục tham gia trò chơi.</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Bạn nào nêu đúng nhanh thì được tuyên dương</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42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FBD13A2-30C7-002C-F93E-942759D64D45}"/>
              </a:ext>
            </a:extLst>
          </p:cNvPr>
          <p:cNvSpPr txBox="1"/>
          <p:nvPr/>
        </p:nvSpPr>
        <p:spPr>
          <a:xfrm>
            <a:off x="2860158" y="3583172"/>
            <a:ext cx="5699051" cy="1323439"/>
          </a:xfrm>
          <a:prstGeom prst="rect">
            <a:avLst/>
          </a:prstGeom>
          <a:noFill/>
        </p:spPr>
        <p:txBody>
          <a:bodyPr wrap="square" rtlCol="0">
            <a:spAutoFit/>
          </a:bodyPr>
          <a:lstStyle/>
          <a:p>
            <a:pPr algn="ctr"/>
            <a:r>
              <a:rPr lang="en-US" sz="8000" dirty="0">
                <a:solidFill>
                  <a:srgbClr val="FF0000"/>
                </a:solidFill>
                <a:latin typeface="iCiel Cadena" panose="02000503000000020004" pitchFamily="50" charset="0"/>
              </a:rPr>
              <a:t>LUYỆN TẬP</a:t>
            </a:r>
          </a:p>
        </p:txBody>
      </p:sp>
    </p:spTree>
    <p:extLst>
      <p:ext uri="{BB962C8B-B14F-4D97-AF65-F5344CB8AC3E}">
        <p14:creationId xmlns:p14="http://schemas.microsoft.com/office/powerpoint/2010/main" val="7920674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767460" y="138378"/>
            <a:ext cx="10758233" cy="1200329"/>
            <a:chOff x="1856935" y="156713"/>
            <a:chExt cx="7985634" cy="1226299"/>
          </a:xfrm>
        </p:grpSpPr>
        <p:sp>
          <p:nvSpPr>
            <p:cNvPr id="6" name="Pentagon 5"/>
            <p:cNvSpPr/>
            <p:nvPr/>
          </p:nvSpPr>
          <p:spPr>
            <a:xfrm>
              <a:off x="1856935" y="271617"/>
              <a:ext cx="7948247" cy="1085425"/>
            </a:xfrm>
            <a:prstGeom prst="homePlate">
              <a:avLst>
                <a:gd name="adj" fmla="val 0"/>
              </a:avLst>
            </a:prstGeom>
            <a:solidFill>
              <a:schemeClr val="accent3">
                <a:lumMod val="20000"/>
                <a:lumOff val="8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894974" y="156713"/>
              <a:ext cx="7947595" cy="1226299"/>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1.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Em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đồng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hay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không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đồng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những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ý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kiến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nào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dưới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đây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Vì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sao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a:t>
              </a:r>
            </a:p>
          </p:txBody>
        </p:sp>
      </p:grpSp>
      <p:sp>
        <p:nvSpPr>
          <p:cNvPr id="2" name="TextBox 1">
            <a:extLst>
              <a:ext uri="{FF2B5EF4-FFF2-40B4-BE49-F238E27FC236}">
                <a16:creationId xmlns:a16="http://schemas.microsoft.com/office/drawing/2014/main" id="{65B44A0C-FE86-0E6E-8767-01E08938378A}"/>
              </a:ext>
            </a:extLst>
          </p:cNvPr>
          <p:cNvSpPr txBox="1"/>
          <p:nvPr/>
        </p:nvSpPr>
        <p:spPr>
          <a:xfrm>
            <a:off x="765544" y="1637414"/>
            <a:ext cx="10632558"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Nhặt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được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rơi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trả</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đánh</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mất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tôn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trọng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tài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Đã</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bạn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bè</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thân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thiết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thể</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đọc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thư</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nhau</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xin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phép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Giúp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bảo</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dùng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vật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dụng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nhau</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cũng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thể</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hiện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tôn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trọng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tài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 Khi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mượn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lớn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tuổi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mới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xin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phép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còn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mượn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nhỏ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tuổi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hơn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lvl="0" algn="just"/>
            <a:r>
              <a:rPr lang="vi-VN" sz="3200" i="1" dirty="0">
                <a:solidFill>
                  <a:srgbClr val="000000"/>
                </a:solidFill>
                <a:latin typeface="Calibri" panose="020F0502020204030204" pitchFamily="34" charset="0"/>
                <a:ea typeface="SimSun" panose="02010600030101010101" pitchFamily="2" charset="-122"/>
                <a:cs typeface="Calibri" panose="020F0502020204030204" pitchFamily="34" charset="0"/>
              </a:rPr>
              <a:t>e. Nói lời xin lỗi và tìm cách đền bù khi làm hư hỏng đồ đạc của người khác.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48824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Rectangle: Rounded Corners 3">
            <a:extLst>
              <a:ext uri="{FF2B5EF4-FFF2-40B4-BE49-F238E27FC236}">
                <a16:creationId xmlns:a16="http://schemas.microsoft.com/office/drawing/2014/main" id="{88C0A7D5-2C11-E6AF-1023-B2C6A3EC92EC}"/>
              </a:ext>
            </a:extLst>
          </p:cNvPr>
          <p:cNvSpPr/>
          <p:nvPr/>
        </p:nvSpPr>
        <p:spPr>
          <a:xfrm>
            <a:off x="3971194" y="929758"/>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B6E828-4CA9-2E52-77AA-4A93ABB11A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8077" l="10000" r="90000">
                        <a14:foregroundMark x1="47556" y1="5769" x2="47556" y2="5769"/>
                        <a14:foregroundMark x1="55222" y1="89423" x2="55222" y2="89423"/>
                        <a14:foregroundMark x1="55222" y1="91923" x2="55222" y2="91923"/>
                        <a14:foregroundMark x1="53556" y1="92115" x2="53556" y2="92115"/>
                        <a14:foregroundMark x1="57778" y1="97500" x2="57778" y2="97500"/>
                        <a14:foregroundMark x1="59778" y1="98077" x2="59778" y2="98077"/>
                      </a14:backgroundRemoval>
                    </a14:imgEffect>
                  </a14:imgLayer>
                </a14:imgProps>
              </a:ext>
            </a:extLst>
          </a:blip>
          <a:stretch>
            <a:fillRect/>
          </a:stretch>
        </p:blipFill>
        <p:spPr>
          <a:xfrm>
            <a:off x="8424995" y="1636909"/>
            <a:ext cx="3125862" cy="1806054"/>
          </a:xfrm>
          <a:prstGeom prst="rect">
            <a:avLst/>
          </a:prstGeom>
        </p:spPr>
      </p:pic>
      <p:pic>
        <p:nvPicPr>
          <p:cNvPr id="8" name="Graphic 10">
            <a:extLst>
              <a:ext uri="{FF2B5EF4-FFF2-40B4-BE49-F238E27FC236}">
                <a16:creationId xmlns:a16="http://schemas.microsoft.com/office/drawing/2014/main" id="{ECE662BE-0523-4B3E-9F03-CCF0DD360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05" y="2580505"/>
            <a:ext cx="3545178" cy="3788788"/>
          </a:xfrm>
          <a:prstGeom prst="rect">
            <a:avLst/>
          </a:prstGeom>
        </p:spPr>
      </p:pic>
      <p:sp>
        <p:nvSpPr>
          <p:cNvPr id="9" name="Rectangle: Rounded Corners 8">
            <a:extLst>
              <a:ext uri="{FF2B5EF4-FFF2-40B4-BE49-F238E27FC236}">
                <a16:creationId xmlns:a16="http://schemas.microsoft.com/office/drawing/2014/main" id="{045A6D8B-18A6-3199-DE91-DB37E6FEB841}"/>
              </a:ext>
            </a:extLst>
          </p:cNvPr>
          <p:cNvSpPr/>
          <p:nvPr/>
        </p:nvSpPr>
        <p:spPr>
          <a:xfrm>
            <a:off x="3951890" y="4893520"/>
            <a:ext cx="7472855" cy="15391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F3A01DB-F40C-D0FB-592A-8C1D804FBA5B}"/>
              </a:ext>
            </a:extLst>
          </p:cNvPr>
          <p:cNvSpPr txBox="1"/>
          <p:nvPr/>
        </p:nvSpPr>
        <p:spPr>
          <a:xfrm>
            <a:off x="4138278" y="5148473"/>
            <a:ext cx="7472855" cy="1077218"/>
          </a:xfrm>
          <a:prstGeom prst="rect">
            <a:avLst/>
          </a:prstGeom>
          <a:noFill/>
        </p:spPr>
        <p:txBody>
          <a:bodyPr wrap="square" rtlCol="0">
            <a:spAutoFit/>
          </a:bodyPr>
          <a:lstStyle/>
          <a:p>
            <a:r>
              <a:rPr lang="vi-VN" sz="3200" b="1" dirty="0">
                <a:solidFill>
                  <a:srgbClr val="FF0000"/>
                </a:solidFill>
                <a:latin typeface="Calibri" panose="020F0502020204030204" pitchFamily="34" charset="0"/>
                <a:cs typeface="Calibri" panose="020F0502020204030204" pitchFamily="34" charset="0"/>
              </a:rPr>
              <a:t>Đây là một việc làm tốt vì em sẽ cảm thấy vui khi giúp đỡ được cho người khác.</a:t>
            </a:r>
            <a:endParaRPr lang="en-US" sz="3200" b="1"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75B2D5-032D-F4F9-AF30-62BF4E012C59}"/>
              </a:ext>
            </a:extLst>
          </p:cNvPr>
          <p:cNvSpPr txBox="1"/>
          <p:nvPr/>
        </p:nvSpPr>
        <p:spPr>
          <a:xfrm>
            <a:off x="4348716" y="1526900"/>
            <a:ext cx="4848447" cy="2308324"/>
          </a:xfrm>
          <a:prstGeom prst="rect">
            <a:avLst/>
          </a:prstGeom>
          <a:noFill/>
        </p:spPr>
        <p:txBody>
          <a:bodyPr wrap="square">
            <a:spAutoFit/>
          </a:bodyPr>
          <a:lstStyle/>
          <a:p>
            <a:pPr marL="0" marR="0" algn="just">
              <a:spcBef>
                <a:spcPts val="0"/>
              </a:spcBef>
              <a:spcAft>
                <a:spcPts val="0"/>
              </a:spcAft>
            </a:pPr>
            <a:r>
              <a:rPr lang="en-US" sz="3600" i="1" dirty="0">
                <a:effectLst/>
                <a:latin typeface="Calibri" panose="020F0502020204030204" pitchFamily="34" charset="0"/>
                <a:ea typeface="SimSun" panose="02010600030101010101" pitchFamily="2" charset="-122"/>
                <a:cs typeface="Calibri" panose="020F0502020204030204" pitchFamily="34" charset="0"/>
              </a:rPr>
              <a:t>a.“</a:t>
            </a:r>
            <a:r>
              <a:rPr lang="en-US" sz="3600" i="1" dirty="0" err="1">
                <a:effectLst/>
                <a:latin typeface="Calibri" panose="020F0502020204030204" pitchFamily="34" charset="0"/>
                <a:ea typeface="SimSun" panose="02010600030101010101" pitchFamily="2" charset="-122"/>
                <a:cs typeface="Calibri" panose="020F0502020204030204" pitchFamily="34" charset="0"/>
              </a:rPr>
              <a:t>Nhặt</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được</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của</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rơi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trả</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người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đánh</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mất</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là</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tôn</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trọng</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tài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sản</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của</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người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khác</a:t>
            </a:r>
            <a:r>
              <a:rPr lang="en-US" sz="3600" i="1" dirty="0">
                <a:effectLst/>
                <a:latin typeface="Calibri" panose="020F0502020204030204" pitchFamily="34" charset="0"/>
                <a:ea typeface="SimSun" panose="02010600030101010101" pitchFamily="2" charset="-122"/>
                <a:cs typeface="Calibri" panose="020F0502020204030204" pitchFamily="34" charset="0"/>
              </a:rPr>
              <a:t>.</a:t>
            </a:r>
            <a:endParaRPr lang="en-US" sz="36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1570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3"/>
            <a:ext cx="7833019" cy="19882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417754" y="4790644"/>
            <a:ext cx="7769315" cy="1569660"/>
          </a:xfrm>
          <a:prstGeom prst="rect">
            <a:avLst/>
          </a:prstGeom>
          <a:noFill/>
        </p:spPr>
        <p:txBody>
          <a:bodyPr wrap="square" rtlCol="0">
            <a:spAutoFit/>
          </a:bodyPr>
          <a:lstStyle/>
          <a:p>
            <a:pPr lvl="0" algn="just">
              <a:defRPr/>
            </a:pPr>
            <a:r>
              <a:rPr lang="vi-VN" sz="3200">
                <a:solidFill>
                  <a:srgbClr val="FF0000"/>
                </a:solidFill>
                <a:latin typeface="Calibri" panose="020F0502020204030204"/>
              </a:rPr>
              <a:t>Vì dù thân thiết đến mấy thì đó cũng là sự riêng tư của người khác nên khi chưa được sự cho phép mà đã tự ý đọc thư là không tốt.</a:t>
            </a:r>
            <a:endParaRPr kumimoji="0" lang="en-US" sz="32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946299"/>
            <a:ext cx="46995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 Đã là bạn bè thân thiết thì có thể đọc thư của nhau mà không cần xin phép.</a:t>
            </a:r>
          </a:p>
        </p:txBody>
      </p:sp>
    </p:spTree>
    <p:extLst>
      <p:ext uri="{BB962C8B-B14F-4D97-AF65-F5344CB8AC3E}">
        <p14:creationId xmlns:p14="http://schemas.microsoft.com/office/powerpoint/2010/main" val="66599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Rectangle: Rounded Corners 3">
            <a:extLst>
              <a:ext uri="{FF2B5EF4-FFF2-40B4-BE49-F238E27FC236}">
                <a16:creationId xmlns:a16="http://schemas.microsoft.com/office/drawing/2014/main" id="{88C0A7D5-2C11-E6AF-1023-B2C6A3EC92EC}"/>
              </a:ext>
            </a:extLst>
          </p:cNvPr>
          <p:cNvSpPr/>
          <p:nvPr/>
        </p:nvSpPr>
        <p:spPr>
          <a:xfrm>
            <a:off x="3971194" y="929758"/>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7" name="Picture 6">
            <a:extLst>
              <a:ext uri="{FF2B5EF4-FFF2-40B4-BE49-F238E27FC236}">
                <a16:creationId xmlns:a16="http://schemas.microsoft.com/office/drawing/2014/main" id="{6EB6E828-4CA9-2E52-77AA-4A93ABB11A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8077" l="10000" r="90000">
                        <a14:foregroundMark x1="47556" y1="5769" x2="47556" y2="5769"/>
                        <a14:foregroundMark x1="55222" y1="89423" x2="55222" y2="89423"/>
                        <a14:foregroundMark x1="55222" y1="91923" x2="55222" y2="91923"/>
                        <a14:foregroundMark x1="53556" y1="92115" x2="53556" y2="92115"/>
                        <a14:foregroundMark x1="57778" y1="97500" x2="57778" y2="97500"/>
                        <a14:foregroundMark x1="59778" y1="98077" x2="59778" y2="98077"/>
                      </a14:backgroundRemoval>
                    </a14:imgEffect>
                  </a14:imgLayer>
                </a14:imgProps>
              </a:ext>
            </a:extLst>
          </a:blip>
          <a:stretch>
            <a:fillRect/>
          </a:stretch>
        </p:blipFill>
        <p:spPr>
          <a:xfrm>
            <a:off x="8424995" y="1636909"/>
            <a:ext cx="3125862" cy="1806054"/>
          </a:xfrm>
          <a:prstGeom prst="rect">
            <a:avLst/>
          </a:prstGeom>
        </p:spPr>
      </p:pic>
      <p:pic>
        <p:nvPicPr>
          <p:cNvPr id="8" name="Graphic 10">
            <a:extLst>
              <a:ext uri="{FF2B5EF4-FFF2-40B4-BE49-F238E27FC236}">
                <a16:creationId xmlns:a16="http://schemas.microsoft.com/office/drawing/2014/main" id="{ECE662BE-0523-4B3E-9F03-CCF0DD360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05" y="2580505"/>
            <a:ext cx="3545178" cy="3788788"/>
          </a:xfrm>
          <a:prstGeom prst="rect">
            <a:avLst/>
          </a:prstGeom>
        </p:spPr>
      </p:pic>
      <p:sp>
        <p:nvSpPr>
          <p:cNvPr id="9" name="Rectangle: Rounded Corners 8">
            <a:extLst>
              <a:ext uri="{FF2B5EF4-FFF2-40B4-BE49-F238E27FC236}">
                <a16:creationId xmlns:a16="http://schemas.microsoft.com/office/drawing/2014/main" id="{045A6D8B-18A6-3199-DE91-DB37E6FEB841}"/>
              </a:ext>
            </a:extLst>
          </p:cNvPr>
          <p:cNvSpPr/>
          <p:nvPr/>
        </p:nvSpPr>
        <p:spPr>
          <a:xfrm>
            <a:off x="3951890" y="4893520"/>
            <a:ext cx="7472855" cy="15391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10" name="TextBox 9">
            <a:extLst>
              <a:ext uri="{FF2B5EF4-FFF2-40B4-BE49-F238E27FC236}">
                <a16:creationId xmlns:a16="http://schemas.microsoft.com/office/drawing/2014/main" id="{7F3A01DB-F40C-D0FB-592A-8C1D804FBA5B}"/>
              </a:ext>
            </a:extLst>
          </p:cNvPr>
          <p:cNvSpPr txBox="1"/>
          <p:nvPr/>
        </p:nvSpPr>
        <p:spPr>
          <a:xfrm>
            <a:off x="4138278" y="5148473"/>
            <a:ext cx="74728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Đây là một việc làm tốt vì em sẽ cảm thấy vui khi giúp đỡ được cho người khác.</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75B2D5-032D-F4F9-AF30-62BF4E012C59}"/>
              </a:ext>
            </a:extLst>
          </p:cNvPr>
          <p:cNvSpPr txBox="1"/>
          <p:nvPr/>
        </p:nvSpPr>
        <p:spPr>
          <a:xfrm>
            <a:off x="4348716" y="1526900"/>
            <a:ext cx="4848447"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Giúp bảo quản đồ dùng, vật dụng của nhau cũng là thể hiện tôn trọng tài sản người khác.</a:t>
            </a:r>
          </a:p>
        </p:txBody>
      </p:sp>
    </p:spTree>
    <p:extLst>
      <p:ext uri="{BB962C8B-B14F-4D97-AF65-F5344CB8AC3E}">
        <p14:creationId xmlns:p14="http://schemas.microsoft.com/office/powerpoint/2010/main" val="29479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panose="020F0302020204030204"/>
        <a:ea typeface="字魂80号-萌趣小鱼体"/>
        <a:cs typeface=""/>
      </a:majorFont>
      <a:minorFont>
        <a:latin typeface="字魂80号-萌趣小鱼体" panose="020F0502020204030204"/>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9Slide.vn</Template>
  <TotalTime>42</TotalTime>
  <Words>800</Words>
  <PresentationFormat>Widescreen</PresentationFormat>
  <Paragraphs>51</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等线</vt:lpstr>
      <vt:lpstr>#9Slide03 Arima Madurai Medium</vt:lpstr>
      <vt:lpstr>Arial</vt:lpstr>
      <vt:lpstr>Calibri</vt:lpstr>
      <vt:lpstr>Cambria</vt:lpstr>
      <vt:lpstr>iCiel Cadena</vt:lpstr>
      <vt:lpstr>Wingdings</vt:lpstr>
      <vt:lpstr>字魂80号-萌趣小鱼体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2023-11-24T10:10:13Z</dcterms:created>
  <dcterms:modified xsi:type="dcterms:W3CDTF">2023-11-27T09:52:47Z</dcterms:modified>
</cp:coreProperties>
</file>