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bin" ContentType="audio/unknown"/>
  <Override PartName="/ppt/media/audio2.bin" ContentType="audio/unknown"/>
  <Override PartName="/ppt/media/audio3.bin" ContentType="audio/unknown"/>
  <Override PartName="/ppt/media/audio4.bin" ContentType="audio/unknown"/>
  <Override PartName="/ppt/media/audio5.bin" ContentType="audi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66" r:id="rId3"/>
    <p:sldId id="267" r:id="rId4"/>
    <p:sldId id="268" r:id="rId5"/>
    <p:sldId id="269" r:id="rId6"/>
    <p:sldId id="270" r:id="rId7"/>
    <p:sldId id="271" r:id="rId8"/>
    <p:sldId id="272" r:id="rId9"/>
    <p:sldId id="273" r:id="rId10"/>
    <p:sldId id="274" r:id="rId11"/>
    <p:sldId id="275" r:id="rId12"/>
    <p:sldId id="276" r:id="rId13"/>
    <p:sldId id="277" r:id="rId14"/>
    <p:sldId id="258" r:id="rId15"/>
    <p:sldId id="262" r:id="rId16"/>
    <p:sldId id="263" r:id="rId17"/>
    <p:sldId id="264"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5" r:id="rId43"/>
    <p:sldId id="303" r:id="rId44"/>
    <p:sldId id="304" r:id="rId45"/>
  </p:sldIdLst>
  <p:sldSz cx="24385588" cy="13717588"/>
  <p:notesSz cx="6797675" cy="9928225"/>
  <p:embeddedFontLst>
    <p:embeddedFont>
      <p:font typeface="Questrial" charset="0"/>
      <p:regular r:id="rId47"/>
    </p:embeddedFont>
    <p:embeddedFont>
      <p:font typeface="UVN Ai Cap" pitchFamily="18" charset="0"/>
      <p:regular r:id="rId48"/>
      <p:bold r:id="rId49"/>
    </p:embeddedFont>
    <p:embeddedFont>
      <p:font typeface="Palatino Linotype" pitchFamily="18" charset="0"/>
      <p:regular r:id="rId50"/>
      <p:bold r:id="rId51"/>
      <p:italic r:id="rId52"/>
      <p:boldItalic r:id="rId53"/>
    </p:embeddedFont>
    <p:embeddedFont>
      <p:font typeface="VNI-Times" pitchFamily="2" charset="0"/>
      <p:regular r:id="rId54"/>
      <p:bold r:id="rId55"/>
      <p:italic r:id="rId56"/>
      <p:boldItalic r:id="rId57"/>
    </p:embeddedFont>
    <p:embeddedFont>
      <p:font typeface="Cambria Math" pitchFamily="18" charset="0"/>
      <p:regular r:id="rId58"/>
    </p:embeddedFont>
    <p:embeddedFont>
      <p:font typeface="Calibri" pitchFamily="34" charset="0"/>
      <p:regular r:id="rId59"/>
      <p:bold r:id="rId60"/>
      <p:italic r:id="rId61"/>
      <p:boldItalic r:id="rId62"/>
    </p:embeddedFont>
    <p:embeddedFont>
      <p:font typeface="VNI-Helve" pitchFamily="2" charset="0"/>
      <p:regular r:id="rId63"/>
      <p:bold r:id="rId64"/>
      <p:italic r:id="rId65"/>
      <p:boldItalic r:id="rId66"/>
    </p:embeddedFont>
    <p:embeddedFont>
      <p:font typeface="Tahoma" pitchFamily="3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4321">
          <p15:clr>
            <a:srgbClr val="A4A3A4"/>
          </p15:clr>
        </p15:guide>
        <p15:guide id="2" pos="7681">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06" autoAdjust="0"/>
  </p:normalViewPr>
  <p:slideViewPr>
    <p:cSldViewPr snapToGrid="0">
      <p:cViewPr>
        <p:scale>
          <a:sx n="30" d="100"/>
          <a:sy n="30" d="100"/>
        </p:scale>
        <p:origin x="-1080" y="-240"/>
      </p:cViewPr>
      <p:guideLst>
        <p:guide orient="horz" pos="4321"/>
        <p:guide pos="76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9.emf"/><Relationship Id="rId1" Type="http://schemas.openxmlformats.org/officeDocument/2006/relationships/image" Target="../media/image28.emf"/><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64944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B3E2DC8-B616-46D5-B1D1-679C15B47F37}" type="slidenum">
              <a:rPr lang="en-US" smtClean="0"/>
              <a:pPr/>
              <a:t>37</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F975D268-4DBB-406C-9B69-057BBFF71F24}" type="slidenum">
              <a:rPr lang="en-US" smtClean="0"/>
              <a:pPr/>
              <a:t>38</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344176AC-6784-4F46-94E8-C2217CD109BC}" type="slidenum">
              <a:rPr lang="en-US" smtClean="0"/>
              <a:pPr/>
              <a:t>39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3CE1B542-330E-4FE2-B751-14458FFD78F1}" type="slidenum">
              <a:rPr lang="en-US" smtClean="0"/>
              <a:pPr/>
              <a:t>40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543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2EDBF7A-5901-4781-87BD-1002627F4877}" type="slidenum">
              <a:rPr lang="en-US" smtClean="0"/>
              <a:pPr/>
              <a:t>31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CDB685D2-B3A5-4C6D-9EDA-28D4D2581C08}" type="slidenum">
              <a:rPr lang="en-US" smtClean="0"/>
              <a:pPr/>
              <a:t>32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C30F21FF-6F60-41CC-86EA-544A4CBFC804}" type="slidenum">
              <a:rPr lang="en-US" smtClean="0"/>
              <a:pPr/>
              <a:t>33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7B9A0DCC-1775-4673-8A1B-15F070C21962}" type="slidenum">
              <a:rPr lang="en-US" smtClean="0"/>
              <a:pPr/>
              <a:t>34</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1D570573-840A-400B-9340-1E93324EE35F}" type="slidenum">
              <a:rPr lang="en-US" smtClean="0"/>
              <a:pPr/>
              <a:t>35</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AA24A385-B761-4393-A4A1-636DAA4C776B}" type="slidenum">
              <a:rPr lang="en-US" smtClean="0"/>
              <a:pPr/>
              <a:t>36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280"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1743" y="12714173"/>
            <a:ext cx="7722102"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xmlns="">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4779746" y="9602312"/>
            <a:ext cx="14631353" cy="113360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25"/>
          <p:cNvSpPr>
            <a:spLocks noGrp="1"/>
          </p:cNvSpPr>
          <p:nvPr>
            <p:ph type="pic" idx="2"/>
          </p:nvPr>
        </p:nvSpPr>
        <p:spPr>
          <a:xfrm>
            <a:off x="4779746" y="1225692"/>
            <a:ext cx="14631353" cy="8230553"/>
          </a:xfrm>
          <a:prstGeom prst="rect">
            <a:avLst/>
          </a:prstGeom>
          <a:noFill/>
          <a:ln>
            <a:noFill/>
          </a:ln>
        </p:spPr>
        <p:txBody>
          <a:bodyPr spcFirstLastPara="1" wrap="square" lIns="91425" tIns="45700" rIns="91425" bIns="45700" anchor="t" anchorCtr="0">
            <a:noAutofit/>
          </a:bodyPr>
          <a:lstStyle>
            <a:lvl1pPr marR="0" lvl="0" algn="l" rtl="0">
              <a:spcBef>
                <a:spcPts val="1520"/>
              </a:spcBef>
              <a:spcAft>
                <a:spcPts val="0"/>
              </a:spcAft>
              <a:buClr>
                <a:schemeClr val="dk1"/>
              </a:buClr>
              <a:buSzPts val="7600"/>
              <a:buFont typeface="Arial"/>
              <a:buNone/>
              <a:defRPr sz="7600" b="0" i="0" u="none" strike="noStrike" cap="none">
                <a:solidFill>
                  <a:schemeClr val="dk1"/>
                </a:solidFill>
                <a:latin typeface="Calibri"/>
                <a:ea typeface="Calibri"/>
                <a:cs typeface="Calibri"/>
                <a:sym typeface="Calibri"/>
              </a:defRPr>
            </a:lvl1pPr>
            <a:lvl2pPr marR="0" lvl="1" algn="l" rtl="0">
              <a:spcBef>
                <a:spcPts val="1340"/>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2pPr>
            <a:lvl3pPr marR="0" lvl="2" algn="l" rtl="0">
              <a:spcBef>
                <a:spcPts val="1140"/>
              </a:spcBef>
              <a:spcAft>
                <a:spcPts val="0"/>
              </a:spcAft>
              <a:buClr>
                <a:schemeClr val="dk1"/>
              </a:buClr>
              <a:buSzPts val="5700"/>
              <a:buFont typeface="Arial"/>
              <a:buNone/>
              <a:defRPr sz="5700" b="0" i="0" u="none" strike="noStrike" cap="none">
                <a:solidFill>
                  <a:schemeClr val="dk1"/>
                </a:solidFill>
                <a:latin typeface="Calibri"/>
                <a:ea typeface="Calibri"/>
                <a:cs typeface="Calibri"/>
                <a:sym typeface="Calibri"/>
              </a:defRPr>
            </a:lvl3pPr>
            <a:lvl4pPr marR="0" lvl="3"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73" name="Google Shape;73;p25"/>
          <p:cNvSpPr txBox="1">
            <a:spLocks noGrp="1"/>
          </p:cNvSpPr>
          <p:nvPr>
            <p:ph type="body" idx="1"/>
          </p:nvPr>
        </p:nvSpPr>
        <p:spPr>
          <a:xfrm>
            <a:off x="4779746" y="10735919"/>
            <a:ext cx="14631353" cy="160991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00" marR="0" lvl="1" indent="-228600"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5" name="Google Shape;75;p25"/>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26"/>
          <p:cNvSpPr txBox="1">
            <a:spLocks noGrp="1"/>
          </p:cNvSpPr>
          <p:nvPr>
            <p:ph type="body" idx="1"/>
          </p:nvPr>
        </p:nvSpPr>
        <p:spPr>
          <a:xfrm rot="5400000">
            <a:off x="7666308" y="-3246255"/>
            <a:ext cx="9052974" cy="21947029"/>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26"/>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2" name="Google Shape;82;p26"/>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42759387" y="5488993"/>
            <a:ext cx="23411985" cy="1463135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27"/>
          <p:cNvSpPr txBox="1">
            <a:spLocks noGrp="1"/>
          </p:cNvSpPr>
          <p:nvPr>
            <p:ph type="body" idx="1"/>
          </p:nvPr>
        </p:nvSpPr>
        <p:spPr>
          <a:xfrm rot="5400000">
            <a:off x="13291352" y="-8941263"/>
            <a:ext cx="23411985" cy="43491866"/>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6" name="Google Shape;86;p27"/>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27"/>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8" name="Google Shape;88;p27"/>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xmlns="">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8"/>
          <p:cNvSpPr txBox="1">
            <a:spLocks noGrp="1"/>
          </p:cNvSpPr>
          <p:nvPr>
            <p:ph type="ctrTitle"/>
          </p:nvPr>
        </p:nvSpPr>
        <p:spPr>
          <a:xfrm>
            <a:off x="1828919" y="4261345"/>
            <a:ext cx="20727749" cy="294039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18"/>
          <p:cNvSpPr txBox="1">
            <a:spLocks noGrp="1"/>
          </p:cNvSpPr>
          <p:nvPr>
            <p:ph type="subTitle" idx="1"/>
          </p:nvPr>
        </p:nvSpPr>
        <p:spPr>
          <a:xfrm>
            <a:off x="3657838" y="7773300"/>
            <a:ext cx="17069911" cy="3505606"/>
          </a:xfrm>
          <a:prstGeom prst="rect">
            <a:avLst/>
          </a:prstGeom>
          <a:noFill/>
          <a:ln>
            <a:noFill/>
          </a:ln>
        </p:spPr>
        <p:txBody>
          <a:bodyPr spcFirstLastPara="1" wrap="square" lIns="91425" tIns="45700" rIns="91425" bIns="45700" anchor="t" anchorCtr="0">
            <a:noAutofit/>
          </a:bodyPr>
          <a:lstStyle>
            <a:lvl1pPr marR="0" lvl="0" algn="ctr" rtl="0">
              <a:spcBef>
                <a:spcPts val="1520"/>
              </a:spcBef>
              <a:spcAft>
                <a:spcPts val="0"/>
              </a:spcAft>
              <a:buClr>
                <a:srgbClr val="888888"/>
              </a:buClr>
              <a:buSzPts val="7600"/>
              <a:buFont typeface="Arial"/>
              <a:buNone/>
              <a:defRPr sz="7600" b="0" i="0" u="none" strike="noStrike" cap="none">
                <a:solidFill>
                  <a:srgbClr val="888888"/>
                </a:solidFill>
                <a:latin typeface="Calibri"/>
                <a:ea typeface="Calibri"/>
                <a:cs typeface="Calibri"/>
                <a:sym typeface="Calibri"/>
              </a:defRPr>
            </a:lvl1pPr>
            <a:lvl2pPr marR="0" lvl="1" algn="ctr" rtl="0">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2pPr>
            <a:lvl3pPr marR="0" lvl="2" algn="ctr" rtl="0">
              <a:spcBef>
                <a:spcPts val="1140"/>
              </a:spcBef>
              <a:spcAft>
                <a:spcPts val="0"/>
              </a:spcAft>
              <a:buClr>
                <a:srgbClr val="888888"/>
              </a:buClr>
              <a:buSzPts val="5700"/>
              <a:buFont typeface="Arial"/>
              <a:buNone/>
              <a:defRPr sz="5700" b="0" i="0" u="none" strike="noStrike" cap="none">
                <a:solidFill>
                  <a:srgbClr val="888888"/>
                </a:solidFill>
                <a:latin typeface="Calibri"/>
                <a:ea typeface="Calibri"/>
                <a:cs typeface="Calibri"/>
                <a:sym typeface="Calibri"/>
              </a:defRPr>
            </a:lvl3pPr>
            <a:lvl4pPr marR="0" lvl="3"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4pPr>
            <a:lvl5pPr marR="0" lvl="4"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5pPr>
            <a:lvl6pPr marR="0" lvl="5"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a:p>
        </p:txBody>
      </p:sp>
      <p:sp>
        <p:nvSpPr>
          <p:cNvPr id="27" name="Google Shape;27;p18"/>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8" name="Google Shape;28;p18"/>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9" name="Google Shape;29;p18"/>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19"/>
          <p:cNvSpPr txBox="1">
            <a:spLocks noGrp="1"/>
          </p:cNvSpPr>
          <p:nvPr>
            <p:ph type="body" idx="1"/>
          </p:nvPr>
        </p:nvSpPr>
        <p:spPr>
          <a:xfrm>
            <a:off x="1219280" y="3200772"/>
            <a:ext cx="21947029" cy="9052974"/>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3" name="Google Shape;33;p19"/>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4" name="Google Shape;34;p19"/>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5" name="Google Shape;35;p19"/>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1926293" y="8814822"/>
            <a:ext cx="20727749" cy="27244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9500"/>
              <a:buFont typeface="Calibri"/>
              <a:buNone/>
              <a:defRPr sz="9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20"/>
          <p:cNvSpPr txBox="1">
            <a:spLocks noGrp="1"/>
          </p:cNvSpPr>
          <p:nvPr>
            <p:ph type="body" idx="1"/>
          </p:nvPr>
        </p:nvSpPr>
        <p:spPr>
          <a:xfrm>
            <a:off x="1926293" y="5814100"/>
            <a:ext cx="20727749" cy="3000721"/>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4400" marR="0" lvl="1" indent="-228600" algn="l" rtl="0">
              <a:spcBef>
                <a:spcPts val="860"/>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2pPr>
            <a:lvl3pPr marL="1371600" marR="0" lvl="2" indent="-228600" algn="l" rtl="0">
              <a:spcBef>
                <a:spcPts val="760"/>
              </a:spcBef>
              <a:spcAft>
                <a:spcPts val="0"/>
              </a:spcAft>
              <a:buClr>
                <a:srgbClr val="888888"/>
              </a:buClr>
              <a:buSzPts val="3800"/>
              <a:buFont typeface="Arial"/>
              <a:buNone/>
              <a:defRPr sz="3800" b="0" i="0" u="none" strike="noStrike" cap="none">
                <a:solidFill>
                  <a:srgbClr val="888888"/>
                </a:solidFill>
                <a:latin typeface="Calibri"/>
                <a:ea typeface="Calibri"/>
                <a:cs typeface="Calibri"/>
                <a:sym typeface="Calibri"/>
              </a:defRPr>
            </a:lvl3pPr>
            <a:lvl4pPr marL="1828800" marR="0" lvl="3"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4pPr>
            <a:lvl5pPr marL="2286000" marR="0" lvl="4"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5pPr>
            <a:lvl6pPr marL="2743200" marR="0" lvl="5"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6pPr>
            <a:lvl7pPr marL="3200400" marR="0" lvl="6"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7pPr>
            <a:lvl8pPr marL="3657600" marR="0" lvl="7"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8pPr>
            <a:lvl9pPr marL="4114800" marR="0" lvl="8"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9pPr>
          </a:lstStyle>
          <a:p>
            <a:endParaRPr/>
          </a:p>
        </p:txBody>
      </p:sp>
      <p:sp>
        <p:nvSpPr>
          <p:cNvPr id="39" name="Google Shape;39;p20"/>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0" name="Google Shape;40;p20"/>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1" name="Google Shape;41;p20"/>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21"/>
          <p:cNvSpPr txBox="1">
            <a:spLocks noGrp="1"/>
          </p:cNvSpPr>
          <p:nvPr>
            <p:ph type="body" idx="1"/>
          </p:nvPr>
        </p:nvSpPr>
        <p:spPr>
          <a:xfrm>
            <a:off x="3251412" y="6401542"/>
            <a:ext cx="29059493" cy="18109122"/>
          </a:xfrm>
          <a:prstGeom prst="rect">
            <a:avLst/>
          </a:prstGeom>
          <a:noFill/>
          <a:ln>
            <a:noFill/>
          </a:ln>
        </p:spPr>
        <p:txBody>
          <a:bodyPr spcFirstLastPara="1" wrap="square" lIns="91425" tIns="45700" rIns="91425" bIns="45700" anchor="t" anchorCtr="0">
            <a:noAutofit/>
          </a:bodyPr>
          <a:lstStyle>
            <a:lvl1pPr marL="457200" marR="0" lvl="0"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4400" marR="0" lvl="1"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000" marR="0" lvl="4"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200" marR="0" lvl="5"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400" marR="0" lvl="6"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600" marR="0" lvl="7"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4800" marR="0" lvl="8"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body" idx="2"/>
          </p:nvPr>
        </p:nvSpPr>
        <p:spPr>
          <a:xfrm>
            <a:off x="32717331" y="6401542"/>
            <a:ext cx="29063727" cy="18109122"/>
          </a:xfrm>
          <a:prstGeom prst="rect">
            <a:avLst/>
          </a:prstGeom>
          <a:noFill/>
          <a:ln>
            <a:noFill/>
          </a:ln>
        </p:spPr>
        <p:txBody>
          <a:bodyPr spcFirstLastPara="1" wrap="square" lIns="91425" tIns="45700" rIns="91425" bIns="45700" anchor="t" anchorCtr="0">
            <a:noAutofit/>
          </a:bodyPr>
          <a:lstStyle>
            <a:lvl1pPr marL="457200" marR="0" lvl="0"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4400" marR="0" lvl="1"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000" marR="0" lvl="4"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200" marR="0" lvl="5"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400" marR="0" lvl="6"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600" marR="0" lvl="7"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4800" marR="0" lvl="8"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7" name="Google Shape;47;p21"/>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8" name="Google Shape;48;p21"/>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22"/>
          <p:cNvSpPr txBox="1">
            <a:spLocks noGrp="1"/>
          </p:cNvSpPr>
          <p:nvPr>
            <p:ph type="body" idx="1"/>
          </p:nvPr>
        </p:nvSpPr>
        <p:spPr>
          <a:xfrm>
            <a:off x="1219280" y="3070582"/>
            <a:ext cx="10774536" cy="127967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140"/>
              </a:spcBef>
              <a:spcAft>
                <a:spcPts val="0"/>
              </a:spcAft>
              <a:buClr>
                <a:schemeClr val="dk1"/>
              </a:buClr>
              <a:buSzPts val="5700"/>
              <a:buFont typeface="Arial"/>
              <a:buNone/>
              <a:defRPr sz="5700" b="1" i="0" u="none" strike="noStrike" cap="none">
                <a:solidFill>
                  <a:schemeClr val="dk1"/>
                </a:solidFill>
                <a:latin typeface="Calibri"/>
                <a:ea typeface="Calibri"/>
                <a:cs typeface="Calibri"/>
                <a:sym typeface="Calibri"/>
              </a:defRPr>
            </a:lvl1pPr>
            <a:lvl2pPr marL="914400" marR="0" lvl="1" indent="-228600"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600" marR="0" lvl="2" indent="-228600"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800" marR="0" lvl="3"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000" marR="0" lvl="4"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200" marR="0" lvl="5"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400" marR="0" lvl="6"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600" marR="0" lvl="7"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4800" marR="0" lvl="8"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2" name="Google Shape;52;p22"/>
          <p:cNvSpPr txBox="1">
            <a:spLocks noGrp="1"/>
          </p:cNvSpPr>
          <p:nvPr>
            <p:ph type="body" idx="2"/>
          </p:nvPr>
        </p:nvSpPr>
        <p:spPr>
          <a:xfrm>
            <a:off x="1219280" y="4350254"/>
            <a:ext cx="10774536" cy="7903491"/>
          </a:xfrm>
          <a:prstGeom prst="rect">
            <a:avLst/>
          </a:prstGeom>
          <a:noFill/>
          <a:ln>
            <a:noFill/>
          </a:ln>
        </p:spPr>
        <p:txBody>
          <a:bodyPr spcFirstLastPara="1" wrap="square" lIns="91425" tIns="45700" rIns="91425" bIns="45700" anchor="t" anchorCtr="0">
            <a:noAutofit/>
          </a:bodyPr>
          <a:lstStyle>
            <a:lvl1pPr marL="457200" marR="0" lvl="0"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800" marR="0" lvl="3"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000" marR="0" lvl="4"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200" marR="0" lvl="5"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400" marR="0" lvl="6"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600" marR="0" lvl="7"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4800" marR="0" lvl="8"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3" name="Google Shape;53;p22"/>
          <p:cNvSpPr txBox="1">
            <a:spLocks noGrp="1"/>
          </p:cNvSpPr>
          <p:nvPr>
            <p:ph type="body" idx="3"/>
          </p:nvPr>
        </p:nvSpPr>
        <p:spPr>
          <a:xfrm>
            <a:off x="12387541" y="3070582"/>
            <a:ext cx="10778769" cy="127967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140"/>
              </a:spcBef>
              <a:spcAft>
                <a:spcPts val="0"/>
              </a:spcAft>
              <a:buClr>
                <a:schemeClr val="dk1"/>
              </a:buClr>
              <a:buSzPts val="5700"/>
              <a:buFont typeface="Arial"/>
              <a:buNone/>
              <a:defRPr sz="5700" b="1" i="0" u="none" strike="noStrike" cap="none">
                <a:solidFill>
                  <a:schemeClr val="dk1"/>
                </a:solidFill>
                <a:latin typeface="Calibri"/>
                <a:ea typeface="Calibri"/>
                <a:cs typeface="Calibri"/>
                <a:sym typeface="Calibri"/>
              </a:defRPr>
            </a:lvl1pPr>
            <a:lvl2pPr marL="914400" marR="0" lvl="1" indent="-228600"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600" marR="0" lvl="2" indent="-228600"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800" marR="0" lvl="3"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000" marR="0" lvl="4"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200" marR="0" lvl="5"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400" marR="0" lvl="6"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600" marR="0" lvl="7"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4800" marR="0" lvl="8"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4" name="Google Shape;54;p22"/>
          <p:cNvSpPr txBox="1">
            <a:spLocks noGrp="1"/>
          </p:cNvSpPr>
          <p:nvPr>
            <p:ph type="body" idx="4"/>
          </p:nvPr>
        </p:nvSpPr>
        <p:spPr>
          <a:xfrm>
            <a:off x="12387541" y="4350254"/>
            <a:ext cx="10778769" cy="7903491"/>
          </a:xfrm>
          <a:prstGeom prst="rect">
            <a:avLst/>
          </a:prstGeom>
          <a:noFill/>
          <a:ln>
            <a:noFill/>
          </a:ln>
        </p:spPr>
        <p:txBody>
          <a:bodyPr spcFirstLastPara="1" wrap="square" lIns="91425" tIns="45700" rIns="91425" bIns="45700" anchor="t" anchorCtr="0">
            <a:noAutofit/>
          </a:bodyPr>
          <a:lstStyle>
            <a:lvl1pPr marL="457200" marR="0" lvl="0"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800" marR="0" lvl="3"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000" marR="0" lvl="4"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200" marR="0" lvl="5"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400" marR="0" lvl="6"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600" marR="0" lvl="7"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4800" marR="0" lvl="8"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5" name="Google Shape;55;p22"/>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6" name="Google Shape;56;p22"/>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7" name="Google Shape;57;p22"/>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xmlns="">
        <p15:guide id="1" orient="horz" pos="4320"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23"/>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1" name="Google Shape;61;p23"/>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2" name="Google Shape;62;p23"/>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1219281" y="546163"/>
            <a:ext cx="8022690" cy="232436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24"/>
          <p:cNvSpPr txBox="1">
            <a:spLocks noGrp="1"/>
          </p:cNvSpPr>
          <p:nvPr>
            <p:ph type="body" idx="1"/>
          </p:nvPr>
        </p:nvSpPr>
        <p:spPr>
          <a:xfrm>
            <a:off x="9534088" y="546164"/>
            <a:ext cx="13632221" cy="11707581"/>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6" name="Google Shape;66;p24"/>
          <p:cNvSpPr txBox="1">
            <a:spLocks noGrp="1"/>
          </p:cNvSpPr>
          <p:nvPr>
            <p:ph type="body" idx="2"/>
          </p:nvPr>
        </p:nvSpPr>
        <p:spPr>
          <a:xfrm>
            <a:off x="1219281" y="2870533"/>
            <a:ext cx="8022690" cy="93832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00" marR="0" lvl="1" indent="-228600"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67" name="Google Shape;67;p24"/>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t="-11000" r="19000" b="-9000"/>
          </a:stretch>
        </a:blip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5">
            <a:alphaModFix/>
            <a:extLst>
              <a:ext uri="{BEBA8EAE-BF5A-486C-A8C5-ECC9F3942E4B}">
                <a14:imgProps xmlns:a14="http://schemas.microsoft.com/office/drawing/2010/main">
                  <a14:imgLayer r:embed="rId16">
                    <a14:imgEffect>
                      <a14:colorTemperature colorTemp="4700"/>
                    </a14:imgEffect>
                  </a14:imgLayer>
                </a14:imgProps>
              </a:ext>
            </a:extLst>
          </a:blip>
          <a:srcRect l="7943" b="-4419"/>
          <a:stretch/>
        </p:blipFill>
        <p:spPr>
          <a:xfrm>
            <a:off x="1909482" y="46608"/>
            <a:ext cx="22449942" cy="1492065"/>
          </a:xfrm>
          <a:prstGeom prst="rect">
            <a:avLst/>
          </a:prstGeom>
          <a:noFill/>
          <a:ln>
            <a:noFill/>
          </a:ln>
        </p:spPr>
      </p:pic>
      <p:sp>
        <p:nvSpPr>
          <p:cNvPr id="11" name="Google Shape;11;p15"/>
          <p:cNvSpPr txBox="1"/>
          <p:nvPr/>
        </p:nvSpPr>
        <p:spPr>
          <a:xfrm>
            <a:off x="7306616" y="403441"/>
            <a:ext cx="1707897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dirty="0" smtClean="0">
                <a:solidFill>
                  <a:schemeClr val="lt1"/>
                </a:solidFill>
                <a:latin typeface="Questrial"/>
                <a:ea typeface="Questrial"/>
                <a:cs typeface="Questrial"/>
                <a:sym typeface="Questrial"/>
              </a:rPr>
              <a:t>CARBOXYLIC</a:t>
            </a:r>
            <a:r>
              <a:rPr lang="en-US" sz="5400" b="1" i="0" u="none" strike="noStrike" cap="none" baseline="0" dirty="0" smtClean="0">
                <a:solidFill>
                  <a:schemeClr val="lt1"/>
                </a:solidFill>
                <a:latin typeface="Questrial"/>
                <a:ea typeface="Questrial"/>
                <a:cs typeface="Questrial"/>
                <a:sym typeface="Questrial"/>
              </a:rPr>
              <a:t> ACID</a:t>
            </a:r>
            <a:endParaRPr sz="5400" b="1" i="0" u="none" strike="noStrike" cap="none" dirty="0">
              <a:solidFill>
                <a:schemeClr val="lt1"/>
              </a:solidFill>
              <a:latin typeface="Tahoma"/>
              <a:ea typeface="Tahoma"/>
              <a:cs typeface="Tahoma"/>
              <a:sym typeface="Tahoma"/>
            </a:endParaRPr>
          </a:p>
        </p:txBody>
      </p:sp>
      <p:sp>
        <p:nvSpPr>
          <p:cNvPr id="12" name="Google Shape;12;p15"/>
          <p:cNvSpPr txBox="1"/>
          <p:nvPr/>
        </p:nvSpPr>
        <p:spPr>
          <a:xfrm>
            <a:off x="3407067" y="338386"/>
            <a:ext cx="179135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err="1" smtClean="0">
                <a:solidFill>
                  <a:schemeClr val="lt1"/>
                </a:solidFill>
                <a:latin typeface="Questrial"/>
                <a:ea typeface="Questrial"/>
                <a:cs typeface="Questrial"/>
                <a:sym typeface="Questrial"/>
              </a:rPr>
              <a:t>Chủ</a:t>
            </a:r>
            <a:r>
              <a:rPr lang="en-US" sz="3600" b="1" i="0" u="none" strike="noStrike" cap="none" baseline="0" dirty="0" smtClean="0">
                <a:solidFill>
                  <a:schemeClr val="lt1"/>
                </a:solidFill>
                <a:latin typeface="Questrial"/>
                <a:ea typeface="Questrial"/>
                <a:cs typeface="Questrial"/>
                <a:sym typeface="Questrial"/>
              </a:rPr>
              <a:t> </a:t>
            </a:r>
            <a:r>
              <a:rPr lang="en-US" sz="3600" b="1" i="0" u="none" strike="noStrike" cap="none" baseline="0" dirty="0" err="1" smtClean="0">
                <a:solidFill>
                  <a:schemeClr val="lt1"/>
                </a:solidFill>
                <a:latin typeface="Questrial"/>
                <a:ea typeface="Questrial"/>
                <a:cs typeface="Questrial"/>
                <a:sym typeface="Questrial"/>
              </a:rPr>
              <a:t>đề</a:t>
            </a:r>
            <a:r>
              <a:rPr lang="en-US" sz="3600" b="1" i="0" u="none" strike="noStrike" cap="none" dirty="0" smtClean="0">
                <a:solidFill>
                  <a:schemeClr val="lt1"/>
                </a:solidFill>
                <a:latin typeface="Questrial"/>
                <a:ea typeface="Questrial"/>
                <a:cs typeface="Questrial"/>
                <a:sym typeface="Questrial"/>
              </a:rPr>
              <a:t> 6</a:t>
            </a:r>
            <a:endParaRPr sz="3600" b="1" dirty="0"/>
          </a:p>
        </p:txBody>
      </p:sp>
      <p:sp>
        <p:nvSpPr>
          <p:cNvPr id="13" name="Google Shape;13;p15"/>
          <p:cNvSpPr txBox="1"/>
          <p:nvPr/>
        </p:nvSpPr>
        <p:spPr>
          <a:xfrm>
            <a:off x="2132321" y="121456"/>
            <a:ext cx="873957" cy="1480365"/>
          </a:xfrm>
          <a:prstGeom prst="rect">
            <a:avLst/>
          </a:prstGeom>
          <a:noFill/>
          <a:ln>
            <a:noFill/>
          </a:ln>
        </p:spPr>
        <p:txBody>
          <a:bodyPr spcFirstLastPara="1" wrap="square" lIns="91425" tIns="45700" rIns="91425" bIns="45700" anchor="t" anchorCtr="0">
            <a:spAutoFit/>
          </a:bodyPr>
          <a:lstStyle/>
          <a:p>
            <a:pPr marL="0" marR="0" lvl="0" indent="0" algn="ctr" rtl="0">
              <a:lnSpc>
                <a:spcPct val="160714"/>
              </a:lnSpc>
              <a:spcBef>
                <a:spcPts val="0"/>
              </a:spcBef>
              <a:spcAft>
                <a:spcPts val="0"/>
              </a:spcAft>
              <a:buNone/>
            </a:pPr>
            <a:r>
              <a:rPr lang="en-US" sz="2800" b="1" i="0" u="none" strike="noStrike" cap="none">
                <a:solidFill>
                  <a:schemeClr val="lt1"/>
                </a:solidFill>
                <a:latin typeface="Questrial"/>
                <a:ea typeface="Questrial"/>
                <a:cs typeface="Questrial"/>
                <a:sym typeface="Questrial"/>
              </a:rPr>
              <a:t>LỚP</a:t>
            </a:r>
            <a:endParaRPr b="1"/>
          </a:p>
          <a:p>
            <a:pPr marL="0" marR="0" lvl="0" indent="0" algn="ctr" rtl="0">
              <a:lnSpc>
                <a:spcPct val="93750"/>
              </a:lnSpc>
              <a:spcBef>
                <a:spcPts val="0"/>
              </a:spcBef>
              <a:spcAft>
                <a:spcPts val="0"/>
              </a:spcAft>
              <a:buNone/>
            </a:pPr>
            <a:r>
              <a:rPr lang="en-US" sz="4800" b="1" i="0" u="none" strike="noStrike" cap="none">
                <a:solidFill>
                  <a:schemeClr val="lt1"/>
                </a:solidFill>
                <a:latin typeface="Questrial"/>
                <a:ea typeface="Questrial"/>
                <a:cs typeface="Questrial"/>
                <a:sym typeface="Questrial"/>
              </a:rPr>
              <a:t>11</a:t>
            </a:r>
            <a:endParaRPr sz="4800" b="1" i="0" u="none" strike="noStrike" cap="none">
              <a:solidFill>
                <a:schemeClr val="lt1"/>
              </a:solidFill>
              <a:latin typeface="Questrial"/>
              <a:ea typeface="Questrial"/>
              <a:cs typeface="Questrial"/>
              <a:sym typeface="Questrial"/>
            </a:endParaRPr>
          </a:p>
        </p:txBody>
      </p:sp>
      <p:sp>
        <p:nvSpPr>
          <p:cNvPr id="14" name="Google Shape;14;p15"/>
          <p:cNvSpPr txBox="1"/>
          <p:nvPr/>
        </p:nvSpPr>
        <p:spPr>
          <a:xfrm>
            <a:off x="5296129" y="403441"/>
            <a:ext cx="201048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lt1"/>
                </a:solidFill>
                <a:latin typeface="Questrial"/>
                <a:ea typeface="Questrial"/>
                <a:cs typeface="Questrial"/>
                <a:sym typeface="Questrial"/>
              </a:rPr>
              <a:t>BÀI </a:t>
            </a:r>
            <a:r>
              <a:rPr lang="en-US" sz="3600" b="1" i="0" u="none" strike="noStrike" cap="none" dirty="0" smtClean="0">
                <a:solidFill>
                  <a:schemeClr val="lt1"/>
                </a:solidFill>
                <a:latin typeface="Questrial"/>
                <a:ea typeface="Questrial"/>
                <a:cs typeface="Questrial"/>
                <a:sym typeface="Questrial"/>
              </a:rPr>
              <a:t>19</a:t>
            </a:r>
            <a:endParaRPr sz="3600" b="1" i="0" u="none" strike="noStrike" cap="none" dirty="0">
              <a:solidFill>
                <a:schemeClr val="lt1"/>
              </a:solidFill>
              <a:latin typeface="Questrial"/>
              <a:ea typeface="Questrial"/>
              <a:cs typeface="Questrial"/>
              <a:sym typeface="Questrial"/>
            </a:endParaRPr>
          </a:p>
        </p:txBody>
      </p:sp>
      <p:pic>
        <p:nvPicPr>
          <p:cNvPr id="15" name="Google Shape;15;p15"/>
          <p:cNvPicPr preferRelativeResize="0"/>
          <p:nvPr/>
        </p:nvPicPr>
        <p:blipFill rotWithShape="1">
          <a:blip r:embed="rId17">
            <a:alphaModFix/>
          </a:blip>
          <a:srcRect/>
          <a:stretch/>
        </p:blipFill>
        <p:spPr>
          <a:xfrm>
            <a:off x="33363147" y="0"/>
            <a:ext cx="24387047" cy="13717882"/>
          </a:xfrm>
          <a:prstGeom prst="rect">
            <a:avLst/>
          </a:prstGeom>
          <a:noFill/>
          <a:ln>
            <a:noFill/>
          </a:ln>
        </p:spPr>
      </p:pic>
      <p:pic>
        <p:nvPicPr>
          <p:cNvPr id="1026" name="Picture 2" descr="Nhà">
            <a:extLst>
              <a:ext uri="{FF2B5EF4-FFF2-40B4-BE49-F238E27FC236}">
                <a16:creationId xmlns:a16="http://schemas.microsoft.com/office/drawing/2014/main" xmlns="" id="{258E3CC1-FC5B-F1EC-77BA-8C025B5E8141}"/>
              </a:ext>
            </a:extLst>
          </p:cNvPr>
          <p:cNvPicPr>
            <a:picLocks noChangeAspect="1" noChangeArrowheads="1"/>
          </p:cNvPicPr>
          <p:nvPr userDrawn="1"/>
        </p:nvPicPr>
        <p:blipFill>
          <a:blip r:embed="rId18">
            <a:alphaModFix amt="35000"/>
            <a:extLst>
              <a:ext uri="{28A0092B-C50C-407E-A947-70E740481C1C}">
                <a14:useLocalDpi xmlns:a14="http://schemas.microsoft.com/office/drawing/2010/main" val="0"/>
              </a:ext>
            </a:extLst>
          </a:blip>
          <a:srcRect/>
          <a:stretch>
            <a:fillRect/>
          </a:stretch>
        </p:blipFill>
        <p:spPr bwMode="auto">
          <a:xfrm>
            <a:off x="372017" y="13066326"/>
            <a:ext cx="3520608" cy="625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xmlns="" id="{B652FE73-5F5E-7C96-7C0C-C56EB06F3E8A}"/>
              </a:ext>
            </a:extLst>
          </p:cNvPr>
          <p:cNvPicPr>
            <a:picLocks noChangeAspect="1"/>
          </p:cNvPicPr>
          <p:nvPr userDrawn="1"/>
        </p:nvPicPr>
        <p:blipFill>
          <a:blip r:embed="rId19"/>
          <a:stretch>
            <a:fillRect/>
          </a:stretch>
        </p:blipFill>
        <p:spPr>
          <a:xfrm>
            <a:off x="709717" y="25513"/>
            <a:ext cx="1173602" cy="14920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orient="horz" pos="4345"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slide" Target="slide2.xml"/><Relationship Id="rId5" Type="http://schemas.openxmlformats.org/officeDocument/2006/relationships/image" Target="../media/image19.e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slide" Target="slide2.xml"/><Relationship Id="rId5" Type="http://schemas.openxmlformats.org/officeDocument/2006/relationships/image" Target="../media/image21.e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slide" Target="slide2.xml"/><Relationship Id="rId5" Type="http://schemas.openxmlformats.org/officeDocument/2006/relationships/image" Target="../media/image23.emf"/><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wmf"/><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25.w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18.bin"/><Relationship Id="rId18" Type="http://schemas.openxmlformats.org/officeDocument/2006/relationships/oleObject" Target="../embeddings/oleObject22.bin"/><Relationship Id="rId3" Type="http://schemas.openxmlformats.org/officeDocument/2006/relationships/oleObject" Target="../embeddings/oleObject12.bin"/><Relationship Id="rId21" Type="http://schemas.openxmlformats.org/officeDocument/2006/relationships/oleObject" Target="../embeddings/oleObject24.bin"/><Relationship Id="rId7" Type="http://schemas.openxmlformats.org/officeDocument/2006/relationships/oleObject" Target="../embeddings/oleObject14.bin"/><Relationship Id="rId12" Type="http://schemas.openxmlformats.org/officeDocument/2006/relationships/oleObject" Target="../embeddings/oleObject17.bin"/><Relationship Id="rId17" Type="http://schemas.openxmlformats.org/officeDocument/2006/relationships/image" Target="../media/image30.emf"/><Relationship Id="rId2" Type="http://schemas.openxmlformats.org/officeDocument/2006/relationships/slideLayout" Target="../slideLayouts/slideLayout2.xml"/><Relationship Id="rId16" Type="http://schemas.openxmlformats.org/officeDocument/2006/relationships/oleObject" Target="../embeddings/oleObject21.bin"/><Relationship Id="rId20" Type="http://schemas.openxmlformats.org/officeDocument/2006/relationships/oleObject" Target="../embeddings/oleObject23.bin"/><Relationship Id="rId1" Type="http://schemas.openxmlformats.org/officeDocument/2006/relationships/vmlDrawing" Target="../drawings/vmlDrawing10.vml"/><Relationship Id="rId6" Type="http://schemas.openxmlformats.org/officeDocument/2006/relationships/image" Target="../media/image29.e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20.bin"/><Relationship Id="rId23" Type="http://schemas.openxmlformats.org/officeDocument/2006/relationships/oleObject" Target="../embeddings/oleObject26.bin"/><Relationship Id="rId10" Type="http://schemas.openxmlformats.org/officeDocument/2006/relationships/image" Target="../media/image26.wmf"/><Relationship Id="rId19" Type="http://schemas.openxmlformats.org/officeDocument/2006/relationships/image" Target="../media/image31.emf"/><Relationship Id="rId4" Type="http://schemas.openxmlformats.org/officeDocument/2006/relationships/image" Target="../media/image28.emf"/><Relationship Id="rId9" Type="http://schemas.openxmlformats.org/officeDocument/2006/relationships/oleObject" Target="../embeddings/oleObject15.bin"/><Relationship Id="rId14" Type="http://schemas.openxmlformats.org/officeDocument/2006/relationships/oleObject" Target="../embeddings/oleObject19.bin"/><Relationship Id="rId22" Type="http://schemas.openxmlformats.org/officeDocument/2006/relationships/oleObject" Target="../embeddings/oleObject25.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slide" Target="slide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3" Type="http://schemas.openxmlformats.org/officeDocument/2006/relationships/notesSlide" Target="../notesSlides/notesSlide4.xml"/><Relationship Id="rId7" Type="http://schemas.openxmlformats.org/officeDocument/2006/relationships/audio" Target="../media/audio4.bin"/><Relationship Id="rId12" Type="http://schemas.openxmlformats.org/officeDocument/2006/relationships/image" Target="../media/image45.gif"/><Relationship Id="rId2" Type="http://schemas.openxmlformats.org/officeDocument/2006/relationships/slideLayout" Target="../slideLayouts/slideLayout4.xml"/><Relationship Id="rId16" Type="http://schemas.openxmlformats.org/officeDocument/2006/relationships/hyperlink" Target="PP%20B&#192;I%2019%20CARBOXYLIC%20ACID.pptx#42. PowerPoint Presentation" TargetMode="External"/><Relationship Id="rId1" Type="http://schemas.openxmlformats.org/officeDocument/2006/relationships/vmlDrawing" Target="../drawings/vmlDrawing11.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1.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27.bin"/><Relationship Id="rId1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3" Type="http://schemas.openxmlformats.org/officeDocument/2006/relationships/notesSlide" Target="../notesSlides/notesSlide5.xml"/><Relationship Id="rId7" Type="http://schemas.openxmlformats.org/officeDocument/2006/relationships/audio" Target="../media/audio4.bin"/><Relationship Id="rId12" Type="http://schemas.openxmlformats.org/officeDocument/2006/relationships/image" Target="../media/image45.gif"/><Relationship Id="rId2" Type="http://schemas.openxmlformats.org/officeDocument/2006/relationships/slideLayout" Target="../slideLayouts/slideLayout4.xml"/><Relationship Id="rId16" Type="http://schemas.openxmlformats.org/officeDocument/2006/relationships/hyperlink" Target="PP%20B&#192;I%2019%20CARBOXYLIC%20ACID.pptx#42. PowerPoint Presentation" TargetMode="External"/><Relationship Id="rId1" Type="http://schemas.openxmlformats.org/officeDocument/2006/relationships/vmlDrawing" Target="../drawings/vmlDrawing12.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7.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28.bin"/><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3" Type="http://schemas.openxmlformats.org/officeDocument/2006/relationships/notesSlide" Target="../notesSlides/notesSlide6.xml"/><Relationship Id="rId7" Type="http://schemas.openxmlformats.org/officeDocument/2006/relationships/audio" Target="../media/audio4.bin"/><Relationship Id="rId12" Type="http://schemas.openxmlformats.org/officeDocument/2006/relationships/image" Target="../media/image45.gif"/><Relationship Id="rId2" Type="http://schemas.openxmlformats.org/officeDocument/2006/relationships/slideLayout" Target="../slideLayouts/slideLayout4.xml"/><Relationship Id="rId16" Type="http://schemas.openxmlformats.org/officeDocument/2006/relationships/hyperlink" Target="PP%20B&#192;I%2019%20CARBOXYLIC%20ACID.pptx#42. PowerPoint Presentation" TargetMode="External"/><Relationship Id="rId1" Type="http://schemas.openxmlformats.org/officeDocument/2006/relationships/vmlDrawing" Target="../drawings/vmlDrawing13.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1.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29.bin"/><Relationship Id="rId1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3" Type="http://schemas.openxmlformats.org/officeDocument/2006/relationships/notesSlide" Target="../notesSlides/notesSlide7.xml"/><Relationship Id="rId7" Type="http://schemas.openxmlformats.org/officeDocument/2006/relationships/audio" Target="../media/audio4.bin"/><Relationship Id="rId12" Type="http://schemas.openxmlformats.org/officeDocument/2006/relationships/image" Target="../media/image45.gif"/><Relationship Id="rId2" Type="http://schemas.openxmlformats.org/officeDocument/2006/relationships/slideLayout" Target="../slideLayouts/slideLayout4.xml"/><Relationship Id="rId16" Type="http://schemas.openxmlformats.org/officeDocument/2006/relationships/hyperlink" Target="PP%20B&#192;I%2019%20CARBOXYLIC%20ACID.pptx#42. PowerPoint Presentation" TargetMode="External"/><Relationship Id="rId1" Type="http://schemas.openxmlformats.org/officeDocument/2006/relationships/vmlDrawing" Target="../drawings/vmlDrawing14.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1.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30.bin"/><Relationship Id="rId1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3" Type="http://schemas.openxmlformats.org/officeDocument/2006/relationships/notesSlide" Target="../notesSlides/notesSlide8.xml"/><Relationship Id="rId7" Type="http://schemas.openxmlformats.org/officeDocument/2006/relationships/audio" Target="../media/audio4.bin"/><Relationship Id="rId12" Type="http://schemas.openxmlformats.org/officeDocument/2006/relationships/image" Target="../media/image45.gif"/><Relationship Id="rId2" Type="http://schemas.openxmlformats.org/officeDocument/2006/relationships/slideLayout" Target="../slideLayouts/slideLayout4.xml"/><Relationship Id="rId16" Type="http://schemas.openxmlformats.org/officeDocument/2006/relationships/hyperlink" Target="PP%20B&#192;I%2019%20CARBOXYLIC%20ACID.pptx#42. PowerPoint Presentation" TargetMode="External"/><Relationship Id="rId1" Type="http://schemas.openxmlformats.org/officeDocument/2006/relationships/vmlDrawing" Target="../drawings/vmlDrawing15.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1.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31.bin"/><Relationship Id="rId1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18" Type="http://schemas.openxmlformats.org/officeDocument/2006/relationships/hyperlink" Target="PP%20B&#192;I%2019%20CARBOXYLIC%20ACID.pptx#42. PowerPoint Presentation" TargetMode="External"/><Relationship Id="rId3" Type="http://schemas.openxmlformats.org/officeDocument/2006/relationships/notesSlide" Target="../notesSlides/notesSlide9.xml"/><Relationship Id="rId7" Type="http://schemas.openxmlformats.org/officeDocument/2006/relationships/audio" Target="../media/audio4.bin"/><Relationship Id="rId12" Type="http://schemas.openxmlformats.org/officeDocument/2006/relationships/image" Target="../media/image45.gif"/><Relationship Id="rId17" Type="http://schemas.openxmlformats.org/officeDocument/2006/relationships/image" Target="../media/image48.wmf"/><Relationship Id="rId2" Type="http://schemas.openxmlformats.org/officeDocument/2006/relationships/slideLayout" Target="../slideLayouts/slideLayout4.xml"/><Relationship Id="rId16" Type="http://schemas.openxmlformats.org/officeDocument/2006/relationships/oleObject" Target="../embeddings/oleObject33.bin"/><Relationship Id="rId1" Type="http://schemas.openxmlformats.org/officeDocument/2006/relationships/vmlDrawing" Target="../drawings/vmlDrawing16.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1.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32.bin"/><Relationship Id="rId1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3" Type="http://schemas.openxmlformats.org/officeDocument/2006/relationships/notesSlide" Target="../notesSlides/notesSlide10.xml"/><Relationship Id="rId7" Type="http://schemas.openxmlformats.org/officeDocument/2006/relationships/audio" Target="../media/audio4.bin"/><Relationship Id="rId12" Type="http://schemas.openxmlformats.org/officeDocument/2006/relationships/image" Target="../media/image45.gif"/><Relationship Id="rId17" Type="http://schemas.openxmlformats.org/officeDocument/2006/relationships/hyperlink" Target="PP%20B&#192;I%2019%20CARBOXYLIC%20ACID.pptx#42. PowerPoint Presentation" TargetMode="External"/><Relationship Id="rId2" Type="http://schemas.openxmlformats.org/officeDocument/2006/relationships/slideLayout" Target="../slideLayouts/slideLayout4.xml"/><Relationship Id="rId16" Type="http://schemas.openxmlformats.org/officeDocument/2006/relationships/image" Target="../media/image49.jpeg"/><Relationship Id="rId1" Type="http://schemas.openxmlformats.org/officeDocument/2006/relationships/vmlDrawing" Target="../drawings/vmlDrawing17.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1.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34.bin"/><Relationship Id="rId1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3" Type="http://schemas.openxmlformats.org/officeDocument/2006/relationships/notesSlide" Target="../notesSlides/notesSlide11.xml"/><Relationship Id="rId7" Type="http://schemas.openxmlformats.org/officeDocument/2006/relationships/audio" Target="../media/audio4.bin"/><Relationship Id="rId12" Type="http://schemas.openxmlformats.org/officeDocument/2006/relationships/image" Target="../media/image45.gif"/><Relationship Id="rId17" Type="http://schemas.openxmlformats.org/officeDocument/2006/relationships/hyperlink" Target="PP%20B&#192;I%2019%20CARBOXYLIC%20ACID.pptx#42. PowerPoint Presentation" TargetMode="External"/><Relationship Id="rId2" Type="http://schemas.openxmlformats.org/officeDocument/2006/relationships/slideLayout" Target="../slideLayouts/slideLayout4.xml"/><Relationship Id="rId16" Type="http://schemas.openxmlformats.org/officeDocument/2006/relationships/image" Target="../media/image50.jpeg"/><Relationship Id="rId1" Type="http://schemas.openxmlformats.org/officeDocument/2006/relationships/vmlDrawing" Target="../drawings/vmlDrawing18.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7.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35.bin"/><Relationship Id="rId14" Type="http://schemas.openxmlformats.org/officeDocument/2006/relationships/image" Target="../media/image41.png"/></Relationships>
</file>

<file path=ppt/slides/_rels/slide39.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3" Type="http://schemas.openxmlformats.org/officeDocument/2006/relationships/notesSlide" Target="../notesSlides/notesSlide12.xml"/><Relationship Id="rId7" Type="http://schemas.openxmlformats.org/officeDocument/2006/relationships/audio" Target="../media/audio4.bin"/><Relationship Id="rId12" Type="http://schemas.openxmlformats.org/officeDocument/2006/relationships/image" Target="../media/image45.gif"/><Relationship Id="rId17" Type="http://schemas.openxmlformats.org/officeDocument/2006/relationships/hyperlink" Target="PP%20B&#192;I%2019%20CARBOXYLIC%20ACID.pptx#42. PowerPoint Presentation" TargetMode="External"/><Relationship Id="rId2" Type="http://schemas.openxmlformats.org/officeDocument/2006/relationships/slideLayout" Target="../slideLayouts/slideLayout4.xml"/><Relationship Id="rId16" Type="http://schemas.openxmlformats.org/officeDocument/2006/relationships/image" Target="../media/image51.jpeg"/><Relationship Id="rId1" Type="http://schemas.openxmlformats.org/officeDocument/2006/relationships/vmlDrawing" Target="../drawings/vmlDrawing19.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1.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36.bin"/><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audio" Target="../media/audio5.bin"/><Relationship Id="rId13" Type="http://schemas.openxmlformats.org/officeDocument/2006/relationships/image" Target="../media/image46.png"/><Relationship Id="rId3" Type="http://schemas.openxmlformats.org/officeDocument/2006/relationships/notesSlide" Target="../notesSlides/notesSlide13.xml"/><Relationship Id="rId7" Type="http://schemas.openxmlformats.org/officeDocument/2006/relationships/audio" Target="../media/audio4.bin"/><Relationship Id="rId12" Type="http://schemas.openxmlformats.org/officeDocument/2006/relationships/image" Target="../media/image45.gif"/><Relationship Id="rId17" Type="http://schemas.openxmlformats.org/officeDocument/2006/relationships/hyperlink" Target="PP%20B&#192;I%2019%20CARBOXYLIC%20ACID.pptx#42. PowerPoint Presentation" TargetMode="External"/><Relationship Id="rId2" Type="http://schemas.openxmlformats.org/officeDocument/2006/relationships/slideLayout" Target="../slideLayouts/slideLayout4.xml"/><Relationship Id="rId16" Type="http://schemas.openxmlformats.org/officeDocument/2006/relationships/image" Target="../media/image52.jpeg"/><Relationship Id="rId1" Type="http://schemas.openxmlformats.org/officeDocument/2006/relationships/vmlDrawing" Target="../drawings/vmlDrawing20.vml"/><Relationship Id="rId6" Type="http://schemas.openxmlformats.org/officeDocument/2006/relationships/audio" Target="../media/audio3.bin"/><Relationship Id="rId11" Type="http://schemas.openxmlformats.org/officeDocument/2006/relationships/image" Target="../media/image44.png"/><Relationship Id="rId5" Type="http://schemas.openxmlformats.org/officeDocument/2006/relationships/audio" Target="../media/audio2.bin"/><Relationship Id="rId15" Type="http://schemas.openxmlformats.org/officeDocument/2006/relationships/image" Target="../media/image41.png"/><Relationship Id="rId10" Type="http://schemas.openxmlformats.org/officeDocument/2006/relationships/image" Target="../media/image43.wmf"/><Relationship Id="rId4" Type="http://schemas.openxmlformats.org/officeDocument/2006/relationships/audio" Target="../media/audio1.bin"/><Relationship Id="rId9" Type="http://schemas.openxmlformats.org/officeDocument/2006/relationships/oleObject" Target="../embeddings/oleObject37.bin"/><Relationship Id="rId1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hyperlink" Target="PP%20B&#192;I%2019%20CARBOXYLIC%20ACID.pptx#42. PowerPoint Presentation"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1.jpeg"/><Relationship Id="rId7" Type="http://schemas.openxmlformats.org/officeDocument/2006/relationships/image" Target="../media/image10.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slide" Target="slide2.x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slide" Target="slide2.xml"/><Relationship Id="rId5" Type="http://schemas.openxmlformats.org/officeDocument/2006/relationships/image" Target="../media/image14.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slide" Target="slide2.xml"/><Relationship Id="rId5" Type="http://schemas.openxmlformats.org/officeDocument/2006/relationships/image" Target="../media/image16.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
          <p:cNvSpPr/>
          <p:nvPr/>
        </p:nvSpPr>
        <p:spPr>
          <a:xfrm>
            <a:off x="1296170" y="6020054"/>
            <a:ext cx="22393796" cy="7277478"/>
          </a:xfrm>
          <a:prstGeom prst="roundRect">
            <a:avLst>
              <a:gd name="adj" fmla="val 4570"/>
            </a:avLst>
          </a:prstGeom>
          <a:noFill/>
          <a:ln w="25400" cap="flat" cmpd="sng">
            <a:solidFill>
              <a:srgbClr val="135F8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172" name="Google Shape;172;p1"/>
          <p:cNvSpPr txBox="1"/>
          <p:nvPr/>
        </p:nvSpPr>
        <p:spPr>
          <a:xfrm>
            <a:off x="10894" y="2708268"/>
            <a:ext cx="24398907" cy="786650"/>
          </a:xfrm>
          <a:prstGeom prst="rect">
            <a:avLst/>
          </a:prstGeom>
          <a:noFill/>
          <a:ln>
            <a:noFill/>
          </a:ln>
        </p:spPr>
        <p:txBody>
          <a:bodyPr spcFirstLastPara="1" wrap="square" lIns="91400" tIns="45700" rIns="91400" bIns="45700" anchor="t" anchorCtr="0">
            <a:spAutoFit/>
          </a:bodyPr>
          <a:lstStyle/>
          <a:p>
            <a:pPr marL="0" marR="0" lvl="0" indent="0" algn="ctr" rtl="0">
              <a:lnSpc>
                <a:spcPct val="93750"/>
              </a:lnSpc>
              <a:spcBef>
                <a:spcPts val="0"/>
              </a:spcBef>
              <a:spcAft>
                <a:spcPts val="0"/>
              </a:spcAft>
              <a:buNone/>
            </a:pPr>
            <a:r>
              <a:rPr lang="en-US" sz="4800" b="1" dirty="0" err="1" smtClean="0">
                <a:solidFill>
                  <a:srgbClr val="776249"/>
                </a:solidFill>
                <a:latin typeface="Tahoma"/>
                <a:ea typeface="Tahoma"/>
                <a:cs typeface="Tahoma"/>
                <a:sym typeface="Tahoma"/>
              </a:rPr>
              <a:t>Chủ</a:t>
            </a:r>
            <a:r>
              <a:rPr lang="en-US" sz="4800" b="1" dirty="0" smtClean="0">
                <a:solidFill>
                  <a:srgbClr val="776249"/>
                </a:solidFill>
                <a:latin typeface="Tahoma"/>
                <a:ea typeface="Tahoma"/>
                <a:cs typeface="Tahoma"/>
                <a:sym typeface="Tahoma"/>
              </a:rPr>
              <a:t> </a:t>
            </a:r>
            <a:r>
              <a:rPr lang="en-US" sz="4800" b="1" dirty="0" err="1" smtClean="0">
                <a:solidFill>
                  <a:srgbClr val="776249"/>
                </a:solidFill>
                <a:latin typeface="Tahoma"/>
                <a:ea typeface="Tahoma"/>
                <a:cs typeface="Tahoma"/>
                <a:sym typeface="Tahoma"/>
              </a:rPr>
              <a:t>để</a:t>
            </a:r>
            <a:r>
              <a:rPr lang="en-US" sz="4800" b="1" dirty="0" smtClean="0">
                <a:solidFill>
                  <a:srgbClr val="776249"/>
                </a:solidFill>
                <a:latin typeface="Tahoma"/>
                <a:ea typeface="Tahoma"/>
                <a:cs typeface="Tahoma"/>
                <a:sym typeface="Tahoma"/>
              </a:rPr>
              <a:t> 6: HỢP CHẤT CARBONYL – CARBOXYLIC ACID</a:t>
            </a:r>
            <a:endParaRPr dirty="0"/>
          </a:p>
        </p:txBody>
      </p:sp>
      <p:grpSp>
        <p:nvGrpSpPr>
          <p:cNvPr id="173" name="Google Shape;173;p1"/>
          <p:cNvGrpSpPr/>
          <p:nvPr/>
        </p:nvGrpSpPr>
        <p:grpSpPr>
          <a:xfrm>
            <a:off x="3184699" y="4558794"/>
            <a:ext cx="18975066" cy="2325468"/>
            <a:chOff x="3024409" y="3659656"/>
            <a:chExt cx="18976301" cy="2325620"/>
          </a:xfrm>
        </p:grpSpPr>
        <p:sp>
          <p:nvSpPr>
            <p:cNvPr id="174" name="Google Shape;174;p1"/>
            <p:cNvSpPr/>
            <p:nvPr/>
          </p:nvSpPr>
          <p:spPr>
            <a:xfrm>
              <a:off x="3344318" y="4469240"/>
              <a:ext cx="18438768" cy="833229"/>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175" name="Google Shape;175;p1"/>
            <p:cNvSpPr txBox="1"/>
            <p:nvPr/>
          </p:nvSpPr>
          <p:spPr>
            <a:xfrm>
              <a:off x="3024409" y="3659656"/>
              <a:ext cx="18976301" cy="2325620"/>
            </a:xfrm>
            <a:prstGeom prst="rect">
              <a:avLst/>
            </a:prstGeom>
            <a:noFill/>
            <a:ln>
              <a:noFill/>
            </a:ln>
          </p:spPr>
          <p:txBody>
            <a:bodyPr spcFirstLastPara="1" wrap="square" lIns="91400" tIns="45700" rIns="91400" bIns="45700" anchor="t" anchorCtr="0">
              <a:spAutoFit/>
            </a:bodyPr>
            <a:lstStyle/>
            <a:p>
              <a:pPr marL="0" marR="0" lvl="0" indent="0" algn="ctr" rtl="0">
                <a:lnSpc>
                  <a:spcPct val="90909"/>
                </a:lnSpc>
                <a:spcBef>
                  <a:spcPts val="0"/>
                </a:spcBef>
                <a:spcAft>
                  <a:spcPts val="0"/>
                </a:spcAft>
                <a:buNone/>
              </a:pPr>
              <a:r>
                <a:rPr lang="en-US" sz="6600" b="1" dirty="0" err="1">
                  <a:solidFill>
                    <a:srgbClr val="135F82"/>
                  </a:solidFill>
                  <a:latin typeface="Questrial"/>
                  <a:ea typeface="Questrial"/>
                  <a:cs typeface="Questrial"/>
                  <a:sym typeface="Questrial"/>
                </a:rPr>
                <a:t>Bài</a:t>
              </a:r>
              <a:r>
                <a:rPr lang="en-US" sz="6600" b="1" dirty="0">
                  <a:solidFill>
                    <a:srgbClr val="135F82"/>
                  </a:solidFill>
                  <a:latin typeface="Questrial"/>
                  <a:ea typeface="Questrial"/>
                  <a:cs typeface="Questrial"/>
                  <a:sym typeface="Questrial"/>
                </a:rPr>
                <a:t> </a:t>
              </a:r>
              <a:r>
                <a:rPr lang="en-US" sz="6600" b="1" dirty="0" smtClean="0">
                  <a:solidFill>
                    <a:srgbClr val="135F82"/>
                  </a:solidFill>
                  <a:latin typeface="Questrial"/>
                  <a:ea typeface="Questrial"/>
                  <a:cs typeface="Questrial"/>
                  <a:sym typeface="Questrial"/>
                </a:rPr>
                <a:t>19</a:t>
              </a:r>
              <a:endParaRPr sz="6600" b="1" dirty="0">
                <a:solidFill>
                  <a:srgbClr val="135F82"/>
                </a:solidFill>
                <a:latin typeface="Questrial"/>
                <a:ea typeface="Questrial"/>
                <a:cs typeface="Questrial"/>
                <a:sym typeface="Questrial"/>
              </a:endParaRPr>
            </a:p>
            <a:p>
              <a:pPr marL="0" marR="0" lvl="0" indent="0" algn="ctr" rtl="0">
                <a:lnSpc>
                  <a:spcPct val="90909"/>
                </a:lnSpc>
                <a:spcBef>
                  <a:spcPts val="3000"/>
                </a:spcBef>
                <a:spcAft>
                  <a:spcPts val="0"/>
                </a:spcAft>
                <a:buNone/>
              </a:pPr>
              <a:r>
                <a:rPr lang="en-US" sz="6600" b="1" dirty="0" smtClean="0">
                  <a:solidFill>
                    <a:srgbClr val="135F82"/>
                  </a:solidFill>
                  <a:latin typeface="Questrial"/>
                  <a:ea typeface="Questrial"/>
                  <a:cs typeface="Questrial"/>
                  <a:sym typeface="Questrial"/>
                </a:rPr>
                <a:t>CARBOXYLIC ACID</a:t>
              </a:r>
              <a:endParaRPr sz="6600" b="1" dirty="0">
                <a:solidFill>
                  <a:srgbClr val="135F82"/>
                </a:solidFill>
                <a:latin typeface="Questrial"/>
                <a:ea typeface="Questrial"/>
                <a:cs typeface="Questrial"/>
                <a:sym typeface="Questrial"/>
              </a:endParaRPr>
            </a:p>
          </p:txBody>
        </p:sp>
      </p:grpSp>
      <p:grpSp>
        <p:nvGrpSpPr>
          <p:cNvPr id="185" name="Google Shape;185;p1"/>
          <p:cNvGrpSpPr/>
          <p:nvPr/>
        </p:nvGrpSpPr>
        <p:grpSpPr>
          <a:xfrm>
            <a:off x="1116660" y="7257191"/>
            <a:ext cx="20008033" cy="922567"/>
            <a:chOff x="7459670" y="7086599"/>
            <a:chExt cx="20011654" cy="922734"/>
          </a:xfrm>
        </p:grpSpPr>
        <p:sp>
          <p:nvSpPr>
            <p:cNvPr id="186" name="Google Shape;186;p1">
              <a:hlinkClick r:id="" action="ppaction://noaction"/>
            </p:cNvPr>
            <p:cNvSpPr/>
            <p:nvPr/>
          </p:nvSpPr>
          <p:spPr>
            <a:xfrm>
              <a:off x="9092456" y="7178187"/>
              <a:ext cx="18378868"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Khái</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niệm</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và</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Danh</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pháp</a:t>
              </a:r>
              <a:endParaRPr sz="4800" b="1" dirty="0">
                <a:solidFill>
                  <a:srgbClr val="135F82"/>
                </a:solidFill>
                <a:latin typeface="Tahoma"/>
                <a:ea typeface="Tahoma"/>
                <a:cs typeface="Tahoma"/>
                <a:sym typeface="Tahoma"/>
              </a:endParaRPr>
            </a:p>
          </p:txBody>
        </p:sp>
        <p:grpSp>
          <p:nvGrpSpPr>
            <p:cNvPr id="187" name="Google Shape;187;p1"/>
            <p:cNvGrpSpPr/>
            <p:nvPr/>
          </p:nvGrpSpPr>
          <p:grpSpPr>
            <a:xfrm>
              <a:off x="7459670" y="7086599"/>
              <a:ext cx="1392614" cy="872846"/>
              <a:chOff x="7459670" y="7543799"/>
              <a:chExt cx="1381117"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91" name="Google Shape;191;p1"/>
                <p:cNvSpPr txBox="1"/>
                <p:nvPr/>
              </p:nvSpPr>
              <p:spPr>
                <a:xfrm>
                  <a:off x="7997786" y="7688759"/>
                  <a:ext cx="4295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a:t>
                  </a:r>
                  <a:endParaRPr/>
                </a:p>
              </p:txBody>
            </p:sp>
          </p:grpSp>
        </p:grpSp>
      </p:grpSp>
      <p:grpSp>
        <p:nvGrpSpPr>
          <p:cNvPr id="192" name="Google Shape;192;p1"/>
          <p:cNvGrpSpPr/>
          <p:nvPr/>
        </p:nvGrpSpPr>
        <p:grpSpPr>
          <a:xfrm>
            <a:off x="1116660" y="8448144"/>
            <a:ext cx="16813248" cy="945156"/>
            <a:chOff x="7459670" y="8524495"/>
            <a:chExt cx="16816291" cy="945327"/>
          </a:xfrm>
        </p:grpSpPr>
        <p:sp>
          <p:nvSpPr>
            <p:cNvPr id="193" name="Google Shape;193;p1"/>
            <p:cNvSpPr/>
            <p:nvPr/>
          </p:nvSpPr>
          <p:spPr>
            <a:xfrm>
              <a:off x="9092456" y="8638675"/>
              <a:ext cx="15183505"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Tính</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chất</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vật</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lý</a:t>
              </a:r>
              <a:endParaRPr sz="4800" b="1" dirty="0">
                <a:solidFill>
                  <a:srgbClr val="135F82"/>
                </a:solidFill>
                <a:latin typeface="Tahoma"/>
                <a:ea typeface="Tahoma"/>
                <a:cs typeface="Tahoma"/>
                <a:sym typeface="Tahoma"/>
              </a:endParaRPr>
            </a:p>
          </p:txBody>
        </p:sp>
        <p:grpSp>
          <p:nvGrpSpPr>
            <p:cNvPr id="194" name="Google Shape;194;p1"/>
            <p:cNvGrpSpPr/>
            <p:nvPr/>
          </p:nvGrpSpPr>
          <p:grpSpPr>
            <a:xfrm>
              <a:off x="7459670" y="8524495"/>
              <a:ext cx="1392614" cy="872846"/>
              <a:chOff x="7459670" y="7543799"/>
              <a:chExt cx="1381117" cy="872846"/>
            </a:xfrm>
          </p:grpSpPr>
          <p:sp>
            <p:nvSpPr>
              <p:cNvPr id="195" name="Google Shape;195;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96" name="Google Shape;196;p1"/>
              <p:cNvGrpSpPr/>
              <p:nvPr/>
            </p:nvGrpSpPr>
            <p:grpSpPr>
              <a:xfrm>
                <a:off x="7469187" y="7685126"/>
                <a:ext cx="1371600" cy="731520"/>
                <a:chOff x="7469187" y="7685126"/>
                <a:chExt cx="1371600" cy="731520"/>
              </a:xfrm>
            </p:grpSpPr>
            <p:sp>
              <p:nvSpPr>
                <p:cNvPr id="197" name="Google Shape;197;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98" name="Google Shape;198;p1"/>
                <p:cNvSpPr txBox="1"/>
                <p:nvPr/>
              </p:nvSpPr>
              <p:spPr>
                <a:xfrm>
                  <a:off x="7874579" y="7688759"/>
                  <a:ext cx="67597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II</a:t>
                  </a:r>
                  <a:endParaRPr/>
                </a:p>
              </p:txBody>
            </p:sp>
          </p:grpSp>
        </p:grpSp>
      </p:grpSp>
      <p:grpSp>
        <p:nvGrpSpPr>
          <p:cNvPr id="199" name="Google Shape;199;p1"/>
          <p:cNvGrpSpPr/>
          <p:nvPr/>
        </p:nvGrpSpPr>
        <p:grpSpPr>
          <a:xfrm>
            <a:off x="1116660" y="9696892"/>
            <a:ext cx="22573303" cy="957490"/>
            <a:chOff x="7459670" y="9982199"/>
            <a:chExt cx="22577385" cy="957663"/>
          </a:xfrm>
        </p:grpSpPr>
        <p:sp>
          <p:nvSpPr>
            <p:cNvPr id="200" name="Google Shape;200;p1"/>
            <p:cNvSpPr/>
            <p:nvPr/>
          </p:nvSpPr>
          <p:spPr>
            <a:xfrm>
              <a:off x="9092455" y="10108716"/>
              <a:ext cx="20944601"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Tính</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chất</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hóa</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học</a:t>
              </a:r>
              <a:endParaRPr sz="4800" b="1" dirty="0">
                <a:solidFill>
                  <a:srgbClr val="135F82"/>
                </a:solidFill>
                <a:latin typeface="Tahoma"/>
                <a:ea typeface="Tahoma"/>
                <a:cs typeface="Tahoma"/>
                <a:sym typeface="Tahoma"/>
              </a:endParaRPr>
            </a:p>
          </p:txBody>
        </p:sp>
        <p:grpSp>
          <p:nvGrpSpPr>
            <p:cNvPr id="201" name="Google Shape;201;p1"/>
            <p:cNvGrpSpPr/>
            <p:nvPr/>
          </p:nvGrpSpPr>
          <p:grpSpPr>
            <a:xfrm>
              <a:off x="7459670" y="9982199"/>
              <a:ext cx="1392614" cy="872846"/>
              <a:chOff x="7459670" y="7543799"/>
              <a:chExt cx="1381117" cy="872846"/>
            </a:xfrm>
          </p:grpSpPr>
          <p:sp>
            <p:nvSpPr>
              <p:cNvPr id="202" name="Google Shape;202;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03" name="Google Shape;203;p1"/>
              <p:cNvGrpSpPr/>
              <p:nvPr/>
            </p:nvGrpSpPr>
            <p:grpSpPr>
              <a:xfrm>
                <a:off x="7469187" y="7685126"/>
                <a:ext cx="1371600" cy="731520"/>
                <a:chOff x="7469187" y="7685126"/>
                <a:chExt cx="1371600" cy="731520"/>
              </a:xfrm>
            </p:grpSpPr>
            <p:sp>
              <p:nvSpPr>
                <p:cNvPr id="204" name="Google Shape;204;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05" name="Google Shape;205;p1"/>
                <p:cNvSpPr txBox="1"/>
                <p:nvPr/>
              </p:nvSpPr>
              <p:spPr>
                <a:xfrm>
                  <a:off x="7751373" y="7688759"/>
                  <a:ext cx="92238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III</a:t>
                  </a:r>
                  <a:endParaRPr/>
                </a:p>
              </p:txBody>
            </p:sp>
          </p:grpSp>
        </p:grpSp>
      </p:grpSp>
      <p:grpSp>
        <p:nvGrpSpPr>
          <p:cNvPr id="206" name="Google Shape;206;p1"/>
          <p:cNvGrpSpPr/>
          <p:nvPr/>
        </p:nvGrpSpPr>
        <p:grpSpPr>
          <a:xfrm>
            <a:off x="1116660" y="10957974"/>
            <a:ext cx="21339695" cy="957490"/>
            <a:chOff x="7459670" y="9982199"/>
            <a:chExt cx="21343553" cy="957663"/>
          </a:xfrm>
        </p:grpSpPr>
        <p:sp>
          <p:nvSpPr>
            <p:cNvPr id="207" name="Google Shape;207;p1"/>
            <p:cNvSpPr/>
            <p:nvPr/>
          </p:nvSpPr>
          <p:spPr>
            <a:xfrm>
              <a:off x="9092456" y="10108716"/>
              <a:ext cx="19710767"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Điều</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chế</a:t>
              </a:r>
              <a:endParaRPr sz="4800" b="1" dirty="0">
                <a:solidFill>
                  <a:srgbClr val="135F82"/>
                </a:solidFill>
                <a:latin typeface="Tahoma"/>
                <a:ea typeface="Tahoma"/>
                <a:cs typeface="Tahoma"/>
                <a:sym typeface="Tahoma"/>
              </a:endParaRPr>
            </a:p>
          </p:txBody>
        </p:sp>
        <p:grpSp>
          <p:nvGrpSpPr>
            <p:cNvPr id="208" name="Google Shape;208;p1"/>
            <p:cNvGrpSpPr/>
            <p:nvPr/>
          </p:nvGrpSpPr>
          <p:grpSpPr>
            <a:xfrm>
              <a:off x="7459670" y="9982199"/>
              <a:ext cx="1392614" cy="872846"/>
              <a:chOff x="7459670" y="7543799"/>
              <a:chExt cx="1381117" cy="872846"/>
            </a:xfrm>
          </p:grpSpPr>
          <p:sp>
            <p:nvSpPr>
              <p:cNvPr id="209" name="Google Shape;209;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10" name="Google Shape;210;p1"/>
              <p:cNvGrpSpPr/>
              <p:nvPr/>
            </p:nvGrpSpPr>
            <p:grpSpPr>
              <a:xfrm>
                <a:off x="7469187" y="7685126"/>
                <a:ext cx="1371600" cy="731520"/>
                <a:chOff x="7469187" y="7685126"/>
                <a:chExt cx="1371600" cy="731520"/>
              </a:xfrm>
            </p:grpSpPr>
            <p:sp>
              <p:nvSpPr>
                <p:cNvPr id="211"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12" name="Google Shape;212;p1"/>
                <p:cNvSpPr txBox="1"/>
                <p:nvPr/>
              </p:nvSpPr>
              <p:spPr>
                <a:xfrm>
                  <a:off x="7826023" y="7688759"/>
                  <a:ext cx="773086" cy="708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IV</a:t>
                  </a:r>
                  <a:endParaRPr sz="4000" b="1">
                    <a:solidFill>
                      <a:srgbClr val="FFFFFF"/>
                    </a:solidFill>
                    <a:latin typeface="Tahoma"/>
                    <a:ea typeface="Tahoma"/>
                    <a:cs typeface="Tahoma"/>
                    <a:sym typeface="Tahoma"/>
                  </a:endParaRPr>
                </a:p>
              </p:txBody>
            </p:sp>
          </p:grpSp>
        </p:grpSp>
      </p:grpSp>
      <p:grpSp>
        <p:nvGrpSpPr>
          <p:cNvPr id="213" name="Google Shape;213;p1"/>
          <p:cNvGrpSpPr/>
          <p:nvPr/>
        </p:nvGrpSpPr>
        <p:grpSpPr>
          <a:xfrm>
            <a:off x="1116660" y="12219058"/>
            <a:ext cx="21339695" cy="957490"/>
            <a:chOff x="7459670" y="9982199"/>
            <a:chExt cx="21343553" cy="957663"/>
          </a:xfrm>
        </p:grpSpPr>
        <p:sp>
          <p:nvSpPr>
            <p:cNvPr id="214" name="Google Shape;214;p1"/>
            <p:cNvSpPr/>
            <p:nvPr/>
          </p:nvSpPr>
          <p:spPr>
            <a:xfrm>
              <a:off x="9092456" y="10108716"/>
              <a:ext cx="19710767"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Ứng</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dụng</a:t>
              </a:r>
              <a:endParaRPr sz="4800" b="1" dirty="0">
                <a:solidFill>
                  <a:srgbClr val="135F82"/>
                </a:solidFill>
                <a:latin typeface="Tahoma"/>
                <a:ea typeface="Tahoma"/>
                <a:cs typeface="Tahoma"/>
                <a:sym typeface="Tahoma"/>
              </a:endParaRPr>
            </a:p>
          </p:txBody>
        </p:sp>
        <p:grpSp>
          <p:nvGrpSpPr>
            <p:cNvPr id="215" name="Google Shape;215;p1"/>
            <p:cNvGrpSpPr/>
            <p:nvPr/>
          </p:nvGrpSpPr>
          <p:grpSpPr>
            <a:xfrm>
              <a:off x="7459670" y="9982199"/>
              <a:ext cx="1392614" cy="872846"/>
              <a:chOff x="7459670" y="7543799"/>
              <a:chExt cx="1381117" cy="872846"/>
            </a:xfrm>
          </p:grpSpPr>
          <p:sp>
            <p:nvSpPr>
              <p:cNvPr id="216" name="Google Shape;216;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17" name="Google Shape;217;p1"/>
              <p:cNvGrpSpPr/>
              <p:nvPr/>
            </p:nvGrpSpPr>
            <p:grpSpPr>
              <a:xfrm>
                <a:off x="7469187" y="7685126"/>
                <a:ext cx="1371600" cy="731520"/>
                <a:chOff x="7469187" y="7685126"/>
                <a:chExt cx="1371600" cy="731520"/>
              </a:xfrm>
            </p:grpSpPr>
            <p:sp>
              <p:nvSpPr>
                <p:cNvPr id="218" name="Google Shape;218;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19" name="Google Shape;219;p1"/>
                <p:cNvSpPr txBox="1"/>
                <p:nvPr/>
              </p:nvSpPr>
              <p:spPr>
                <a:xfrm>
                  <a:off x="7949252" y="7688759"/>
                  <a:ext cx="526627" cy="708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V</a:t>
                  </a:r>
                  <a:endParaRPr sz="4000" b="1">
                    <a:solidFill>
                      <a:srgbClr val="FFFFFF"/>
                    </a:solidFill>
                    <a:latin typeface="Tahoma"/>
                    <a:ea typeface="Tahoma"/>
                    <a:cs typeface="Tahoma"/>
                    <a:sym typeface="Tahoma"/>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500"/>
                                        <p:tgtEl>
                                          <p:spTgt spid="17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500"/>
                                        <p:tgtEl>
                                          <p:spTgt spid="1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500"/>
                                        <p:tgtEl>
                                          <p:spTgt spid="19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fade">
                                      <p:cBhvr>
                                        <p:cTn id="36" dur="500"/>
                                        <p:tgtEl>
                                          <p:spTgt spid="2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3"/>
                                        </p:tgtEl>
                                        <p:attrNameLst>
                                          <p:attrName>style.visibility</p:attrName>
                                        </p:attrNameLst>
                                      </p:cBhvr>
                                      <p:to>
                                        <p:strVal val="visible"/>
                                      </p:to>
                                    </p:set>
                                    <p:animEffect transition="in" filter="fade">
                                      <p:cBhvr>
                                        <p:cTn id="41"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6" descr="kiế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8967" y="4749674"/>
            <a:ext cx="15490629" cy="812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6"/>
          <p:cNvSpPr txBox="1">
            <a:spLocks noChangeArrowheads="1"/>
          </p:cNvSpPr>
          <p:nvPr/>
        </p:nvSpPr>
        <p:spPr bwMode="auto">
          <a:xfrm>
            <a:off x="523474" y="1759831"/>
            <a:ext cx="23539684" cy="298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just" eaLnBrk="1" hangingPunct="1"/>
            <a:r>
              <a:rPr lang="en-US" altLang="en-US" sz="6000" dirty="0">
                <a:latin typeface="Times New Roman" pitchFamily="18" charset="0"/>
              </a:rPr>
              <a:t>F</a:t>
            </a:r>
            <a:r>
              <a:rPr lang="en-US" altLang="en-US" sz="6000" dirty="0" smtClean="0">
                <a:latin typeface="Times New Roman" pitchFamily="18" charset="0"/>
              </a:rPr>
              <a:t>ormic acid </a:t>
            </a:r>
            <a:r>
              <a:rPr lang="en-US" altLang="en-US" sz="6000" dirty="0" err="1">
                <a:latin typeface="Times New Roman" pitchFamily="18" charset="0"/>
              </a:rPr>
              <a:t>có</a:t>
            </a:r>
            <a:r>
              <a:rPr lang="en-US" altLang="en-US" sz="6000" dirty="0">
                <a:latin typeface="Times New Roman" pitchFamily="18" charset="0"/>
              </a:rPr>
              <a:t> </a:t>
            </a:r>
            <a:r>
              <a:rPr lang="en-US" altLang="en-US" sz="6000" dirty="0" err="1">
                <a:latin typeface="Times New Roman" pitchFamily="18" charset="0"/>
              </a:rPr>
              <a:t>công</a:t>
            </a:r>
            <a:r>
              <a:rPr lang="en-US" altLang="en-US" sz="6000" dirty="0">
                <a:latin typeface="Times New Roman" pitchFamily="18" charset="0"/>
              </a:rPr>
              <a:t> </a:t>
            </a:r>
            <a:r>
              <a:rPr lang="en-US" altLang="en-US" sz="6000" dirty="0" err="1">
                <a:latin typeface="Times New Roman" pitchFamily="18" charset="0"/>
              </a:rPr>
              <a:t>thức</a:t>
            </a:r>
            <a:r>
              <a:rPr lang="en-US" altLang="en-US" sz="6000" dirty="0">
                <a:latin typeface="Times New Roman" pitchFamily="18" charset="0"/>
              </a:rPr>
              <a:t> </a:t>
            </a:r>
            <a:r>
              <a:rPr lang="en-US" altLang="en-US" sz="6000" dirty="0" err="1">
                <a:latin typeface="Times New Roman" pitchFamily="18" charset="0"/>
              </a:rPr>
              <a:t>hóa</a:t>
            </a:r>
            <a:r>
              <a:rPr lang="en-US" altLang="en-US" sz="6000" dirty="0">
                <a:latin typeface="Times New Roman" pitchFamily="18" charset="0"/>
              </a:rPr>
              <a:t> </a:t>
            </a:r>
            <a:r>
              <a:rPr lang="en-US" altLang="en-US" sz="6000" dirty="0" err="1">
                <a:latin typeface="Times New Roman" pitchFamily="18" charset="0"/>
              </a:rPr>
              <a:t>học</a:t>
            </a:r>
            <a:r>
              <a:rPr lang="en-US" altLang="en-US" sz="6000" dirty="0">
                <a:latin typeface="Times New Roman" pitchFamily="18" charset="0"/>
              </a:rPr>
              <a:t> </a:t>
            </a:r>
            <a:r>
              <a:rPr lang="en-US" altLang="en-US" sz="6000" dirty="0" err="1">
                <a:latin typeface="Times New Roman" pitchFamily="18" charset="0"/>
              </a:rPr>
              <a:t>là</a:t>
            </a:r>
            <a:r>
              <a:rPr lang="en-US" altLang="en-US" sz="6000" dirty="0">
                <a:latin typeface="Times New Roman" pitchFamily="18" charset="0"/>
              </a:rPr>
              <a:t> HCOOH. </a:t>
            </a:r>
            <a:r>
              <a:rPr lang="en-US" altLang="en-US" sz="6000" dirty="0" smtClean="0">
                <a:latin typeface="Times New Roman" pitchFamily="18" charset="0"/>
              </a:rPr>
              <a:t>Formic acid </a:t>
            </a:r>
            <a:endParaRPr lang="en-US" altLang="en-US" sz="6000" dirty="0">
              <a:latin typeface="Times New Roman" pitchFamily="18" charset="0"/>
            </a:endParaRPr>
          </a:p>
          <a:p>
            <a:pPr algn="just" eaLnBrk="1" hangingPunct="1"/>
            <a:r>
              <a:rPr lang="en-US" altLang="en-US" sz="6000" dirty="0" err="1">
                <a:latin typeface="Times New Roman" pitchFamily="18" charset="0"/>
              </a:rPr>
              <a:t>của</a:t>
            </a:r>
            <a:r>
              <a:rPr lang="en-US" altLang="en-US" sz="6000" dirty="0">
                <a:latin typeface="Times New Roman" pitchFamily="18" charset="0"/>
              </a:rPr>
              <a:t> </a:t>
            </a:r>
            <a:r>
              <a:rPr lang="en-US" altLang="en-US" sz="6000" dirty="0" err="1">
                <a:latin typeface="Times New Roman" pitchFamily="18" charset="0"/>
              </a:rPr>
              <a:t>kiến</a:t>
            </a:r>
            <a:r>
              <a:rPr lang="en-US" altLang="en-US" sz="6000" dirty="0">
                <a:latin typeface="Times New Roman" pitchFamily="18" charset="0"/>
              </a:rPr>
              <a:t> </a:t>
            </a:r>
            <a:r>
              <a:rPr lang="en-US" altLang="en-US" sz="6000" dirty="0" err="1">
                <a:latin typeface="Times New Roman" pitchFamily="18" charset="0"/>
              </a:rPr>
              <a:t>có</a:t>
            </a:r>
            <a:r>
              <a:rPr lang="en-US" altLang="en-US" sz="6000" dirty="0">
                <a:latin typeface="Times New Roman" pitchFamily="18" charset="0"/>
              </a:rPr>
              <a:t> </a:t>
            </a:r>
            <a:r>
              <a:rPr lang="en-US" altLang="en-US" sz="6000" dirty="0" err="1">
                <a:latin typeface="Times New Roman" pitchFamily="18" charset="0"/>
              </a:rPr>
              <a:t>thể</a:t>
            </a:r>
            <a:r>
              <a:rPr lang="en-US" altLang="en-US" sz="6000" dirty="0">
                <a:latin typeface="Times New Roman" pitchFamily="18" charset="0"/>
              </a:rPr>
              <a:t> </a:t>
            </a:r>
            <a:r>
              <a:rPr lang="en-US" altLang="en-US" sz="6000" dirty="0" err="1">
                <a:latin typeface="Times New Roman" pitchFamily="18" charset="0"/>
              </a:rPr>
              <a:t>làm</a:t>
            </a:r>
            <a:r>
              <a:rPr lang="en-US" altLang="en-US" sz="6000" dirty="0">
                <a:latin typeface="Times New Roman" pitchFamily="18" charset="0"/>
              </a:rPr>
              <a:t> </a:t>
            </a:r>
            <a:r>
              <a:rPr lang="en-US" altLang="en-US" sz="6000" dirty="0" err="1">
                <a:latin typeface="Times New Roman" pitchFamily="18" charset="0"/>
              </a:rPr>
              <a:t>thịt</a:t>
            </a:r>
            <a:r>
              <a:rPr lang="en-US" altLang="en-US" sz="6000" dirty="0">
                <a:latin typeface="Times New Roman" pitchFamily="18" charset="0"/>
              </a:rPr>
              <a:t> </a:t>
            </a:r>
            <a:r>
              <a:rPr lang="en-US" altLang="en-US" sz="6000" dirty="0" err="1">
                <a:latin typeface="Times New Roman" pitchFamily="18" charset="0"/>
              </a:rPr>
              <a:t>bò</a:t>
            </a:r>
            <a:r>
              <a:rPr lang="en-US" altLang="en-US" sz="6000" dirty="0">
                <a:latin typeface="Times New Roman" pitchFamily="18" charset="0"/>
              </a:rPr>
              <a:t> </a:t>
            </a:r>
            <a:r>
              <a:rPr lang="en-US" altLang="en-US" sz="6000" dirty="0" err="1">
                <a:latin typeface="Times New Roman" pitchFamily="18" charset="0"/>
              </a:rPr>
              <a:t>tái</a:t>
            </a:r>
            <a:r>
              <a:rPr lang="en-US" altLang="en-US" sz="6000" dirty="0">
                <a:latin typeface="Times New Roman" pitchFamily="18" charset="0"/>
              </a:rPr>
              <a:t> </a:t>
            </a:r>
            <a:r>
              <a:rPr lang="en-US" altLang="en-US" sz="6000" dirty="0" err="1">
                <a:latin typeface="Times New Roman" pitchFamily="18" charset="0"/>
              </a:rPr>
              <a:t>đi</a:t>
            </a:r>
            <a:r>
              <a:rPr lang="en-US" altLang="en-US" sz="6000" dirty="0">
                <a:latin typeface="Times New Roman" pitchFamily="18" charset="0"/>
              </a:rPr>
              <a:t>, </a:t>
            </a:r>
            <a:r>
              <a:rPr lang="en-US" altLang="en-US" sz="6000" dirty="0" err="1">
                <a:latin typeface="Times New Roman" pitchFamily="18" charset="0"/>
              </a:rPr>
              <a:t>Ngoài</a:t>
            </a:r>
            <a:r>
              <a:rPr lang="en-US" altLang="en-US" sz="6000" dirty="0">
                <a:latin typeface="Times New Roman" pitchFamily="18" charset="0"/>
              </a:rPr>
              <a:t> </a:t>
            </a:r>
            <a:r>
              <a:rPr lang="en-US" altLang="en-US" sz="6000" dirty="0" err="1">
                <a:latin typeface="Times New Roman" pitchFamily="18" charset="0"/>
              </a:rPr>
              <a:t>kiến</a:t>
            </a:r>
            <a:r>
              <a:rPr lang="en-US" altLang="en-US" sz="6000" dirty="0">
                <a:latin typeface="Times New Roman" pitchFamily="18" charset="0"/>
              </a:rPr>
              <a:t> </a:t>
            </a:r>
            <a:r>
              <a:rPr lang="en-US" altLang="en-US" sz="6000" dirty="0" err="1">
                <a:latin typeface="Times New Roman" pitchFamily="18" charset="0"/>
              </a:rPr>
              <a:t>ra</a:t>
            </a:r>
            <a:r>
              <a:rPr lang="en-US" altLang="en-US" sz="6000" dirty="0">
                <a:latin typeface="Times New Roman" pitchFamily="18" charset="0"/>
              </a:rPr>
              <a:t> </a:t>
            </a:r>
            <a:r>
              <a:rPr lang="en-US" altLang="en-US" sz="6000" dirty="0" err="1">
                <a:latin typeface="Times New Roman" pitchFamily="18" charset="0"/>
              </a:rPr>
              <a:t>thì</a:t>
            </a:r>
            <a:r>
              <a:rPr lang="en-US" altLang="en-US" sz="6000" dirty="0">
                <a:latin typeface="Times New Roman" pitchFamily="18" charset="0"/>
              </a:rPr>
              <a:t> </a:t>
            </a:r>
            <a:r>
              <a:rPr lang="en-US" altLang="en-US" sz="6000" dirty="0" err="1">
                <a:latin typeface="Times New Roman" pitchFamily="18" charset="0"/>
              </a:rPr>
              <a:t>trong</a:t>
            </a:r>
            <a:r>
              <a:rPr lang="en-US" altLang="en-US" sz="6000" dirty="0">
                <a:latin typeface="Times New Roman" pitchFamily="18" charset="0"/>
              </a:rPr>
              <a:t> </a:t>
            </a:r>
            <a:r>
              <a:rPr lang="en-US" altLang="en-US" sz="6000" dirty="0" err="1">
                <a:latin typeface="Times New Roman" pitchFamily="18" charset="0"/>
              </a:rPr>
              <a:t>nọc</a:t>
            </a:r>
            <a:endParaRPr lang="en-US" altLang="en-US" sz="6000" dirty="0">
              <a:latin typeface="Times New Roman" pitchFamily="18" charset="0"/>
            </a:endParaRPr>
          </a:p>
          <a:p>
            <a:pPr algn="just" eaLnBrk="1" hangingPunct="1"/>
            <a:r>
              <a:rPr lang="en-US" altLang="en-US" sz="6000" dirty="0">
                <a:latin typeface="Times New Roman" pitchFamily="18" charset="0"/>
              </a:rPr>
              <a:t> </a:t>
            </a:r>
            <a:r>
              <a:rPr lang="en-US" altLang="en-US" sz="6000" dirty="0" err="1">
                <a:latin typeface="Times New Roman" pitchFamily="18" charset="0"/>
              </a:rPr>
              <a:t>ong</a:t>
            </a:r>
            <a:r>
              <a:rPr lang="en-US" altLang="en-US" sz="6000" dirty="0">
                <a:latin typeface="Times New Roman" pitchFamily="18" charset="0"/>
              </a:rPr>
              <a:t> </a:t>
            </a:r>
            <a:r>
              <a:rPr lang="en-US" altLang="en-US" sz="6000" dirty="0" err="1">
                <a:latin typeface="Times New Roman" pitchFamily="18" charset="0"/>
              </a:rPr>
              <a:t>cũng</a:t>
            </a:r>
            <a:r>
              <a:rPr lang="en-US" altLang="en-US" sz="6000" dirty="0">
                <a:latin typeface="Times New Roman" pitchFamily="18" charset="0"/>
              </a:rPr>
              <a:t> </a:t>
            </a:r>
            <a:r>
              <a:rPr lang="en-US" altLang="en-US" sz="6000" dirty="0" err="1">
                <a:latin typeface="Times New Roman" pitchFamily="18" charset="0"/>
              </a:rPr>
              <a:t>có</a:t>
            </a:r>
            <a:r>
              <a:rPr lang="en-US" altLang="en-US" sz="6000" dirty="0">
                <a:latin typeface="Times New Roman" pitchFamily="18" charset="0"/>
              </a:rPr>
              <a:t> </a:t>
            </a:r>
            <a:r>
              <a:rPr lang="en-US" altLang="en-US" sz="6000" dirty="0" err="1">
                <a:latin typeface="Times New Roman" pitchFamily="18" charset="0"/>
              </a:rPr>
              <a:t>chứa</a:t>
            </a:r>
            <a:r>
              <a:rPr lang="en-US" altLang="en-US" sz="6000" dirty="0">
                <a:latin typeface="Times New Roman" pitchFamily="18" charset="0"/>
              </a:rPr>
              <a:t> </a:t>
            </a:r>
            <a:r>
              <a:rPr lang="en-US" altLang="en-US" sz="6000" dirty="0" smtClean="0">
                <a:latin typeface="Times New Roman" pitchFamily="18" charset="0"/>
              </a:rPr>
              <a:t>formic acid.</a:t>
            </a:r>
            <a:endParaRPr lang="en-US" altLang="en-US" sz="6000" dirty="0">
              <a:latin typeface="Times New Roman" pitchFamily="18" charset="0"/>
            </a:endParaRPr>
          </a:p>
        </p:txBody>
      </p:sp>
      <p:sp>
        <p:nvSpPr>
          <p:cNvPr id="28676" name="Rectangle 5"/>
          <p:cNvSpPr>
            <a:spLocks noChangeArrowheads="1"/>
          </p:cNvSpPr>
          <p:nvPr/>
        </p:nvSpPr>
        <p:spPr bwMode="auto">
          <a:xfrm>
            <a:off x="3695178" y="8241778"/>
            <a:ext cx="3304275" cy="114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p>
            <a:pPr eaLnBrk="1" hangingPunct="1"/>
            <a:r>
              <a:rPr lang="en-US" altLang="en-US" sz="6000" b="1" dirty="0">
                <a:solidFill>
                  <a:srgbClr val="0000FF"/>
                </a:solidFill>
              </a:rPr>
              <a:t>HCOOH</a:t>
            </a:r>
          </a:p>
        </p:txBody>
      </p:sp>
      <p:sp>
        <p:nvSpPr>
          <p:cNvPr id="28677" name="Rectangle 6"/>
          <p:cNvSpPr>
            <a:spLocks noChangeArrowheads="1"/>
          </p:cNvSpPr>
          <p:nvPr/>
        </p:nvSpPr>
        <p:spPr bwMode="auto">
          <a:xfrm>
            <a:off x="2069798" y="5697007"/>
            <a:ext cx="5569318" cy="114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p>
            <a:pPr eaLnBrk="1" hangingPunct="1"/>
            <a:r>
              <a:rPr lang="en-US" altLang="en-US" sz="6000" b="1" dirty="0" smtClean="0">
                <a:solidFill>
                  <a:srgbClr val="0000FF"/>
                </a:solidFill>
              </a:rPr>
              <a:t>FORMIC ACID</a:t>
            </a:r>
            <a:endParaRPr lang="en-US" altLang="en-US" sz="6000" b="1" dirty="0">
              <a:solidFill>
                <a:srgbClr val="0000FF"/>
              </a:solidFill>
            </a:endParaRPr>
          </a:p>
        </p:txBody>
      </p:sp>
      <p:sp>
        <p:nvSpPr>
          <p:cNvPr id="7" name="AutoShape 7">
            <a:hlinkClick r:id="rId3"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197065901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E:\chibinhbo\BƠ.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7951" y="3118567"/>
            <a:ext cx="14638757" cy="84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2"/>
          <p:cNvSpPr txBox="1">
            <a:spLocks noChangeArrowheads="1"/>
          </p:cNvSpPr>
          <p:nvPr/>
        </p:nvSpPr>
        <p:spPr bwMode="auto">
          <a:xfrm>
            <a:off x="1498697" y="4269890"/>
            <a:ext cx="7489256" cy="1143184"/>
          </a:xfrm>
          <a:prstGeom prst="rect">
            <a:avLst/>
          </a:prstGeom>
          <a:noFill/>
          <a:ln>
            <a:noFill/>
          </a:ln>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6000" b="1" dirty="0" smtClean="0">
                <a:solidFill>
                  <a:srgbClr val="0000FF"/>
                </a:solidFill>
              </a:rPr>
              <a:t>ACID  BUTIRIC</a:t>
            </a:r>
            <a:endParaRPr lang="en-US" altLang="en-US" sz="6000" b="1" dirty="0">
              <a:solidFill>
                <a:srgbClr val="0000FF"/>
              </a:solidFill>
            </a:endParaRPr>
          </a:p>
        </p:txBody>
      </p:sp>
      <p:graphicFrame>
        <p:nvGraphicFramePr>
          <p:cNvPr id="29700" name="Object 9"/>
          <p:cNvGraphicFramePr>
            <a:graphicFrameLocks noChangeAspect="1"/>
          </p:cNvGraphicFramePr>
          <p:nvPr/>
        </p:nvGraphicFramePr>
        <p:xfrm>
          <a:off x="1113442" y="7344627"/>
          <a:ext cx="7489253" cy="1451142"/>
        </p:xfrm>
        <a:graphic>
          <a:graphicData uri="http://schemas.openxmlformats.org/presentationml/2006/ole">
            <mc:AlternateContent xmlns:mc="http://schemas.openxmlformats.org/markup-compatibility/2006">
              <mc:Choice xmlns:v="urn:schemas-microsoft-com:vml" Requires="v">
                <p:oleObj spid="_x0000_s6156" name="CS ChemDraw Drawing" r:id="rId4" imgW="1919970" imgH="488815" progId="ChemDraw.Document.6.0">
                  <p:embed/>
                </p:oleObj>
              </mc:Choice>
              <mc:Fallback>
                <p:oleObj name="CS ChemDraw Drawing" r:id="rId4" imgW="1919970" imgH="488815"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442" y="7344627"/>
                        <a:ext cx="7489253" cy="145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7">
            <a:hlinkClick r:id="rId6"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160601434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3" descr="E:\chibinhbo\yoghurt_SuaCh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426" y="3008843"/>
            <a:ext cx="15266394" cy="858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1486316" y="7827733"/>
            <a:ext cx="6959110" cy="1389405"/>
          </a:xfrm>
          <a:prstGeom prst="rect">
            <a:avLst/>
          </a:prstGeom>
          <a:noFill/>
          <a:ln>
            <a:noFill/>
          </a:ln>
          <a:extLst/>
        </p:spPr>
        <p:txBody>
          <a:bodyPr wrap="squar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7600" b="1" dirty="0" smtClean="0">
                <a:solidFill>
                  <a:srgbClr val="0000FF"/>
                </a:solidFill>
              </a:rPr>
              <a:t>ACID </a:t>
            </a:r>
            <a:r>
              <a:rPr lang="en-US" altLang="en-US" sz="7600" b="1" dirty="0">
                <a:solidFill>
                  <a:srgbClr val="0000FF"/>
                </a:solidFill>
              </a:rPr>
              <a:t>LACTIC</a:t>
            </a:r>
          </a:p>
        </p:txBody>
      </p:sp>
      <p:graphicFrame>
        <p:nvGraphicFramePr>
          <p:cNvPr id="30724" name="Object 5"/>
          <p:cNvGraphicFramePr>
            <a:graphicFrameLocks noChangeAspect="1"/>
          </p:cNvGraphicFramePr>
          <p:nvPr>
            <p:extLst>
              <p:ext uri="{D42A27DB-BD31-4B8C-83A1-F6EECF244321}">
                <p14:modId xmlns:p14="http://schemas.microsoft.com/office/powerpoint/2010/main" val="3190905815"/>
              </p:ext>
            </p:extLst>
          </p:nvPr>
        </p:nvGraphicFramePr>
        <p:xfrm>
          <a:off x="1146684" y="3754625"/>
          <a:ext cx="7298742" cy="2626030"/>
        </p:xfrm>
        <a:graphic>
          <a:graphicData uri="http://schemas.openxmlformats.org/presentationml/2006/ole">
            <mc:AlternateContent xmlns:mc="http://schemas.openxmlformats.org/markup-compatibility/2006">
              <mc:Choice xmlns:v="urn:schemas-microsoft-com:vml" Requires="v">
                <p:oleObj spid="_x0000_s7180" name="CS ChemDraw Drawing" r:id="rId4" imgW="1570934" imgH="754164" progId="ChemDraw.Document.6.0">
                  <p:embed/>
                </p:oleObj>
              </mc:Choice>
              <mc:Fallback>
                <p:oleObj name="CS ChemDraw Drawing" r:id="rId4" imgW="1570934" imgH="754164"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684" y="3754625"/>
                        <a:ext cx="7298742" cy="26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7">
            <a:hlinkClick r:id="rId6"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163887008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92504" y="1751467"/>
            <a:ext cx="24193083" cy="3913173"/>
          </a:xfrm>
          <a:prstGeom prst="rect">
            <a:avLst/>
          </a:prstGeom>
          <a:noFill/>
          <a:ln>
            <a:noFill/>
          </a:ln>
          <a:extLst/>
        </p:spPr>
        <p:txBody>
          <a:bodyPr wrap="square" lIns="217728" tIns="108864" rIns="217728" bIns="108864" anchor="ctr">
            <a:spAutoFit/>
          </a:bodyPr>
          <a:lstStyle/>
          <a:p>
            <a:pPr indent="430920" algn="just"/>
            <a:r>
              <a:rPr lang="en-US" altLang="en-US" sz="6000" dirty="0"/>
              <a:t> </a:t>
            </a:r>
            <a:r>
              <a:rPr lang="en-US" altLang="en-US" sz="6000" dirty="0" smtClean="0">
                <a:latin typeface="Times New Roman" pitchFamily="18" charset="0"/>
              </a:rPr>
              <a:t>ACID </a:t>
            </a:r>
            <a:r>
              <a:rPr lang="en-US" altLang="en-US" sz="6000" dirty="0">
                <a:latin typeface="Times New Roman" pitchFamily="18" charset="0"/>
              </a:rPr>
              <a:t>BENZOIC: </a:t>
            </a:r>
            <a:r>
              <a:rPr lang="en-US" altLang="en-US" sz="6000" dirty="0" err="1">
                <a:latin typeface="Times New Roman" pitchFamily="18" charset="0"/>
              </a:rPr>
              <a:t>Dùng</a:t>
            </a:r>
            <a:r>
              <a:rPr lang="en-US" altLang="en-US" sz="6000" dirty="0">
                <a:latin typeface="Times New Roman" pitchFamily="18" charset="0"/>
              </a:rPr>
              <a:t> </a:t>
            </a:r>
            <a:r>
              <a:rPr lang="en-US" altLang="en-US" sz="6000" dirty="0" err="1">
                <a:latin typeface="Times New Roman" pitchFamily="18" charset="0"/>
              </a:rPr>
              <a:t>để</a:t>
            </a:r>
            <a:r>
              <a:rPr lang="en-US" altLang="en-US" sz="6000" dirty="0">
                <a:latin typeface="Times New Roman" pitchFamily="18" charset="0"/>
              </a:rPr>
              <a:t> </a:t>
            </a:r>
            <a:r>
              <a:rPr lang="en-US" altLang="en-US" sz="6000" dirty="0" err="1">
                <a:latin typeface="Times New Roman" pitchFamily="18" charset="0"/>
              </a:rPr>
              <a:t>bảo</a:t>
            </a:r>
            <a:r>
              <a:rPr lang="en-US" altLang="en-US" sz="6000" dirty="0">
                <a:latin typeface="Times New Roman" pitchFamily="18" charset="0"/>
              </a:rPr>
              <a:t> </a:t>
            </a:r>
            <a:r>
              <a:rPr lang="en-US" altLang="en-US" sz="6000" dirty="0" err="1">
                <a:latin typeface="Times New Roman" pitchFamily="18" charset="0"/>
              </a:rPr>
              <a:t>quản</a:t>
            </a:r>
            <a:r>
              <a:rPr lang="en-US" altLang="en-US" sz="6000" dirty="0">
                <a:latin typeface="Times New Roman" pitchFamily="18" charset="0"/>
              </a:rPr>
              <a:t> </a:t>
            </a:r>
            <a:r>
              <a:rPr lang="en-US" altLang="en-US" sz="6000" dirty="0" err="1">
                <a:latin typeface="Times New Roman" pitchFamily="18" charset="0"/>
              </a:rPr>
              <a:t>thực</a:t>
            </a:r>
            <a:r>
              <a:rPr lang="en-US" altLang="en-US" sz="6000" dirty="0">
                <a:latin typeface="Times New Roman" pitchFamily="18" charset="0"/>
              </a:rPr>
              <a:t> </a:t>
            </a:r>
            <a:r>
              <a:rPr lang="en-US" altLang="en-US" sz="6000" dirty="0" err="1">
                <a:latin typeface="Times New Roman" pitchFamily="18" charset="0"/>
              </a:rPr>
              <a:t>phẩm</a:t>
            </a:r>
            <a:r>
              <a:rPr lang="en-US" altLang="en-US" sz="6000" dirty="0">
                <a:latin typeface="Times New Roman" pitchFamily="18" charset="0"/>
              </a:rPr>
              <a:t>, </a:t>
            </a:r>
            <a:r>
              <a:rPr lang="en-US" altLang="en-US" sz="6000" dirty="0" err="1">
                <a:latin typeface="Times New Roman" pitchFamily="18" charset="0"/>
              </a:rPr>
              <a:t>thuốc</a:t>
            </a:r>
            <a:r>
              <a:rPr lang="en-US" altLang="en-US" sz="6000" dirty="0">
                <a:latin typeface="Times New Roman" pitchFamily="18" charset="0"/>
              </a:rPr>
              <a:t> </a:t>
            </a:r>
            <a:r>
              <a:rPr lang="en-US" altLang="en-US" sz="6000" dirty="0" err="1">
                <a:latin typeface="Times New Roman" pitchFamily="18" charset="0"/>
              </a:rPr>
              <a:t>lá</a:t>
            </a:r>
            <a:r>
              <a:rPr lang="en-US" altLang="en-US" sz="6000" dirty="0">
                <a:latin typeface="Times New Roman" pitchFamily="18" charset="0"/>
              </a:rPr>
              <a:t>, </a:t>
            </a:r>
            <a:r>
              <a:rPr lang="en-US" altLang="en-US" sz="6000" dirty="0" err="1">
                <a:latin typeface="Times New Roman" pitchFamily="18" charset="0"/>
              </a:rPr>
              <a:t>keo</a:t>
            </a:r>
            <a:r>
              <a:rPr lang="en-US" altLang="en-US" sz="6000" dirty="0">
                <a:latin typeface="Times New Roman" pitchFamily="18" charset="0"/>
              </a:rPr>
              <a:t> </a:t>
            </a:r>
            <a:r>
              <a:rPr lang="en-US" altLang="en-US" sz="6000" dirty="0" err="1">
                <a:latin typeface="Times New Roman" pitchFamily="18" charset="0"/>
              </a:rPr>
              <a:t>dính</a:t>
            </a:r>
            <a:r>
              <a:rPr lang="en-US" altLang="en-US" sz="6000" dirty="0">
                <a:latin typeface="Times New Roman" pitchFamily="18" charset="0"/>
              </a:rPr>
              <a:t>; </a:t>
            </a:r>
            <a:r>
              <a:rPr lang="en-US" altLang="en-US" sz="6000" dirty="0" err="1">
                <a:latin typeface="Times New Roman" pitchFamily="18" charset="0"/>
              </a:rPr>
              <a:t>sản</a:t>
            </a:r>
            <a:r>
              <a:rPr lang="en-US" altLang="en-US" sz="6000" dirty="0">
                <a:latin typeface="Times New Roman" pitchFamily="18" charset="0"/>
              </a:rPr>
              <a:t> </a:t>
            </a:r>
            <a:r>
              <a:rPr lang="en-US" altLang="en-US" sz="6000" dirty="0" err="1">
                <a:latin typeface="Times New Roman" pitchFamily="18" charset="0"/>
              </a:rPr>
              <a:t>xuất</a:t>
            </a:r>
            <a:r>
              <a:rPr lang="en-US" altLang="en-US" sz="6000" dirty="0">
                <a:latin typeface="Times New Roman" pitchFamily="18" charset="0"/>
              </a:rPr>
              <a:t> </a:t>
            </a:r>
            <a:r>
              <a:rPr lang="en-US" altLang="en-US" sz="6000" dirty="0" err="1">
                <a:latin typeface="Times New Roman" pitchFamily="18" charset="0"/>
              </a:rPr>
              <a:t>phẩm</a:t>
            </a:r>
            <a:r>
              <a:rPr lang="en-US" altLang="en-US" sz="6000" dirty="0">
                <a:latin typeface="Times New Roman" pitchFamily="18" charset="0"/>
              </a:rPr>
              <a:t> </a:t>
            </a:r>
            <a:r>
              <a:rPr lang="en-US" altLang="en-US" sz="6000" dirty="0" err="1">
                <a:latin typeface="Times New Roman" pitchFamily="18" charset="0"/>
              </a:rPr>
              <a:t>nhuộm</a:t>
            </a:r>
            <a:r>
              <a:rPr lang="en-US" altLang="en-US" sz="6000" dirty="0">
                <a:latin typeface="Times New Roman" pitchFamily="18" charset="0"/>
              </a:rPr>
              <a:t>, </a:t>
            </a:r>
            <a:r>
              <a:rPr lang="en-US" altLang="en-US" sz="6000" dirty="0" err="1">
                <a:latin typeface="Times New Roman" pitchFamily="18" charset="0"/>
              </a:rPr>
              <a:t>dược</a:t>
            </a:r>
            <a:r>
              <a:rPr lang="en-US" altLang="en-US" sz="6000" dirty="0">
                <a:latin typeface="Times New Roman" pitchFamily="18" charset="0"/>
              </a:rPr>
              <a:t> </a:t>
            </a:r>
            <a:r>
              <a:rPr lang="en-US" altLang="en-US" sz="6000" dirty="0" err="1">
                <a:latin typeface="Times New Roman" pitchFamily="18" charset="0"/>
              </a:rPr>
              <a:t>phẩm</a:t>
            </a:r>
            <a:r>
              <a:rPr lang="en-US" altLang="en-US" sz="6000" dirty="0">
                <a:latin typeface="Times New Roman" pitchFamily="18" charset="0"/>
              </a:rPr>
              <a:t> </a:t>
            </a:r>
            <a:r>
              <a:rPr lang="en-US" altLang="en-US" sz="6000" dirty="0" err="1">
                <a:latin typeface="Times New Roman" pitchFamily="18" charset="0"/>
              </a:rPr>
              <a:t>và</a:t>
            </a:r>
            <a:r>
              <a:rPr lang="en-US" altLang="en-US" sz="6000" dirty="0">
                <a:latin typeface="Times New Roman" pitchFamily="18" charset="0"/>
              </a:rPr>
              <a:t> </a:t>
            </a:r>
            <a:r>
              <a:rPr lang="en-US" altLang="en-US" sz="6000" dirty="0" err="1">
                <a:latin typeface="Times New Roman" pitchFamily="18" charset="0"/>
              </a:rPr>
              <a:t>chất</a:t>
            </a:r>
            <a:r>
              <a:rPr lang="en-US" altLang="en-US" sz="6000" dirty="0">
                <a:latin typeface="Times New Roman" pitchFamily="18" charset="0"/>
              </a:rPr>
              <a:t> </a:t>
            </a:r>
            <a:r>
              <a:rPr lang="en-US" altLang="en-US" sz="6000" dirty="0" err="1">
                <a:latin typeface="Times New Roman" pitchFamily="18" charset="0"/>
              </a:rPr>
              <a:t>thơm</a:t>
            </a:r>
            <a:r>
              <a:rPr lang="en-US" altLang="en-US" sz="6000" dirty="0">
                <a:latin typeface="Times New Roman" pitchFamily="18" charset="0"/>
              </a:rPr>
              <a:t>. </a:t>
            </a:r>
            <a:r>
              <a:rPr lang="en-US" altLang="en-US" sz="6000" dirty="0" err="1">
                <a:latin typeface="Times New Roman" pitchFamily="18" charset="0"/>
              </a:rPr>
              <a:t>Trong</a:t>
            </a:r>
            <a:r>
              <a:rPr lang="en-US" altLang="en-US" sz="6000" dirty="0">
                <a:latin typeface="Times New Roman" pitchFamily="18" charset="0"/>
              </a:rPr>
              <a:t> y </a:t>
            </a:r>
            <a:r>
              <a:rPr lang="en-US" altLang="en-US" sz="6000" dirty="0" err="1">
                <a:latin typeface="Times New Roman" pitchFamily="18" charset="0"/>
              </a:rPr>
              <a:t>học</a:t>
            </a:r>
            <a:r>
              <a:rPr lang="en-US" altLang="en-US" sz="6000" dirty="0">
                <a:latin typeface="Times New Roman" pitchFamily="18" charset="0"/>
              </a:rPr>
              <a:t>, </a:t>
            </a:r>
            <a:r>
              <a:rPr lang="en-US" altLang="en-US" sz="6000" dirty="0" err="1">
                <a:latin typeface="Times New Roman" pitchFamily="18" charset="0"/>
              </a:rPr>
              <a:t>dùng</a:t>
            </a:r>
            <a:r>
              <a:rPr lang="en-US" altLang="en-US" sz="6000" dirty="0">
                <a:latin typeface="Times New Roman" pitchFamily="18" charset="0"/>
              </a:rPr>
              <a:t> </a:t>
            </a:r>
            <a:r>
              <a:rPr lang="en-US" altLang="en-US" sz="6000" dirty="0" err="1">
                <a:latin typeface="Times New Roman" pitchFamily="18" charset="0"/>
              </a:rPr>
              <a:t>làm</a:t>
            </a:r>
            <a:r>
              <a:rPr lang="en-US" altLang="en-US" sz="6000" dirty="0">
                <a:latin typeface="Times New Roman" pitchFamily="18" charset="0"/>
              </a:rPr>
              <a:t> </a:t>
            </a:r>
            <a:r>
              <a:rPr lang="en-US" altLang="en-US" sz="6000" dirty="0" err="1">
                <a:latin typeface="Times New Roman" pitchFamily="18" charset="0"/>
              </a:rPr>
              <a:t>thuốc</a:t>
            </a:r>
            <a:r>
              <a:rPr lang="en-US" altLang="en-US" sz="6000" dirty="0">
                <a:latin typeface="Times New Roman" pitchFamily="18" charset="0"/>
              </a:rPr>
              <a:t> </a:t>
            </a:r>
            <a:r>
              <a:rPr lang="en-US" altLang="en-US" sz="6000" dirty="0" err="1">
                <a:latin typeface="Times New Roman" pitchFamily="18" charset="0"/>
              </a:rPr>
              <a:t>sát</a:t>
            </a:r>
            <a:r>
              <a:rPr lang="en-US" altLang="en-US" sz="6000" dirty="0">
                <a:latin typeface="Times New Roman" pitchFamily="18" charset="0"/>
              </a:rPr>
              <a:t> </a:t>
            </a:r>
            <a:r>
              <a:rPr lang="en-US" altLang="en-US" sz="6000" dirty="0" err="1">
                <a:latin typeface="Times New Roman" pitchFamily="18" charset="0"/>
              </a:rPr>
              <a:t>trùng</a:t>
            </a:r>
            <a:r>
              <a:rPr lang="en-US" altLang="en-US" sz="6000" dirty="0">
                <a:latin typeface="Times New Roman" pitchFamily="18" charset="0"/>
              </a:rPr>
              <a:t>, </a:t>
            </a:r>
            <a:r>
              <a:rPr lang="en-US" altLang="en-US" sz="6000" dirty="0" err="1">
                <a:latin typeface="Times New Roman" pitchFamily="18" charset="0"/>
              </a:rPr>
              <a:t>diệt</a:t>
            </a:r>
            <a:r>
              <a:rPr lang="en-US" altLang="en-US" sz="6000" dirty="0">
                <a:latin typeface="Times New Roman" pitchFamily="18" charset="0"/>
              </a:rPr>
              <a:t> </a:t>
            </a:r>
            <a:r>
              <a:rPr lang="en-US" altLang="en-US" sz="6000" dirty="0" err="1">
                <a:latin typeface="Times New Roman" pitchFamily="18" charset="0"/>
              </a:rPr>
              <a:t>nấm</a:t>
            </a:r>
            <a:r>
              <a:rPr lang="en-US" altLang="en-US" sz="6000" dirty="0">
                <a:latin typeface="Times New Roman" pitchFamily="18" charset="0"/>
              </a:rPr>
              <a:t>.</a:t>
            </a:r>
          </a:p>
          <a:p>
            <a:pPr indent="430920" algn="just"/>
            <a:endParaRPr lang="en-US" altLang="en-US" sz="6000" dirty="0">
              <a:latin typeface="Times New Roman" pitchFamily="18" charset="0"/>
            </a:endParaRPr>
          </a:p>
        </p:txBody>
      </p:sp>
      <p:pic>
        <p:nvPicPr>
          <p:cNvPr id="31747" name="Picture 6" descr="cay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939" y="4556253"/>
            <a:ext cx="14618653" cy="85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7"/>
          <p:cNvSpPr txBox="1">
            <a:spLocks noChangeArrowheads="1"/>
          </p:cNvSpPr>
          <p:nvPr/>
        </p:nvSpPr>
        <p:spPr bwMode="auto">
          <a:xfrm>
            <a:off x="1459000" y="4770689"/>
            <a:ext cx="4991424" cy="1389405"/>
          </a:xfrm>
          <a:prstGeom prst="rect">
            <a:avLst/>
          </a:prstGeom>
          <a:noFill/>
          <a:ln>
            <a:noFill/>
          </a:ln>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spcBef>
                <a:spcPct val="50000"/>
              </a:spcBef>
            </a:pPr>
            <a:r>
              <a:rPr lang="en-US" altLang="en-US" sz="7600" b="1" dirty="0" err="1">
                <a:solidFill>
                  <a:schemeClr val="accent1"/>
                </a:solidFill>
                <a:latin typeface="Times New Roman" pitchFamily="18" charset="0"/>
              </a:rPr>
              <a:t>Quả</a:t>
            </a:r>
            <a:r>
              <a:rPr lang="en-US" altLang="en-US" sz="7600" b="1" dirty="0">
                <a:solidFill>
                  <a:schemeClr val="accent1"/>
                </a:solidFill>
                <a:latin typeface="Times New Roman" pitchFamily="18" charset="0"/>
              </a:rPr>
              <a:t> </a:t>
            </a:r>
            <a:r>
              <a:rPr lang="en-US" altLang="en-US" sz="7600" b="1" dirty="0" err="1">
                <a:solidFill>
                  <a:schemeClr val="accent1"/>
                </a:solidFill>
                <a:latin typeface="Times New Roman" pitchFamily="18" charset="0"/>
              </a:rPr>
              <a:t>cau</a:t>
            </a:r>
            <a:endParaRPr lang="en-US" altLang="en-US" sz="7600" b="1" dirty="0">
              <a:solidFill>
                <a:schemeClr val="accent1"/>
              </a:solidFill>
              <a:latin typeface="Times New Roman" pitchFamily="18" charset="0"/>
            </a:endParaRPr>
          </a:p>
        </p:txBody>
      </p:sp>
      <p:graphicFrame>
        <p:nvGraphicFramePr>
          <p:cNvPr id="31749" name="Object 6"/>
          <p:cNvGraphicFramePr>
            <a:graphicFrameLocks noChangeAspect="1"/>
          </p:cNvGraphicFramePr>
          <p:nvPr>
            <p:extLst>
              <p:ext uri="{D42A27DB-BD31-4B8C-83A1-F6EECF244321}">
                <p14:modId xmlns:p14="http://schemas.microsoft.com/office/powerpoint/2010/main" val="4000202426"/>
              </p:ext>
            </p:extLst>
          </p:nvPr>
        </p:nvGraphicFramePr>
        <p:xfrm>
          <a:off x="4648907" y="6366611"/>
          <a:ext cx="2853452" cy="2880059"/>
        </p:xfrm>
        <a:graphic>
          <a:graphicData uri="http://schemas.openxmlformats.org/presentationml/2006/ole">
            <mc:AlternateContent xmlns:mc="http://schemas.openxmlformats.org/markup-compatibility/2006">
              <mc:Choice xmlns:v="urn:schemas-microsoft-com:vml" Requires="v">
                <p:oleObj spid="_x0000_s8204" name="CS ChemDraw Drawing" r:id="rId4" imgW="795177" imgH="1069502" progId="ChemDraw.Document.6.0">
                  <p:embed/>
                </p:oleObj>
              </mc:Choice>
              <mc:Fallback>
                <p:oleObj name="CS ChemDraw Drawing" r:id="rId4" imgW="795177" imgH="1069502"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907" y="6366611"/>
                        <a:ext cx="2853452" cy="288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0" name="Rectangle 7"/>
          <p:cNvSpPr>
            <a:spLocks noChangeArrowheads="1"/>
          </p:cNvSpPr>
          <p:nvPr/>
        </p:nvSpPr>
        <p:spPr bwMode="auto">
          <a:xfrm>
            <a:off x="3166741" y="9246670"/>
            <a:ext cx="5291999" cy="10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p>
            <a:pPr eaLnBrk="1" hangingPunct="1"/>
            <a:r>
              <a:rPr lang="en-US" altLang="en-US" sz="5700" b="1" dirty="0" smtClean="0">
                <a:solidFill>
                  <a:srgbClr val="0000FF"/>
                </a:solidFill>
                <a:latin typeface="Times New Roman" pitchFamily="18" charset="0"/>
              </a:rPr>
              <a:t>acid </a:t>
            </a:r>
            <a:r>
              <a:rPr lang="en-US" altLang="en-US" sz="5700" b="1" dirty="0">
                <a:solidFill>
                  <a:srgbClr val="0000FF"/>
                </a:solidFill>
                <a:latin typeface="Times New Roman" pitchFamily="18" charset="0"/>
              </a:rPr>
              <a:t>BENZOIC</a:t>
            </a:r>
          </a:p>
        </p:txBody>
      </p:sp>
      <p:sp>
        <p:nvSpPr>
          <p:cNvPr id="8" name="AutoShape 7">
            <a:hlinkClick r:id="rId6"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377586190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3" y="1563301"/>
            <a:ext cx="19658319" cy="830997"/>
            <a:chOff x="-288924" y="1892299"/>
            <a:chExt cx="19659598" cy="83089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Khái</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niệm</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và</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danh</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pháp</a:t>
              </a:r>
              <a:endParaRPr sz="4800" b="1" dirty="0">
                <a:solidFill>
                  <a:srgbClr val="135F82"/>
                </a:solidFill>
                <a:latin typeface="Tahoma"/>
                <a:ea typeface="Tahoma"/>
                <a:cs typeface="Tahoma"/>
                <a:sym typeface="Tahoma"/>
              </a:endParaRPr>
            </a:p>
          </p:txBody>
        </p:sp>
      </p:grpSp>
      <p:grpSp>
        <p:nvGrpSpPr>
          <p:cNvPr id="247" name="Google Shape;247;p3"/>
          <p:cNvGrpSpPr/>
          <p:nvPr/>
        </p:nvGrpSpPr>
        <p:grpSpPr>
          <a:xfrm>
            <a:off x="1103562" y="2663775"/>
            <a:ext cx="4167639" cy="971306"/>
            <a:chOff x="166396" y="8755081"/>
            <a:chExt cx="4167639"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249" name="Google Shape;249;p3"/>
            <p:cNvGrpSpPr/>
            <p:nvPr/>
          </p:nvGrpSpPr>
          <p:grpSpPr>
            <a:xfrm>
              <a:off x="166396" y="8780577"/>
              <a:ext cx="702538" cy="572229"/>
              <a:chOff x="-145995" y="8633545"/>
              <a:chExt cx="787401" cy="641352"/>
            </a:xfrm>
          </p:grpSpPr>
          <p:sp>
            <p:nvSpPr>
              <p:cNvPr id="250"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1"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2"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3"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4"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5"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6"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7"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8"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9"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60"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61"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262" name="Google Shape;262;p3"/>
            <p:cNvSpPr txBox="1"/>
            <p:nvPr/>
          </p:nvSpPr>
          <p:spPr>
            <a:xfrm>
              <a:off x="932118" y="8770019"/>
              <a:ext cx="3338734" cy="6442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a:solidFill>
                    <a:schemeClr val="lt1"/>
                  </a:solidFill>
                  <a:latin typeface="Tahoma"/>
                  <a:ea typeface="Tahoma"/>
                  <a:cs typeface="Tahoma"/>
                  <a:sym typeface="Tahoma"/>
                </a:rPr>
                <a:t>Khái niệm</a:t>
              </a:r>
              <a:endParaRPr sz="4600" b="1">
                <a:solidFill>
                  <a:schemeClr val="lt1"/>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0" y="4025411"/>
            <a:ext cx="23549364" cy="8776190"/>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Hộp Văn bản 15">
            <a:extLst>
              <a:ext uri="{FF2B5EF4-FFF2-40B4-BE49-F238E27FC236}">
                <a16:creationId xmlns:a16="http://schemas.microsoft.com/office/drawing/2014/main" xmlns="" id="{CC090838-E6D4-1B12-64CA-A5CC3592ED7F}"/>
              </a:ext>
            </a:extLst>
          </p:cNvPr>
          <p:cNvSpPr txBox="1"/>
          <p:nvPr/>
        </p:nvSpPr>
        <p:spPr>
          <a:xfrm>
            <a:off x="1012866" y="4823214"/>
            <a:ext cx="22405933" cy="1446550"/>
          </a:xfrm>
          <a:prstGeom prst="rect">
            <a:avLst/>
          </a:prstGeom>
          <a:noFill/>
        </p:spPr>
        <p:txBody>
          <a:bodyPr wrap="square" rtlCol="0">
            <a:spAutoFit/>
          </a:bodyPr>
          <a:lstStyle/>
          <a:p>
            <a:r>
              <a:rPr lang="en-US" altLang="en-US" sz="4400" b="1" dirty="0" smtClean="0">
                <a:latin typeface="Times New Roman" pitchFamily="18" charset="0"/>
              </a:rPr>
              <a:t>Carboxylic acid </a:t>
            </a:r>
            <a:r>
              <a:rPr lang="en-US" altLang="en-US" sz="4400" b="1" dirty="0" err="1">
                <a:latin typeface="Times New Roman" pitchFamily="18" charset="0"/>
              </a:rPr>
              <a:t>là</a:t>
            </a:r>
            <a:r>
              <a:rPr lang="en-US" altLang="en-US" sz="4400" b="1" dirty="0">
                <a:latin typeface="Times New Roman" pitchFamily="18" charset="0"/>
              </a:rPr>
              <a:t> </a:t>
            </a:r>
            <a:r>
              <a:rPr lang="en-US" altLang="en-US" sz="4400" b="1" dirty="0" err="1">
                <a:latin typeface="Times New Roman" pitchFamily="18" charset="0"/>
              </a:rPr>
              <a:t>những</a:t>
            </a:r>
            <a:r>
              <a:rPr lang="en-US" altLang="en-US" sz="4400" b="1" dirty="0">
                <a:latin typeface="Times New Roman" pitchFamily="18" charset="0"/>
              </a:rPr>
              <a:t> HCHC </a:t>
            </a:r>
            <a:r>
              <a:rPr lang="en-US" altLang="en-US" sz="4400" b="1" dirty="0" err="1">
                <a:latin typeface="Times New Roman" pitchFamily="18" charset="0"/>
              </a:rPr>
              <a:t>mà</a:t>
            </a:r>
            <a:r>
              <a:rPr lang="en-US" altLang="en-US" sz="4400" b="1" dirty="0">
                <a:latin typeface="Times New Roman" pitchFamily="18" charset="0"/>
              </a:rPr>
              <a:t> </a:t>
            </a:r>
            <a:r>
              <a:rPr lang="en-US" altLang="en-US" sz="4400" b="1" dirty="0" err="1">
                <a:latin typeface="Times New Roman" pitchFamily="18" charset="0"/>
              </a:rPr>
              <a:t>phân</a:t>
            </a:r>
            <a:r>
              <a:rPr lang="en-US" altLang="en-US" sz="4400" b="1" dirty="0">
                <a:latin typeface="Times New Roman" pitchFamily="18" charset="0"/>
              </a:rPr>
              <a:t> </a:t>
            </a:r>
            <a:r>
              <a:rPr lang="en-US" altLang="en-US" sz="4400" b="1" dirty="0" err="1">
                <a:latin typeface="Times New Roman" pitchFamily="18" charset="0"/>
              </a:rPr>
              <a:t>tử</a:t>
            </a:r>
            <a:r>
              <a:rPr lang="en-US" altLang="en-US" sz="4400" b="1" dirty="0">
                <a:latin typeface="Times New Roman" pitchFamily="18" charset="0"/>
              </a:rPr>
              <a:t> </a:t>
            </a:r>
            <a:r>
              <a:rPr lang="en-US" altLang="en-US" sz="4400" b="1" dirty="0" err="1">
                <a:latin typeface="Times New Roman" pitchFamily="18" charset="0"/>
              </a:rPr>
              <a:t>có</a:t>
            </a:r>
            <a:r>
              <a:rPr lang="en-US" altLang="en-US" sz="4400" b="1" dirty="0">
                <a:latin typeface="Times New Roman" pitchFamily="18" charset="0"/>
              </a:rPr>
              <a:t> </a:t>
            </a:r>
            <a:r>
              <a:rPr lang="en-US" altLang="en-US" sz="4400" b="1" dirty="0" err="1">
                <a:latin typeface="Times New Roman" pitchFamily="18" charset="0"/>
              </a:rPr>
              <a:t>nhóm</a:t>
            </a:r>
            <a:r>
              <a:rPr lang="en-US" altLang="en-US" sz="4400" b="1" dirty="0">
                <a:latin typeface="Times New Roman" pitchFamily="18" charset="0"/>
              </a:rPr>
              <a:t> </a:t>
            </a:r>
            <a:r>
              <a:rPr lang="en-US" altLang="en-US" sz="4400" b="1" dirty="0" smtClean="0">
                <a:latin typeface="Times New Roman" pitchFamily="18" charset="0"/>
              </a:rPr>
              <a:t>carboxyl </a:t>
            </a:r>
            <a:r>
              <a:rPr lang="en-US" altLang="en-US" sz="4400" b="1" dirty="0">
                <a:latin typeface="Times New Roman" pitchFamily="18" charset="0"/>
              </a:rPr>
              <a:t>(-COOH) </a:t>
            </a:r>
            <a:r>
              <a:rPr lang="en-US" altLang="en-US" sz="4400" b="1" dirty="0" err="1">
                <a:latin typeface="Times New Roman" pitchFamily="18" charset="0"/>
              </a:rPr>
              <a:t>liên</a:t>
            </a:r>
            <a:r>
              <a:rPr lang="en-US" altLang="en-US" sz="4400" b="1" dirty="0">
                <a:latin typeface="Times New Roman" pitchFamily="18" charset="0"/>
              </a:rPr>
              <a:t> </a:t>
            </a:r>
            <a:r>
              <a:rPr lang="en-US" altLang="en-US" sz="4400" b="1" dirty="0" err="1">
                <a:latin typeface="Times New Roman" pitchFamily="18" charset="0"/>
              </a:rPr>
              <a:t>kết</a:t>
            </a:r>
            <a:r>
              <a:rPr lang="en-US" altLang="en-US" sz="4400" b="1" dirty="0">
                <a:latin typeface="Times New Roman" pitchFamily="18" charset="0"/>
              </a:rPr>
              <a:t> </a:t>
            </a:r>
            <a:r>
              <a:rPr lang="en-US" altLang="en-US" sz="4400" b="1" dirty="0" err="1">
                <a:latin typeface="Times New Roman" pitchFamily="18" charset="0"/>
              </a:rPr>
              <a:t>trực</a:t>
            </a:r>
            <a:r>
              <a:rPr lang="en-US" altLang="en-US" sz="4400" b="1" dirty="0">
                <a:latin typeface="Times New Roman" pitchFamily="18" charset="0"/>
              </a:rPr>
              <a:t> </a:t>
            </a:r>
            <a:r>
              <a:rPr lang="en-US" altLang="en-US" sz="4400" b="1" dirty="0" err="1">
                <a:latin typeface="Times New Roman" pitchFamily="18" charset="0"/>
              </a:rPr>
              <a:t>tiếp</a:t>
            </a:r>
            <a:r>
              <a:rPr lang="en-US" altLang="en-US" sz="4400" b="1" dirty="0">
                <a:latin typeface="Times New Roman" pitchFamily="18" charset="0"/>
              </a:rPr>
              <a:t> </a:t>
            </a:r>
            <a:r>
              <a:rPr lang="en-US" altLang="en-US" sz="4400" b="1" dirty="0" err="1">
                <a:latin typeface="Times New Roman" pitchFamily="18" charset="0"/>
              </a:rPr>
              <a:t>với</a:t>
            </a:r>
            <a:r>
              <a:rPr lang="en-US" altLang="en-US" sz="4400" b="1" dirty="0">
                <a:latin typeface="Times New Roman" pitchFamily="18" charset="0"/>
              </a:rPr>
              <a:t> </a:t>
            </a:r>
            <a:r>
              <a:rPr lang="en-US" altLang="en-US" sz="4400" b="1" dirty="0" err="1">
                <a:latin typeface="Times New Roman" pitchFamily="18" charset="0"/>
              </a:rPr>
              <a:t>nguyên</a:t>
            </a:r>
            <a:r>
              <a:rPr lang="en-US" altLang="en-US" sz="4400" b="1" dirty="0">
                <a:latin typeface="Times New Roman" pitchFamily="18" charset="0"/>
              </a:rPr>
              <a:t> </a:t>
            </a:r>
            <a:r>
              <a:rPr lang="en-US" altLang="en-US" sz="4400" b="1" dirty="0" err="1">
                <a:latin typeface="Times New Roman" pitchFamily="18" charset="0"/>
              </a:rPr>
              <a:t>tử</a:t>
            </a:r>
            <a:r>
              <a:rPr lang="en-US" altLang="en-US" sz="4400" b="1" dirty="0">
                <a:latin typeface="Times New Roman" pitchFamily="18" charset="0"/>
              </a:rPr>
              <a:t> </a:t>
            </a:r>
            <a:r>
              <a:rPr lang="en-US" altLang="en-US" sz="4400" b="1" dirty="0" smtClean="0">
                <a:latin typeface="Times New Roman" pitchFamily="18" charset="0"/>
              </a:rPr>
              <a:t>carbon </a:t>
            </a:r>
            <a:r>
              <a:rPr lang="en-US" altLang="en-US" sz="4400" b="1" dirty="0" err="1">
                <a:latin typeface="Times New Roman" pitchFamily="18" charset="0"/>
              </a:rPr>
              <a:t>hoặc</a:t>
            </a:r>
            <a:r>
              <a:rPr lang="en-US" altLang="en-US" sz="4400" b="1" dirty="0">
                <a:latin typeface="Times New Roman" pitchFamily="18" charset="0"/>
              </a:rPr>
              <a:t> </a:t>
            </a:r>
            <a:r>
              <a:rPr lang="en-US" altLang="en-US" sz="4400" b="1" dirty="0" err="1">
                <a:latin typeface="Times New Roman" pitchFamily="18" charset="0"/>
              </a:rPr>
              <a:t>nguyên</a:t>
            </a:r>
            <a:r>
              <a:rPr lang="en-US" altLang="en-US" sz="4400" b="1" dirty="0">
                <a:latin typeface="Times New Roman" pitchFamily="18" charset="0"/>
              </a:rPr>
              <a:t> </a:t>
            </a:r>
            <a:r>
              <a:rPr lang="en-US" altLang="en-US" sz="4400" b="1" dirty="0" err="1">
                <a:latin typeface="Times New Roman" pitchFamily="18" charset="0"/>
              </a:rPr>
              <a:t>tử</a:t>
            </a:r>
            <a:r>
              <a:rPr lang="en-US" altLang="en-US" sz="4400" b="1" dirty="0">
                <a:latin typeface="Times New Roman" pitchFamily="18" charset="0"/>
              </a:rPr>
              <a:t> </a:t>
            </a:r>
            <a:r>
              <a:rPr lang="en-US" altLang="en-US" sz="4400" b="1" dirty="0" smtClean="0">
                <a:latin typeface="Times New Roman" pitchFamily="18" charset="0"/>
              </a:rPr>
              <a:t>hydro</a:t>
            </a:r>
            <a:r>
              <a:rPr lang="en-US" altLang="en-US" sz="4400" b="1" dirty="0">
                <a:latin typeface="Times New Roman" pitchFamily="18" charset="0"/>
              </a:rPr>
              <a:t>.</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grpSp>
        <p:nvGrpSpPr>
          <p:cNvPr id="27" name="Group 167">
            <a:extLst>
              <a:ext uri="{FF2B5EF4-FFF2-40B4-BE49-F238E27FC236}">
                <a16:creationId xmlns:a16="http://schemas.microsoft.com/office/drawing/2014/main" xmlns="" id="{9441A3D0-269C-E3B2-8098-7E5A483758A7}"/>
              </a:ext>
            </a:extLst>
          </p:cNvPr>
          <p:cNvGrpSpPr/>
          <p:nvPr/>
        </p:nvGrpSpPr>
        <p:grpSpPr>
          <a:xfrm>
            <a:off x="768401" y="6703241"/>
            <a:ext cx="3794127" cy="927101"/>
            <a:chOff x="4867276" y="9361488"/>
            <a:chExt cx="3794125" cy="927101"/>
          </a:xfrm>
        </p:grpSpPr>
        <p:sp>
          <p:nvSpPr>
            <p:cNvPr id="28" name="Freeform 59">
              <a:extLst>
                <a:ext uri="{FF2B5EF4-FFF2-40B4-BE49-F238E27FC236}">
                  <a16:creationId xmlns:a16="http://schemas.microsoft.com/office/drawing/2014/main" xmlns="" id="{5D06AC67-09E5-96DE-7E8D-A3B4493B5662}"/>
                </a:ext>
              </a:extLst>
            </p:cNvPr>
            <p:cNvSpPr>
              <a:spLocks/>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9" name="Freeform 60">
              <a:extLst>
                <a:ext uri="{FF2B5EF4-FFF2-40B4-BE49-F238E27FC236}">
                  <a16:creationId xmlns:a16="http://schemas.microsoft.com/office/drawing/2014/main" xmlns="" id="{88C1CE44-42F0-9291-5379-B6FED87EFE9C}"/>
                </a:ext>
              </a:extLst>
            </p:cNvPr>
            <p:cNvSpPr>
              <a:spLocks/>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61">
              <a:extLst>
                <a:ext uri="{FF2B5EF4-FFF2-40B4-BE49-F238E27FC236}">
                  <a16:creationId xmlns:a16="http://schemas.microsoft.com/office/drawing/2014/main" xmlns="" id="{982F7973-B479-5CFC-7683-8FCB138CBC56}"/>
                </a:ext>
              </a:extLst>
            </p:cNvPr>
            <p:cNvSpPr>
              <a:spLocks/>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1" name="Freeform 62">
              <a:extLst>
                <a:ext uri="{FF2B5EF4-FFF2-40B4-BE49-F238E27FC236}">
                  <a16:creationId xmlns:a16="http://schemas.microsoft.com/office/drawing/2014/main" xmlns="" id="{BA962CC3-4C2C-24E9-301E-20DADC2604B8}"/>
                </a:ext>
              </a:extLst>
            </p:cNvPr>
            <p:cNvSpPr>
              <a:spLocks/>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2" name="Freeform 63">
              <a:extLst>
                <a:ext uri="{FF2B5EF4-FFF2-40B4-BE49-F238E27FC236}">
                  <a16:creationId xmlns:a16="http://schemas.microsoft.com/office/drawing/2014/main" xmlns="" id="{F6827642-9049-1B6C-CADF-40B4EB2A5975}"/>
                </a:ext>
              </a:extLst>
            </p:cNvPr>
            <p:cNvSpPr>
              <a:spLocks/>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64">
              <a:extLst>
                <a:ext uri="{FF2B5EF4-FFF2-40B4-BE49-F238E27FC236}">
                  <a16:creationId xmlns:a16="http://schemas.microsoft.com/office/drawing/2014/main" xmlns="" id="{EEBB9657-4E2B-FD34-C8D5-292DFF69027E}"/>
                </a:ext>
              </a:extLst>
            </p:cNvPr>
            <p:cNvSpPr>
              <a:spLocks/>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4" name="Freeform 65">
              <a:extLst>
                <a:ext uri="{FF2B5EF4-FFF2-40B4-BE49-F238E27FC236}">
                  <a16:creationId xmlns:a16="http://schemas.microsoft.com/office/drawing/2014/main" xmlns="" id="{E22E28C3-5CDD-E245-DB5B-A67636408BAE}"/>
                </a:ext>
              </a:extLst>
            </p:cNvPr>
            <p:cNvSpPr>
              <a:spLocks/>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Oval 66">
              <a:extLst>
                <a:ext uri="{FF2B5EF4-FFF2-40B4-BE49-F238E27FC236}">
                  <a16:creationId xmlns:a16="http://schemas.microsoft.com/office/drawing/2014/main" xmlns="" id="{C477AE9D-9BDB-5165-1F0F-1BBB956E75E8}"/>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Freeform 67">
              <a:extLst>
                <a:ext uri="{FF2B5EF4-FFF2-40B4-BE49-F238E27FC236}">
                  <a16:creationId xmlns:a16="http://schemas.microsoft.com/office/drawing/2014/main" xmlns="" id="{DC959FBC-A76B-9483-467D-EC6491BD3259}"/>
                </a:ext>
              </a:extLst>
            </p:cNvPr>
            <p:cNvSpPr>
              <a:spLocks/>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oup 14"/>
          <p:cNvGrpSpPr>
            <a:grpSpLocks/>
          </p:cNvGrpSpPr>
          <p:nvPr/>
        </p:nvGrpSpPr>
        <p:grpSpPr bwMode="auto">
          <a:xfrm>
            <a:off x="9480285" y="6761708"/>
            <a:ext cx="2535237" cy="1622053"/>
            <a:chOff x="928661" y="5143512"/>
            <a:chExt cx="2428890" cy="1358341"/>
          </a:xfrm>
        </p:grpSpPr>
        <p:cxnSp>
          <p:nvCxnSpPr>
            <p:cNvPr id="38" name="Straight Connector 37"/>
            <p:cNvCxnSpPr/>
            <p:nvPr/>
          </p:nvCxnSpPr>
          <p:spPr>
            <a:xfrm rot="5400000">
              <a:off x="1576339" y="5833824"/>
              <a:ext cx="285520" cy="16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 Box 5"/>
            <p:cNvSpPr txBox="1">
              <a:spLocks noChangeArrowheads="1"/>
            </p:cNvSpPr>
            <p:nvPr/>
          </p:nvSpPr>
          <p:spPr bwMode="auto">
            <a:xfrm>
              <a:off x="1000099" y="5143512"/>
              <a:ext cx="2357452" cy="64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4400" b="1" dirty="0">
                  <a:solidFill>
                    <a:srgbClr val="000099"/>
                  </a:solidFill>
                  <a:latin typeface="Times New Roman" pitchFamily="18" charset="0"/>
                </a:rPr>
                <a:t>- C - OH</a:t>
              </a:r>
              <a:endParaRPr lang="vi-VN" altLang="en-US" sz="4400" b="1" dirty="0">
                <a:solidFill>
                  <a:srgbClr val="000099"/>
                </a:solidFill>
                <a:latin typeface="Times New Roman" pitchFamily="18" charset="0"/>
              </a:endParaRPr>
            </a:p>
          </p:txBody>
        </p:sp>
        <p:sp>
          <p:nvSpPr>
            <p:cNvPr id="40" name="Text Box 5"/>
            <p:cNvSpPr txBox="1">
              <a:spLocks noChangeArrowheads="1"/>
            </p:cNvSpPr>
            <p:nvPr/>
          </p:nvSpPr>
          <p:spPr bwMode="auto">
            <a:xfrm>
              <a:off x="928661" y="5857507"/>
              <a:ext cx="2357452" cy="64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4400" b="1" dirty="0">
                  <a:solidFill>
                    <a:srgbClr val="000099"/>
                  </a:solidFill>
                </a:rPr>
                <a:t>   </a:t>
              </a:r>
              <a:r>
                <a:rPr lang="en-US" altLang="en-US" sz="4400" b="1" dirty="0" smtClean="0">
                  <a:solidFill>
                    <a:srgbClr val="000099"/>
                  </a:solidFill>
                  <a:latin typeface="Times New Roman" pitchFamily="18" charset="0"/>
                </a:rPr>
                <a:t>O</a:t>
              </a:r>
              <a:endParaRPr lang="vi-VN" altLang="en-US" sz="4400" b="1" dirty="0">
                <a:solidFill>
                  <a:srgbClr val="000099"/>
                </a:solidFill>
                <a:latin typeface="Times New Roman" pitchFamily="18" charset="0"/>
              </a:endParaRPr>
            </a:p>
          </p:txBody>
        </p:sp>
        <p:cxnSp>
          <p:nvCxnSpPr>
            <p:cNvPr id="41" name="Straight Connector 40"/>
            <p:cNvCxnSpPr/>
            <p:nvPr/>
          </p:nvCxnSpPr>
          <p:spPr>
            <a:xfrm rot="5400000">
              <a:off x="1435211" y="5833824"/>
              <a:ext cx="285520" cy="1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 Box 13"/>
          <p:cNvSpPr txBox="1">
            <a:spLocks noChangeArrowheads="1"/>
          </p:cNvSpPr>
          <p:nvPr/>
        </p:nvSpPr>
        <p:spPr bwMode="auto">
          <a:xfrm>
            <a:off x="6162698" y="6909670"/>
            <a:ext cx="2875651"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spcBef>
                <a:spcPct val="50000"/>
              </a:spcBef>
            </a:pPr>
            <a:r>
              <a:rPr lang="en-US" altLang="en-US" sz="4400" b="1" dirty="0">
                <a:latin typeface="Times New Roman" pitchFamily="18" charset="0"/>
              </a:rPr>
              <a:t>NHÓM</a:t>
            </a:r>
          </a:p>
        </p:txBody>
      </p:sp>
      <p:sp>
        <p:nvSpPr>
          <p:cNvPr id="43" name="Text Box 5"/>
          <p:cNvSpPr txBox="1">
            <a:spLocks noChangeArrowheads="1"/>
          </p:cNvSpPr>
          <p:nvPr/>
        </p:nvSpPr>
        <p:spPr bwMode="auto">
          <a:xfrm>
            <a:off x="4315833" y="8417342"/>
            <a:ext cx="127895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4400" b="1" dirty="0"/>
              <a:t>  </a:t>
            </a:r>
            <a:r>
              <a:rPr lang="en-US" altLang="en-US" sz="4400" b="1" dirty="0" err="1">
                <a:latin typeface="Times New Roman" pitchFamily="18" charset="0"/>
              </a:rPr>
              <a:t>gọi</a:t>
            </a:r>
            <a:r>
              <a:rPr lang="en-US" altLang="en-US" sz="4400" b="1" dirty="0">
                <a:latin typeface="Times New Roman" pitchFamily="18" charset="0"/>
              </a:rPr>
              <a:t> </a:t>
            </a:r>
            <a:r>
              <a:rPr lang="en-US" altLang="en-US" sz="4400" b="1" dirty="0" err="1">
                <a:latin typeface="Times New Roman" pitchFamily="18" charset="0"/>
              </a:rPr>
              <a:t>là</a:t>
            </a:r>
            <a:r>
              <a:rPr lang="en-US" altLang="en-US" sz="4400" b="1" dirty="0">
                <a:latin typeface="Times New Roman" pitchFamily="18" charset="0"/>
              </a:rPr>
              <a:t> </a:t>
            </a:r>
            <a:r>
              <a:rPr lang="en-US" altLang="en-US" sz="4400" b="1" dirty="0" err="1">
                <a:solidFill>
                  <a:srgbClr val="FF0000"/>
                </a:solidFill>
                <a:latin typeface="Times New Roman" pitchFamily="18" charset="0"/>
              </a:rPr>
              <a:t>nhóm</a:t>
            </a:r>
            <a:r>
              <a:rPr lang="en-US" altLang="en-US" sz="4400" b="1" dirty="0">
                <a:solidFill>
                  <a:srgbClr val="FF0000"/>
                </a:solidFill>
                <a:latin typeface="Times New Roman" pitchFamily="18" charset="0"/>
              </a:rPr>
              <a:t> </a:t>
            </a:r>
            <a:r>
              <a:rPr lang="en-US" altLang="en-US" sz="4400" b="1" dirty="0" smtClean="0">
                <a:solidFill>
                  <a:srgbClr val="FF0000"/>
                </a:solidFill>
                <a:latin typeface="Times New Roman" pitchFamily="18" charset="0"/>
              </a:rPr>
              <a:t>carboxyl</a:t>
            </a:r>
            <a:r>
              <a:rPr lang="en-US" altLang="en-US" sz="4400" b="1" dirty="0">
                <a:latin typeface="Times New Roman" pitchFamily="18" charset="0"/>
              </a:rPr>
              <a:t>, </a:t>
            </a:r>
            <a:r>
              <a:rPr lang="en-US" altLang="en-US" sz="4400" b="1" dirty="0" err="1">
                <a:latin typeface="Times New Roman" pitchFamily="18" charset="0"/>
              </a:rPr>
              <a:t>viết</a:t>
            </a:r>
            <a:r>
              <a:rPr lang="en-US" altLang="en-US" sz="4400" b="1" dirty="0">
                <a:latin typeface="Times New Roman" pitchFamily="18" charset="0"/>
              </a:rPr>
              <a:t> </a:t>
            </a:r>
            <a:r>
              <a:rPr lang="en-US" altLang="en-US" sz="4400" b="1" dirty="0" err="1">
                <a:latin typeface="Times New Roman" pitchFamily="18" charset="0"/>
              </a:rPr>
              <a:t>gọn</a:t>
            </a:r>
            <a:r>
              <a:rPr lang="en-US" altLang="en-US" sz="4400" b="1" dirty="0">
                <a:latin typeface="Times New Roman" pitchFamily="18" charset="0"/>
              </a:rPr>
              <a:t> </a:t>
            </a:r>
            <a:r>
              <a:rPr lang="en-US" altLang="en-US" sz="4400" b="1" dirty="0" err="1">
                <a:latin typeface="Times New Roman" pitchFamily="18" charset="0"/>
              </a:rPr>
              <a:t>là</a:t>
            </a:r>
            <a:r>
              <a:rPr lang="en-US" altLang="en-US" sz="4400" b="1" dirty="0">
                <a:latin typeface="Times New Roman" pitchFamily="18" charset="0"/>
              </a:rPr>
              <a:t> </a:t>
            </a:r>
            <a:r>
              <a:rPr lang="en-US" altLang="en-US" sz="4400" b="1" dirty="0">
                <a:solidFill>
                  <a:srgbClr val="FF0000"/>
                </a:solidFill>
                <a:latin typeface="Times New Roman" pitchFamily="18" charset="0"/>
              </a:rPr>
              <a:t>– COOH</a:t>
            </a:r>
            <a:r>
              <a:rPr lang="en-US" altLang="en-US" sz="4400" b="1" dirty="0">
                <a:latin typeface="Times New Roman" pitchFamily="18" charset="0"/>
              </a:rPr>
              <a:t> </a:t>
            </a:r>
            <a:endParaRPr lang="vi-VN" altLang="en-US" sz="4400" dirty="0">
              <a:latin typeface="Times New Roman" pitchFamily="18" charset="0"/>
            </a:endParaRPr>
          </a:p>
        </p:txBody>
      </p:sp>
      <p:grpSp>
        <p:nvGrpSpPr>
          <p:cNvPr id="44" name="Group 10">
            <a:extLst>
              <a:ext uri="{FF2B5EF4-FFF2-40B4-BE49-F238E27FC236}">
                <a16:creationId xmlns:a16="http://schemas.microsoft.com/office/drawing/2014/main" xmlns="" id="{B1FEBAAB-8059-C5C3-B425-98B2C3ED6B2C}"/>
              </a:ext>
            </a:extLst>
          </p:cNvPr>
          <p:cNvGrpSpPr/>
          <p:nvPr/>
        </p:nvGrpSpPr>
        <p:grpSpPr>
          <a:xfrm>
            <a:off x="810762" y="10147325"/>
            <a:ext cx="22328440" cy="1566823"/>
            <a:chOff x="743522" y="6758004"/>
            <a:chExt cx="22328440" cy="1566823"/>
          </a:xfrm>
        </p:grpSpPr>
        <p:grpSp>
          <p:nvGrpSpPr>
            <p:cNvPr id="45" name="Group 67">
              <a:extLst>
                <a:ext uri="{FF2B5EF4-FFF2-40B4-BE49-F238E27FC236}">
                  <a16:creationId xmlns:a16="http://schemas.microsoft.com/office/drawing/2014/main" xmlns="" id="{B6A2287D-6EFE-5728-D473-DEA183631FBB}"/>
                </a:ext>
              </a:extLst>
            </p:cNvPr>
            <p:cNvGrpSpPr/>
            <p:nvPr/>
          </p:nvGrpSpPr>
          <p:grpSpPr>
            <a:xfrm>
              <a:off x="743522" y="6758004"/>
              <a:ext cx="3251532" cy="940513"/>
              <a:chOff x="1311958" y="3405486"/>
              <a:chExt cx="3251532" cy="940513"/>
            </a:xfrm>
          </p:grpSpPr>
          <p:sp>
            <p:nvSpPr>
              <p:cNvPr id="47" name="Freeform 20">
                <a:extLst>
                  <a:ext uri="{FF2B5EF4-FFF2-40B4-BE49-F238E27FC236}">
                    <a16:creationId xmlns:a16="http://schemas.microsoft.com/office/drawing/2014/main" xmlns="" id="{C1AC3889-6AAE-3807-88A4-A83458BA863A}"/>
                  </a:ext>
                </a:extLst>
              </p:cNvPr>
              <p:cNvSpPr>
                <a:spLocks/>
              </p:cNvSpPr>
              <p:nvPr/>
            </p:nvSpPr>
            <p:spPr bwMode="auto">
              <a:xfrm rot="5400000">
                <a:off x="2921386" y="2671082"/>
                <a:ext cx="793396" cy="2490813"/>
              </a:xfrm>
              <a:prstGeom prst="round2SameRect">
                <a:avLst/>
              </a:prstGeom>
              <a:solidFill>
                <a:srgbClr val="F79646">
                  <a:lumMod val="75000"/>
                </a:srgbClr>
              </a:solidFill>
              <a:ln w="57150">
                <a:solidFill>
                  <a:srgbClr val="F79646">
                    <a:lumMod val="75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151">
                <a:extLst>
                  <a:ext uri="{FF2B5EF4-FFF2-40B4-BE49-F238E27FC236}">
                    <a16:creationId xmlns:a16="http://schemas.microsoft.com/office/drawing/2014/main" xmlns="" id="{740A9028-6AE9-8951-8A01-243698661DBD}"/>
                  </a:ext>
                </a:extLst>
              </p:cNvPr>
              <p:cNvSpPr txBox="1"/>
              <p:nvPr/>
            </p:nvSpPr>
            <p:spPr>
              <a:xfrm>
                <a:off x="2250671" y="3527166"/>
                <a:ext cx="2141933" cy="769441"/>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ahoma" pitchFamily="34" charset="0"/>
                    <a:ea typeface="Tahoma" pitchFamily="34" charset="0"/>
                    <a:cs typeface="Tahoma" pitchFamily="34" charset="0"/>
                  </a:rPr>
                  <a:t>Ví</a:t>
                </a:r>
                <a:r>
                  <a:rPr kumimoji="0" lang="en-US" sz="4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a:t>
                </a:r>
                <a:r>
                  <a:rPr kumimoji="0" lang="en-US" sz="4400" b="1" i="0" u="none" strike="noStrike" kern="1200" cap="none" spc="0" normalizeH="0" baseline="0" noProof="0" dirty="0" err="1">
                    <a:ln>
                      <a:noFill/>
                    </a:ln>
                    <a:solidFill>
                      <a:prstClr val="white"/>
                    </a:solidFill>
                    <a:effectLst/>
                    <a:uLnTx/>
                    <a:uFillTx/>
                    <a:latin typeface="Tahoma" pitchFamily="34" charset="0"/>
                    <a:ea typeface="Tahoma" pitchFamily="34" charset="0"/>
                    <a:cs typeface="Tahoma" pitchFamily="34" charset="0"/>
                  </a:rPr>
                  <a:t>dụ</a:t>
                </a:r>
                <a:r>
                  <a:rPr kumimoji="0" lang="en-US" sz="4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1</a:t>
                </a:r>
              </a:p>
            </p:txBody>
          </p:sp>
          <p:grpSp>
            <p:nvGrpSpPr>
              <p:cNvPr id="49" name="Group 70">
                <a:extLst>
                  <a:ext uri="{FF2B5EF4-FFF2-40B4-BE49-F238E27FC236}">
                    <a16:creationId xmlns:a16="http://schemas.microsoft.com/office/drawing/2014/main" xmlns="" id="{ED762990-A6C2-8C55-74D1-D97701498E0E}"/>
                  </a:ext>
                </a:extLst>
              </p:cNvPr>
              <p:cNvGrpSpPr/>
              <p:nvPr/>
            </p:nvGrpSpPr>
            <p:grpSpPr>
              <a:xfrm>
                <a:off x="1311958" y="3405486"/>
                <a:ext cx="950173" cy="940513"/>
                <a:chOff x="1311958" y="3405486"/>
                <a:chExt cx="950173" cy="940513"/>
              </a:xfrm>
            </p:grpSpPr>
            <p:sp>
              <p:nvSpPr>
                <p:cNvPr id="50" name="Rectangle 11">
                  <a:extLst>
                    <a:ext uri="{FF2B5EF4-FFF2-40B4-BE49-F238E27FC236}">
                      <a16:creationId xmlns:a16="http://schemas.microsoft.com/office/drawing/2014/main" xmlns="" id="{E03297F7-AAEB-8AF8-77EE-F3FDB2A1D335}"/>
                    </a:ext>
                  </a:extLst>
                </p:cNvPr>
                <p:cNvSpPr/>
                <p:nvPr/>
              </p:nvSpPr>
              <p:spPr>
                <a:xfrm>
                  <a:off x="1406975" y="3672018"/>
                  <a:ext cx="596676" cy="540312"/>
                </a:xfrm>
                <a:prstGeom prst="rect">
                  <a:avLst/>
                </a:prstGeom>
                <a:solidFill>
                  <a:sysClr val="window" lastClr="FFFFFF"/>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51" name="Freeform 13">
                  <a:extLst>
                    <a:ext uri="{FF2B5EF4-FFF2-40B4-BE49-F238E27FC236}">
                      <a16:creationId xmlns:a16="http://schemas.microsoft.com/office/drawing/2014/main" xmlns="" id="{D7BBACC5-836E-DC34-BF4F-F0A819A8D507}"/>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14">
                  <a:extLst>
                    <a:ext uri="{FF2B5EF4-FFF2-40B4-BE49-F238E27FC236}">
                      <a16:creationId xmlns:a16="http://schemas.microsoft.com/office/drawing/2014/main" xmlns="" id="{5BF15B3F-9C0D-AF02-9223-A3547DE0EF13}"/>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15">
                  <a:extLst>
                    <a:ext uri="{FF2B5EF4-FFF2-40B4-BE49-F238E27FC236}">
                      <a16:creationId xmlns:a16="http://schemas.microsoft.com/office/drawing/2014/main" xmlns="" id="{346C6C4E-D374-041F-D054-3D766D7A5AC9}"/>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16">
                  <a:extLst>
                    <a:ext uri="{FF2B5EF4-FFF2-40B4-BE49-F238E27FC236}">
                      <a16:creationId xmlns:a16="http://schemas.microsoft.com/office/drawing/2014/main" xmlns="" id="{32373A36-919B-BB8E-63CA-E4E122A4589D}"/>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17">
                  <a:extLst>
                    <a:ext uri="{FF2B5EF4-FFF2-40B4-BE49-F238E27FC236}">
                      <a16:creationId xmlns:a16="http://schemas.microsoft.com/office/drawing/2014/main" xmlns="" id="{C1347A04-C679-F767-37EF-A4B4AD93475B}"/>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18">
                  <a:extLst>
                    <a:ext uri="{FF2B5EF4-FFF2-40B4-BE49-F238E27FC236}">
                      <a16:creationId xmlns:a16="http://schemas.microsoft.com/office/drawing/2014/main" xmlns="" id="{1777EC12-8BA7-4BF0-29E5-E0AB6AD216AE}"/>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19">
                  <a:extLst>
                    <a:ext uri="{FF2B5EF4-FFF2-40B4-BE49-F238E27FC236}">
                      <a16:creationId xmlns:a16="http://schemas.microsoft.com/office/drawing/2014/main" xmlns="" id="{786729D4-8CF9-5B26-705E-58AC2FA3E73F}"/>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20">
                  <a:extLst>
                    <a:ext uri="{FF2B5EF4-FFF2-40B4-BE49-F238E27FC236}">
                      <a16:creationId xmlns:a16="http://schemas.microsoft.com/office/drawing/2014/main" xmlns="" id="{CA65636D-FDA3-AB8B-99CA-185D8A6490B0}"/>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21">
                  <a:extLst>
                    <a:ext uri="{FF2B5EF4-FFF2-40B4-BE49-F238E27FC236}">
                      <a16:creationId xmlns:a16="http://schemas.microsoft.com/office/drawing/2014/main" xmlns="" id="{59A79987-CD07-0D08-BF47-6D255C5C1F2B}"/>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22">
                  <a:extLst>
                    <a:ext uri="{FF2B5EF4-FFF2-40B4-BE49-F238E27FC236}">
                      <a16:creationId xmlns:a16="http://schemas.microsoft.com/office/drawing/2014/main" xmlns="" id="{17D7C2D0-180D-6FBA-DD64-742861D11D56}"/>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23">
                  <a:extLst>
                    <a:ext uri="{FF2B5EF4-FFF2-40B4-BE49-F238E27FC236}">
                      <a16:creationId xmlns:a16="http://schemas.microsoft.com/office/drawing/2014/main" xmlns="" id="{AC64AF8C-81A2-97F1-431D-2F588E77D9D6}"/>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24">
                  <a:extLst>
                    <a:ext uri="{FF2B5EF4-FFF2-40B4-BE49-F238E27FC236}">
                      <a16:creationId xmlns:a16="http://schemas.microsoft.com/office/drawing/2014/main" xmlns="" id="{6FA17B38-3D15-3DF0-892F-F5DFEC5C712E}"/>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25">
                  <a:extLst>
                    <a:ext uri="{FF2B5EF4-FFF2-40B4-BE49-F238E27FC236}">
                      <a16:creationId xmlns:a16="http://schemas.microsoft.com/office/drawing/2014/main" xmlns="" id="{F6C063C8-1DC2-2A2C-3F1F-C9848C4E4822}"/>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26">
                  <a:extLst>
                    <a:ext uri="{FF2B5EF4-FFF2-40B4-BE49-F238E27FC236}">
                      <a16:creationId xmlns:a16="http://schemas.microsoft.com/office/drawing/2014/main" xmlns="" id="{D15F2D80-30FD-445D-DEFC-AC28DDD11CF9}"/>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27">
                  <a:extLst>
                    <a:ext uri="{FF2B5EF4-FFF2-40B4-BE49-F238E27FC236}">
                      <a16:creationId xmlns:a16="http://schemas.microsoft.com/office/drawing/2014/main" xmlns="" id="{165CDF50-29F2-DD2F-4099-ADE2E74D67E8}"/>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28">
                  <a:extLst>
                    <a:ext uri="{FF2B5EF4-FFF2-40B4-BE49-F238E27FC236}">
                      <a16:creationId xmlns:a16="http://schemas.microsoft.com/office/drawing/2014/main" xmlns="" id="{03F9CF9D-F19B-653D-0136-56B9273F5161}"/>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29">
                  <a:extLst>
                    <a:ext uri="{FF2B5EF4-FFF2-40B4-BE49-F238E27FC236}">
                      <a16:creationId xmlns:a16="http://schemas.microsoft.com/office/drawing/2014/main" xmlns="" id="{BB821960-7F86-7C09-5891-32FC5D3A9A61}"/>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30">
                  <a:extLst>
                    <a:ext uri="{FF2B5EF4-FFF2-40B4-BE49-F238E27FC236}">
                      <a16:creationId xmlns:a16="http://schemas.microsoft.com/office/drawing/2014/main" xmlns="" id="{3278A9EF-BC78-78CB-2CE8-6E37A9EEB19F}"/>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31">
                  <a:extLst>
                    <a:ext uri="{FF2B5EF4-FFF2-40B4-BE49-F238E27FC236}">
                      <a16:creationId xmlns:a16="http://schemas.microsoft.com/office/drawing/2014/main" xmlns="" id="{2DACEC59-9439-FA44-316E-9229C059B77B}"/>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32">
                  <a:extLst>
                    <a:ext uri="{FF2B5EF4-FFF2-40B4-BE49-F238E27FC236}">
                      <a16:creationId xmlns:a16="http://schemas.microsoft.com/office/drawing/2014/main" xmlns="" id="{188A9179-E44D-0210-17E0-6A490A2CB8AC}"/>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33">
                  <a:extLst>
                    <a:ext uri="{FF2B5EF4-FFF2-40B4-BE49-F238E27FC236}">
                      <a16:creationId xmlns:a16="http://schemas.microsoft.com/office/drawing/2014/main" xmlns="" id="{7C99020A-706D-204A-4BDE-B330734AFD61}"/>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34">
                  <a:extLst>
                    <a:ext uri="{FF2B5EF4-FFF2-40B4-BE49-F238E27FC236}">
                      <a16:creationId xmlns:a16="http://schemas.microsoft.com/office/drawing/2014/main" xmlns="" id="{63C2716C-74A9-881F-9025-DD298521C76C}"/>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35">
                  <a:extLst>
                    <a:ext uri="{FF2B5EF4-FFF2-40B4-BE49-F238E27FC236}">
                      <a16:creationId xmlns:a16="http://schemas.microsoft.com/office/drawing/2014/main" xmlns="" id="{CA6F8809-2159-5F4C-6FD3-D0F76A86B339}"/>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36">
                  <a:extLst>
                    <a:ext uri="{FF2B5EF4-FFF2-40B4-BE49-F238E27FC236}">
                      <a16:creationId xmlns:a16="http://schemas.microsoft.com/office/drawing/2014/main" xmlns="" id="{38D9D305-DFF4-8D91-BF90-4E5B15D895E4}"/>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6" name="Rectangle 69">
              <a:extLst>
                <a:ext uri="{FF2B5EF4-FFF2-40B4-BE49-F238E27FC236}">
                  <a16:creationId xmlns:a16="http://schemas.microsoft.com/office/drawing/2014/main" xmlns="" id="{17122161-E816-5AD3-444C-F8393F3BEAA0}"/>
                </a:ext>
              </a:extLst>
            </p:cNvPr>
            <p:cNvSpPr/>
            <p:nvPr/>
          </p:nvSpPr>
          <p:spPr>
            <a:xfrm>
              <a:off x="4680540" y="7491457"/>
              <a:ext cx="18391422" cy="833370"/>
            </a:xfrm>
            <a:prstGeom prst="rect">
              <a:avLst/>
            </a:prstGeom>
          </p:spPr>
          <p:txBody>
            <a:bodyPr wrap="square">
              <a:spAutoFit/>
            </a:bodyPr>
            <a:lstStyle/>
            <a:p>
              <a:pPr marL="0" marR="0" lvl="0" indent="0" defTabSz="2177278" eaLnBrk="1" fontAlgn="auto" latinLnBrk="0" hangingPunct="1">
                <a:lnSpc>
                  <a:spcPts val="6500"/>
                </a:lnSpc>
                <a:spcBef>
                  <a:spcPts val="0"/>
                </a:spcBef>
                <a:spcAft>
                  <a:spcPts val="0"/>
                </a:spcAft>
                <a:buClrTx/>
                <a:buSzTx/>
                <a:buFontTx/>
                <a:buNone/>
                <a:tabLst/>
                <a:defRPr/>
              </a:pPr>
              <a:r>
                <a:rPr lang="en-US" sz="4400" b="1" kern="1200" dirty="0" smtClean="0">
                  <a:solidFill>
                    <a:prstClr val="black"/>
                  </a:solidFill>
                  <a:latin typeface="Tahoma" panose="020B0604030504040204" pitchFamily="34" charset="0"/>
                  <a:ea typeface="Tahoma" panose="020B0604030504040204" pitchFamily="34" charset="0"/>
                  <a:cs typeface="Tahoma" panose="020B0604030504040204" pitchFamily="34" charset="0"/>
                </a:rPr>
                <a:t>HCOOH; CH</a:t>
              </a:r>
              <a:r>
                <a:rPr lang="en-US" sz="4400" b="1" kern="1200" baseline="-25000" dirty="0" smtClean="0">
                  <a:solidFill>
                    <a:prstClr val="black"/>
                  </a:solidFill>
                  <a:latin typeface="Tahoma" panose="020B0604030504040204" pitchFamily="34" charset="0"/>
                  <a:ea typeface="Tahoma" panose="020B0604030504040204" pitchFamily="34" charset="0"/>
                  <a:cs typeface="Tahoma" panose="020B0604030504040204" pitchFamily="34" charset="0"/>
                </a:rPr>
                <a:t>3</a:t>
              </a:r>
              <a:r>
                <a:rPr lang="en-US" sz="4400" b="1" kern="1200" dirty="0" smtClean="0">
                  <a:solidFill>
                    <a:prstClr val="black"/>
                  </a:solidFill>
                  <a:latin typeface="Tahoma" panose="020B0604030504040204" pitchFamily="34" charset="0"/>
                  <a:ea typeface="Tahoma" panose="020B0604030504040204" pitchFamily="34" charset="0"/>
                  <a:cs typeface="Tahoma" panose="020B0604030504040204" pitchFamily="34" charset="0"/>
                </a:rPr>
                <a:t>COOH</a:t>
              </a:r>
              <a:r>
                <a:rPr kumimoji="0" lang="en-US"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cTn>
                              </p:par>
                              <p:par>
                                <p:cTn id="28" presetID="22" presetClass="entr" presetSubtype="1"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up)">
                                      <p:cBhvr>
                                        <p:cTn id="30" dur="500"/>
                                        <p:tgtEl>
                                          <p:spTgt spid="3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up)">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838200" y="2014785"/>
            <a:ext cx="3581400" cy="769441"/>
          </a:xfrm>
          <a:prstGeom prst="rect">
            <a:avLst/>
          </a:prstGeom>
          <a:noFill/>
          <a:ln>
            <a:noFill/>
          </a:ln>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marL="342900" indent="-342900" eaLnBrk="1" hangingPunct="1">
              <a:spcBef>
                <a:spcPct val="50000"/>
              </a:spcBef>
            </a:pPr>
            <a:r>
              <a:rPr lang="en-US" altLang="en-US" sz="4400" b="1" dirty="0" smtClean="0">
                <a:solidFill>
                  <a:srgbClr val="663300"/>
                </a:solidFill>
                <a:latin typeface="Times New Roman" pitchFamily="18" charset="0"/>
              </a:rPr>
              <a:t>PHÂN </a:t>
            </a:r>
            <a:r>
              <a:rPr lang="en-US" altLang="en-US" sz="4400" b="1" dirty="0">
                <a:solidFill>
                  <a:srgbClr val="663300"/>
                </a:solidFill>
                <a:latin typeface="Times New Roman" pitchFamily="18" charset="0"/>
              </a:rPr>
              <a:t>LOẠI </a:t>
            </a:r>
            <a:endParaRPr lang="vi-VN" altLang="en-US" sz="4400" b="1" dirty="0">
              <a:solidFill>
                <a:srgbClr val="663300"/>
              </a:solidFill>
              <a:latin typeface="Times New Roman" pitchFamily="18" charset="0"/>
            </a:endParaRPr>
          </a:p>
        </p:txBody>
      </p:sp>
      <p:graphicFrame>
        <p:nvGraphicFramePr>
          <p:cNvPr id="3" name="Group 44"/>
          <p:cNvGraphicFramePr>
            <a:graphicFrameLocks noGrp="1"/>
          </p:cNvGraphicFramePr>
          <p:nvPr>
            <p:extLst>
              <p:ext uri="{D42A27DB-BD31-4B8C-83A1-F6EECF244321}">
                <p14:modId xmlns:p14="http://schemas.microsoft.com/office/powerpoint/2010/main" val="3863422401"/>
              </p:ext>
            </p:extLst>
          </p:nvPr>
        </p:nvGraphicFramePr>
        <p:xfrm>
          <a:off x="2628901" y="2784227"/>
          <a:ext cx="18884898" cy="9280772"/>
        </p:xfrm>
        <a:graphic>
          <a:graphicData uri="http://schemas.openxmlformats.org/drawingml/2006/table">
            <a:tbl>
              <a:tblPr/>
              <a:tblGrid>
                <a:gridCol w="6294966"/>
                <a:gridCol w="6294966"/>
                <a:gridCol w="6294966"/>
              </a:tblGrid>
              <a:tr h="1135504">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err="1" smtClean="0">
                          <a:ln>
                            <a:noFill/>
                          </a:ln>
                          <a:solidFill>
                            <a:schemeClr val="tx1"/>
                          </a:solidFill>
                          <a:effectLst/>
                          <a:latin typeface="Times New Roman" panose="02020603050405020304" pitchFamily="18" charset="0"/>
                          <a:cs typeface="Arial" panose="020B0604020202020204" pitchFamily="34" charset="0"/>
                        </a:rPr>
                        <a:t>Đặc</a:t>
                      </a:r>
                      <a:r>
                        <a:rPr kumimoji="0" lang="en-US" sz="4400" b="1"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 </a:t>
                      </a:r>
                      <a:r>
                        <a:rPr kumimoji="0" lang="en-US" sz="4400" b="1" i="0" u="none" strike="noStrike" cap="none" normalizeH="0" baseline="0" dirty="0" err="1" smtClean="0">
                          <a:ln>
                            <a:noFill/>
                          </a:ln>
                          <a:solidFill>
                            <a:schemeClr val="tx1"/>
                          </a:solidFill>
                          <a:effectLst/>
                          <a:latin typeface="Times New Roman" panose="02020603050405020304" pitchFamily="18" charset="0"/>
                          <a:cs typeface="Arial" panose="020B0604020202020204" pitchFamily="34" charset="0"/>
                        </a:rPr>
                        <a:t>điểm</a:t>
                      </a:r>
                      <a:r>
                        <a:rPr kumimoji="0" lang="en-US" sz="4400" b="1"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 </a:t>
                      </a:r>
                      <a:r>
                        <a:rPr kumimoji="0" lang="en-US" sz="4400" b="1" i="0" u="none" strike="noStrike" cap="none" normalizeH="0" baseline="0" dirty="0" err="1" smtClean="0">
                          <a:ln>
                            <a:noFill/>
                          </a:ln>
                          <a:solidFill>
                            <a:schemeClr val="tx1"/>
                          </a:solidFill>
                          <a:effectLst/>
                          <a:latin typeface="Times New Roman" panose="02020603050405020304" pitchFamily="18" charset="0"/>
                          <a:cs typeface="Arial" panose="020B0604020202020204" pitchFamily="34" charset="0"/>
                        </a:rPr>
                        <a:t>phân</a:t>
                      </a:r>
                      <a:r>
                        <a:rPr kumimoji="0" lang="en-US" sz="4400" b="1"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 </a:t>
                      </a:r>
                      <a:r>
                        <a:rPr kumimoji="0" lang="en-US" sz="4400" b="1" i="0" u="none" strike="noStrike" cap="none" normalizeH="0" baseline="0" dirty="0" err="1" smtClean="0">
                          <a:ln>
                            <a:noFill/>
                          </a:ln>
                          <a:solidFill>
                            <a:schemeClr val="tx1"/>
                          </a:solidFill>
                          <a:effectLst/>
                          <a:latin typeface="Times New Roman" panose="02020603050405020304" pitchFamily="18" charset="0"/>
                          <a:cs typeface="Arial" panose="020B0604020202020204" pitchFamily="34" charset="0"/>
                        </a:rPr>
                        <a:t>tử</a:t>
                      </a:r>
                      <a:endParaRPr kumimoji="0" lang="en-US" sz="4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err="1" smtClean="0">
                          <a:ln>
                            <a:noFill/>
                          </a:ln>
                          <a:solidFill>
                            <a:schemeClr val="tx1"/>
                          </a:solidFill>
                          <a:effectLst/>
                          <a:latin typeface="Times New Roman" panose="02020603050405020304" pitchFamily="18" charset="0"/>
                          <a:cs typeface="Arial" panose="020B0604020202020204" pitchFamily="34" charset="0"/>
                        </a:rPr>
                        <a:t>Loại</a:t>
                      </a:r>
                      <a:r>
                        <a:rPr kumimoji="0" lang="en-US" sz="4400" b="1"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 acid</a:t>
                      </a: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err="1" smtClean="0">
                          <a:ln>
                            <a:noFill/>
                          </a:ln>
                          <a:solidFill>
                            <a:schemeClr val="tx1"/>
                          </a:solidFill>
                          <a:effectLst/>
                          <a:latin typeface="Times New Roman" panose="02020603050405020304" pitchFamily="18" charset="0"/>
                          <a:cs typeface="Arial" panose="020B0604020202020204" pitchFamily="34" charset="0"/>
                        </a:rPr>
                        <a:t>Ví</a:t>
                      </a:r>
                      <a:r>
                        <a:rPr kumimoji="0" lang="en-US" sz="4400" b="1"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 </a:t>
                      </a:r>
                      <a:r>
                        <a:rPr kumimoji="0" lang="en-US" sz="4400" b="1" i="0" u="none" strike="noStrike" cap="none" normalizeH="0" baseline="0" dirty="0" err="1" smtClean="0">
                          <a:ln>
                            <a:noFill/>
                          </a:ln>
                          <a:solidFill>
                            <a:schemeClr val="tx1"/>
                          </a:solidFill>
                          <a:effectLst/>
                          <a:latin typeface="Times New Roman" panose="02020603050405020304" pitchFamily="18" charset="0"/>
                          <a:cs typeface="Arial" panose="020B0604020202020204" pitchFamily="34" charset="0"/>
                        </a:rPr>
                        <a:t>dụ</a:t>
                      </a:r>
                      <a:endParaRPr kumimoji="0" lang="en-US" sz="4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0629">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25000" dirty="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52478">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71387">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 </a:t>
                      </a: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0774">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 Box 37"/>
          <p:cNvSpPr txBox="1">
            <a:spLocks noChangeArrowheads="1"/>
          </p:cNvSpPr>
          <p:nvPr/>
        </p:nvSpPr>
        <p:spPr bwMode="auto">
          <a:xfrm>
            <a:off x="2732508" y="3933571"/>
            <a:ext cx="609399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4400" b="1" i="1" dirty="0">
                <a:latin typeface="Times New Roman" pitchFamily="18" charset="0"/>
              </a:rPr>
              <a:t>-1 </a:t>
            </a:r>
            <a:r>
              <a:rPr lang="en-US" altLang="en-US" sz="4400" b="1" i="1" dirty="0" err="1">
                <a:latin typeface="Times New Roman" pitchFamily="18" charset="0"/>
              </a:rPr>
              <a:t>nhóm</a:t>
            </a:r>
            <a:r>
              <a:rPr lang="en-US" altLang="en-US" sz="4400" b="1" i="1" dirty="0">
                <a:latin typeface="Times New Roman" pitchFamily="18" charset="0"/>
              </a:rPr>
              <a:t> – COOH</a:t>
            </a:r>
          </a:p>
          <a:p>
            <a:pPr eaLnBrk="1" hangingPunct="1"/>
            <a:r>
              <a:rPr lang="en-US" altLang="en-US" sz="4400" b="1" i="1" dirty="0">
                <a:latin typeface="Times New Roman" pitchFamily="18" charset="0"/>
              </a:rPr>
              <a:t>- </a:t>
            </a:r>
            <a:r>
              <a:rPr lang="en-US" altLang="en-US" sz="4400" b="1" i="1" dirty="0" err="1">
                <a:latin typeface="Times New Roman" pitchFamily="18" charset="0"/>
              </a:rPr>
              <a:t>Gốc</a:t>
            </a:r>
            <a:r>
              <a:rPr lang="en-US" altLang="en-US" sz="4400" b="1" i="1" dirty="0">
                <a:latin typeface="Times New Roman" pitchFamily="18" charset="0"/>
              </a:rPr>
              <a:t> </a:t>
            </a:r>
            <a:r>
              <a:rPr lang="en-US" altLang="en-US" sz="4400" b="1" i="1" dirty="0" smtClean="0">
                <a:latin typeface="Times New Roman" pitchFamily="18" charset="0"/>
              </a:rPr>
              <a:t>hydrocarbon </a:t>
            </a:r>
            <a:r>
              <a:rPr lang="en-US" altLang="en-US" sz="4400" b="1" i="1" dirty="0" err="1">
                <a:latin typeface="Times New Roman" pitchFamily="18" charset="0"/>
              </a:rPr>
              <a:t>là</a:t>
            </a:r>
            <a:r>
              <a:rPr lang="en-US" altLang="en-US" sz="4400" b="1" i="1" dirty="0">
                <a:latin typeface="Times New Roman" pitchFamily="18" charset="0"/>
              </a:rPr>
              <a:t> H </a:t>
            </a:r>
            <a:r>
              <a:rPr lang="en-US" altLang="en-US" sz="4400" b="1" i="1" dirty="0" err="1">
                <a:latin typeface="Times New Roman" pitchFamily="18" charset="0"/>
              </a:rPr>
              <a:t>hoặc</a:t>
            </a:r>
            <a:r>
              <a:rPr lang="en-US" altLang="en-US" sz="4400" b="1" i="1" dirty="0">
                <a:latin typeface="Times New Roman" pitchFamily="18" charset="0"/>
              </a:rPr>
              <a:t> no, </a:t>
            </a:r>
            <a:r>
              <a:rPr lang="en-US" altLang="en-US" sz="4400" b="1" i="1" dirty="0" err="1">
                <a:latin typeface="Times New Roman" pitchFamily="18" charset="0"/>
              </a:rPr>
              <a:t>hở</a:t>
            </a:r>
            <a:endParaRPr lang="en-US" altLang="en-US" sz="4400" b="1" i="1" dirty="0">
              <a:latin typeface="Times New Roman" pitchFamily="18" charset="0"/>
            </a:endParaRPr>
          </a:p>
        </p:txBody>
      </p:sp>
      <p:sp>
        <p:nvSpPr>
          <p:cNvPr id="5" name="Text Box 38"/>
          <p:cNvSpPr txBox="1">
            <a:spLocks noChangeArrowheads="1"/>
          </p:cNvSpPr>
          <p:nvPr/>
        </p:nvSpPr>
        <p:spPr bwMode="auto">
          <a:xfrm>
            <a:off x="10141681" y="4277050"/>
            <a:ext cx="446308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4400" b="1" dirty="0" smtClean="0">
                <a:latin typeface="Times New Roman" pitchFamily="18" charset="0"/>
              </a:rPr>
              <a:t>acid </a:t>
            </a:r>
            <a:r>
              <a:rPr lang="en-US" altLang="en-US" sz="4400" b="1" dirty="0">
                <a:latin typeface="Times New Roman" pitchFamily="18" charset="0"/>
              </a:rPr>
              <a:t>no, </a:t>
            </a:r>
            <a:r>
              <a:rPr lang="en-US" altLang="en-US" sz="4400" b="1" dirty="0" err="1">
                <a:latin typeface="Times New Roman" pitchFamily="18" charset="0"/>
              </a:rPr>
              <a:t>mạch</a:t>
            </a:r>
            <a:r>
              <a:rPr lang="en-US" altLang="en-US" sz="4400" b="1" dirty="0">
                <a:latin typeface="Times New Roman" pitchFamily="18" charset="0"/>
              </a:rPr>
              <a:t> </a:t>
            </a:r>
            <a:r>
              <a:rPr lang="en-US" altLang="en-US" sz="4400" b="1" dirty="0" err="1">
                <a:latin typeface="Times New Roman" pitchFamily="18" charset="0"/>
              </a:rPr>
              <a:t>hở</a:t>
            </a:r>
            <a:r>
              <a:rPr lang="en-US" altLang="en-US" sz="4400" b="1" dirty="0">
                <a:latin typeface="Times New Roman" pitchFamily="18" charset="0"/>
              </a:rPr>
              <a:t>,</a:t>
            </a:r>
          </a:p>
          <a:p>
            <a:pPr eaLnBrk="1" hangingPunct="1"/>
            <a:r>
              <a:rPr lang="en-US" altLang="en-US" sz="4400" b="1" dirty="0" err="1">
                <a:latin typeface="Times New Roman" pitchFamily="18" charset="0"/>
              </a:rPr>
              <a:t>đơn</a:t>
            </a:r>
            <a:r>
              <a:rPr lang="en-US" altLang="en-US" sz="4400" b="1" dirty="0">
                <a:latin typeface="Times New Roman" pitchFamily="18" charset="0"/>
              </a:rPr>
              <a:t> </a:t>
            </a:r>
            <a:r>
              <a:rPr lang="en-US" altLang="en-US" sz="4400" b="1" dirty="0" err="1">
                <a:latin typeface="Times New Roman" pitchFamily="18" charset="0"/>
              </a:rPr>
              <a:t>chức</a:t>
            </a:r>
            <a:endParaRPr lang="en-US" altLang="en-US" sz="4400" dirty="0">
              <a:latin typeface="Times New Roman" pitchFamily="18" charset="0"/>
            </a:endParaRPr>
          </a:p>
        </p:txBody>
      </p:sp>
      <p:sp>
        <p:nvSpPr>
          <p:cNvPr id="6" name="Text Box 39"/>
          <p:cNvSpPr txBox="1">
            <a:spLocks noChangeArrowheads="1"/>
          </p:cNvSpPr>
          <p:nvPr/>
        </p:nvSpPr>
        <p:spPr bwMode="auto">
          <a:xfrm>
            <a:off x="15417800" y="4540249"/>
            <a:ext cx="5664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20000"/>
              </a:spcBef>
            </a:pPr>
            <a:r>
              <a:rPr lang="en-US" altLang="en-US" sz="4400" b="1" dirty="0">
                <a:latin typeface="Times New Roman" pitchFamily="18" charset="0"/>
              </a:rPr>
              <a:t>HCOOH, </a:t>
            </a:r>
            <a:r>
              <a:rPr lang="en-US" altLang="en-US" sz="4400" b="1" dirty="0" smtClean="0">
                <a:latin typeface="Times New Roman" pitchFamily="18" charset="0"/>
              </a:rPr>
              <a:t>CH</a:t>
            </a:r>
            <a:r>
              <a:rPr lang="en-US" altLang="en-US" sz="4400" b="1" baseline="-25000" dirty="0" smtClean="0">
                <a:latin typeface="Times New Roman" pitchFamily="18" charset="0"/>
              </a:rPr>
              <a:t>3</a:t>
            </a:r>
            <a:r>
              <a:rPr lang="en-US" altLang="en-US" sz="4400" b="1" dirty="0" smtClean="0">
                <a:latin typeface="Times New Roman" pitchFamily="18" charset="0"/>
              </a:rPr>
              <a:t>COOH</a:t>
            </a:r>
            <a:endParaRPr lang="en-US" altLang="en-US" sz="4400" b="1" dirty="0">
              <a:latin typeface="Times New Roman" pitchFamily="18" charset="0"/>
            </a:endParaRPr>
          </a:p>
        </p:txBody>
      </p:sp>
      <p:sp>
        <p:nvSpPr>
          <p:cNvPr id="7" name="Text Box 41"/>
          <p:cNvSpPr txBox="1">
            <a:spLocks noChangeArrowheads="1"/>
          </p:cNvSpPr>
          <p:nvPr/>
        </p:nvSpPr>
        <p:spPr bwMode="auto">
          <a:xfrm>
            <a:off x="2732508" y="6430303"/>
            <a:ext cx="5879679"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20000"/>
              </a:spcBef>
            </a:pPr>
            <a:r>
              <a:rPr lang="en-US" altLang="en-US" sz="4400" b="1" i="1" dirty="0" err="1">
                <a:latin typeface="Times New Roman" pitchFamily="18" charset="0"/>
              </a:rPr>
              <a:t>Gốc</a:t>
            </a:r>
            <a:r>
              <a:rPr lang="en-US" altLang="en-US" sz="4400" b="1" i="1" dirty="0">
                <a:latin typeface="Times New Roman" pitchFamily="18" charset="0"/>
              </a:rPr>
              <a:t> </a:t>
            </a:r>
            <a:r>
              <a:rPr lang="en-US" altLang="en-US" sz="4400" b="1" i="1" dirty="0" smtClean="0">
                <a:latin typeface="Times New Roman" pitchFamily="18" charset="0"/>
              </a:rPr>
              <a:t>hydrocarbon</a:t>
            </a:r>
            <a:endParaRPr lang="en-US" altLang="en-US" sz="4400" b="1" i="1" dirty="0">
              <a:latin typeface="Times New Roman" pitchFamily="18" charset="0"/>
            </a:endParaRPr>
          </a:p>
          <a:p>
            <a:pPr eaLnBrk="1" hangingPunct="1">
              <a:spcBef>
                <a:spcPct val="20000"/>
              </a:spcBef>
            </a:pPr>
            <a:r>
              <a:rPr lang="en-US" altLang="en-US" sz="4400" b="1" i="1" dirty="0" err="1">
                <a:latin typeface="Times New Roman" pitchFamily="18" charset="0"/>
              </a:rPr>
              <a:t>không</a:t>
            </a:r>
            <a:r>
              <a:rPr lang="en-US" altLang="en-US" sz="4400" b="1" i="1" dirty="0">
                <a:latin typeface="Times New Roman" pitchFamily="18" charset="0"/>
              </a:rPr>
              <a:t> no, </a:t>
            </a:r>
            <a:r>
              <a:rPr lang="en-US" altLang="en-US" sz="4400" b="1" i="1" dirty="0" err="1">
                <a:latin typeface="Times New Roman" pitchFamily="18" charset="0"/>
              </a:rPr>
              <a:t>hở</a:t>
            </a:r>
            <a:endParaRPr lang="en-US" altLang="en-US" sz="4400" b="1" i="1" dirty="0">
              <a:latin typeface="Times New Roman" pitchFamily="18" charset="0"/>
            </a:endParaRPr>
          </a:p>
        </p:txBody>
      </p:sp>
      <p:sp>
        <p:nvSpPr>
          <p:cNvPr id="8" name="Text Box 42"/>
          <p:cNvSpPr txBox="1">
            <a:spLocks noChangeArrowheads="1"/>
          </p:cNvSpPr>
          <p:nvPr/>
        </p:nvSpPr>
        <p:spPr bwMode="auto">
          <a:xfrm>
            <a:off x="10148336" y="6703427"/>
            <a:ext cx="36038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4400" b="1" dirty="0" smtClean="0">
                <a:latin typeface="Times New Roman" pitchFamily="18" charset="0"/>
              </a:rPr>
              <a:t>acid </a:t>
            </a:r>
            <a:r>
              <a:rPr lang="en-US" altLang="en-US" sz="4400" b="1" dirty="0" err="1">
                <a:latin typeface="Times New Roman" pitchFamily="18" charset="0"/>
              </a:rPr>
              <a:t>không</a:t>
            </a:r>
            <a:r>
              <a:rPr lang="en-US" altLang="en-US" sz="4400" b="1" dirty="0">
                <a:latin typeface="Times New Roman" pitchFamily="18" charset="0"/>
              </a:rPr>
              <a:t> no</a:t>
            </a:r>
            <a:endParaRPr lang="en-US" altLang="en-US" sz="4400" dirty="0">
              <a:latin typeface="Times New Roman" pitchFamily="18" charset="0"/>
            </a:endParaRPr>
          </a:p>
        </p:txBody>
      </p:sp>
      <p:sp>
        <p:nvSpPr>
          <p:cNvPr id="9" name="Text Box 43"/>
          <p:cNvSpPr txBox="1">
            <a:spLocks noChangeArrowheads="1"/>
          </p:cNvSpPr>
          <p:nvPr/>
        </p:nvSpPr>
        <p:spPr bwMode="auto">
          <a:xfrm>
            <a:off x="15417800" y="6297162"/>
            <a:ext cx="5664200"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20000"/>
              </a:spcBef>
            </a:pPr>
            <a:r>
              <a:rPr lang="en-US" altLang="en-US" sz="4400" b="1" dirty="0">
                <a:latin typeface="Times New Roman" pitchFamily="18" charset="0"/>
              </a:rPr>
              <a:t>CH</a:t>
            </a:r>
            <a:r>
              <a:rPr lang="en-US" altLang="en-US" sz="4400" b="1" baseline="-25000" dirty="0">
                <a:latin typeface="Times New Roman" pitchFamily="18" charset="0"/>
              </a:rPr>
              <a:t>2</a:t>
            </a:r>
            <a:r>
              <a:rPr lang="en-US" altLang="en-US" sz="4400" b="1" dirty="0">
                <a:latin typeface="Times New Roman" pitchFamily="18" charset="0"/>
              </a:rPr>
              <a:t>=CH-COOH, </a:t>
            </a:r>
          </a:p>
          <a:p>
            <a:pPr eaLnBrk="1" hangingPunct="1">
              <a:spcBef>
                <a:spcPct val="20000"/>
              </a:spcBef>
            </a:pPr>
            <a:r>
              <a:rPr lang="en-US" altLang="en-US" sz="4400" b="1" dirty="0">
                <a:latin typeface="Times New Roman" pitchFamily="18" charset="0"/>
              </a:rPr>
              <a:t>CH ≡ C – COOH </a:t>
            </a:r>
          </a:p>
        </p:txBody>
      </p:sp>
      <p:sp>
        <p:nvSpPr>
          <p:cNvPr id="10" name="Text Box 46"/>
          <p:cNvSpPr txBox="1">
            <a:spLocks noChangeArrowheads="1"/>
          </p:cNvSpPr>
          <p:nvPr/>
        </p:nvSpPr>
        <p:spPr bwMode="auto">
          <a:xfrm>
            <a:off x="10628436" y="8762463"/>
            <a:ext cx="26436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4400" b="1" dirty="0" smtClean="0">
                <a:latin typeface="Times New Roman" pitchFamily="18" charset="0"/>
              </a:rPr>
              <a:t>acid </a:t>
            </a:r>
            <a:r>
              <a:rPr lang="en-US" altLang="en-US" sz="4400" b="1" dirty="0" err="1">
                <a:latin typeface="Times New Roman" pitchFamily="18" charset="0"/>
              </a:rPr>
              <a:t>thơm</a:t>
            </a:r>
            <a:endParaRPr lang="en-US" altLang="en-US" sz="4400" b="1" dirty="0">
              <a:latin typeface="Times New Roman" pitchFamily="18" charset="0"/>
            </a:endParaRPr>
          </a:p>
        </p:txBody>
      </p:sp>
      <p:sp>
        <p:nvSpPr>
          <p:cNvPr id="11" name="Text Box 47"/>
          <p:cNvSpPr txBox="1">
            <a:spLocks noChangeArrowheads="1"/>
          </p:cNvSpPr>
          <p:nvPr/>
        </p:nvSpPr>
        <p:spPr bwMode="auto">
          <a:xfrm>
            <a:off x="16684407" y="8423909"/>
            <a:ext cx="313098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20000"/>
              </a:spcBef>
            </a:pPr>
            <a:r>
              <a:rPr lang="en-US" altLang="en-US" sz="4400" b="1" dirty="0">
                <a:latin typeface="Times New Roman" pitchFamily="18" charset="0"/>
              </a:rPr>
              <a:t>C</a:t>
            </a:r>
            <a:r>
              <a:rPr lang="en-US" altLang="en-US" sz="4400" b="1" baseline="-25000" dirty="0">
                <a:latin typeface="Times New Roman" pitchFamily="18" charset="0"/>
              </a:rPr>
              <a:t>6</a:t>
            </a:r>
            <a:r>
              <a:rPr lang="en-US" altLang="en-US" sz="4400" b="1" dirty="0">
                <a:latin typeface="Times New Roman" pitchFamily="18" charset="0"/>
              </a:rPr>
              <a:t>H</a:t>
            </a:r>
            <a:r>
              <a:rPr lang="en-US" altLang="en-US" sz="4400" b="1" baseline="-25000" dirty="0">
                <a:latin typeface="Times New Roman" pitchFamily="18" charset="0"/>
              </a:rPr>
              <a:t>5</a:t>
            </a:r>
            <a:r>
              <a:rPr lang="en-US" altLang="en-US" sz="4400" b="1" dirty="0">
                <a:latin typeface="Times New Roman" pitchFamily="18" charset="0"/>
              </a:rPr>
              <a:t>COOH</a:t>
            </a:r>
          </a:p>
          <a:p>
            <a:pPr eaLnBrk="1" hangingPunct="1"/>
            <a:endParaRPr lang="en-US" altLang="en-US" sz="4400" b="1" dirty="0">
              <a:latin typeface="Times New Roman" pitchFamily="18" charset="0"/>
            </a:endParaRPr>
          </a:p>
        </p:txBody>
      </p:sp>
      <p:sp>
        <p:nvSpPr>
          <p:cNvPr id="12" name="Text Box 48"/>
          <p:cNvSpPr txBox="1">
            <a:spLocks noChangeArrowheads="1"/>
          </p:cNvSpPr>
          <p:nvPr/>
        </p:nvSpPr>
        <p:spPr bwMode="auto">
          <a:xfrm>
            <a:off x="2701762" y="10238023"/>
            <a:ext cx="603684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4400" b="1" i="1" dirty="0" err="1">
                <a:latin typeface="Times New Roman" pitchFamily="18" charset="0"/>
              </a:rPr>
              <a:t>Có</a:t>
            </a:r>
            <a:r>
              <a:rPr lang="en-US" altLang="en-US" sz="4400" b="1" i="1" dirty="0">
                <a:latin typeface="Times New Roman" pitchFamily="18" charset="0"/>
              </a:rPr>
              <a:t> </a:t>
            </a:r>
            <a:r>
              <a:rPr lang="en-US" altLang="en-US" sz="4400" b="1" i="1" dirty="0" err="1">
                <a:latin typeface="Times New Roman" pitchFamily="18" charset="0"/>
              </a:rPr>
              <a:t>từ</a:t>
            </a:r>
            <a:r>
              <a:rPr lang="en-US" altLang="en-US" sz="4400" b="1" i="1" dirty="0">
                <a:latin typeface="Times New Roman" pitchFamily="18" charset="0"/>
              </a:rPr>
              <a:t> 2 </a:t>
            </a:r>
            <a:r>
              <a:rPr lang="en-US" altLang="en-US" sz="4400" b="1" i="1" dirty="0" err="1">
                <a:latin typeface="Times New Roman" pitchFamily="18" charset="0"/>
              </a:rPr>
              <a:t>nhóm</a:t>
            </a:r>
            <a:r>
              <a:rPr lang="en-US" altLang="en-US" sz="4400" b="1" i="1" dirty="0">
                <a:latin typeface="Times New Roman" pitchFamily="18" charset="0"/>
              </a:rPr>
              <a:t> </a:t>
            </a:r>
            <a:r>
              <a:rPr lang="en-US" altLang="en-US" sz="4400" b="1" i="1" dirty="0" smtClean="0">
                <a:latin typeface="Times New Roman" pitchFamily="18" charset="0"/>
              </a:rPr>
              <a:t>– </a:t>
            </a:r>
            <a:r>
              <a:rPr lang="en-US" altLang="en-US" sz="4400" b="1" i="1" dirty="0">
                <a:latin typeface="Times New Roman" pitchFamily="18" charset="0"/>
              </a:rPr>
              <a:t>COOH </a:t>
            </a:r>
            <a:r>
              <a:rPr lang="en-US" altLang="en-US" sz="4400" b="1" i="1" dirty="0" err="1">
                <a:latin typeface="Times New Roman" pitchFamily="18" charset="0"/>
              </a:rPr>
              <a:t>trở</a:t>
            </a:r>
            <a:r>
              <a:rPr lang="en-US" altLang="en-US" sz="4400" b="1" i="1" dirty="0">
                <a:latin typeface="Times New Roman" pitchFamily="18" charset="0"/>
              </a:rPr>
              <a:t> </a:t>
            </a:r>
            <a:r>
              <a:rPr lang="en-US" altLang="en-US" sz="4400" b="1" i="1" dirty="0" err="1">
                <a:latin typeface="Times New Roman" pitchFamily="18" charset="0"/>
              </a:rPr>
              <a:t>lên</a:t>
            </a:r>
            <a:endParaRPr lang="en-US" altLang="en-US" sz="4400" b="1" i="1" dirty="0">
              <a:latin typeface="Times New Roman" pitchFamily="18" charset="0"/>
            </a:endParaRPr>
          </a:p>
        </p:txBody>
      </p:sp>
      <p:sp>
        <p:nvSpPr>
          <p:cNvPr id="13" name="Text Box 49"/>
          <p:cNvSpPr txBox="1">
            <a:spLocks noChangeArrowheads="1"/>
          </p:cNvSpPr>
          <p:nvPr/>
        </p:nvSpPr>
        <p:spPr bwMode="auto">
          <a:xfrm>
            <a:off x="10325468" y="10644288"/>
            <a:ext cx="32496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4400" b="1" dirty="0" smtClean="0">
                <a:latin typeface="Times New Roman" pitchFamily="18" charset="0"/>
              </a:rPr>
              <a:t>acid </a:t>
            </a:r>
            <a:r>
              <a:rPr lang="en-US" altLang="en-US" sz="4400" b="1" dirty="0" err="1">
                <a:latin typeface="Times New Roman" pitchFamily="18" charset="0"/>
              </a:rPr>
              <a:t>đa</a:t>
            </a:r>
            <a:r>
              <a:rPr lang="en-US" altLang="en-US" sz="4400" b="1" dirty="0">
                <a:latin typeface="Times New Roman" pitchFamily="18" charset="0"/>
              </a:rPr>
              <a:t> </a:t>
            </a:r>
            <a:r>
              <a:rPr lang="en-US" altLang="en-US" sz="4400" b="1" dirty="0" err="1">
                <a:latin typeface="Times New Roman" pitchFamily="18" charset="0"/>
              </a:rPr>
              <a:t>chức</a:t>
            </a:r>
            <a:endParaRPr lang="en-US" altLang="en-US" sz="4400" dirty="0">
              <a:latin typeface="Times New Roman" pitchFamily="18" charset="0"/>
            </a:endParaRPr>
          </a:p>
        </p:txBody>
      </p:sp>
      <p:sp>
        <p:nvSpPr>
          <p:cNvPr id="14" name="Text Box 50"/>
          <p:cNvSpPr txBox="1">
            <a:spLocks noChangeArrowheads="1"/>
          </p:cNvSpPr>
          <p:nvPr/>
        </p:nvSpPr>
        <p:spPr bwMode="auto">
          <a:xfrm>
            <a:off x="15915767" y="10238023"/>
            <a:ext cx="4668266"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20000"/>
              </a:spcBef>
            </a:pPr>
            <a:r>
              <a:rPr lang="en-US" altLang="en-US" sz="4400" b="1" dirty="0">
                <a:latin typeface="Times New Roman" pitchFamily="18" charset="0"/>
              </a:rPr>
              <a:t>HOOC – COOH,</a:t>
            </a:r>
          </a:p>
          <a:p>
            <a:pPr eaLnBrk="1" hangingPunct="1">
              <a:spcBef>
                <a:spcPct val="20000"/>
              </a:spcBef>
            </a:pPr>
            <a:r>
              <a:rPr lang="en-US" altLang="en-US" sz="4400" b="1" dirty="0">
                <a:latin typeface="Times New Roman" pitchFamily="18" charset="0"/>
              </a:rPr>
              <a:t>HOOCCH</a:t>
            </a:r>
            <a:r>
              <a:rPr lang="en-US" altLang="en-US" sz="4400" b="1" baseline="-25000" dirty="0">
                <a:latin typeface="Times New Roman" pitchFamily="18" charset="0"/>
              </a:rPr>
              <a:t>2</a:t>
            </a:r>
            <a:r>
              <a:rPr lang="en-US" altLang="en-US" sz="4400" b="1" dirty="0">
                <a:latin typeface="Times New Roman" pitchFamily="18" charset="0"/>
              </a:rPr>
              <a:t>COOH</a:t>
            </a:r>
          </a:p>
        </p:txBody>
      </p:sp>
      <p:sp>
        <p:nvSpPr>
          <p:cNvPr id="15" name="TextBox 14"/>
          <p:cNvSpPr txBox="1">
            <a:spLocks noChangeArrowheads="1"/>
          </p:cNvSpPr>
          <p:nvPr/>
        </p:nvSpPr>
        <p:spPr bwMode="auto">
          <a:xfrm>
            <a:off x="2732508" y="8364706"/>
            <a:ext cx="603684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4400" b="1" i="1" dirty="0" err="1">
                <a:latin typeface="Times New Roman" pitchFamily="18" charset="0"/>
              </a:rPr>
              <a:t>Gốc</a:t>
            </a:r>
            <a:r>
              <a:rPr lang="en-US" altLang="en-US" sz="4400" b="1" i="1" dirty="0">
                <a:latin typeface="Times New Roman" pitchFamily="18" charset="0"/>
              </a:rPr>
              <a:t> </a:t>
            </a:r>
            <a:r>
              <a:rPr lang="en-US" altLang="en-US" sz="4400" b="1" i="1" dirty="0" err="1" smtClean="0">
                <a:latin typeface="Times New Roman" pitchFamily="18" charset="0"/>
              </a:rPr>
              <a:t>hydrocacbon</a:t>
            </a:r>
            <a:r>
              <a:rPr lang="en-US" altLang="en-US" sz="4400" b="1" i="1" dirty="0" smtClean="0">
                <a:latin typeface="Times New Roman" pitchFamily="18" charset="0"/>
              </a:rPr>
              <a:t> </a:t>
            </a:r>
            <a:r>
              <a:rPr lang="en-US" altLang="en-US" sz="4400" b="1" i="1" dirty="0" err="1">
                <a:latin typeface="Times New Roman" pitchFamily="18" charset="0"/>
              </a:rPr>
              <a:t>là</a:t>
            </a:r>
            <a:r>
              <a:rPr lang="en-US" altLang="en-US" sz="4400" b="1" i="1" dirty="0">
                <a:latin typeface="Times New Roman" pitchFamily="18" charset="0"/>
              </a:rPr>
              <a:t> </a:t>
            </a:r>
            <a:r>
              <a:rPr lang="en-US" altLang="en-US" sz="4400" b="1" i="1" dirty="0" err="1">
                <a:latin typeface="Times New Roman" pitchFamily="18" charset="0"/>
              </a:rPr>
              <a:t>vòng</a:t>
            </a:r>
            <a:r>
              <a:rPr lang="en-US" altLang="en-US" sz="4400" b="1" i="1" dirty="0">
                <a:latin typeface="Times New Roman" pitchFamily="18" charset="0"/>
              </a:rPr>
              <a:t> </a:t>
            </a:r>
            <a:r>
              <a:rPr lang="en-US" altLang="en-US" sz="4400" b="1" i="1" dirty="0" err="1">
                <a:latin typeface="Times New Roman" pitchFamily="18" charset="0"/>
              </a:rPr>
              <a:t>thơm</a:t>
            </a:r>
            <a:endParaRPr lang="en-US" altLang="en-US" sz="4400" b="1" dirty="0">
              <a:latin typeface="Times New Roman" pitchFamily="18" charset="0"/>
            </a:endParaRPr>
          </a:p>
        </p:txBody>
      </p:sp>
    </p:spTree>
    <p:extLst>
      <p:ext uri="{BB962C8B-B14F-4D97-AF65-F5344CB8AC3E}">
        <p14:creationId xmlns:p14="http://schemas.microsoft.com/office/powerpoint/2010/main" val="190221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up)">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linds(horizont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linds(horizontal)">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90;p4"/>
          <p:cNvGrpSpPr/>
          <p:nvPr/>
        </p:nvGrpSpPr>
        <p:grpSpPr>
          <a:xfrm>
            <a:off x="311474" y="2389889"/>
            <a:ext cx="2901621" cy="940513"/>
            <a:chOff x="2067302" y="5922690"/>
            <a:chExt cx="2901621" cy="940513"/>
          </a:xfrm>
        </p:grpSpPr>
        <p:sp>
          <p:nvSpPr>
            <p:cNvPr id="3" name="Google Shape;291;p4"/>
            <p:cNvSpPr/>
            <p:nvPr/>
          </p:nvSpPr>
          <p:spPr>
            <a:xfrm rot="5400000">
              <a:off x="3394521" y="5470495"/>
              <a:ext cx="793396" cy="1926396"/>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4" name="Google Shape;292;p4"/>
            <p:cNvSpPr txBox="1"/>
            <p:nvPr/>
          </p:nvSpPr>
          <p:spPr>
            <a:xfrm>
              <a:off x="2855922" y="6002305"/>
              <a:ext cx="211300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7E9532"/>
                  </a:solidFill>
                  <a:latin typeface="Times New Roman"/>
                  <a:ea typeface="Times New Roman"/>
                  <a:cs typeface="Times New Roman"/>
                  <a:sym typeface="Times New Roman"/>
                </a:rPr>
                <a:t>Ví dụ 1</a:t>
              </a:r>
              <a:endParaRPr sz="4400" b="1">
                <a:solidFill>
                  <a:srgbClr val="7E9532"/>
                </a:solidFill>
                <a:latin typeface="Times New Roman"/>
                <a:ea typeface="Times New Roman"/>
                <a:cs typeface="Times New Roman"/>
                <a:sym typeface="Times New Roman"/>
              </a:endParaRPr>
            </a:p>
          </p:txBody>
        </p:sp>
        <p:grpSp>
          <p:nvGrpSpPr>
            <p:cNvPr id="5" name="Google Shape;293;p4"/>
            <p:cNvGrpSpPr/>
            <p:nvPr/>
          </p:nvGrpSpPr>
          <p:grpSpPr>
            <a:xfrm>
              <a:off x="2067302" y="5922690"/>
              <a:ext cx="950173" cy="940513"/>
              <a:chOff x="1311958" y="3405486"/>
              <a:chExt cx="950173" cy="940513"/>
            </a:xfrm>
          </p:grpSpPr>
          <p:sp>
            <p:nvSpPr>
              <p:cNvPr id="6" name="Google Shape;294;p4"/>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Times New Roman"/>
                  <a:ea typeface="Times New Roman"/>
                  <a:cs typeface="Times New Roman"/>
                  <a:sym typeface="Times New Roman"/>
                </a:endParaRPr>
              </a:p>
            </p:txBody>
          </p:sp>
          <p:sp>
            <p:nvSpPr>
              <p:cNvPr id="7" name="Google Shape;295;p4"/>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8" name="Google Shape;296;p4"/>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9" name="Google Shape;297;p4"/>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0" name="Google Shape;298;p4"/>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1" name="Google Shape;299;p4"/>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2" name="Google Shape;300;p4"/>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3" name="Google Shape;301;p4"/>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4" name="Google Shape;302;p4"/>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5" name="Google Shape;303;p4"/>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6" name="Google Shape;304;p4"/>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7" name="Google Shape;305;p4"/>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8" name="Google Shape;306;p4"/>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19" name="Google Shape;307;p4"/>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0" name="Google Shape;308;p4"/>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1" name="Google Shape;309;p4"/>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2" name="Google Shape;310;p4"/>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3" name="Google Shape;311;p4"/>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4" name="Google Shape;312;p4"/>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5" name="Google Shape;313;p4"/>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6" name="Google Shape;314;p4"/>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7" name="Google Shape;315;p4"/>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8" name="Google Shape;316;p4"/>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29" name="Google Shape;317;p4"/>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30" name="Google Shape;318;p4"/>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grpSp>
      </p:grpSp>
      <p:grpSp>
        <p:nvGrpSpPr>
          <p:cNvPr id="31" name="Group 88">
            <a:extLst>
              <a:ext uri="{FF2B5EF4-FFF2-40B4-BE49-F238E27FC236}">
                <a16:creationId xmlns:a16="http://schemas.microsoft.com/office/drawing/2014/main" xmlns="" id="{89949DF0-2360-0822-0451-B3D43DBDEE77}"/>
              </a:ext>
            </a:extLst>
          </p:cNvPr>
          <p:cNvGrpSpPr/>
          <p:nvPr/>
        </p:nvGrpSpPr>
        <p:grpSpPr>
          <a:xfrm>
            <a:off x="311474" y="7264400"/>
            <a:ext cx="23671341" cy="5029200"/>
            <a:chOff x="184495" y="3682144"/>
            <a:chExt cx="11834900" cy="1443493"/>
          </a:xfrm>
        </p:grpSpPr>
        <p:sp>
          <p:nvSpPr>
            <p:cNvPr id="32"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34"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marL="0" marR="0" lvl="0" indent="0"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7">
                <a:extLst>
                  <a:ext uri="{FF2B5EF4-FFF2-40B4-BE49-F238E27FC236}">
                    <a16:creationId xmlns:a16="http://schemas.microsoft.com/office/drawing/2014/main" xmlns="" id="{7DBB913B-8810-03CA-0284-DFEEA75DF4A7}"/>
                  </a:ext>
                </a:extLst>
              </p:cNvPr>
              <p:cNvSpPr txBox="1"/>
              <p:nvPr/>
            </p:nvSpPr>
            <p:spPr>
              <a:xfrm>
                <a:off x="2187353" y="6393516"/>
                <a:ext cx="2440280" cy="731764"/>
              </a:xfrm>
              <a:prstGeom prst="rect">
                <a:avLst/>
              </a:prstGeom>
              <a:noFill/>
            </p:spPr>
            <p:txBody>
              <a:bodyPr wrap="none" rtlCol="0">
                <a:spAutoFit/>
              </a:bodyPr>
              <a:lstStyle/>
              <a:p>
                <a:pPr marL="0" marR="0" lvl="0" indent="0"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Lời </a:t>
                </a:r>
                <a:r>
                  <a:rPr kumimoji="0" lang="en-US" sz="48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g</a:t>
                </a:r>
                <a:r>
                  <a:rPr kumimoji="0" lang="vi-VN" sz="48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iải</a:t>
                </a:r>
                <a:endPar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36"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marL="0" marR="0" lvl="0" indent="0"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56" name="Group 11">
            <a:extLst>
              <a:ext uri="{FF2B5EF4-FFF2-40B4-BE49-F238E27FC236}">
                <a16:creationId xmlns:a16="http://schemas.microsoft.com/office/drawing/2014/main" xmlns="" id="{519A3A9B-06D2-AAB5-842E-BA68BBE5F223}"/>
              </a:ext>
            </a:extLst>
          </p:cNvPr>
          <p:cNvGrpSpPr/>
          <p:nvPr/>
        </p:nvGrpSpPr>
        <p:grpSpPr>
          <a:xfrm>
            <a:off x="157467" y="3901416"/>
            <a:ext cx="23825350" cy="3017545"/>
            <a:chOff x="226013" y="2034258"/>
            <a:chExt cx="23825350" cy="1998155"/>
          </a:xfrm>
        </p:grpSpPr>
        <p:grpSp>
          <p:nvGrpSpPr>
            <p:cNvPr id="57" name="Group 20">
              <a:extLst>
                <a:ext uri="{FF2B5EF4-FFF2-40B4-BE49-F238E27FC236}">
                  <a16:creationId xmlns:a16="http://schemas.microsoft.com/office/drawing/2014/main" xmlns="" id="{3610751E-E89B-16A3-0727-666AB97FA645}"/>
                </a:ext>
              </a:extLst>
            </p:cNvPr>
            <p:cNvGrpSpPr/>
            <p:nvPr/>
          </p:nvGrpSpPr>
          <p:grpSpPr>
            <a:xfrm>
              <a:off x="226013" y="2034258"/>
              <a:ext cx="23825350" cy="1856444"/>
              <a:chOff x="534987" y="1647866"/>
              <a:chExt cx="23017949" cy="1556899"/>
            </a:xfrm>
          </p:grpSpPr>
          <p:sp>
            <p:nvSpPr>
              <p:cNvPr id="59"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60"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61"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sp>
              <p:nvSpPr>
                <p:cNvPr id="62"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63"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66"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69"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70"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71"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72"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65"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6" y="1763895"/>
                  <a:ext cx="186647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itchFamily="34" charset="0"/>
                      <a:ea typeface="+mn-ea"/>
                      <a:cs typeface="Tahoma" pitchFamily="34" charset="0"/>
                    </a:rPr>
                    <a:t>Câu</a:t>
                  </a:r>
                  <a:r>
                    <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1</a:t>
                  </a:r>
                </a:p>
              </p:txBody>
            </p:sp>
          </p:grpSp>
        </p:grpSp>
        <mc:AlternateContent xmlns:mc="http://schemas.openxmlformats.org/markup-compatibility/2006" xmlns:a14="http://schemas.microsoft.com/office/drawing/2010/main">
          <mc:Choice Requires="a14">
            <p:sp>
              <p:nvSpPr>
                <p:cNvPr id="58"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62311" y="2172947"/>
                  <a:ext cx="20489052" cy="1859466"/>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lvl="0" algn="l" defTabSz="2177278">
                    <a:spcBef>
                      <a:spcPct val="50000"/>
                    </a:spcBef>
                    <a:buClrTx/>
                    <a:buNone/>
                    <a:defRPr/>
                  </a:pPr>
                  <a14:m>
                    <m:oMathPara xmlns:m="http://schemas.openxmlformats.org/officeDocument/2006/math">
                      <m:oMathParaPr>
                        <m:jc m:val="centerGroup"/>
                      </m:oMathParaPr>
                      <m:oMath xmlns:m="http://schemas.openxmlformats.org/officeDocument/2006/math">
                        <m:r>
                          <m:rPr>
                            <m:nor/>
                          </m:rPr>
                          <a:rPr lang="en-US" altLang="en-US" sz="4800" dirty="0">
                            <a:latin typeface="Times New Roman" pitchFamily="18" charset="0"/>
                          </a:rPr>
                          <m:t>Cho</m:t>
                        </m:r>
                        <m:r>
                          <m:rPr>
                            <m:nor/>
                          </m:rPr>
                          <a:rPr lang="en-US" altLang="en-US" sz="4800" dirty="0">
                            <a:latin typeface="Times New Roman" pitchFamily="18" charset="0"/>
                          </a:rPr>
                          <m:t> </m:t>
                        </m:r>
                        <m:r>
                          <m:rPr>
                            <m:nor/>
                          </m:rPr>
                          <a:rPr lang="en-US" altLang="en-US" sz="4800" dirty="0">
                            <a:latin typeface="Times New Roman" pitchFamily="18" charset="0"/>
                          </a:rPr>
                          <m:t>bi</m:t>
                        </m:r>
                        <m:r>
                          <m:rPr>
                            <m:nor/>
                          </m:rPr>
                          <a:rPr lang="en-US" altLang="en-US" sz="4800" dirty="0">
                            <a:latin typeface="Times New Roman" pitchFamily="18" charset="0"/>
                          </a:rPr>
                          <m:t>ế</m:t>
                        </m:r>
                        <m:r>
                          <m:rPr>
                            <m:nor/>
                          </m:rPr>
                          <a:rPr lang="en-US" altLang="en-US" sz="4800" dirty="0">
                            <a:latin typeface="Times New Roman" pitchFamily="18" charset="0"/>
                          </a:rPr>
                          <m:t>t</m:t>
                        </m:r>
                        <m:r>
                          <m:rPr>
                            <m:nor/>
                          </m:rPr>
                          <a:rPr lang="en-US" altLang="en-US" sz="4800" dirty="0">
                            <a:latin typeface="Times New Roman" pitchFamily="18" charset="0"/>
                          </a:rPr>
                          <m:t> </m:t>
                        </m:r>
                        <m:r>
                          <m:rPr>
                            <m:nor/>
                          </m:rPr>
                          <a:rPr lang="en-US" altLang="en-US" sz="4800" dirty="0">
                            <a:latin typeface="Times New Roman" pitchFamily="18" charset="0"/>
                          </a:rPr>
                          <m:t>trong</m:t>
                        </m:r>
                        <m:r>
                          <m:rPr>
                            <m:nor/>
                          </m:rPr>
                          <a:rPr lang="en-US" altLang="en-US" sz="4800" dirty="0">
                            <a:latin typeface="Times New Roman" pitchFamily="18" charset="0"/>
                          </a:rPr>
                          <m:t> </m:t>
                        </m:r>
                        <m:r>
                          <m:rPr>
                            <m:nor/>
                          </m:rPr>
                          <a:rPr lang="en-US" altLang="en-US" sz="4800" dirty="0">
                            <a:latin typeface="Times New Roman" pitchFamily="18" charset="0"/>
                          </a:rPr>
                          <m:t>s</m:t>
                        </m:r>
                        <m:r>
                          <m:rPr>
                            <m:nor/>
                          </m:rPr>
                          <a:rPr lang="en-US" altLang="en-US" sz="4800" dirty="0">
                            <a:latin typeface="Times New Roman" pitchFamily="18" charset="0"/>
                          </a:rPr>
                          <m:t>ố </m:t>
                        </m:r>
                        <m:r>
                          <m:rPr>
                            <m:nor/>
                          </m:rPr>
                          <a:rPr lang="en-US" altLang="en-US" sz="4800" dirty="0">
                            <a:latin typeface="Times New Roman" pitchFamily="18" charset="0"/>
                          </a:rPr>
                          <m:t>c</m:t>
                        </m:r>
                        <m:r>
                          <m:rPr>
                            <m:nor/>
                          </m:rPr>
                          <a:rPr lang="en-US" altLang="en-US" sz="4800" dirty="0">
                            <a:latin typeface="Times New Roman" pitchFamily="18" charset="0"/>
                          </a:rPr>
                          <m:t>á</m:t>
                        </m:r>
                        <m:r>
                          <m:rPr>
                            <m:nor/>
                          </m:rPr>
                          <a:rPr lang="en-US" altLang="en-US" sz="4800" dirty="0">
                            <a:latin typeface="Times New Roman" pitchFamily="18" charset="0"/>
                          </a:rPr>
                          <m:t>c</m:t>
                        </m:r>
                        <m:r>
                          <m:rPr>
                            <m:nor/>
                          </m:rPr>
                          <a:rPr lang="en-US" altLang="en-US" sz="4800" dirty="0">
                            <a:latin typeface="Times New Roman" pitchFamily="18" charset="0"/>
                          </a:rPr>
                          <m:t> </m:t>
                        </m:r>
                        <m:r>
                          <m:rPr>
                            <m:sty m:val="p"/>
                          </m:rPr>
                          <a:rPr lang="en-US" altLang="en-US" sz="4800" i="1" dirty="0" smtClean="0">
                            <a:latin typeface="Cambria Math"/>
                          </a:rPr>
                          <m:t>carboxylic</m:t>
                        </m:r>
                        <m:r>
                          <a:rPr lang="en-US" altLang="en-US" sz="4800" i="1" dirty="0" smtClean="0">
                            <a:latin typeface="Cambria Math"/>
                          </a:rPr>
                          <m:t> </m:t>
                        </m:r>
                        <m:r>
                          <m:rPr>
                            <m:sty m:val="p"/>
                          </m:rPr>
                          <a:rPr lang="en-US" altLang="en-US" sz="4800" i="1" dirty="0" smtClean="0">
                            <a:latin typeface="Cambria Math"/>
                          </a:rPr>
                          <m:t>acid</m:t>
                        </m:r>
                        <m:r>
                          <m:rPr>
                            <m:nor/>
                          </m:rPr>
                          <a:rPr lang="en-US" altLang="en-US" sz="4800" dirty="0">
                            <a:latin typeface="Times New Roman" pitchFamily="18" charset="0"/>
                          </a:rPr>
                          <m:t> </m:t>
                        </m:r>
                        <m:r>
                          <m:rPr>
                            <m:nor/>
                          </m:rPr>
                          <a:rPr lang="en-US" altLang="en-US" sz="4800" dirty="0">
                            <a:latin typeface="Times New Roman" pitchFamily="18" charset="0"/>
                          </a:rPr>
                          <m:t>sau</m:t>
                        </m:r>
                        <m:r>
                          <m:rPr>
                            <m:nor/>
                          </m:rPr>
                          <a:rPr lang="en-US" altLang="en-US" sz="4800" dirty="0">
                            <a:latin typeface="Times New Roman" pitchFamily="18" charset="0"/>
                          </a:rPr>
                          <m:t>, </m:t>
                        </m:r>
                        <m:r>
                          <m:rPr>
                            <m:nor/>
                          </m:rPr>
                          <a:rPr lang="en-US" altLang="en-US" sz="4800" dirty="0">
                            <a:latin typeface="Times New Roman" pitchFamily="18" charset="0"/>
                          </a:rPr>
                          <m:t>ch</m:t>
                        </m:r>
                        <m:r>
                          <m:rPr>
                            <m:nor/>
                          </m:rPr>
                          <a:rPr lang="en-US" altLang="en-US" sz="4800" dirty="0">
                            <a:latin typeface="Times New Roman" pitchFamily="18" charset="0"/>
                          </a:rPr>
                          <m:t>ấ</m:t>
                        </m:r>
                        <m:r>
                          <m:rPr>
                            <m:nor/>
                          </m:rPr>
                          <a:rPr lang="en-US" altLang="en-US" sz="4800" dirty="0">
                            <a:latin typeface="Times New Roman" pitchFamily="18" charset="0"/>
                          </a:rPr>
                          <m:t>t</m:t>
                        </m:r>
                        <m:r>
                          <m:rPr>
                            <m:nor/>
                          </m:rPr>
                          <a:rPr lang="en-US" altLang="en-US" sz="4800" dirty="0">
                            <a:latin typeface="Times New Roman" pitchFamily="18" charset="0"/>
                          </a:rPr>
                          <m:t> </m:t>
                        </m:r>
                        <m:r>
                          <m:rPr>
                            <m:nor/>
                          </m:rPr>
                          <a:rPr lang="en-US" altLang="en-US" sz="4800" dirty="0">
                            <a:latin typeface="Times New Roman" pitchFamily="18" charset="0"/>
                          </a:rPr>
                          <m:t>n</m:t>
                        </m:r>
                        <m:r>
                          <m:rPr>
                            <m:nor/>
                          </m:rPr>
                          <a:rPr lang="en-US" altLang="en-US" sz="4800" dirty="0">
                            <a:latin typeface="Times New Roman" pitchFamily="18" charset="0"/>
                          </a:rPr>
                          <m:t>à</m:t>
                        </m:r>
                        <m:r>
                          <m:rPr>
                            <m:nor/>
                          </m:rPr>
                          <a:rPr lang="en-US" altLang="en-US" sz="4800" dirty="0">
                            <a:latin typeface="Times New Roman" pitchFamily="18" charset="0"/>
                          </a:rPr>
                          <m:t>o</m:t>
                        </m:r>
                        <m:r>
                          <m:rPr>
                            <m:nor/>
                          </m:rPr>
                          <a:rPr lang="en-US" altLang="en-US" sz="4800" dirty="0">
                            <a:latin typeface="Times New Roman" pitchFamily="18" charset="0"/>
                          </a:rPr>
                          <m:t> </m:t>
                        </m:r>
                        <m:r>
                          <m:rPr>
                            <m:nor/>
                          </m:rPr>
                          <a:rPr lang="en-US" altLang="en-US" sz="4800" dirty="0">
                            <a:latin typeface="Times New Roman" pitchFamily="18" charset="0"/>
                          </a:rPr>
                          <m:t>thu</m:t>
                        </m:r>
                        <m:r>
                          <m:rPr>
                            <m:nor/>
                          </m:rPr>
                          <a:rPr lang="en-US" altLang="en-US" sz="4800" dirty="0">
                            <a:latin typeface="Times New Roman" pitchFamily="18" charset="0"/>
                          </a:rPr>
                          <m:t>ộ</m:t>
                        </m:r>
                        <m:r>
                          <m:rPr>
                            <m:nor/>
                          </m:rPr>
                          <a:rPr lang="en-US" altLang="en-US" sz="4800" dirty="0">
                            <a:latin typeface="Times New Roman" pitchFamily="18" charset="0"/>
                          </a:rPr>
                          <m:t>c</m:t>
                        </m:r>
                        <m:r>
                          <m:rPr>
                            <m:nor/>
                          </m:rPr>
                          <a:rPr lang="en-US" altLang="en-US" sz="4800" dirty="0">
                            <a:latin typeface="Times New Roman" pitchFamily="18" charset="0"/>
                          </a:rPr>
                          <m:t> </m:t>
                        </m:r>
                        <m:r>
                          <m:rPr>
                            <m:nor/>
                          </m:rPr>
                          <a:rPr lang="en-US" altLang="en-US" sz="4800" dirty="0">
                            <a:latin typeface="Times New Roman" pitchFamily="18" charset="0"/>
                          </a:rPr>
                          <m:t>lo</m:t>
                        </m:r>
                        <m:r>
                          <m:rPr>
                            <m:nor/>
                          </m:rPr>
                          <a:rPr lang="en-US" altLang="en-US" sz="4800" dirty="0">
                            <a:latin typeface="Times New Roman" pitchFamily="18" charset="0"/>
                          </a:rPr>
                          <m:t>ạ</m:t>
                        </m:r>
                        <m:r>
                          <m:rPr>
                            <m:nor/>
                          </m:rPr>
                          <a:rPr lang="en-US" altLang="en-US" sz="4800" dirty="0">
                            <a:latin typeface="Times New Roman" pitchFamily="18" charset="0"/>
                          </a:rPr>
                          <m:t>i</m:t>
                        </m:r>
                        <m:r>
                          <m:rPr>
                            <m:nor/>
                          </m:rPr>
                          <a:rPr lang="en-US" altLang="en-US" sz="4800" dirty="0">
                            <a:latin typeface="Times New Roman" pitchFamily="18" charset="0"/>
                          </a:rPr>
                          <m:t> </m:t>
                        </m:r>
                        <m:r>
                          <m:rPr>
                            <m:sty m:val="p"/>
                          </m:rPr>
                          <a:rPr lang="en-US" altLang="en-US" sz="4800" i="1" dirty="0" smtClean="0">
                            <a:latin typeface="Cambria Math"/>
                          </a:rPr>
                          <m:t>acid</m:t>
                        </m:r>
                        <m:r>
                          <m:rPr>
                            <m:nor/>
                          </m:rPr>
                          <a:rPr lang="en-US" altLang="en-US" sz="4800" dirty="0">
                            <a:latin typeface="Times New Roman" pitchFamily="18" charset="0"/>
                          </a:rPr>
                          <m:t> </m:t>
                        </m:r>
                        <m:r>
                          <m:rPr>
                            <m:nor/>
                          </m:rPr>
                          <a:rPr lang="en-US" altLang="en-US" sz="4800" dirty="0">
                            <a:latin typeface="Times New Roman" pitchFamily="18" charset="0"/>
                          </a:rPr>
                          <m:t>no</m:t>
                        </m:r>
                        <m:r>
                          <m:rPr>
                            <m:nor/>
                          </m:rPr>
                          <a:rPr lang="en-US" altLang="en-US" sz="4800" dirty="0">
                            <a:latin typeface="Times New Roman" pitchFamily="18" charset="0"/>
                          </a:rPr>
                          <m:t>, đơ</m:t>
                        </m:r>
                        <m:r>
                          <m:rPr>
                            <m:nor/>
                          </m:rPr>
                          <a:rPr lang="en-US" altLang="en-US" sz="4800" dirty="0">
                            <a:latin typeface="Times New Roman" pitchFamily="18" charset="0"/>
                          </a:rPr>
                          <m:t>n</m:t>
                        </m:r>
                        <m:r>
                          <m:rPr>
                            <m:nor/>
                          </m:rPr>
                          <a:rPr lang="en-US" altLang="en-US" sz="4800" dirty="0">
                            <a:latin typeface="Times New Roman" pitchFamily="18" charset="0"/>
                          </a:rPr>
                          <m:t> </m:t>
                        </m:r>
                        <m:r>
                          <m:rPr>
                            <m:nor/>
                          </m:rPr>
                          <a:rPr lang="en-US" altLang="en-US" sz="4800" dirty="0">
                            <a:latin typeface="Times New Roman" pitchFamily="18" charset="0"/>
                          </a:rPr>
                          <m:t>ch</m:t>
                        </m:r>
                        <m:r>
                          <m:rPr>
                            <m:nor/>
                          </m:rPr>
                          <a:rPr lang="en-US" altLang="en-US" sz="4800" dirty="0">
                            <a:latin typeface="Times New Roman" pitchFamily="18" charset="0"/>
                          </a:rPr>
                          <m:t>ứ</m:t>
                        </m:r>
                        <m:r>
                          <m:rPr>
                            <m:nor/>
                          </m:rPr>
                          <a:rPr lang="en-US" altLang="en-US" sz="4800" dirty="0">
                            <a:latin typeface="Times New Roman" pitchFamily="18" charset="0"/>
                          </a:rPr>
                          <m:t>c</m:t>
                        </m:r>
                        <m:r>
                          <m:rPr>
                            <m:nor/>
                          </m:rPr>
                          <a:rPr lang="en-US" altLang="en-US" sz="4800" dirty="0">
                            <a:latin typeface="Times New Roman" pitchFamily="18" charset="0"/>
                          </a:rPr>
                          <m:t>, </m:t>
                        </m:r>
                        <m:r>
                          <m:rPr>
                            <m:nor/>
                          </m:rPr>
                          <a:rPr lang="en-US" altLang="en-US" sz="4800" dirty="0">
                            <a:latin typeface="Times New Roman" pitchFamily="18" charset="0"/>
                          </a:rPr>
                          <m:t>m</m:t>
                        </m:r>
                        <m:r>
                          <m:rPr>
                            <m:nor/>
                          </m:rPr>
                          <a:rPr lang="en-US" altLang="en-US" sz="4800" dirty="0">
                            <a:latin typeface="Times New Roman" pitchFamily="18" charset="0"/>
                          </a:rPr>
                          <m:t>ạ</m:t>
                        </m:r>
                        <m:r>
                          <m:rPr>
                            <m:nor/>
                          </m:rPr>
                          <a:rPr lang="en-US" altLang="en-US" sz="4800" dirty="0">
                            <a:latin typeface="Times New Roman" pitchFamily="18" charset="0"/>
                          </a:rPr>
                          <m:t>ch</m:t>
                        </m:r>
                        <m:r>
                          <m:rPr>
                            <m:nor/>
                          </m:rPr>
                          <a:rPr lang="en-US" altLang="en-US" sz="4800" dirty="0">
                            <a:latin typeface="Times New Roman" pitchFamily="18" charset="0"/>
                          </a:rPr>
                          <m:t> </m:t>
                        </m:r>
                        <m:r>
                          <m:rPr>
                            <m:nor/>
                          </m:rPr>
                          <a:rPr lang="en-US" altLang="en-US" sz="4800" dirty="0">
                            <a:latin typeface="Times New Roman" pitchFamily="18" charset="0"/>
                          </a:rPr>
                          <m:t>h</m:t>
                        </m:r>
                        <m:r>
                          <m:rPr>
                            <m:nor/>
                          </m:rPr>
                          <a:rPr lang="en-US" altLang="en-US" sz="4800" dirty="0">
                            <a:latin typeface="Times New Roman" pitchFamily="18" charset="0"/>
                          </a:rPr>
                          <m:t>ở. </m:t>
                        </m:r>
                        <m:r>
                          <m:rPr>
                            <m:nor/>
                          </m:rPr>
                          <a:rPr lang="en-US" altLang="en-US" sz="4800" dirty="0">
                            <a:latin typeface="Times New Roman" pitchFamily="18" charset="0"/>
                          </a:rPr>
                          <m:t>X</m:t>
                        </m:r>
                        <m:r>
                          <m:rPr>
                            <m:nor/>
                          </m:rPr>
                          <a:rPr lang="en-US" altLang="en-US" sz="4800" dirty="0">
                            <a:latin typeface="Times New Roman" pitchFamily="18" charset="0"/>
                          </a:rPr>
                          <m:t>â</m:t>
                        </m:r>
                        <m:r>
                          <m:rPr>
                            <m:nor/>
                          </m:rPr>
                          <a:rPr lang="en-US" altLang="en-US" sz="4800" dirty="0">
                            <a:latin typeface="Times New Roman" pitchFamily="18" charset="0"/>
                          </a:rPr>
                          <m:t>y</m:t>
                        </m:r>
                        <m:r>
                          <m:rPr>
                            <m:nor/>
                          </m:rPr>
                          <a:rPr lang="en-US" altLang="en-US" sz="4800" dirty="0">
                            <a:latin typeface="Times New Roman" pitchFamily="18" charset="0"/>
                          </a:rPr>
                          <m:t> </m:t>
                        </m:r>
                        <m:r>
                          <m:rPr>
                            <m:nor/>
                          </m:rPr>
                          <a:rPr lang="en-US" altLang="en-US" sz="4800" dirty="0">
                            <a:latin typeface="Times New Roman" pitchFamily="18" charset="0"/>
                          </a:rPr>
                          <m:t>d</m:t>
                        </m:r>
                        <m:r>
                          <m:rPr>
                            <m:nor/>
                          </m:rPr>
                          <a:rPr lang="en-US" altLang="en-US" sz="4800" dirty="0">
                            <a:latin typeface="Times New Roman" pitchFamily="18" charset="0"/>
                          </a:rPr>
                          <m:t>ự</m:t>
                        </m:r>
                        <m:r>
                          <m:rPr>
                            <m:nor/>
                          </m:rPr>
                          <a:rPr lang="en-US" altLang="en-US" sz="4800" dirty="0">
                            <a:latin typeface="Times New Roman" pitchFamily="18" charset="0"/>
                          </a:rPr>
                          <m:t>ng</m:t>
                        </m:r>
                        <m:r>
                          <m:rPr>
                            <m:nor/>
                          </m:rPr>
                          <a:rPr lang="en-US" altLang="en-US" sz="4800" dirty="0">
                            <a:latin typeface="Times New Roman" pitchFamily="18" charset="0"/>
                          </a:rPr>
                          <m:t> </m:t>
                        </m:r>
                        <m:r>
                          <m:rPr>
                            <m:nor/>
                          </m:rPr>
                          <a:rPr lang="en-US" altLang="en-US" sz="4800" dirty="0">
                            <a:latin typeface="Times New Roman" pitchFamily="18" charset="0"/>
                          </a:rPr>
                          <m:t>CTTQ</m:t>
                        </m:r>
                        <m:r>
                          <m:rPr>
                            <m:nor/>
                          </m:rPr>
                          <a:rPr lang="en-US" altLang="en-US" sz="4800" dirty="0">
                            <a:latin typeface="Times New Roman" pitchFamily="18" charset="0"/>
                          </a:rPr>
                          <m:t> </m:t>
                        </m:r>
                        <m:r>
                          <m:rPr>
                            <m:nor/>
                          </m:rPr>
                          <a:rPr lang="en-US" altLang="en-US" sz="4800" dirty="0">
                            <a:latin typeface="Times New Roman" pitchFamily="18" charset="0"/>
                          </a:rPr>
                          <m:t>c</m:t>
                        </m:r>
                        <m:r>
                          <m:rPr>
                            <m:nor/>
                          </m:rPr>
                          <a:rPr lang="en-US" altLang="en-US" sz="4800" dirty="0">
                            <a:latin typeface="Times New Roman" pitchFamily="18" charset="0"/>
                          </a:rPr>
                          <m:t>ủ</m:t>
                        </m:r>
                        <m:r>
                          <m:rPr>
                            <m:nor/>
                          </m:rPr>
                          <a:rPr lang="en-US" altLang="en-US" sz="4800" dirty="0">
                            <a:latin typeface="Times New Roman" pitchFamily="18" charset="0"/>
                          </a:rPr>
                          <m:t>a</m:t>
                        </m:r>
                        <m:r>
                          <m:rPr>
                            <m:nor/>
                          </m:rPr>
                          <a:rPr lang="en-US" altLang="en-US" sz="4800" dirty="0">
                            <a:latin typeface="Times New Roman" pitchFamily="18" charset="0"/>
                          </a:rPr>
                          <m:t> </m:t>
                        </m:r>
                        <m:r>
                          <m:rPr>
                            <m:sty m:val="p"/>
                          </m:rPr>
                          <a:rPr lang="en-US" altLang="en-US" sz="4800" i="1" dirty="0" smtClean="0">
                            <a:latin typeface="Cambria Math"/>
                          </a:rPr>
                          <m:t>carboxylic</m:t>
                        </m:r>
                        <m:r>
                          <a:rPr lang="en-US" altLang="en-US" sz="4800" i="1" dirty="0" smtClean="0">
                            <a:latin typeface="Cambria Math"/>
                          </a:rPr>
                          <m:t> </m:t>
                        </m:r>
                        <m:r>
                          <m:rPr>
                            <m:sty m:val="p"/>
                          </m:rPr>
                          <a:rPr lang="en-US" altLang="en-US" sz="4800" i="1" dirty="0" smtClean="0">
                            <a:latin typeface="Cambria Math"/>
                          </a:rPr>
                          <m:t>acid</m:t>
                        </m:r>
                        <m:r>
                          <m:rPr>
                            <m:nor/>
                          </m:rPr>
                          <a:rPr lang="en-US" altLang="en-US" sz="4800" dirty="0">
                            <a:latin typeface="Times New Roman" pitchFamily="18" charset="0"/>
                          </a:rPr>
                          <m:t> </m:t>
                        </m:r>
                        <m:r>
                          <m:rPr>
                            <m:nor/>
                          </m:rPr>
                          <a:rPr lang="en-US" altLang="en-US" sz="4800" dirty="0">
                            <a:latin typeface="Times New Roman" pitchFamily="18" charset="0"/>
                          </a:rPr>
                          <m:t>no</m:t>
                        </m:r>
                        <m:r>
                          <m:rPr>
                            <m:nor/>
                          </m:rPr>
                          <a:rPr lang="en-US" altLang="en-US" sz="4800" dirty="0">
                            <a:latin typeface="Times New Roman" pitchFamily="18" charset="0"/>
                          </a:rPr>
                          <m:t>, đơ</m:t>
                        </m:r>
                        <m:r>
                          <m:rPr>
                            <m:nor/>
                          </m:rPr>
                          <a:rPr lang="en-US" altLang="en-US" sz="4800" dirty="0">
                            <a:latin typeface="Times New Roman" pitchFamily="18" charset="0"/>
                          </a:rPr>
                          <m:t>n</m:t>
                        </m:r>
                        <m:r>
                          <m:rPr>
                            <m:nor/>
                          </m:rPr>
                          <a:rPr lang="en-US" altLang="en-US" sz="4800" dirty="0">
                            <a:latin typeface="Times New Roman" pitchFamily="18" charset="0"/>
                          </a:rPr>
                          <m:t> </m:t>
                        </m:r>
                        <m:r>
                          <m:rPr>
                            <m:nor/>
                          </m:rPr>
                          <a:rPr lang="en-US" altLang="en-US" sz="4800" dirty="0">
                            <a:latin typeface="Times New Roman" pitchFamily="18" charset="0"/>
                          </a:rPr>
                          <m:t>ch</m:t>
                        </m:r>
                        <m:r>
                          <m:rPr>
                            <m:nor/>
                          </m:rPr>
                          <a:rPr lang="en-US" altLang="en-US" sz="4800" dirty="0">
                            <a:latin typeface="Times New Roman" pitchFamily="18" charset="0"/>
                          </a:rPr>
                          <m:t>ứ</m:t>
                        </m:r>
                        <m:r>
                          <m:rPr>
                            <m:nor/>
                          </m:rPr>
                          <a:rPr lang="en-US" altLang="en-US" sz="4800" dirty="0">
                            <a:latin typeface="Times New Roman" pitchFamily="18" charset="0"/>
                          </a:rPr>
                          <m:t>c</m:t>
                        </m:r>
                        <m:r>
                          <m:rPr>
                            <m:nor/>
                          </m:rPr>
                          <a:rPr lang="en-US" altLang="en-US" sz="4800" dirty="0">
                            <a:latin typeface="Times New Roman" pitchFamily="18" charset="0"/>
                          </a:rPr>
                          <m:t>, </m:t>
                        </m:r>
                        <m:r>
                          <m:rPr>
                            <m:nor/>
                          </m:rPr>
                          <a:rPr lang="en-US" altLang="en-US" sz="4800" dirty="0">
                            <a:latin typeface="Times New Roman" pitchFamily="18" charset="0"/>
                          </a:rPr>
                          <m:t>m</m:t>
                        </m:r>
                        <m:r>
                          <m:rPr>
                            <m:nor/>
                          </m:rPr>
                          <a:rPr lang="en-US" altLang="en-US" sz="4800" dirty="0">
                            <a:latin typeface="Times New Roman" pitchFamily="18" charset="0"/>
                          </a:rPr>
                          <m:t>ạ</m:t>
                        </m:r>
                        <m:r>
                          <m:rPr>
                            <m:nor/>
                          </m:rPr>
                          <a:rPr lang="en-US" altLang="en-US" sz="4800" dirty="0">
                            <a:latin typeface="Times New Roman" pitchFamily="18" charset="0"/>
                          </a:rPr>
                          <m:t>ch</m:t>
                        </m:r>
                        <m:r>
                          <m:rPr>
                            <m:nor/>
                          </m:rPr>
                          <a:rPr lang="en-US" altLang="en-US" sz="4800" dirty="0">
                            <a:latin typeface="Times New Roman" pitchFamily="18" charset="0"/>
                          </a:rPr>
                          <m:t> </m:t>
                        </m:r>
                        <m:r>
                          <m:rPr>
                            <m:nor/>
                          </m:rPr>
                          <a:rPr lang="en-US" altLang="en-US" sz="4800" dirty="0">
                            <a:latin typeface="Times New Roman" pitchFamily="18" charset="0"/>
                          </a:rPr>
                          <m:t>h</m:t>
                        </m:r>
                        <m:r>
                          <m:rPr>
                            <m:nor/>
                          </m:rPr>
                          <a:rPr lang="en-US" altLang="en-US" sz="4800" dirty="0">
                            <a:latin typeface="Times New Roman" pitchFamily="18" charset="0"/>
                          </a:rPr>
                          <m:t>ở?</m:t>
                        </m:r>
                      </m:oMath>
                    </m:oMathPara>
                  </a14:m>
                  <a:endParaRPr lang="en-US" altLang="en-US" sz="4800" b="0" dirty="0" smtClean="0">
                    <a:latin typeface="Times New Roman" pitchFamily="18" charset="0"/>
                  </a:endParaRPr>
                </a:p>
                <a:p>
                  <a:pPr lvl="0" algn="l" defTabSz="2177278">
                    <a:spcBef>
                      <a:spcPct val="50000"/>
                    </a:spcBef>
                    <a:buClrTx/>
                    <a:buNone/>
                    <a:defRPr/>
                  </a:pPr>
                  <a:endParaRPr kumimoji="0" lang="en-US" altLang="vi-VN" sz="4800" b="1" i="0" u="none" strike="noStrike" kern="1200" cap="none" spc="0" normalizeH="0" baseline="0" noProof="0" dirty="0">
                    <a:ln>
                      <a:noFill/>
                    </a:ln>
                    <a:solidFill>
                      <a:prstClr val="black"/>
                    </a:solidFill>
                    <a:effectLst/>
                    <a:uLnTx/>
                    <a:uFillTx/>
                    <a:latin typeface="VNI-Times" pitchFamily="2" charset="0"/>
                    <a:ea typeface="+mn-ea"/>
                    <a:cs typeface="+mn-cs"/>
                  </a:endParaRPr>
                </a:p>
              </p:txBody>
            </p:sp>
          </mc:Choice>
          <mc:Fallback xmlns="">
            <p:sp>
              <p:nvSpPr>
                <p:cNvPr id="58" name="Text Box 5">
                  <a:extLst>
                    <a:ext uri="{FF2B5EF4-FFF2-40B4-BE49-F238E27FC236}">
                      <a16:creationId xmlns="" xmlns:a16="http://schemas.microsoft.com/office/drawing/2014/main" xmlns:a14="http://schemas.microsoft.com/office/drawing/2010/main" id="{0CE78A64-B2F6-ED1E-BAE0-B92E926AD0E1}"/>
                    </a:ext>
                  </a:extLst>
                </p:cNvPr>
                <p:cNvSpPr txBox="1">
                  <a:spLocks noRot="1" noChangeAspect="1" noMove="1" noResize="1" noEditPoints="1" noAdjustHandles="1" noChangeArrowheads="1" noChangeShapeType="1" noTextEdit="1"/>
                </p:cNvSpPr>
                <p:nvPr/>
              </p:nvSpPr>
              <p:spPr bwMode="auto">
                <a:xfrm>
                  <a:off x="3562311" y="2172947"/>
                  <a:ext cx="20489052" cy="1859466"/>
                </a:xfrm>
                <a:prstGeom prst="rect">
                  <a:avLst/>
                </a:prstGeom>
                <a:blipFill rotWithShape="1">
                  <a:blip r:embed="rId2"/>
                  <a:stretch>
                    <a:fillRect l="-893" b="-88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73" name="Rectangle 72"/>
          <p:cNvSpPr/>
          <p:nvPr/>
        </p:nvSpPr>
        <p:spPr>
          <a:xfrm>
            <a:off x="881578" y="5840513"/>
            <a:ext cx="23068721" cy="769441"/>
          </a:xfrm>
          <a:prstGeom prst="rect">
            <a:avLst/>
          </a:prstGeom>
        </p:spPr>
        <p:txBody>
          <a:bodyPr wrap="square">
            <a:spAutoFit/>
          </a:bodyPr>
          <a:lstStyle/>
          <a:p>
            <a:pPr lvl="0" defTabSz="2177278">
              <a:spcBef>
                <a:spcPct val="50000"/>
              </a:spcBef>
              <a:buClrTx/>
              <a:defRPr/>
            </a:pPr>
            <a:r>
              <a:rPr lang="en-US" altLang="en-US" sz="4400" dirty="0">
                <a:latin typeface="Times New Roman" pitchFamily="18" charset="0"/>
              </a:rPr>
              <a:t>1. C</a:t>
            </a:r>
            <a:r>
              <a:rPr lang="en-US" altLang="en-US" sz="4400" baseline="-25000" dirty="0">
                <a:latin typeface="Times New Roman" pitchFamily="18" charset="0"/>
              </a:rPr>
              <a:t>3</a:t>
            </a:r>
            <a:r>
              <a:rPr lang="en-US" altLang="en-US" sz="4400" dirty="0">
                <a:latin typeface="Times New Roman" pitchFamily="18" charset="0"/>
              </a:rPr>
              <a:t>H</a:t>
            </a:r>
            <a:r>
              <a:rPr lang="en-US" altLang="en-US" sz="4400" baseline="-25000" dirty="0">
                <a:latin typeface="Times New Roman" pitchFamily="18" charset="0"/>
              </a:rPr>
              <a:t>7</a:t>
            </a:r>
            <a:r>
              <a:rPr lang="en-US" altLang="en-US" sz="4400" dirty="0">
                <a:latin typeface="Times New Roman" pitchFamily="18" charset="0"/>
              </a:rPr>
              <a:t>COOH	2. C</a:t>
            </a:r>
            <a:r>
              <a:rPr lang="en-US" altLang="en-US" sz="4400" baseline="-25000" dirty="0">
                <a:latin typeface="Times New Roman" pitchFamily="18" charset="0"/>
              </a:rPr>
              <a:t>2</a:t>
            </a:r>
            <a:r>
              <a:rPr lang="en-US" altLang="en-US" sz="4400" dirty="0">
                <a:latin typeface="Times New Roman" pitchFamily="18" charset="0"/>
              </a:rPr>
              <a:t>H</a:t>
            </a:r>
            <a:r>
              <a:rPr lang="en-US" altLang="en-US" sz="4400" baseline="-25000" dirty="0">
                <a:latin typeface="Times New Roman" pitchFamily="18" charset="0"/>
              </a:rPr>
              <a:t>5</a:t>
            </a:r>
            <a:r>
              <a:rPr lang="en-US" altLang="en-US" sz="4400" dirty="0">
                <a:latin typeface="Times New Roman" pitchFamily="18" charset="0"/>
              </a:rPr>
              <a:t>COOH    </a:t>
            </a:r>
            <a:r>
              <a:rPr lang="en-US" altLang="en-US" sz="4400" dirty="0" smtClean="0">
                <a:latin typeface="Times New Roman" pitchFamily="18" charset="0"/>
              </a:rPr>
              <a:t>   3</a:t>
            </a:r>
            <a:r>
              <a:rPr lang="en-US" altLang="en-US" sz="4400" dirty="0">
                <a:latin typeface="Times New Roman" pitchFamily="18" charset="0"/>
              </a:rPr>
              <a:t>. C</a:t>
            </a:r>
            <a:r>
              <a:rPr lang="en-US" altLang="en-US" sz="4400" baseline="-25000" dirty="0">
                <a:latin typeface="Times New Roman" pitchFamily="18" charset="0"/>
              </a:rPr>
              <a:t>3</a:t>
            </a:r>
            <a:r>
              <a:rPr lang="en-US" altLang="en-US" sz="4400" dirty="0">
                <a:latin typeface="Times New Roman" pitchFamily="18" charset="0"/>
              </a:rPr>
              <a:t>H</a:t>
            </a:r>
            <a:r>
              <a:rPr lang="en-US" altLang="en-US" sz="4400" baseline="-25000" dirty="0">
                <a:latin typeface="Times New Roman" pitchFamily="18" charset="0"/>
              </a:rPr>
              <a:t>5</a:t>
            </a:r>
            <a:r>
              <a:rPr lang="en-US" altLang="en-US" sz="4400" dirty="0">
                <a:latin typeface="Times New Roman" pitchFamily="18" charset="0"/>
              </a:rPr>
              <a:t>COOH   </a:t>
            </a:r>
            <a:r>
              <a:rPr lang="en-US" altLang="en-US" sz="4400" dirty="0" smtClean="0">
                <a:latin typeface="Times New Roman" pitchFamily="18" charset="0"/>
              </a:rPr>
              <a:t>   4</a:t>
            </a:r>
            <a:r>
              <a:rPr lang="en-US" altLang="en-US" sz="4400" dirty="0">
                <a:latin typeface="Times New Roman" pitchFamily="18" charset="0"/>
              </a:rPr>
              <a:t>. HOOCC</a:t>
            </a:r>
            <a:r>
              <a:rPr lang="en-US" altLang="en-US" sz="4400" baseline="-25000" dirty="0">
                <a:latin typeface="Times New Roman" pitchFamily="18" charset="0"/>
              </a:rPr>
              <a:t>6</a:t>
            </a:r>
            <a:r>
              <a:rPr lang="en-US" altLang="en-US" sz="4400" dirty="0">
                <a:latin typeface="Times New Roman" pitchFamily="18" charset="0"/>
              </a:rPr>
              <a:t>H</a:t>
            </a:r>
            <a:r>
              <a:rPr lang="en-US" altLang="en-US" sz="4400" baseline="-25000" dirty="0">
                <a:latin typeface="Times New Roman" pitchFamily="18" charset="0"/>
              </a:rPr>
              <a:t>4</a:t>
            </a:r>
            <a:r>
              <a:rPr lang="en-US" altLang="en-US" sz="4400" dirty="0">
                <a:latin typeface="Times New Roman" pitchFamily="18" charset="0"/>
              </a:rPr>
              <a:t>COOH </a:t>
            </a:r>
            <a:r>
              <a:rPr lang="en-US" altLang="en-US" sz="4400" dirty="0" smtClean="0">
                <a:latin typeface="Times New Roman" pitchFamily="18" charset="0"/>
              </a:rPr>
              <a:t>      5</a:t>
            </a:r>
            <a:r>
              <a:rPr lang="en-US" altLang="en-US" sz="4400" dirty="0">
                <a:latin typeface="Times New Roman" pitchFamily="18" charset="0"/>
              </a:rPr>
              <a:t>. C</a:t>
            </a:r>
            <a:r>
              <a:rPr lang="en-US" altLang="en-US" sz="4400" baseline="-25000" dirty="0">
                <a:latin typeface="Times New Roman" pitchFamily="18" charset="0"/>
              </a:rPr>
              <a:t>4</a:t>
            </a:r>
            <a:r>
              <a:rPr lang="en-US" altLang="en-US" sz="4400" dirty="0">
                <a:latin typeface="Times New Roman" pitchFamily="18" charset="0"/>
              </a:rPr>
              <a:t>H</a:t>
            </a:r>
            <a:r>
              <a:rPr lang="en-US" altLang="en-US" sz="4400" baseline="-25000" dirty="0">
                <a:latin typeface="Times New Roman" pitchFamily="18" charset="0"/>
              </a:rPr>
              <a:t>9</a:t>
            </a:r>
            <a:r>
              <a:rPr lang="en-US" altLang="en-US" sz="4400" dirty="0">
                <a:latin typeface="Times New Roman" pitchFamily="18" charset="0"/>
              </a:rPr>
              <a:t>COOH</a:t>
            </a:r>
            <a:r>
              <a:rPr lang="en-US" altLang="en-US" sz="4400" dirty="0"/>
              <a:t> </a:t>
            </a:r>
          </a:p>
        </p:txBody>
      </p:sp>
      <p:sp>
        <p:nvSpPr>
          <p:cNvPr id="74" name="Rectangle 73"/>
          <p:cNvSpPr/>
          <p:nvPr/>
        </p:nvSpPr>
        <p:spPr>
          <a:xfrm>
            <a:off x="4165600" y="7689527"/>
            <a:ext cx="12192000" cy="1938992"/>
          </a:xfrm>
          <a:prstGeom prst="rect">
            <a:avLst/>
          </a:prstGeom>
        </p:spPr>
        <p:txBody>
          <a:bodyPr>
            <a:spAutoFit/>
          </a:bodyPr>
          <a:lstStyle/>
          <a:p>
            <a:pPr eaLnBrk="1" hangingPunct="1"/>
            <a:r>
              <a:rPr lang="en-US" altLang="en-US" sz="4000" dirty="0">
                <a:latin typeface="Times New Roman" pitchFamily="18" charset="0"/>
              </a:rPr>
              <a:t>C</a:t>
            </a:r>
            <a:r>
              <a:rPr lang="en-US" altLang="en-US" sz="4000" baseline="-25000" dirty="0">
                <a:latin typeface="Times New Roman" pitchFamily="18" charset="0"/>
              </a:rPr>
              <a:t>3</a:t>
            </a:r>
            <a:r>
              <a:rPr lang="en-US" altLang="en-US" sz="4000" dirty="0">
                <a:latin typeface="Times New Roman" pitchFamily="18" charset="0"/>
              </a:rPr>
              <a:t>H</a:t>
            </a:r>
            <a:r>
              <a:rPr lang="en-US" altLang="en-US" sz="4000" baseline="-25000" dirty="0">
                <a:latin typeface="Times New Roman" pitchFamily="18" charset="0"/>
              </a:rPr>
              <a:t>7</a:t>
            </a:r>
            <a:r>
              <a:rPr lang="en-US" altLang="en-US" sz="4000" dirty="0">
                <a:latin typeface="Times New Roman" pitchFamily="18" charset="0"/>
              </a:rPr>
              <a:t>COOH</a:t>
            </a:r>
          </a:p>
          <a:p>
            <a:pPr eaLnBrk="1" hangingPunct="1"/>
            <a:r>
              <a:rPr lang="en-US" altLang="en-US" sz="4000" dirty="0">
                <a:latin typeface="Times New Roman" pitchFamily="18" charset="0"/>
              </a:rPr>
              <a:t>C</a:t>
            </a:r>
            <a:r>
              <a:rPr lang="en-US" altLang="en-US" sz="4000" baseline="-25000" dirty="0">
                <a:latin typeface="Times New Roman" pitchFamily="18" charset="0"/>
              </a:rPr>
              <a:t>2</a:t>
            </a:r>
            <a:r>
              <a:rPr lang="en-US" altLang="en-US" sz="4000" dirty="0">
                <a:latin typeface="Times New Roman" pitchFamily="18" charset="0"/>
              </a:rPr>
              <a:t>H</a:t>
            </a:r>
            <a:r>
              <a:rPr lang="en-US" altLang="en-US" sz="4000" baseline="-25000" dirty="0">
                <a:latin typeface="Times New Roman" pitchFamily="18" charset="0"/>
              </a:rPr>
              <a:t>5</a:t>
            </a:r>
            <a:r>
              <a:rPr lang="en-US" altLang="en-US" sz="4000" dirty="0">
                <a:latin typeface="Times New Roman" pitchFamily="18" charset="0"/>
              </a:rPr>
              <a:t>COOH </a:t>
            </a:r>
          </a:p>
          <a:p>
            <a:pPr eaLnBrk="1" hangingPunct="1"/>
            <a:r>
              <a:rPr lang="en-US" altLang="en-US" sz="4000" dirty="0">
                <a:latin typeface="Times New Roman" pitchFamily="18" charset="0"/>
              </a:rPr>
              <a:t>C</a:t>
            </a:r>
            <a:r>
              <a:rPr lang="en-US" altLang="en-US" sz="4000" baseline="-25000" dirty="0">
                <a:latin typeface="Times New Roman" pitchFamily="18" charset="0"/>
              </a:rPr>
              <a:t>4</a:t>
            </a:r>
            <a:r>
              <a:rPr lang="en-US" altLang="en-US" sz="4000" dirty="0">
                <a:latin typeface="Times New Roman" pitchFamily="18" charset="0"/>
              </a:rPr>
              <a:t>H</a:t>
            </a:r>
            <a:r>
              <a:rPr lang="en-US" altLang="en-US" sz="4000" baseline="-25000" dirty="0">
                <a:latin typeface="Times New Roman" pitchFamily="18" charset="0"/>
              </a:rPr>
              <a:t>9</a:t>
            </a:r>
            <a:r>
              <a:rPr lang="en-US" altLang="en-US" sz="4000" dirty="0">
                <a:latin typeface="Times New Roman" pitchFamily="18" charset="0"/>
              </a:rPr>
              <a:t>COOH</a:t>
            </a:r>
            <a:endParaRPr lang="en-US" sz="4000" dirty="0"/>
          </a:p>
        </p:txBody>
      </p:sp>
      <p:sp>
        <p:nvSpPr>
          <p:cNvPr id="75" name="Text Box 11"/>
          <p:cNvSpPr txBox="1">
            <a:spLocks noChangeArrowheads="1"/>
          </p:cNvSpPr>
          <p:nvPr/>
        </p:nvSpPr>
        <p:spPr bwMode="auto">
          <a:xfrm>
            <a:off x="7175178" y="9640866"/>
            <a:ext cx="4750018" cy="707886"/>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4000" dirty="0">
                <a:solidFill>
                  <a:srgbClr val="FF0000"/>
                </a:solidFill>
                <a:latin typeface="Times New Roman" pitchFamily="18" charset="0"/>
              </a:rPr>
              <a:t>C</a:t>
            </a:r>
            <a:r>
              <a:rPr lang="en-US" altLang="en-US" sz="4000" baseline="-25000" dirty="0">
                <a:solidFill>
                  <a:srgbClr val="FF0000"/>
                </a:solidFill>
                <a:latin typeface="Times New Roman" pitchFamily="18" charset="0"/>
              </a:rPr>
              <a:t>n</a:t>
            </a:r>
            <a:r>
              <a:rPr lang="en-US" altLang="en-US" sz="4000" dirty="0">
                <a:solidFill>
                  <a:srgbClr val="FF0000"/>
                </a:solidFill>
                <a:latin typeface="Times New Roman" pitchFamily="18" charset="0"/>
              </a:rPr>
              <a:t>H</a:t>
            </a:r>
            <a:r>
              <a:rPr lang="en-US" altLang="en-US" sz="4000" baseline="-25000" dirty="0">
                <a:solidFill>
                  <a:srgbClr val="FF0000"/>
                </a:solidFill>
                <a:latin typeface="Times New Roman" pitchFamily="18" charset="0"/>
              </a:rPr>
              <a:t>2n+1</a:t>
            </a:r>
            <a:r>
              <a:rPr lang="en-US" altLang="en-US" sz="4000" dirty="0">
                <a:solidFill>
                  <a:srgbClr val="FF0000"/>
                </a:solidFill>
                <a:latin typeface="Times New Roman" pitchFamily="18" charset="0"/>
              </a:rPr>
              <a:t>COOH (n ≥ 0)</a:t>
            </a:r>
            <a:endParaRPr lang="en-US" altLang="en-US" sz="4000" dirty="0">
              <a:solidFill>
                <a:srgbClr val="FF0000"/>
              </a:solidFill>
              <a:latin typeface="Times New Roman" pitchFamily="18" charset="0"/>
              <a:cs typeface="Times New Roman" pitchFamily="18" charset="0"/>
            </a:endParaRPr>
          </a:p>
        </p:txBody>
      </p:sp>
      <p:sp>
        <p:nvSpPr>
          <p:cNvPr id="76" name="Text Box 11"/>
          <p:cNvSpPr txBox="1">
            <a:spLocks noChangeArrowheads="1"/>
          </p:cNvSpPr>
          <p:nvPr/>
        </p:nvSpPr>
        <p:spPr bwMode="auto">
          <a:xfrm>
            <a:off x="4128765" y="9710385"/>
            <a:ext cx="19495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4000" dirty="0">
                <a:latin typeface="Times New Roman" pitchFamily="18" charset="0"/>
              </a:rPr>
              <a:t>CTTQ:</a:t>
            </a:r>
            <a:r>
              <a:rPr lang="en-US" altLang="en-US" sz="4000" dirty="0"/>
              <a:t>  </a:t>
            </a:r>
          </a:p>
        </p:txBody>
      </p:sp>
      <p:sp>
        <p:nvSpPr>
          <p:cNvPr id="77" name="TextBox 1"/>
          <p:cNvSpPr txBox="1">
            <a:spLocks noChangeArrowheads="1"/>
          </p:cNvSpPr>
          <p:nvPr/>
        </p:nvSpPr>
        <p:spPr bwMode="auto">
          <a:xfrm>
            <a:off x="3829993" y="10741026"/>
            <a:ext cx="59483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4000" dirty="0">
                <a:latin typeface="Times New Roman" pitchFamily="18" charset="0"/>
                <a:cs typeface="Times New Roman" pitchFamily="18" charset="0"/>
              </a:rPr>
              <a:t>CTPT: </a:t>
            </a:r>
            <a:r>
              <a:rPr lang="en-US" altLang="en-US" sz="4000" b="1" dirty="0">
                <a:solidFill>
                  <a:srgbClr val="FF0000"/>
                </a:solidFill>
                <a:latin typeface="Times New Roman" pitchFamily="18" charset="0"/>
                <a:cs typeface="Times New Roman" pitchFamily="18" charset="0"/>
              </a:rPr>
              <a:t>C</a:t>
            </a:r>
            <a:r>
              <a:rPr lang="en-US" altLang="en-US" sz="4000" b="1" baseline="-25000" dirty="0">
                <a:solidFill>
                  <a:srgbClr val="FF0000"/>
                </a:solidFill>
                <a:latin typeface="Times New Roman" pitchFamily="18" charset="0"/>
                <a:cs typeface="Times New Roman" pitchFamily="18" charset="0"/>
              </a:rPr>
              <a:t>m</a:t>
            </a:r>
            <a:r>
              <a:rPr lang="en-US" altLang="en-US" sz="4000" b="1" dirty="0">
                <a:solidFill>
                  <a:srgbClr val="FF0000"/>
                </a:solidFill>
                <a:latin typeface="Times New Roman" pitchFamily="18" charset="0"/>
                <a:cs typeface="Times New Roman" pitchFamily="18" charset="0"/>
              </a:rPr>
              <a:t>H</a:t>
            </a:r>
            <a:r>
              <a:rPr lang="en-US" altLang="en-US" sz="4000" b="1" baseline="-25000" dirty="0">
                <a:solidFill>
                  <a:srgbClr val="FF0000"/>
                </a:solidFill>
                <a:latin typeface="Times New Roman" pitchFamily="18" charset="0"/>
                <a:cs typeface="Times New Roman" pitchFamily="18" charset="0"/>
              </a:rPr>
              <a:t>2m</a:t>
            </a:r>
            <a:r>
              <a:rPr lang="en-US" altLang="en-US" sz="4000" b="1" dirty="0">
                <a:solidFill>
                  <a:srgbClr val="FF0000"/>
                </a:solidFill>
                <a:latin typeface="Times New Roman" pitchFamily="18" charset="0"/>
                <a:cs typeface="Times New Roman" pitchFamily="18" charset="0"/>
              </a:rPr>
              <a:t>O</a:t>
            </a:r>
            <a:r>
              <a:rPr lang="en-US" altLang="en-US" sz="4000" b="1" baseline="-25000" dirty="0">
                <a:solidFill>
                  <a:srgbClr val="FF0000"/>
                </a:solidFill>
                <a:latin typeface="Times New Roman" pitchFamily="18" charset="0"/>
                <a:cs typeface="Times New Roman" pitchFamily="18" charset="0"/>
              </a:rPr>
              <a:t>2</a:t>
            </a:r>
            <a:r>
              <a:rPr lang="en-US" altLang="en-US" sz="4000" b="1" dirty="0">
                <a:solidFill>
                  <a:srgbClr val="FF0000"/>
                </a:solidFill>
                <a:latin typeface="Times New Roman" pitchFamily="18" charset="0"/>
                <a:cs typeface="Times New Roman" pitchFamily="18" charset="0"/>
              </a:rPr>
              <a:t> (m ≥ 1)</a:t>
            </a:r>
          </a:p>
        </p:txBody>
      </p:sp>
    </p:spTree>
    <p:extLst>
      <p:ext uri="{BB962C8B-B14F-4D97-AF65-F5344CB8AC3E}">
        <p14:creationId xmlns:p14="http://schemas.microsoft.com/office/powerpoint/2010/main" val="186992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43;p3"/>
          <p:cNvGrpSpPr/>
          <p:nvPr/>
        </p:nvGrpSpPr>
        <p:grpSpPr>
          <a:xfrm>
            <a:off x="-455583" y="1563301"/>
            <a:ext cx="19658319" cy="830997"/>
            <a:chOff x="-288924" y="1892299"/>
            <a:chExt cx="19659598" cy="830899"/>
          </a:xfrm>
        </p:grpSpPr>
        <p:sp>
          <p:nvSpPr>
            <p:cNvPr id="3"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4" name="Google Shape;245;p3"/>
            <p:cNvSpPr txBox="1"/>
            <p:nvPr/>
          </p:nvSpPr>
          <p:spPr>
            <a:xfrm>
              <a:off x="1179622" y="1913523"/>
              <a:ext cx="822715" cy="7539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5"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Khái</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niệm</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và</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danh</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pháp</a:t>
              </a:r>
              <a:endParaRPr sz="4800" b="1" dirty="0">
                <a:solidFill>
                  <a:srgbClr val="135F82"/>
                </a:solidFill>
                <a:latin typeface="Tahoma"/>
                <a:ea typeface="Tahoma"/>
                <a:cs typeface="Tahoma"/>
                <a:sym typeface="Tahoma"/>
              </a:endParaRPr>
            </a:p>
          </p:txBody>
        </p:sp>
      </p:grpSp>
      <p:grpSp>
        <p:nvGrpSpPr>
          <p:cNvPr id="6" name="Google Shape;247;p3"/>
          <p:cNvGrpSpPr/>
          <p:nvPr/>
        </p:nvGrpSpPr>
        <p:grpSpPr>
          <a:xfrm>
            <a:off x="1103562" y="2663779"/>
            <a:ext cx="5475038" cy="1526621"/>
            <a:chOff x="166396" y="8755081"/>
            <a:chExt cx="4167639" cy="1228995"/>
          </a:xfrm>
        </p:grpSpPr>
        <p:sp>
          <p:nvSpPr>
            <p:cNvPr id="7"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8" name="Google Shape;249;p3"/>
            <p:cNvGrpSpPr/>
            <p:nvPr/>
          </p:nvGrpSpPr>
          <p:grpSpPr>
            <a:xfrm>
              <a:off x="166396" y="8780577"/>
              <a:ext cx="702538" cy="572229"/>
              <a:chOff x="-145995" y="8633545"/>
              <a:chExt cx="787401" cy="641352"/>
            </a:xfrm>
          </p:grpSpPr>
          <p:sp>
            <p:nvSpPr>
              <p:cNvPr id="10"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1"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2"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3"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4"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5"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6"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7"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8"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9"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0"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1"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9" name="Google Shape;262;p3"/>
            <p:cNvSpPr txBox="1"/>
            <p:nvPr/>
          </p:nvSpPr>
          <p:spPr>
            <a:xfrm>
              <a:off x="932118" y="8770019"/>
              <a:ext cx="3338734" cy="1214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err="1" smtClean="0">
                  <a:solidFill>
                    <a:schemeClr val="lt1"/>
                  </a:solidFill>
                  <a:latin typeface="Tahoma"/>
                  <a:ea typeface="Tahoma"/>
                  <a:cs typeface="Tahoma"/>
                  <a:sym typeface="Tahoma"/>
                </a:rPr>
                <a:t>Danh</a:t>
              </a:r>
              <a:r>
                <a:rPr lang="en-US" sz="4600" b="1" dirty="0" smtClean="0">
                  <a:solidFill>
                    <a:schemeClr val="lt1"/>
                  </a:solidFill>
                  <a:latin typeface="Tahoma"/>
                  <a:ea typeface="Tahoma"/>
                  <a:cs typeface="Tahoma"/>
                  <a:sym typeface="Tahoma"/>
                </a:rPr>
                <a:t> </a:t>
              </a:r>
              <a:r>
                <a:rPr lang="en-US" sz="4600" b="1" dirty="0" err="1" smtClean="0">
                  <a:solidFill>
                    <a:schemeClr val="lt1"/>
                  </a:solidFill>
                  <a:latin typeface="Tahoma"/>
                  <a:ea typeface="Tahoma"/>
                  <a:cs typeface="Tahoma"/>
                  <a:sym typeface="Tahoma"/>
                </a:rPr>
                <a:t>pháp</a:t>
              </a:r>
              <a:endParaRPr sz="4600" b="1" dirty="0">
                <a:solidFill>
                  <a:schemeClr val="lt1"/>
                </a:solidFill>
                <a:latin typeface="Tahoma"/>
                <a:ea typeface="Tahoma"/>
                <a:cs typeface="Tahoma"/>
                <a:sym typeface="Tahoma"/>
              </a:endParaRPr>
            </a:p>
          </p:txBody>
        </p:sp>
      </p:grpSp>
      <p:grpSp>
        <p:nvGrpSpPr>
          <p:cNvPr id="22" name="Group 66">
            <a:extLst>
              <a:ext uri="{FF2B5EF4-FFF2-40B4-BE49-F238E27FC236}">
                <a16:creationId xmlns:a16="http://schemas.microsoft.com/office/drawing/2014/main" xmlns="" id="{C4679AE0-23EB-EA4C-0A06-A09EF09E177F}"/>
              </a:ext>
            </a:extLst>
          </p:cNvPr>
          <p:cNvGrpSpPr/>
          <p:nvPr/>
        </p:nvGrpSpPr>
        <p:grpSpPr>
          <a:xfrm>
            <a:off x="462807" y="4025411"/>
            <a:ext cx="23549364" cy="8776190"/>
            <a:chOff x="4221718" y="3423084"/>
            <a:chExt cx="15942152" cy="11089678"/>
          </a:xfrm>
        </p:grpSpPr>
        <p:sp>
          <p:nvSpPr>
            <p:cNvPr id="23"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24"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grpSp>
      <p:sp>
        <p:nvSpPr>
          <p:cNvPr id="93" name="Text Box 28"/>
          <p:cNvSpPr txBox="1">
            <a:spLocks noChangeArrowheads="1"/>
          </p:cNvSpPr>
          <p:nvPr/>
        </p:nvSpPr>
        <p:spPr bwMode="auto">
          <a:xfrm>
            <a:off x="1835528" y="5872459"/>
            <a:ext cx="3723748" cy="193899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6000" dirty="0">
                <a:latin typeface="Times New Roman" pitchFamily="18" charset="0"/>
              </a:rPr>
              <a:t>TÊN THƯỜNG</a:t>
            </a:r>
          </a:p>
        </p:txBody>
      </p:sp>
      <p:sp>
        <p:nvSpPr>
          <p:cNvPr id="94" name="Text Box 29"/>
          <p:cNvSpPr txBox="1">
            <a:spLocks noChangeArrowheads="1"/>
          </p:cNvSpPr>
          <p:nvPr/>
        </p:nvSpPr>
        <p:spPr bwMode="auto">
          <a:xfrm>
            <a:off x="10293720" y="6334123"/>
            <a:ext cx="8909015" cy="1015663"/>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6000" dirty="0">
                <a:latin typeface="Times New Roman" pitchFamily="18" charset="0"/>
              </a:rPr>
              <a:t>Theo </a:t>
            </a:r>
            <a:r>
              <a:rPr lang="en-US" altLang="en-US" sz="6000" dirty="0" err="1">
                <a:latin typeface="Times New Roman" pitchFamily="18" charset="0"/>
              </a:rPr>
              <a:t>nguồn</a:t>
            </a:r>
            <a:r>
              <a:rPr lang="en-US" altLang="en-US" sz="6000" dirty="0">
                <a:latin typeface="Times New Roman" pitchFamily="18" charset="0"/>
              </a:rPr>
              <a:t> </a:t>
            </a:r>
            <a:r>
              <a:rPr lang="en-US" altLang="en-US" sz="6000" dirty="0" err="1">
                <a:latin typeface="Times New Roman" pitchFamily="18" charset="0"/>
              </a:rPr>
              <a:t>gốc</a:t>
            </a:r>
            <a:r>
              <a:rPr lang="en-US" altLang="en-US" sz="6000" dirty="0">
                <a:latin typeface="Times New Roman" pitchFamily="18" charset="0"/>
              </a:rPr>
              <a:t> </a:t>
            </a:r>
            <a:r>
              <a:rPr lang="en-US" altLang="en-US" sz="6000" dirty="0" err="1">
                <a:latin typeface="Times New Roman" pitchFamily="18" charset="0"/>
              </a:rPr>
              <a:t>tìm</a:t>
            </a:r>
            <a:r>
              <a:rPr lang="en-US" altLang="en-US" sz="6000" dirty="0">
                <a:latin typeface="Times New Roman" pitchFamily="18" charset="0"/>
              </a:rPr>
              <a:t> </a:t>
            </a:r>
            <a:r>
              <a:rPr lang="en-US" altLang="en-US" sz="6000" dirty="0" err="1">
                <a:latin typeface="Times New Roman" pitchFamily="18" charset="0"/>
              </a:rPr>
              <a:t>ra</a:t>
            </a:r>
            <a:r>
              <a:rPr lang="en-US" altLang="en-US" sz="6000" dirty="0">
                <a:latin typeface="Times New Roman" pitchFamily="18" charset="0"/>
              </a:rPr>
              <a:t> </a:t>
            </a:r>
            <a:r>
              <a:rPr lang="en-US" altLang="en-US" sz="6000" dirty="0" smtClean="0">
                <a:latin typeface="Times New Roman" pitchFamily="18" charset="0"/>
              </a:rPr>
              <a:t>acid</a:t>
            </a:r>
            <a:endParaRPr lang="en-US" altLang="en-US" sz="6000" dirty="0">
              <a:latin typeface="Times New Roman" pitchFamily="18" charset="0"/>
            </a:endParaRPr>
          </a:p>
        </p:txBody>
      </p:sp>
      <p:sp>
        <p:nvSpPr>
          <p:cNvPr id="95" name="Text Box 30"/>
          <p:cNvSpPr txBox="1">
            <a:spLocks noChangeArrowheads="1"/>
          </p:cNvSpPr>
          <p:nvPr/>
        </p:nvSpPr>
        <p:spPr bwMode="auto">
          <a:xfrm>
            <a:off x="1882648" y="9140750"/>
            <a:ext cx="3999141" cy="193899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6000" dirty="0" smtClean="0">
                <a:latin typeface="Times New Roman" pitchFamily="18" charset="0"/>
              </a:rPr>
              <a:t>TÊN </a:t>
            </a:r>
            <a:r>
              <a:rPr lang="en-US" altLang="en-US" sz="6000" dirty="0">
                <a:latin typeface="Times New Roman" pitchFamily="18" charset="0"/>
              </a:rPr>
              <a:t>THAY THẾ</a:t>
            </a:r>
          </a:p>
        </p:txBody>
      </p:sp>
      <p:sp>
        <p:nvSpPr>
          <p:cNvPr id="96" name="Text Box 31"/>
          <p:cNvSpPr txBox="1">
            <a:spLocks noChangeArrowheads="1"/>
          </p:cNvSpPr>
          <p:nvPr/>
        </p:nvSpPr>
        <p:spPr bwMode="auto">
          <a:xfrm>
            <a:off x="18321802" y="9480954"/>
            <a:ext cx="2394088" cy="10156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6000" dirty="0" smtClean="0">
                <a:latin typeface="Times New Roman" pitchFamily="18" charset="0"/>
              </a:rPr>
              <a:t>ACID</a:t>
            </a:r>
            <a:endParaRPr lang="en-US" altLang="en-US" sz="6000" dirty="0">
              <a:latin typeface="Times New Roman" pitchFamily="18" charset="0"/>
            </a:endParaRPr>
          </a:p>
        </p:txBody>
      </p:sp>
      <p:sp>
        <p:nvSpPr>
          <p:cNvPr id="97" name="Text Box 33"/>
          <p:cNvSpPr txBox="1">
            <a:spLocks noChangeArrowheads="1"/>
          </p:cNvSpPr>
          <p:nvPr/>
        </p:nvSpPr>
        <p:spPr bwMode="auto">
          <a:xfrm>
            <a:off x="8246107" y="8679084"/>
            <a:ext cx="4631267" cy="28623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6000" dirty="0" err="1">
                <a:latin typeface="Times New Roman" pitchFamily="18" charset="0"/>
              </a:rPr>
              <a:t>Tên</a:t>
            </a:r>
            <a:r>
              <a:rPr lang="en-US" altLang="en-US" sz="6000" dirty="0">
                <a:latin typeface="Times New Roman" pitchFamily="18" charset="0"/>
              </a:rPr>
              <a:t> </a:t>
            </a:r>
            <a:r>
              <a:rPr lang="en-US" altLang="en-US" sz="6000" dirty="0" smtClean="0">
                <a:latin typeface="Times New Roman" pitchFamily="18" charset="0"/>
              </a:rPr>
              <a:t>Hydrocarbon </a:t>
            </a:r>
            <a:r>
              <a:rPr lang="en-US" altLang="en-US" sz="6000" dirty="0" err="1" smtClean="0">
                <a:latin typeface="Times New Roman" pitchFamily="18" charset="0"/>
              </a:rPr>
              <a:t>bỏ</a:t>
            </a:r>
            <a:r>
              <a:rPr lang="en-US" altLang="en-US" sz="6000" dirty="0" smtClean="0">
                <a:latin typeface="Times New Roman" pitchFamily="18" charset="0"/>
              </a:rPr>
              <a:t> e</a:t>
            </a:r>
            <a:endParaRPr lang="en-US" altLang="en-US" sz="6000" dirty="0">
              <a:latin typeface="Times New Roman" pitchFamily="18" charset="0"/>
            </a:endParaRPr>
          </a:p>
        </p:txBody>
      </p:sp>
      <p:sp>
        <p:nvSpPr>
          <p:cNvPr id="98" name="Text Box 34"/>
          <p:cNvSpPr txBox="1">
            <a:spLocks noChangeArrowheads="1"/>
          </p:cNvSpPr>
          <p:nvPr/>
        </p:nvSpPr>
        <p:spPr bwMode="auto">
          <a:xfrm>
            <a:off x="13554845" y="9378479"/>
            <a:ext cx="1206094" cy="14465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spcBef>
                <a:spcPct val="50000"/>
              </a:spcBef>
            </a:pPr>
            <a:r>
              <a:rPr lang="en-US" altLang="en-US" sz="8800" dirty="0" smtClean="0"/>
              <a:t>+</a:t>
            </a:r>
            <a:endParaRPr lang="en-US" altLang="en-US" sz="8800" dirty="0"/>
          </a:p>
        </p:txBody>
      </p:sp>
      <p:sp>
        <p:nvSpPr>
          <p:cNvPr id="99" name="Text Box 35"/>
          <p:cNvSpPr txBox="1">
            <a:spLocks noChangeArrowheads="1"/>
          </p:cNvSpPr>
          <p:nvPr/>
        </p:nvSpPr>
        <p:spPr bwMode="auto">
          <a:xfrm>
            <a:off x="15806268" y="9480954"/>
            <a:ext cx="1851111" cy="10156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6000" dirty="0">
                <a:latin typeface="Times New Roman" pitchFamily="18" charset="0"/>
              </a:rPr>
              <a:t>OIC </a:t>
            </a:r>
          </a:p>
        </p:txBody>
      </p:sp>
      <p:sp>
        <p:nvSpPr>
          <p:cNvPr id="100" name="Right Arrow 99"/>
          <p:cNvSpPr/>
          <p:nvPr/>
        </p:nvSpPr>
        <p:spPr>
          <a:xfrm>
            <a:off x="7766160" y="6419874"/>
            <a:ext cx="1668415" cy="84416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8800" dirty="0"/>
          </a:p>
        </p:txBody>
      </p:sp>
      <p:sp>
        <p:nvSpPr>
          <p:cNvPr id="101" name="Right Arrow 100"/>
          <p:cNvSpPr/>
          <p:nvPr/>
        </p:nvSpPr>
        <p:spPr>
          <a:xfrm>
            <a:off x="6595128" y="9753059"/>
            <a:ext cx="1171031" cy="6973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p>
        </p:txBody>
      </p:sp>
    </p:spTree>
    <p:extLst>
      <p:ext uri="{BB962C8B-B14F-4D97-AF65-F5344CB8AC3E}">
        <p14:creationId xmlns:p14="http://schemas.microsoft.com/office/powerpoint/2010/main" val="37850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down)">
                                      <p:cBhvr>
                                        <p:cTn id="22" dur="5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wipe(left)">
                                      <p:cBhvr>
                                        <p:cTn id="27" dur="500"/>
                                        <p:tgtEl>
                                          <p:spTgt spid="10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left)">
                                      <p:cBhvr>
                                        <p:cTn id="31" dur="500"/>
                                        <p:tgtEl>
                                          <p:spTgt spid="9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wipe(left)">
                                      <p:cBhvr>
                                        <p:cTn id="36" dur="500"/>
                                        <p:tgtEl>
                                          <p:spTgt spid="9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wipe(left)">
                                      <p:cBhvr>
                                        <p:cTn id="40" dur="500"/>
                                        <p:tgtEl>
                                          <p:spTgt spid="101"/>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96"/>
                                        </p:tgtEl>
                                        <p:attrNameLst>
                                          <p:attrName>style.visibility</p:attrName>
                                        </p:attrNameLst>
                                      </p:cBhvr>
                                      <p:to>
                                        <p:strVal val="visible"/>
                                      </p:to>
                                    </p:set>
                                    <p:animEffect transition="in" filter="wipe(left)">
                                      <p:cBhvr>
                                        <p:cTn id="44" dur="500"/>
                                        <p:tgtEl>
                                          <p:spTgt spid="96"/>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wipe(left)">
                                      <p:cBhvr>
                                        <p:cTn id="48" dur="500"/>
                                        <p:tgtEl>
                                          <p:spTgt spid="97"/>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wipe(left)">
                                      <p:cBhvr>
                                        <p:cTn id="52" dur="500"/>
                                        <p:tgtEl>
                                          <p:spTgt spid="98"/>
                                        </p:tgtEl>
                                      </p:cBhvr>
                                    </p:animEffect>
                                  </p:childTnLst>
                                </p:cTn>
                              </p:par>
                            </p:childTnLst>
                          </p:cTn>
                        </p:par>
                        <p:par>
                          <p:cTn id="53" fill="hold">
                            <p:stCondLst>
                              <p:cond delay="2500"/>
                            </p:stCondLst>
                            <p:childTnLst>
                              <p:par>
                                <p:cTn id="54" presetID="22" presetClass="entr" presetSubtype="8" fill="hold" grpId="0" nodeType="after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left)">
                                      <p:cBhvr>
                                        <p:cTn id="56"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4" name="AutoShape 152"/>
          <p:cNvSpPr>
            <a:spLocks noChangeArrowheads="1"/>
          </p:cNvSpPr>
          <p:nvPr/>
        </p:nvSpPr>
        <p:spPr bwMode="auto">
          <a:xfrm>
            <a:off x="16019980" y="11224925"/>
            <a:ext cx="7298742" cy="1006593"/>
          </a:xfrm>
          <a:prstGeom prst="roundRect">
            <a:avLst>
              <a:gd name="adj" fmla="val 16667"/>
            </a:avLst>
          </a:prstGeom>
          <a:solidFill>
            <a:srgbClr val="00FF00">
              <a:alpha val="4196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3457" name="AutoShape 145"/>
          <p:cNvSpPr>
            <a:spLocks noChangeArrowheads="1"/>
          </p:cNvSpPr>
          <p:nvPr/>
        </p:nvSpPr>
        <p:spPr bwMode="auto">
          <a:xfrm>
            <a:off x="16019981" y="4115279"/>
            <a:ext cx="6337711" cy="1006591"/>
          </a:xfrm>
          <a:prstGeom prst="roundRect">
            <a:avLst>
              <a:gd name="adj" fmla="val 16667"/>
            </a:avLst>
          </a:prstGeom>
          <a:solidFill>
            <a:srgbClr val="00FF00">
              <a:alpha val="4196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3460" name="AutoShape 148"/>
          <p:cNvSpPr>
            <a:spLocks noChangeArrowheads="1"/>
          </p:cNvSpPr>
          <p:nvPr/>
        </p:nvSpPr>
        <p:spPr bwMode="auto">
          <a:xfrm>
            <a:off x="16019980" y="6131636"/>
            <a:ext cx="7298742" cy="1727400"/>
          </a:xfrm>
          <a:prstGeom prst="roundRect">
            <a:avLst>
              <a:gd name="adj" fmla="val 16667"/>
            </a:avLst>
          </a:prstGeom>
          <a:solidFill>
            <a:srgbClr val="00FF00">
              <a:alpha val="4196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3462" name="AutoShape 150"/>
          <p:cNvSpPr>
            <a:spLocks noChangeArrowheads="1"/>
          </p:cNvSpPr>
          <p:nvPr/>
        </p:nvSpPr>
        <p:spPr bwMode="auto">
          <a:xfrm>
            <a:off x="16019981" y="8005103"/>
            <a:ext cx="5761941" cy="1295550"/>
          </a:xfrm>
          <a:prstGeom prst="roundRect">
            <a:avLst>
              <a:gd name="adj" fmla="val 16667"/>
            </a:avLst>
          </a:prstGeom>
          <a:solidFill>
            <a:srgbClr val="00FF00">
              <a:alpha val="4196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3463" name="AutoShape 151"/>
          <p:cNvSpPr>
            <a:spLocks noChangeArrowheads="1"/>
          </p:cNvSpPr>
          <p:nvPr/>
        </p:nvSpPr>
        <p:spPr bwMode="auto">
          <a:xfrm>
            <a:off x="16019981" y="9443546"/>
            <a:ext cx="6913482" cy="1584507"/>
          </a:xfrm>
          <a:prstGeom prst="roundRect">
            <a:avLst>
              <a:gd name="adj" fmla="val 16667"/>
            </a:avLst>
          </a:prstGeom>
          <a:solidFill>
            <a:srgbClr val="00FF00">
              <a:alpha val="4196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5367" name="Rectangle 140"/>
          <p:cNvSpPr>
            <a:spLocks noChangeArrowheads="1"/>
          </p:cNvSpPr>
          <p:nvPr/>
        </p:nvSpPr>
        <p:spPr bwMode="auto">
          <a:xfrm>
            <a:off x="8340214" y="946261"/>
            <a:ext cx="7489253" cy="12676069"/>
          </a:xfrm>
          <a:prstGeom prst="rect">
            <a:avLst/>
          </a:prstGeom>
          <a:solidFill>
            <a:srgbClr val="FFFF00">
              <a:alpha val="38823"/>
            </a:srgbClr>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5368" name="Rectangle 139"/>
          <p:cNvSpPr>
            <a:spLocks noChangeArrowheads="1"/>
          </p:cNvSpPr>
          <p:nvPr/>
        </p:nvSpPr>
        <p:spPr bwMode="auto">
          <a:xfrm>
            <a:off x="965267" y="1092330"/>
            <a:ext cx="7374947" cy="12568105"/>
          </a:xfrm>
          <a:prstGeom prst="rect">
            <a:avLst/>
          </a:prstGeom>
          <a:solidFill>
            <a:srgbClr val="00FF00">
              <a:alpha val="38823"/>
            </a:srgbClr>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graphicFrame>
        <p:nvGraphicFramePr>
          <p:cNvPr id="5" name="Group 27"/>
          <p:cNvGraphicFramePr>
            <a:graphicFrameLocks noGrp="1"/>
          </p:cNvGraphicFramePr>
          <p:nvPr>
            <p:extLst>
              <p:ext uri="{D42A27DB-BD31-4B8C-83A1-F6EECF244321}">
                <p14:modId xmlns:p14="http://schemas.microsoft.com/office/powerpoint/2010/main" val="3476091915"/>
              </p:ext>
            </p:extLst>
          </p:nvPr>
        </p:nvGraphicFramePr>
        <p:xfrm>
          <a:off x="952565" y="997066"/>
          <a:ext cx="22467765" cy="1035568"/>
        </p:xfrm>
        <a:graphic>
          <a:graphicData uri="http://schemas.openxmlformats.org/drawingml/2006/table">
            <a:tbl>
              <a:tblPr/>
              <a:tblGrid>
                <a:gridCol w="7489256"/>
                <a:gridCol w="7489253"/>
                <a:gridCol w="7489256"/>
              </a:tblGrid>
              <a:tr h="10355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5600" b="0" i="0" u="none" strike="noStrike" cap="none" normalizeH="0" baseline="0" dirty="0" smtClean="0">
                          <a:ln>
                            <a:noFill/>
                          </a:ln>
                          <a:solidFill>
                            <a:schemeClr val="tx1"/>
                          </a:solidFill>
                          <a:effectLst/>
                          <a:latin typeface="Arial" charset="0"/>
                          <a:cs typeface="Arial" charset="0"/>
                        </a:rPr>
                        <a:t>acid</a:t>
                      </a:r>
                    </a:p>
                  </a:txBody>
                  <a:tcPr marL="243856" marR="243856" marT="91015" marB="910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3600" b="1" i="0" u="none" strike="noStrike" cap="none" normalizeH="0" baseline="0" smtClean="0">
                          <a:ln>
                            <a:noFill/>
                          </a:ln>
                          <a:solidFill>
                            <a:schemeClr val="tx1"/>
                          </a:solidFill>
                          <a:effectLst/>
                          <a:latin typeface="Arial" charset="0"/>
                          <a:cs typeface="Arial" charset="0"/>
                        </a:rPr>
                        <a:t>TÊN </a:t>
                      </a:r>
                      <a:r>
                        <a:rPr kumimoji="0" lang="en-US" sz="3600" b="1" i="0" u="none" strike="noStrike" cap="none" normalizeH="0" baseline="0" smtClean="0">
                          <a:ln>
                            <a:noFill/>
                          </a:ln>
                          <a:solidFill>
                            <a:schemeClr val="tx1"/>
                          </a:solidFill>
                          <a:effectLst/>
                          <a:latin typeface="Arial" charset="0"/>
                          <a:cs typeface="Arial" charset="0"/>
                        </a:rPr>
                        <a:t>THÔNG</a:t>
                      </a:r>
                      <a:r>
                        <a:rPr kumimoji="0" lang="vi-VN" sz="3600" b="1" i="0" u="none" strike="noStrike" cap="none" normalizeH="0" baseline="0" smtClean="0">
                          <a:ln>
                            <a:noFill/>
                          </a:ln>
                          <a:solidFill>
                            <a:schemeClr val="tx1"/>
                          </a:solidFill>
                          <a:effectLst/>
                          <a:latin typeface="Arial" charset="0"/>
                          <a:cs typeface="Arial" charset="0"/>
                        </a:rPr>
                        <a:t>THƯỜNG</a:t>
                      </a:r>
                    </a:p>
                  </a:txBody>
                  <a:tcPr marL="243856" marR="243856" marT="91015" marB="910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5600" b="0" i="0" u="none" strike="noStrike" cap="none" normalizeH="0" baseline="0" dirty="0" smtClean="0">
                          <a:ln>
                            <a:noFill/>
                          </a:ln>
                          <a:solidFill>
                            <a:schemeClr val="tx1"/>
                          </a:solidFill>
                          <a:effectLst/>
                          <a:latin typeface="Arial" charset="0"/>
                          <a:cs typeface="Arial" charset="0"/>
                        </a:rPr>
                        <a:t>TÊN </a:t>
                      </a:r>
                      <a:r>
                        <a:rPr kumimoji="0" lang="en-US" sz="5600" b="0" i="0" u="none" strike="noStrike" cap="none" normalizeH="0" baseline="0" dirty="0" smtClean="0">
                          <a:ln>
                            <a:noFill/>
                          </a:ln>
                          <a:solidFill>
                            <a:schemeClr val="tx1"/>
                          </a:solidFill>
                          <a:effectLst/>
                          <a:latin typeface="Arial" charset="0"/>
                          <a:cs typeface="Arial" charset="0"/>
                        </a:rPr>
                        <a:t>THAY THẾ</a:t>
                      </a:r>
                      <a:endParaRPr kumimoji="0" lang="vi-VN" sz="5600" b="0" i="0" u="none" strike="noStrike" cap="none" normalizeH="0" baseline="0" dirty="0" smtClean="0">
                        <a:ln>
                          <a:noFill/>
                        </a:ln>
                        <a:solidFill>
                          <a:schemeClr val="tx1"/>
                        </a:solidFill>
                        <a:effectLst/>
                        <a:latin typeface="Arial" charset="0"/>
                        <a:cs typeface="Arial" charset="0"/>
                      </a:endParaRPr>
                    </a:p>
                  </a:txBody>
                  <a:tcPr marL="243856" marR="243856" marT="91015" marB="910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42695964"/>
              </p:ext>
            </p:extLst>
          </p:nvPr>
        </p:nvGraphicFramePr>
        <p:xfrm>
          <a:off x="939866" y="5140921"/>
          <a:ext cx="22467765" cy="1035568"/>
        </p:xfrm>
        <a:graphic>
          <a:graphicData uri="http://schemas.openxmlformats.org/drawingml/2006/table">
            <a:tbl>
              <a:tblPr/>
              <a:tblGrid>
                <a:gridCol w="7489256"/>
                <a:gridCol w="7489253"/>
                <a:gridCol w="7489256"/>
              </a:tblGrid>
              <a:tr h="10355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smtClean="0">
                        <a:ln>
                          <a:noFill/>
                        </a:ln>
                        <a:solidFill>
                          <a:schemeClr val="tx1"/>
                        </a:solidFill>
                        <a:effectLst/>
                        <a:latin typeface="Arial" charset="0"/>
                        <a:cs typeface="Arial" charset="0"/>
                      </a:endParaRPr>
                    </a:p>
                  </a:txBody>
                  <a:tcPr marL="243856" marR="243856" marT="91015" marB="910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015" marB="910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rgbClr val="FF0000"/>
                        </a:solidFill>
                        <a:effectLst/>
                        <a:latin typeface="Arial" charset="0"/>
                        <a:cs typeface="Arial" charset="0"/>
                      </a:endParaRPr>
                    </a:p>
                  </a:txBody>
                  <a:tcPr marL="243856" marR="243856" marT="91015" marB="910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38576772"/>
              </p:ext>
            </p:extLst>
          </p:nvPr>
        </p:nvGraphicFramePr>
        <p:xfrm>
          <a:off x="939866" y="4089876"/>
          <a:ext cx="22467765" cy="1051046"/>
        </p:xfrm>
        <a:graphic>
          <a:graphicData uri="http://schemas.openxmlformats.org/drawingml/2006/table">
            <a:tbl>
              <a:tblPr/>
              <a:tblGrid>
                <a:gridCol w="7489256"/>
                <a:gridCol w="7489253"/>
                <a:gridCol w="7489256"/>
              </a:tblGrid>
              <a:tr h="1051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449" marB="9144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449" marB="914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rgbClr val="FF0000"/>
                        </a:solidFill>
                        <a:effectLst/>
                        <a:latin typeface="Arial" charset="0"/>
                        <a:cs typeface="Arial" charset="0"/>
                      </a:endParaRPr>
                    </a:p>
                  </a:txBody>
                  <a:tcPr marL="243856" marR="243856" marT="91449" marB="9144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02806323"/>
              </p:ext>
            </p:extLst>
          </p:nvPr>
        </p:nvGraphicFramePr>
        <p:xfrm>
          <a:off x="939866" y="3064231"/>
          <a:ext cx="22467765" cy="1035568"/>
        </p:xfrm>
        <a:graphic>
          <a:graphicData uri="http://schemas.openxmlformats.org/drawingml/2006/table">
            <a:tbl>
              <a:tblPr/>
              <a:tblGrid>
                <a:gridCol w="7489256"/>
                <a:gridCol w="7489253"/>
                <a:gridCol w="7489256"/>
              </a:tblGrid>
              <a:tr h="10355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smtClean="0">
                        <a:ln>
                          <a:noFill/>
                        </a:ln>
                        <a:solidFill>
                          <a:schemeClr val="tx1"/>
                        </a:solidFill>
                        <a:effectLst/>
                        <a:latin typeface="Arial" charset="0"/>
                        <a:cs typeface="Arial" charset="0"/>
                      </a:endParaRPr>
                    </a:p>
                  </a:txBody>
                  <a:tcPr marL="243856" marR="243856" marT="91015" marB="910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smtClean="0">
                        <a:ln>
                          <a:noFill/>
                        </a:ln>
                        <a:solidFill>
                          <a:schemeClr val="tx1"/>
                        </a:solidFill>
                        <a:effectLst/>
                        <a:latin typeface="Arial" charset="0"/>
                        <a:cs typeface="Arial" charset="0"/>
                      </a:endParaRPr>
                    </a:p>
                  </a:txBody>
                  <a:tcPr marL="243856" marR="243856" marT="91015" marB="910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rgbClr val="FF0000"/>
                        </a:solidFill>
                        <a:effectLst/>
                        <a:latin typeface="Arial" charset="0"/>
                        <a:cs typeface="Arial" charset="0"/>
                      </a:endParaRPr>
                    </a:p>
                  </a:txBody>
                  <a:tcPr marL="243856" marR="243856" marT="91015" marB="910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3456" name="Group 144"/>
          <p:cNvGraphicFramePr>
            <a:graphicFrameLocks noGrp="1"/>
          </p:cNvGraphicFramePr>
          <p:nvPr>
            <p:extLst>
              <p:ext uri="{D42A27DB-BD31-4B8C-83A1-F6EECF244321}">
                <p14:modId xmlns:p14="http://schemas.microsoft.com/office/powerpoint/2010/main" val="3165191485"/>
              </p:ext>
            </p:extLst>
          </p:nvPr>
        </p:nvGraphicFramePr>
        <p:xfrm>
          <a:off x="939864" y="1997308"/>
          <a:ext cx="22467762" cy="1111379"/>
        </p:xfrm>
        <a:graphic>
          <a:graphicData uri="http://schemas.openxmlformats.org/drawingml/2006/table">
            <a:tbl>
              <a:tblPr/>
              <a:tblGrid>
                <a:gridCol w="7489253"/>
                <a:gridCol w="7489256"/>
                <a:gridCol w="7489253"/>
              </a:tblGrid>
              <a:tr h="1111379">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243856" marR="243856" marT="91451" marB="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243856" marR="243856" marT="91451" marB="914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243856" marR="243856" marT="91451" marB="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153994820"/>
              </p:ext>
            </p:extLst>
          </p:nvPr>
        </p:nvGraphicFramePr>
        <p:xfrm>
          <a:off x="939866" y="6185618"/>
          <a:ext cx="22467765" cy="1813134"/>
        </p:xfrm>
        <a:graphic>
          <a:graphicData uri="http://schemas.openxmlformats.org/drawingml/2006/table">
            <a:tbl>
              <a:tblPr/>
              <a:tblGrid>
                <a:gridCol w="7489256"/>
                <a:gridCol w="7489253"/>
                <a:gridCol w="7489256"/>
              </a:tblGrid>
              <a:tr h="18131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smtClean="0">
                        <a:ln>
                          <a:noFill/>
                        </a:ln>
                        <a:solidFill>
                          <a:schemeClr val="tx1"/>
                        </a:solidFill>
                        <a:effectLst/>
                        <a:latin typeface="Arial" charset="0"/>
                        <a:cs typeface="Arial" charset="0"/>
                      </a:endParaRPr>
                    </a:p>
                  </a:txBody>
                  <a:tcPr marL="243856" marR="243856" marT="91495" marB="914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495" marB="914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rgbClr val="FF0000"/>
                        </a:solidFill>
                        <a:effectLst/>
                        <a:latin typeface="Arial" charset="0"/>
                        <a:cs typeface="Arial" charset="0"/>
                      </a:endParaRPr>
                    </a:p>
                  </a:txBody>
                  <a:tcPr marL="243856" marR="243856" marT="91495" marB="914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74" name="Text Box 5"/>
          <p:cNvSpPr txBox="1">
            <a:spLocks noChangeArrowheads="1"/>
          </p:cNvSpPr>
          <p:nvPr/>
        </p:nvSpPr>
        <p:spPr bwMode="auto">
          <a:xfrm>
            <a:off x="939866" y="5283815"/>
            <a:ext cx="7811007" cy="88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ltLang="en-US" sz="4300" b="1"/>
              <a:t>CH</a:t>
            </a:r>
            <a:r>
              <a:rPr lang="en-US" altLang="en-US" sz="4300" b="1" baseline="-25000"/>
              <a:t>3</a:t>
            </a:r>
            <a:r>
              <a:rPr lang="en-US" altLang="en-US" sz="4300" b="1"/>
              <a:t> – CH</a:t>
            </a:r>
            <a:r>
              <a:rPr lang="en-US" altLang="en-US" sz="4300" b="1" baseline="-25000"/>
              <a:t>2</a:t>
            </a:r>
            <a:r>
              <a:rPr lang="en-US" altLang="en-US" sz="4300" b="1"/>
              <a:t> – CH</a:t>
            </a:r>
            <a:r>
              <a:rPr lang="en-US" altLang="en-US" sz="4300" b="1" baseline="-25000"/>
              <a:t>2</a:t>
            </a:r>
            <a:r>
              <a:rPr lang="en-US" altLang="en-US" sz="4300" b="1"/>
              <a:t> – COOH </a:t>
            </a:r>
          </a:p>
        </p:txBody>
      </p:sp>
      <p:grpSp>
        <p:nvGrpSpPr>
          <p:cNvPr id="13375" name="Group 25"/>
          <p:cNvGrpSpPr>
            <a:grpSpLocks/>
          </p:cNvGrpSpPr>
          <p:nvPr/>
        </p:nvGrpSpPr>
        <p:grpSpPr bwMode="auto">
          <a:xfrm>
            <a:off x="939865" y="6084006"/>
            <a:ext cx="19504235" cy="1958205"/>
            <a:chOff x="890397" y="3720403"/>
            <a:chExt cx="7313613" cy="977516"/>
          </a:xfrm>
        </p:grpSpPr>
        <p:sp>
          <p:nvSpPr>
            <p:cNvPr id="15512" name="Text Box 5"/>
            <p:cNvSpPr txBox="1">
              <a:spLocks noChangeArrowheads="1"/>
            </p:cNvSpPr>
            <p:nvPr/>
          </p:nvSpPr>
          <p:spPr bwMode="auto">
            <a:xfrm>
              <a:off x="890397" y="3720403"/>
              <a:ext cx="7313613" cy="37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ltLang="en-US" sz="4300" b="1"/>
                <a:t>CH</a:t>
              </a:r>
              <a:r>
                <a:rPr lang="en-US" altLang="en-US" sz="4300" b="1" baseline="-25000"/>
                <a:t>3</a:t>
              </a:r>
              <a:r>
                <a:rPr lang="en-US" altLang="en-US" sz="4300" b="1"/>
                <a:t> –  CH – COOH </a:t>
              </a:r>
            </a:p>
          </p:txBody>
        </p:sp>
        <p:cxnSp>
          <p:nvCxnSpPr>
            <p:cNvPr id="14" name="Straight Connector 13"/>
            <p:cNvCxnSpPr/>
            <p:nvPr/>
          </p:nvCxnSpPr>
          <p:spPr bwMode="auto">
            <a:xfrm rot="5400000">
              <a:off x="1598691" y="4183254"/>
              <a:ext cx="35665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514" name="Text Box 5"/>
            <p:cNvSpPr txBox="1">
              <a:spLocks noChangeArrowheads="1"/>
            </p:cNvSpPr>
            <p:nvPr/>
          </p:nvSpPr>
          <p:spPr bwMode="auto">
            <a:xfrm>
              <a:off x="1604772" y="4321503"/>
              <a:ext cx="928688" cy="37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ltLang="en-US" sz="4300" b="1"/>
                <a:t>CH</a:t>
              </a:r>
              <a:r>
                <a:rPr lang="en-US" altLang="en-US" sz="4300" b="1" baseline="-25000"/>
                <a:t>3</a:t>
              </a:r>
              <a:r>
                <a:rPr lang="en-US" altLang="en-US" sz="4300" b="1"/>
                <a:t>  </a:t>
              </a:r>
            </a:p>
          </p:txBody>
        </p:sp>
      </p:grpSp>
      <p:graphicFrame>
        <p:nvGraphicFramePr>
          <p:cNvPr id="13" name="Table 12"/>
          <p:cNvGraphicFramePr>
            <a:graphicFrameLocks noGrp="1"/>
          </p:cNvGraphicFramePr>
          <p:nvPr>
            <p:extLst>
              <p:ext uri="{D42A27DB-BD31-4B8C-83A1-F6EECF244321}">
                <p14:modId xmlns:p14="http://schemas.microsoft.com/office/powerpoint/2010/main" val="4186315630"/>
              </p:ext>
            </p:extLst>
          </p:nvPr>
        </p:nvGraphicFramePr>
        <p:xfrm>
          <a:off x="939866" y="7973349"/>
          <a:ext cx="22467765" cy="1308251"/>
        </p:xfrm>
        <a:graphic>
          <a:graphicData uri="http://schemas.openxmlformats.org/drawingml/2006/table">
            <a:tbl>
              <a:tblPr/>
              <a:tblGrid>
                <a:gridCol w="7489256"/>
                <a:gridCol w="7489253"/>
                <a:gridCol w="7489256"/>
              </a:tblGrid>
              <a:tr h="13082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dirty="0" smtClean="0">
                        <a:ln>
                          <a:noFill/>
                        </a:ln>
                        <a:solidFill>
                          <a:schemeClr val="tx1"/>
                        </a:solidFill>
                        <a:effectLst/>
                        <a:latin typeface="Arial" charset="0"/>
                        <a:cs typeface="Arial" charset="0"/>
                      </a:endParaRPr>
                    </a:p>
                  </a:txBody>
                  <a:tcPr marL="243856" marR="243856" marT="91505" marB="915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505" marB="915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dirty="0" smtClean="0">
                        <a:ln>
                          <a:noFill/>
                        </a:ln>
                        <a:solidFill>
                          <a:srgbClr val="FF0000"/>
                        </a:solidFill>
                        <a:effectLst/>
                        <a:latin typeface="Arial" charset="0"/>
                        <a:cs typeface="Arial" charset="0"/>
                      </a:endParaRPr>
                    </a:p>
                  </a:txBody>
                  <a:tcPr marL="243856" marR="243856" marT="91505" marB="915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86" name="TextBox 14"/>
          <p:cNvSpPr txBox="1">
            <a:spLocks noChangeArrowheads="1"/>
          </p:cNvSpPr>
          <p:nvPr/>
        </p:nvSpPr>
        <p:spPr bwMode="auto">
          <a:xfrm>
            <a:off x="939866" y="1997308"/>
            <a:ext cx="4191273"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a:t>HCOOH</a:t>
            </a:r>
          </a:p>
        </p:txBody>
      </p:sp>
      <p:sp>
        <p:nvSpPr>
          <p:cNvPr id="13387" name="TextBox 15"/>
          <p:cNvSpPr txBox="1">
            <a:spLocks noChangeArrowheads="1"/>
          </p:cNvSpPr>
          <p:nvPr/>
        </p:nvSpPr>
        <p:spPr bwMode="auto">
          <a:xfrm>
            <a:off x="8560362" y="2140200"/>
            <a:ext cx="4953323"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formic acid</a:t>
            </a:r>
            <a:endParaRPr lang="en-US" altLang="en-US" sz="5700" dirty="0"/>
          </a:p>
        </p:txBody>
      </p:sp>
      <p:sp>
        <p:nvSpPr>
          <p:cNvPr id="13388" name="TextBox 16"/>
          <p:cNvSpPr txBox="1">
            <a:spLocks noChangeArrowheads="1"/>
          </p:cNvSpPr>
          <p:nvPr/>
        </p:nvSpPr>
        <p:spPr bwMode="auto">
          <a:xfrm>
            <a:off x="15990343" y="1997308"/>
            <a:ext cx="6286911"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err="1"/>
              <a:t>metan</a:t>
            </a:r>
            <a:r>
              <a:rPr lang="en-US" altLang="en-US" sz="5700" dirty="0" err="1">
                <a:solidFill>
                  <a:srgbClr val="FF0000"/>
                </a:solidFill>
              </a:rPr>
              <a:t>oic</a:t>
            </a:r>
            <a:endParaRPr lang="en-US" altLang="en-US" sz="5700" dirty="0"/>
          </a:p>
        </p:txBody>
      </p:sp>
      <p:sp>
        <p:nvSpPr>
          <p:cNvPr id="13389" name="TextBox 17"/>
          <p:cNvSpPr txBox="1">
            <a:spLocks noChangeArrowheads="1"/>
          </p:cNvSpPr>
          <p:nvPr/>
        </p:nvSpPr>
        <p:spPr bwMode="auto">
          <a:xfrm>
            <a:off x="939865" y="2997549"/>
            <a:ext cx="5334347"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a:latin typeface="VNI-Helve" pitchFamily="2" charset="0"/>
              </a:rPr>
              <a:t>CH</a:t>
            </a:r>
            <a:r>
              <a:rPr lang="en-US" altLang="en-US" sz="5700" baseline="-25000">
                <a:latin typeface="VNI-Helve" pitchFamily="2" charset="0"/>
              </a:rPr>
              <a:t>3</a:t>
            </a:r>
            <a:r>
              <a:rPr lang="en-US" altLang="en-US" sz="5700">
                <a:latin typeface="VNI-Helve" pitchFamily="2" charset="0"/>
              </a:rPr>
              <a:t>COOH</a:t>
            </a:r>
            <a:endParaRPr lang="en-US" altLang="en-US" sz="5700"/>
          </a:p>
        </p:txBody>
      </p:sp>
      <p:sp>
        <p:nvSpPr>
          <p:cNvPr id="13390" name="TextBox 18"/>
          <p:cNvSpPr txBox="1">
            <a:spLocks noChangeArrowheads="1"/>
          </p:cNvSpPr>
          <p:nvPr/>
        </p:nvSpPr>
        <p:spPr bwMode="auto">
          <a:xfrm>
            <a:off x="8560362" y="3140441"/>
            <a:ext cx="4953323"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acetic acid</a:t>
            </a:r>
            <a:endParaRPr lang="en-US" altLang="en-US" sz="5700" dirty="0"/>
          </a:p>
        </p:txBody>
      </p:sp>
      <p:sp>
        <p:nvSpPr>
          <p:cNvPr id="13391" name="TextBox 19"/>
          <p:cNvSpPr txBox="1">
            <a:spLocks noChangeArrowheads="1"/>
          </p:cNvSpPr>
          <p:nvPr/>
        </p:nvSpPr>
        <p:spPr bwMode="auto">
          <a:xfrm>
            <a:off x="15990343" y="3073758"/>
            <a:ext cx="5524861"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err="1"/>
              <a:t>etan</a:t>
            </a:r>
            <a:r>
              <a:rPr lang="en-US" altLang="en-US" sz="5700" dirty="0" err="1">
                <a:solidFill>
                  <a:srgbClr val="FF0000"/>
                </a:solidFill>
              </a:rPr>
              <a:t>oic</a:t>
            </a:r>
            <a:endParaRPr lang="en-US" altLang="en-US" sz="5700" dirty="0"/>
          </a:p>
        </p:txBody>
      </p:sp>
      <p:graphicFrame>
        <p:nvGraphicFramePr>
          <p:cNvPr id="21" name="Table 20"/>
          <p:cNvGraphicFramePr>
            <a:graphicFrameLocks noGrp="1"/>
          </p:cNvGraphicFramePr>
          <p:nvPr>
            <p:extLst>
              <p:ext uri="{D42A27DB-BD31-4B8C-83A1-F6EECF244321}">
                <p14:modId xmlns:p14="http://schemas.microsoft.com/office/powerpoint/2010/main" val="2056517855"/>
              </p:ext>
            </p:extLst>
          </p:nvPr>
        </p:nvGraphicFramePr>
        <p:xfrm>
          <a:off x="939866" y="11050281"/>
          <a:ext cx="22467765" cy="1371759"/>
        </p:xfrm>
        <a:graphic>
          <a:graphicData uri="http://schemas.openxmlformats.org/drawingml/2006/table">
            <a:tbl>
              <a:tblPr/>
              <a:tblGrid>
                <a:gridCol w="7489256"/>
                <a:gridCol w="7489253"/>
                <a:gridCol w="7489256"/>
              </a:tblGrid>
              <a:tr h="13717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545" marB="915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545" marB="915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rgbClr val="FF0000"/>
                        </a:solidFill>
                        <a:effectLst/>
                        <a:latin typeface="Arial" charset="0"/>
                        <a:cs typeface="Arial" charset="0"/>
                      </a:endParaRPr>
                    </a:p>
                  </a:txBody>
                  <a:tcPr marL="243856" marR="243856" marT="91545" marB="915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636533714"/>
              </p:ext>
            </p:extLst>
          </p:nvPr>
        </p:nvGraphicFramePr>
        <p:xfrm>
          <a:off x="939866" y="12383936"/>
          <a:ext cx="22467765" cy="1308251"/>
        </p:xfrm>
        <a:graphic>
          <a:graphicData uri="http://schemas.openxmlformats.org/drawingml/2006/table">
            <a:tbl>
              <a:tblPr/>
              <a:tblGrid>
                <a:gridCol w="7489256"/>
                <a:gridCol w="7489253"/>
                <a:gridCol w="7489256"/>
              </a:tblGrid>
              <a:tr h="13082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505" marB="915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505" marB="915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rgbClr val="FF0000"/>
                        </a:solidFill>
                        <a:effectLst/>
                        <a:latin typeface="Arial" charset="0"/>
                        <a:cs typeface="Arial" charset="0"/>
                      </a:endParaRPr>
                    </a:p>
                  </a:txBody>
                  <a:tcPr marL="243856" marR="243856" marT="91505" marB="915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598943143"/>
              </p:ext>
            </p:extLst>
          </p:nvPr>
        </p:nvGraphicFramePr>
        <p:xfrm>
          <a:off x="922931" y="9256199"/>
          <a:ext cx="22467765" cy="1809960"/>
        </p:xfrm>
        <a:graphic>
          <a:graphicData uri="http://schemas.openxmlformats.org/drawingml/2006/table">
            <a:tbl>
              <a:tblPr/>
              <a:tblGrid>
                <a:gridCol w="7489256"/>
                <a:gridCol w="7489253"/>
                <a:gridCol w="7489256"/>
              </a:tblGrid>
              <a:tr h="1809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smtClean="0">
                        <a:ln>
                          <a:noFill/>
                        </a:ln>
                        <a:solidFill>
                          <a:schemeClr val="tx1"/>
                        </a:solidFill>
                        <a:effectLst/>
                        <a:latin typeface="Arial" charset="0"/>
                        <a:cs typeface="Arial" charset="0"/>
                      </a:endParaRPr>
                    </a:p>
                  </a:txBody>
                  <a:tcPr marL="243856" marR="243856" marT="91335" marB="913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charset="0"/>
                        <a:cs typeface="Arial" charset="0"/>
                      </a:endParaRPr>
                    </a:p>
                  </a:txBody>
                  <a:tcPr marL="243856" marR="243856" marT="91335" marB="913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rgbClr val="FF0000"/>
                        </a:solidFill>
                        <a:effectLst/>
                        <a:latin typeface="Arial" charset="0"/>
                        <a:cs typeface="Arial" charset="0"/>
                      </a:endParaRPr>
                    </a:p>
                  </a:txBody>
                  <a:tcPr marL="243856" marR="243856" marT="91335" marB="913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13422" name="Group 25"/>
          <p:cNvGrpSpPr>
            <a:grpSpLocks/>
          </p:cNvGrpSpPr>
          <p:nvPr/>
        </p:nvGrpSpPr>
        <p:grpSpPr bwMode="auto">
          <a:xfrm>
            <a:off x="1193881" y="9208568"/>
            <a:ext cx="19504235" cy="1957517"/>
            <a:chOff x="890397" y="3720402"/>
            <a:chExt cx="7313613" cy="977173"/>
          </a:xfrm>
        </p:grpSpPr>
        <p:sp>
          <p:nvSpPr>
            <p:cNvPr id="15509" name="Text Box 5"/>
            <p:cNvSpPr txBox="1">
              <a:spLocks noChangeArrowheads="1"/>
            </p:cNvSpPr>
            <p:nvPr/>
          </p:nvSpPr>
          <p:spPr bwMode="auto">
            <a:xfrm>
              <a:off x="890397" y="3720402"/>
              <a:ext cx="7313613" cy="37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ltLang="en-US" sz="4300" b="1"/>
                <a:t>CH</a:t>
              </a:r>
              <a:r>
                <a:rPr lang="en-US" altLang="en-US" sz="4300" b="1" baseline="-25000"/>
                <a:t>2</a:t>
              </a:r>
              <a:r>
                <a:rPr lang="en-US" altLang="en-US" sz="4300" b="1"/>
                <a:t> =  C – COOH </a:t>
              </a:r>
            </a:p>
          </p:txBody>
        </p:sp>
        <p:cxnSp>
          <p:nvCxnSpPr>
            <p:cNvPr id="26" name="Straight Connector 25"/>
            <p:cNvCxnSpPr/>
            <p:nvPr/>
          </p:nvCxnSpPr>
          <p:spPr bwMode="auto">
            <a:xfrm rot="5400000">
              <a:off x="1598691" y="4183253"/>
              <a:ext cx="35665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511" name="Text Box 5"/>
            <p:cNvSpPr txBox="1">
              <a:spLocks noChangeArrowheads="1"/>
            </p:cNvSpPr>
            <p:nvPr/>
          </p:nvSpPr>
          <p:spPr bwMode="auto">
            <a:xfrm>
              <a:off x="1604772" y="4321159"/>
              <a:ext cx="928688" cy="37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ltLang="en-US" sz="4300" b="1"/>
                <a:t>CH</a:t>
              </a:r>
              <a:r>
                <a:rPr lang="en-US" altLang="en-US" sz="4300" b="1" baseline="-25000"/>
                <a:t>3</a:t>
              </a:r>
              <a:r>
                <a:rPr lang="en-US" altLang="en-US" sz="4300" b="1"/>
                <a:t>  </a:t>
              </a:r>
            </a:p>
          </p:txBody>
        </p:sp>
      </p:grpSp>
      <p:sp>
        <p:nvSpPr>
          <p:cNvPr id="13423" name="TextBox 27"/>
          <p:cNvSpPr txBox="1">
            <a:spLocks noChangeArrowheads="1"/>
          </p:cNvSpPr>
          <p:nvPr/>
        </p:nvSpPr>
        <p:spPr bwMode="auto">
          <a:xfrm>
            <a:off x="8560362" y="4140682"/>
            <a:ext cx="6286908"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a:t>propionic</a:t>
            </a:r>
          </a:p>
        </p:txBody>
      </p:sp>
      <p:sp>
        <p:nvSpPr>
          <p:cNvPr id="13424" name="TextBox 28"/>
          <p:cNvSpPr txBox="1">
            <a:spLocks noChangeArrowheads="1"/>
          </p:cNvSpPr>
          <p:nvPr/>
        </p:nvSpPr>
        <p:spPr bwMode="auto">
          <a:xfrm>
            <a:off x="15990343" y="4216890"/>
            <a:ext cx="6858447"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err="1"/>
              <a:t>propan</a:t>
            </a:r>
            <a:r>
              <a:rPr lang="en-US" altLang="en-US" sz="5700" dirty="0" err="1">
                <a:solidFill>
                  <a:srgbClr val="FF0000"/>
                </a:solidFill>
              </a:rPr>
              <a:t>oic</a:t>
            </a:r>
            <a:endParaRPr lang="en-US" altLang="en-US" sz="5700" dirty="0"/>
          </a:p>
        </p:txBody>
      </p:sp>
      <p:sp>
        <p:nvSpPr>
          <p:cNvPr id="13425" name="TextBox 29"/>
          <p:cNvSpPr txBox="1">
            <a:spLocks noChangeArrowheads="1"/>
          </p:cNvSpPr>
          <p:nvPr/>
        </p:nvSpPr>
        <p:spPr bwMode="auto">
          <a:xfrm>
            <a:off x="8560360" y="5163151"/>
            <a:ext cx="6858447"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 </a:t>
            </a:r>
            <a:r>
              <a:rPr lang="en-US" altLang="en-US" sz="5700" dirty="0" err="1"/>
              <a:t>butiric</a:t>
            </a:r>
            <a:endParaRPr lang="en-US" altLang="en-US" sz="5700" dirty="0"/>
          </a:p>
        </p:txBody>
      </p:sp>
      <p:sp>
        <p:nvSpPr>
          <p:cNvPr id="13426" name="TextBox 30"/>
          <p:cNvSpPr txBox="1">
            <a:spLocks noChangeArrowheads="1"/>
          </p:cNvSpPr>
          <p:nvPr/>
        </p:nvSpPr>
        <p:spPr bwMode="auto">
          <a:xfrm>
            <a:off x="8560360" y="6592066"/>
            <a:ext cx="6858447"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err="1"/>
              <a:t>isobutiric</a:t>
            </a:r>
            <a:endParaRPr lang="en-US" altLang="en-US" sz="5700" dirty="0"/>
          </a:p>
        </p:txBody>
      </p:sp>
      <p:sp>
        <p:nvSpPr>
          <p:cNvPr id="13427" name="TextBox 31"/>
          <p:cNvSpPr txBox="1">
            <a:spLocks noChangeArrowheads="1"/>
          </p:cNvSpPr>
          <p:nvPr/>
        </p:nvSpPr>
        <p:spPr bwMode="auto">
          <a:xfrm>
            <a:off x="8560360" y="9592788"/>
            <a:ext cx="6858447"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err="1"/>
              <a:t>metacrylic</a:t>
            </a:r>
            <a:endParaRPr lang="en-US" altLang="en-US" sz="5700" dirty="0"/>
          </a:p>
        </p:txBody>
      </p:sp>
      <p:sp>
        <p:nvSpPr>
          <p:cNvPr id="13428" name="TextBox 32"/>
          <p:cNvSpPr txBox="1">
            <a:spLocks noChangeArrowheads="1"/>
          </p:cNvSpPr>
          <p:nvPr/>
        </p:nvSpPr>
        <p:spPr bwMode="auto">
          <a:xfrm>
            <a:off x="8560361" y="8217854"/>
            <a:ext cx="6096397"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a:t>acrylic</a:t>
            </a:r>
          </a:p>
        </p:txBody>
      </p:sp>
      <p:sp>
        <p:nvSpPr>
          <p:cNvPr id="13429" name="TextBox 33"/>
          <p:cNvSpPr txBox="1">
            <a:spLocks noChangeArrowheads="1"/>
          </p:cNvSpPr>
          <p:nvPr/>
        </p:nvSpPr>
        <p:spPr bwMode="auto">
          <a:xfrm>
            <a:off x="8560362" y="11164595"/>
            <a:ext cx="5524858"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a:t>oxalic</a:t>
            </a:r>
          </a:p>
        </p:txBody>
      </p:sp>
      <p:sp>
        <p:nvSpPr>
          <p:cNvPr id="13430" name="TextBox 34"/>
          <p:cNvSpPr txBox="1">
            <a:spLocks noChangeArrowheads="1"/>
          </p:cNvSpPr>
          <p:nvPr/>
        </p:nvSpPr>
        <p:spPr bwMode="auto">
          <a:xfrm>
            <a:off x="8560361" y="12450618"/>
            <a:ext cx="6096397"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a:t>benzoic</a:t>
            </a:r>
          </a:p>
        </p:txBody>
      </p:sp>
      <p:sp>
        <p:nvSpPr>
          <p:cNvPr id="13431" name="TextBox 35"/>
          <p:cNvSpPr txBox="1">
            <a:spLocks noChangeArrowheads="1"/>
          </p:cNvSpPr>
          <p:nvPr/>
        </p:nvSpPr>
        <p:spPr bwMode="auto">
          <a:xfrm>
            <a:off x="15990343" y="12428391"/>
            <a:ext cx="6096397"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a:t>benzoic</a:t>
            </a:r>
          </a:p>
        </p:txBody>
      </p:sp>
      <p:sp>
        <p:nvSpPr>
          <p:cNvPr id="13432" name="TextBox 36"/>
          <p:cNvSpPr txBox="1">
            <a:spLocks noChangeArrowheads="1"/>
          </p:cNvSpPr>
          <p:nvPr/>
        </p:nvSpPr>
        <p:spPr bwMode="auto">
          <a:xfrm>
            <a:off x="939864" y="11285259"/>
            <a:ext cx="7620496"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a:t>HOOC – COOH</a:t>
            </a:r>
          </a:p>
        </p:txBody>
      </p:sp>
      <p:sp>
        <p:nvSpPr>
          <p:cNvPr id="13433" name="TextBox 37"/>
          <p:cNvSpPr txBox="1">
            <a:spLocks noChangeArrowheads="1"/>
          </p:cNvSpPr>
          <p:nvPr/>
        </p:nvSpPr>
        <p:spPr bwMode="auto">
          <a:xfrm>
            <a:off x="939864" y="12428391"/>
            <a:ext cx="6667933"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a:t>C</a:t>
            </a:r>
            <a:r>
              <a:rPr lang="en-US" altLang="en-US" sz="5700" baseline="-25000"/>
              <a:t>6</a:t>
            </a:r>
            <a:r>
              <a:rPr lang="en-US" altLang="en-US" sz="5700"/>
              <a:t>H</a:t>
            </a:r>
            <a:r>
              <a:rPr lang="en-US" altLang="en-US" sz="5700" baseline="-25000"/>
              <a:t>5</a:t>
            </a:r>
            <a:r>
              <a:rPr lang="en-US" altLang="en-US" sz="5700"/>
              <a:t> – COOH</a:t>
            </a:r>
          </a:p>
        </p:txBody>
      </p:sp>
      <p:sp>
        <p:nvSpPr>
          <p:cNvPr id="13434" name="TextBox 38"/>
          <p:cNvSpPr txBox="1">
            <a:spLocks noChangeArrowheads="1"/>
          </p:cNvSpPr>
          <p:nvPr/>
        </p:nvSpPr>
        <p:spPr bwMode="auto">
          <a:xfrm>
            <a:off x="939864" y="8195626"/>
            <a:ext cx="8954082"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a:t>CH</a:t>
            </a:r>
            <a:r>
              <a:rPr lang="en-US" altLang="en-US" sz="5700" baseline="-25000" dirty="0"/>
              <a:t>2</a:t>
            </a:r>
            <a:r>
              <a:rPr lang="en-US" altLang="en-US" sz="5700" dirty="0"/>
              <a:t> = CH – COOH</a:t>
            </a:r>
          </a:p>
        </p:txBody>
      </p:sp>
      <p:sp>
        <p:nvSpPr>
          <p:cNvPr id="13435" name="TextBox 39"/>
          <p:cNvSpPr txBox="1">
            <a:spLocks noChangeArrowheads="1"/>
          </p:cNvSpPr>
          <p:nvPr/>
        </p:nvSpPr>
        <p:spPr bwMode="auto">
          <a:xfrm>
            <a:off x="16003042" y="8275009"/>
            <a:ext cx="8382546" cy="21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20000"/>
              </a:spcBef>
            </a:pPr>
            <a:r>
              <a:rPr lang="en-US" altLang="en-US" sz="5700" dirty="0" smtClean="0">
                <a:solidFill>
                  <a:srgbClr val="FF0000"/>
                </a:solidFill>
              </a:rPr>
              <a:t>acid </a:t>
            </a:r>
            <a:endParaRPr lang="en-US" altLang="en-US" sz="5700" dirty="0">
              <a:solidFill>
                <a:srgbClr val="FF0000"/>
              </a:solidFill>
            </a:endParaRPr>
          </a:p>
          <a:p>
            <a:pPr eaLnBrk="1" hangingPunct="1">
              <a:spcBef>
                <a:spcPct val="20000"/>
              </a:spcBef>
            </a:pPr>
            <a:r>
              <a:rPr lang="en-US" altLang="en-US" sz="5700" dirty="0"/>
              <a:t>2-metylpropen</a:t>
            </a:r>
            <a:r>
              <a:rPr lang="en-US" altLang="en-US" sz="5700" dirty="0">
                <a:solidFill>
                  <a:srgbClr val="FF0000"/>
                </a:solidFill>
              </a:rPr>
              <a:t>oic</a:t>
            </a:r>
            <a:endParaRPr lang="en-US" altLang="en-US" sz="5700" dirty="0"/>
          </a:p>
        </p:txBody>
      </p:sp>
      <p:sp>
        <p:nvSpPr>
          <p:cNvPr id="13436" name="TextBox 40"/>
          <p:cNvSpPr txBox="1">
            <a:spLocks noChangeArrowheads="1"/>
          </p:cNvSpPr>
          <p:nvPr/>
        </p:nvSpPr>
        <p:spPr bwMode="auto">
          <a:xfrm>
            <a:off x="15990345" y="8195626"/>
            <a:ext cx="7239471"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 </a:t>
            </a:r>
            <a:r>
              <a:rPr lang="en-US" altLang="en-US" sz="5700" dirty="0" err="1"/>
              <a:t>propen</a:t>
            </a:r>
            <a:r>
              <a:rPr lang="en-US" altLang="en-US" sz="5700" dirty="0" err="1">
                <a:solidFill>
                  <a:srgbClr val="FF0000"/>
                </a:solidFill>
              </a:rPr>
              <a:t>oic</a:t>
            </a:r>
            <a:endParaRPr lang="en-US" altLang="en-US" sz="5700" dirty="0"/>
          </a:p>
        </p:txBody>
      </p:sp>
      <p:sp>
        <p:nvSpPr>
          <p:cNvPr id="13437" name="TextBox 41"/>
          <p:cNvSpPr txBox="1">
            <a:spLocks noChangeArrowheads="1"/>
          </p:cNvSpPr>
          <p:nvPr/>
        </p:nvSpPr>
        <p:spPr bwMode="auto">
          <a:xfrm>
            <a:off x="15990344" y="11142367"/>
            <a:ext cx="6667936"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a:t>
            </a:r>
            <a:r>
              <a:rPr lang="en-US" altLang="en-US" sz="5700" dirty="0" smtClean="0"/>
              <a:t> </a:t>
            </a:r>
            <a:r>
              <a:rPr lang="en-US" altLang="en-US" sz="5700" dirty="0" err="1"/>
              <a:t>etanđioic</a:t>
            </a:r>
            <a:endParaRPr lang="en-US" altLang="en-US" sz="5700" dirty="0"/>
          </a:p>
        </p:txBody>
      </p:sp>
      <p:sp>
        <p:nvSpPr>
          <p:cNvPr id="13438" name="TextBox 42"/>
          <p:cNvSpPr txBox="1">
            <a:spLocks noChangeArrowheads="1"/>
          </p:cNvSpPr>
          <p:nvPr/>
        </p:nvSpPr>
        <p:spPr bwMode="auto">
          <a:xfrm>
            <a:off x="15990345" y="5998271"/>
            <a:ext cx="7239471" cy="21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20000"/>
              </a:spcBef>
            </a:pPr>
            <a:r>
              <a:rPr lang="en-US" altLang="en-US" sz="5700" dirty="0" smtClean="0">
                <a:solidFill>
                  <a:srgbClr val="FF0000"/>
                </a:solidFill>
              </a:rPr>
              <a:t>acid</a:t>
            </a:r>
            <a:r>
              <a:rPr lang="en-US" altLang="en-US" sz="5700" dirty="0" smtClean="0"/>
              <a:t> </a:t>
            </a:r>
            <a:endParaRPr lang="en-US" altLang="en-US" sz="5700" dirty="0"/>
          </a:p>
          <a:p>
            <a:pPr eaLnBrk="1" hangingPunct="1">
              <a:spcBef>
                <a:spcPct val="20000"/>
              </a:spcBef>
            </a:pPr>
            <a:r>
              <a:rPr lang="en-US" altLang="en-US" sz="5700" dirty="0"/>
              <a:t>2-metylpropan</a:t>
            </a:r>
            <a:r>
              <a:rPr lang="en-US" altLang="en-US" sz="5700" dirty="0">
                <a:solidFill>
                  <a:srgbClr val="FF0000"/>
                </a:solidFill>
              </a:rPr>
              <a:t>oic</a:t>
            </a:r>
            <a:endParaRPr lang="en-US" altLang="en-US" sz="5700" dirty="0"/>
          </a:p>
        </p:txBody>
      </p:sp>
      <p:sp>
        <p:nvSpPr>
          <p:cNvPr id="13439" name="TextBox 43"/>
          <p:cNvSpPr txBox="1">
            <a:spLocks noChangeArrowheads="1"/>
          </p:cNvSpPr>
          <p:nvPr/>
        </p:nvSpPr>
        <p:spPr bwMode="auto">
          <a:xfrm>
            <a:off x="15990345" y="5283814"/>
            <a:ext cx="7239471"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dirty="0" smtClean="0">
                <a:solidFill>
                  <a:srgbClr val="FF0000"/>
                </a:solidFill>
              </a:rPr>
              <a:t>acid </a:t>
            </a:r>
            <a:r>
              <a:rPr lang="en-US" altLang="en-US" sz="5700" dirty="0" smtClean="0"/>
              <a:t> </a:t>
            </a:r>
            <a:r>
              <a:rPr lang="en-US" altLang="en-US" sz="5700" dirty="0" err="1"/>
              <a:t>butan</a:t>
            </a:r>
            <a:r>
              <a:rPr lang="en-US" altLang="en-US" sz="5700" dirty="0" err="1">
                <a:solidFill>
                  <a:srgbClr val="FF0000"/>
                </a:solidFill>
              </a:rPr>
              <a:t>oic</a:t>
            </a:r>
            <a:endParaRPr lang="en-US" altLang="en-US" sz="5700" dirty="0"/>
          </a:p>
        </p:txBody>
      </p:sp>
      <p:sp>
        <p:nvSpPr>
          <p:cNvPr id="13440" name="TextBox 44"/>
          <p:cNvSpPr txBox="1">
            <a:spLocks noChangeArrowheads="1"/>
          </p:cNvSpPr>
          <p:nvPr/>
        </p:nvSpPr>
        <p:spPr bwMode="auto">
          <a:xfrm>
            <a:off x="939864" y="4140682"/>
            <a:ext cx="7429983" cy="109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5700"/>
              <a:t>CH</a:t>
            </a:r>
            <a:r>
              <a:rPr lang="en-US" altLang="en-US" sz="5700" baseline="-25000"/>
              <a:t>3</a:t>
            </a:r>
            <a:r>
              <a:rPr lang="en-US" altLang="en-US" sz="5700"/>
              <a:t>CH</a:t>
            </a:r>
            <a:r>
              <a:rPr lang="en-US" altLang="en-US" sz="5700" baseline="-25000"/>
              <a:t>2</a:t>
            </a:r>
            <a:r>
              <a:rPr lang="en-US" altLang="en-US" sz="5700"/>
              <a:t>COOH</a:t>
            </a:r>
          </a:p>
        </p:txBody>
      </p:sp>
      <p:sp>
        <p:nvSpPr>
          <p:cNvPr id="15496" name="Text Box 138"/>
          <p:cNvSpPr txBox="1">
            <a:spLocks noChangeArrowheads="1"/>
          </p:cNvSpPr>
          <p:nvPr/>
        </p:nvSpPr>
        <p:spPr bwMode="auto">
          <a:xfrm>
            <a:off x="656211" y="5125046"/>
            <a:ext cx="7489256" cy="65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endParaRPr lang="en-US" altLang="en-US"/>
          </a:p>
        </p:txBody>
      </p:sp>
      <p:sp>
        <p:nvSpPr>
          <p:cNvPr id="15497" name="Rectangle 141"/>
          <p:cNvSpPr>
            <a:spLocks noChangeArrowheads="1"/>
          </p:cNvSpPr>
          <p:nvPr/>
        </p:nvSpPr>
        <p:spPr bwMode="auto">
          <a:xfrm>
            <a:off x="16019981" y="946261"/>
            <a:ext cx="7374947" cy="12676069"/>
          </a:xfrm>
          <a:prstGeom prst="rect">
            <a:avLst/>
          </a:prstGeom>
          <a:solidFill>
            <a:srgbClr val="FF0000">
              <a:alpha val="18039"/>
            </a:srgbClr>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3455" name="AutoShape 143"/>
          <p:cNvSpPr>
            <a:spLocks noChangeArrowheads="1"/>
          </p:cNvSpPr>
          <p:nvPr/>
        </p:nvSpPr>
        <p:spPr bwMode="auto">
          <a:xfrm>
            <a:off x="982202" y="3108686"/>
            <a:ext cx="4800913" cy="1006593"/>
          </a:xfrm>
          <a:prstGeom prst="roundRect">
            <a:avLst>
              <a:gd name="adj" fmla="val 16667"/>
            </a:avLst>
          </a:prstGeom>
          <a:solidFill>
            <a:srgbClr val="FF0000">
              <a:alpha val="5686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3458" name="AutoShape 146"/>
          <p:cNvSpPr>
            <a:spLocks noChangeArrowheads="1"/>
          </p:cNvSpPr>
          <p:nvPr/>
        </p:nvSpPr>
        <p:spPr bwMode="auto">
          <a:xfrm>
            <a:off x="850957" y="5125046"/>
            <a:ext cx="7489256" cy="1006591"/>
          </a:xfrm>
          <a:prstGeom prst="roundRect">
            <a:avLst>
              <a:gd name="adj" fmla="val 16667"/>
            </a:avLst>
          </a:prstGeom>
          <a:solidFill>
            <a:srgbClr val="FF0000">
              <a:alpha val="5686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3459" name="AutoShape 147"/>
          <p:cNvSpPr>
            <a:spLocks noChangeArrowheads="1"/>
          </p:cNvSpPr>
          <p:nvPr/>
        </p:nvSpPr>
        <p:spPr bwMode="auto">
          <a:xfrm>
            <a:off x="8391016" y="6423770"/>
            <a:ext cx="7298742" cy="1295550"/>
          </a:xfrm>
          <a:prstGeom prst="roundRect">
            <a:avLst>
              <a:gd name="adj" fmla="val 16667"/>
            </a:avLst>
          </a:prstGeom>
          <a:solidFill>
            <a:srgbClr val="0000FF">
              <a:alpha val="4196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
        <p:nvSpPr>
          <p:cNvPr id="13465" name="Text Box 153"/>
          <p:cNvSpPr txBox="1">
            <a:spLocks noChangeArrowheads="1"/>
          </p:cNvSpPr>
          <p:nvPr/>
        </p:nvSpPr>
        <p:spPr bwMode="auto">
          <a:xfrm>
            <a:off x="3154042" y="3076934"/>
            <a:ext cx="2112572" cy="1143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ltLang="en-US" sz="6000" b="1" dirty="0">
                <a:solidFill>
                  <a:srgbClr val="000099"/>
                </a:solidFill>
                <a:latin typeface="Times New Roman" pitchFamily="18" charset="0"/>
              </a:rPr>
              <a:t>(1)</a:t>
            </a:r>
          </a:p>
        </p:txBody>
      </p:sp>
      <p:sp>
        <p:nvSpPr>
          <p:cNvPr id="13468" name="Text Box 156"/>
          <p:cNvSpPr txBox="1">
            <a:spLocks noChangeArrowheads="1"/>
          </p:cNvSpPr>
          <p:nvPr/>
        </p:nvSpPr>
        <p:spPr bwMode="auto">
          <a:xfrm>
            <a:off x="10833809" y="6563487"/>
            <a:ext cx="2112572" cy="1143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ltLang="en-US" sz="6000" b="1" dirty="0">
                <a:solidFill>
                  <a:srgbClr val="000099"/>
                </a:solidFill>
                <a:latin typeface="Times New Roman" pitchFamily="18" charset="0"/>
              </a:rPr>
              <a:t>(4)</a:t>
            </a:r>
          </a:p>
        </p:txBody>
      </p:sp>
      <p:sp>
        <p:nvSpPr>
          <p:cNvPr id="13469" name="Text Box 157"/>
          <p:cNvSpPr txBox="1">
            <a:spLocks noChangeArrowheads="1"/>
          </p:cNvSpPr>
          <p:nvPr/>
        </p:nvSpPr>
        <p:spPr bwMode="auto">
          <a:xfrm>
            <a:off x="18268026" y="4093051"/>
            <a:ext cx="2112572" cy="1143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ltLang="en-US" sz="6000" b="1">
                <a:solidFill>
                  <a:srgbClr val="000099"/>
                </a:solidFill>
                <a:latin typeface="Times New Roman" pitchFamily="18" charset="0"/>
              </a:rPr>
              <a:t>(2)</a:t>
            </a:r>
          </a:p>
        </p:txBody>
      </p:sp>
      <p:sp>
        <p:nvSpPr>
          <p:cNvPr id="13470" name="Text Box 158"/>
          <p:cNvSpPr txBox="1">
            <a:spLocks noChangeArrowheads="1"/>
          </p:cNvSpPr>
          <p:nvPr/>
        </p:nvSpPr>
        <p:spPr bwMode="auto">
          <a:xfrm>
            <a:off x="18132551" y="6563487"/>
            <a:ext cx="2112572" cy="1143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ltLang="en-US" sz="6000" b="1" dirty="0">
                <a:solidFill>
                  <a:srgbClr val="000099"/>
                </a:solidFill>
                <a:latin typeface="Times New Roman" pitchFamily="18" charset="0"/>
              </a:rPr>
              <a:t>(5)</a:t>
            </a:r>
          </a:p>
        </p:txBody>
      </p:sp>
      <p:sp>
        <p:nvSpPr>
          <p:cNvPr id="13471" name="Text Box 159"/>
          <p:cNvSpPr txBox="1">
            <a:spLocks noChangeArrowheads="1"/>
          </p:cNvSpPr>
          <p:nvPr/>
        </p:nvSpPr>
        <p:spPr bwMode="auto">
          <a:xfrm>
            <a:off x="18077512" y="8065384"/>
            <a:ext cx="2112572" cy="1143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ltLang="en-US" sz="6000" b="1" dirty="0">
                <a:solidFill>
                  <a:srgbClr val="000099"/>
                </a:solidFill>
                <a:latin typeface="Times New Roman" pitchFamily="18" charset="0"/>
              </a:rPr>
              <a:t>(6)</a:t>
            </a:r>
          </a:p>
        </p:txBody>
      </p:sp>
      <p:sp>
        <p:nvSpPr>
          <p:cNvPr id="13472" name="Text Box 160"/>
          <p:cNvSpPr txBox="1">
            <a:spLocks noChangeArrowheads="1"/>
          </p:cNvSpPr>
          <p:nvPr/>
        </p:nvSpPr>
        <p:spPr bwMode="auto">
          <a:xfrm>
            <a:off x="18132551" y="9875396"/>
            <a:ext cx="2112572" cy="1143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ltLang="en-US" sz="6000" b="1" dirty="0">
                <a:solidFill>
                  <a:srgbClr val="000099"/>
                </a:solidFill>
                <a:latin typeface="Times New Roman" pitchFamily="18" charset="0"/>
              </a:rPr>
              <a:t>(7)</a:t>
            </a:r>
          </a:p>
        </p:txBody>
      </p:sp>
      <p:sp>
        <p:nvSpPr>
          <p:cNvPr id="13473" name="Text Box 161"/>
          <p:cNvSpPr txBox="1">
            <a:spLocks noChangeArrowheads="1"/>
          </p:cNvSpPr>
          <p:nvPr/>
        </p:nvSpPr>
        <p:spPr bwMode="auto">
          <a:xfrm>
            <a:off x="18132551" y="11174121"/>
            <a:ext cx="2112572" cy="1143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ltLang="en-US" sz="6000" b="1">
                <a:solidFill>
                  <a:srgbClr val="000099"/>
                </a:solidFill>
                <a:latin typeface="Times New Roman" pitchFamily="18" charset="0"/>
              </a:rPr>
              <a:t>(8)</a:t>
            </a:r>
          </a:p>
        </p:txBody>
      </p:sp>
      <p:sp>
        <p:nvSpPr>
          <p:cNvPr id="13480" name="Text Box 168"/>
          <p:cNvSpPr txBox="1">
            <a:spLocks noChangeArrowheads="1"/>
          </p:cNvSpPr>
          <p:nvPr/>
        </p:nvSpPr>
        <p:spPr bwMode="auto">
          <a:xfrm>
            <a:off x="2963529" y="5125046"/>
            <a:ext cx="2112570" cy="1143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ltLang="en-US" sz="6000" b="1">
                <a:solidFill>
                  <a:srgbClr val="000099"/>
                </a:solidFill>
                <a:latin typeface="Times New Roman" pitchFamily="18" charset="0"/>
              </a:rPr>
              <a:t>(3)</a:t>
            </a:r>
          </a:p>
        </p:txBody>
      </p:sp>
    </p:spTree>
    <p:extLst>
      <p:ext uri="{BB962C8B-B14F-4D97-AF65-F5344CB8AC3E}">
        <p14:creationId xmlns:p14="http://schemas.microsoft.com/office/powerpoint/2010/main" val="2490479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386"/>
                                        </p:tgtEl>
                                        <p:attrNameLst>
                                          <p:attrName>style.visibility</p:attrName>
                                        </p:attrNameLst>
                                      </p:cBhvr>
                                      <p:to>
                                        <p:strVal val="visible"/>
                                      </p:to>
                                    </p:set>
                                    <p:animEffect transition="in" filter="wipe(up)">
                                      <p:cBhvr>
                                        <p:cTn id="7" dur="500"/>
                                        <p:tgtEl>
                                          <p:spTgt spid="13386"/>
                                        </p:tgtEl>
                                      </p:cBhvr>
                                    </p:animEffect>
                                  </p:childTnLst>
                                </p:cTn>
                              </p:par>
                              <p:par>
                                <p:cTn id="8" presetID="22" presetClass="entr" presetSubtype="1" fill="hold" nodeType="withEffect">
                                  <p:stCondLst>
                                    <p:cond delay="0"/>
                                  </p:stCondLst>
                                  <p:childTnLst>
                                    <p:set>
                                      <p:cBhvr>
                                        <p:cTn id="9" dur="1" fill="hold">
                                          <p:stCondLst>
                                            <p:cond delay="0"/>
                                          </p:stCondLst>
                                        </p:cTn>
                                        <p:tgtEl>
                                          <p:spTgt spid="13387"/>
                                        </p:tgtEl>
                                        <p:attrNameLst>
                                          <p:attrName>style.visibility</p:attrName>
                                        </p:attrNameLst>
                                      </p:cBhvr>
                                      <p:to>
                                        <p:strVal val="visible"/>
                                      </p:to>
                                    </p:set>
                                    <p:animEffect transition="in" filter="wipe(up)">
                                      <p:cBhvr>
                                        <p:cTn id="10" dur="3000"/>
                                        <p:tgtEl>
                                          <p:spTgt spid="13387"/>
                                        </p:tgtEl>
                                      </p:cBhvr>
                                    </p:animEffect>
                                  </p:childTnLst>
                                </p:cTn>
                              </p:par>
                              <p:par>
                                <p:cTn id="11" presetID="22" presetClass="entr" presetSubtype="1" fill="hold" nodeType="withEffect">
                                  <p:stCondLst>
                                    <p:cond delay="0"/>
                                  </p:stCondLst>
                                  <p:childTnLst>
                                    <p:set>
                                      <p:cBhvr>
                                        <p:cTn id="12" dur="1" fill="hold">
                                          <p:stCondLst>
                                            <p:cond delay="0"/>
                                          </p:stCondLst>
                                        </p:cTn>
                                        <p:tgtEl>
                                          <p:spTgt spid="13388"/>
                                        </p:tgtEl>
                                        <p:attrNameLst>
                                          <p:attrName>style.visibility</p:attrName>
                                        </p:attrNameLst>
                                      </p:cBhvr>
                                      <p:to>
                                        <p:strVal val="visible"/>
                                      </p:to>
                                    </p:set>
                                    <p:animEffect transition="in" filter="wipe(up)">
                                      <p:cBhvr>
                                        <p:cTn id="13" dur="3000"/>
                                        <p:tgtEl>
                                          <p:spTgt spid="1338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390"/>
                                        </p:tgtEl>
                                        <p:attrNameLst>
                                          <p:attrName>style.visibility</p:attrName>
                                        </p:attrNameLst>
                                      </p:cBhvr>
                                      <p:to>
                                        <p:strVal val="visible"/>
                                      </p:to>
                                    </p:set>
                                    <p:animEffect transition="in" filter="wipe(up)">
                                      <p:cBhvr>
                                        <p:cTn id="16" dur="3000"/>
                                        <p:tgtEl>
                                          <p:spTgt spid="13390"/>
                                        </p:tgtEl>
                                      </p:cBhvr>
                                    </p:animEffect>
                                  </p:childTnLst>
                                </p:cTn>
                              </p:par>
                              <p:par>
                                <p:cTn id="17" presetID="22" presetClass="entr" presetSubtype="1" fill="hold" nodeType="withEffect">
                                  <p:stCondLst>
                                    <p:cond delay="0"/>
                                  </p:stCondLst>
                                  <p:childTnLst>
                                    <p:set>
                                      <p:cBhvr>
                                        <p:cTn id="18" dur="1" fill="hold">
                                          <p:stCondLst>
                                            <p:cond delay="0"/>
                                          </p:stCondLst>
                                        </p:cTn>
                                        <p:tgtEl>
                                          <p:spTgt spid="13391"/>
                                        </p:tgtEl>
                                        <p:attrNameLst>
                                          <p:attrName>style.visibility</p:attrName>
                                        </p:attrNameLst>
                                      </p:cBhvr>
                                      <p:to>
                                        <p:strVal val="visible"/>
                                      </p:to>
                                    </p:set>
                                    <p:animEffect transition="in" filter="wipe(up)">
                                      <p:cBhvr>
                                        <p:cTn id="19" dur="3000"/>
                                        <p:tgtEl>
                                          <p:spTgt spid="1339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440"/>
                                        </p:tgtEl>
                                        <p:attrNameLst>
                                          <p:attrName>style.visibility</p:attrName>
                                        </p:attrNameLst>
                                      </p:cBhvr>
                                      <p:to>
                                        <p:strVal val="visible"/>
                                      </p:to>
                                    </p:set>
                                    <p:animEffect transition="in" filter="wipe(up)">
                                      <p:cBhvr>
                                        <p:cTn id="22" dur="3000"/>
                                        <p:tgtEl>
                                          <p:spTgt spid="13440"/>
                                        </p:tgtEl>
                                      </p:cBhvr>
                                    </p:animEffect>
                                  </p:childTnLst>
                                </p:cTn>
                              </p:par>
                              <p:par>
                                <p:cTn id="23" presetID="22" presetClass="entr" presetSubtype="1" fill="hold" nodeType="withEffect">
                                  <p:stCondLst>
                                    <p:cond delay="0"/>
                                  </p:stCondLst>
                                  <p:childTnLst>
                                    <p:set>
                                      <p:cBhvr>
                                        <p:cTn id="24" dur="1" fill="hold">
                                          <p:stCondLst>
                                            <p:cond delay="0"/>
                                          </p:stCondLst>
                                        </p:cTn>
                                        <p:tgtEl>
                                          <p:spTgt spid="13423"/>
                                        </p:tgtEl>
                                        <p:attrNameLst>
                                          <p:attrName>style.visibility</p:attrName>
                                        </p:attrNameLst>
                                      </p:cBhvr>
                                      <p:to>
                                        <p:strVal val="visible"/>
                                      </p:to>
                                    </p:set>
                                    <p:animEffect transition="in" filter="wipe(up)">
                                      <p:cBhvr>
                                        <p:cTn id="25" dur="3000"/>
                                        <p:tgtEl>
                                          <p:spTgt spid="1342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425"/>
                                        </p:tgtEl>
                                        <p:attrNameLst>
                                          <p:attrName>style.visibility</p:attrName>
                                        </p:attrNameLst>
                                      </p:cBhvr>
                                      <p:to>
                                        <p:strVal val="visible"/>
                                      </p:to>
                                    </p:set>
                                    <p:animEffect transition="in" filter="wipe(up)">
                                      <p:cBhvr>
                                        <p:cTn id="28" dur="3000"/>
                                        <p:tgtEl>
                                          <p:spTgt spid="13425"/>
                                        </p:tgtEl>
                                      </p:cBhvr>
                                    </p:animEffect>
                                  </p:childTnLst>
                                </p:cTn>
                              </p:par>
                              <p:par>
                                <p:cTn id="29" presetID="22" presetClass="entr" presetSubtype="1" fill="hold" nodeType="withEffect">
                                  <p:stCondLst>
                                    <p:cond delay="0"/>
                                  </p:stCondLst>
                                  <p:childTnLst>
                                    <p:set>
                                      <p:cBhvr>
                                        <p:cTn id="30" dur="1" fill="hold">
                                          <p:stCondLst>
                                            <p:cond delay="0"/>
                                          </p:stCondLst>
                                        </p:cTn>
                                        <p:tgtEl>
                                          <p:spTgt spid="13439"/>
                                        </p:tgtEl>
                                        <p:attrNameLst>
                                          <p:attrName>style.visibility</p:attrName>
                                        </p:attrNameLst>
                                      </p:cBhvr>
                                      <p:to>
                                        <p:strVal val="visible"/>
                                      </p:to>
                                    </p:set>
                                    <p:animEffect transition="in" filter="wipe(up)">
                                      <p:cBhvr>
                                        <p:cTn id="31" dur="3000"/>
                                        <p:tgtEl>
                                          <p:spTgt spid="13439"/>
                                        </p:tgtEl>
                                      </p:cBhvr>
                                    </p:animEffect>
                                  </p:childTnLst>
                                </p:cTn>
                              </p:par>
                              <p:par>
                                <p:cTn id="32" presetID="22" presetClass="entr" presetSubtype="1" fill="hold" nodeType="withEffect">
                                  <p:stCondLst>
                                    <p:cond delay="0"/>
                                  </p:stCondLst>
                                  <p:childTnLst>
                                    <p:set>
                                      <p:cBhvr>
                                        <p:cTn id="33" dur="1" fill="hold">
                                          <p:stCondLst>
                                            <p:cond delay="0"/>
                                          </p:stCondLst>
                                        </p:cTn>
                                        <p:tgtEl>
                                          <p:spTgt spid="13375"/>
                                        </p:tgtEl>
                                        <p:attrNameLst>
                                          <p:attrName>style.visibility</p:attrName>
                                        </p:attrNameLst>
                                      </p:cBhvr>
                                      <p:to>
                                        <p:strVal val="visible"/>
                                      </p:to>
                                    </p:set>
                                    <p:animEffect transition="in" filter="wipe(up)">
                                      <p:cBhvr>
                                        <p:cTn id="34" dur="3000"/>
                                        <p:tgtEl>
                                          <p:spTgt spid="1337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3434"/>
                                        </p:tgtEl>
                                        <p:attrNameLst>
                                          <p:attrName>style.visibility</p:attrName>
                                        </p:attrNameLst>
                                      </p:cBhvr>
                                      <p:to>
                                        <p:strVal val="visible"/>
                                      </p:to>
                                    </p:set>
                                    <p:animEffect transition="in" filter="wipe(up)">
                                      <p:cBhvr>
                                        <p:cTn id="37" dur="3000"/>
                                        <p:tgtEl>
                                          <p:spTgt spid="13434"/>
                                        </p:tgtEl>
                                      </p:cBhvr>
                                    </p:animEffect>
                                  </p:childTnLst>
                                </p:cTn>
                              </p:par>
                              <p:par>
                                <p:cTn id="38" presetID="22" presetClass="entr" presetSubtype="1" fill="hold" nodeType="withEffect">
                                  <p:stCondLst>
                                    <p:cond delay="0"/>
                                  </p:stCondLst>
                                  <p:childTnLst>
                                    <p:set>
                                      <p:cBhvr>
                                        <p:cTn id="39" dur="1" fill="hold">
                                          <p:stCondLst>
                                            <p:cond delay="0"/>
                                          </p:stCondLst>
                                        </p:cTn>
                                        <p:tgtEl>
                                          <p:spTgt spid="13428"/>
                                        </p:tgtEl>
                                        <p:attrNameLst>
                                          <p:attrName>style.visibility</p:attrName>
                                        </p:attrNameLst>
                                      </p:cBhvr>
                                      <p:to>
                                        <p:strVal val="visible"/>
                                      </p:to>
                                    </p:set>
                                    <p:animEffect transition="in" filter="wipe(up)">
                                      <p:cBhvr>
                                        <p:cTn id="40" dur="3000"/>
                                        <p:tgtEl>
                                          <p:spTgt spid="13428"/>
                                        </p:tgtEl>
                                      </p:cBhvr>
                                    </p:animEffect>
                                  </p:childTnLst>
                                </p:cTn>
                              </p:par>
                              <p:par>
                                <p:cTn id="41" presetID="22" presetClass="entr" presetSubtype="1" fill="hold" nodeType="withEffect">
                                  <p:stCondLst>
                                    <p:cond delay="0"/>
                                  </p:stCondLst>
                                  <p:childTnLst>
                                    <p:set>
                                      <p:cBhvr>
                                        <p:cTn id="42" dur="1" fill="hold">
                                          <p:stCondLst>
                                            <p:cond delay="0"/>
                                          </p:stCondLst>
                                        </p:cTn>
                                        <p:tgtEl>
                                          <p:spTgt spid="13422"/>
                                        </p:tgtEl>
                                        <p:attrNameLst>
                                          <p:attrName>style.visibility</p:attrName>
                                        </p:attrNameLst>
                                      </p:cBhvr>
                                      <p:to>
                                        <p:strVal val="visible"/>
                                      </p:to>
                                    </p:set>
                                    <p:animEffect transition="in" filter="wipe(up)">
                                      <p:cBhvr>
                                        <p:cTn id="43" dur="3000"/>
                                        <p:tgtEl>
                                          <p:spTgt spid="13422"/>
                                        </p:tgtEl>
                                      </p:cBhvr>
                                    </p:animEffect>
                                  </p:childTnLst>
                                </p:cTn>
                              </p:par>
                              <p:par>
                                <p:cTn id="44" presetID="22" presetClass="entr" presetSubtype="1" fill="hold" nodeType="withEffect">
                                  <p:stCondLst>
                                    <p:cond delay="0"/>
                                  </p:stCondLst>
                                  <p:childTnLst>
                                    <p:set>
                                      <p:cBhvr>
                                        <p:cTn id="45" dur="1" fill="hold">
                                          <p:stCondLst>
                                            <p:cond delay="0"/>
                                          </p:stCondLst>
                                        </p:cTn>
                                        <p:tgtEl>
                                          <p:spTgt spid="13427"/>
                                        </p:tgtEl>
                                        <p:attrNameLst>
                                          <p:attrName>style.visibility</p:attrName>
                                        </p:attrNameLst>
                                      </p:cBhvr>
                                      <p:to>
                                        <p:strVal val="visible"/>
                                      </p:to>
                                    </p:set>
                                    <p:animEffect transition="in" filter="wipe(up)">
                                      <p:cBhvr>
                                        <p:cTn id="46" dur="3000"/>
                                        <p:tgtEl>
                                          <p:spTgt spid="13427"/>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3432"/>
                                        </p:tgtEl>
                                        <p:attrNameLst>
                                          <p:attrName>style.visibility</p:attrName>
                                        </p:attrNameLst>
                                      </p:cBhvr>
                                      <p:to>
                                        <p:strVal val="visible"/>
                                      </p:to>
                                    </p:set>
                                    <p:animEffect transition="in" filter="wipe(up)">
                                      <p:cBhvr>
                                        <p:cTn id="49" dur="3000"/>
                                        <p:tgtEl>
                                          <p:spTgt spid="13432"/>
                                        </p:tgtEl>
                                      </p:cBhvr>
                                    </p:animEffect>
                                  </p:childTnLst>
                                </p:cTn>
                              </p:par>
                              <p:par>
                                <p:cTn id="50" presetID="22" presetClass="entr" presetSubtype="1" fill="hold" nodeType="withEffect">
                                  <p:stCondLst>
                                    <p:cond delay="0"/>
                                  </p:stCondLst>
                                  <p:childTnLst>
                                    <p:set>
                                      <p:cBhvr>
                                        <p:cTn id="51" dur="1" fill="hold">
                                          <p:stCondLst>
                                            <p:cond delay="0"/>
                                          </p:stCondLst>
                                        </p:cTn>
                                        <p:tgtEl>
                                          <p:spTgt spid="13429"/>
                                        </p:tgtEl>
                                        <p:attrNameLst>
                                          <p:attrName>style.visibility</p:attrName>
                                        </p:attrNameLst>
                                      </p:cBhvr>
                                      <p:to>
                                        <p:strVal val="visible"/>
                                      </p:to>
                                    </p:set>
                                    <p:animEffect transition="in" filter="wipe(up)">
                                      <p:cBhvr>
                                        <p:cTn id="52" dur="3000"/>
                                        <p:tgtEl>
                                          <p:spTgt spid="13429"/>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3433"/>
                                        </p:tgtEl>
                                        <p:attrNameLst>
                                          <p:attrName>style.visibility</p:attrName>
                                        </p:attrNameLst>
                                      </p:cBhvr>
                                      <p:to>
                                        <p:strVal val="visible"/>
                                      </p:to>
                                    </p:set>
                                    <p:animEffect transition="in" filter="wipe(up)">
                                      <p:cBhvr>
                                        <p:cTn id="55" dur="3000"/>
                                        <p:tgtEl>
                                          <p:spTgt spid="13433"/>
                                        </p:tgtEl>
                                      </p:cBhvr>
                                    </p:animEffect>
                                  </p:childTnLst>
                                </p:cTn>
                              </p:par>
                              <p:par>
                                <p:cTn id="56" presetID="22" presetClass="entr" presetSubtype="1" fill="hold" nodeType="withEffect">
                                  <p:stCondLst>
                                    <p:cond delay="0"/>
                                  </p:stCondLst>
                                  <p:childTnLst>
                                    <p:set>
                                      <p:cBhvr>
                                        <p:cTn id="57" dur="1" fill="hold">
                                          <p:stCondLst>
                                            <p:cond delay="0"/>
                                          </p:stCondLst>
                                        </p:cTn>
                                        <p:tgtEl>
                                          <p:spTgt spid="13430"/>
                                        </p:tgtEl>
                                        <p:attrNameLst>
                                          <p:attrName>style.visibility</p:attrName>
                                        </p:attrNameLst>
                                      </p:cBhvr>
                                      <p:to>
                                        <p:strVal val="visible"/>
                                      </p:to>
                                    </p:set>
                                    <p:animEffect transition="in" filter="wipe(up)">
                                      <p:cBhvr>
                                        <p:cTn id="58" dur="3000"/>
                                        <p:tgtEl>
                                          <p:spTgt spid="13430"/>
                                        </p:tgtEl>
                                      </p:cBhvr>
                                    </p:animEffect>
                                  </p:childTnLst>
                                </p:cTn>
                              </p:par>
                              <p:par>
                                <p:cTn id="59" presetID="22" presetClass="entr" presetSubtype="1" fill="hold" nodeType="withEffect">
                                  <p:stCondLst>
                                    <p:cond delay="0"/>
                                  </p:stCondLst>
                                  <p:childTnLst>
                                    <p:set>
                                      <p:cBhvr>
                                        <p:cTn id="60" dur="1" fill="hold">
                                          <p:stCondLst>
                                            <p:cond delay="0"/>
                                          </p:stCondLst>
                                        </p:cTn>
                                        <p:tgtEl>
                                          <p:spTgt spid="13431"/>
                                        </p:tgtEl>
                                        <p:attrNameLst>
                                          <p:attrName>style.visibility</p:attrName>
                                        </p:attrNameLst>
                                      </p:cBhvr>
                                      <p:to>
                                        <p:strVal val="visible"/>
                                      </p:to>
                                    </p:set>
                                    <p:animEffect transition="in" filter="wipe(up)">
                                      <p:cBhvr>
                                        <p:cTn id="61" dur="3000"/>
                                        <p:tgtEl>
                                          <p:spTgt spid="13431"/>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13465"/>
                                        </p:tgtEl>
                                        <p:attrNameLst>
                                          <p:attrName>style.visibility</p:attrName>
                                        </p:attrNameLst>
                                      </p:cBhvr>
                                      <p:to>
                                        <p:strVal val="visible"/>
                                      </p:to>
                                    </p:set>
                                    <p:animEffect transition="in" filter="box(in)">
                                      <p:cBhvr>
                                        <p:cTn id="64" dur="500"/>
                                        <p:tgtEl>
                                          <p:spTgt spid="13465"/>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13469"/>
                                        </p:tgtEl>
                                        <p:attrNameLst>
                                          <p:attrName>style.visibility</p:attrName>
                                        </p:attrNameLst>
                                      </p:cBhvr>
                                      <p:to>
                                        <p:strVal val="visible"/>
                                      </p:to>
                                    </p:set>
                                    <p:animEffect transition="in" filter="box(in)">
                                      <p:cBhvr>
                                        <p:cTn id="67" dur="500"/>
                                        <p:tgtEl>
                                          <p:spTgt spid="13469"/>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13480"/>
                                        </p:tgtEl>
                                        <p:attrNameLst>
                                          <p:attrName>style.visibility</p:attrName>
                                        </p:attrNameLst>
                                      </p:cBhvr>
                                      <p:to>
                                        <p:strVal val="visible"/>
                                      </p:to>
                                    </p:set>
                                    <p:animEffect transition="in" filter="box(in)">
                                      <p:cBhvr>
                                        <p:cTn id="70" dur="500"/>
                                        <p:tgtEl>
                                          <p:spTgt spid="13480"/>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13468"/>
                                        </p:tgtEl>
                                        <p:attrNameLst>
                                          <p:attrName>style.visibility</p:attrName>
                                        </p:attrNameLst>
                                      </p:cBhvr>
                                      <p:to>
                                        <p:strVal val="visible"/>
                                      </p:to>
                                    </p:set>
                                    <p:animEffect transition="in" filter="box(in)">
                                      <p:cBhvr>
                                        <p:cTn id="73" dur="500"/>
                                        <p:tgtEl>
                                          <p:spTgt spid="13468"/>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13470"/>
                                        </p:tgtEl>
                                        <p:attrNameLst>
                                          <p:attrName>style.visibility</p:attrName>
                                        </p:attrNameLst>
                                      </p:cBhvr>
                                      <p:to>
                                        <p:strVal val="visible"/>
                                      </p:to>
                                    </p:set>
                                    <p:animEffect transition="in" filter="box(in)">
                                      <p:cBhvr>
                                        <p:cTn id="76" dur="500"/>
                                        <p:tgtEl>
                                          <p:spTgt spid="13470"/>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13471"/>
                                        </p:tgtEl>
                                        <p:attrNameLst>
                                          <p:attrName>style.visibility</p:attrName>
                                        </p:attrNameLst>
                                      </p:cBhvr>
                                      <p:to>
                                        <p:strVal val="visible"/>
                                      </p:to>
                                    </p:set>
                                    <p:animEffect transition="in" filter="box(in)">
                                      <p:cBhvr>
                                        <p:cTn id="79" dur="500"/>
                                        <p:tgtEl>
                                          <p:spTgt spid="13471"/>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13472"/>
                                        </p:tgtEl>
                                        <p:attrNameLst>
                                          <p:attrName>style.visibility</p:attrName>
                                        </p:attrNameLst>
                                      </p:cBhvr>
                                      <p:to>
                                        <p:strVal val="visible"/>
                                      </p:to>
                                    </p:set>
                                    <p:animEffect transition="in" filter="box(in)">
                                      <p:cBhvr>
                                        <p:cTn id="82" dur="500"/>
                                        <p:tgtEl>
                                          <p:spTgt spid="13472"/>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13473"/>
                                        </p:tgtEl>
                                        <p:attrNameLst>
                                          <p:attrName>style.visibility</p:attrName>
                                        </p:attrNameLst>
                                      </p:cBhvr>
                                      <p:to>
                                        <p:strVal val="visible"/>
                                      </p:to>
                                    </p:set>
                                    <p:animEffect transition="in" filter="box(in)">
                                      <p:cBhvr>
                                        <p:cTn id="85" dur="500"/>
                                        <p:tgtEl>
                                          <p:spTgt spid="1347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xit" presetSubtype="16" fill="hold" grpId="1" nodeType="clickEffect">
                                  <p:stCondLst>
                                    <p:cond delay="0"/>
                                  </p:stCondLst>
                                  <p:childTnLst>
                                    <p:animEffect transition="out" filter="box(in)">
                                      <p:cBhvr>
                                        <p:cTn id="89" dur="500"/>
                                        <p:tgtEl>
                                          <p:spTgt spid="13465"/>
                                        </p:tgtEl>
                                      </p:cBhvr>
                                    </p:animEffect>
                                    <p:set>
                                      <p:cBhvr>
                                        <p:cTn id="90" dur="1" fill="hold">
                                          <p:stCondLst>
                                            <p:cond delay="499"/>
                                          </p:stCondLst>
                                        </p:cTn>
                                        <p:tgtEl>
                                          <p:spTgt spid="13465"/>
                                        </p:tgtEl>
                                        <p:attrNameLst>
                                          <p:attrName>style.visibility</p:attrName>
                                        </p:attrNameLst>
                                      </p:cBhvr>
                                      <p:to>
                                        <p:strVal val="hidden"/>
                                      </p:to>
                                    </p:set>
                                  </p:childTnLst>
                                </p:cTn>
                              </p:par>
                              <p:par>
                                <p:cTn id="91" presetID="22" presetClass="entr" presetSubtype="1" fill="hold" grpId="0" nodeType="withEffect">
                                  <p:stCondLst>
                                    <p:cond delay="0"/>
                                  </p:stCondLst>
                                  <p:childTnLst>
                                    <p:set>
                                      <p:cBhvr>
                                        <p:cTn id="92" dur="1" fill="hold">
                                          <p:stCondLst>
                                            <p:cond delay="0"/>
                                          </p:stCondLst>
                                        </p:cTn>
                                        <p:tgtEl>
                                          <p:spTgt spid="13389"/>
                                        </p:tgtEl>
                                        <p:attrNameLst>
                                          <p:attrName>style.visibility</p:attrName>
                                        </p:attrNameLst>
                                      </p:cBhvr>
                                      <p:to>
                                        <p:strVal val="visible"/>
                                      </p:to>
                                    </p:set>
                                    <p:animEffect transition="in" filter="wipe(up)">
                                      <p:cBhvr>
                                        <p:cTn id="93" dur="500"/>
                                        <p:tgtEl>
                                          <p:spTgt spid="13389"/>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13455"/>
                                        </p:tgtEl>
                                        <p:attrNameLst>
                                          <p:attrName>style.visibility</p:attrName>
                                        </p:attrNameLst>
                                      </p:cBhvr>
                                      <p:to>
                                        <p:strVal val="visible"/>
                                      </p:to>
                                    </p:set>
                                    <p:animEffect transition="in" filter="blinds(horizontal)">
                                      <p:cBhvr>
                                        <p:cTn id="96" dur="500"/>
                                        <p:tgtEl>
                                          <p:spTgt spid="13455"/>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4" presetClass="exit" presetSubtype="16" fill="hold" grpId="1" nodeType="clickEffect">
                                  <p:stCondLst>
                                    <p:cond delay="0"/>
                                  </p:stCondLst>
                                  <p:childTnLst>
                                    <p:animEffect transition="out" filter="box(in)">
                                      <p:cBhvr>
                                        <p:cTn id="100" dur="500"/>
                                        <p:tgtEl>
                                          <p:spTgt spid="13469"/>
                                        </p:tgtEl>
                                      </p:cBhvr>
                                    </p:animEffect>
                                    <p:set>
                                      <p:cBhvr>
                                        <p:cTn id="101" dur="1" fill="hold">
                                          <p:stCondLst>
                                            <p:cond delay="499"/>
                                          </p:stCondLst>
                                        </p:cTn>
                                        <p:tgtEl>
                                          <p:spTgt spid="13469"/>
                                        </p:tgtEl>
                                        <p:attrNameLst>
                                          <p:attrName>style.visibility</p:attrName>
                                        </p:attrNameLst>
                                      </p:cBhvr>
                                      <p:to>
                                        <p:strVal val="hidden"/>
                                      </p:to>
                                    </p:set>
                                  </p:childTnLst>
                                </p:cTn>
                              </p:par>
                              <p:par>
                                <p:cTn id="102" presetID="22" presetClass="entr" presetSubtype="1" fill="hold" grpId="0" nodeType="withEffect">
                                  <p:stCondLst>
                                    <p:cond delay="0"/>
                                  </p:stCondLst>
                                  <p:childTnLst>
                                    <p:set>
                                      <p:cBhvr>
                                        <p:cTn id="103" dur="1" fill="hold">
                                          <p:stCondLst>
                                            <p:cond delay="0"/>
                                          </p:stCondLst>
                                        </p:cTn>
                                        <p:tgtEl>
                                          <p:spTgt spid="13424"/>
                                        </p:tgtEl>
                                        <p:attrNameLst>
                                          <p:attrName>style.visibility</p:attrName>
                                        </p:attrNameLst>
                                      </p:cBhvr>
                                      <p:to>
                                        <p:strVal val="visible"/>
                                      </p:to>
                                    </p:set>
                                    <p:animEffect transition="in" filter="wipe(up)">
                                      <p:cBhvr>
                                        <p:cTn id="104" dur="500"/>
                                        <p:tgtEl>
                                          <p:spTgt spid="13424"/>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13457"/>
                                        </p:tgtEl>
                                        <p:attrNameLst>
                                          <p:attrName>style.visibility</p:attrName>
                                        </p:attrNameLst>
                                      </p:cBhvr>
                                      <p:to>
                                        <p:strVal val="visible"/>
                                      </p:to>
                                    </p:set>
                                    <p:animEffect transition="in" filter="blinds(horizontal)">
                                      <p:cBhvr>
                                        <p:cTn id="107" dur="500"/>
                                        <p:tgtEl>
                                          <p:spTgt spid="13457"/>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 presetClass="exit" presetSubtype="16" fill="hold" grpId="1" nodeType="clickEffect">
                                  <p:stCondLst>
                                    <p:cond delay="0"/>
                                  </p:stCondLst>
                                  <p:childTnLst>
                                    <p:animEffect transition="out" filter="box(in)">
                                      <p:cBhvr>
                                        <p:cTn id="111" dur="500"/>
                                        <p:tgtEl>
                                          <p:spTgt spid="13480"/>
                                        </p:tgtEl>
                                      </p:cBhvr>
                                    </p:animEffect>
                                    <p:set>
                                      <p:cBhvr>
                                        <p:cTn id="112" dur="1" fill="hold">
                                          <p:stCondLst>
                                            <p:cond delay="499"/>
                                          </p:stCondLst>
                                        </p:cTn>
                                        <p:tgtEl>
                                          <p:spTgt spid="13480"/>
                                        </p:tgtEl>
                                        <p:attrNameLst>
                                          <p:attrName>style.visibility</p:attrName>
                                        </p:attrNameLst>
                                      </p:cBhvr>
                                      <p:to>
                                        <p:strVal val="hidden"/>
                                      </p:to>
                                    </p:set>
                                  </p:childTnLst>
                                </p:cTn>
                              </p:par>
                              <p:par>
                                <p:cTn id="113" presetID="22" presetClass="entr" presetSubtype="1" fill="hold" grpId="0" nodeType="withEffect">
                                  <p:stCondLst>
                                    <p:cond delay="0"/>
                                  </p:stCondLst>
                                  <p:childTnLst>
                                    <p:set>
                                      <p:cBhvr>
                                        <p:cTn id="114" dur="1" fill="hold">
                                          <p:stCondLst>
                                            <p:cond delay="0"/>
                                          </p:stCondLst>
                                        </p:cTn>
                                        <p:tgtEl>
                                          <p:spTgt spid="13374"/>
                                        </p:tgtEl>
                                        <p:attrNameLst>
                                          <p:attrName>style.visibility</p:attrName>
                                        </p:attrNameLst>
                                      </p:cBhvr>
                                      <p:to>
                                        <p:strVal val="visible"/>
                                      </p:to>
                                    </p:set>
                                    <p:animEffect transition="in" filter="wipe(up)">
                                      <p:cBhvr>
                                        <p:cTn id="115" dur="500"/>
                                        <p:tgtEl>
                                          <p:spTgt spid="13374"/>
                                        </p:tgtEl>
                                      </p:cBhvr>
                                    </p:animEffect>
                                  </p:childTnLst>
                                </p:cTn>
                              </p:par>
                              <p:par>
                                <p:cTn id="116" presetID="3" presetClass="entr" presetSubtype="10" fill="hold" grpId="0" nodeType="withEffect">
                                  <p:stCondLst>
                                    <p:cond delay="0"/>
                                  </p:stCondLst>
                                  <p:childTnLst>
                                    <p:set>
                                      <p:cBhvr>
                                        <p:cTn id="117" dur="1" fill="hold">
                                          <p:stCondLst>
                                            <p:cond delay="0"/>
                                          </p:stCondLst>
                                        </p:cTn>
                                        <p:tgtEl>
                                          <p:spTgt spid="13458"/>
                                        </p:tgtEl>
                                        <p:attrNameLst>
                                          <p:attrName>style.visibility</p:attrName>
                                        </p:attrNameLst>
                                      </p:cBhvr>
                                      <p:to>
                                        <p:strVal val="visible"/>
                                      </p:to>
                                    </p:set>
                                    <p:animEffect transition="in" filter="blinds(horizontal)">
                                      <p:cBhvr>
                                        <p:cTn id="118" dur="500"/>
                                        <p:tgtEl>
                                          <p:spTgt spid="13458"/>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4" presetClass="exit" presetSubtype="16" fill="hold" grpId="1" nodeType="clickEffect">
                                  <p:stCondLst>
                                    <p:cond delay="0"/>
                                  </p:stCondLst>
                                  <p:childTnLst>
                                    <p:animEffect transition="out" filter="box(in)">
                                      <p:cBhvr>
                                        <p:cTn id="122" dur="500"/>
                                        <p:tgtEl>
                                          <p:spTgt spid="13468"/>
                                        </p:tgtEl>
                                      </p:cBhvr>
                                    </p:animEffect>
                                    <p:set>
                                      <p:cBhvr>
                                        <p:cTn id="123" dur="1" fill="hold">
                                          <p:stCondLst>
                                            <p:cond delay="499"/>
                                          </p:stCondLst>
                                        </p:cTn>
                                        <p:tgtEl>
                                          <p:spTgt spid="13468"/>
                                        </p:tgtEl>
                                        <p:attrNameLst>
                                          <p:attrName>style.visibility</p:attrName>
                                        </p:attrNameLst>
                                      </p:cBhvr>
                                      <p:to>
                                        <p:strVal val="hidden"/>
                                      </p:to>
                                    </p:set>
                                  </p:childTnLst>
                                </p:cTn>
                              </p:par>
                              <p:par>
                                <p:cTn id="124" presetID="4" presetClass="exit" presetSubtype="16" fill="hold" grpId="1" nodeType="withEffect">
                                  <p:stCondLst>
                                    <p:cond delay="0"/>
                                  </p:stCondLst>
                                  <p:childTnLst>
                                    <p:animEffect transition="out" filter="box(in)">
                                      <p:cBhvr>
                                        <p:cTn id="125" dur="500"/>
                                        <p:tgtEl>
                                          <p:spTgt spid="13470"/>
                                        </p:tgtEl>
                                      </p:cBhvr>
                                    </p:animEffect>
                                    <p:set>
                                      <p:cBhvr>
                                        <p:cTn id="126" dur="1" fill="hold">
                                          <p:stCondLst>
                                            <p:cond delay="499"/>
                                          </p:stCondLst>
                                        </p:cTn>
                                        <p:tgtEl>
                                          <p:spTgt spid="13470"/>
                                        </p:tgtEl>
                                        <p:attrNameLst>
                                          <p:attrName>style.visibility</p:attrName>
                                        </p:attrNameLst>
                                      </p:cBhvr>
                                      <p:to>
                                        <p:strVal val="hidden"/>
                                      </p:to>
                                    </p:set>
                                  </p:childTnLst>
                                </p:cTn>
                              </p:par>
                              <p:par>
                                <p:cTn id="127" presetID="22" presetClass="entr" presetSubtype="1" fill="hold" nodeType="withEffect">
                                  <p:stCondLst>
                                    <p:cond delay="0"/>
                                  </p:stCondLst>
                                  <p:childTnLst>
                                    <p:set>
                                      <p:cBhvr>
                                        <p:cTn id="128" dur="1" fill="hold">
                                          <p:stCondLst>
                                            <p:cond delay="0"/>
                                          </p:stCondLst>
                                        </p:cTn>
                                        <p:tgtEl>
                                          <p:spTgt spid="13438"/>
                                        </p:tgtEl>
                                        <p:attrNameLst>
                                          <p:attrName>style.visibility</p:attrName>
                                        </p:attrNameLst>
                                      </p:cBhvr>
                                      <p:to>
                                        <p:strVal val="visible"/>
                                      </p:to>
                                    </p:set>
                                    <p:animEffect transition="in" filter="wipe(up)">
                                      <p:cBhvr>
                                        <p:cTn id="129" dur="500"/>
                                        <p:tgtEl>
                                          <p:spTgt spid="13438"/>
                                        </p:tgtEl>
                                      </p:cBhvr>
                                    </p:animEffect>
                                  </p:childTnLst>
                                </p:cTn>
                              </p:par>
                              <p:par>
                                <p:cTn id="130" presetID="22" presetClass="entr" presetSubtype="1" fill="hold" nodeType="withEffect">
                                  <p:stCondLst>
                                    <p:cond delay="0"/>
                                  </p:stCondLst>
                                  <p:childTnLst>
                                    <p:set>
                                      <p:cBhvr>
                                        <p:cTn id="131" dur="1" fill="hold">
                                          <p:stCondLst>
                                            <p:cond delay="0"/>
                                          </p:stCondLst>
                                        </p:cTn>
                                        <p:tgtEl>
                                          <p:spTgt spid="13426"/>
                                        </p:tgtEl>
                                        <p:attrNameLst>
                                          <p:attrName>style.visibility</p:attrName>
                                        </p:attrNameLst>
                                      </p:cBhvr>
                                      <p:to>
                                        <p:strVal val="visible"/>
                                      </p:to>
                                    </p:set>
                                    <p:animEffect transition="in" filter="wipe(up)">
                                      <p:cBhvr>
                                        <p:cTn id="132" dur="500"/>
                                        <p:tgtEl>
                                          <p:spTgt spid="13426"/>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13459"/>
                                        </p:tgtEl>
                                        <p:attrNameLst>
                                          <p:attrName>style.visibility</p:attrName>
                                        </p:attrNameLst>
                                      </p:cBhvr>
                                      <p:to>
                                        <p:strVal val="visible"/>
                                      </p:to>
                                    </p:set>
                                    <p:animEffect transition="in" filter="blinds(horizontal)">
                                      <p:cBhvr>
                                        <p:cTn id="135" dur="500"/>
                                        <p:tgtEl>
                                          <p:spTgt spid="13459"/>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13460"/>
                                        </p:tgtEl>
                                        <p:attrNameLst>
                                          <p:attrName>style.visibility</p:attrName>
                                        </p:attrNameLst>
                                      </p:cBhvr>
                                      <p:to>
                                        <p:strVal val="visible"/>
                                      </p:to>
                                    </p:set>
                                    <p:animEffect transition="in" filter="blinds(horizontal)">
                                      <p:cBhvr>
                                        <p:cTn id="138" dur="500"/>
                                        <p:tgtEl>
                                          <p:spTgt spid="13460"/>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4" presetClass="exit" presetSubtype="16" fill="hold" grpId="1" nodeType="clickEffect">
                                  <p:stCondLst>
                                    <p:cond delay="0"/>
                                  </p:stCondLst>
                                  <p:childTnLst>
                                    <p:animEffect transition="out" filter="box(in)">
                                      <p:cBhvr>
                                        <p:cTn id="142" dur="500"/>
                                        <p:tgtEl>
                                          <p:spTgt spid="13471"/>
                                        </p:tgtEl>
                                      </p:cBhvr>
                                    </p:animEffect>
                                    <p:set>
                                      <p:cBhvr>
                                        <p:cTn id="143" dur="1" fill="hold">
                                          <p:stCondLst>
                                            <p:cond delay="499"/>
                                          </p:stCondLst>
                                        </p:cTn>
                                        <p:tgtEl>
                                          <p:spTgt spid="13471"/>
                                        </p:tgtEl>
                                        <p:attrNameLst>
                                          <p:attrName>style.visibility</p:attrName>
                                        </p:attrNameLst>
                                      </p:cBhvr>
                                      <p:to>
                                        <p:strVal val="hidden"/>
                                      </p:to>
                                    </p:set>
                                  </p:childTnLst>
                                </p:cTn>
                              </p:par>
                              <p:par>
                                <p:cTn id="144" presetID="22" presetClass="entr" presetSubtype="1" fill="hold" grpId="0" nodeType="withEffect">
                                  <p:stCondLst>
                                    <p:cond delay="0"/>
                                  </p:stCondLst>
                                  <p:childTnLst>
                                    <p:set>
                                      <p:cBhvr>
                                        <p:cTn id="145" dur="1" fill="hold">
                                          <p:stCondLst>
                                            <p:cond delay="0"/>
                                          </p:stCondLst>
                                        </p:cTn>
                                        <p:tgtEl>
                                          <p:spTgt spid="13436"/>
                                        </p:tgtEl>
                                        <p:attrNameLst>
                                          <p:attrName>style.visibility</p:attrName>
                                        </p:attrNameLst>
                                      </p:cBhvr>
                                      <p:to>
                                        <p:strVal val="visible"/>
                                      </p:to>
                                    </p:set>
                                    <p:animEffect transition="in" filter="wipe(up)">
                                      <p:cBhvr>
                                        <p:cTn id="146" dur="500"/>
                                        <p:tgtEl>
                                          <p:spTgt spid="13436"/>
                                        </p:tgtEl>
                                      </p:cBhvr>
                                    </p:animEffect>
                                  </p:childTnLst>
                                </p:cTn>
                              </p:par>
                              <p:par>
                                <p:cTn id="147" presetID="3" presetClass="entr" presetSubtype="10" fill="hold" grpId="0" nodeType="withEffect">
                                  <p:stCondLst>
                                    <p:cond delay="0"/>
                                  </p:stCondLst>
                                  <p:childTnLst>
                                    <p:set>
                                      <p:cBhvr>
                                        <p:cTn id="148" dur="1" fill="hold">
                                          <p:stCondLst>
                                            <p:cond delay="0"/>
                                          </p:stCondLst>
                                        </p:cTn>
                                        <p:tgtEl>
                                          <p:spTgt spid="13462"/>
                                        </p:tgtEl>
                                        <p:attrNameLst>
                                          <p:attrName>style.visibility</p:attrName>
                                        </p:attrNameLst>
                                      </p:cBhvr>
                                      <p:to>
                                        <p:strVal val="visible"/>
                                      </p:to>
                                    </p:set>
                                    <p:animEffect transition="in" filter="blinds(horizontal)">
                                      <p:cBhvr>
                                        <p:cTn id="149" dur="500"/>
                                        <p:tgtEl>
                                          <p:spTgt spid="13462"/>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4" presetClass="exit" presetSubtype="16" fill="hold" grpId="1" nodeType="clickEffect">
                                  <p:stCondLst>
                                    <p:cond delay="0"/>
                                  </p:stCondLst>
                                  <p:childTnLst>
                                    <p:animEffect transition="out" filter="box(in)">
                                      <p:cBhvr>
                                        <p:cTn id="153" dur="500"/>
                                        <p:tgtEl>
                                          <p:spTgt spid="13472"/>
                                        </p:tgtEl>
                                      </p:cBhvr>
                                    </p:animEffect>
                                    <p:set>
                                      <p:cBhvr>
                                        <p:cTn id="154" dur="1" fill="hold">
                                          <p:stCondLst>
                                            <p:cond delay="499"/>
                                          </p:stCondLst>
                                        </p:cTn>
                                        <p:tgtEl>
                                          <p:spTgt spid="13472"/>
                                        </p:tgtEl>
                                        <p:attrNameLst>
                                          <p:attrName>style.visibility</p:attrName>
                                        </p:attrNameLst>
                                      </p:cBhvr>
                                      <p:to>
                                        <p:strVal val="hidden"/>
                                      </p:to>
                                    </p:set>
                                  </p:childTnLst>
                                </p:cTn>
                              </p:par>
                              <p:par>
                                <p:cTn id="155" presetID="22" presetClass="entr" presetSubtype="1" fill="hold" grpId="0" nodeType="withEffect">
                                  <p:stCondLst>
                                    <p:cond delay="0"/>
                                  </p:stCondLst>
                                  <p:childTnLst>
                                    <p:set>
                                      <p:cBhvr>
                                        <p:cTn id="156" dur="1" fill="hold">
                                          <p:stCondLst>
                                            <p:cond delay="0"/>
                                          </p:stCondLst>
                                        </p:cTn>
                                        <p:tgtEl>
                                          <p:spTgt spid="13435"/>
                                        </p:tgtEl>
                                        <p:attrNameLst>
                                          <p:attrName>style.visibility</p:attrName>
                                        </p:attrNameLst>
                                      </p:cBhvr>
                                      <p:to>
                                        <p:strVal val="visible"/>
                                      </p:to>
                                    </p:set>
                                    <p:animEffect transition="in" filter="wipe(up)">
                                      <p:cBhvr>
                                        <p:cTn id="157" dur="500"/>
                                        <p:tgtEl>
                                          <p:spTgt spid="13435"/>
                                        </p:tgtEl>
                                      </p:cBhvr>
                                    </p:animEffect>
                                  </p:childTnLst>
                                </p:cTn>
                              </p:par>
                              <p:par>
                                <p:cTn id="158" presetID="3" presetClass="entr" presetSubtype="10" fill="hold" grpId="0" nodeType="withEffect">
                                  <p:stCondLst>
                                    <p:cond delay="0"/>
                                  </p:stCondLst>
                                  <p:childTnLst>
                                    <p:set>
                                      <p:cBhvr>
                                        <p:cTn id="159" dur="1" fill="hold">
                                          <p:stCondLst>
                                            <p:cond delay="0"/>
                                          </p:stCondLst>
                                        </p:cTn>
                                        <p:tgtEl>
                                          <p:spTgt spid="13463"/>
                                        </p:tgtEl>
                                        <p:attrNameLst>
                                          <p:attrName>style.visibility</p:attrName>
                                        </p:attrNameLst>
                                      </p:cBhvr>
                                      <p:to>
                                        <p:strVal val="visible"/>
                                      </p:to>
                                    </p:set>
                                    <p:animEffect transition="in" filter="blinds(horizontal)">
                                      <p:cBhvr>
                                        <p:cTn id="160" dur="500"/>
                                        <p:tgtEl>
                                          <p:spTgt spid="13463"/>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4" presetClass="exit" presetSubtype="16" fill="hold" grpId="1" nodeType="clickEffect">
                                  <p:stCondLst>
                                    <p:cond delay="0"/>
                                  </p:stCondLst>
                                  <p:childTnLst>
                                    <p:animEffect transition="out" filter="box(in)">
                                      <p:cBhvr>
                                        <p:cTn id="164" dur="500"/>
                                        <p:tgtEl>
                                          <p:spTgt spid="13473"/>
                                        </p:tgtEl>
                                      </p:cBhvr>
                                    </p:animEffect>
                                    <p:set>
                                      <p:cBhvr>
                                        <p:cTn id="165" dur="1" fill="hold">
                                          <p:stCondLst>
                                            <p:cond delay="499"/>
                                          </p:stCondLst>
                                        </p:cTn>
                                        <p:tgtEl>
                                          <p:spTgt spid="13473"/>
                                        </p:tgtEl>
                                        <p:attrNameLst>
                                          <p:attrName>style.visibility</p:attrName>
                                        </p:attrNameLst>
                                      </p:cBhvr>
                                      <p:to>
                                        <p:strVal val="hidden"/>
                                      </p:to>
                                    </p:set>
                                  </p:childTnLst>
                                </p:cTn>
                              </p:par>
                              <p:par>
                                <p:cTn id="166" presetID="22" presetClass="entr" presetSubtype="1" fill="hold" grpId="0" nodeType="withEffect">
                                  <p:stCondLst>
                                    <p:cond delay="0"/>
                                  </p:stCondLst>
                                  <p:childTnLst>
                                    <p:set>
                                      <p:cBhvr>
                                        <p:cTn id="167" dur="1" fill="hold">
                                          <p:stCondLst>
                                            <p:cond delay="0"/>
                                          </p:stCondLst>
                                        </p:cTn>
                                        <p:tgtEl>
                                          <p:spTgt spid="13437"/>
                                        </p:tgtEl>
                                        <p:attrNameLst>
                                          <p:attrName>style.visibility</p:attrName>
                                        </p:attrNameLst>
                                      </p:cBhvr>
                                      <p:to>
                                        <p:strVal val="visible"/>
                                      </p:to>
                                    </p:set>
                                    <p:animEffect transition="in" filter="wipe(up)">
                                      <p:cBhvr>
                                        <p:cTn id="168" dur="500"/>
                                        <p:tgtEl>
                                          <p:spTgt spid="13437"/>
                                        </p:tgtEl>
                                      </p:cBhvr>
                                    </p:animEffect>
                                  </p:childTnLst>
                                </p:cTn>
                              </p:par>
                              <p:par>
                                <p:cTn id="169" presetID="3" presetClass="entr" presetSubtype="10" fill="hold" grpId="0" nodeType="withEffect">
                                  <p:stCondLst>
                                    <p:cond delay="0"/>
                                  </p:stCondLst>
                                  <p:childTnLst>
                                    <p:set>
                                      <p:cBhvr>
                                        <p:cTn id="170" dur="1" fill="hold">
                                          <p:stCondLst>
                                            <p:cond delay="0"/>
                                          </p:stCondLst>
                                        </p:cTn>
                                        <p:tgtEl>
                                          <p:spTgt spid="13464"/>
                                        </p:tgtEl>
                                        <p:attrNameLst>
                                          <p:attrName>style.visibility</p:attrName>
                                        </p:attrNameLst>
                                      </p:cBhvr>
                                      <p:to>
                                        <p:strVal val="visible"/>
                                      </p:to>
                                    </p:set>
                                    <p:animEffect transition="in" filter="blinds(horizontal)">
                                      <p:cBhvr>
                                        <p:cTn id="171" dur="500"/>
                                        <p:tgtEl>
                                          <p:spTgt spid="13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64" grpId="0" animBg="1"/>
      <p:bldP spid="13457" grpId="0" animBg="1"/>
      <p:bldP spid="13460" grpId="0" animBg="1"/>
      <p:bldP spid="13462" grpId="0" animBg="1"/>
      <p:bldP spid="13463" grpId="0" animBg="1"/>
      <p:bldP spid="13374" grpId="0"/>
      <p:bldP spid="13386" grpId="0"/>
      <p:bldP spid="13389" grpId="0"/>
      <p:bldP spid="13390" grpId="0"/>
      <p:bldP spid="13424" grpId="0"/>
      <p:bldP spid="13425" grpId="0"/>
      <p:bldP spid="13432" grpId="0"/>
      <p:bldP spid="13433" grpId="0"/>
      <p:bldP spid="13434" grpId="0"/>
      <p:bldP spid="13435" grpId="0"/>
      <p:bldP spid="13436" grpId="0"/>
      <p:bldP spid="13437" grpId="0"/>
      <p:bldP spid="13440" grpId="0"/>
      <p:bldP spid="13455" grpId="0" animBg="1"/>
      <p:bldP spid="13458" grpId="0" animBg="1"/>
      <p:bldP spid="13459" grpId="0" animBg="1"/>
      <p:bldP spid="13465" grpId="0"/>
      <p:bldP spid="13465" grpId="1"/>
      <p:bldP spid="13468" grpId="0"/>
      <p:bldP spid="13468" grpId="1"/>
      <p:bldP spid="13469" grpId="0"/>
      <p:bldP spid="13469" grpId="1"/>
      <p:bldP spid="13470" grpId="0"/>
      <p:bldP spid="13470" grpId="1"/>
      <p:bldP spid="13471" grpId="0"/>
      <p:bldP spid="13471" grpId="1"/>
      <p:bldP spid="13472" grpId="0"/>
      <p:bldP spid="13472" grpId="1"/>
      <p:bldP spid="13473" grpId="0"/>
      <p:bldP spid="13473" grpId="1"/>
      <p:bldP spid="13480" grpId="0"/>
      <p:bldP spid="1348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7"/>
          <p:cNvSpPr txBox="1">
            <a:spLocks noChangeArrowheads="1"/>
          </p:cNvSpPr>
          <p:nvPr/>
        </p:nvSpPr>
        <p:spPr bwMode="auto">
          <a:xfrm>
            <a:off x="-40576" y="8810420"/>
            <a:ext cx="24385588" cy="114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ltLang="en-US" sz="6000" dirty="0">
                <a:latin typeface="Times New Roman" pitchFamily="18" charset="0"/>
                <a:sym typeface="Wingdings" pitchFamily="2" charset="2"/>
              </a:rPr>
              <a:t> </a:t>
            </a:r>
            <a:r>
              <a:rPr lang="en-US" altLang="en-US" sz="6000" dirty="0" err="1">
                <a:latin typeface="Times New Roman" pitchFamily="18" charset="0"/>
                <a:sym typeface="Wingdings" pitchFamily="2" charset="2"/>
              </a:rPr>
              <a:t>Nhóm</a:t>
            </a:r>
            <a:r>
              <a:rPr lang="en-US" altLang="en-US" sz="6000" dirty="0">
                <a:latin typeface="Times New Roman" pitchFamily="18" charset="0"/>
                <a:sym typeface="Wingdings" pitchFamily="2" charset="2"/>
              </a:rPr>
              <a:t> C = O </a:t>
            </a:r>
            <a:r>
              <a:rPr lang="en-US" altLang="en-US" sz="6000" dirty="0" err="1">
                <a:latin typeface="Times New Roman" pitchFamily="18" charset="0"/>
                <a:sym typeface="Wingdings" pitchFamily="2" charset="2"/>
              </a:rPr>
              <a:t>không</a:t>
            </a:r>
            <a:r>
              <a:rPr lang="en-US" altLang="en-US" sz="6000" dirty="0">
                <a:latin typeface="Times New Roman" pitchFamily="18" charset="0"/>
                <a:sym typeface="Wingdings" pitchFamily="2" charset="2"/>
              </a:rPr>
              <a:t> </a:t>
            </a:r>
            <a:r>
              <a:rPr lang="en-US" altLang="en-US" sz="6000" dirty="0" err="1">
                <a:latin typeface="Times New Roman" pitchFamily="18" charset="0"/>
                <a:sym typeface="Wingdings" pitchFamily="2" charset="2"/>
              </a:rPr>
              <a:t>giống</a:t>
            </a:r>
            <a:r>
              <a:rPr lang="en-US" altLang="en-US" sz="6000" dirty="0">
                <a:latin typeface="Times New Roman" pitchFamily="18" charset="0"/>
                <a:sym typeface="Wingdings" pitchFamily="2" charset="2"/>
              </a:rPr>
              <a:t> </a:t>
            </a:r>
            <a:r>
              <a:rPr lang="en-US" altLang="en-US" sz="6000" dirty="0" err="1">
                <a:latin typeface="Times New Roman" pitchFamily="18" charset="0"/>
                <a:sym typeface="Wingdings" pitchFamily="2" charset="2"/>
              </a:rPr>
              <a:t>trong</a:t>
            </a:r>
            <a:r>
              <a:rPr lang="en-US" altLang="en-US" sz="6000" dirty="0">
                <a:latin typeface="Times New Roman" pitchFamily="18" charset="0"/>
                <a:sym typeface="Wingdings" pitchFamily="2" charset="2"/>
              </a:rPr>
              <a:t> </a:t>
            </a:r>
            <a:r>
              <a:rPr lang="en-US" altLang="en-US" sz="6000" dirty="0" smtClean="0">
                <a:latin typeface="Times New Roman" pitchFamily="18" charset="0"/>
                <a:sym typeface="Wingdings" pitchFamily="2" charset="2"/>
              </a:rPr>
              <a:t>aldehyde </a:t>
            </a:r>
            <a:r>
              <a:rPr lang="en-US" altLang="en-US" sz="6000" dirty="0" err="1">
                <a:latin typeface="Times New Roman" pitchFamily="18" charset="0"/>
                <a:sym typeface="Wingdings" pitchFamily="2" charset="2"/>
              </a:rPr>
              <a:t>và</a:t>
            </a:r>
            <a:r>
              <a:rPr lang="en-US" altLang="en-US" sz="6000" dirty="0">
                <a:latin typeface="Times New Roman" pitchFamily="18" charset="0"/>
                <a:sym typeface="Wingdings" pitchFamily="2" charset="2"/>
              </a:rPr>
              <a:t> </a:t>
            </a:r>
            <a:r>
              <a:rPr lang="en-US" altLang="en-US" sz="6000" dirty="0" smtClean="0">
                <a:latin typeface="Times New Roman" pitchFamily="18" charset="0"/>
                <a:sym typeface="Wingdings" pitchFamily="2" charset="2"/>
              </a:rPr>
              <a:t>ketone</a:t>
            </a:r>
            <a:endParaRPr lang="en-US" altLang="en-US" sz="6000" dirty="0">
              <a:latin typeface="Times New Roman" pitchFamily="18" charset="0"/>
            </a:endParaRPr>
          </a:p>
        </p:txBody>
      </p:sp>
      <p:sp>
        <p:nvSpPr>
          <p:cNvPr id="27653" name="Text Box 8"/>
          <p:cNvSpPr txBox="1">
            <a:spLocks noChangeArrowheads="1"/>
          </p:cNvSpPr>
          <p:nvPr/>
        </p:nvSpPr>
        <p:spPr bwMode="auto">
          <a:xfrm>
            <a:off x="0" y="10163272"/>
            <a:ext cx="24385588" cy="114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ltLang="en-US" sz="6000" dirty="0">
                <a:latin typeface="Times New Roman" pitchFamily="18" charset="0"/>
                <a:sym typeface="Wingdings" pitchFamily="2" charset="2"/>
              </a:rPr>
              <a:t> </a:t>
            </a:r>
            <a:r>
              <a:rPr lang="en-US" altLang="en-US" sz="6000" dirty="0" err="1">
                <a:latin typeface="Times New Roman" pitchFamily="18" charset="0"/>
                <a:sym typeface="Wingdings" pitchFamily="2" charset="2"/>
              </a:rPr>
              <a:t>Nhóm</a:t>
            </a:r>
            <a:r>
              <a:rPr lang="en-US" altLang="en-US" sz="6000" dirty="0">
                <a:latin typeface="Times New Roman" pitchFamily="18" charset="0"/>
                <a:sym typeface="Wingdings" pitchFamily="2" charset="2"/>
              </a:rPr>
              <a:t> – O – H </a:t>
            </a:r>
            <a:r>
              <a:rPr lang="en-US" altLang="en-US" sz="6000" dirty="0" err="1">
                <a:latin typeface="Times New Roman" pitchFamily="18" charset="0"/>
                <a:sym typeface="Wingdings" pitchFamily="2" charset="2"/>
              </a:rPr>
              <a:t>phân</a:t>
            </a:r>
            <a:r>
              <a:rPr lang="en-US" altLang="en-US" sz="6000" dirty="0">
                <a:latin typeface="Times New Roman" pitchFamily="18" charset="0"/>
                <a:sym typeface="Wingdings" pitchFamily="2" charset="2"/>
              </a:rPr>
              <a:t> </a:t>
            </a:r>
            <a:r>
              <a:rPr lang="en-US" altLang="en-US" sz="6000" dirty="0" err="1">
                <a:latin typeface="Times New Roman" pitchFamily="18" charset="0"/>
                <a:sym typeface="Wingdings" pitchFamily="2" charset="2"/>
              </a:rPr>
              <a:t>cực</a:t>
            </a:r>
            <a:r>
              <a:rPr lang="en-US" altLang="en-US" sz="6000" dirty="0">
                <a:latin typeface="Times New Roman" pitchFamily="18" charset="0"/>
                <a:sym typeface="Wingdings" pitchFamily="2" charset="2"/>
              </a:rPr>
              <a:t> </a:t>
            </a:r>
            <a:r>
              <a:rPr lang="en-US" altLang="en-US" sz="6000" dirty="0" err="1">
                <a:latin typeface="Times New Roman" pitchFamily="18" charset="0"/>
                <a:sym typeface="Wingdings" pitchFamily="2" charset="2"/>
              </a:rPr>
              <a:t>hơn</a:t>
            </a:r>
            <a:r>
              <a:rPr lang="en-US" altLang="en-US" sz="6000" dirty="0">
                <a:latin typeface="Times New Roman" pitchFamily="18" charset="0"/>
                <a:sym typeface="Wingdings" pitchFamily="2" charset="2"/>
              </a:rPr>
              <a:t> </a:t>
            </a:r>
            <a:r>
              <a:rPr lang="en-US" altLang="en-US" sz="6000" dirty="0" err="1">
                <a:latin typeface="Times New Roman" pitchFamily="18" charset="0"/>
                <a:sym typeface="Wingdings" pitchFamily="2" charset="2"/>
              </a:rPr>
              <a:t>nhóm</a:t>
            </a:r>
            <a:r>
              <a:rPr lang="en-US" altLang="en-US" sz="6000" dirty="0">
                <a:latin typeface="Times New Roman" pitchFamily="18" charset="0"/>
                <a:sym typeface="Wingdings" pitchFamily="2" charset="2"/>
              </a:rPr>
              <a:t> – O – H  </a:t>
            </a:r>
            <a:r>
              <a:rPr lang="en-US" altLang="en-US" sz="6000" dirty="0" err="1">
                <a:latin typeface="Times New Roman" pitchFamily="18" charset="0"/>
                <a:sym typeface="Wingdings" pitchFamily="2" charset="2"/>
              </a:rPr>
              <a:t>trong</a:t>
            </a:r>
            <a:r>
              <a:rPr lang="en-US" altLang="en-US" sz="6000" dirty="0">
                <a:latin typeface="Times New Roman" pitchFamily="18" charset="0"/>
                <a:sym typeface="Wingdings" pitchFamily="2" charset="2"/>
              </a:rPr>
              <a:t> </a:t>
            </a:r>
            <a:r>
              <a:rPr lang="en-US" altLang="en-US" sz="6000" dirty="0" smtClean="0">
                <a:latin typeface="Times New Roman" pitchFamily="18" charset="0"/>
                <a:sym typeface="Wingdings" pitchFamily="2" charset="2"/>
              </a:rPr>
              <a:t>alcohol </a:t>
            </a:r>
            <a:r>
              <a:rPr lang="en-US" altLang="en-US" sz="6000" dirty="0" err="1">
                <a:latin typeface="Times New Roman" pitchFamily="18" charset="0"/>
                <a:sym typeface="Wingdings" pitchFamily="2" charset="2"/>
              </a:rPr>
              <a:t>và</a:t>
            </a:r>
            <a:r>
              <a:rPr lang="en-US" altLang="en-US" sz="6000" dirty="0">
                <a:latin typeface="Times New Roman" pitchFamily="18" charset="0"/>
                <a:sym typeface="Wingdings" pitchFamily="2" charset="2"/>
              </a:rPr>
              <a:t> phenol</a:t>
            </a:r>
            <a:endParaRPr lang="en-US" altLang="en-US" sz="6000" dirty="0">
              <a:latin typeface="Times New Roman" pitchFamily="18" charset="0"/>
            </a:endParaRPr>
          </a:p>
        </p:txBody>
      </p:sp>
      <p:sp>
        <p:nvSpPr>
          <p:cNvPr id="24582" name="Text Box 9"/>
          <p:cNvSpPr txBox="1">
            <a:spLocks noChangeArrowheads="1"/>
          </p:cNvSpPr>
          <p:nvPr/>
        </p:nvSpPr>
        <p:spPr bwMode="auto">
          <a:xfrm>
            <a:off x="0" y="11574402"/>
            <a:ext cx="19394164" cy="1143184"/>
          </a:xfrm>
          <a:prstGeom prst="rect">
            <a:avLst/>
          </a:prstGeom>
          <a:noFill/>
          <a:ln w="9525">
            <a:noFill/>
            <a:miter lim="800000"/>
            <a:headEnd/>
            <a:tailEnd/>
          </a:ln>
        </p:spPr>
        <p:txBody>
          <a:bodyPr lIns="217728" tIns="108864" rIns="217728" bIns="108864">
            <a:spAutoFit/>
          </a:bodyPr>
          <a:lstStyle>
            <a:lvl1pPr algn="l" eaLnBrk="0" hangingPunct="0">
              <a:defRPr sz="2800">
                <a:solidFill>
                  <a:schemeClr val="tx1"/>
                </a:solidFill>
                <a:latin typeface="Arial" panose="020B0604020202020204" pitchFamily="34" charset="0"/>
                <a:cs typeface="Arial" panose="020B0604020202020204" pitchFamily="34" charset="0"/>
              </a:defRPr>
            </a:lvl1pPr>
            <a:lvl2pPr marL="742950" indent="-285750" algn="l" eaLnBrk="0" hangingPunct="0">
              <a:defRPr sz="2800">
                <a:solidFill>
                  <a:schemeClr val="tx1"/>
                </a:solidFill>
                <a:latin typeface="Arial" panose="020B0604020202020204" pitchFamily="34" charset="0"/>
                <a:cs typeface="Arial" panose="020B0604020202020204" pitchFamily="34" charset="0"/>
              </a:defRPr>
            </a:lvl2pPr>
            <a:lvl3pPr marL="1143000" indent="-228600" algn="l" eaLnBrk="0" hangingPunct="0">
              <a:defRPr sz="2800">
                <a:solidFill>
                  <a:schemeClr val="tx1"/>
                </a:solidFill>
                <a:latin typeface="Arial" panose="020B0604020202020204" pitchFamily="34" charset="0"/>
                <a:cs typeface="Arial" panose="020B0604020202020204" pitchFamily="34" charset="0"/>
              </a:defRPr>
            </a:lvl3pPr>
            <a:lvl4pPr marL="1600200" indent="-228600" algn="l" eaLnBrk="0" hangingPunct="0">
              <a:defRPr sz="2800">
                <a:solidFill>
                  <a:schemeClr val="tx1"/>
                </a:solidFill>
                <a:latin typeface="Arial" panose="020B0604020202020204" pitchFamily="34" charset="0"/>
                <a:cs typeface="Arial" panose="020B0604020202020204" pitchFamily="34" charset="0"/>
              </a:defRPr>
            </a:lvl4pPr>
            <a:lvl5pPr marL="2057400" indent="-228600" algn="l"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sz="6000" dirty="0">
                <a:latin typeface="Times New Roman" panose="02020603050405020304" pitchFamily="18" charset="0"/>
                <a:sym typeface="Wingdings" panose="05000000000000000000" pitchFamily="2" charset="2"/>
              </a:rPr>
              <a:t> </a:t>
            </a:r>
            <a:r>
              <a:rPr lang="en-US" sz="6000" dirty="0" err="1">
                <a:latin typeface="Times New Roman" panose="02020603050405020304" pitchFamily="18" charset="0"/>
                <a:sym typeface="Wingdings" panose="05000000000000000000" pitchFamily="2" charset="2"/>
              </a:rPr>
              <a:t>Tính</a:t>
            </a:r>
            <a:r>
              <a:rPr lang="en-US" sz="6000" dirty="0">
                <a:latin typeface="Times New Roman" panose="02020603050405020304" pitchFamily="18" charset="0"/>
                <a:sym typeface="Wingdings" panose="05000000000000000000" pitchFamily="2" charset="2"/>
              </a:rPr>
              <a:t> </a:t>
            </a:r>
            <a:r>
              <a:rPr lang="en-US" sz="6000" dirty="0" smtClean="0">
                <a:latin typeface="Times New Roman" panose="02020603050405020304" pitchFamily="18" charset="0"/>
                <a:sym typeface="Wingdings" panose="05000000000000000000" pitchFamily="2" charset="2"/>
              </a:rPr>
              <a:t>acid </a:t>
            </a:r>
            <a:r>
              <a:rPr lang="en-US" sz="6000" dirty="0" err="1">
                <a:latin typeface="Times New Roman" panose="02020603050405020304" pitchFamily="18" charset="0"/>
                <a:sym typeface="Wingdings" panose="05000000000000000000" pitchFamily="2" charset="2"/>
              </a:rPr>
              <a:t>mạnh</a:t>
            </a:r>
            <a:r>
              <a:rPr lang="en-US" sz="6000" dirty="0">
                <a:latin typeface="Times New Roman" panose="02020603050405020304" pitchFamily="18" charset="0"/>
                <a:sym typeface="Wingdings" panose="05000000000000000000" pitchFamily="2" charset="2"/>
              </a:rPr>
              <a:t> </a:t>
            </a:r>
            <a:r>
              <a:rPr lang="en-US" sz="6000" dirty="0" err="1">
                <a:latin typeface="Times New Roman" panose="02020603050405020304" pitchFamily="18" charset="0"/>
                <a:sym typeface="Wingdings" panose="05000000000000000000" pitchFamily="2" charset="2"/>
              </a:rPr>
              <a:t>hơn</a:t>
            </a:r>
            <a:r>
              <a:rPr lang="en-US" sz="6000" dirty="0">
                <a:latin typeface="Times New Roman" panose="02020603050405020304" pitchFamily="18" charset="0"/>
                <a:sym typeface="Wingdings" panose="05000000000000000000" pitchFamily="2" charset="2"/>
              </a:rPr>
              <a:t> </a:t>
            </a:r>
            <a:r>
              <a:rPr lang="en-US" sz="6000" dirty="0" smtClean="0">
                <a:latin typeface="Times New Roman" panose="02020603050405020304" pitchFamily="18" charset="0"/>
                <a:sym typeface="Wingdings" panose="05000000000000000000" pitchFamily="2" charset="2"/>
              </a:rPr>
              <a:t>alcohol </a:t>
            </a:r>
            <a:r>
              <a:rPr lang="en-US" sz="6000" dirty="0" err="1">
                <a:latin typeface="Times New Roman" panose="02020603050405020304" pitchFamily="18" charset="0"/>
                <a:sym typeface="Wingdings" panose="05000000000000000000" pitchFamily="2" charset="2"/>
              </a:rPr>
              <a:t>và</a:t>
            </a:r>
            <a:r>
              <a:rPr lang="en-US" sz="6000" dirty="0">
                <a:latin typeface="Times New Roman" panose="02020603050405020304" pitchFamily="18" charset="0"/>
                <a:sym typeface="Wingdings" panose="05000000000000000000" pitchFamily="2" charset="2"/>
              </a:rPr>
              <a:t> phenol</a:t>
            </a:r>
            <a:endParaRPr lang="en-US" sz="6000" dirty="0">
              <a:latin typeface="Times New Roman" panose="02020603050405020304" pitchFamily="18" charset="0"/>
            </a:endParaRPr>
          </a:p>
        </p:txBody>
      </p:sp>
      <p:grpSp>
        <p:nvGrpSpPr>
          <p:cNvPr id="19" name="Google Shape;247;p3"/>
          <p:cNvGrpSpPr/>
          <p:nvPr/>
        </p:nvGrpSpPr>
        <p:grpSpPr>
          <a:xfrm>
            <a:off x="662126" y="1888643"/>
            <a:ext cx="13495307" cy="1034177"/>
            <a:chOff x="166396" y="8755081"/>
            <a:chExt cx="6238688" cy="832557"/>
          </a:xfrm>
        </p:grpSpPr>
        <p:sp>
          <p:nvSpPr>
            <p:cNvPr id="20"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21" name="Google Shape;249;p3"/>
            <p:cNvGrpSpPr/>
            <p:nvPr/>
          </p:nvGrpSpPr>
          <p:grpSpPr>
            <a:xfrm>
              <a:off x="166396" y="8780577"/>
              <a:ext cx="702538" cy="572229"/>
              <a:chOff x="-145995" y="8633545"/>
              <a:chExt cx="787401" cy="641352"/>
            </a:xfrm>
          </p:grpSpPr>
          <p:sp>
            <p:nvSpPr>
              <p:cNvPr id="23"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4"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6"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7"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8"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9"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0"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1"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2"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3"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4"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22" name="Google Shape;262;p3"/>
            <p:cNvSpPr txBox="1"/>
            <p:nvPr/>
          </p:nvSpPr>
          <p:spPr>
            <a:xfrm>
              <a:off x="932118" y="8770019"/>
              <a:ext cx="5472966" cy="8176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err="1" smtClean="0">
                  <a:solidFill>
                    <a:schemeClr val="lt1"/>
                  </a:solidFill>
                  <a:latin typeface="Tahoma"/>
                  <a:ea typeface="Tahoma"/>
                  <a:cs typeface="Tahoma"/>
                  <a:sym typeface="Tahoma"/>
                </a:rPr>
                <a:t>Đặc</a:t>
              </a:r>
              <a:r>
                <a:rPr lang="en-US" sz="6000" b="1" dirty="0" smtClean="0">
                  <a:solidFill>
                    <a:schemeClr val="lt1"/>
                  </a:solidFill>
                  <a:latin typeface="Tahoma"/>
                  <a:ea typeface="Tahoma"/>
                  <a:cs typeface="Tahoma"/>
                  <a:sym typeface="Tahoma"/>
                </a:rPr>
                <a:t> </a:t>
              </a:r>
              <a:r>
                <a:rPr lang="en-US" sz="6000" b="1" dirty="0" err="1" smtClean="0">
                  <a:solidFill>
                    <a:schemeClr val="lt1"/>
                  </a:solidFill>
                  <a:latin typeface="Tahoma"/>
                  <a:ea typeface="Tahoma"/>
                  <a:cs typeface="Tahoma"/>
                  <a:sym typeface="Tahoma"/>
                </a:rPr>
                <a:t>điểm</a:t>
              </a:r>
              <a:r>
                <a:rPr lang="en-US" sz="6000" b="1" dirty="0" smtClean="0">
                  <a:solidFill>
                    <a:schemeClr val="lt1"/>
                  </a:solidFill>
                  <a:latin typeface="Tahoma"/>
                  <a:ea typeface="Tahoma"/>
                  <a:cs typeface="Tahoma"/>
                  <a:sym typeface="Tahoma"/>
                </a:rPr>
                <a:t> </a:t>
              </a:r>
              <a:r>
                <a:rPr lang="en-US" sz="6000" b="1" dirty="0" err="1" smtClean="0">
                  <a:solidFill>
                    <a:schemeClr val="lt1"/>
                  </a:solidFill>
                  <a:latin typeface="Tahoma"/>
                  <a:ea typeface="Tahoma"/>
                  <a:cs typeface="Tahoma"/>
                  <a:sym typeface="Tahoma"/>
                </a:rPr>
                <a:t>cấu</a:t>
              </a:r>
              <a:r>
                <a:rPr lang="en-US" sz="6000" b="1" dirty="0" smtClean="0">
                  <a:solidFill>
                    <a:schemeClr val="lt1"/>
                  </a:solidFill>
                  <a:latin typeface="Tahoma"/>
                  <a:ea typeface="Tahoma"/>
                  <a:cs typeface="Tahoma"/>
                  <a:sym typeface="Tahoma"/>
                </a:rPr>
                <a:t> </a:t>
              </a:r>
              <a:r>
                <a:rPr lang="en-US" sz="6000" b="1" dirty="0" err="1" smtClean="0">
                  <a:solidFill>
                    <a:schemeClr val="lt1"/>
                  </a:solidFill>
                  <a:latin typeface="Tahoma"/>
                  <a:ea typeface="Tahoma"/>
                  <a:cs typeface="Tahoma"/>
                  <a:sym typeface="Tahoma"/>
                </a:rPr>
                <a:t>tạo</a:t>
              </a:r>
              <a:r>
                <a:rPr lang="en-US" sz="6000" b="1" dirty="0" smtClean="0">
                  <a:solidFill>
                    <a:schemeClr val="lt1"/>
                  </a:solidFill>
                  <a:latin typeface="Tahoma"/>
                  <a:ea typeface="Tahoma"/>
                  <a:cs typeface="Tahoma"/>
                  <a:sym typeface="Tahoma"/>
                </a:rPr>
                <a:t> </a:t>
              </a:r>
              <a:endParaRPr sz="6000" b="1" dirty="0">
                <a:solidFill>
                  <a:schemeClr val="lt1"/>
                </a:solidFill>
                <a:latin typeface="Tahoma"/>
                <a:ea typeface="Tahoma"/>
                <a:cs typeface="Tahoma"/>
                <a:sym typeface="Tahoma"/>
              </a:endParaRPr>
            </a:p>
          </p:txBody>
        </p:sp>
      </p:grpSp>
      <p:pic>
        <p:nvPicPr>
          <p:cNvPr id="3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0963" y="3378200"/>
            <a:ext cx="42386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Line 6"/>
          <p:cNvSpPr>
            <a:spLocks noChangeShapeType="1"/>
          </p:cNvSpPr>
          <p:nvPr/>
        </p:nvSpPr>
        <p:spPr bwMode="auto">
          <a:xfrm flipH="1">
            <a:off x="13311188" y="5924550"/>
            <a:ext cx="5048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7"/>
          <p:cNvSpPr>
            <a:spLocks/>
          </p:cNvSpPr>
          <p:nvPr/>
        </p:nvSpPr>
        <p:spPr bwMode="auto">
          <a:xfrm>
            <a:off x="11817350" y="5483225"/>
            <a:ext cx="569913" cy="882650"/>
          </a:xfrm>
          <a:custGeom>
            <a:avLst/>
            <a:gdLst>
              <a:gd name="T0" fmla="*/ 2147483647 w 250"/>
              <a:gd name="T1" fmla="*/ 2147483647 h 317"/>
              <a:gd name="T2" fmla="*/ 2147483647 w 250"/>
              <a:gd name="T3" fmla="*/ 2147483647 h 317"/>
              <a:gd name="T4" fmla="*/ 2147483647 w 250"/>
              <a:gd name="T5" fmla="*/ 0 h 317"/>
              <a:gd name="T6" fmla="*/ 0 60000 65536"/>
              <a:gd name="T7" fmla="*/ 0 60000 65536"/>
              <a:gd name="T8" fmla="*/ 0 60000 65536"/>
            </a:gdLst>
            <a:ahLst/>
            <a:cxnLst>
              <a:cxn ang="T6">
                <a:pos x="T0" y="T1"/>
              </a:cxn>
              <a:cxn ang="T7">
                <a:pos x="T2" y="T3"/>
              </a:cxn>
              <a:cxn ang="T8">
                <a:pos x="T4" y="T5"/>
              </a:cxn>
            </a:cxnLst>
            <a:rect l="0" t="0" r="r" b="b"/>
            <a:pathLst>
              <a:path w="250" h="317">
                <a:moveTo>
                  <a:pt x="250" y="317"/>
                </a:moveTo>
                <a:cubicBezTo>
                  <a:pt x="148" y="298"/>
                  <a:pt x="46" y="280"/>
                  <a:pt x="23" y="227"/>
                </a:cubicBezTo>
                <a:cubicBezTo>
                  <a:pt x="0" y="174"/>
                  <a:pt x="99" y="38"/>
                  <a:pt x="114" y="0"/>
                </a:cubicBezTo>
              </a:path>
            </a:pathLst>
          </a:custGeom>
          <a:noFill/>
          <a:ln w="28575">
            <a:solidFill>
              <a:srgbClr val="0000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8"/>
          <p:cNvSpPr>
            <a:spLocks/>
          </p:cNvSpPr>
          <p:nvPr/>
        </p:nvSpPr>
        <p:spPr bwMode="auto">
          <a:xfrm rot="20520121">
            <a:off x="11344275" y="3624263"/>
            <a:ext cx="733425" cy="598487"/>
          </a:xfrm>
          <a:custGeom>
            <a:avLst/>
            <a:gdLst>
              <a:gd name="T0" fmla="*/ 2147483647 w 257"/>
              <a:gd name="T1" fmla="*/ 2147483647 h 272"/>
              <a:gd name="T2" fmla="*/ 2147483647 w 257"/>
              <a:gd name="T3" fmla="*/ 2147483647 h 272"/>
              <a:gd name="T4" fmla="*/ 2147483647 w 257"/>
              <a:gd name="T5" fmla="*/ 0 h 272"/>
              <a:gd name="T6" fmla="*/ 0 60000 65536"/>
              <a:gd name="T7" fmla="*/ 0 60000 65536"/>
              <a:gd name="T8" fmla="*/ 0 60000 65536"/>
            </a:gdLst>
            <a:ahLst/>
            <a:cxnLst>
              <a:cxn ang="T6">
                <a:pos x="T0" y="T1"/>
              </a:cxn>
              <a:cxn ang="T7">
                <a:pos x="T2" y="T3"/>
              </a:cxn>
              <a:cxn ang="T8">
                <a:pos x="T4" y="T5"/>
              </a:cxn>
            </a:cxnLst>
            <a:rect l="0" t="0" r="r" b="b"/>
            <a:pathLst>
              <a:path w="257" h="272">
                <a:moveTo>
                  <a:pt x="75" y="272"/>
                </a:moveTo>
                <a:cubicBezTo>
                  <a:pt x="37" y="203"/>
                  <a:pt x="0" y="135"/>
                  <a:pt x="30" y="90"/>
                </a:cubicBezTo>
                <a:cubicBezTo>
                  <a:pt x="60" y="45"/>
                  <a:pt x="158" y="22"/>
                  <a:pt x="257" y="0"/>
                </a:cubicBezTo>
              </a:path>
            </a:pathLst>
          </a:custGeom>
          <a:noFill/>
          <a:ln w="28575">
            <a:solidFill>
              <a:srgbClr val="0000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9" name="Object 9"/>
          <p:cNvGraphicFramePr>
            <a:graphicFrameLocks noChangeAspect="1"/>
          </p:cNvGraphicFramePr>
          <p:nvPr>
            <p:extLst>
              <p:ext uri="{D42A27DB-BD31-4B8C-83A1-F6EECF244321}">
                <p14:modId xmlns:p14="http://schemas.microsoft.com/office/powerpoint/2010/main" val="4093528177"/>
              </p:ext>
            </p:extLst>
          </p:nvPr>
        </p:nvGraphicFramePr>
        <p:xfrm>
          <a:off x="13996988" y="5095875"/>
          <a:ext cx="714375" cy="498475"/>
        </p:xfrm>
        <a:graphic>
          <a:graphicData uri="http://schemas.openxmlformats.org/presentationml/2006/ole">
            <mc:AlternateContent xmlns:mc="http://schemas.openxmlformats.org/markup-compatibility/2006">
              <mc:Choice xmlns:v="urn:schemas-microsoft-com:vml" Requires="v">
                <p:oleObj spid="_x0000_s9234" name="Equation" r:id="rId4" imgW="253670" imgH="177569" progId="Equation.DSMT4">
                  <p:embed/>
                </p:oleObj>
              </mc:Choice>
              <mc:Fallback>
                <p:oleObj name="Equation" r:id="rId4" imgW="253670" imgH="17756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6988" y="5095875"/>
                        <a:ext cx="714375" cy="498475"/>
                      </a:xfrm>
                      <a:prstGeom prst="rect">
                        <a:avLst/>
                      </a:prstGeom>
                      <a:noFill/>
                      <a:ln>
                        <a:noFill/>
                      </a:ln>
                    </p:spPr>
                  </p:pic>
                </p:oleObj>
              </mc:Fallback>
            </mc:AlternateContent>
          </a:graphicData>
        </a:graphic>
      </p:graphicFrame>
      <p:graphicFrame>
        <p:nvGraphicFramePr>
          <p:cNvPr id="40" name="Object 10"/>
          <p:cNvGraphicFramePr>
            <a:graphicFrameLocks noChangeAspect="1"/>
          </p:cNvGraphicFramePr>
          <p:nvPr>
            <p:extLst>
              <p:ext uri="{D42A27DB-BD31-4B8C-83A1-F6EECF244321}">
                <p14:modId xmlns:p14="http://schemas.microsoft.com/office/powerpoint/2010/main" val="425078663"/>
              </p:ext>
            </p:extLst>
          </p:nvPr>
        </p:nvGraphicFramePr>
        <p:xfrm>
          <a:off x="12333288" y="2759075"/>
          <a:ext cx="760412" cy="558800"/>
        </p:xfrm>
        <a:graphic>
          <a:graphicData uri="http://schemas.openxmlformats.org/presentationml/2006/ole">
            <mc:AlternateContent xmlns:mc="http://schemas.openxmlformats.org/markup-compatibility/2006">
              <mc:Choice xmlns:v="urn:schemas-microsoft-com:vml" Requires="v">
                <p:oleObj spid="_x0000_s9235" name="Equation" r:id="rId6" imgW="241091" imgH="177646" progId="Equation.DSMT4">
                  <p:embed/>
                </p:oleObj>
              </mc:Choice>
              <mc:Fallback>
                <p:oleObj name="Equation" r:id="rId6" imgW="241091" imgH="177646"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3288" y="2759075"/>
                        <a:ext cx="760412" cy="558800"/>
                      </a:xfrm>
                      <a:prstGeom prst="rect">
                        <a:avLst/>
                      </a:prstGeom>
                      <a:noFill/>
                      <a:ln>
                        <a:noFill/>
                      </a:ln>
                    </p:spPr>
                  </p:pic>
                </p:oleObj>
              </mc:Fallback>
            </mc:AlternateContent>
          </a:graphicData>
        </a:graphic>
      </p:graphicFrame>
      <p:sp>
        <p:nvSpPr>
          <p:cNvPr id="41" name="Line 35"/>
          <p:cNvSpPr>
            <a:spLocks noChangeShapeType="1"/>
          </p:cNvSpPr>
          <p:nvPr/>
        </p:nvSpPr>
        <p:spPr bwMode="auto">
          <a:xfrm flipV="1">
            <a:off x="11722100" y="5049838"/>
            <a:ext cx="801688" cy="600075"/>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36"/>
          <p:cNvSpPr>
            <a:spLocks noChangeShapeType="1"/>
          </p:cNvSpPr>
          <p:nvPr/>
        </p:nvSpPr>
        <p:spPr bwMode="auto">
          <a:xfrm flipH="1" flipV="1">
            <a:off x="13293725" y="5364163"/>
            <a:ext cx="17463" cy="1120775"/>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TextBox 19"/>
          <p:cNvSpPr txBox="1">
            <a:spLocks noChangeArrowheads="1"/>
          </p:cNvSpPr>
          <p:nvPr/>
        </p:nvSpPr>
        <p:spPr bwMode="auto">
          <a:xfrm>
            <a:off x="9636125" y="4471988"/>
            <a:ext cx="801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000" b="1">
                <a:latin typeface="Arial" pitchFamily="34" charset="0"/>
                <a:cs typeface="Arial" pitchFamily="34" charset="0"/>
              </a:rPr>
              <a:t>R</a:t>
            </a:r>
          </a:p>
        </p:txBody>
      </p:sp>
      <p:grpSp>
        <p:nvGrpSpPr>
          <p:cNvPr id="44" name="Group 43"/>
          <p:cNvGrpSpPr>
            <a:grpSpLocks/>
          </p:cNvGrpSpPr>
          <p:nvPr/>
        </p:nvGrpSpPr>
        <p:grpSpPr bwMode="auto">
          <a:xfrm>
            <a:off x="14177963" y="6315075"/>
            <a:ext cx="2789237" cy="1576388"/>
            <a:chOff x="8155746" y="4784925"/>
            <a:chExt cx="2787720" cy="1576188"/>
          </a:xfrm>
        </p:grpSpPr>
        <p:cxnSp>
          <p:nvCxnSpPr>
            <p:cNvPr id="45" name="Straight Arrow Connector 44"/>
            <p:cNvCxnSpPr>
              <a:cxnSpLocks/>
            </p:cNvCxnSpPr>
            <p:nvPr/>
          </p:nvCxnSpPr>
          <p:spPr>
            <a:xfrm>
              <a:off x="8155746" y="4784925"/>
              <a:ext cx="490270" cy="38730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6" name="Oval 23"/>
            <p:cNvSpPr>
              <a:spLocks noChangeArrowheads="1"/>
            </p:cNvSpPr>
            <p:nvPr/>
          </p:nvSpPr>
          <p:spPr bwMode="auto">
            <a:xfrm>
              <a:off x="8590240" y="4992688"/>
              <a:ext cx="2353226" cy="1368425"/>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2800" b="1" i="1" dirty="0" err="1">
                  <a:latin typeface="Times New Roman" pitchFamily="18" charset="0"/>
                </a:rPr>
                <a:t>Tính</a:t>
              </a:r>
              <a:r>
                <a:rPr lang="en-US" altLang="en-US" sz="2800" b="1" i="1" dirty="0">
                  <a:latin typeface="Times New Roman" pitchFamily="18" charset="0"/>
                </a:rPr>
                <a:t> </a:t>
              </a:r>
              <a:r>
                <a:rPr lang="en-US" altLang="en-US" sz="2800" b="1" i="1" dirty="0" smtClean="0">
                  <a:latin typeface="Times New Roman" pitchFamily="18" charset="0"/>
                </a:rPr>
                <a:t>acid</a:t>
              </a:r>
              <a:endParaRPr lang="en-US" altLang="en-US" sz="2800" b="1" i="1" dirty="0">
                <a:latin typeface="Times New Roman" pitchFamily="18" charset="0"/>
              </a:endParaRPr>
            </a:p>
          </p:txBody>
        </p:sp>
      </p:grpSp>
      <p:grpSp>
        <p:nvGrpSpPr>
          <p:cNvPr id="47" name="Group 46"/>
          <p:cNvGrpSpPr>
            <a:grpSpLocks/>
          </p:cNvGrpSpPr>
          <p:nvPr/>
        </p:nvGrpSpPr>
        <p:grpSpPr bwMode="auto">
          <a:xfrm>
            <a:off x="7270750" y="5745163"/>
            <a:ext cx="4211638" cy="2146300"/>
            <a:chOff x="1248534" y="4214191"/>
            <a:chExt cx="4210601" cy="2146922"/>
          </a:xfrm>
        </p:grpSpPr>
        <p:sp>
          <p:nvSpPr>
            <p:cNvPr id="48" name="Oval 23"/>
            <p:cNvSpPr>
              <a:spLocks noChangeArrowheads="1"/>
            </p:cNvSpPr>
            <p:nvPr/>
          </p:nvSpPr>
          <p:spPr bwMode="auto">
            <a:xfrm>
              <a:off x="1248534" y="4992688"/>
              <a:ext cx="2645326" cy="1368425"/>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800" b="1" i="1">
                  <a:latin typeface="Times New Roman" pitchFamily="18" charset="0"/>
                </a:rPr>
                <a:t>Phản ứng thế </a:t>
              </a:r>
            </a:p>
            <a:p>
              <a:pPr algn="ctr" eaLnBrk="1" hangingPunct="1"/>
              <a:r>
                <a:rPr lang="en-US" altLang="en-US" sz="2800" b="1" i="1">
                  <a:latin typeface="Times New Roman" pitchFamily="18" charset="0"/>
                </a:rPr>
                <a:t>nhóm OH</a:t>
              </a:r>
            </a:p>
          </p:txBody>
        </p:sp>
        <p:cxnSp>
          <p:nvCxnSpPr>
            <p:cNvPr id="49" name="Straight Arrow Connector 48"/>
            <p:cNvCxnSpPr>
              <a:cxnSpLocks/>
            </p:cNvCxnSpPr>
            <p:nvPr/>
          </p:nvCxnSpPr>
          <p:spPr>
            <a:xfrm flipH="1">
              <a:off x="3638720" y="4214191"/>
              <a:ext cx="1820415" cy="87496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3147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up)">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653"/>
                                        </p:tgtEl>
                                        <p:attrNameLst>
                                          <p:attrName>style.visibility</p:attrName>
                                        </p:attrNameLst>
                                      </p:cBhvr>
                                      <p:to>
                                        <p:strVal val="visible"/>
                                      </p:to>
                                    </p:set>
                                    <p:animEffect transition="in" filter="wipe(up)">
                                      <p:cBhvr>
                                        <p:cTn id="12" dur="500"/>
                                        <p:tgtEl>
                                          <p:spTgt spid="276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582"/>
                                        </p:tgtEl>
                                        <p:attrNameLst>
                                          <p:attrName>style.visibility</p:attrName>
                                        </p:attrNameLst>
                                      </p:cBhvr>
                                      <p:to>
                                        <p:strVal val="visible"/>
                                      </p:to>
                                    </p:set>
                                    <p:animEffect transition="in" filter="wipe(up)">
                                      <p:cBhvr>
                                        <p:cTn id="17" dur="500"/>
                                        <p:tgtEl>
                                          <p:spTgt spid="245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down)">
                                      <p:cBhvr>
                                        <p:cTn id="25" dur="500"/>
                                        <p:tgtEl>
                                          <p:spTgt spid="43"/>
                                        </p:tgtEl>
                                      </p:cBhvr>
                                    </p:animEffect>
                                  </p:childTnLst>
                                </p:cTn>
                              </p:par>
                              <p:par>
                                <p:cTn id="26" presetID="22" presetClass="entr" presetSubtype="4"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repeatCount="indefinite"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right)">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repeatCount="indefinite"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par>
                          <p:cTn id="39" fill="hold">
                            <p:stCondLst>
                              <p:cond delay="500"/>
                            </p:stCondLst>
                            <p:childTnLst>
                              <p:par>
                                <p:cTn id="40" presetID="22" presetClass="entr" presetSubtype="4" repeatCount="indefinite"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down)">
                                      <p:cBhvr>
                                        <p:cTn id="42" dur="500"/>
                                        <p:tgtEl>
                                          <p:spTgt spid="38"/>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up)">
                                      <p:cBhvr>
                                        <p:cTn id="46" dur="500"/>
                                        <p:tgtEl>
                                          <p:spTgt spid="39"/>
                                        </p:tgtEl>
                                      </p:cBhvr>
                                    </p:animEffect>
                                  </p:childTnLst>
                                </p:cTn>
                              </p:par>
                              <p:par>
                                <p:cTn id="47" presetID="22" presetClass="entr" presetSubtype="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checkerboard(across)">
                                      <p:cBhvr>
                                        <p:cTn id="52" dur="500"/>
                                        <p:tgtEl>
                                          <p:spTgt spid="42"/>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heckerboard(across)">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up)">
                                      <p:cBhvr>
                                        <p:cTn id="60" dur="500"/>
                                        <p:tgtEl>
                                          <p:spTgt spid="4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ipe(up)">
                                      <p:cBhvr>
                                        <p:cTn id="6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p:bldP spid="24582" grpId="0"/>
      <p:bldP spid="36" grpId="0" animBg="1"/>
      <p:bldP spid="37" grpId="0" animBg="1"/>
      <p:bldP spid="38" grpId="0" animBg="1"/>
      <p:bldP spid="41" grpId="0" animBg="1"/>
      <p:bldP spid="42"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8"/>
          <p:cNvSpPr txBox="1">
            <a:spLocks noChangeArrowheads="1"/>
          </p:cNvSpPr>
          <p:nvPr/>
        </p:nvSpPr>
        <p:spPr bwMode="auto">
          <a:xfrm>
            <a:off x="192505" y="2173946"/>
            <a:ext cx="24385588" cy="2558956"/>
          </a:xfrm>
          <a:prstGeom prst="rect">
            <a:avLst/>
          </a:prstGeom>
          <a:solidFill>
            <a:schemeClr val="folHlink">
              <a:alpha val="89803"/>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sz="7600" b="1" dirty="0">
                <a:latin typeface="Times New Roman" pitchFamily="18" charset="0"/>
                <a:cs typeface="Times New Roman" pitchFamily="18" charset="0"/>
              </a:rPr>
              <a:t>CÁC </a:t>
            </a:r>
            <a:r>
              <a:rPr lang="en-US" altLang="en-US" sz="7600" b="1" dirty="0" smtClean="0">
                <a:latin typeface="Times New Roman" pitchFamily="18" charset="0"/>
                <a:cs typeface="Times New Roman" pitchFamily="18" charset="0"/>
              </a:rPr>
              <a:t>CARBOXYLIC ACID CÓ </a:t>
            </a:r>
            <a:r>
              <a:rPr lang="en-US" altLang="en-US" sz="7600" b="1" dirty="0">
                <a:latin typeface="Times New Roman" pitchFamily="18" charset="0"/>
                <a:cs typeface="Times New Roman" pitchFamily="18" charset="0"/>
              </a:rPr>
              <a:t>MẶT TRONG TỰ NHIÊN THƯỜNG GẶP:</a:t>
            </a:r>
            <a:endParaRPr lang="en-US" altLang="en-US" b="1" dirty="0">
              <a:latin typeface="Times New Roman" pitchFamily="18" charset="0"/>
              <a:cs typeface="Times New Roman" pitchFamily="18" charset="0"/>
            </a:endParaRPr>
          </a:p>
        </p:txBody>
      </p:sp>
      <p:sp>
        <p:nvSpPr>
          <p:cNvPr id="49161" name="Text Box 9">
            <a:hlinkClick r:id="rId2" action="ppaction://hlinksldjump"/>
          </p:cNvPr>
          <p:cNvSpPr txBox="1">
            <a:spLocks noChangeArrowheads="1"/>
          </p:cNvSpPr>
          <p:nvPr/>
        </p:nvSpPr>
        <p:spPr bwMode="auto">
          <a:xfrm>
            <a:off x="7436333" y="5903882"/>
            <a:ext cx="5567195"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spcBef>
                <a:spcPct val="50000"/>
              </a:spcBef>
            </a:pPr>
            <a:r>
              <a:rPr lang="en-US" altLang="en-US" sz="4400">
                <a:solidFill>
                  <a:srgbClr val="0000FF"/>
                </a:solidFill>
              </a:rPr>
              <a:t>Quả Chanh</a:t>
            </a:r>
          </a:p>
        </p:txBody>
      </p:sp>
      <p:sp>
        <p:nvSpPr>
          <p:cNvPr id="49162" name="Text Box 10">
            <a:hlinkClick r:id="rId3" action="ppaction://hlinksldjump"/>
          </p:cNvPr>
          <p:cNvSpPr txBox="1">
            <a:spLocks noChangeArrowheads="1"/>
          </p:cNvSpPr>
          <p:nvPr/>
        </p:nvSpPr>
        <p:spPr bwMode="auto">
          <a:xfrm>
            <a:off x="2931775" y="6891421"/>
            <a:ext cx="2667883"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err="1">
                <a:solidFill>
                  <a:srgbClr val="0000FF"/>
                </a:solidFill>
              </a:rPr>
              <a:t>Cà</a:t>
            </a:r>
            <a:r>
              <a:rPr lang="en-US" altLang="en-US" sz="4400" dirty="0">
                <a:solidFill>
                  <a:srgbClr val="0000FF"/>
                </a:solidFill>
              </a:rPr>
              <a:t> Chua</a:t>
            </a:r>
          </a:p>
        </p:txBody>
      </p:sp>
      <p:sp>
        <p:nvSpPr>
          <p:cNvPr id="49163" name="Text Box 11">
            <a:hlinkClick r:id="rId4" action="ppaction://hlinksldjump"/>
          </p:cNvPr>
          <p:cNvSpPr txBox="1">
            <a:spLocks noChangeArrowheads="1"/>
          </p:cNvSpPr>
          <p:nvPr/>
        </p:nvSpPr>
        <p:spPr bwMode="auto">
          <a:xfrm>
            <a:off x="3981710" y="8177445"/>
            <a:ext cx="2669486"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err="1">
                <a:solidFill>
                  <a:srgbClr val="0000FF"/>
                </a:solidFill>
              </a:rPr>
              <a:t>Quả</a:t>
            </a:r>
            <a:r>
              <a:rPr lang="en-US" altLang="en-US" sz="4400" dirty="0">
                <a:solidFill>
                  <a:srgbClr val="0000FF"/>
                </a:solidFill>
              </a:rPr>
              <a:t> </a:t>
            </a:r>
            <a:r>
              <a:rPr lang="en-US" altLang="en-US" sz="4400" dirty="0" err="1">
                <a:solidFill>
                  <a:srgbClr val="0000FF"/>
                </a:solidFill>
              </a:rPr>
              <a:t>Khế</a:t>
            </a:r>
            <a:endParaRPr lang="en-US" altLang="en-US" sz="4400" dirty="0">
              <a:solidFill>
                <a:srgbClr val="0000FF"/>
              </a:solidFill>
            </a:endParaRPr>
          </a:p>
        </p:txBody>
      </p:sp>
      <p:sp>
        <p:nvSpPr>
          <p:cNvPr id="49164" name="Text Box 12">
            <a:hlinkClick r:id="rId5" action="ppaction://hlinksldjump"/>
          </p:cNvPr>
          <p:cNvSpPr txBox="1">
            <a:spLocks noChangeArrowheads="1"/>
          </p:cNvSpPr>
          <p:nvPr/>
        </p:nvSpPr>
        <p:spPr bwMode="auto">
          <a:xfrm>
            <a:off x="5539678" y="9358682"/>
            <a:ext cx="2699943"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err="1">
                <a:solidFill>
                  <a:srgbClr val="0000FF"/>
                </a:solidFill>
              </a:rPr>
              <a:t>Quả</a:t>
            </a:r>
            <a:r>
              <a:rPr lang="en-US" altLang="en-US" sz="4400" dirty="0">
                <a:solidFill>
                  <a:srgbClr val="0000FF"/>
                </a:solidFill>
              </a:rPr>
              <a:t> </a:t>
            </a:r>
            <a:r>
              <a:rPr lang="en-US" altLang="en-US" sz="4400" dirty="0" err="1">
                <a:solidFill>
                  <a:srgbClr val="0000FF"/>
                </a:solidFill>
              </a:rPr>
              <a:t>Nho</a:t>
            </a:r>
            <a:endParaRPr lang="en-US" altLang="en-US" sz="4400" dirty="0">
              <a:solidFill>
                <a:srgbClr val="0000FF"/>
              </a:solidFill>
            </a:endParaRPr>
          </a:p>
        </p:txBody>
      </p:sp>
      <p:sp>
        <p:nvSpPr>
          <p:cNvPr id="49165" name="Text Box 13">
            <a:hlinkClick r:id="rId6" action="ppaction://hlinksldjump"/>
          </p:cNvPr>
          <p:cNvSpPr txBox="1">
            <a:spLocks noChangeArrowheads="1"/>
          </p:cNvSpPr>
          <p:nvPr/>
        </p:nvSpPr>
        <p:spPr bwMode="auto">
          <a:xfrm>
            <a:off x="6670049" y="10530392"/>
            <a:ext cx="4081199"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err="1">
                <a:solidFill>
                  <a:srgbClr val="0000FF"/>
                </a:solidFill>
              </a:rPr>
              <a:t>Giấm</a:t>
            </a:r>
            <a:r>
              <a:rPr lang="en-US" altLang="en-US" sz="4400" dirty="0">
                <a:solidFill>
                  <a:srgbClr val="0000FF"/>
                </a:solidFill>
              </a:rPr>
              <a:t> </a:t>
            </a:r>
            <a:r>
              <a:rPr lang="en-US" altLang="en-US" sz="4400" dirty="0" err="1">
                <a:solidFill>
                  <a:srgbClr val="0000FF"/>
                </a:solidFill>
              </a:rPr>
              <a:t>ăn</a:t>
            </a:r>
            <a:endParaRPr lang="en-US" altLang="en-US" sz="4400" dirty="0">
              <a:solidFill>
                <a:srgbClr val="0000FF"/>
              </a:solidFill>
            </a:endParaRPr>
          </a:p>
        </p:txBody>
      </p:sp>
      <p:sp>
        <p:nvSpPr>
          <p:cNvPr id="49168" name="Text Box 16">
            <a:hlinkClick r:id="rId7" action="ppaction://hlinksldjump"/>
          </p:cNvPr>
          <p:cNvSpPr txBox="1">
            <a:spLocks noChangeArrowheads="1"/>
          </p:cNvSpPr>
          <p:nvPr/>
        </p:nvSpPr>
        <p:spPr bwMode="auto">
          <a:xfrm>
            <a:off x="19260804" y="10282714"/>
            <a:ext cx="3073600"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err="1">
                <a:solidFill>
                  <a:srgbClr val="0000FF"/>
                </a:solidFill>
              </a:rPr>
              <a:t>Táo</a:t>
            </a:r>
            <a:r>
              <a:rPr lang="en-US" altLang="en-US" sz="4400" dirty="0">
                <a:solidFill>
                  <a:srgbClr val="0000FF"/>
                </a:solidFill>
              </a:rPr>
              <a:t> </a:t>
            </a:r>
          </a:p>
        </p:txBody>
      </p:sp>
      <p:sp>
        <p:nvSpPr>
          <p:cNvPr id="49169" name="Text Box 17">
            <a:hlinkClick r:id="rId8" action="ppaction://hlinksldjump"/>
          </p:cNvPr>
          <p:cNvSpPr txBox="1">
            <a:spLocks noChangeArrowheads="1"/>
          </p:cNvSpPr>
          <p:nvPr/>
        </p:nvSpPr>
        <p:spPr bwMode="auto">
          <a:xfrm>
            <a:off x="13266012" y="6837441"/>
            <a:ext cx="2605366"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a:solidFill>
                  <a:srgbClr val="0000FF"/>
                </a:solidFill>
              </a:rPr>
              <a:t>Me </a:t>
            </a:r>
            <a:r>
              <a:rPr lang="en-US" altLang="en-US" sz="4400" dirty="0" err="1">
                <a:solidFill>
                  <a:srgbClr val="0000FF"/>
                </a:solidFill>
              </a:rPr>
              <a:t>chua</a:t>
            </a:r>
            <a:endParaRPr lang="en-US" altLang="en-US" sz="4400" dirty="0">
              <a:solidFill>
                <a:srgbClr val="0000FF"/>
              </a:solidFill>
            </a:endParaRPr>
          </a:p>
        </p:txBody>
      </p:sp>
      <p:sp>
        <p:nvSpPr>
          <p:cNvPr id="49170" name="Text Box 18">
            <a:hlinkClick r:id="rId9" action="ppaction://hlinksldjump"/>
          </p:cNvPr>
          <p:cNvSpPr txBox="1">
            <a:spLocks noChangeArrowheads="1"/>
          </p:cNvSpPr>
          <p:nvPr/>
        </p:nvSpPr>
        <p:spPr bwMode="auto">
          <a:xfrm>
            <a:off x="7686117" y="11670349"/>
            <a:ext cx="4012803"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err="1">
                <a:solidFill>
                  <a:srgbClr val="0000FF"/>
                </a:solidFill>
              </a:rPr>
              <a:t>Nước</a:t>
            </a:r>
            <a:r>
              <a:rPr lang="en-US" altLang="en-US" sz="4400" dirty="0">
                <a:solidFill>
                  <a:srgbClr val="0000FF"/>
                </a:solidFill>
              </a:rPr>
              <a:t> </a:t>
            </a:r>
            <a:r>
              <a:rPr lang="en-US" altLang="en-US" sz="4400" dirty="0" err="1">
                <a:solidFill>
                  <a:srgbClr val="0000FF"/>
                </a:solidFill>
              </a:rPr>
              <a:t>bọt</a:t>
            </a:r>
            <a:r>
              <a:rPr lang="en-US" altLang="en-US" sz="4400" dirty="0">
                <a:solidFill>
                  <a:srgbClr val="0000FF"/>
                </a:solidFill>
              </a:rPr>
              <a:t> </a:t>
            </a:r>
            <a:r>
              <a:rPr lang="en-US" altLang="en-US" sz="4400" dirty="0" err="1">
                <a:solidFill>
                  <a:srgbClr val="0000FF"/>
                </a:solidFill>
              </a:rPr>
              <a:t>kiến</a:t>
            </a:r>
            <a:endParaRPr lang="en-US" altLang="en-US" sz="4400" dirty="0">
              <a:solidFill>
                <a:srgbClr val="0000FF"/>
              </a:solidFill>
            </a:endParaRPr>
          </a:p>
        </p:txBody>
      </p:sp>
      <p:sp>
        <p:nvSpPr>
          <p:cNvPr id="49171" name="Text Box 19">
            <a:hlinkClick r:id="rId10" action="ppaction://hlinksldjump"/>
          </p:cNvPr>
          <p:cNvSpPr txBox="1">
            <a:spLocks noChangeArrowheads="1"/>
          </p:cNvSpPr>
          <p:nvPr/>
        </p:nvSpPr>
        <p:spPr bwMode="auto">
          <a:xfrm>
            <a:off x="18663865" y="9057022"/>
            <a:ext cx="1186708"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err="1">
                <a:solidFill>
                  <a:srgbClr val="0000FF"/>
                </a:solidFill>
              </a:rPr>
              <a:t>Bơ</a:t>
            </a:r>
            <a:endParaRPr lang="en-US" altLang="en-US" sz="4400" dirty="0">
              <a:solidFill>
                <a:srgbClr val="0000FF"/>
              </a:solidFill>
            </a:endParaRPr>
          </a:p>
        </p:txBody>
      </p:sp>
      <p:sp>
        <p:nvSpPr>
          <p:cNvPr id="49172" name="Text Box 20">
            <a:hlinkClick r:id="rId11" action="ppaction://hlinksldjump"/>
          </p:cNvPr>
          <p:cNvSpPr txBox="1">
            <a:spLocks noChangeArrowheads="1"/>
          </p:cNvSpPr>
          <p:nvPr/>
        </p:nvSpPr>
        <p:spPr bwMode="auto">
          <a:xfrm>
            <a:off x="14925586" y="7955169"/>
            <a:ext cx="4610402"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err="1">
                <a:solidFill>
                  <a:srgbClr val="0000FF"/>
                </a:solidFill>
              </a:rPr>
              <a:t>Sữa</a:t>
            </a:r>
            <a:r>
              <a:rPr lang="en-US" altLang="en-US" sz="4400" dirty="0">
                <a:solidFill>
                  <a:srgbClr val="0000FF"/>
                </a:solidFill>
              </a:rPr>
              <a:t> </a:t>
            </a:r>
            <a:r>
              <a:rPr lang="en-US" altLang="en-US" sz="4400" dirty="0" err="1">
                <a:solidFill>
                  <a:srgbClr val="0000FF"/>
                </a:solidFill>
              </a:rPr>
              <a:t>chua</a:t>
            </a:r>
            <a:endParaRPr lang="en-US" altLang="en-US" sz="4400" dirty="0">
              <a:solidFill>
                <a:srgbClr val="0000FF"/>
              </a:solidFill>
            </a:endParaRPr>
          </a:p>
        </p:txBody>
      </p:sp>
      <p:sp>
        <p:nvSpPr>
          <p:cNvPr id="49173" name="Text Box 21">
            <a:hlinkClick r:id="rId12" action="ppaction://hlinksldjump"/>
          </p:cNvPr>
          <p:cNvSpPr txBox="1">
            <a:spLocks noChangeArrowheads="1"/>
          </p:cNvSpPr>
          <p:nvPr/>
        </p:nvSpPr>
        <p:spPr bwMode="auto">
          <a:xfrm>
            <a:off x="20763735" y="11511582"/>
            <a:ext cx="1475248" cy="8969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4400" dirty="0" err="1">
                <a:solidFill>
                  <a:srgbClr val="0000FF"/>
                </a:solidFill>
              </a:rPr>
              <a:t>Cau</a:t>
            </a:r>
            <a:endParaRPr lang="en-US" altLang="en-US" sz="4400" dirty="0">
              <a:solidFill>
                <a:srgbClr val="0000FF"/>
              </a:solidFill>
            </a:endParaRPr>
          </a:p>
        </p:txBody>
      </p:sp>
    </p:spTree>
    <p:extLst>
      <p:ext uri="{BB962C8B-B14F-4D97-AF65-F5344CB8AC3E}">
        <p14:creationId xmlns:p14="http://schemas.microsoft.com/office/powerpoint/2010/main" val="22164955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916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49161"/>
                                        </p:tgtEl>
                                        <p:attrNameLst>
                                          <p:attrName>fillcolor</p:attrName>
                                        </p:attrNameLst>
                                      </p:cBhvr>
                                      <p:to>
                                        <a:srgbClr val="FF0000"/>
                                      </p:to>
                                    </p:animClr>
                                    <p:set>
                                      <p:cBhvr>
                                        <p:cTn id="7" dur="2000" fill="hold"/>
                                        <p:tgtEl>
                                          <p:spTgt spid="49161"/>
                                        </p:tgtEl>
                                        <p:attrNameLst>
                                          <p:attrName>fill.type</p:attrName>
                                        </p:attrNameLst>
                                      </p:cBhvr>
                                      <p:to>
                                        <p:strVal val="solid"/>
                                      </p:to>
                                    </p:set>
                                    <p:set>
                                      <p:cBhvr>
                                        <p:cTn id="8" dur="2000" fill="hold"/>
                                        <p:tgtEl>
                                          <p:spTgt spid="49161"/>
                                        </p:tgtEl>
                                        <p:attrNameLst>
                                          <p:attrName>fill.on</p:attrName>
                                        </p:attrNameLst>
                                      </p:cBhvr>
                                      <p:to>
                                        <p:strVal val="true"/>
                                      </p:to>
                                    </p:set>
                                  </p:childTnLst>
                                </p:cTn>
                              </p:par>
                            </p:childTnLst>
                          </p:cTn>
                        </p:par>
                      </p:childTnLst>
                    </p:cTn>
                  </p:par>
                </p:childTnLst>
              </p:cTn>
              <p:nextCondLst>
                <p:cond evt="onClick" delay="0">
                  <p:tgtEl>
                    <p:spTgt spid="49161"/>
                  </p:tgtEl>
                </p:cond>
              </p:nextCondLst>
            </p:seq>
            <p:seq concurrent="1" nextAc="seek">
              <p:cTn id="9" restart="whenNotActive" fill="hold" evtFilter="cancelBubble" nodeType="interactiveSeq">
                <p:stCondLst>
                  <p:cond evt="onClick" delay="0">
                    <p:tgtEl>
                      <p:spTgt spid="49162"/>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2000" fill="hold"/>
                                        <p:tgtEl>
                                          <p:spTgt spid="49162"/>
                                        </p:tgtEl>
                                        <p:attrNameLst>
                                          <p:attrName>fillcolor</p:attrName>
                                        </p:attrNameLst>
                                      </p:cBhvr>
                                      <p:to>
                                        <a:srgbClr val="FF0000"/>
                                      </p:to>
                                    </p:animClr>
                                    <p:set>
                                      <p:cBhvr>
                                        <p:cTn id="14" dur="2000" fill="hold"/>
                                        <p:tgtEl>
                                          <p:spTgt spid="49162"/>
                                        </p:tgtEl>
                                        <p:attrNameLst>
                                          <p:attrName>fill.type</p:attrName>
                                        </p:attrNameLst>
                                      </p:cBhvr>
                                      <p:to>
                                        <p:strVal val="solid"/>
                                      </p:to>
                                    </p:set>
                                    <p:set>
                                      <p:cBhvr>
                                        <p:cTn id="15" dur="2000" fill="hold"/>
                                        <p:tgtEl>
                                          <p:spTgt spid="49162"/>
                                        </p:tgtEl>
                                        <p:attrNameLst>
                                          <p:attrName>fill.on</p:attrName>
                                        </p:attrNameLst>
                                      </p:cBhvr>
                                      <p:to>
                                        <p:strVal val="true"/>
                                      </p:to>
                                    </p:set>
                                  </p:childTnLst>
                                  <p:subTnLst>
                                    <p:set>
                                      <p:cBhvr override="childStyle">
                                        <p:cTn dur="1" fill="hold" display="0" masterRel="nextClick" afterEffect="1"/>
                                        <p:tgtEl>
                                          <p:spTgt spid="49162"/>
                                        </p:tgtEl>
                                        <p:attrNameLst>
                                          <p:attrName>style.visibility</p:attrName>
                                        </p:attrNameLst>
                                      </p:cBhvr>
                                      <p:to>
                                        <p:strVal val="hidden"/>
                                      </p:to>
                                    </p:set>
                                  </p:subTnLst>
                                </p:cTn>
                              </p:par>
                            </p:childTnLst>
                          </p:cTn>
                        </p:par>
                      </p:childTnLst>
                    </p:cTn>
                  </p:par>
                </p:childTnLst>
              </p:cTn>
              <p:nextCondLst>
                <p:cond evt="onClick" delay="0">
                  <p:tgtEl>
                    <p:spTgt spid="49162"/>
                  </p:tgtEl>
                </p:cond>
              </p:nextCondLst>
            </p:seq>
            <p:seq concurrent="1" nextAc="seek">
              <p:cTn id="16" restart="whenNotActive" fill="hold" evtFilter="cancelBubble" nodeType="interactiveSeq">
                <p:stCondLst>
                  <p:cond evt="onClick" delay="0">
                    <p:tgtEl>
                      <p:spTgt spid="4916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2000" fill="hold"/>
                                        <p:tgtEl>
                                          <p:spTgt spid="49163"/>
                                        </p:tgtEl>
                                        <p:attrNameLst>
                                          <p:attrName>fillcolor</p:attrName>
                                        </p:attrNameLst>
                                      </p:cBhvr>
                                      <p:to>
                                        <a:srgbClr val="FF0000"/>
                                      </p:to>
                                    </p:animClr>
                                    <p:set>
                                      <p:cBhvr>
                                        <p:cTn id="21" dur="2000" fill="hold"/>
                                        <p:tgtEl>
                                          <p:spTgt spid="49163"/>
                                        </p:tgtEl>
                                        <p:attrNameLst>
                                          <p:attrName>fill.type</p:attrName>
                                        </p:attrNameLst>
                                      </p:cBhvr>
                                      <p:to>
                                        <p:strVal val="solid"/>
                                      </p:to>
                                    </p:set>
                                    <p:set>
                                      <p:cBhvr>
                                        <p:cTn id="22" dur="2000" fill="hold"/>
                                        <p:tgtEl>
                                          <p:spTgt spid="49163"/>
                                        </p:tgtEl>
                                        <p:attrNameLst>
                                          <p:attrName>fill.on</p:attrName>
                                        </p:attrNameLst>
                                      </p:cBhvr>
                                      <p:to>
                                        <p:strVal val="true"/>
                                      </p:to>
                                    </p:set>
                                  </p:childTnLst>
                                  <p:subTnLst>
                                    <p:set>
                                      <p:cBhvr override="childStyle">
                                        <p:cTn dur="1" fill="hold" display="0" masterRel="nextClick" afterEffect="1"/>
                                        <p:tgtEl>
                                          <p:spTgt spid="49163"/>
                                        </p:tgtEl>
                                        <p:attrNameLst>
                                          <p:attrName>style.visibility</p:attrName>
                                        </p:attrNameLst>
                                      </p:cBhvr>
                                      <p:to>
                                        <p:strVal val="hidden"/>
                                      </p:to>
                                    </p:set>
                                  </p:subTnLst>
                                </p:cTn>
                              </p:par>
                            </p:childTnLst>
                          </p:cTn>
                        </p:par>
                      </p:childTnLst>
                    </p:cTn>
                  </p:par>
                </p:childTnLst>
              </p:cTn>
              <p:nextCondLst>
                <p:cond evt="onClick" delay="0">
                  <p:tgtEl>
                    <p:spTgt spid="49163"/>
                  </p:tgtEl>
                </p:cond>
              </p:nextCondLst>
            </p:seq>
            <p:seq concurrent="1" nextAc="seek">
              <p:cTn id="23" restart="whenNotActive" fill="hold" evtFilter="cancelBubble" nodeType="interactiveSeq">
                <p:stCondLst>
                  <p:cond evt="onClick" delay="0">
                    <p:tgtEl>
                      <p:spTgt spid="4916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2000" fill="hold"/>
                                        <p:tgtEl>
                                          <p:spTgt spid="49164"/>
                                        </p:tgtEl>
                                        <p:attrNameLst>
                                          <p:attrName>fillcolor</p:attrName>
                                        </p:attrNameLst>
                                      </p:cBhvr>
                                      <p:to>
                                        <a:srgbClr val="FF0000"/>
                                      </p:to>
                                    </p:animClr>
                                    <p:set>
                                      <p:cBhvr>
                                        <p:cTn id="28" dur="2000" fill="hold"/>
                                        <p:tgtEl>
                                          <p:spTgt spid="49164"/>
                                        </p:tgtEl>
                                        <p:attrNameLst>
                                          <p:attrName>fill.type</p:attrName>
                                        </p:attrNameLst>
                                      </p:cBhvr>
                                      <p:to>
                                        <p:strVal val="solid"/>
                                      </p:to>
                                    </p:set>
                                    <p:set>
                                      <p:cBhvr>
                                        <p:cTn id="29" dur="2000" fill="hold"/>
                                        <p:tgtEl>
                                          <p:spTgt spid="49164"/>
                                        </p:tgtEl>
                                        <p:attrNameLst>
                                          <p:attrName>fill.on</p:attrName>
                                        </p:attrNameLst>
                                      </p:cBhvr>
                                      <p:to>
                                        <p:strVal val="true"/>
                                      </p:to>
                                    </p:set>
                                  </p:childTnLst>
                                  <p:subTnLst>
                                    <p:set>
                                      <p:cBhvr override="childStyle">
                                        <p:cTn dur="1" fill="hold" display="0" masterRel="nextClick" afterEffect="1"/>
                                        <p:tgtEl>
                                          <p:spTgt spid="49164"/>
                                        </p:tgtEl>
                                        <p:attrNameLst>
                                          <p:attrName>style.visibility</p:attrName>
                                        </p:attrNameLst>
                                      </p:cBhvr>
                                      <p:to>
                                        <p:strVal val="hidden"/>
                                      </p:to>
                                    </p:set>
                                  </p:subTnLst>
                                </p:cTn>
                              </p:par>
                            </p:childTnLst>
                          </p:cTn>
                        </p:par>
                      </p:childTnLst>
                    </p:cTn>
                  </p:par>
                </p:childTnLst>
              </p:cTn>
              <p:nextCondLst>
                <p:cond evt="onClick" delay="0">
                  <p:tgtEl>
                    <p:spTgt spid="49164"/>
                  </p:tgtEl>
                </p:cond>
              </p:nextCondLst>
            </p:seq>
            <p:seq concurrent="1" nextAc="seek">
              <p:cTn id="30" restart="whenNotActive" fill="hold" evtFilter="cancelBubble" nodeType="interactiveSeq">
                <p:stCondLst>
                  <p:cond evt="onClick" delay="0">
                    <p:tgtEl>
                      <p:spTgt spid="49165"/>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2000" fill="hold"/>
                                        <p:tgtEl>
                                          <p:spTgt spid="49165"/>
                                        </p:tgtEl>
                                        <p:attrNameLst>
                                          <p:attrName>fillcolor</p:attrName>
                                        </p:attrNameLst>
                                      </p:cBhvr>
                                      <p:to>
                                        <a:srgbClr val="FF0000"/>
                                      </p:to>
                                    </p:animClr>
                                    <p:set>
                                      <p:cBhvr>
                                        <p:cTn id="35" dur="2000" fill="hold"/>
                                        <p:tgtEl>
                                          <p:spTgt spid="49165"/>
                                        </p:tgtEl>
                                        <p:attrNameLst>
                                          <p:attrName>fill.type</p:attrName>
                                        </p:attrNameLst>
                                      </p:cBhvr>
                                      <p:to>
                                        <p:strVal val="solid"/>
                                      </p:to>
                                    </p:set>
                                    <p:set>
                                      <p:cBhvr>
                                        <p:cTn id="36" dur="2000" fill="hold"/>
                                        <p:tgtEl>
                                          <p:spTgt spid="49165"/>
                                        </p:tgtEl>
                                        <p:attrNameLst>
                                          <p:attrName>fill.on</p:attrName>
                                        </p:attrNameLst>
                                      </p:cBhvr>
                                      <p:to>
                                        <p:strVal val="true"/>
                                      </p:to>
                                    </p:set>
                                  </p:childTnLst>
                                  <p:subTnLst>
                                    <p:set>
                                      <p:cBhvr override="childStyle">
                                        <p:cTn dur="1" fill="hold" display="0" masterRel="nextClick" afterEffect="1"/>
                                        <p:tgtEl>
                                          <p:spTgt spid="49165"/>
                                        </p:tgtEl>
                                        <p:attrNameLst>
                                          <p:attrName>style.visibility</p:attrName>
                                        </p:attrNameLst>
                                      </p:cBhvr>
                                      <p:to>
                                        <p:strVal val="hidden"/>
                                      </p:to>
                                    </p:set>
                                  </p:subTnLst>
                                </p:cTn>
                              </p:par>
                            </p:childTnLst>
                          </p:cTn>
                        </p:par>
                      </p:childTnLst>
                    </p:cTn>
                  </p:par>
                </p:childTnLst>
              </p:cTn>
              <p:nextCondLst>
                <p:cond evt="onClick" delay="0">
                  <p:tgtEl>
                    <p:spTgt spid="49165"/>
                  </p:tgtEl>
                </p:cond>
              </p:nextCondLst>
            </p:seq>
            <p:seq concurrent="1" nextAc="seek">
              <p:cTn id="37" restart="whenNotActive" fill="hold" evtFilter="cancelBubble" nodeType="interactiveSeq">
                <p:stCondLst>
                  <p:cond evt="onClick" delay="0">
                    <p:tgtEl>
                      <p:spTgt spid="4917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mph" presetSubtype="2" fill="hold" nodeType="clickEffect">
                                  <p:stCondLst>
                                    <p:cond delay="0"/>
                                  </p:stCondLst>
                                  <p:childTnLst>
                                    <p:animClr clrSpc="rgb" dir="cw">
                                      <p:cBhvr>
                                        <p:cTn id="41" dur="2000" fill="hold"/>
                                        <p:tgtEl>
                                          <p:spTgt spid="49170"/>
                                        </p:tgtEl>
                                        <p:attrNameLst>
                                          <p:attrName>fillcolor</p:attrName>
                                        </p:attrNameLst>
                                      </p:cBhvr>
                                      <p:to>
                                        <a:srgbClr val="FF0000"/>
                                      </p:to>
                                    </p:animClr>
                                    <p:set>
                                      <p:cBhvr>
                                        <p:cTn id="42" dur="2000" fill="hold"/>
                                        <p:tgtEl>
                                          <p:spTgt spid="49170"/>
                                        </p:tgtEl>
                                        <p:attrNameLst>
                                          <p:attrName>fill.type</p:attrName>
                                        </p:attrNameLst>
                                      </p:cBhvr>
                                      <p:to>
                                        <p:strVal val="solid"/>
                                      </p:to>
                                    </p:set>
                                    <p:set>
                                      <p:cBhvr>
                                        <p:cTn id="43" dur="2000" fill="hold"/>
                                        <p:tgtEl>
                                          <p:spTgt spid="49170"/>
                                        </p:tgtEl>
                                        <p:attrNameLst>
                                          <p:attrName>fill.on</p:attrName>
                                        </p:attrNameLst>
                                      </p:cBhvr>
                                      <p:to>
                                        <p:strVal val="true"/>
                                      </p:to>
                                    </p:set>
                                  </p:childTnLst>
                                  <p:subTnLst>
                                    <p:set>
                                      <p:cBhvr override="childStyle">
                                        <p:cTn dur="1" fill="hold" display="0" masterRel="nextClick" afterEffect="1"/>
                                        <p:tgtEl>
                                          <p:spTgt spid="49170"/>
                                        </p:tgtEl>
                                        <p:attrNameLst>
                                          <p:attrName>style.visibility</p:attrName>
                                        </p:attrNameLst>
                                      </p:cBhvr>
                                      <p:to>
                                        <p:strVal val="hidden"/>
                                      </p:to>
                                    </p:set>
                                  </p:subTnLst>
                                </p:cTn>
                              </p:par>
                            </p:childTnLst>
                          </p:cTn>
                        </p:par>
                      </p:childTnLst>
                    </p:cTn>
                  </p:par>
                </p:childTnLst>
              </p:cTn>
              <p:nextCondLst>
                <p:cond evt="onClick" delay="0">
                  <p:tgtEl>
                    <p:spTgt spid="49170"/>
                  </p:tgtEl>
                </p:cond>
              </p:nextCondLst>
            </p:seq>
            <p:seq concurrent="1" nextAc="seek">
              <p:cTn id="44" restart="whenNotActive" fill="hold" evtFilter="cancelBubble" nodeType="interactiveSeq">
                <p:stCondLst>
                  <p:cond evt="onClick" delay="0">
                    <p:tgtEl>
                      <p:spTgt spid="4916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000" fill="hold"/>
                                        <p:tgtEl>
                                          <p:spTgt spid="49169"/>
                                        </p:tgtEl>
                                        <p:attrNameLst>
                                          <p:attrName>fillcolor</p:attrName>
                                        </p:attrNameLst>
                                      </p:cBhvr>
                                      <p:to>
                                        <a:srgbClr val="FF0000"/>
                                      </p:to>
                                    </p:animClr>
                                    <p:set>
                                      <p:cBhvr>
                                        <p:cTn id="49" dur="2000" fill="hold"/>
                                        <p:tgtEl>
                                          <p:spTgt spid="49169"/>
                                        </p:tgtEl>
                                        <p:attrNameLst>
                                          <p:attrName>fill.type</p:attrName>
                                        </p:attrNameLst>
                                      </p:cBhvr>
                                      <p:to>
                                        <p:strVal val="solid"/>
                                      </p:to>
                                    </p:set>
                                    <p:set>
                                      <p:cBhvr>
                                        <p:cTn id="50" dur="2000" fill="hold"/>
                                        <p:tgtEl>
                                          <p:spTgt spid="49169"/>
                                        </p:tgtEl>
                                        <p:attrNameLst>
                                          <p:attrName>fill.on</p:attrName>
                                        </p:attrNameLst>
                                      </p:cBhvr>
                                      <p:to>
                                        <p:strVal val="true"/>
                                      </p:to>
                                    </p:set>
                                  </p:childTnLst>
                                  <p:subTnLst>
                                    <p:set>
                                      <p:cBhvr override="childStyle">
                                        <p:cTn dur="1" fill="hold" display="0" masterRel="nextClick" afterEffect="1"/>
                                        <p:tgtEl>
                                          <p:spTgt spid="49169"/>
                                        </p:tgtEl>
                                        <p:attrNameLst>
                                          <p:attrName>style.visibility</p:attrName>
                                        </p:attrNameLst>
                                      </p:cBhvr>
                                      <p:to>
                                        <p:strVal val="hidden"/>
                                      </p:to>
                                    </p:set>
                                  </p:subTnLst>
                                </p:cTn>
                              </p:par>
                            </p:childTnLst>
                          </p:cTn>
                        </p:par>
                      </p:childTnLst>
                    </p:cTn>
                  </p:par>
                </p:childTnLst>
              </p:cTn>
              <p:nextCondLst>
                <p:cond evt="onClick" delay="0">
                  <p:tgtEl>
                    <p:spTgt spid="49169"/>
                  </p:tgtEl>
                </p:cond>
              </p:nextCondLst>
            </p:seq>
            <p:seq concurrent="1" nextAc="seek">
              <p:cTn id="51" restart="whenNotActive" fill="hold" evtFilter="cancelBubble" nodeType="interactiveSeq">
                <p:stCondLst>
                  <p:cond evt="onClick" delay="0">
                    <p:tgtEl>
                      <p:spTgt spid="4917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000" fill="hold"/>
                                        <p:tgtEl>
                                          <p:spTgt spid="49172"/>
                                        </p:tgtEl>
                                        <p:attrNameLst>
                                          <p:attrName>fillcolor</p:attrName>
                                        </p:attrNameLst>
                                      </p:cBhvr>
                                      <p:to>
                                        <a:srgbClr val="FF0000"/>
                                      </p:to>
                                    </p:animClr>
                                    <p:set>
                                      <p:cBhvr>
                                        <p:cTn id="56" dur="2000" fill="hold"/>
                                        <p:tgtEl>
                                          <p:spTgt spid="49172"/>
                                        </p:tgtEl>
                                        <p:attrNameLst>
                                          <p:attrName>fill.type</p:attrName>
                                        </p:attrNameLst>
                                      </p:cBhvr>
                                      <p:to>
                                        <p:strVal val="solid"/>
                                      </p:to>
                                    </p:set>
                                    <p:set>
                                      <p:cBhvr>
                                        <p:cTn id="57" dur="2000" fill="hold"/>
                                        <p:tgtEl>
                                          <p:spTgt spid="49172"/>
                                        </p:tgtEl>
                                        <p:attrNameLst>
                                          <p:attrName>fill.on</p:attrName>
                                        </p:attrNameLst>
                                      </p:cBhvr>
                                      <p:to>
                                        <p:strVal val="true"/>
                                      </p:to>
                                    </p:set>
                                  </p:childTnLst>
                                  <p:subTnLst>
                                    <p:set>
                                      <p:cBhvr override="childStyle">
                                        <p:cTn dur="1" fill="hold" display="0" masterRel="nextClick" afterEffect="1"/>
                                        <p:tgtEl>
                                          <p:spTgt spid="49172"/>
                                        </p:tgtEl>
                                        <p:attrNameLst>
                                          <p:attrName>style.visibility</p:attrName>
                                        </p:attrNameLst>
                                      </p:cBhvr>
                                      <p:to>
                                        <p:strVal val="hidden"/>
                                      </p:to>
                                    </p:set>
                                  </p:subTnLst>
                                </p:cTn>
                              </p:par>
                            </p:childTnLst>
                          </p:cTn>
                        </p:par>
                      </p:childTnLst>
                    </p:cTn>
                  </p:par>
                </p:childTnLst>
              </p:cTn>
              <p:nextCondLst>
                <p:cond evt="onClick" delay="0">
                  <p:tgtEl>
                    <p:spTgt spid="49172"/>
                  </p:tgtEl>
                </p:cond>
              </p:nextCondLst>
            </p:seq>
            <p:seq concurrent="1" nextAc="seek">
              <p:cTn id="58" restart="whenNotActive" fill="hold" evtFilter="cancelBubble" nodeType="interactiveSeq">
                <p:stCondLst>
                  <p:cond evt="onClick" delay="0">
                    <p:tgtEl>
                      <p:spTgt spid="49171"/>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mph" presetSubtype="2" fill="hold" nodeType="clickEffect">
                                  <p:stCondLst>
                                    <p:cond delay="0"/>
                                  </p:stCondLst>
                                  <p:childTnLst>
                                    <p:animClr clrSpc="rgb" dir="cw">
                                      <p:cBhvr>
                                        <p:cTn id="62" dur="2000" fill="hold"/>
                                        <p:tgtEl>
                                          <p:spTgt spid="49171"/>
                                        </p:tgtEl>
                                        <p:attrNameLst>
                                          <p:attrName>fillcolor</p:attrName>
                                        </p:attrNameLst>
                                      </p:cBhvr>
                                      <p:to>
                                        <a:srgbClr val="FF0000"/>
                                      </p:to>
                                    </p:animClr>
                                    <p:set>
                                      <p:cBhvr>
                                        <p:cTn id="63" dur="2000" fill="hold"/>
                                        <p:tgtEl>
                                          <p:spTgt spid="49171"/>
                                        </p:tgtEl>
                                        <p:attrNameLst>
                                          <p:attrName>fill.type</p:attrName>
                                        </p:attrNameLst>
                                      </p:cBhvr>
                                      <p:to>
                                        <p:strVal val="solid"/>
                                      </p:to>
                                    </p:set>
                                    <p:set>
                                      <p:cBhvr>
                                        <p:cTn id="64" dur="2000" fill="hold"/>
                                        <p:tgtEl>
                                          <p:spTgt spid="49171"/>
                                        </p:tgtEl>
                                        <p:attrNameLst>
                                          <p:attrName>fill.on</p:attrName>
                                        </p:attrNameLst>
                                      </p:cBhvr>
                                      <p:to>
                                        <p:strVal val="true"/>
                                      </p:to>
                                    </p:set>
                                  </p:childTnLst>
                                  <p:subTnLst>
                                    <p:set>
                                      <p:cBhvr override="childStyle">
                                        <p:cTn dur="1" fill="hold" display="0" masterRel="nextClick" afterEffect="1"/>
                                        <p:tgtEl>
                                          <p:spTgt spid="49171"/>
                                        </p:tgtEl>
                                        <p:attrNameLst>
                                          <p:attrName>style.visibility</p:attrName>
                                        </p:attrNameLst>
                                      </p:cBhvr>
                                      <p:to>
                                        <p:strVal val="hidden"/>
                                      </p:to>
                                    </p:set>
                                  </p:subTnLst>
                                </p:cTn>
                              </p:par>
                            </p:childTnLst>
                          </p:cTn>
                        </p:par>
                      </p:childTnLst>
                    </p:cTn>
                  </p:par>
                </p:childTnLst>
              </p:cTn>
              <p:nextCondLst>
                <p:cond evt="onClick" delay="0">
                  <p:tgtEl>
                    <p:spTgt spid="49171"/>
                  </p:tgtEl>
                </p:cond>
              </p:nextCondLst>
            </p:seq>
            <p:seq concurrent="1" nextAc="seek">
              <p:cTn id="65" restart="whenNotActive" fill="hold" evtFilter="cancelBubble" nodeType="interactiveSeq">
                <p:stCondLst>
                  <p:cond evt="onClick" delay="0">
                    <p:tgtEl>
                      <p:spTgt spid="4916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clickEffect">
                                  <p:stCondLst>
                                    <p:cond delay="0"/>
                                  </p:stCondLst>
                                  <p:childTnLst>
                                    <p:animClr clrSpc="rgb" dir="cw">
                                      <p:cBhvr>
                                        <p:cTn id="69" dur="2000" fill="hold"/>
                                        <p:tgtEl>
                                          <p:spTgt spid="49168"/>
                                        </p:tgtEl>
                                        <p:attrNameLst>
                                          <p:attrName>fillcolor</p:attrName>
                                        </p:attrNameLst>
                                      </p:cBhvr>
                                      <p:to>
                                        <a:srgbClr val="FF0000"/>
                                      </p:to>
                                    </p:animClr>
                                    <p:set>
                                      <p:cBhvr>
                                        <p:cTn id="70" dur="2000" fill="hold"/>
                                        <p:tgtEl>
                                          <p:spTgt spid="49168"/>
                                        </p:tgtEl>
                                        <p:attrNameLst>
                                          <p:attrName>fill.type</p:attrName>
                                        </p:attrNameLst>
                                      </p:cBhvr>
                                      <p:to>
                                        <p:strVal val="solid"/>
                                      </p:to>
                                    </p:set>
                                    <p:set>
                                      <p:cBhvr>
                                        <p:cTn id="71" dur="2000" fill="hold"/>
                                        <p:tgtEl>
                                          <p:spTgt spid="49168"/>
                                        </p:tgtEl>
                                        <p:attrNameLst>
                                          <p:attrName>fill.on</p:attrName>
                                        </p:attrNameLst>
                                      </p:cBhvr>
                                      <p:to>
                                        <p:strVal val="true"/>
                                      </p:to>
                                    </p:set>
                                  </p:childTnLst>
                                  <p:subTnLst>
                                    <p:set>
                                      <p:cBhvr override="childStyle">
                                        <p:cTn dur="1" fill="hold" display="0" masterRel="nextClick" afterEffect="1"/>
                                        <p:tgtEl>
                                          <p:spTgt spid="49168"/>
                                        </p:tgtEl>
                                        <p:attrNameLst>
                                          <p:attrName>style.visibility</p:attrName>
                                        </p:attrNameLst>
                                      </p:cBhvr>
                                      <p:to>
                                        <p:strVal val="hidden"/>
                                      </p:to>
                                    </p:set>
                                  </p:subTnLst>
                                </p:cTn>
                              </p:par>
                            </p:childTnLst>
                          </p:cTn>
                        </p:par>
                      </p:childTnLst>
                    </p:cTn>
                  </p:par>
                </p:childTnLst>
              </p:cTn>
              <p:nextCondLst>
                <p:cond evt="onClick" delay="0">
                  <p:tgtEl>
                    <p:spTgt spid="49168"/>
                  </p:tgtEl>
                </p:cond>
              </p:nextCondLst>
            </p:seq>
            <p:seq concurrent="1" nextAc="seek">
              <p:cTn id="72" restart="whenNotActive" fill="hold" evtFilter="cancelBubble" nodeType="interactiveSeq">
                <p:stCondLst>
                  <p:cond evt="onClick" delay="0">
                    <p:tgtEl>
                      <p:spTgt spid="4917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mph" presetSubtype="2" fill="hold" nodeType="clickEffect">
                                  <p:stCondLst>
                                    <p:cond delay="0"/>
                                  </p:stCondLst>
                                  <p:childTnLst>
                                    <p:animClr clrSpc="rgb" dir="cw">
                                      <p:cBhvr>
                                        <p:cTn id="76" dur="2000" fill="hold"/>
                                        <p:tgtEl>
                                          <p:spTgt spid="49173"/>
                                        </p:tgtEl>
                                        <p:attrNameLst>
                                          <p:attrName>fillcolor</p:attrName>
                                        </p:attrNameLst>
                                      </p:cBhvr>
                                      <p:to>
                                        <a:srgbClr val="FF0000"/>
                                      </p:to>
                                    </p:animClr>
                                    <p:set>
                                      <p:cBhvr>
                                        <p:cTn id="77" dur="2000" fill="hold"/>
                                        <p:tgtEl>
                                          <p:spTgt spid="49173"/>
                                        </p:tgtEl>
                                        <p:attrNameLst>
                                          <p:attrName>fill.type</p:attrName>
                                        </p:attrNameLst>
                                      </p:cBhvr>
                                      <p:to>
                                        <p:strVal val="solid"/>
                                      </p:to>
                                    </p:set>
                                    <p:set>
                                      <p:cBhvr>
                                        <p:cTn id="78" dur="2000" fill="hold"/>
                                        <p:tgtEl>
                                          <p:spTgt spid="49173"/>
                                        </p:tgtEl>
                                        <p:attrNameLst>
                                          <p:attrName>fill.on</p:attrName>
                                        </p:attrNameLst>
                                      </p:cBhvr>
                                      <p:to>
                                        <p:strVal val="true"/>
                                      </p:to>
                                    </p:set>
                                  </p:childTnLst>
                                  <p:subTnLst>
                                    <p:set>
                                      <p:cBhvr override="childStyle">
                                        <p:cTn dur="1" fill="hold" display="0" masterRel="nextClick" afterEffect="1"/>
                                        <p:tgtEl>
                                          <p:spTgt spid="49173"/>
                                        </p:tgtEl>
                                        <p:attrNameLst>
                                          <p:attrName>style.visibility</p:attrName>
                                        </p:attrNameLst>
                                      </p:cBhvr>
                                      <p:to>
                                        <p:strVal val="hidden"/>
                                      </p:to>
                                    </p:set>
                                  </p:subTnLst>
                                </p:cTn>
                              </p:par>
                            </p:childTnLst>
                          </p:cTn>
                        </p:par>
                      </p:childTnLst>
                    </p:cTn>
                  </p:par>
                </p:childTnLst>
              </p:cTn>
              <p:nextCondLst>
                <p:cond evt="onClick" delay="0">
                  <p:tgtEl>
                    <p:spTgt spid="4917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7"/>
          <p:cNvSpPr txBox="1">
            <a:spLocks noChangeArrowheads="1"/>
          </p:cNvSpPr>
          <p:nvPr/>
        </p:nvSpPr>
        <p:spPr bwMode="auto">
          <a:xfrm>
            <a:off x="1811985" y="2832387"/>
            <a:ext cx="20770086" cy="255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just" eaLnBrk="1" hangingPunct="1">
              <a:spcBef>
                <a:spcPct val="50000"/>
              </a:spcBef>
            </a:pPr>
            <a:r>
              <a:rPr lang="en-US" altLang="en-US" sz="7600" dirty="0" err="1">
                <a:solidFill>
                  <a:srgbClr val="222268"/>
                </a:solidFill>
                <a:latin typeface="Times New Roman" pitchFamily="18" charset="0"/>
              </a:rPr>
              <a:t>Trạng</a:t>
            </a:r>
            <a:r>
              <a:rPr lang="en-US" altLang="en-US" sz="7600" dirty="0">
                <a:solidFill>
                  <a:srgbClr val="222268"/>
                </a:solidFill>
                <a:latin typeface="Times New Roman" pitchFamily="18" charset="0"/>
              </a:rPr>
              <a:t> </a:t>
            </a:r>
            <a:r>
              <a:rPr lang="en-US" altLang="en-US" sz="7600" dirty="0" err="1">
                <a:solidFill>
                  <a:srgbClr val="222268"/>
                </a:solidFill>
                <a:latin typeface="Times New Roman" pitchFamily="18" charset="0"/>
              </a:rPr>
              <a:t>thái</a:t>
            </a:r>
            <a:r>
              <a:rPr lang="en-US" altLang="en-US" sz="7600" dirty="0">
                <a:solidFill>
                  <a:srgbClr val="222268"/>
                </a:solidFill>
                <a:latin typeface="Times New Roman" pitchFamily="18" charset="0"/>
              </a:rPr>
              <a:t>: </a:t>
            </a:r>
            <a:r>
              <a:rPr lang="en-US" altLang="en-US" sz="7600" dirty="0">
                <a:latin typeface="Times New Roman" pitchFamily="18" charset="0"/>
              </a:rPr>
              <a:t>ở </a:t>
            </a:r>
            <a:r>
              <a:rPr lang="en-US" altLang="en-US" sz="7600" dirty="0" err="1">
                <a:latin typeface="Times New Roman" pitchFamily="18" charset="0"/>
              </a:rPr>
              <a:t>điều</a:t>
            </a:r>
            <a:r>
              <a:rPr lang="en-US" altLang="en-US" sz="7600" dirty="0">
                <a:latin typeface="Times New Roman" pitchFamily="18" charset="0"/>
              </a:rPr>
              <a:t> </a:t>
            </a:r>
            <a:r>
              <a:rPr lang="en-US" altLang="en-US" sz="7600" dirty="0" err="1">
                <a:latin typeface="Times New Roman" pitchFamily="18" charset="0"/>
              </a:rPr>
              <a:t>kiện</a:t>
            </a:r>
            <a:r>
              <a:rPr lang="en-US" altLang="en-US" sz="7600" dirty="0">
                <a:latin typeface="Times New Roman" pitchFamily="18" charset="0"/>
              </a:rPr>
              <a:t> </a:t>
            </a:r>
            <a:r>
              <a:rPr lang="en-US" altLang="en-US" sz="7600" dirty="0" err="1">
                <a:latin typeface="Times New Roman" pitchFamily="18" charset="0"/>
              </a:rPr>
              <a:t>thường</a:t>
            </a:r>
            <a:r>
              <a:rPr lang="en-US" altLang="en-US" sz="7600" dirty="0">
                <a:latin typeface="Times New Roman" pitchFamily="18" charset="0"/>
              </a:rPr>
              <a:t>, </a:t>
            </a:r>
            <a:r>
              <a:rPr lang="en-US" altLang="en-US" sz="7600" dirty="0" smtClean="0">
                <a:latin typeface="Times New Roman" pitchFamily="18" charset="0"/>
              </a:rPr>
              <a:t>carboxylic acid </a:t>
            </a:r>
            <a:r>
              <a:rPr lang="en-US" altLang="en-US" sz="7600" dirty="0">
                <a:latin typeface="Times New Roman" pitchFamily="18" charset="0"/>
              </a:rPr>
              <a:t>ở </a:t>
            </a:r>
            <a:r>
              <a:rPr lang="en-US" altLang="en-US" sz="7600" dirty="0" err="1">
                <a:latin typeface="Times New Roman" pitchFamily="18" charset="0"/>
              </a:rPr>
              <a:t>trạng</a:t>
            </a:r>
            <a:r>
              <a:rPr lang="en-US" altLang="en-US" sz="7600" dirty="0">
                <a:latin typeface="Times New Roman" pitchFamily="18" charset="0"/>
              </a:rPr>
              <a:t> </a:t>
            </a:r>
            <a:r>
              <a:rPr lang="en-US" altLang="en-US" sz="7600" dirty="0" err="1">
                <a:latin typeface="Times New Roman" pitchFamily="18" charset="0"/>
              </a:rPr>
              <a:t>thái</a:t>
            </a:r>
            <a:r>
              <a:rPr lang="en-US" altLang="en-US" sz="7600" dirty="0">
                <a:latin typeface="Times New Roman" pitchFamily="18" charset="0"/>
              </a:rPr>
              <a:t> </a:t>
            </a:r>
            <a:r>
              <a:rPr lang="en-US" altLang="en-US" sz="7600" dirty="0" err="1">
                <a:latin typeface="Times New Roman" pitchFamily="18" charset="0"/>
              </a:rPr>
              <a:t>lỏng</a:t>
            </a:r>
            <a:r>
              <a:rPr lang="en-US" altLang="en-US" sz="7600" dirty="0">
                <a:latin typeface="Times New Roman" pitchFamily="18" charset="0"/>
              </a:rPr>
              <a:t> </a:t>
            </a:r>
            <a:r>
              <a:rPr lang="en-US" altLang="en-US" sz="7600" dirty="0" err="1">
                <a:latin typeface="Times New Roman" pitchFamily="18" charset="0"/>
              </a:rPr>
              <a:t>hoặc</a:t>
            </a:r>
            <a:r>
              <a:rPr lang="en-US" altLang="en-US" sz="7600" dirty="0">
                <a:latin typeface="Times New Roman" pitchFamily="18" charset="0"/>
              </a:rPr>
              <a:t> </a:t>
            </a:r>
            <a:r>
              <a:rPr lang="en-US" altLang="en-US" sz="7600" dirty="0" err="1">
                <a:latin typeface="Times New Roman" pitchFamily="18" charset="0"/>
              </a:rPr>
              <a:t>rắn</a:t>
            </a:r>
            <a:endParaRPr lang="en-US" altLang="en-US" sz="7600" dirty="0">
              <a:latin typeface="Times New Roman" pitchFamily="18" charset="0"/>
            </a:endParaRPr>
          </a:p>
        </p:txBody>
      </p:sp>
      <p:sp>
        <p:nvSpPr>
          <p:cNvPr id="21508" name="Text Box 8"/>
          <p:cNvSpPr txBox="1">
            <a:spLocks noChangeArrowheads="1"/>
          </p:cNvSpPr>
          <p:nvPr/>
        </p:nvSpPr>
        <p:spPr bwMode="auto">
          <a:xfrm>
            <a:off x="1811985" y="5391343"/>
            <a:ext cx="20930963" cy="255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just" eaLnBrk="1" hangingPunct="1">
              <a:spcBef>
                <a:spcPct val="50000"/>
              </a:spcBef>
            </a:pPr>
            <a:r>
              <a:rPr lang="en-US" altLang="en-US" sz="7600" dirty="0" err="1">
                <a:solidFill>
                  <a:srgbClr val="222268"/>
                </a:solidFill>
                <a:latin typeface="Times New Roman" pitchFamily="18" charset="0"/>
              </a:rPr>
              <a:t>Nhiệt</a:t>
            </a:r>
            <a:r>
              <a:rPr lang="en-US" altLang="en-US" sz="7600" dirty="0">
                <a:solidFill>
                  <a:srgbClr val="222268"/>
                </a:solidFill>
                <a:latin typeface="Times New Roman" pitchFamily="18" charset="0"/>
              </a:rPr>
              <a:t> </a:t>
            </a:r>
            <a:r>
              <a:rPr lang="en-US" altLang="en-US" sz="7600" dirty="0" err="1">
                <a:solidFill>
                  <a:srgbClr val="222268"/>
                </a:solidFill>
                <a:latin typeface="Times New Roman" pitchFamily="18" charset="0"/>
              </a:rPr>
              <a:t>độ</a:t>
            </a:r>
            <a:r>
              <a:rPr lang="en-US" altLang="en-US" sz="7600" dirty="0">
                <a:solidFill>
                  <a:srgbClr val="222268"/>
                </a:solidFill>
                <a:latin typeface="Times New Roman" pitchFamily="18" charset="0"/>
              </a:rPr>
              <a:t> </a:t>
            </a:r>
            <a:r>
              <a:rPr lang="en-US" altLang="en-US" sz="7600" dirty="0" err="1">
                <a:solidFill>
                  <a:srgbClr val="222268"/>
                </a:solidFill>
                <a:latin typeface="Times New Roman" pitchFamily="18" charset="0"/>
              </a:rPr>
              <a:t>sôi</a:t>
            </a:r>
            <a:r>
              <a:rPr lang="en-US" altLang="en-US" sz="7600" dirty="0">
                <a:latin typeface="Times New Roman" pitchFamily="18" charset="0"/>
              </a:rPr>
              <a:t>: </a:t>
            </a:r>
            <a:r>
              <a:rPr lang="en-US" altLang="en-US" sz="7600" dirty="0" err="1">
                <a:latin typeface="Times New Roman" pitchFamily="18" charset="0"/>
              </a:rPr>
              <a:t>cao</a:t>
            </a:r>
            <a:r>
              <a:rPr lang="en-US" altLang="en-US" sz="7600" dirty="0">
                <a:latin typeface="Times New Roman" pitchFamily="18" charset="0"/>
              </a:rPr>
              <a:t> </a:t>
            </a:r>
            <a:r>
              <a:rPr lang="en-US" altLang="en-US" sz="7600" dirty="0" err="1">
                <a:latin typeface="Times New Roman" pitchFamily="18" charset="0"/>
              </a:rPr>
              <a:t>hơn</a:t>
            </a:r>
            <a:r>
              <a:rPr lang="en-US" altLang="en-US" sz="7600" dirty="0">
                <a:latin typeface="Times New Roman" pitchFamily="18" charset="0"/>
              </a:rPr>
              <a:t> </a:t>
            </a:r>
            <a:r>
              <a:rPr lang="en-US" altLang="en-US" sz="7600" dirty="0" smtClean="0">
                <a:latin typeface="Times New Roman" pitchFamily="18" charset="0"/>
              </a:rPr>
              <a:t>aldehyde, ketone </a:t>
            </a:r>
            <a:r>
              <a:rPr lang="en-US" altLang="en-US" sz="7600" dirty="0" err="1">
                <a:latin typeface="Times New Roman" pitchFamily="18" charset="0"/>
              </a:rPr>
              <a:t>và</a:t>
            </a:r>
            <a:r>
              <a:rPr lang="en-US" altLang="en-US" sz="7600" dirty="0">
                <a:latin typeface="Times New Roman" pitchFamily="18" charset="0"/>
              </a:rPr>
              <a:t> </a:t>
            </a:r>
            <a:r>
              <a:rPr lang="en-US" altLang="en-US" sz="7600" dirty="0" smtClean="0">
                <a:latin typeface="Times New Roman" pitchFamily="18" charset="0"/>
              </a:rPr>
              <a:t>alcohol </a:t>
            </a:r>
            <a:r>
              <a:rPr lang="en-US" altLang="en-US" sz="7600" dirty="0" err="1">
                <a:latin typeface="Times New Roman" pitchFamily="18" charset="0"/>
              </a:rPr>
              <a:t>tương</a:t>
            </a:r>
            <a:r>
              <a:rPr lang="en-US" altLang="en-US" sz="7600" dirty="0">
                <a:latin typeface="Times New Roman" pitchFamily="18" charset="0"/>
              </a:rPr>
              <a:t> </a:t>
            </a:r>
            <a:r>
              <a:rPr lang="en-US" altLang="en-US" sz="7600" dirty="0" err="1">
                <a:latin typeface="Times New Roman" pitchFamily="18" charset="0"/>
              </a:rPr>
              <a:t>ứng</a:t>
            </a:r>
            <a:r>
              <a:rPr lang="en-US" altLang="en-US" sz="7600" dirty="0">
                <a:latin typeface="Times New Roman" pitchFamily="18" charset="0"/>
              </a:rPr>
              <a:t> </a:t>
            </a:r>
            <a:r>
              <a:rPr lang="en-US" altLang="en-US" sz="7600" dirty="0" err="1">
                <a:latin typeface="Times New Roman" pitchFamily="18" charset="0"/>
              </a:rPr>
              <a:t>có</a:t>
            </a:r>
            <a:r>
              <a:rPr lang="en-US" altLang="en-US" sz="7600" dirty="0">
                <a:latin typeface="Times New Roman" pitchFamily="18" charset="0"/>
              </a:rPr>
              <a:t> </a:t>
            </a:r>
            <a:r>
              <a:rPr lang="en-US" altLang="en-US" sz="7600" dirty="0" err="1">
                <a:latin typeface="Times New Roman" pitchFamily="18" charset="0"/>
              </a:rPr>
              <a:t>cùng</a:t>
            </a:r>
            <a:r>
              <a:rPr lang="en-US" altLang="en-US" sz="7600" dirty="0">
                <a:latin typeface="Times New Roman" pitchFamily="18" charset="0"/>
              </a:rPr>
              <a:t> </a:t>
            </a:r>
            <a:r>
              <a:rPr lang="en-US" altLang="en-US" sz="7600" dirty="0" err="1">
                <a:latin typeface="Times New Roman" pitchFamily="18" charset="0"/>
              </a:rPr>
              <a:t>số</a:t>
            </a:r>
            <a:r>
              <a:rPr lang="en-US" altLang="en-US" sz="7600" dirty="0">
                <a:latin typeface="Times New Roman" pitchFamily="18" charset="0"/>
              </a:rPr>
              <a:t> C</a:t>
            </a:r>
          </a:p>
        </p:txBody>
      </p:sp>
      <p:sp>
        <p:nvSpPr>
          <p:cNvPr id="21509" name="Text Box 9"/>
          <p:cNvSpPr txBox="1">
            <a:spLocks noChangeArrowheads="1"/>
          </p:cNvSpPr>
          <p:nvPr/>
        </p:nvSpPr>
        <p:spPr bwMode="auto">
          <a:xfrm>
            <a:off x="1727313" y="7931158"/>
            <a:ext cx="20579575" cy="255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just" eaLnBrk="1" hangingPunct="1">
              <a:spcBef>
                <a:spcPct val="50000"/>
              </a:spcBef>
            </a:pPr>
            <a:r>
              <a:rPr lang="en-US" altLang="en-US" sz="7600" dirty="0" err="1">
                <a:solidFill>
                  <a:srgbClr val="222268"/>
                </a:solidFill>
                <a:latin typeface="Times New Roman" pitchFamily="18" charset="0"/>
              </a:rPr>
              <a:t>Tính</a:t>
            </a:r>
            <a:r>
              <a:rPr lang="en-US" altLang="en-US" sz="7600" dirty="0">
                <a:solidFill>
                  <a:srgbClr val="222268"/>
                </a:solidFill>
                <a:latin typeface="Times New Roman" pitchFamily="18" charset="0"/>
              </a:rPr>
              <a:t> tan: </a:t>
            </a:r>
            <a:r>
              <a:rPr lang="en-US" altLang="en-US" sz="7600" dirty="0">
                <a:latin typeface="Times New Roman" pitchFamily="18" charset="0"/>
              </a:rPr>
              <a:t>do </a:t>
            </a:r>
            <a:r>
              <a:rPr lang="en-US" altLang="en-US" sz="7600" dirty="0" err="1">
                <a:latin typeface="Times New Roman" pitchFamily="18" charset="0"/>
              </a:rPr>
              <a:t>có</a:t>
            </a:r>
            <a:r>
              <a:rPr lang="en-US" altLang="en-US" sz="7600" dirty="0">
                <a:latin typeface="Times New Roman" pitchFamily="18" charset="0"/>
              </a:rPr>
              <a:t> </a:t>
            </a:r>
            <a:r>
              <a:rPr lang="en-US" altLang="en-US" sz="7600" dirty="0" err="1">
                <a:latin typeface="Times New Roman" pitchFamily="18" charset="0"/>
              </a:rPr>
              <a:t>liên</a:t>
            </a:r>
            <a:r>
              <a:rPr lang="en-US" altLang="en-US" sz="7600" dirty="0">
                <a:latin typeface="Times New Roman" pitchFamily="18" charset="0"/>
              </a:rPr>
              <a:t> </a:t>
            </a:r>
            <a:r>
              <a:rPr lang="en-US" altLang="en-US" sz="7600" dirty="0" err="1">
                <a:latin typeface="Times New Roman" pitchFamily="18" charset="0"/>
              </a:rPr>
              <a:t>kết</a:t>
            </a:r>
            <a:r>
              <a:rPr lang="en-US" altLang="en-US" sz="7600" dirty="0">
                <a:latin typeface="Times New Roman" pitchFamily="18" charset="0"/>
              </a:rPr>
              <a:t> </a:t>
            </a:r>
            <a:r>
              <a:rPr lang="en-US" altLang="en-US" sz="7600" dirty="0" smtClean="0">
                <a:latin typeface="Times New Roman" pitchFamily="18" charset="0"/>
              </a:rPr>
              <a:t>hydrogen </a:t>
            </a:r>
            <a:r>
              <a:rPr lang="en-US" altLang="en-US" sz="7600" dirty="0" err="1">
                <a:latin typeface="Times New Roman" pitchFamily="18" charset="0"/>
              </a:rPr>
              <a:t>với</a:t>
            </a:r>
            <a:r>
              <a:rPr lang="en-US" altLang="en-US" sz="7600" dirty="0">
                <a:latin typeface="Times New Roman" pitchFamily="18" charset="0"/>
              </a:rPr>
              <a:t> </a:t>
            </a:r>
            <a:r>
              <a:rPr lang="en-US" altLang="en-US" sz="7600" dirty="0" err="1">
                <a:latin typeface="Times New Roman" pitchFamily="18" charset="0"/>
              </a:rPr>
              <a:t>nước</a:t>
            </a:r>
            <a:r>
              <a:rPr lang="en-US" altLang="en-US" sz="7600" dirty="0">
                <a:latin typeface="Times New Roman" pitchFamily="18" charset="0"/>
              </a:rPr>
              <a:t>, </a:t>
            </a:r>
            <a:r>
              <a:rPr lang="en-US" altLang="en-US" sz="7600" dirty="0" err="1">
                <a:latin typeface="Times New Roman" pitchFamily="18" charset="0"/>
              </a:rPr>
              <a:t>các</a:t>
            </a:r>
            <a:r>
              <a:rPr lang="en-US" altLang="en-US" sz="7600" dirty="0">
                <a:latin typeface="Times New Roman" pitchFamily="18" charset="0"/>
              </a:rPr>
              <a:t> </a:t>
            </a:r>
            <a:r>
              <a:rPr lang="en-US" altLang="en-US" sz="7600" dirty="0" smtClean="0">
                <a:latin typeface="Times New Roman" pitchFamily="18" charset="0"/>
              </a:rPr>
              <a:t>acid </a:t>
            </a:r>
            <a:r>
              <a:rPr lang="en-US" altLang="en-US" sz="7600" dirty="0">
                <a:latin typeface="Times New Roman" pitchFamily="18" charset="0"/>
              </a:rPr>
              <a:t>tan </a:t>
            </a:r>
            <a:r>
              <a:rPr lang="en-US" altLang="en-US" sz="7600" dirty="0" err="1">
                <a:latin typeface="Times New Roman" pitchFamily="18" charset="0"/>
              </a:rPr>
              <a:t>được</a:t>
            </a:r>
            <a:r>
              <a:rPr lang="en-US" altLang="en-US" sz="7600" dirty="0">
                <a:latin typeface="Times New Roman" pitchFamily="18" charset="0"/>
              </a:rPr>
              <a:t> </a:t>
            </a:r>
            <a:r>
              <a:rPr lang="en-US" altLang="en-US" sz="7600" dirty="0" err="1">
                <a:latin typeface="Times New Roman" pitchFamily="18" charset="0"/>
              </a:rPr>
              <a:t>trong</a:t>
            </a:r>
            <a:r>
              <a:rPr lang="en-US" altLang="en-US" sz="7600" dirty="0">
                <a:latin typeface="Times New Roman" pitchFamily="18" charset="0"/>
              </a:rPr>
              <a:t> </a:t>
            </a:r>
            <a:r>
              <a:rPr lang="en-US" altLang="en-US" sz="7600" dirty="0" err="1">
                <a:latin typeface="Times New Roman" pitchFamily="18" charset="0"/>
              </a:rPr>
              <a:t>nước</a:t>
            </a:r>
            <a:r>
              <a:rPr lang="en-US" altLang="en-US" sz="7600" dirty="0">
                <a:latin typeface="Times New Roman" pitchFamily="18" charset="0"/>
              </a:rPr>
              <a:t>. </a:t>
            </a:r>
          </a:p>
        </p:txBody>
      </p:sp>
      <p:sp>
        <p:nvSpPr>
          <p:cNvPr id="21510" name="Text Box 10"/>
          <p:cNvSpPr txBox="1">
            <a:spLocks noChangeArrowheads="1"/>
          </p:cNvSpPr>
          <p:nvPr/>
        </p:nvSpPr>
        <p:spPr bwMode="auto">
          <a:xfrm>
            <a:off x="1926292" y="10339958"/>
            <a:ext cx="9716134" cy="138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ltLang="en-US" sz="7600" dirty="0" smtClean="0">
                <a:latin typeface="Times New Roman" pitchFamily="18" charset="0"/>
              </a:rPr>
              <a:t>acid </a:t>
            </a:r>
            <a:r>
              <a:rPr lang="en-US" altLang="en-US" sz="7600" dirty="0" err="1">
                <a:latin typeface="Times New Roman" pitchFamily="18" charset="0"/>
              </a:rPr>
              <a:t>có</a:t>
            </a:r>
            <a:r>
              <a:rPr lang="en-US" altLang="en-US" sz="7600" dirty="0">
                <a:latin typeface="Times New Roman" pitchFamily="18" charset="0"/>
              </a:rPr>
              <a:t> </a:t>
            </a:r>
            <a:r>
              <a:rPr lang="en-US" altLang="en-US" sz="7600" dirty="0" err="1">
                <a:solidFill>
                  <a:srgbClr val="222268"/>
                </a:solidFill>
                <a:latin typeface="Times New Roman" pitchFamily="18" charset="0"/>
              </a:rPr>
              <a:t>vị</a:t>
            </a:r>
            <a:r>
              <a:rPr lang="en-US" altLang="en-US" sz="7600" dirty="0">
                <a:solidFill>
                  <a:srgbClr val="222268"/>
                </a:solidFill>
                <a:latin typeface="Times New Roman" pitchFamily="18" charset="0"/>
              </a:rPr>
              <a:t> </a:t>
            </a:r>
            <a:r>
              <a:rPr lang="en-US" altLang="en-US" sz="7600" dirty="0" err="1">
                <a:solidFill>
                  <a:srgbClr val="222268"/>
                </a:solidFill>
                <a:latin typeface="Times New Roman" pitchFamily="18" charset="0"/>
              </a:rPr>
              <a:t>chua</a:t>
            </a:r>
            <a:endParaRPr lang="en-US" altLang="en-US" sz="7600" dirty="0">
              <a:solidFill>
                <a:srgbClr val="222268"/>
              </a:solidFill>
              <a:latin typeface="Times New Roman" pitchFamily="18" charset="0"/>
            </a:endParaRPr>
          </a:p>
        </p:txBody>
      </p:sp>
      <p:sp>
        <p:nvSpPr>
          <p:cNvPr id="7" name="Quad Arrow 6"/>
          <p:cNvSpPr/>
          <p:nvPr/>
        </p:nvSpPr>
        <p:spPr>
          <a:xfrm>
            <a:off x="859423" y="3291186"/>
            <a:ext cx="952561" cy="714459"/>
          </a:xfrm>
          <a:prstGeom prst="quad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217728" tIns="108864" rIns="217728" bIns="108864" anchor="ctr"/>
          <a:lstStyle/>
          <a:p>
            <a:pPr algn="ctr" eaLnBrk="1" hangingPunct="1">
              <a:defRPr/>
            </a:pPr>
            <a:endParaRPr lang="en-US" sz="4300"/>
          </a:p>
        </p:txBody>
      </p:sp>
      <p:sp>
        <p:nvSpPr>
          <p:cNvPr id="8" name="Quad Arrow 7"/>
          <p:cNvSpPr/>
          <p:nvPr/>
        </p:nvSpPr>
        <p:spPr>
          <a:xfrm>
            <a:off x="882967" y="5917707"/>
            <a:ext cx="952561" cy="714457"/>
          </a:xfrm>
          <a:prstGeom prst="quad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217728" tIns="108864" rIns="217728" bIns="108864" anchor="ctr"/>
          <a:lstStyle/>
          <a:p>
            <a:pPr algn="ctr" eaLnBrk="1" hangingPunct="1">
              <a:defRPr/>
            </a:pPr>
            <a:endParaRPr lang="en-US" sz="4300"/>
          </a:p>
        </p:txBody>
      </p:sp>
      <p:sp>
        <p:nvSpPr>
          <p:cNvPr id="9" name="Quad Arrow 8"/>
          <p:cNvSpPr/>
          <p:nvPr/>
        </p:nvSpPr>
        <p:spPr>
          <a:xfrm>
            <a:off x="859421" y="8496177"/>
            <a:ext cx="952563" cy="714459"/>
          </a:xfrm>
          <a:prstGeom prst="quad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217728" tIns="108864" rIns="217728" bIns="108864" anchor="ctr"/>
          <a:lstStyle/>
          <a:p>
            <a:pPr algn="ctr" eaLnBrk="1" hangingPunct="1">
              <a:defRPr/>
            </a:pPr>
            <a:endParaRPr lang="en-US" sz="4300"/>
          </a:p>
        </p:txBody>
      </p:sp>
      <p:sp>
        <p:nvSpPr>
          <p:cNvPr id="10" name="Quad Arrow 9"/>
          <p:cNvSpPr/>
          <p:nvPr/>
        </p:nvSpPr>
        <p:spPr>
          <a:xfrm>
            <a:off x="882967" y="10677433"/>
            <a:ext cx="952561" cy="714457"/>
          </a:xfrm>
          <a:prstGeom prst="quad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217728" tIns="108864" rIns="217728" bIns="108864" anchor="ctr"/>
          <a:lstStyle/>
          <a:p>
            <a:pPr algn="ctr" eaLnBrk="1" hangingPunct="1">
              <a:defRPr/>
            </a:pPr>
            <a:endParaRPr lang="en-US" sz="4300"/>
          </a:p>
        </p:txBody>
      </p:sp>
      <p:grpSp>
        <p:nvGrpSpPr>
          <p:cNvPr id="11" name="Google Shape;243;p3"/>
          <p:cNvGrpSpPr/>
          <p:nvPr/>
        </p:nvGrpSpPr>
        <p:grpSpPr>
          <a:xfrm>
            <a:off x="-455583" y="1563300"/>
            <a:ext cx="19658319" cy="1036848"/>
            <a:chOff x="-288924" y="1892299"/>
            <a:chExt cx="19659598" cy="1036726"/>
          </a:xfrm>
        </p:grpSpPr>
        <p:sp>
          <p:nvSpPr>
            <p:cNvPr id="12"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00">
                <a:solidFill>
                  <a:schemeClr val="lt1"/>
                </a:solidFill>
                <a:latin typeface="Calibri"/>
                <a:ea typeface="Calibri"/>
                <a:cs typeface="Calibri"/>
                <a:sym typeface="Calibri"/>
              </a:endParaRPr>
            </a:p>
          </p:txBody>
        </p:sp>
        <p:sp>
          <p:nvSpPr>
            <p:cNvPr id="13" name="Google Shape;245;p3"/>
            <p:cNvSpPr txBox="1"/>
            <p:nvPr/>
          </p:nvSpPr>
          <p:spPr>
            <a:xfrm>
              <a:off x="1179622" y="1913523"/>
              <a:ext cx="822715" cy="10155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lt1"/>
                  </a:solidFill>
                  <a:latin typeface="Tahoma"/>
                  <a:ea typeface="Tahoma"/>
                  <a:cs typeface="Tahoma"/>
                  <a:sym typeface="Tahoma"/>
                </a:rPr>
                <a:t>I</a:t>
              </a:r>
              <a:endParaRPr sz="6000" b="1">
                <a:solidFill>
                  <a:schemeClr val="lt1"/>
                </a:solidFill>
                <a:latin typeface="Tahoma"/>
                <a:ea typeface="Tahoma"/>
                <a:cs typeface="Tahoma"/>
                <a:sym typeface="Tahoma"/>
              </a:endParaRPr>
            </a:p>
          </p:txBody>
        </p:sp>
        <p:sp>
          <p:nvSpPr>
            <p:cNvPr id="14" name="Google Shape;246;p3"/>
            <p:cNvSpPr txBox="1"/>
            <p:nvPr/>
          </p:nvSpPr>
          <p:spPr>
            <a:xfrm>
              <a:off x="2087561" y="1892299"/>
              <a:ext cx="17283113" cy="10155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6000" b="1" dirty="0" err="1" smtClean="0">
                  <a:solidFill>
                    <a:srgbClr val="135F82"/>
                  </a:solidFill>
                  <a:latin typeface="Tahoma"/>
                  <a:ea typeface="Tahoma"/>
                  <a:cs typeface="Tahoma"/>
                  <a:sym typeface="Tahoma"/>
                </a:rPr>
                <a:t>Tính</a:t>
              </a:r>
              <a:r>
                <a:rPr lang="en-US" sz="6000" b="1" dirty="0" smtClean="0">
                  <a:solidFill>
                    <a:srgbClr val="135F82"/>
                  </a:solidFill>
                  <a:latin typeface="Tahoma"/>
                  <a:ea typeface="Tahoma"/>
                  <a:cs typeface="Tahoma"/>
                  <a:sym typeface="Tahoma"/>
                </a:rPr>
                <a:t> </a:t>
              </a:r>
              <a:r>
                <a:rPr lang="en-US" sz="6000" b="1" dirty="0" err="1" smtClean="0">
                  <a:solidFill>
                    <a:srgbClr val="135F82"/>
                  </a:solidFill>
                  <a:latin typeface="Tahoma"/>
                  <a:ea typeface="Tahoma"/>
                  <a:cs typeface="Tahoma"/>
                  <a:sym typeface="Tahoma"/>
                </a:rPr>
                <a:t>chất</a:t>
              </a:r>
              <a:r>
                <a:rPr lang="en-US" sz="6000" b="1" dirty="0" smtClean="0">
                  <a:solidFill>
                    <a:srgbClr val="135F82"/>
                  </a:solidFill>
                  <a:latin typeface="Tahoma"/>
                  <a:ea typeface="Tahoma"/>
                  <a:cs typeface="Tahoma"/>
                  <a:sym typeface="Tahoma"/>
                </a:rPr>
                <a:t> </a:t>
              </a:r>
              <a:r>
                <a:rPr lang="en-US" sz="6000" b="1" dirty="0" err="1" smtClean="0">
                  <a:solidFill>
                    <a:srgbClr val="135F82"/>
                  </a:solidFill>
                  <a:latin typeface="Tahoma"/>
                  <a:ea typeface="Tahoma"/>
                  <a:cs typeface="Tahoma"/>
                  <a:sym typeface="Tahoma"/>
                </a:rPr>
                <a:t>vật</a:t>
              </a:r>
              <a:r>
                <a:rPr lang="en-US" sz="6000" b="1" dirty="0" smtClean="0">
                  <a:solidFill>
                    <a:srgbClr val="135F82"/>
                  </a:solidFill>
                  <a:latin typeface="Tahoma"/>
                  <a:ea typeface="Tahoma"/>
                  <a:cs typeface="Tahoma"/>
                  <a:sym typeface="Tahoma"/>
                </a:rPr>
                <a:t> </a:t>
              </a:r>
              <a:r>
                <a:rPr lang="en-US" sz="6000" b="1" dirty="0" err="1" smtClean="0">
                  <a:solidFill>
                    <a:srgbClr val="135F82"/>
                  </a:solidFill>
                  <a:latin typeface="Tahoma"/>
                  <a:ea typeface="Tahoma"/>
                  <a:cs typeface="Tahoma"/>
                  <a:sym typeface="Tahoma"/>
                </a:rPr>
                <a:t>lí</a:t>
              </a:r>
              <a:endParaRPr sz="60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98354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wipe(up)">
                                      <p:cBhvr>
                                        <p:cTn id="12" dur="500"/>
                                        <p:tgtEl>
                                          <p:spTgt spid="21507"/>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508"/>
                                        </p:tgtEl>
                                        <p:attrNameLst>
                                          <p:attrName>style.visibility</p:attrName>
                                        </p:attrNameLst>
                                      </p:cBhvr>
                                      <p:to>
                                        <p:strVal val="visible"/>
                                      </p:to>
                                    </p:set>
                                    <p:animEffect transition="in" filter="wipe(up)">
                                      <p:cBhvr>
                                        <p:cTn id="20" dur="500"/>
                                        <p:tgtEl>
                                          <p:spTgt spid="21508"/>
                                        </p:tgtEl>
                                      </p:cBhvr>
                                    </p:animEffect>
                                  </p:childTnLst>
                                </p:cTn>
                              </p:par>
                              <p:par>
                                <p:cTn id="21" presetID="2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1509"/>
                                        </p:tgtEl>
                                        <p:attrNameLst>
                                          <p:attrName>style.visibility</p:attrName>
                                        </p:attrNameLst>
                                      </p:cBhvr>
                                      <p:to>
                                        <p:strVal val="visible"/>
                                      </p:to>
                                    </p:set>
                                    <p:animEffect transition="in" filter="wipe(up)">
                                      <p:cBhvr>
                                        <p:cTn id="31" dur="500"/>
                                        <p:tgtEl>
                                          <p:spTgt spid="2150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1510"/>
                                        </p:tgtEl>
                                        <p:attrNameLst>
                                          <p:attrName>style.visibility</p:attrName>
                                        </p:attrNameLst>
                                      </p:cBhvr>
                                      <p:to>
                                        <p:strVal val="visible"/>
                                      </p:to>
                                    </p:set>
                                    <p:animEffect transition="in" filter="wipe(up)">
                                      <p:cBhvr>
                                        <p:cTn id="39"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8" grpId="0"/>
      <p:bldP spid="21509" grpId="0"/>
      <p:bldP spid="215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82" name="Object 6"/>
          <p:cNvGraphicFramePr>
            <a:graphicFrameLocks noChangeAspect="1"/>
          </p:cNvGraphicFramePr>
          <p:nvPr>
            <p:extLst>
              <p:ext uri="{D42A27DB-BD31-4B8C-83A1-F6EECF244321}">
                <p14:modId xmlns:p14="http://schemas.microsoft.com/office/powerpoint/2010/main" val="4133993751"/>
              </p:ext>
            </p:extLst>
          </p:nvPr>
        </p:nvGraphicFramePr>
        <p:xfrm>
          <a:off x="1841622" y="4978977"/>
          <a:ext cx="5952454" cy="2702239"/>
        </p:xfrm>
        <a:graphic>
          <a:graphicData uri="http://schemas.openxmlformats.org/presentationml/2006/ole">
            <mc:AlternateContent xmlns:mc="http://schemas.openxmlformats.org/markup-compatibility/2006">
              <mc:Choice xmlns:v="urn:schemas-microsoft-com:vml" Requires="v">
                <p:oleObj spid="_x0000_s10317" name="CS ChemDraw Drawing" r:id="rId3" imgW="1465737" imgH="887919" progId="ChemDraw.Document.6.0">
                  <p:embed/>
                </p:oleObj>
              </mc:Choice>
              <mc:Fallback>
                <p:oleObj name="CS ChemDraw Drawing" r:id="rId3" imgW="1465737" imgH="887919"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622" y="4978977"/>
                        <a:ext cx="5952454" cy="2702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89" name="Object 13"/>
          <p:cNvGraphicFramePr>
            <a:graphicFrameLocks noChangeAspect="1"/>
          </p:cNvGraphicFramePr>
          <p:nvPr>
            <p:extLst>
              <p:ext uri="{D42A27DB-BD31-4B8C-83A1-F6EECF244321}">
                <p14:modId xmlns:p14="http://schemas.microsoft.com/office/powerpoint/2010/main" val="2979667215"/>
              </p:ext>
            </p:extLst>
          </p:nvPr>
        </p:nvGraphicFramePr>
        <p:xfrm>
          <a:off x="9326643" y="5042483"/>
          <a:ext cx="5952454" cy="2629204"/>
        </p:xfrm>
        <a:graphic>
          <a:graphicData uri="http://schemas.openxmlformats.org/presentationml/2006/ole">
            <mc:AlternateContent xmlns:mc="http://schemas.openxmlformats.org/markup-compatibility/2006">
              <mc:Choice xmlns:v="urn:schemas-microsoft-com:vml" Requires="v">
                <p:oleObj spid="_x0000_s10318" name="CS ChemDraw Drawing" r:id="rId5" imgW="1514290" imgH="892783" progId="ChemDraw.Document.6.0">
                  <p:embed/>
                </p:oleObj>
              </mc:Choice>
              <mc:Fallback>
                <p:oleObj name="CS ChemDraw Drawing" r:id="rId5" imgW="1514290" imgH="892783"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6643" y="5042483"/>
                        <a:ext cx="5952454" cy="2629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90" name="Object 14"/>
          <p:cNvGraphicFramePr>
            <a:graphicFrameLocks noChangeAspect="1"/>
          </p:cNvGraphicFramePr>
          <p:nvPr>
            <p:extLst>
              <p:ext uri="{D42A27DB-BD31-4B8C-83A1-F6EECF244321}">
                <p14:modId xmlns:p14="http://schemas.microsoft.com/office/powerpoint/2010/main" val="472031353"/>
              </p:ext>
            </p:extLst>
          </p:nvPr>
        </p:nvGraphicFramePr>
        <p:xfrm>
          <a:off x="6714505" y="4321675"/>
          <a:ext cx="1113441" cy="584268"/>
        </p:xfrm>
        <a:graphic>
          <a:graphicData uri="http://schemas.openxmlformats.org/presentationml/2006/ole">
            <mc:AlternateContent xmlns:mc="http://schemas.openxmlformats.org/markup-compatibility/2006">
              <mc:Choice xmlns:v="urn:schemas-microsoft-com:vml" Requires="v">
                <p:oleObj spid="_x0000_s10319" name="Equation" r:id="rId7" imgW="253670" imgH="177569" progId="Equation.DSMT4">
                  <p:embed/>
                </p:oleObj>
              </mc:Choice>
              <mc:Fallback>
                <p:oleObj name="Equation" r:id="rId7" imgW="253670" imgH="177569"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4505" y="4321675"/>
                        <a:ext cx="1113441" cy="584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91" name="Object 15"/>
          <p:cNvGraphicFramePr>
            <a:graphicFrameLocks noChangeAspect="1"/>
          </p:cNvGraphicFramePr>
          <p:nvPr>
            <p:extLst>
              <p:ext uri="{D42A27DB-BD31-4B8C-83A1-F6EECF244321}">
                <p14:modId xmlns:p14="http://schemas.microsoft.com/office/powerpoint/2010/main" val="3672390424"/>
              </p:ext>
            </p:extLst>
          </p:nvPr>
        </p:nvGraphicFramePr>
        <p:xfrm>
          <a:off x="9521388" y="4464567"/>
          <a:ext cx="1100738" cy="606496"/>
        </p:xfrm>
        <a:graphic>
          <a:graphicData uri="http://schemas.openxmlformats.org/presentationml/2006/ole">
            <mc:AlternateContent xmlns:mc="http://schemas.openxmlformats.org/markup-compatibility/2006">
              <mc:Choice xmlns:v="urn:schemas-microsoft-com:vml" Requires="v">
                <p:oleObj spid="_x0000_s10320" name="Equation" r:id="rId9" imgW="241091" imgH="177646" progId="Equation.DSMT4">
                  <p:embed/>
                </p:oleObj>
              </mc:Choice>
              <mc:Fallback>
                <p:oleObj name="Equation" r:id="rId9" imgW="241091" imgH="177646"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1388" y="4464567"/>
                        <a:ext cx="1100738" cy="606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94" name="Object 18"/>
          <p:cNvGraphicFramePr>
            <a:graphicFrameLocks noChangeAspect="1"/>
          </p:cNvGraphicFramePr>
          <p:nvPr>
            <p:extLst>
              <p:ext uri="{D42A27DB-BD31-4B8C-83A1-F6EECF244321}">
                <p14:modId xmlns:p14="http://schemas.microsoft.com/office/powerpoint/2010/main" val="1503452345"/>
              </p:ext>
            </p:extLst>
          </p:nvPr>
        </p:nvGraphicFramePr>
        <p:xfrm>
          <a:off x="16820131" y="5071062"/>
          <a:ext cx="5952454" cy="2702237"/>
        </p:xfrm>
        <a:graphic>
          <a:graphicData uri="http://schemas.openxmlformats.org/presentationml/2006/ole">
            <mc:AlternateContent xmlns:mc="http://schemas.openxmlformats.org/markup-compatibility/2006">
              <mc:Choice xmlns:v="urn:schemas-microsoft-com:vml" Requires="v">
                <p:oleObj spid="_x0000_s10321" name="CS ChemDraw Drawing" r:id="rId11" imgW="1465737" imgH="887919" progId="ChemDraw.Document.6.0">
                  <p:embed/>
                </p:oleObj>
              </mc:Choice>
              <mc:Fallback>
                <p:oleObj name="CS ChemDraw Drawing" r:id="rId11" imgW="1465737" imgH="887919"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0131" y="5071062"/>
                        <a:ext cx="5952454" cy="270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95" name="Object 19"/>
          <p:cNvGraphicFramePr>
            <a:graphicFrameLocks noChangeAspect="1"/>
          </p:cNvGraphicFramePr>
          <p:nvPr>
            <p:extLst>
              <p:ext uri="{D42A27DB-BD31-4B8C-83A1-F6EECF244321}">
                <p14:modId xmlns:p14="http://schemas.microsoft.com/office/powerpoint/2010/main" val="2696326222"/>
              </p:ext>
            </p:extLst>
          </p:nvPr>
        </p:nvGraphicFramePr>
        <p:xfrm>
          <a:off x="14517046" y="4321675"/>
          <a:ext cx="1113438" cy="584268"/>
        </p:xfrm>
        <a:graphic>
          <a:graphicData uri="http://schemas.openxmlformats.org/presentationml/2006/ole">
            <mc:AlternateContent xmlns:mc="http://schemas.openxmlformats.org/markup-compatibility/2006">
              <mc:Choice xmlns:v="urn:schemas-microsoft-com:vml" Requires="v">
                <p:oleObj spid="_x0000_s10322" name="Equation" r:id="rId12" imgW="253670" imgH="177569" progId="Equation.DSMT4">
                  <p:embed/>
                </p:oleObj>
              </mc:Choice>
              <mc:Fallback>
                <p:oleObj name="Equation" r:id="rId12" imgW="253670" imgH="177569"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17046" y="4321675"/>
                        <a:ext cx="1113438" cy="584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96" name="Object 20"/>
          <p:cNvGraphicFramePr>
            <a:graphicFrameLocks noChangeAspect="1"/>
          </p:cNvGraphicFramePr>
          <p:nvPr>
            <p:extLst>
              <p:ext uri="{D42A27DB-BD31-4B8C-83A1-F6EECF244321}">
                <p14:modId xmlns:p14="http://schemas.microsoft.com/office/powerpoint/2010/main" val="2877277122"/>
              </p:ext>
            </p:extLst>
          </p:nvPr>
        </p:nvGraphicFramePr>
        <p:xfrm>
          <a:off x="17010641" y="4350254"/>
          <a:ext cx="1100738" cy="606496"/>
        </p:xfrm>
        <a:graphic>
          <a:graphicData uri="http://schemas.openxmlformats.org/presentationml/2006/ole">
            <mc:AlternateContent xmlns:mc="http://schemas.openxmlformats.org/markup-compatibility/2006">
              <mc:Choice xmlns:v="urn:schemas-microsoft-com:vml" Requires="v">
                <p:oleObj spid="_x0000_s10323" name="Equation" r:id="rId13" imgW="241091" imgH="177646" progId="Equation.DSMT4">
                  <p:embed/>
                </p:oleObj>
              </mc:Choice>
              <mc:Fallback>
                <p:oleObj name="Equation" r:id="rId13" imgW="241091" imgH="177646"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10641" y="4350254"/>
                        <a:ext cx="1100738" cy="606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0200" name="Group 24"/>
          <p:cNvGrpSpPr>
            <a:grpSpLocks/>
          </p:cNvGrpSpPr>
          <p:nvPr/>
        </p:nvGrpSpPr>
        <p:grpSpPr bwMode="auto">
          <a:xfrm>
            <a:off x="8018455" y="5331442"/>
            <a:ext cx="931394" cy="139716"/>
            <a:chOff x="1610" y="2024"/>
            <a:chExt cx="254" cy="45"/>
          </a:xfrm>
        </p:grpSpPr>
        <p:sp>
          <p:nvSpPr>
            <p:cNvPr id="18473" name="Oval 21"/>
            <p:cNvSpPr>
              <a:spLocks noChangeArrowheads="1"/>
            </p:cNvSpPr>
            <p:nvPr/>
          </p:nvSpPr>
          <p:spPr bwMode="auto">
            <a:xfrm>
              <a:off x="1610"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74" name="Oval 22"/>
            <p:cNvSpPr>
              <a:spLocks noChangeArrowheads="1"/>
            </p:cNvSpPr>
            <p:nvPr/>
          </p:nvSpPr>
          <p:spPr bwMode="auto">
            <a:xfrm>
              <a:off x="1701"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75" name="Oval 23"/>
            <p:cNvSpPr>
              <a:spLocks noChangeArrowheads="1"/>
            </p:cNvSpPr>
            <p:nvPr/>
          </p:nvSpPr>
          <p:spPr bwMode="auto">
            <a:xfrm>
              <a:off x="1819"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grpSp>
      <p:grpSp>
        <p:nvGrpSpPr>
          <p:cNvPr id="50201" name="Group 25"/>
          <p:cNvGrpSpPr>
            <a:grpSpLocks/>
          </p:cNvGrpSpPr>
          <p:nvPr/>
        </p:nvGrpSpPr>
        <p:grpSpPr bwMode="auto">
          <a:xfrm>
            <a:off x="15664353" y="5331442"/>
            <a:ext cx="931394" cy="139716"/>
            <a:chOff x="1610" y="2024"/>
            <a:chExt cx="254" cy="45"/>
          </a:xfrm>
        </p:grpSpPr>
        <p:sp>
          <p:nvSpPr>
            <p:cNvPr id="18470" name="Oval 26"/>
            <p:cNvSpPr>
              <a:spLocks noChangeArrowheads="1"/>
            </p:cNvSpPr>
            <p:nvPr/>
          </p:nvSpPr>
          <p:spPr bwMode="auto">
            <a:xfrm>
              <a:off x="1610"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71" name="Oval 27"/>
            <p:cNvSpPr>
              <a:spLocks noChangeArrowheads="1"/>
            </p:cNvSpPr>
            <p:nvPr/>
          </p:nvSpPr>
          <p:spPr bwMode="auto">
            <a:xfrm>
              <a:off x="1701"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72" name="Oval 28"/>
            <p:cNvSpPr>
              <a:spLocks noChangeArrowheads="1"/>
            </p:cNvSpPr>
            <p:nvPr/>
          </p:nvSpPr>
          <p:spPr bwMode="auto">
            <a:xfrm>
              <a:off x="1819"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grpSp>
      <p:grpSp>
        <p:nvGrpSpPr>
          <p:cNvPr id="50209" name="Group 33"/>
          <p:cNvGrpSpPr>
            <a:grpSpLocks/>
          </p:cNvGrpSpPr>
          <p:nvPr/>
        </p:nvGrpSpPr>
        <p:grpSpPr bwMode="auto">
          <a:xfrm>
            <a:off x="723948" y="5166323"/>
            <a:ext cx="931394" cy="139716"/>
            <a:chOff x="1610" y="2024"/>
            <a:chExt cx="254" cy="45"/>
          </a:xfrm>
        </p:grpSpPr>
        <p:sp>
          <p:nvSpPr>
            <p:cNvPr id="18467" name="Oval 34"/>
            <p:cNvSpPr>
              <a:spLocks noChangeArrowheads="1"/>
            </p:cNvSpPr>
            <p:nvPr/>
          </p:nvSpPr>
          <p:spPr bwMode="auto">
            <a:xfrm>
              <a:off x="1610"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68" name="Oval 35"/>
            <p:cNvSpPr>
              <a:spLocks noChangeArrowheads="1"/>
            </p:cNvSpPr>
            <p:nvPr/>
          </p:nvSpPr>
          <p:spPr bwMode="auto">
            <a:xfrm>
              <a:off x="1701"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69" name="Oval 36"/>
            <p:cNvSpPr>
              <a:spLocks noChangeArrowheads="1"/>
            </p:cNvSpPr>
            <p:nvPr/>
          </p:nvSpPr>
          <p:spPr bwMode="auto">
            <a:xfrm>
              <a:off x="1819"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grpSp>
      <p:grpSp>
        <p:nvGrpSpPr>
          <p:cNvPr id="50213" name="Group 37"/>
          <p:cNvGrpSpPr>
            <a:grpSpLocks/>
          </p:cNvGrpSpPr>
          <p:nvPr/>
        </p:nvGrpSpPr>
        <p:grpSpPr bwMode="auto">
          <a:xfrm>
            <a:off x="22996964" y="5334617"/>
            <a:ext cx="931394" cy="139716"/>
            <a:chOff x="1610" y="2024"/>
            <a:chExt cx="254" cy="45"/>
          </a:xfrm>
        </p:grpSpPr>
        <p:sp>
          <p:nvSpPr>
            <p:cNvPr id="18464" name="Oval 38"/>
            <p:cNvSpPr>
              <a:spLocks noChangeArrowheads="1"/>
            </p:cNvSpPr>
            <p:nvPr/>
          </p:nvSpPr>
          <p:spPr bwMode="auto">
            <a:xfrm>
              <a:off x="1610"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65" name="Oval 39"/>
            <p:cNvSpPr>
              <a:spLocks noChangeArrowheads="1"/>
            </p:cNvSpPr>
            <p:nvPr/>
          </p:nvSpPr>
          <p:spPr bwMode="auto">
            <a:xfrm>
              <a:off x="1701"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66" name="Oval 40"/>
            <p:cNvSpPr>
              <a:spLocks noChangeArrowheads="1"/>
            </p:cNvSpPr>
            <p:nvPr/>
          </p:nvSpPr>
          <p:spPr bwMode="auto">
            <a:xfrm>
              <a:off x="1819"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grpSp>
      <p:graphicFrame>
        <p:nvGraphicFramePr>
          <p:cNvPr id="50217" name="Object 41"/>
          <p:cNvGraphicFramePr>
            <a:graphicFrameLocks noChangeAspect="1"/>
          </p:cNvGraphicFramePr>
          <p:nvPr>
            <p:extLst>
              <p:ext uri="{D42A27DB-BD31-4B8C-83A1-F6EECF244321}">
                <p14:modId xmlns:p14="http://schemas.microsoft.com/office/powerpoint/2010/main" val="461798525"/>
              </p:ext>
            </p:extLst>
          </p:nvPr>
        </p:nvGraphicFramePr>
        <p:xfrm>
          <a:off x="22006300" y="4321675"/>
          <a:ext cx="1113441" cy="584268"/>
        </p:xfrm>
        <a:graphic>
          <a:graphicData uri="http://schemas.openxmlformats.org/presentationml/2006/ole">
            <mc:AlternateContent xmlns:mc="http://schemas.openxmlformats.org/markup-compatibility/2006">
              <mc:Choice xmlns:v="urn:schemas-microsoft-com:vml" Requires="v">
                <p:oleObj spid="_x0000_s10324" name="Equation" r:id="rId14" imgW="253670" imgH="177569" progId="Equation.DSMT4">
                  <p:embed/>
                </p:oleObj>
              </mc:Choice>
              <mc:Fallback>
                <p:oleObj name="Equation" r:id="rId14" imgW="253670" imgH="177569"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06300" y="4321675"/>
                        <a:ext cx="1113441" cy="584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218" name="Object 42"/>
          <p:cNvGraphicFramePr>
            <a:graphicFrameLocks noChangeAspect="1"/>
          </p:cNvGraphicFramePr>
          <p:nvPr>
            <p:extLst>
              <p:ext uri="{D42A27DB-BD31-4B8C-83A1-F6EECF244321}">
                <p14:modId xmlns:p14="http://schemas.microsoft.com/office/powerpoint/2010/main" val="2706919823"/>
              </p:ext>
            </p:extLst>
          </p:nvPr>
        </p:nvGraphicFramePr>
        <p:xfrm>
          <a:off x="1075336" y="4178784"/>
          <a:ext cx="1100738" cy="606496"/>
        </p:xfrm>
        <a:graphic>
          <a:graphicData uri="http://schemas.openxmlformats.org/presentationml/2006/ole">
            <mc:AlternateContent xmlns:mc="http://schemas.openxmlformats.org/markup-compatibility/2006">
              <mc:Choice xmlns:v="urn:schemas-microsoft-com:vml" Requires="v">
                <p:oleObj spid="_x0000_s10325" name="Equation" r:id="rId15" imgW="241091" imgH="177646" progId="Equation.DSMT4">
                  <p:embed/>
                </p:oleObj>
              </mc:Choice>
              <mc:Fallback>
                <p:oleObj name="Equation" r:id="rId15" imgW="241091" imgH="177646"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336" y="4178784"/>
                        <a:ext cx="1100738" cy="606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219" name="TextBox 59"/>
          <p:cNvSpPr txBox="1">
            <a:spLocks noChangeArrowheads="1"/>
          </p:cNvSpPr>
          <p:nvPr/>
        </p:nvSpPr>
        <p:spPr bwMode="auto">
          <a:xfrm>
            <a:off x="5042229" y="6163389"/>
            <a:ext cx="5143834" cy="88157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4300"/>
              <a:t>DẠNG POLIME</a:t>
            </a:r>
          </a:p>
        </p:txBody>
      </p:sp>
      <p:graphicFrame>
        <p:nvGraphicFramePr>
          <p:cNvPr id="50220" name="Object 44"/>
          <p:cNvGraphicFramePr>
            <a:graphicFrameLocks noChangeAspect="1"/>
          </p:cNvGraphicFramePr>
          <p:nvPr>
            <p:extLst>
              <p:ext uri="{D42A27DB-BD31-4B8C-83A1-F6EECF244321}">
                <p14:modId xmlns:p14="http://schemas.microsoft.com/office/powerpoint/2010/main" val="526733467"/>
              </p:ext>
            </p:extLst>
          </p:nvPr>
        </p:nvGraphicFramePr>
        <p:xfrm>
          <a:off x="999133" y="8252782"/>
          <a:ext cx="6142968" cy="3372240"/>
        </p:xfrm>
        <a:graphic>
          <a:graphicData uri="http://schemas.openxmlformats.org/presentationml/2006/ole">
            <mc:AlternateContent xmlns:mc="http://schemas.openxmlformats.org/markup-compatibility/2006">
              <mc:Choice xmlns:v="urn:schemas-microsoft-com:vml" Requires="v">
                <p:oleObj spid="_x0000_s10326" name="CS ChemDraw Drawing" r:id="rId16" imgW="1363508" imgH="997896" progId="ChemDraw.Document.6.0">
                  <p:embed/>
                </p:oleObj>
              </mc:Choice>
              <mc:Fallback>
                <p:oleObj name="CS ChemDraw Drawing" r:id="rId16" imgW="1363508" imgH="997896" progId="ChemDraw.Document.6.0">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9133" y="8252782"/>
                        <a:ext cx="6142968" cy="3372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222" name="Object 46"/>
          <p:cNvGraphicFramePr>
            <a:graphicFrameLocks noChangeAspect="1"/>
          </p:cNvGraphicFramePr>
          <p:nvPr>
            <p:extLst>
              <p:ext uri="{D42A27DB-BD31-4B8C-83A1-F6EECF244321}">
                <p14:modId xmlns:p14="http://schemas.microsoft.com/office/powerpoint/2010/main" val="2713323012"/>
              </p:ext>
            </p:extLst>
          </p:nvPr>
        </p:nvGraphicFramePr>
        <p:xfrm>
          <a:off x="6642535" y="8300411"/>
          <a:ext cx="5761941" cy="3207121"/>
        </p:xfrm>
        <a:graphic>
          <a:graphicData uri="http://schemas.openxmlformats.org/presentationml/2006/ole">
            <mc:AlternateContent xmlns:mc="http://schemas.openxmlformats.org/markup-compatibility/2006">
              <mc:Choice xmlns:v="urn:schemas-microsoft-com:vml" Requires="v">
                <p:oleObj spid="_x0000_s10327" name="CS ChemDraw Drawing" r:id="rId18" imgW="1345436" imgH="997896" progId="ChemDraw.Document.6.0">
                  <p:embed/>
                </p:oleObj>
              </mc:Choice>
              <mc:Fallback>
                <p:oleObj name="CS ChemDraw Drawing" r:id="rId18" imgW="1345436" imgH="997896" progId="ChemDraw.Document.6.0">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42535" y="8300411"/>
                        <a:ext cx="5761941" cy="3207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0223" name="Group 47"/>
          <p:cNvGrpSpPr>
            <a:grpSpLocks/>
          </p:cNvGrpSpPr>
          <p:nvPr/>
        </p:nvGrpSpPr>
        <p:grpSpPr bwMode="auto">
          <a:xfrm>
            <a:off x="5554495" y="8567141"/>
            <a:ext cx="931394" cy="139716"/>
            <a:chOff x="1610" y="2024"/>
            <a:chExt cx="254" cy="45"/>
          </a:xfrm>
        </p:grpSpPr>
        <p:sp>
          <p:nvSpPr>
            <p:cNvPr id="18461" name="Oval 48"/>
            <p:cNvSpPr>
              <a:spLocks noChangeArrowheads="1"/>
            </p:cNvSpPr>
            <p:nvPr/>
          </p:nvSpPr>
          <p:spPr bwMode="auto">
            <a:xfrm>
              <a:off x="1610"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62" name="Oval 49"/>
            <p:cNvSpPr>
              <a:spLocks noChangeArrowheads="1"/>
            </p:cNvSpPr>
            <p:nvPr/>
          </p:nvSpPr>
          <p:spPr bwMode="auto">
            <a:xfrm>
              <a:off x="1701"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63" name="Oval 50"/>
            <p:cNvSpPr>
              <a:spLocks noChangeArrowheads="1"/>
            </p:cNvSpPr>
            <p:nvPr/>
          </p:nvSpPr>
          <p:spPr bwMode="auto">
            <a:xfrm>
              <a:off x="1819"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grpSp>
      <p:graphicFrame>
        <p:nvGraphicFramePr>
          <p:cNvPr id="50227" name="Object 51"/>
          <p:cNvGraphicFramePr>
            <a:graphicFrameLocks noChangeAspect="1"/>
          </p:cNvGraphicFramePr>
          <p:nvPr>
            <p:extLst>
              <p:ext uri="{D42A27DB-BD31-4B8C-83A1-F6EECF244321}">
                <p14:modId xmlns:p14="http://schemas.microsoft.com/office/powerpoint/2010/main" val="1817060005"/>
              </p:ext>
            </p:extLst>
          </p:nvPr>
        </p:nvGraphicFramePr>
        <p:xfrm>
          <a:off x="6181070" y="11501180"/>
          <a:ext cx="1113441" cy="584268"/>
        </p:xfrm>
        <a:graphic>
          <a:graphicData uri="http://schemas.openxmlformats.org/presentationml/2006/ole">
            <mc:AlternateContent xmlns:mc="http://schemas.openxmlformats.org/markup-compatibility/2006">
              <mc:Choice xmlns:v="urn:schemas-microsoft-com:vml" Requires="v">
                <p:oleObj spid="_x0000_s10328" name="Equation" r:id="rId20" imgW="253670" imgH="177569" progId="Equation.DSMT4">
                  <p:embed/>
                </p:oleObj>
              </mc:Choice>
              <mc:Fallback>
                <p:oleObj name="Equation" r:id="rId20" imgW="253670" imgH="177569"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1070" y="11501180"/>
                        <a:ext cx="1113441" cy="584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228" name="Object 52"/>
          <p:cNvGraphicFramePr>
            <a:graphicFrameLocks noChangeAspect="1"/>
          </p:cNvGraphicFramePr>
          <p:nvPr>
            <p:extLst>
              <p:ext uri="{D42A27DB-BD31-4B8C-83A1-F6EECF244321}">
                <p14:modId xmlns:p14="http://schemas.microsoft.com/office/powerpoint/2010/main" val="2459034979"/>
              </p:ext>
            </p:extLst>
          </p:nvPr>
        </p:nvGraphicFramePr>
        <p:xfrm>
          <a:off x="4610401" y="7820931"/>
          <a:ext cx="1100738" cy="606494"/>
        </p:xfrm>
        <a:graphic>
          <a:graphicData uri="http://schemas.openxmlformats.org/presentationml/2006/ole">
            <mc:AlternateContent xmlns:mc="http://schemas.openxmlformats.org/markup-compatibility/2006">
              <mc:Choice xmlns:v="urn:schemas-microsoft-com:vml" Requires="v">
                <p:oleObj spid="_x0000_s10329" name="Equation" r:id="rId21" imgW="241091" imgH="177646" progId="Equation.DSMT4">
                  <p:embed/>
                </p:oleObj>
              </mc:Choice>
              <mc:Fallback>
                <p:oleObj name="Equation" r:id="rId21" imgW="241091" imgH="177646"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0401" y="7820931"/>
                        <a:ext cx="1100738" cy="606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0229" name="Group 53"/>
          <p:cNvGrpSpPr>
            <a:grpSpLocks/>
          </p:cNvGrpSpPr>
          <p:nvPr/>
        </p:nvGrpSpPr>
        <p:grpSpPr bwMode="auto">
          <a:xfrm>
            <a:off x="7336845" y="11164592"/>
            <a:ext cx="931394" cy="139716"/>
            <a:chOff x="1610" y="2024"/>
            <a:chExt cx="254" cy="45"/>
          </a:xfrm>
        </p:grpSpPr>
        <p:sp>
          <p:nvSpPr>
            <p:cNvPr id="18458" name="Oval 54"/>
            <p:cNvSpPr>
              <a:spLocks noChangeArrowheads="1"/>
            </p:cNvSpPr>
            <p:nvPr/>
          </p:nvSpPr>
          <p:spPr bwMode="auto">
            <a:xfrm>
              <a:off x="1610"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59" name="Oval 55"/>
            <p:cNvSpPr>
              <a:spLocks noChangeArrowheads="1"/>
            </p:cNvSpPr>
            <p:nvPr/>
          </p:nvSpPr>
          <p:spPr bwMode="auto">
            <a:xfrm>
              <a:off x="1701"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sp>
          <p:nvSpPr>
            <p:cNvPr id="18460" name="Oval 56"/>
            <p:cNvSpPr>
              <a:spLocks noChangeArrowheads="1"/>
            </p:cNvSpPr>
            <p:nvPr/>
          </p:nvSpPr>
          <p:spPr bwMode="auto">
            <a:xfrm>
              <a:off x="1819" y="2024"/>
              <a:ext cx="45" cy="45"/>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altLang="en-US"/>
            </a:p>
          </p:txBody>
        </p:sp>
      </p:grpSp>
      <p:graphicFrame>
        <p:nvGraphicFramePr>
          <p:cNvPr id="50233" name="Object 57"/>
          <p:cNvGraphicFramePr>
            <a:graphicFrameLocks noChangeAspect="1"/>
          </p:cNvGraphicFramePr>
          <p:nvPr>
            <p:extLst>
              <p:ext uri="{D42A27DB-BD31-4B8C-83A1-F6EECF244321}">
                <p14:modId xmlns:p14="http://schemas.microsoft.com/office/powerpoint/2010/main" val="1178657501"/>
              </p:ext>
            </p:extLst>
          </p:nvPr>
        </p:nvGraphicFramePr>
        <p:xfrm>
          <a:off x="6566328" y="7674864"/>
          <a:ext cx="1113438" cy="584268"/>
        </p:xfrm>
        <a:graphic>
          <a:graphicData uri="http://schemas.openxmlformats.org/presentationml/2006/ole">
            <mc:AlternateContent xmlns:mc="http://schemas.openxmlformats.org/markup-compatibility/2006">
              <mc:Choice xmlns:v="urn:schemas-microsoft-com:vml" Requires="v">
                <p:oleObj spid="_x0000_s10330" name="Equation" r:id="rId22" imgW="253670" imgH="177569" progId="Equation.DSMT4">
                  <p:embed/>
                </p:oleObj>
              </mc:Choice>
              <mc:Fallback>
                <p:oleObj name="Equation" r:id="rId22" imgW="253670" imgH="177569"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6328" y="7674864"/>
                        <a:ext cx="1113438" cy="584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234" name="Object 58"/>
          <p:cNvGraphicFramePr>
            <a:graphicFrameLocks noChangeAspect="1"/>
          </p:cNvGraphicFramePr>
          <p:nvPr>
            <p:extLst>
              <p:ext uri="{D42A27DB-BD31-4B8C-83A1-F6EECF244321}">
                <p14:modId xmlns:p14="http://schemas.microsoft.com/office/powerpoint/2010/main" val="2926425698"/>
              </p:ext>
            </p:extLst>
          </p:nvPr>
        </p:nvGraphicFramePr>
        <p:xfrm>
          <a:off x="8488387" y="11421798"/>
          <a:ext cx="1100738" cy="606494"/>
        </p:xfrm>
        <a:graphic>
          <a:graphicData uri="http://schemas.openxmlformats.org/presentationml/2006/ole">
            <mc:AlternateContent xmlns:mc="http://schemas.openxmlformats.org/markup-compatibility/2006">
              <mc:Choice xmlns:v="urn:schemas-microsoft-com:vml" Requires="v">
                <p:oleObj spid="_x0000_s10331" name="Equation" r:id="rId23" imgW="241091" imgH="177646" progId="Equation.DSMT4">
                  <p:embed/>
                </p:oleObj>
              </mc:Choice>
              <mc:Fallback>
                <p:oleObj name="Equation" r:id="rId23" imgW="241091" imgH="177646"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8387" y="11421798"/>
                        <a:ext cx="1100738" cy="606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235" name="TextBox 94"/>
          <p:cNvSpPr txBox="1">
            <a:spLocks noChangeArrowheads="1"/>
          </p:cNvSpPr>
          <p:nvPr/>
        </p:nvSpPr>
        <p:spPr bwMode="auto">
          <a:xfrm>
            <a:off x="13187693" y="9538804"/>
            <a:ext cx="5143834" cy="88157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4300">
                <a:latin typeface="Times New Roman" pitchFamily="18" charset="0"/>
              </a:rPr>
              <a:t>DẠNG DIME</a:t>
            </a:r>
          </a:p>
        </p:txBody>
      </p:sp>
      <p:sp>
        <p:nvSpPr>
          <p:cNvPr id="50237" name="Text Box 3"/>
          <p:cNvSpPr txBox="1">
            <a:spLocks noChangeArrowheads="1"/>
          </p:cNvSpPr>
          <p:nvPr/>
        </p:nvSpPr>
        <p:spPr bwMode="auto">
          <a:xfrm>
            <a:off x="758370" y="2093728"/>
            <a:ext cx="22400024" cy="13278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ltLang="en-US" sz="7200" dirty="0" err="1">
                <a:latin typeface="Times New Roman" pitchFamily="18" charset="0"/>
              </a:rPr>
              <a:t>Hai</a:t>
            </a:r>
            <a:r>
              <a:rPr lang="en-US" altLang="en-US" sz="7200" dirty="0">
                <a:latin typeface="Times New Roman" pitchFamily="18" charset="0"/>
              </a:rPr>
              <a:t> </a:t>
            </a:r>
            <a:r>
              <a:rPr lang="en-US" altLang="en-US" sz="7200" dirty="0" err="1">
                <a:latin typeface="Times New Roman" pitchFamily="18" charset="0"/>
              </a:rPr>
              <a:t>dạng</a:t>
            </a:r>
            <a:r>
              <a:rPr lang="en-US" altLang="en-US" sz="7200" dirty="0">
                <a:latin typeface="Times New Roman" pitchFamily="18" charset="0"/>
              </a:rPr>
              <a:t> li</a:t>
            </a:r>
            <a:r>
              <a:rPr lang="vi-VN" altLang="en-US" sz="7200" dirty="0">
                <a:latin typeface="Times New Roman" pitchFamily="18" charset="0"/>
              </a:rPr>
              <a:t>ê</a:t>
            </a:r>
            <a:r>
              <a:rPr lang="en-US" altLang="en-US" sz="7200" dirty="0">
                <a:latin typeface="Times New Roman" pitchFamily="18" charset="0"/>
              </a:rPr>
              <a:t>n k</a:t>
            </a:r>
            <a:r>
              <a:rPr lang="vi-VN" altLang="en-US" sz="7200" dirty="0">
                <a:latin typeface="Times New Roman" pitchFamily="18" charset="0"/>
              </a:rPr>
              <a:t>ết</a:t>
            </a:r>
            <a:r>
              <a:rPr lang="en-US" altLang="en-US" sz="7200" dirty="0">
                <a:latin typeface="Times New Roman" pitchFamily="18" charset="0"/>
              </a:rPr>
              <a:t> </a:t>
            </a:r>
            <a:r>
              <a:rPr lang="en-US" altLang="en-US" sz="7200" dirty="0" err="1">
                <a:latin typeface="Times New Roman" pitchFamily="18" charset="0"/>
              </a:rPr>
              <a:t>hidro</a:t>
            </a:r>
            <a:r>
              <a:rPr lang="en-US" altLang="en-US" sz="7200" dirty="0">
                <a:latin typeface="Times New Roman" pitchFamily="18" charset="0"/>
              </a:rPr>
              <a:t> li</a:t>
            </a:r>
            <a:r>
              <a:rPr lang="vi-VN" altLang="en-US" sz="7200" dirty="0">
                <a:latin typeface="Times New Roman" pitchFamily="18" charset="0"/>
              </a:rPr>
              <a:t>ê</a:t>
            </a:r>
            <a:r>
              <a:rPr lang="en-US" altLang="en-US" sz="7200" dirty="0">
                <a:latin typeface="Times New Roman" pitchFamily="18" charset="0"/>
              </a:rPr>
              <a:t>n </a:t>
            </a:r>
            <a:r>
              <a:rPr lang="en-US" altLang="en-US" sz="7200" dirty="0" err="1">
                <a:latin typeface="Times New Roman" pitchFamily="18" charset="0"/>
              </a:rPr>
              <a:t>ph</a:t>
            </a:r>
            <a:r>
              <a:rPr lang="vi-VN" altLang="en-US" sz="7200" dirty="0">
                <a:latin typeface="Times New Roman" pitchFamily="18" charset="0"/>
              </a:rPr>
              <a:t>â</a:t>
            </a:r>
            <a:r>
              <a:rPr lang="en-US" altLang="en-US" sz="7200" dirty="0">
                <a:latin typeface="Times New Roman" pitchFamily="18" charset="0"/>
              </a:rPr>
              <a:t>n t</a:t>
            </a:r>
            <a:r>
              <a:rPr lang="vi-VN" altLang="en-US" sz="7200" dirty="0">
                <a:latin typeface="Times New Roman" pitchFamily="18" charset="0"/>
              </a:rPr>
              <a:t>ử</a:t>
            </a:r>
            <a:r>
              <a:rPr lang="en-US" altLang="en-US" sz="7200" dirty="0">
                <a:latin typeface="Times New Roman" pitchFamily="18" charset="0"/>
              </a:rPr>
              <a:t> c</a:t>
            </a:r>
            <a:r>
              <a:rPr lang="vi-VN" altLang="en-US" sz="7200" dirty="0">
                <a:latin typeface="Times New Roman" pitchFamily="18" charset="0"/>
              </a:rPr>
              <a:t>ủ</a:t>
            </a:r>
            <a:r>
              <a:rPr lang="en-US" altLang="en-US" sz="7200" dirty="0">
                <a:latin typeface="Times New Roman" pitchFamily="18" charset="0"/>
              </a:rPr>
              <a:t>a </a:t>
            </a:r>
            <a:r>
              <a:rPr lang="en-US" altLang="en-US" sz="7200" dirty="0" smtClean="0">
                <a:latin typeface="Times New Roman" pitchFamily="18" charset="0"/>
              </a:rPr>
              <a:t>carboxylic acid</a:t>
            </a:r>
            <a:endParaRPr lang="vi-VN" altLang="en-US" sz="7200" dirty="0">
              <a:latin typeface="Times New Roman" pitchFamily="18" charset="0"/>
            </a:endParaRPr>
          </a:p>
        </p:txBody>
      </p:sp>
    </p:spTree>
    <p:extLst>
      <p:ext uri="{BB962C8B-B14F-4D97-AF65-F5344CB8AC3E}">
        <p14:creationId xmlns:p14="http://schemas.microsoft.com/office/powerpoint/2010/main" val="1902779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wipe(up)">
                                      <p:cBhvr>
                                        <p:cTn id="7" dur="500"/>
                                        <p:tgtEl>
                                          <p:spTgt spid="502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0182"/>
                                        </p:tgtEl>
                                        <p:attrNameLst>
                                          <p:attrName>style.visibility</p:attrName>
                                        </p:attrNameLst>
                                      </p:cBhvr>
                                      <p:to>
                                        <p:strVal val="visible"/>
                                      </p:to>
                                    </p:set>
                                    <p:animEffect transition="in" filter="wipe(up)">
                                      <p:cBhvr>
                                        <p:cTn id="12" dur="500"/>
                                        <p:tgtEl>
                                          <p:spTgt spid="50182"/>
                                        </p:tgtEl>
                                      </p:cBhvr>
                                    </p:animEffect>
                                  </p:childTnLst>
                                </p:cTn>
                              </p:par>
                              <p:par>
                                <p:cTn id="13" presetID="22" presetClass="entr" presetSubtype="1" fill="hold" nodeType="withEffect">
                                  <p:stCondLst>
                                    <p:cond delay="0"/>
                                  </p:stCondLst>
                                  <p:childTnLst>
                                    <p:set>
                                      <p:cBhvr>
                                        <p:cTn id="14" dur="1" fill="hold">
                                          <p:stCondLst>
                                            <p:cond delay="0"/>
                                          </p:stCondLst>
                                        </p:cTn>
                                        <p:tgtEl>
                                          <p:spTgt spid="50190"/>
                                        </p:tgtEl>
                                        <p:attrNameLst>
                                          <p:attrName>style.visibility</p:attrName>
                                        </p:attrNameLst>
                                      </p:cBhvr>
                                      <p:to>
                                        <p:strVal val="visible"/>
                                      </p:to>
                                    </p:set>
                                    <p:animEffect transition="in" filter="wipe(up)">
                                      <p:cBhvr>
                                        <p:cTn id="15" dur="500"/>
                                        <p:tgtEl>
                                          <p:spTgt spid="50190"/>
                                        </p:tgtEl>
                                      </p:cBhvr>
                                    </p:animEffect>
                                  </p:childTnLst>
                                </p:cTn>
                              </p:par>
                              <p:par>
                                <p:cTn id="16" presetID="22" presetClass="entr" presetSubtype="1" fill="hold" nodeType="withEffect">
                                  <p:stCondLst>
                                    <p:cond delay="0"/>
                                  </p:stCondLst>
                                  <p:childTnLst>
                                    <p:set>
                                      <p:cBhvr>
                                        <p:cTn id="17" dur="1" fill="hold">
                                          <p:stCondLst>
                                            <p:cond delay="0"/>
                                          </p:stCondLst>
                                        </p:cTn>
                                        <p:tgtEl>
                                          <p:spTgt spid="50189"/>
                                        </p:tgtEl>
                                        <p:attrNameLst>
                                          <p:attrName>style.visibility</p:attrName>
                                        </p:attrNameLst>
                                      </p:cBhvr>
                                      <p:to>
                                        <p:strVal val="visible"/>
                                      </p:to>
                                    </p:set>
                                    <p:animEffect transition="in" filter="wipe(up)">
                                      <p:cBhvr>
                                        <p:cTn id="18" dur="500"/>
                                        <p:tgtEl>
                                          <p:spTgt spid="50189"/>
                                        </p:tgtEl>
                                      </p:cBhvr>
                                    </p:animEffect>
                                  </p:childTnLst>
                                </p:cTn>
                              </p:par>
                              <p:par>
                                <p:cTn id="19" presetID="22" presetClass="entr" presetSubtype="1" fill="hold" nodeType="withEffect">
                                  <p:stCondLst>
                                    <p:cond delay="0"/>
                                  </p:stCondLst>
                                  <p:childTnLst>
                                    <p:set>
                                      <p:cBhvr>
                                        <p:cTn id="20" dur="1" fill="hold">
                                          <p:stCondLst>
                                            <p:cond delay="0"/>
                                          </p:stCondLst>
                                        </p:cTn>
                                        <p:tgtEl>
                                          <p:spTgt spid="50195"/>
                                        </p:tgtEl>
                                        <p:attrNameLst>
                                          <p:attrName>style.visibility</p:attrName>
                                        </p:attrNameLst>
                                      </p:cBhvr>
                                      <p:to>
                                        <p:strVal val="visible"/>
                                      </p:to>
                                    </p:set>
                                    <p:animEffect transition="in" filter="wipe(up)">
                                      <p:cBhvr>
                                        <p:cTn id="21" dur="500"/>
                                        <p:tgtEl>
                                          <p:spTgt spid="50195"/>
                                        </p:tgtEl>
                                      </p:cBhvr>
                                    </p:animEffect>
                                  </p:childTnLst>
                                </p:cTn>
                              </p:par>
                              <p:par>
                                <p:cTn id="22" presetID="22" presetClass="entr" presetSubtype="1" fill="hold" nodeType="withEffect">
                                  <p:stCondLst>
                                    <p:cond delay="0"/>
                                  </p:stCondLst>
                                  <p:childTnLst>
                                    <p:set>
                                      <p:cBhvr>
                                        <p:cTn id="23" dur="1" fill="hold">
                                          <p:stCondLst>
                                            <p:cond delay="0"/>
                                          </p:stCondLst>
                                        </p:cTn>
                                        <p:tgtEl>
                                          <p:spTgt spid="50191"/>
                                        </p:tgtEl>
                                        <p:attrNameLst>
                                          <p:attrName>style.visibility</p:attrName>
                                        </p:attrNameLst>
                                      </p:cBhvr>
                                      <p:to>
                                        <p:strVal val="visible"/>
                                      </p:to>
                                    </p:set>
                                    <p:animEffect transition="in" filter="wipe(up)">
                                      <p:cBhvr>
                                        <p:cTn id="24" dur="500"/>
                                        <p:tgtEl>
                                          <p:spTgt spid="50191"/>
                                        </p:tgtEl>
                                      </p:cBhvr>
                                    </p:animEffect>
                                  </p:childTnLst>
                                </p:cTn>
                              </p:par>
                              <p:par>
                                <p:cTn id="25" presetID="22" presetClass="entr" presetSubtype="1" fill="hold" nodeType="withEffect">
                                  <p:stCondLst>
                                    <p:cond delay="0"/>
                                  </p:stCondLst>
                                  <p:childTnLst>
                                    <p:set>
                                      <p:cBhvr>
                                        <p:cTn id="26" dur="1" fill="hold">
                                          <p:stCondLst>
                                            <p:cond delay="0"/>
                                          </p:stCondLst>
                                        </p:cTn>
                                        <p:tgtEl>
                                          <p:spTgt spid="50200"/>
                                        </p:tgtEl>
                                        <p:attrNameLst>
                                          <p:attrName>style.visibility</p:attrName>
                                        </p:attrNameLst>
                                      </p:cBhvr>
                                      <p:to>
                                        <p:strVal val="visible"/>
                                      </p:to>
                                    </p:set>
                                    <p:animEffect transition="in" filter="wipe(up)">
                                      <p:cBhvr>
                                        <p:cTn id="27" dur="500"/>
                                        <p:tgtEl>
                                          <p:spTgt spid="50200"/>
                                        </p:tgtEl>
                                      </p:cBhvr>
                                    </p:animEffect>
                                  </p:childTnLst>
                                </p:cTn>
                              </p:par>
                              <p:par>
                                <p:cTn id="28" presetID="22" presetClass="entr" presetSubtype="1" fill="hold" nodeType="withEffect">
                                  <p:stCondLst>
                                    <p:cond delay="0"/>
                                  </p:stCondLst>
                                  <p:childTnLst>
                                    <p:set>
                                      <p:cBhvr>
                                        <p:cTn id="29" dur="1" fill="hold">
                                          <p:stCondLst>
                                            <p:cond delay="0"/>
                                          </p:stCondLst>
                                        </p:cTn>
                                        <p:tgtEl>
                                          <p:spTgt spid="50201"/>
                                        </p:tgtEl>
                                        <p:attrNameLst>
                                          <p:attrName>style.visibility</p:attrName>
                                        </p:attrNameLst>
                                      </p:cBhvr>
                                      <p:to>
                                        <p:strVal val="visible"/>
                                      </p:to>
                                    </p:set>
                                    <p:animEffect transition="in" filter="wipe(up)">
                                      <p:cBhvr>
                                        <p:cTn id="30" dur="500"/>
                                        <p:tgtEl>
                                          <p:spTgt spid="50201"/>
                                        </p:tgtEl>
                                      </p:cBhvr>
                                    </p:animEffect>
                                  </p:childTnLst>
                                </p:cTn>
                              </p:par>
                              <p:par>
                                <p:cTn id="31" presetID="22" presetClass="entr" presetSubtype="1" fill="hold" nodeType="withEffect">
                                  <p:stCondLst>
                                    <p:cond delay="0"/>
                                  </p:stCondLst>
                                  <p:childTnLst>
                                    <p:set>
                                      <p:cBhvr>
                                        <p:cTn id="32" dur="1" fill="hold">
                                          <p:stCondLst>
                                            <p:cond delay="0"/>
                                          </p:stCondLst>
                                        </p:cTn>
                                        <p:tgtEl>
                                          <p:spTgt spid="50194"/>
                                        </p:tgtEl>
                                        <p:attrNameLst>
                                          <p:attrName>style.visibility</p:attrName>
                                        </p:attrNameLst>
                                      </p:cBhvr>
                                      <p:to>
                                        <p:strVal val="visible"/>
                                      </p:to>
                                    </p:set>
                                    <p:animEffect transition="in" filter="wipe(up)">
                                      <p:cBhvr>
                                        <p:cTn id="33" dur="500"/>
                                        <p:tgtEl>
                                          <p:spTgt spid="50194"/>
                                        </p:tgtEl>
                                      </p:cBhvr>
                                    </p:animEffect>
                                  </p:childTnLst>
                                </p:cTn>
                              </p:par>
                              <p:par>
                                <p:cTn id="34" presetID="22" presetClass="entr" presetSubtype="4" fill="hold" nodeType="withEffect">
                                  <p:stCondLst>
                                    <p:cond delay="0"/>
                                  </p:stCondLst>
                                  <p:childTnLst>
                                    <p:set>
                                      <p:cBhvr>
                                        <p:cTn id="35" dur="1" fill="hold">
                                          <p:stCondLst>
                                            <p:cond delay="0"/>
                                          </p:stCondLst>
                                        </p:cTn>
                                        <p:tgtEl>
                                          <p:spTgt spid="50196"/>
                                        </p:tgtEl>
                                        <p:attrNameLst>
                                          <p:attrName>style.visibility</p:attrName>
                                        </p:attrNameLst>
                                      </p:cBhvr>
                                      <p:to>
                                        <p:strVal val="visible"/>
                                      </p:to>
                                    </p:set>
                                    <p:animEffect transition="in" filter="wipe(down)">
                                      <p:cBhvr>
                                        <p:cTn id="36" dur="500"/>
                                        <p:tgtEl>
                                          <p:spTgt spid="50196"/>
                                        </p:tgtEl>
                                      </p:cBhvr>
                                    </p:animEffect>
                                  </p:childTnLst>
                                </p:cTn>
                              </p:par>
                              <p:par>
                                <p:cTn id="37" presetID="22" presetClass="entr" presetSubtype="1" fill="hold" nodeType="withEffect">
                                  <p:stCondLst>
                                    <p:cond delay="0"/>
                                  </p:stCondLst>
                                  <p:childTnLst>
                                    <p:set>
                                      <p:cBhvr>
                                        <p:cTn id="38" dur="1" fill="hold">
                                          <p:stCondLst>
                                            <p:cond delay="0"/>
                                          </p:stCondLst>
                                        </p:cTn>
                                        <p:tgtEl>
                                          <p:spTgt spid="50217"/>
                                        </p:tgtEl>
                                        <p:attrNameLst>
                                          <p:attrName>style.visibility</p:attrName>
                                        </p:attrNameLst>
                                      </p:cBhvr>
                                      <p:to>
                                        <p:strVal val="visible"/>
                                      </p:to>
                                    </p:set>
                                    <p:animEffect transition="in" filter="wipe(up)">
                                      <p:cBhvr>
                                        <p:cTn id="39" dur="500"/>
                                        <p:tgtEl>
                                          <p:spTgt spid="50217"/>
                                        </p:tgtEl>
                                      </p:cBhvr>
                                    </p:animEffect>
                                  </p:childTnLst>
                                </p:cTn>
                              </p:par>
                              <p:par>
                                <p:cTn id="40" presetID="22" presetClass="entr" presetSubtype="1" fill="hold" nodeType="withEffect">
                                  <p:stCondLst>
                                    <p:cond delay="0"/>
                                  </p:stCondLst>
                                  <p:childTnLst>
                                    <p:set>
                                      <p:cBhvr>
                                        <p:cTn id="41" dur="1" fill="hold">
                                          <p:stCondLst>
                                            <p:cond delay="0"/>
                                          </p:stCondLst>
                                        </p:cTn>
                                        <p:tgtEl>
                                          <p:spTgt spid="50209"/>
                                        </p:tgtEl>
                                        <p:attrNameLst>
                                          <p:attrName>style.visibility</p:attrName>
                                        </p:attrNameLst>
                                      </p:cBhvr>
                                      <p:to>
                                        <p:strVal val="visible"/>
                                      </p:to>
                                    </p:set>
                                    <p:animEffect transition="in" filter="wipe(up)">
                                      <p:cBhvr>
                                        <p:cTn id="42" dur="500"/>
                                        <p:tgtEl>
                                          <p:spTgt spid="50209"/>
                                        </p:tgtEl>
                                      </p:cBhvr>
                                    </p:animEffect>
                                  </p:childTnLst>
                                </p:cTn>
                              </p:par>
                              <p:par>
                                <p:cTn id="43" presetID="22" presetClass="entr" presetSubtype="1" fill="hold" nodeType="withEffect">
                                  <p:stCondLst>
                                    <p:cond delay="0"/>
                                  </p:stCondLst>
                                  <p:childTnLst>
                                    <p:set>
                                      <p:cBhvr>
                                        <p:cTn id="44" dur="1" fill="hold">
                                          <p:stCondLst>
                                            <p:cond delay="0"/>
                                          </p:stCondLst>
                                        </p:cTn>
                                        <p:tgtEl>
                                          <p:spTgt spid="50213"/>
                                        </p:tgtEl>
                                        <p:attrNameLst>
                                          <p:attrName>style.visibility</p:attrName>
                                        </p:attrNameLst>
                                      </p:cBhvr>
                                      <p:to>
                                        <p:strVal val="visible"/>
                                      </p:to>
                                    </p:set>
                                    <p:animEffect transition="in" filter="wipe(up)">
                                      <p:cBhvr>
                                        <p:cTn id="45" dur="500"/>
                                        <p:tgtEl>
                                          <p:spTgt spid="50213"/>
                                        </p:tgtEl>
                                      </p:cBhvr>
                                    </p:animEffect>
                                  </p:childTnLst>
                                </p:cTn>
                              </p:par>
                              <p:par>
                                <p:cTn id="46" presetID="22" presetClass="entr" presetSubtype="1" fill="hold" nodeType="withEffect">
                                  <p:stCondLst>
                                    <p:cond delay="0"/>
                                  </p:stCondLst>
                                  <p:childTnLst>
                                    <p:set>
                                      <p:cBhvr>
                                        <p:cTn id="47" dur="1" fill="hold">
                                          <p:stCondLst>
                                            <p:cond delay="0"/>
                                          </p:stCondLst>
                                        </p:cTn>
                                        <p:tgtEl>
                                          <p:spTgt spid="50218"/>
                                        </p:tgtEl>
                                        <p:attrNameLst>
                                          <p:attrName>style.visibility</p:attrName>
                                        </p:attrNameLst>
                                      </p:cBhvr>
                                      <p:to>
                                        <p:strVal val="visible"/>
                                      </p:to>
                                    </p:set>
                                    <p:animEffect transition="in" filter="wipe(up)">
                                      <p:cBhvr>
                                        <p:cTn id="48" dur="500"/>
                                        <p:tgtEl>
                                          <p:spTgt spid="5021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0219"/>
                                        </p:tgtEl>
                                        <p:attrNameLst>
                                          <p:attrName>style.visibility</p:attrName>
                                        </p:attrNameLst>
                                      </p:cBhvr>
                                      <p:to>
                                        <p:strVal val="visible"/>
                                      </p:to>
                                    </p:set>
                                    <p:animEffect transition="in" filter="wipe(down)">
                                      <p:cBhvr>
                                        <p:cTn id="51" dur="500"/>
                                        <p:tgtEl>
                                          <p:spTgt spid="5021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50220"/>
                                        </p:tgtEl>
                                        <p:attrNameLst>
                                          <p:attrName>style.visibility</p:attrName>
                                        </p:attrNameLst>
                                      </p:cBhvr>
                                      <p:to>
                                        <p:strVal val="visible"/>
                                      </p:to>
                                    </p:set>
                                    <p:animEffect transition="in" filter="wipe(down)">
                                      <p:cBhvr>
                                        <p:cTn id="56" dur="500"/>
                                        <p:tgtEl>
                                          <p:spTgt spid="50220"/>
                                        </p:tgtEl>
                                      </p:cBhvr>
                                    </p:animEffect>
                                  </p:childTnLst>
                                </p:cTn>
                              </p:par>
                              <p:par>
                                <p:cTn id="57" presetID="22" presetClass="entr" presetSubtype="4" fill="hold" nodeType="withEffect">
                                  <p:stCondLst>
                                    <p:cond delay="0"/>
                                  </p:stCondLst>
                                  <p:childTnLst>
                                    <p:set>
                                      <p:cBhvr>
                                        <p:cTn id="58" dur="1" fill="hold">
                                          <p:stCondLst>
                                            <p:cond delay="0"/>
                                          </p:stCondLst>
                                        </p:cTn>
                                        <p:tgtEl>
                                          <p:spTgt spid="50222"/>
                                        </p:tgtEl>
                                        <p:attrNameLst>
                                          <p:attrName>style.visibility</p:attrName>
                                        </p:attrNameLst>
                                      </p:cBhvr>
                                      <p:to>
                                        <p:strVal val="visible"/>
                                      </p:to>
                                    </p:set>
                                    <p:animEffect transition="in" filter="wipe(down)">
                                      <p:cBhvr>
                                        <p:cTn id="59" dur="500"/>
                                        <p:tgtEl>
                                          <p:spTgt spid="50222"/>
                                        </p:tgtEl>
                                      </p:cBhvr>
                                    </p:animEffect>
                                  </p:childTnLst>
                                </p:cTn>
                              </p:par>
                              <p:par>
                                <p:cTn id="60" presetID="22" presetClass="entr" presetSubtype="1" fill="hold" nodeType="withEffect">
                                  <p:stCondLst>
                                    <p:cond delay="0"/>
                                  </p:stCondLst>
                                  <p:childTnLst>
                                    <p:set>
                                      <p:cBhvr>
                                        <p:cTn id="61" dur="1" fill="hold">
                                          <p:stCondLst>
                                            <p:cond delay="0"/>
                                          </p:stCondLst>
                                        </p:cTn>
                                        <p:tgtEl>
                                          <p:spTgt spid="50227"/>
                                        </p:tgtEl>
                                        <p:attrNameLst>
                                          <p:attrName>style.visibility</p:attrName>
                                        </p:attrNameLst>
                                      </p:cBhvr>
                                      <p:to>
                                        <p:strVal val="visible"/>
                                      </p:to>
                                    </p:set>
                                    <p:animEffect transition="in" filter="wipe(up)">
                                      <p:cBhvr>
                                        <p:cTn id="62" dur="500"/>
                                        <p:tgtEl>
                                          <p:spTgt spid="50227"/>
                                        </p:tgtEl>
                                      </p:cBhvr>
                                    </p:animEffect>
                                  </p:childTnLst>
                                </p:cTn>
                              </p:par>
                              <p:par>
                                <p:cTn id="63" presetID="22" presetClass="entr" presetSubtype="1" fill="hold" nodeType="withEffect">
                                  <p:stCondLst>
                                    <p:cond delay="0"/>
                                  </p:stCondLst>
                                  <p:childTnLst>
                                    <p:set>
                                      <p:cBhvr>
                                        <p:cTn id="64" dur="1" fill="hold">
                                          <p:stCondLst>
                                            <p:cond delay="0"/>
                                          </p:stCondLst>
                                        </p:cTn>
                                        <p:tgtEl>
                                          <p:spTgt spid="50228"/>
                                        </p:tgtEl>
                                        <p:attrNameLst>
                                          <p:attrName>style.visibility</p:attrName>
                                        </p:attrNameLst>
                                      </p:cBhvr>
                                      <p:to>
                                        <p:strVal val="visible"/>
                                      </p:to>
                                    </p:set>
                                    <p:animEffect transition="in" filter="wipe(up)">
                                      <p:cBhvr>
                                        <p:cTn id="65" dur="500"/>
                                        <p:tgtEl>
                                          <p:spTgt spid="50228"/>
                                        </p:tgtEl>
                                      </p:cBhvr>
                                    </p:animEffect>
                                  </p:childTnLst>
                                </p:cTn>
                              </p:par>
                              <p:par>
                                <p:cTn id="66" presetID="22" presetClass="entr" presetSubtype="1" fill="hold" nodeType="withEffect">
                                  <p:stCondLst>
                                    <p:cond delay="0"/>
                                  </p:stCondLst>
                                  <p:childTnLst>
                                    <p:set>
                                      <p:cBhvr>
                                        <p:cTn id="67" dur="1" fill="hold">
                                          <p:stCondLst>
                                            <p:cond delay="0"/>
                                          </p:stCondLst>
                                        </p:cTn>
                                        <p:tgtEl>
                                          <p:spTgt spid="50233"/>
                                        </p:tgtEl>
                                        <p:attrNameLst>
                                          <p:attrName>style.visibility</p:attrName>
                                        </p:attrNameLst>
                                      </p:cBhvr>
                                      <p:to>
                                        <p:strVal val="visible"/>
                                      </p:to>
                                    </p:set>
                                    <p:animEffect transition="in" filter="wipe(up)">
                                      <p:cBhvr>
                                        <p:cTn id="68" dur="500"/>
                                        <p:tgtEl>
                                          <p:spTgt spid="50233"/>
                                        </p:tgtEl>
                                      </p:cBhvr>
                                    </p:animEffect>
                                  </p:childTnLst>
                                </p:cTn>
                              </p:par>
                              <p:par>
                                <p:cTn id="69" presetID="22" presetClass="entr" presetSubtype="1" fill="hold" nodeType="withEffect">
                                  <p:stCondLst>
                                    <p:cond delay="0"/>
                                  </p:stCondLst>
                                  <p:childTnLst>
                                    <p:set>
                                      <p:cBhvr>
                                        <p:cTn id="70" dur="1" fill="hold">
                                          <p:stCondLst>
                                            <p:cond delay="0"/>
                                          </p:stCondLst>
                                        </p:cTn>
                                        <p:tgtEl>
                                          <p:spTgt spid="50229"/>
                                        </p:tgtEl>
                                        <p:attrNameLst>
                                          <p:attrName>style.visibility</p:attrName>
                                        </p:attrNameLst>
                                      </p:cBhvr>
                                      <p:to>
                                        <p:strVal val="visible"/>
                                      </p:to>
                                    </p:set>
                                    <p:animEffect transition="in" filter="wipe(up)">
                                      <p:cBhvr>
                                        <p:cTn id="71" dur="500"/>
                                        <p:tgtEl>
                                          <p:spTgt spid="50229"/>
                                        </p:tgtEl>
                                      </p:cBhvr>
                                    </p:animEffect>
                                  </p:childTnLst>
                                </p:cTn>
                              </p:par>
                              <p:par>
                                <p:cTn id="72" presetID="22" presetClass="entr" presetSubtype="1" fill="hold" nodeType="withEffect">
                                  <p:stCondLst>
                                    <p:cond delay="0"/>
                                  </p:stCondLst>
                                  <p:childTnLst>
                                    <p:set>
                                      <p:cBhvr>
                                        <p:cTn id="73" dur="1" fill="hold">
                                          <p:stCondLst>
                                            <p:cond delay="0"/>
                                          </p:stCondLst>
                                        </p:cTn>
                                        <p:tgtEl>
                                          <p:spTgt spid="50223"/>
                                        </p:tgtEl>
                                        <p:attrNameLst>
                                          <p:attrName>style.visibility</p:attrName>
                                        </p:attrNameLst>
                                      </p:cBhvr>
                                      <p:to>
                                        <p:strVal val="visible"/>
                                      </p:to>
                                    </p:set>
                                    <p:animEffect transition="in" filter="wipe(up)">
                                      <p:cBhvr>
                                        <p:cTn id="74" dur="500"/>
                                        <p:tgtEl>
                                          <p:spTgt spid="50223"/>
                                        </p:tgtEl>
                                      </p:cBhvr>
                                    </p:animEffect>
                                  </p:childTnLst>
                                </p:cTn>
                              </p:par>
                              <p:par>
                                <p:cTn id="75" presetID="22" presetClass="entr" presetSubtype="1" fill="hold" nodeType="withEffect">
                                  <p:stCondLst>
                                    <p:cond delay="0"/>
                                  </p:stCondLst>
                                  <p:childTnLst>
                                    <p:set>
                                      <p:cBhvr>
                                        <p:cTn id="76" dur="1" fill="hold">
                                          <p:stCondLst>
                                            <p:cond delay="0"/>
                                          </p:stCondLst>
                                        </p:cTn>
                                        <p:tgtEl>
                                          <p:spTgt spid="50234"/>
                                        </p:tgtEl>
                                        <p:attrNameLst>
                                          <p:attrName>style.visibility</p:attrName>
                                        </p:attrNameLst>
                                      </p:cBhvr>
                                      <p:to>
                                        <p:strVal val="visible"/>
                                      </p:to>
                                    </p:set>
                                    <p:animEffect transition="in" filter="wipe(up)">
                                      <p:cBhvr>
                                        <p:cTn id="77" dur="500"/>
                                        <p:tgtEl>
                                          <p:spTgt spid="50234"/>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50235"/>
                                        </p:tgtEl>
                                        <p:attrNameLst>
                                          <p:attrName>style.visibility</p:attrName>
                                        </p:attrNameLst>
                                      </p:cBhvr>
                                      <p:to>
                                        <p:strVal val="visible"/>
                                      </p:to>
                                    </p:set>
                                    <p:animEffect transition="in" filter="wipe(down)">
                                      <p:cBhvr>
                                        <p:cTn id="80" dur="500"/>
                                        <p:tgtEl>
                                          <p:spTgt spid="5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9" grpId="0" animBg="1"/>
      <p:bldP spid="50235" grpId="0" animBg="1"/>
      <p:bldP spid="502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7"/>
          <p:cNvSpPr txBox="1">
            <a:spLocks noChangeArrowheads="1"/>
          </p:cNvSpPr>
          <p:nvPr/>
        </p:nvSpPr>
        <p:spPr bwMode="auto">
          <a:xfrm>
            <a:off x="1161245" y="4349468"/>
            <a:ext cx="22715429" cy="104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tLang="en-US" sz="5600" b="1" i="1" dirty="0">
                <a:solidFill>
                  <a:srgbClr val="C00000"/>
                </a:solidFill>
                <a:latin typeface="Times New Roman" pitchFamily="18" charset="0"/>
                <a:cs typeface="Times New Roman" pitchFamily="18" charset="0"/>
              </a:rPr>
              <a:t>a. </a:t>
            </a:r>
            <a:r>
              <a:rPr lang="en-GB" altLang="en-US" sz="5600" b="1" i="1" dirty="0" err="1">
                <a:solidFill>
                  <a:srgbClr val="C00000"/>
                </a:solidFill>
                <a:latin typeface="Times New Roman" pitchFamily="18" charset="0"/>
                <a:cs typeface="Times New Roman" pitchFamily="18" charset="0"/>
              </a:rPr>
              <a:t>Trong</a:t>
            </a:r>
            <a:r>
              <a:rPr lang="en-GB" altLang="en-US" sz="5600" b="1" i="1" dirty="0">
                <a:solidFill>
                  <a:srgbClr val="C00000"/>
                </a:solidFill>
                <a:latin typeface="Times New Roman" pitchFamily="18" charset="0"/>
                <a:cs typeface="Times New Roman" pitchFamily="18" charset="0"/>
              </a:rPr>
              <a:t> dung </a:t>
            </a:r>
            <a:r>
              <a:rPr lang="en-GB" altLang="en-US" sz="5600" b="1" i="1" dirty="0" err="1">
                <a:solidFill>
                  <a:srgbClr val="C00000"/>
                </a:solidFill>
                <a:latin typeface="Times New Roman" pitchFamily="18" charset="0"/>
                <a:cs typeface="Times New Roman" pitchFamily="18" charset="0"/>
              </a:rPr>
              <a:t>dịch</a:t>
            </a:r>
            <a:r>
              <a:rPr lang="en-GB" altLang="en-US" sz="5600" b="1" i="1" dirty="0">
                <a:solidFill>
                  <a:srgbClr val="C00000"/>
                </a:solidFill>
                <a:latin typeface="Times New Roman" pitchFamily="18" charset="0"/>
                <a:cs typeface="Times New Roman" pitchFamily="18" charset="0"/>
              </a:rPr>
              <a:t>, </a:t>
            </a:r>
            <a:r>
              <a:rPr lang="en-GB" altLang="en-US" sz="5600" b="1" i="1" dirty="0" smtClean="0">
                <a:solidFill>
                  <a:srgbClr val="C00000"/>
                </a:solidFill>
                <a:latin typeface="Times New Roman" pitchFamily="18" charset="0"/>
                <a:cs typeface="Times New Roman" pitchFamily="18" charset="0"/>
              </a:rPr>
              <a:t>carboxylic acid </a:t>
            </a:r>
            <a:r>
              <a:rPr lang="en-GB" altLang="en-US" sz="5600" b="1" i="1" dirty="0" err="1">
                <a:solidFill>
                  <a:srgbClr val="C00000"/>
                </a:solidFill>
                <a:latin typeface="Times New Roman" pitchFamily="18" charset="0"/>
                <a:cs typeface="Times New Roman" pitchFamily="18" charset="0"/>
              </a:rPr>
              <a:t>là</a:t>
            </a:r>
            <a:r>
              <a:rPr lang="en-GB" altLang="en-US" sz="5600" b="1" i="1" dirty="0">
                <a:solidFill>
                  <a:srgbClr val="C00000"/>
                </a:solidFill>
                <a:latin typeface="Times New Roman" pitchFamily="18" charset="0"/>
                <a:cs typeface="Times New Roman" pitchFamily="18" charset="0"/>
              </a:rPr>
              <a:t> </a:t>
            </a:r>
            <a:r>
              <a:rPr lang="en-GB" altLang="en-US" sz="5600" b="1" i="1" dirty="0" smtClean="0">
                <a:solidFill>
                  <a:srgbClr val="C00000"/>
                </a:solidFill>
                <a:latin typeface="Times New Roman" pitchFamily="18" charset="0"/>
                <a:cs typeface="Times New Roman" pitchFamily="18" charset="0"/>
              </a:rPr>
              <a:t>acid </a:t>
            </a:r>
            <a:r>
              <a:rPr lang="en-GB" altLang="en-US" sz="5600" b="1" i="1" dirty="0" err="1">
                <a:solidFill>
                  <a:srgbClr val="C00000"/>
                </a:solidFill>
                <a:latin typeface="Times New Roman" pitchFamily="18" charset="0"/>
                <a:cs typeface="Times New Roman" pitchFamily="18" charset="0"/>
              </a:rPr>
              <a:t>yếu</a:t>
            </a:r>
            <a:r>
              <a:rPr lang="en-GB" altLang="en-US" sz="5600" b="1" i="1" dirty="0">
                <a:solidFill>
                  <a:srgbClr val="C00000"/>
                </a:solidFill>
                <a:latin typeface="Times New Roman" pitchFamily="18" charset="0"/>
                <a:cs typeface="Times New Roman" pitchFamily="18" charset="0"/>
              </a:rPr>
              <a:t>, </a:t>
            </a:r>
            <a:r>
              <a:rPr lang="en-GB" altLang="en-US" sz="5600" b="1" i="1" dirty="0" err="1">
                <a:solidFill>
                  <a:srgbClr val="C00000"/>
                </a:solidFill>
                <a:latin typeface="Times New Roman" pitchFamily="18" charset="0"/>
                <a:cs typeface="Times New Roman" pitchFamily="18" charset="0"/>
              </a:rPr>
              <a:t>phân</a:t>
            </a:r>
            <a:r>
              <a:rPr lang="en-GB" altLang="en-US" sz="5600" b="1" i="1" dirty="0">
                <a:solidFill>
                  <a:srgbClr val="C00000"/>
                </a:solidFill>
                <a:latin typeface="Times New Roman" pitchFamily="18" charset="0"/>
                <a:cs typeface="Times New Roman" pitchFamily="18" charset="0"/>
              </a:rPr>
              <a:t> li </a:t>
            </a:r>
            <a:r>
              <a:rPr lang="en-GB" altLang="en-US" sz="5600" b="1" i="1" dirty="0" err="1">
                <a:solidFill>
                  <a:srgbClr val="C00000"/>
                </a:solidFill>
                <a:latin typeface="Times New Roman" pitchFamily="18" charset="0"/>
                <a:cs typeface="Times New Roman" pitchFamily="18" charset="0"/>
              </a:rPr>
              <a:t>thuận</a:t>
            </a:r>
            <a:r>
              <a:rPr lang="en-GB" altLang="en-US" sz="5600" b="1" i="1" dirty="0">
                <a:solidFill>
                  <a:srgbClr val="C00000"/>
                </a:solidFill>
                <a:latin typeface="Times New Roman" pitchFamily="18" charset="0"/>
                <a:cs typeface="Times New Roman" pitchFamily="18" charset="0"/>
              </a:rPr>
              <a:t> </a:t>
            </a:r>
            <a:r>
              <a:rPr lang="en-GB" altLang="en-US" sz="5600" b="1" i="1" dirty="0" err="1">
                <a:solidFill>
                  <a:srgbClr val="C00000"/>
                </a:solidFill>
                <a:latin typeface="Times New Roman" pitchFamily="18" charset="0"/>
                <a:cs typeface="Times New Roman" pitchFamily="18" charset="0"/>
              </a:rPr>
              <a:t>nghịch</a:t>
            </a:r>
            <a:endParaRPr lang="en-GB" altLang="en-US" sz="5600" b="1" i="1" dirty="0">
              <a:solidFill>
                <a:srgbClr val="C00000"/>
              </a:solidFill>
              <a:latin typeface="Times New Roman" pitchFamily="18" charset="0"/>
              <a:cs typeface="Times New Roman" pitchFamily="18" charset="0"/>
            </a:endParaRPr>
          </a:p>
        </p:txBody>
      </p:sp>
      <p:grpSp>
        <p:nvGrpSpPr>
          <p:cNvPr id="29" name="Group 11"/>
          <p:cNvGrpSpPr>
            <a:grpSpLocks/>
          </p:cNvGrpSpPr>
          <p:nvPr/>
        </p:nvGrpSpPr>
        <p:grpSpPr bwMode="auto">
          <a:xfrm>
            <a:off x="5464477" y="6983801"/>
            <a:ext cx="12586520" cy="1075668"/>
            <a:chOff x="897" y="3633"/>
            <a:chExt cx="3480" cy="280"/>
          </a:xfrm>
        </p:grpSpPr>
        <p:sp>
          <p:nvSpPr>
            <p:cNvPr id="6152" name="Text Box 12"/>
            <p:cNvSpPr txBox="1">
              <a:spLocks noChangeArrowheads="1"/>
            </p:cNvSpPr>
            <p:nvPr/>
          </p:nvSpPr>
          <p:spPr bwMode="auto">
            <a:xfrm>
              <a:off x="897" y="3633"/>
              <a:ext cx="1360"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tLang="en-US" sz="6400" b="1" dirty="0">
                  <a:latin typeface="Arial" pitchFamily="34" charset="0"/>
                  <a:cs typeface="Arial" pitchFamily="34" charset="0"/>
                </a:rPr>
                <a:t>RCOOH</a:t>
              </a:r>
            </a:p>
          </p:txBody>
        </p:sp>
        <p:sp>
          <p:nvSpPr>
            <p:cNvPr id="6153" name="Text Box 13"/>
            <p:cNvSpPr txBox="1">
              <a:spLocks noChangeArrowheads="1"/>
            </p:cNvSpPr>
            <p:nvPr/>
          </p:nvSpPr>
          <p:spPr bwMode="auto">
            <a:xfrm>
              <a:off x="2562" y="3633"/>
              <a:ext cx="1815"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tLang="en-US" sz="6400" b="1">
                  <a:latin typeface="Arial" pitchFamily="34" charset="0"/>
                  <a:cs typeface="Arial" pitchFamily="34" charset="0"/>
                </a:rPr>
                <a:t>RCOO</a:t>
              </a:r>
              <a:r>
                <a:rPr lang="en-GB" altLang="en-US" sz="6400" b="1" baseline="30000">
                  <a:latin typeface="Arial" pitchFamily="34" charset="0"/>
                  <a:cs typeface="Arial" pitchFamily="34" charset="0"/>
                </a:rPr>
                <a:t>-    </a:t>
              </a:r>
              <a:r>
                <a:rPr lang="en-GB" altLang="en-US" sz="6400" b="1">
                  <a:latin typeface="Arial" pitchFamily="34" charset="0"/>
                  <a:cs typeface="Arial" pitchFamily="34" charset="0"/>
                </a:rPr>
                <a:t>+  </a:t>
              </a:r>
              <a:r>
                <a:rPr lang="en-GB" altLang="en-US" sz="5600" b="1">
                  <a:latin typeface="Arial" pitchFamily="34" charset="0"/>
                  <a:cs typeface="Arial" pitchFamily="34" charset="0"/>
                </a:rPr>
                <a:t>H</a:t>
              </a:r>
              <a:r>
                <a:rPr lang="en-GB" altLang="en-US" sz="5600" b="1" baseline="30000">
                  <a:latin typeface="Arial" pitchFamily="34" charset="0"/>
                  <a:cs typeface="Arial" pitchFamily="34" charset="0"/>
                </a:rPr>
                <a:t>+</a:t>
              </a:r>
            </a:p>
          </p:txBody>
        </p:sp>
        <p:grpSp>
          <p:nvGrpSpPr>
            <p:cNvPr id="6154" name="Group 14"/>
            <p:cNvGrpSpPr>
              <a:grpSpLocks/>
            </p:cNvGrpSpPr>
            <p:nvPr/>
          </p:nvGrpSpPr>
          <p:grpSpPr bwMode="auto">
            <a:xfrm>
              <a:off x="1927" y="3768"/>
              <a:ext cx="635" cy="51"/>
              <a:chOff x="1746" y="3974"/>
              <a:chExt cx="635" cy="51"/>
            </a:xfrm>
          </p:grpSpPr>
          <p:sp>
            <p:nvSpPr>
              <p:cNvPr id="6155" name="Line 15"/>
              <p:cNvSpPr>
                <a:spLocks noChangeShapeType="1"/>
              </p:cNvSpPr>
              <p:nvPr/>
            </p:nvSpPr>
            <p:spPr bwMode="auto">
              <a:xfrm>
                <a:off x="1746" y="3974"/>
                <a:ext cx="635"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Line 16"/>
              <p:cNvSpPr>
                <a:spLocks noChangeShapeType="1"/>
              </p:cNvSpPr>
              <p:nvPr/>
            </p:nvSpPr>
            <p:spPr bwMode="auto">
              <a:xfrm>
                <a:off x="1746" y="4025"/>
                <a:ext cx="635" cy="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3" name="Google Shape;243;p3"/>
          <p:cNvGrpSpPr/>
          <p:nvPr/>
        </p:nvGrpSpPr>
        <p:grpSpPr>
          <a:xfrm>
            <a:off x="-455583" y="1563301"/>
            <a:ext cx="19658319" cy="830997"/>
            <a:chOff x="-288924" y="1892299"/>
            <a:chExt cx="19659598" cy="830899"/>
          </a:xfrm>
        </p:grpSpPr>
        <p:sp>
          <p:nvSpPr>
            <p:cNvPr id="15"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17" name="Google Shape;245;p3"/>
            <p:cNvSpPr txBox="1"/>
            <p:nvPr/>
          </p:nvSpPr>
          <p:spPr>
            <a:xfrm>
              <a:off x="1179622" y="1913523"/>
              <a:ext cx="822715" cy="7539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18"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Tính</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chất</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hóa</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học</a:t>
              </a:r>
              <a:endParaRPr sz="4800" b="1" dirty="0">
                <a:solidFill>
                  <a:srgbClr val="135F82"/>
                </a:solidFill>
                <a:latin typeface="Tahoma"/>
                <a:ea typeface="Tahoma"/>
                <a:cs typeface="Tahoma"/>
                <a:sym typeface="Tahoma"/>
              </a:endParaRPr>
            </a:p>
          </p:txBody>
        </p:sp>
      </p:grpSp>
      <p:grpSp>
        <p:nvGrpSpPr>
          <p:cNvPr id="19" name="Google Shape;247;p3"/>
          <p:cNvGrpSpPr/>
          <p:nvPr/>
        </p:nvGrpSpPr>
        <p:grpSpPr>
          <a:xfrm>
            <a:off x="1103562" y="2663775"/>
            <a:ext cx="5475038" cy="971306"/>
            <a:chOff x="166396" y="8755081"/>
            <a:chExt cx="4167639" cy="781943"/>
          </a:xfrm>
        </p:grpSpPr>
        <p:sp>
          <p:nvSpPr>
            <p:cNvPr id="20"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21" name="Google Shape;249;p3"/>
            <p:cNvGrpSpPr/>
            <p:nvPr/>
          </p:nvGrpSpPr>
          <p:grpSpPr>
            <a:xfrm>
              <a:off x="166396" y="8780577"/>
              <a:ext cx="702538" cy="572229"/>
              <a:chOff x="-145995" y="8633545"/>
              <a:chExt cx="787401" cy="641352"/>
            </a:xfrm>
          </p:grpSpPr>
          <p:sp>
            <p:nvSpPr>
              <p:cNvPr id="23"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4"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6"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7"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8"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0"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1"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2"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3"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4"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5"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22" name="Google Shape;262;p3"/>
            <p:cNvSpPr txBox="1"/>
            <p:nvPr/>
          </p:nvSpPr>
          <p:spPr>
            <a:xfrm>
              <a:off x="932118" y="8770019"/>
              <a:ext cx="3338734" cy="644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err="1" smtClean="0">
                  <a:solidFill>
                    <a:schemeClr val="lt1"/>
                  </a:solidFill>
                  <a:latin typeface="Tahoma"/>
                  <a:ea typeface="Tahoma"/>
                  <a:cs typeface="Tahoma"/>
                  <a:sym typeface="Tahoma"/>
                </a:rPr>
                <a:t>Tính</a:t>
              </a:r>
              <a:r>
                <a:rPr lang="en-US" sz="4600" b="1" dirty="0" smtClean="0">
                  <a:solidFill>
                    <a:schemeClr val="lt1"/>
                  </a:solidFill>
                  <a:latin typeface="Tahoma"/>
                  <a:ea typeface="Tahoma"/>
                  <a:cs typeface="Tahoma"/>
                  <a:sym typeface="Tahoma"/>
                </a:rPr>
                <a:t> acid</a:t>
              </a:r>
              <a:endParaRPr sz="4600" b="1" dirty="0">
                <a:solidFill>
                  <a:schemeClr val="lt1"/>
                </a:solidFill>
                <a:latin typeface="Tahoma"/>
                <a:ea typeface="Tahoma"/>
                <a:cs typeface="Tahoma"/>
                <a:sym typeface="Tahoma"/>
              </a:endParaRPr>
            </a:p>
          </p:txBody>
        </p:sp>
      </p:grpSp>
    </p:spTree>
    <p:extLst>
      <p:ext uri="{BB962C8B-B14F-4D97-AF65-F5344CB8AC3E}">
        <p14:creationId xmlns:p14="http://schemas.microsoft.com/office/powerpoint/2010/main" val="813310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1343114" y="1451144"/>
            <a:ext cx="1084968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05239" y="1447968"/>
            <a:ext cx="0" cy="10796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Box 7"/>
          <p:cNvSpPr txBox="1">
            <a:spLocks noChangeArrowheads="1"/>
          </p:cNvSpPr>
          <p:nvPr/>
        </p:nvSpPr>
        <p:spPr bwMode="auto">
          <a:xfrm>
            <a:off x="1390115" y="4049006"/>
            <a:ext cx="22715429" cy="104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GB" altLang="en-US" sz="5600" b="1" i="1" dirty="0">
                <a:solidFill>
                  <a:srgbClr val="C00000"/>
                </a:solidFill>
                <a:latin typeface="Times New Roman" pitchFamily="18" charset="0"/>
                <a:cs typeface="Times New Roman" pitchFamily="18" charset="0"/>
              </a:rPr>
              <a:t>b. </a:t>
            </a:r>
            <a:r>
              <a:rPr lang="en-GB" altLang="en-US" sz="5600" b="1" i="1" dirty="0" smtClean="0">
                <a:solidFill>
                  <a:srgbClr val="C00000"/>
                </a:solidFill>
                <a:latin typeface="Times New Roman" pitchFamily="18" charset="0"/>
                <a:cs typeface="Times New Roman" pitchFamily="18" charset="0"/>
              </a:rPr>
              <a:t>Carboxylic acid </a:t>
            </a:r>
            <a:r>
              <a:rPr lang="en-GB" altLang="en-US" sz="5600" b="1" i="1" dirty="0" err="1">
                <a:solidFill>
                  <a:srgbClr val="C00000"/>
                </a:solidFill>
                <a:latin typeface="Times New Roman" pitchFamily="18" charset="0"/>
                <a:cs typeface="Times New Roman" pitchFamily="18" charset="0"/>
              </a:rPr>
              <a:t>có</a:t>
            </a:r>
            <a:r>
              <a:rPr lang="en-GB" altLang="en-US" sz="5600" b="1" i="1" dirty="0">
                <a:solidFill>
                  <a:srgbClr val="C00000"/>
                </a:solidFill>
                <a:latin typeface="Times New Roman" pitchFamily="18" charset="0"/>
                <a:cs typeface="Times New Roman" pitchFamily="18" charset="0"/>
              </a:rPr>
              <a:t> </a:t>
            </a:r>
            <a:r>
              <a:rPr lang="en-GB" altLang="en-US" sz="5600" b="1" i="1" dirty="0" err="1">
                <a:solidFill>
                  <a:srgbClr val="C00000"/>
                </a:solidFill>
                <a:latin typeface="Times New Roman" pitchFamily="18" charset="0"/>
                <a:cs typeface="Times New Roman" pitchFamily="18" charset="0"/>
              </a:rPr>
              <a:t>đầy</a:t>
            </a:r>
            <a:r>
              <a:rPr lang="en-GB" altLang="en-US" sz="5600" b="1" i="1" dirty="0">
                <a:solidFill>
                  <a:srgbClr val="C00000"/>
                </a:solidFill>
                <a:latin typeface="Times New Roman" pitchFamily="18" charset="0"/>
                <a:cs typeface="Times New Roman" pitchFamily="18" charset="0"/>
              </a:rPr>
              <a:t> </a:t>
            </a:r>
            <a:r>
              <a:rPr lang="en-GB" altLang="en-US" sz="5600" b="1" i="1" dirty="0" err="1">
                <a:solidFill>
                  <a:srgbClr val="C00000"/>
                </a:solidFill>
                <a:latin typeface="Times New Roman" pitchFamily="18" charset="0"/>
                <a:cs typeface="Times New Roman" pitchFamily="18" charset="0"/>
              </a:rPr>
              <a:t>đủ</a:t>
            </a:r>
            <a:r>
              <a:rPr lang="en-GB" altLang="en-US" sz="5600" b="1" i="1" dirty="0">
                <a:solidFill>
                  <a:srgbClr val="C00000"/>
                </a:solidFill>
                <a:latin typeface="Times New Roman" pitchFamily="18" charset="0"/>
                <a:cs typeface="Times New Roman" pitchFamily="18" charset="0"/>
              </a:rPr>
              <a:t> </a:t>
            </a:r>
            <a:r>
              <a:rPr lang="en-GB" altLang="en-US" sz="5600" b="1" i="1" dirty="0" err="1">
                <a:solidFill>
                  <a:srgbClr val="C00000"/>
                </a:solidFill>
                <a:latin typeface="Times New Roman" pitchFamily="18" charset="0"/>
                <a:cs typeface="Times New Roman" pitchFamily="18" charset="0"/>
              </a:rPr>
              <a:t>tính</a:t>
            </a:r>
            <a:r>
              <a:rPr lang="en-GB" altLang="en-US" sz="5600" b="1" i="1" dirty="0">
                <a:solidFill>
                  <a:srgbClr val="C00000"/>
                </a:solidFill>
                <a:latin typeface="Times New Roman" pitchFamily="18" charset="0"/>
                <a:cs typeface="Times New Roman" pitchFamily="18" charset="0"/>
              </a:rPr>
              <a:t> </a:t>
            </a:r>
            <a:r>
              <a:rPr lang="en-GB" altLang="en-US" sz="5600" b="1" i="1" dirty="0" err="1">
                <a:solidFill>
                  <a:srgbClr val="C00000"/>
                </a:solidFill>
                <a:latin typeface="Times New Roman" pitchFamily="18" charset="0"/>
                <a:cs typeface="Times New Roman" pitchFamily="18" charset="0"/>
              </a:rPr>
              <a:t>chất</a:t>
            </a:r>
            <a:r>
              <a:rPr lang="en-GB" altLang="en-US" sz="5600" b="1" i="1" dirty="0">
                <a:solidFill>
                  <a:srgbClr val="C00000"/>
                </a:solidFill>
                <a:latin typeface="Times New Roman" pitchFamily="18" charset="0"/>
                <a:cs typeface="Times New Roman" pitchFamily="18" charset="0"/>
              </a:rPr>
              <a:t> </a:t>
            </a:r>
            <a:r>
              <a:rPr lang="en-GB" altLang="en-US" sz="5600" b="1" i="1" dirty="0" err="1">
                <a:solidFill>
                  <a:srgbClr val="C00000"/>
                </a:solidFill>
                <a:latin typeface="Times New Roman" pitchFamily="18" charset="0"/>
                <a:cs typeface="Times New Roman" pitchFamily="18" charset="0"/>
              </a:rPr>
              <a:t>của</a:t>
            </a:r>
            <a:r>
              <a:rPr lang="en-GB" altLang="en-US" sz="5600" b="1" i="1" dirty="0">
                <a:solidFill>
                  <a:srgbClr val="C00000"/>
                </a:solidFill>
                <a:latin typeface="Times New Roman" pitchFamily="18" charset="0"/>
                <a:cs typeface="Times New Roman" pitchFamily="18" charset="0"/>
              </a:rPr>
              <a:t> </a:t>
            </a:r>
            <a:r>
              <a:rPr lang="en-GB" altLang="en-US" sz="5600" b="1" i="1" dirty="0" err="1">
                <a:solidFill>
                  <a:srgbClr val="C00000"/>
                </a:solidFill>
                <a:latin typeface="Times New Roman" pitchFamily="18" charset="0"/>
                <a:cs typeface="Times New Roman" pitchFamily="18" charset="0"/>
              </a:rPr>
              <a:t>một</a:t>
            </a:r>
            <a:r>
              <a:rPr lang="en-GB" altLang="en-US" sz="5600" b="1" i="1" dirty="0">
                <a:solidFill>
                  <a:srgbClr val="C00000"/>
                </a:solidFill>
                <a:latin typeface="Times New Roman" pitchFamily="18" charset="0"/>
                <a:cs typeface="Times New Roman" pitchFamily="18" charset="0"/>
              </a:rPr>
              <a:t> </a:t>
            </a:r>
            <a:r>
              <a:rPr lang="en-GB" altLang="en-US" sz="5600" b="1" i="1" dirty="0" smtClean="0">
                <a:solidFill>
                  <a:srgbClr val="C00000"/>
                </a:solidFill>
                <a:latin typeface="Times New Roman" pitchFamily="18" charset="0"/>
                <a:cs typeface="Times New Roman" pitchFamily="18" charset="0"/>
              </a:rPr>
              <a:t>acid:</a:t>
            </a:r>
            <a:endParaRPr lang="en-GB" altLang="en-US" sz="5600" b="1" i="1" dirty="0">
              <a:solidFill>
                <a:srgbClr val="C00000"/>
              </a:solidFill>
              <a:latin typeface="Times New Roman" pitchFamily="18" charset="0"/>
              <a:cs typeface="Times New Roman" pitchFamily="18" charset="0"/>
            </a:endParaRPr>
          </a:p>
        </p:txBody>
      </p:sp>
      <p:sp>
        <p:nvSpPr>
          <p:cNvPr id="19" name="Text Box 3"/>
          <p:cNvSpPr txBox="1">
            <a:spLocks noChangeArrowheads="1"/>
          </p:cNvSpPr>
          <p:nvPr/>
        </p:nvSpPr>
        <p:spPr bwMode="auto">
          <a:xfrm>
            <a:off x="8500005" y="5555619"/>
            <a:ext cx="6131325" cy="9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zh-TW" sz="4800" b="1">
                <a:latin typeface="Times New Roman" pitchFamily="18" charset="0"/>
                <a:cs typeface="Times New Roman" pitchFamily="18" charset="0"/>
              </a:rPr>
              <a:t>Làm đổi màu quỳ tím</a:t>
            </a:r>
          </a:p>
        </p:txBody>
      </p:sp>
      <p:sp>
        <p:nvSpPr>
          <p:cNvPr id="21" name="Line 17"/>
          <p:cNvSpPr>
            <a:spLocks noChangeShapeType="1"/>
          </p:cNvSpPr>
          <p:nvPr/>
        </p:nvSpPr>
        <p:spPr bwMode="auto">
          <a:xfrm flipV="1">
            <a:off x="4648481" y="6089080"/>
            <a:ext cx="3673713" cy="280385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182889" tIns="91445" rIns="182889" bIns="91445">
            <a:spAutoFit/>
          </a:bodyPr>
          <a:lstStyle/>
          <a:p>
            <a:endParaRPr lang="en-US"/>
          </a:p>
        </p:txBody>
      </p:sp>
      <p:sp>
        <p:nvSpPr>
          <p:cNvPr id="22" name="Line 18"/>
          <p:cNvSpPr>
            <a:spLocks noChangeShapeType="1"/>
          </p:cNvSpPr>
          <p:nvPr/>
        </p:nvSpPr>
        <p:spPr bwMode="auto">
          <a:xfrm flipV="1">
            <a:off x="4743736" y="7498942"/>
            <a:ext cx="3578457" cy="131142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182889" tIns="91445" rIns="182889" bIns="91445">
            <a:spAutoFit/>
          </a:bodyPr>
          <a:lstStyle/>
          <a:p>
            <a:endParaRPr lang="en-US"/>
          </a:p>
        </p:txBody>
      </p:sp>
      <p:sp>
        <p:nvSpPr>
          <p:cNvPr id="23" name="Line 19"/>
          <p:cNvSpPr>
            <a:spLocks noChangeShapeType="1"/>
          </p:cNvSpPr>
          <p:nvPr/>
        </p:nvSpPr>
        <p:spPr bwMode="auto">
          <a:xfrm>
            <a:off x="4673881" y="8810370"/>
            <a:ext cx="357845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182889" tIns="91445" rIns="182889" bIns="91445">
            <a:spAutoFit/>
          </a:bodyPr>
          <a:lstStyle/>
          <a:p>
            <a:endParaRPr lang="en-US"/>
          </a:p>
        </p:txBody>
      </p:sp>
      <p:sp>
        <p:nvSpPr>
          <p:cNvPr id="24" name="Line 20"/>
          <p:cNvSpPr>
            <a:spLocks noChangeShapeType="1"/>
          </p:cNvSpPr>
          <p:nvPr/>
        </p:nvSpPr>
        <p:spPr bwMode="auto">
          <a:xfrm>
            <a:off x="4810414" y="8861177"/>
            <a:ext cx="3441924" cy="144161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182889" tIns="91445" rIns="182889" bIns="91445">
            <a:spAutoFit/>
          </a:bodyPr>
          <a:lstStyle/>
          <a:p>
            <a:endParaRPr lang="en-US"/>
          </a:p>
        </p:txBody>
      </p:sp>
      <p:sp>
        <p:nvSpPr>
          <p:cNvPr id="25" name="Line 21"/>
          <p:cNvSpPr>
            <a:spLocks noChangeShapeType="1"/>
          </p:cNvSpPr>
          <p:nvPr/>
        </p:nvSpPr>
        <p:spPr bwMode="auto">
          <a:xfrm>
            <a:off x="4711983" y="8813544"/>
            <a:ext cx="3540355" cy="295944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182889" tIns="91445" rIns="182889" bIns="91445">
            <a:spAutoFit/>
          </a:bodyPr>
          <a:lstStyle/>
          <a:p>
            <a:endParaRPr lang="en-US"/>
          </a:p>
        </p:txBody>
      </p:sp>
      <p:sp>
        <p:nvSpPr>
          <p:cNvPr id="26" name="Text Box 6"/>
          <p:cNvSpPr txBox="1">
            <a:spLocks noChangeArrowheads="1"/>
          </p:cNvSpPr>
          <p:nvPr/>
        </p:nvSpPr>
        <p:spPr bwMode="auto">
          <a:xfrm>
            <a:off x="8519056" y="6955956"/>
            <a:ext cx="9817739" cy="9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zh-TW" sz="4800" b="1" dirty="0">
                <a:latin typeface="Times New Roman" pitchFamily="18" charset="0"/>
                <a:cs typeface="Times New Roman" pitchFamily="18" charset="0"/>
              </a:rPr>
              <a:t>+ Kim </a:t>
            </a:r>
            <a:r>
              <a:rPr lang="en-US" altLang="zh-TW" sz="4800" b="1" dirty="0" err="1">
                <a:latin typeface="Times New Roman" pitchFamily="18" charset="0"/>
                <a:cs typeface="Times New Roman" pitchFamily="18" charset="0"/>
              </a:rPr>
              <a:t>loại</a:t>
            </a:r>
            <a:r>
              <a:rPr lang="en-US" altLang="zh-TW" sz="4800" b="1" dirty="0">
                <a:latin typeface="Times New Roman" pitchFamily="18" charset="0"/>
                <a:cs typeface="Times New Roman" pitchFamily="18" charset="0"/>
              </a:rPr>
              <a:t> (</a:t>
            </a:r>
            <a:r>
              <a:rPr lang="en-US" altLang="zh-TW" sz="4800" b="1" dirty="0" err="1">
                <a:latin typeface="Times New Roman" pitchFamily="18" charset="0"/>
                <a:cs typeface="Times New Roman" pitchFamily="18" charset="0"/>
              </a:rPr>
              <a:t>trước</a:t>
            </a:r>
            <a:r>
              <a:rPr lang="en-US" altLang="zh-TW" sz="4800" b="1" dirty="0">
                <a:latin typeface="Times New Roman" pitchFamily="18" charset="0"/>
                <a:cs typeface="Times New Roman" pitchFamily="18" charset="0"/>
              </a:rPr>
              <a:t> H)</a:t>
            </a:r>
          </a:p>
        </p:txBody>
      </p:sp>
      <p:sp>
        <p:nvSpPr>
          <p:cNvPr id="27" name="Line 26"/>
          <p:cNvSpPr>
            <a:spLocks noChangeShapeType="1"/>
          </p:cNvSpPr>
          <p:nvPr/>
        </p:nvSpPr>
        <p:spPr bwMode="auto">
          <a:xfrm>
            <a:off x="14466219" y="7464014"/>
            <a:ext cx="1130374"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182889" tIns="91445" rIns="182889" bIns="91445">
            <a:spAutoFit/>
          </a:bodyPr>
          <a:lstStyle/>
          <a:p>
            <a:endParaRPr lang="en-US"/>
          </a:p>
        </p:txBody>
      </p:sp>
      <p:sp>
        <p:nvSpPr>
          <p:cNvPr id="28" name="Text Box 9"/>
          <p:cNvSpPr txBox="1">
            <a:spLocks noChangeArrowheads="1"/>
          </p:cNvSpPr>
          <p:nvPr/>
        </p:nvSpPr>
        <p:spPr bwMode="auto">
          <a:xfrm>
            <a:off x="8630189" y="8353117"/>
            <a:ext cx="3962658"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zh-TW" sz="4800" b="1" dirty="0">
                <a:latin typeface="Times New Roman" pitchFamily="18" charset="0"/>
                <a:cs typeface="Times New Roman" pitchFamily="18" charset="0"/>
              </a:rPr>
              <a:t>+ </a:t>
            </a:r>
            <a:r>
              <a:rPr lang="en-US" altLang="zh-TW" sz="4800" b="1" dirty="0" smtClean="0">
                <a:latin typeface="Times New Roman" pitchFamily="18" charset="0"/>
                <a:cs typeface="Times New Roman" pitchFamily="18" charset="0"/>
              </a:rPr>
              <a:t>Base</a:t>
            </a:r>
            <a:endParaRPr lang="en-US" altLang="zh-TW" sz="4800" b="1" dirty="0">
              <a:latin typeface="Times New Roman" pitchFamily="18" charset="0"/>
              <a:cs typeface="Times New Roman" pitchFamily="18" charset="0"/>
            </a:endParaRPr>
          </a:p>
        </p:txBody>
      </p:sp>
      <p:sp>
        <p:nvSpPr>
          <p:cNvPr id="35" name="Line 27"/>
          <p:cNvSpPr>
            <a:spLocks noChangeShapeType="1"/>
          </p:cNvSpPr>
          <p:nvPr/>
        </p:nvSpPr>
        <p:spPr bwMode="auto">
          <a:xfrm>
            <a:off x="14466219" y="8861176"/>
            <a:ext cx="1130374"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182889" tIns="91445" rIns="182889" bIns="91445">
            <a:spAutoFit/>
          </a:bodyPr>
          <a:lstStyle/>
          <a:p>
            <a:endParaRPr lang="en-US"/>
          </a:p>
        </p:txBody>
      </p:sp>
      <p:sp>
        <p:nvSpPr>
          <p:cNvPr id="36" name="Text Box 12"/>
          <p:cNvSpPr txBox="1">
            <a:spLocks noChangeArrowheads="1"/>
          </p:cNvSpPr>
          <p:nvPr/>
        </p:nvSpPr>
        <p:spPr bwMode="auto">
          <a:xfrm>
            <a:off x="8636539" y="9836013"/>
            <a:ext cx="5855081"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zh-TW" sz="4800" b="1" dirty="0">
                <a:latin typeface="Times New Roman" pitchFamily="18" charset="0"/>
                <a:cs typeface="Times New Roman" pitchFamily="18" charset="0"/>
              </a:rPr>
              <a:t>+ </a:t>
            </a:r>
            <a:r>
              <a:rPr lang="en-US" altLang="zh-TW" sz="4800" b="1" dirty="0" smtClean="0">
                <a:latin typeface="Times New Roman" pitchFamily="18" charset="0"/>
                <a:cs typeface="Times New Roman" pitchFamily="18" charset="0"/>
              </a:rPr>
              <a:t>Oxide base</a:t>
            </a:r>
            <a:endParaRPr lang="en-US" altLang="zh-TW" sz="4800" b="1" dirty="0">
              <a:latin typeface="Times New Roman" pitchFamily="18" charset="0"/>
              <a:cs typeface="Times New Roman" pitchFamily="18" charset="0"/>
            </a:endParaRPr>
          </a:p>
        </p:txBody>
      </p:sp>
      <p:sp>
        <p:nvSpPr>
          <p:cNvPr id="37" name="Line 28"/>
          <p:cNvSpPr>
            <a:spLocks noChangeShapeType="1"/>
          </p:cNvSpPr>
          <p:nvPr/>
        </p:nvSpPr>
        <p:spPr bwMode="auto">
          <a:xfrm>
            <a:off x="14466219" y="10293266"/>
            <a:ext cx="1130374"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182889" tIns="91445" rIns="182889" bIns="91445">
            <a:spAutoFit/>
          </a:bodyPr>
          <a:lstStyle/>
          <a:p>
            <a:endParaRPr lang="en-US"/>
          </a:p>
        </p:txBody>
      </p:sp>
      <p:sp>
        <p:nvSpPr>
          <p:cNvPr id="38" name="Text Box 15"/>
          <p:cNvSpPr txBox="1">
            <a:spLocks noChangeArrowheads="1"/>
          </p:cNvSpPr>
          <p:nvPr/>
        </p:nvSpPr>
        <p:spPr bwMode="auto">
          <a:xfrm>
            <a:off x="8636540" y="11315734"/>
            <a:ext cx="3673713"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zh-TW" sz="4800" b="1">
                <a:latin typeface="Times New Roman" pitchFamily="18" charset="0"/>
                <a:cs typeface="Times New Roman" pitchFamily="18" charset="0"/>
              </a:rPr>
              <a:t>+ Muối</a:t>
            </a:r>
          </a:p>
        </p:txBody>
      </p:sp>
      <p:sp>
        <p:nvSpPr>
          <p:cNvPr id="39" name="Line 29"/>
          <p:cNvSpPr>
            <a:spLocks noChangeShapeType="1"/>
          </p:cNvSpPr>
          <p:nvPr/>
        </p:nvSpPr>
        <p:spPr bwMode="auto">
          <a:xfrm>
            <a:off x="14523372" y="11928581"/>
            <a:ext cx="1130374"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182889" tIns="91445" rIns="182889" bIns="91445">
            <a:spAutoFit/>
          </a:bodyPr>
          <a:lstStyle/>
          <a:p>
            <a:endParaRPr lang="en-US"/>
          </a:p>
        </p:txBody>
      </p:sp>
      <p:sp>
        <p:nvSpPr>
          <p:cNvPr id="40" name="Oval 21"/>
          <p:cNvSpPr>
            <a:spLocks noChangeArrowheads="1"/>
          </p:cNvSpPr>
          <p:nvPr/>
        </p:nvSpPr>
        <p:spPr bwMode="auto">
          <a:xfrm>
            <a:off x="1012867" y="7464014"/>
            <a:ext cx="3673715" cy="2540294"/>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9" tIns="91445" rIns="182889" bIns="91445" anchor="ctr"/>
          <a:lstStyle/>
          <a:p>
            <a:pPr algn="ctr" eaLnBrk="1" hangingPunct="1"/>
            <a:r>
              <a:rPr lang="en-US" altLang="zh-TW" sz="4800" b="1" i="1" dirty="0" smtClean="0">
                <a:latin typeface="Arial" pitchFamily="34" charset="0"/>
                <a:cs typeface="Arial" pitchFamily="34" charset="0"/>
              </a:rPr>
              <a:t>Carboxylic</a:t>
            </a:r>
          </a:p>
          <a:p>
            <a:pPr algn="ctr" eaLnBrk="1" hangingPunct="1"/>
            <a:r>
              <a:rPr lang="en-US" altLang="en-US" sz="4800" b="1" i="1" dirty="0" smtClean="0">
                <a:latin typeface="Arial" pitchFamily="34" charset="0"/>
                <a:ea typeface="新細明體" pitchFamily="18" charset="-120"/>
                <a:cs typeface="Arial" pitchFamily="34" charset="0"/>
              </a:rPr>
              <a:t>acid</a:t>
            </a:r>
            <a:endParaRPr lang="en-US" altLang="en-US" sz="4800" b="1" i="1" dirty="0">
              <a:latin typeface="Arial" pitchFamily="34" charset="0"/>
              <a:ea typeface="新細明體" pitchFamily="18" charset="-120"/>
              <a:cs typeface="Arial" pitchFamily="34" charset="0"/>
            </a:endParaRPr>
          </a:p>
        </p:txBody>
      </p:sp>
      <p:sp>
        <p:nvSpPr>
          <p:cNvPr id="42" name="Rectangle 23"/>
          <p:cNvSpPr>
            <a:spLocks noChangeArrowheads="1"/>
          </p:cNvSpPr>
          <p:nvPr/>
        </p:nvSpPr>
        <p:spPr bwMode="auto">
          <a:xfrm>
            <a:off x="16222108" y="6962307"/>
            <a:ext cx="6982281" cy="92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9" tIns="91445" rIns="182889" bIns="91445">
            <a:spAutoFit/>
          </a:bodyPr>
          <a:lstStyle/>
          <a:p>
            <a:pPr eaLnBrk="1" hangingPunct="1"/>
            <a:r>
              <a:rPr lang="en-US" altLang="zh-TW" sz="4800" b="1" i="1" dirty="0" err="1">
                <a:latin typeface="Times New Roman" pitchFamily="18" charset="0"/>
                <a:cs typeface="Times New Roman" pitchFamily="18" charset="0"/>
              </a:rPr>
              <a:t>Muối</a:t>
            </a:r>
            <a:r>
              <a:rPr lang="en-US" altLang="zh-TW" sz="4800" b="1" i="1" dirty="0">
                <a:latin typeface="Times New Roman" pitchFamily="18" charset="0"/>
                <a:cs typeface="Times New Roman" pitchFamily="18" charset="0"/>
              </a:rPr>
              <a:t> + </a:t>
            </a:r>
            <a:r>
              <a:rPr lang="en-US" altLang="zh-TW" sz="4800" b="1" i="1" dirty="0" smtClean="0">
                <a:latin typeface="Times New Roman" pitchFamily="18" charset="0"/>
                <a:cs typeface="Times New Roman" pitchFamily="18" charset="0"/>
              </a:rPr>
              <a:t>H</a:t>
            </a:r>
            <a:r>
              <a:rPr lang="en-US" altLang="zh-TW" sz="4800" b="1" i="1" baseline="-25000" dirty="0">
                <a:latin typeface="Times New Roman" pitchFamily="18" charset="0"/>
                <a:cs typeface="Times New Roman" pitchFamily="18" charset="0"/>
              </a:rPr>
              <a:t>2</a:t>
            </a:r>
            <a:endParaRPr lang="en-GB" altLang="en-US" sz="4800" b="1" i="1" baseline="-25000" dirty="0">
              <a:latin typeface="Times New Roman" pitchFamily="18" charset="0"/>
              <a:ea typeface="新細明體" pitchFamily="18" charset="-120"/>
              <a:cs typeface="Times New Roman" pitchFamily="18" charset="0"/>
            </a:endParaRPr>
          </a:p>
        </p:txBody>
      </p:sp>
      <p:sp>
        <p:nvSpPr>
          <p:cNvPr id="43" name="Rectangle 24"/>
          <p:cNvSpPr>
            <a:spLocks noChangeArrowheads="1"/>
          </p:cNvSpPr>
          <p:nvPr/>
        </p:nvSpPr>
        <p:spPr bwMode="auto">
          <a:xfrm>
            <a:off x="16180831" y="8315013"/>
            <a:ext cx="6826695" cy="92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9" tIns="91445" rIns="182889" bIns="91445">
            <a:spAutoFit/>
          </a:bodyPr>
          <a:lstStyle/>
          <a:p>
            <a:pPr eaLnBrk="1" hangingPunct="1"/>
            <a:r>
              <a:rPr lang="en-US" altLang="zh-TW" sz="4800" b="1" i="1">
                <a:latin typeface="Times New Roman" pitchFamily="18" charset="0"/>
                <a:cs typeface="Times New Roman" pitchFamily="18" charset="0"/>
              </a:rPr>
              <a:t>Muối + Nước</a:t>
            </a:r>
            <a:endParaRPr lang="en-GB" altLang="en-US" sz="4800" b="1" i="1">
              <a:latin typeface="Times New Roman" pitchFamily="18" charset="0"/>
              <a:ea typeface="新細明體" pitchFamily="18" charset="-120"/>
              <a:cs typeface="Times New Roman" pitchFamily="18" charset="0"/>
            </a:endParaRPr>
          </a:p>
        </p:txBody>
      </p:sp>
      <p:sp>
        <p:nvSpPr>
          <p:cNvPr id="44" name="Rectangle 25"/>
          <p:cNvSpPr>
            <a:spLocks noChangeArrowheads="1"/>
          </p:cNvSpPr>
          <p:nvPr/>
        </p:nvSpPr>
        <p:spPr bwMode="auto">
          <a:xfrm>
            <a:off x="16180831" y="9816962"/>
            <a:ext cx="6826695" cy="92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9" tIns="91445" rIns="182889" bIns="91445">
            <a:spAutoFit/>
          </a:bodyPr>
          <a:lstStyle/>
          <a:p>
            <a:pPr eaLnBrk="1" hangingPunct="1"/>
            <a:r>
              <a:rPr lang="en-US" altLang="zh-TW" sz="4800" b="1" i="1">
                <a:latin typeface="Times New Roman" pitchFamily="18" charset="0"/>
                <a:cs typeface="Times New Roman" pitchFamily="18" charset="0"/>
              </a:rPr>
              <a:t>Muối + Nước</a:t>
            </a:r>
            <a:endParaRPr lang="en-GB" altLang="en-US" sz="4800" b="1" i="1">
              <a:latin typeface="Times New Roman" pitchFamily="18" charset="0"/>
              <a:ea typeface="新細明體" pitchFamily="18" charset="-120"/>
              <a:cs typeface="Times New Roman" pitchFamily="18" charset="0"/>
            </a:endParaRPr>
          </a:p>
        </p:txBody>
      </p:sp>
      <p:sp>
        <p:nvSpPr>
          <p:cNvPr id="45" name="Rectangle 26"/>
          <p:cNvSpPr>
            <a:spLocks noChangeArrowheads="1"/>
          </p:cNvSpPr>
          <p:nvPr/>
        </p:nvSpPr>
        <p:spPr bwMode="auto">
          <a:xfrm>
            <a:off x="16323715" y="11315735"/>
            <a:ext cx="10471832" cy="92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9" tIns="91445" rIns="182889" bIns="91445">
            <a:spAutoFit/>
          </a:bodyPr>
          <a:lstStyle/>
          <a:p>
            <a:pPr eaLnBrk="1" hangingPunct="1"/>
            <a:r>
              <a:rPr lang="en-US" altLang="zh-TW" sz="4800" b="1" i="1" dirty="0" err="1">
                <a:latin typeface="Times New Roman" pitchFamily="18" charset="0"/>
                <a:cs typeface="Times New Roman" pitchFamily="18" charset="0"/>
              </a:rPr>
              <a:t>Muối</a:t>
            </a:r>
            <a:r>
              <a:rPr lang="en-US" altLang="zh-TW" sz="4800" b="1" i="1" dirty="0">
                <a:latin typeface="Times New Roman" pitchFamily="18" charset="0"/>
                <a:cs typeface="Times New Roman" pitchFamily="18" charset="0"/>
              </a:rPr>
              <a:t> </a:t>
            </a:r>
            <a:r>
              <a:rPr lang="en-US" altLang="zh-TW" sz="4800" b="1" i="1" dirty="0" err="1">
                <a:latin typeface="Times New Roman" pitchFamily="18" charset="0"/>
                <a:cs typeface="Times New Roman" pitchFamily="18" charset="0"/>
              </a:rPr>
              <a:t>mới</a:t>
            </a:r>
            <a:r>
              <a:rPr lang="en-US" altLang="zh-TW" sz="4800" b="1" i="1" dirty="0">
                <a:latin typeface="Times New Roman" pitchFamily="18" charset="0"/>
                <a:cs typeface="Times New Roman" pitchFamily="18" charset="0"/>
              </a:rPr>
              <a:t> +  </a:t>
            </a:r>
            <a:r>
              <a:rPr lang="en-US" altLang="zh-TW" sz="4800" b="1" i="1" dirty="0" smtClean="0">
                <a:latin typeface="Times New Roman" pitchFamily="18" charset="0"/>
                <a:cs typeface="Times New Roman" pitchFamily="18" charset="0"/>
              </a:rPr>
              <a:t>acid </a:t>
            </a:r>
            <a:r>
              <a:rPr lang="en-US" altLang="zh-TW" sz="4800" b="1" i="1" dirty="0" err="1">
                <a:latin typeface="Times New Roman" pitchFamily="18" charset="0"/>
                <a:cs typeface="Times New Roman" pitchFamily="18" charset="0"/>
              </a:rPr>
              <a:t>mới</a:t>
            </a:r>
            <a:endParaRPr lang="en-GB" altLang="en-US" sz="4800" b="1" i="1" dirty="0">
              <a:latin typeface="Times New Roman" pitchFamily="18" charset="0"/>
              <a:ea typeface="新細明體" pitchFamily="18" charset="-120"/>
              <a:cs typeface="Times New Roman" pitchFamily="18" charset="0"/>
            </a:endParaRPr>
          </a:p>
        </p:txBody>
      </p:sp>
      <p:grpSp>
        <p:nvGrpSpPr>
          <p:cNvPr id="46" name="Google Shape;243;p3"/>
          <p:cNvGrpSpPr/>
          <p:nvPr/>
        </p:nvGrpSpPr>
        <p:grpSpPr>
          <a:xfrm>
            <a:off x="-455583" y="1563301"/>
            <a:ext cx="19658319" cy="830997"/>
            <a:chOff x="-288924" y="1892299"/>
            <a:chExt cx="19659598" cy="830899"/>
          </a:xfrm>
        </p:grpSpPr>
        <p:sp>
          <p:nvSpPr>
            <p:cNvPr id="47"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48" name="Google Shape;245;p3"/>
            <p:cNvSpPr txBox="1"/>
            <p:nvPr/>
          </p:nvSpPr>
          <p:spPr>
            <a:xfrm>
              <a:off x="1179622" y="1913523"/>
              <a:ext cx="822715" cy="7539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49"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Tính</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chất</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hóa</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học</a:t>
              </a:r>
              <a:endParaRPr sz="4800" b="1" dirty="0">
                <a:solidFill>
                  <a:srgbClr val="135F82"/>
                </a:solidFill>
                <a:latin typeface="Tahoma"/>
                <a:ea typeface="Tahoma"/>
                <a:cs typeface="Tahoma"/>
                <a:sym typeface="Tahoma"/>
              </a:endParaRPr>
            </a:p>
          </p:txBody>
        </p:sp>
      </p:grpSp>
      <p:grpSp>
        <p:nvGrpSpPr>
          <p:cNvPr id="50" name="Google Shape;247;p3"/>
          <p:cNvGrpSpPr/>
          <p:nvPr/>
        </p:nvGrpSpPr>
        <p:grpSpPr>
          <a:xfrm>
            <a:off x="1103562" y="2663775"/>
            <a:ext cx="5475038" cy="971306"/>
            <a:chOff x="166396" y="8755081"/>
            <a:chExt cx="4167639" cy="781943"/>
          </a:xfrm>
        </p:grpSpPr>
        <p:sp>
          <p:nvSpPr>
            <p:cNvPr id="51"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52" name="Google Shape;249;p3"/>
            <p:cNvGrpSpPr/>
            <p:nvPr/>
          </p:nvGrpSpPr>
          <p:grpSpPr>
            <a:xfrm>
              <a:off x="166396" y="8780577"/>
              <a:ext cx="702538" cy="572229"/>
              <a:chOff x="-145995" y="8633545"/>
              <a:chExt cx="787401" cy="641352"/>
            </a:xfrm>
          </p:grpSpPr>
          <p:sp>
            <p:nvSpPr>
              <p:cNvPr id="54"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5"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6"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7"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8"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9"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0"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1"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2"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3"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4"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5"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53" name="Google Shape;262;p3"/>
            <p:cNvSpPr txBox="1"/>
            <p:nvPr/>
          </p:nvSpPr>
          <p:spPr>
            <a:xfrm>
              <a:off x="932118" y="8770019"/>
              <a:ext cx="3338734" cy="644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err="1" smtClean="0">
                  <a:solidFill>
                    <a:schemeClr val="lt1"/>
                  </a:solidFill>
                  <a:latin typeface="Tahoma"/>
                  <a:ea typeface="Tahoma"/>
                  <a:cs typeface="Tahoma"/>
                  <a:sym typeface="Tahoma"/>
                </a:rPr>
                <a:t>Tính</a:t>
              </a:r>
              <a:r>
                <a:rPr lang="en-US" sz="4600" b="1" dirty="0" smtClean="0">
                  <a:solidFill>
                    <a:schemeClr val="lt1"/>
                  </a:solidFill>
                  <a:latin typeface="Tahoma"/>
                  <a:ea typeface="Tahoma"/>
                  <a:cs typeface="Tahoma"/>
                  <a:sym typeface="Tahoma"/>
                </a:rPr>
                <a:t> acid</a:t>
              </a:r>
              <a:endParaRPr sz="4600" b="1" dirty="0">
                <a:solidFill>
                  <a:schemeClr val="lt1"/>
                </a:solidFill>
                <a:latin typeface="Tahoma"/>
                <a:ea typeface="Tahoma"/>
                <a:cs typeface="Tahoma"/>
                <a:sym typeface="Tahoma"/>
              </a:endParaRPr>
            </a:p>
          </p:txBody>
        </p:sp>
      </p:grpSp>
    </p:spTree>
    <p:extLst>
      <p:ext uri="{BB962C8B-B14F-4D97-AF65-F5344CB8AC3E}">
        <p14:creationId xmlns:p14="http://schemas.microsoft.com/office/powerpoint/2010/main" val="3608683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par>
                          <p:cTn id="31" fill="hold" nodeType="afterGroup">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nodeType="afterGroup">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par>
                          <p:cTn id="45" fill="hold" nodeType="afterGroup">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par>
                          <p:cTn id="52" fill="hold" nodeType="afterGroup">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childTnLst>
                          </p:cTn>
                        </p:par>
                        <p:par>
                          <p:cTn id="59" fill="hold" nodeType="afterGroup">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childTnLst>
                          </p:cTn>
                        </p:par>
                        <p:par>
                          <p:cTn id="66" fill="hold" nodeType="afterGroup">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left)">
                                      <p:cBhvr>
                                        <p:cTn id="69" dur="500"/>
                                        <p:tgtEl>
                                          <p:spTgt spid="38"/>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left)">
                                      <p:cBhvr>
                                        <p:cTn id="72" dur="500"/>
                                        <p:tgtEl>
                                          <p:spTgt spid="39"/>
                                        </p:tgtEl>
                                      </p:cBhvr>
                                    </p:animEffect>
                                  </p:childTnLst>
                                </p:cTn>
                              </p:par>
                            </p:childTnLst>
                          </p:cTn>
                        </p:par>
                        <p:par>
                          <p:cTn id="73" fill="hold" nodeType="afterGroup">
                            <p:stCondLst>
                              <p:cond delay="4500"/>
                            </p:stCondLst>
                            <p:childTnLst>
                              <p:par>
                                <p:cTn id="74" presetID="22" presetClass="entr" presetSubtype="8" fill="hold" grpId="0"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wipe(left)">
                                      <p:cBhvr>
                                        <p:cTn id="76" dur="500"/>
                                        <p:tgtEl>
                                          <p:spTgt spid="4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200"/>
                                        <p:tgtEl>
                                          <p:spTgt spid="4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fade">
                                      <p:cBhvr>
                                        <p:cTn id="86" dur="2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animBg="1"/>
      <p:bldP spid="22" grpId="0" animBg="1"/>
      <p:bldP spid="23" grpId="0" animBg="1"/>
      <p:bldP spid="24" grpId="0" animBg="1"/>
      <p:bldP spid="25" grpId="0" animBg="1"/>
      <p:bldP spid="26" grpId="0"/>
      <p:bldP spid="27" grpId="0" animBg="1"/>
      <p:bldP spid="28" grpId="0"/>
      <p:bldP spid="35" grpId="0" animBg="1"/>
      <p:bldP spid="36" grpId="0"/>
      <p:bldP spid="37" grpId="0" animBg="1"/>
      <p:bldP spid="38" grpId="0"/>
      <p:bldP spid="39" grpId="0" animBg="1"/>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609831" y="1886168"/>
            <a:ext cx="22010533" cy="10821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
        <p:nvSpPr>
          <p:cNvPr id="3" name="Content Placeholder 2"/>
          <p:cNvSpPr>
            <a:spLocks noGrp="1" noChangeArrowheads="1"/>
          </p:cNvSpPr>
          <p:nvPr>
            <p:ph idx="1"/>
          </p:nvPr>
        </p:nvSpPr>
        <p:spPr>
          <a:xfrm>
            <a:off x="1209756" y="2327546"/>
            <a:ext cx="18978210" cy="9938901"/>
          </a:xfrm>
        </p:spPr>
        <p:txBody>
          <a:bodyPr/>
          <a:lstStyle/>
          <a:p>
            <a:pPr marL="0" indent="0" algn="just">
              <a:lnSpc>
                <a:spcPct val="114000"/>
              </a:lnSpc>
              <a:buNone/>
            </a:pPr>
            <a:r>
              <a:rPr lang="en-US" altLang="en-US" dirty="0" smtClean="0">
                <a:latin typeface="Times New Roman" pitchFamily="18" charset="0"/>
                <a:cs typeface="Times New Roman" pitchFamily="18" charset="0"/>
              </a:rPr>
              <a:t>        </a:t>
            </a:r>
            <a:r>
              <a:rPr lang="en-US" altLang="en-US" sz="6400" dirty="0">
                <a:latin typeface="Times New Roman" pitchFamily="18" charset="0"/>
                <a:cs typeface="Times New Roman" pitchFamily="18" charset="0"/>
              </a:rPr>
              <a:t>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COOH  +  KOH </a:t>
            </a:r>
          </a:p>
          <a:p>
            <a:pPr marL="0" indent="0" algn="just">
              <a:lnSpc>
                <a:spcPct val="114000"/>
              </a:lnSpc>
              <a:buNone/>
            </a:pPr>
            <a:r>
              <a:rPr lang="en-US" altLang="en-US" sz="6400" dirty="0">
                <a:latin typeface="Times New Roman" pitchFamily="18" charset="0"/>
                <a:cs typeface="Times New Roman" pitchFamily="18" charset="0"/>
              </a:rPr>
              <a:t>       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COOH  +  </a:t>
            </a:r>
            <a:r>
              <a:rPr lang="en-US" altLang="en-US" sz="6400" dirty="0" err="1">
                <a:latin typeface="Times New Roman" pitchFamily="18" charset="0"/>
                <a:cs typeface="Times New Roman" pitchFamily="18" charset="0"/>
              </a:rPr>
              <a:t>ZnO</a:t>
            </a:r>
            <a:endParaRPr lang="en-US" altLang="en-US" sz="6400" dirty="0">
              <a:latin typeface="Times New Roman" pitchFamily="18" charset="0"/>
              <a:cs typeface="Times New Roman" pitchFamily="18" charset="0"/>
            </a:endParaRPr>
          </a:p>
          <a:p>
            <a:pPr marL="0" indent="0" algn="just">
              <a:lnSpc>
                <a:spcPct val="114000"/>
              </a:lnSpc>
              <a:buNone/>
            </a:pPr>
            <a:r>
              <a:rPr lang="en-US" altLang="en-US" sz="6400" dirty="0">
                <a:latin typeface="Times New Roman" pitchFamily="18" charset="0"/>
                <a:cs typeface="Times New Roman" pitchFamily="18" charset="0"/>
              </a:rPr>
              <a:t>       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COOH  +  Cu</a:t>
            </a:r>
          </a:p>
          <a:p>
            <a:pPr marL="0" indent="0" algn="just">
              <a:lnSpc>
                <a:spcPct val="114000"/>
              </a:lnSpc>
              <a:buNone/>
            </a:pPr>
            <a:r>
              <a:rPr lang="en-US" altLang="en-US" sz="6400" dirty="0">
                <a:latin typeface="Times New Roman" pitchFamily="18" charset="0"/>
                <a:cs typeface="Times New Roman" pitchFamily="18" charset="0"/>
              </a:rPr>
              <a:t>       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COOH  +  Mg</a:t>
            </a:r>
          </a:p>
          <a:p>
            <a:pPr marL="0" indent="0" algn="just">
              <a:lnSpc>
                <a:spcPct val="114000"/>
              </a:lnSpc>
              <a:buNone/>
            </a:pPr>
            <a:r>
              <a:rPr lang="en-US" altLang="en-US" sz="6400" dirty="0">
                <a:latin typeface="Times New Roman" pitchFamily="18" charset="0"/>
                <a:cs typeface="Times New Roman" pitchFamily="18" charset="0"/>
              </a:rPr>
              <a:t>       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COOH  +  Na</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CO</a:t>
            </a:r>
            <a:r>
              <a:rPr lang="en-US" altLang="en-US" sz="6400" baseline="-25000" dirty="0">
                <a:latin typeface="Times New Roman" pitchFamily="18" charset="0"/>
                <a:cs typeface="Times New Roman" pitchFamily="18" charset="0"/>
              </a:rPr>
              <a:t>3</a:t>
            </a:r>
            <a:endParaRPr lang="en-US" altLang="en-US" sz="6400" dirty="0">
              <a:latin typeface="Times New Roman" pitchFamily="18" charset="0"/>
              <a:cs typeface="Times New Roman" pitchFamily="18" charset="0"/>
            </a:endParaRPr>
          </a:p>
          <a:p>
            <a:pPr marL="0" indent="0" algn="just">
              <a:lnSpc>
                <a:spcPct val="114000"/>
              </a:lnSpc>
              <a:buNone/>
            </a:pPr>
            <a:r>
              <a:rPr lang="en-US" altLang="en-US" sz="6400" dirty="0">
                <a:latin typeface="Times New Roman" pitchFamily="18" charset="0"/>
                <a:cs typeface="Times New Roman" pitchFamily="18" charset="0"/>
              </a:rPr>
              <a:t>       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COOH  +  </a:t>
            </a:r>
            <a:r>
              <a:rPr lang="en-US" altLang="en-US" sz="6400" dirty="0" err="1">
                <a:latin typeface="Times New Roman" pitchFamily="18" charset="0"/>
                <a:cs typeface="Times New Roman" pitchFamily="18" charset="0"/>
              </a:rPr>
              <a:t>NaCl</a:t>
            </a:r>
            <a:endParaRPr lang="en-US" altLang="en-US" sz="6400" dirty="0">
              <a:latin typeface="Times New Roman" pitchFamily="18" charset="0"/>
              <a:cs typeface="Times New Roman" pitchFamily="18" charset="0"/>
            </a:endParaRPr>
          </a:p>
          <a:p>
            <a:pPr marL="0" indent="0" algn="just">
              <a:lnSpc>
                <a:spcPct val="114000"/>
              </a:lnSpc>
              <a:buNone/>
            </a:pPr>
            <a:r>
              <a:rPr lang="en-US" altLang="en-US" sz="6400" dirty="0">
                <a:latin typeface="Times New Roman" pitchFamily="18" charset="0"/>
                <a:cs typeface="Times New Roman" pitchFamily="18" charset="0"/>
              </a:rPr>
              <a:t>       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COOH  +  </a:t>
            </a:r>
            <a:r>
              <a:rPr lang="en-US" altLang="en-US" sz="6400" dirty="0" err="1">
                <a:latin typeface="Times New Roman" pitchFamily="18" charset="0"/>
                <a:cs typeface="Times New Roman" pitchFamily="18" charset="0"/>
              </a:rPr>
              <a:t>Ca</a:t>
            </a:r>
            <a:r>
              <a:rPr lang="en-US" altLang="en-US" sz="6400" dirty="0">
                <a:latin typeface="Times New Roman" pitchFamily="18" charset="0"/>
                <a:cs typeface="Times New Roman" pitchFamily="18" charset="0"/>
              </a:rPr>
              <a:t>(OH)</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 </a:t>
            </a:r>
          </a:p>
        </p:txBody>
      </p:sp>
      <p:sp>
        <p:nvSpPr>
          <p:cNvPr id="4" name="Rectangle 3"/>
          <p:cNvSpPr/>
          <p:nvPr/>
        </p:nvSpPr>
        <p:spPr>
          <a:xfrm>
            <a:off x="6111454" y="1718844"/>
            <a:ext cx="11582386" cy="1539060"/>
          </a:xfrm>
          <a:prstGeom prst="rect">
            <a:avLst/>
          </a:prstGeom>
          <a:noFill/>
        </p:spPr>
        <p:txBody>
          <a:bodyPr wrap="none" lIns="182889" tIns="91445" rIns="182889" bIns="91445">
            <a:spAutoFit/>
          </a:bodyPr>
          <a:lstStyle/>
          <a:p>
            <a:pPr algn="ctr">
              <a:defRPr/>
            </a:pPr>
            <a:r>
              <a:rPr lang="en-U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NHIỆM VỤ HỌC TẬP</a:t>
            </a:r>
          </a:p>
        </p:txBody>
      </p:sp>
      <p:cxnSp>
        <p:nvCxnSpPr>
          <p:cNvPr id="6" name="Straight Arrow Connector 5"/>
          <p:cNvCxnSpPr/>
          <p:nvPr/>
        </p:nvCxnSpPr>
        <p:spPr>
          <a:xfrm>
            <a:off x="11084648" y="3032477"/>
            <a:ext cx="2095636"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11084648" y="4385184"/>
            <a:ext cx="2095636"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11084648" y="5829975"/>
            <a:ext cx="2095636"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11084648" y="7227137"/>
            <a:ext cx="2095636"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11084648" y="8468706"/>
            <a:ext cx="2095636"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11084648" y="9932550"/>
            <a:ext cx="2095636"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11084648" y="11396395"/>
            <a:ext cx="2095636"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sp>
        <p:nvSpPr>
          <p:cNvPr id="18" name="TextBox 17"/>
          <p:cNvSpPr txBox="1">
            <a:spLocks noChangeArrowheads="1"/>
          </p:cNvSpPr>
          <p:nvPr/>
        </p:nvSpPr>
        <p:spPr bwMode="auto">
          <a:xfrm>
            <a:off x="13913756" y="2311668"/>
            <a:ext cx="7560168" cy="116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dirty="0">
                <a:latin typeface="Times New Roman" pitchFamily="18" charset="0"/>
                <a:cs typeface="Times New Roman" pitchFamily="18" charset="0"/>
              </a:rPr>
              <a:t>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COOK  +   H</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O</a:t>
            </a:r>
          </a:p>
        </p:txBody>
      </p:sp>
      <p:sp>
        <p:nvSpPr>
          <p:cNvPr id="19" name="TextBox 18"/>
          <p:cNvSpPr txBox="1">
            <a:spLocks noChangeArrowheads="1"/>
          </p:cNvSpPr>
          <p:nvPr/>
        </p:nvSpPr>
        <p:spPr bwMode="auto">
          <a:xfrm>
            <a:off x="13662917" y="3715180"/>
            <a:ext cx="8655614" cy="11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dirty="0">
                <a:latin typeface="Times New Roman" pitchFamily="18" charset="0"/>
                <a:cs typeface="Times New Roman" pitchFamily="18" charset="0"/>
              </a:rPr>
              <a:t>(CH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Zn  +  H</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O</a:t>
            </a:r>
          </a:p>
        </p:txBody>
      </p:sp>
      <p:sp>
        <p:nvSpPr>
          <p:cNvPr id="20" name="TextBox 19"/>
          <p:cNvSpPr txBox="1">
            <a:spLocks noChangeArrowheads="1"/>
          </p:cNvSpPr>
          <p:nvPr/>
        </p:nvSpPr>
        <p:spPr bwMode="auto">
          <a:xfrm>
            <a:off x="13793098" y="7884439"/>
            <a:ext cx="9630403" cy="116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dirty="0">
                <a:latin typeface="Times New Roman" pitchFamily="18" charset="0"/>
                <a:cs typeface="Times New Roman" pitchFamily="18" charset="0"/>
              </a:rPr>
              <a:t>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COONa + CO</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 + H</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O</a:t>
            </a:r>
          </a:p>
        </p:txBody>
      </p:sp>
      <p:sp>
        <p:nvSpPr>
          <p:cNvPr id="21" name="TextBox 20"/>
          <p:cNvSpPr txBox="1">
            <a:spLocks noChangeArrowheads="1"/>
          </p:cNvSpPr>
          <p:nvPr/>
        </p:nvSpPr>
        <p:spPr bwMode="auto">
          <a:xfrm>
            <a:off x="13662917" y="6585713"/>
            <a:ext cx="8655614" cy="116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dirty="0">
                <a:latin typeface="Times New Roman" pitchFamily="18" charset="0"/>
                <a:cs typeface="Times New Roman" pitchFamily="18" charset="0"/>
              </a:rPr>
              <a:t>(CH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Mg +  H</a:t>
            </a:r>
            <a:r>
              <a:rPr lang="en-US" altLang="en-US" sz="6400" baseline="-25000" dirty="0">
                <a:latin typeface="Times New Roman" pitchFamily="18" charset="0"/>
                <a:cs typeface="Times New Roman" pitchFamily="18" charset="0"/>
              </a:rPr>
              <a:t>2</a:t>
            </a:r>
            <a:endParaRPr lang="en-US" altLang="en-US" sz="6400" dirty="0">
              <a:latin typeface="Times New Roman" pitchFamily="18" charset="0"/>
              <a:cs typeface="Times New Roman" pitchFamily="18" charset="0"/>
            </a:endParaRPr>
          </a:p>
        </p:txBody>
      </p:sp>
      <p:sp>
        <p:nvSpPr>
          <p:cNvPr id="22" name="TextBox 21"/>
          <p:cNvSpPr txBox="1">
            <a:spLocks noChangeArrowheads="1"/>
          </p:cNvSpPr>
          <p:nvPr/>
        </p:nvSpPr>
        <p:spPr bwMode="auto">
          <a:xfrm>
            <a:off x="13793099" y="10662885"/>
            <a:ext cx="8655614" cy="116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dirty="0">
                <a:latin typeface="Times New Roman" pitchFamily="18" charset="0"/>
                <a:cs typeface="Times New Roman" pitchFamily="18" charset="0"/>
              </a:rPr>
              <a:t>(CH</a:t>
            </a:r>
            <a:r>
              <a:rPr lang="en-US" altLang="en-US" sz="6400" baseline="-25000" dirty="0">
                <a:latin typeface="Times New Roman" pitchFamily="18" charset="0"/>
                <a:cs typeface="Times New Roman" pitchFamily="18" charset="0"/>
              </a:rPr>
              <a:t>3</a:t>
            </a:r>
            <a:r>
              <a:rPr lang="en-US" altLang="en-US" sz="6400" dirty="0">
                <a:latin typeface="Times New Roman" pitchFamily="18" charset="0"/>
                <a:cs typeface="Times New Roman" pitchFamily="18" charset="0"/>
              </a:rPr>
              <a:t>COO)</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Ca  +    H</a:t>
            </a:r>
            <a:r>
              <a:rPr lang="en-US" altLang="en-US" sz="6400" baseline="-25000" dirty="0">
                <a:latin typeface="Times New Roman" pitchFamily="18" charset="0"/>
                <a:cs typeface="Times New Roman" pitchFamily="18" charset="0"/>
              </a:rPr>
              <a:t>2</a:t>
            </a:r>
            <a:r>
              <a:rPr lang="en-US" altLang="en-US" sz="6400" dirty="0">
                <a:latin typeface="Times New Roman" pitchFamily="18" charset="0"/>
                <a:cs typeface="Times New Roman" pitchFamily="18" charset="0"/>
              </a:rPr>
              <a:t>O</a:t>
            </a:r>
          </a:p>
        </p:txBody>
      </p:sp>
      <p:cxnSp>
        <p:nvCxnSpPr>
          <p:cNvPr id="24" name="Straight Connector 23"/>
          <p:cNvCxnSpPr/>
          <p:nvPr/>
        </p:nvCxnSpPr>
        <p:spPr>
          <a:xfrm>
            <a:off x="11545052" y="5353671"/>
            <a:ext cx="1168476" cy="8478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V="1">
            <a:off x="11545052" y="5299689"/>
            <a:ext cx="1168476" cy="9907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545052" y="9510227"/>
            <a:ext cx="1168476" cy="8478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flipV="1">
            <a:off x="11545052" y="9462595"/>
            <a:ext cx="1168476" cy="9907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a:spLocks noChangeArrowheads="1"/>
          </p:cNvSpPr>
          <p:nvPr/>
        </p:nvSpPr>
        <p:spPr bwMode="auto">
          <a:xfrm>
            <a:off x="1858418" y="3799329"/>
            <a:ext cx="781101" cy="117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dirty="0">
                <a:latin typeface="Times New Roman" pitchFamily="18" charset="0"/>
                <a:cs typeface="Times New Roman" pitchFamily="18" charset="0"/>
              </a:rPr>
              <a:t>2</a:t>
            </a:r>
          </a:p>
        </p:txBody>
      </p:sp>
      <p:sp>
        <p:nvSpPr>
          <p:cNvPr id="33" name="TextBox 32"/>
          <p:cNvSpPr txBox="1">
            <a:spLocks noChangeArrowheads="1"/>
          </p:cNvSpPr>
          <p:nvPr/>
        </p:nvSpPr>
        <p:spPr bwMode="auto">
          <a:xfrm>
            <a:off x="13294593" y="7893964"/>
            <a:ext cx="781101" cy="116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a:latin typeface="Times New Roman" pitchFamily="18" charset="0"/>
                <a:cs typeface="Times New Roman" pitchFamily="18" charset="0"/>
              </a:rPr>
              <a:t>2</a:t>
            </a:r>
          </a:p>
        </p:txBody>
      </p:sp>
      <p:sp>
        <p:nvSpPr>
          <p:cNvPr id="34" name="TextBox 33"/>
          <p:cNvSpPr txBox="1">
            <a:spLocks noChangeArrowheads="1"/>
          </p:cNvSpPr>
          <p:nvPr/>
        </p:nvSpPr>
        <p:spPr bwMode="auto">
          <a:xfrm>
            <a:off x="2127389" y="6487277"/>
            <a:ext cx="781101" cy="116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a:latin typeface="Times New Roman" pitchFamily="18" charset="0"/>
                <a:cs typeface="Times New Roman" pitchFamily="18" charset="0"/>
              </a:rPr>
              <a:t>2</a:t>
            </a:r>
          </a:p>
        </p:txBody>
      </p:sp>
      <p:sp>
        <p:nvSpPr>
          <p:cNvPr id="35" name="TextBox 34"/>
          <p:cNvSpPr txBox="1">
            <a:spLocks noChangeArrowheads="1"/>
          </p:cNvSpPr>
          <p:nvPr/>
        </p:nvSpPr>
        <p:spPr bwMode="auto">
          <a:xfrm>
            <a:off x="2171842" y="10586675"/>
            <a:ext cx="781101" cy="11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a:latin typeface="Times New Roman" pitchFamily="18" charset="0"/>
                <a:cs typeface="Times New Roman" pitchFamily="18" charset="0"/>
              </a:rPr>
              <a:t>2</a:t>
            </a:r>
          </a:p>
        </p:txBody>
      </p:sp>
      <p:sp>
        <p:nvSpPr>
          <p:cNvPr id="36" name="TextBox 35"/>
          <p:cNvSpPr txBox="1">
            <a:spLocks noChangeArrowheads="1"/>
          </p:cNvSpPr>
          <p:nvPr/>
        </p:nvSpPr>
        <p:spPr bwMode="auto">
          <a:xfrm>
            <a:off x="2127389" y="7852686"/>
            <a:ext cx="781101" cy="117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a:latin typeface="Times New Roman" pitchFamily="18" charset="0"/>
                <a:cs typeface="Times New Roman" pitchFamily="18" charset="0"/>
              </a:rPr>
              <a:t>2</a:t>
            </a:r>
          </a:p>
        </p:txBody>
      </p:sp>
      <p:sp>
        <p:nvSpPr>
          <p:cNvPr id="37" name="TextBox 36"/>
          <p:cNvSpPr txBox="1">
            <a:spLocks noChangeArrowheads="1"/>
          </p:cNvSpPr>
          <p:nvPr/>
        </p:nvSpPr>
        <p:spPr bwMode="auto">
          <a:xfrm>
            <a:off x="19806941" y="10688287"/>
            <a:ext cx="781101" cy="116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a:latin typeface="Times New Roman" pitchFamily="18" charset="0"/>
                <a:cs typeface="Times New Roman" pitchFamily="18" charset="0"/>
              </a:rPr>
              <a:t>2</a:t>
            </a:r>
          </a:p>
        </p:txBody>
      </p:sp>
    </p:spTree>
    <p:extLst>
      <p:ext uri="{BB962C8B-B14F-4D97-AF65-F5344CB8AC3E}">
        <p14:creationId xmlns:p14="http://schemas.microsoft.com/office/powerpoint/2010/main" val="290770794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out)">
                                      <p:cBhvr>
                                        <p:cTn id="10" dur="1000"/>
                                        <p:tgtEl>
                                          <p:spTgt spid="3">
                                            <p:txEl>
                                              <p:pRg st="0" end="0"/>
                                            </p:txEl>
                                          </p:spTgt>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out)">
                                      <p:cBhvr>
                                        <p:cTn id="13" dur="1000"/>
                                        <p:tgtEl>
                                          <p:spTgt spid="3">
                                            <p:txEl>
                                              <p:pRg st="1" end="1"/>
                                            </p:txEl>
                                          </p:spTgt>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ircle(out)">
                                      <p:cBhvr>
                                        <p:cTn id="16" dur="1000"/>
                                        <p:tgtEl>
                                          <p:spTgt spid="3">
                                            <p:txEl>
                                              <p:pRg st="2" end="2"/>
                                            </p:txEl>
                                          </p:spTgt>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out)">
                                      <p:cBhvr>
                                        <p:cTn id="19" dur="1000"/>
                                        <p:tgtEl>
                                          <p:spTgt spid="3">
                                            <p:txEl>
                                              <p:pRg st="3" end="3"/>
                                            </p:txEl>
                                          </p:spTgt>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out)">
                                      <p:cBhvr>
                                        <p:cTn id="22" dur="1000"/>
                                        <p:tgtEl>
                                          <p:spTgt spid="3">
                                            <p:txEl>
                                              <p:pRg st="4" end="4"/>
                                            </p:txEl>
                                          </p:spTgt>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out)">
                                      <p:cBhvr>
                                        <p:cTn id="25" dur="1000"/>
                                        <p:tgtEl>
                                          <p:spTgt spid="3">
                                            <p:txEl>
                                              <p:pRg st="5" end="5"/>
                                            </p:txEl>
                                          </p:spTgt>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out)">
                                      <p:cBhvr>
                                        <p:cTn id="28" dur="1000"/>
                                        <p:tgtEl>
                                          <p:spTgt spid="3">
                                            <p:txEl>
                                              <p:pRg st="6" end="6"/>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42" presetClass="exit" presetSubtype="0" fill="hold" grpId="0" nodeType="withEffect">
                                  <p:stCondLst>
                                    <p:cond delay="0"/>
                                  </p:stCondLst>
                                  <p:childTnLst>
                                    <p:animEffect transition="out" filter="fade">
                                      <p:cBhvr>
                                        <p:cTn id="33" dur="1000"/>
                                        <p:tgtEl>
                                          <p:spTgt spid="4"/>
                                        </p:tgtEl>
                                      </p:cBhvr>
                                    </p:animEffect>
                                    <p:anim calcmode="lin" valueType="num">
                                      <p:cBhvr>
                                        <p:cTn id="34" dur="1000"/>
                                        <p:tgtEl>
                                          <p:spTgt spid="4"/>
                                        </p:tgtEl>
                                        <p:attrNameLst>
                                          <p:attrName>ppt_x</p:attrName>
                                        </p:attrNameLst>
                                      </p:cBhvr>
                                      <p:tavLst>
                                        <p:tav tm="0">
                                          <p:val>
                                            <p:strVal val="ppt_x"/>
                                          </p:val>
                                        </p:tav>
                                        <p:tav tm="100000">
                                          <p:val>
                                            <p:strVal val="ppt_x"/>
                                          </p:val>
                                        </p:tav>
                                      </p:tavLst>
                                    </p:anim>
                                    <p:anim calcmode="lin" valueType="num">
                                      <p:cBhvr>
                                        <p:cTn id="35" dur="1000"/>
                                        <p:tgtEl>
                                          <p:spTgt spid="4"/>
                                        </p:tgtEl>
                                        <p:attrNameLst>
                                          <p:attrName>ppt_y</p:attrName>
                                        </p:attrNameLst>
                                      </p:cBhvr>
                                      <p:tavLst>
                                        <p:tav tm="0">
                                          <p:val>
                                            <p:strVal val="ppt_y"/>
                                          </p:val>
                                        </p:tav>
                                        <p:tav tm="100000">
                                          <p:val>
                                            <p:strVal val="ppt_y+.1"/>
                                          </p:val>
                                        </p:tav>
                                      </p:tavLst>
                                    </p:anim>
                                    <p:set>
                                      <p:cBhvr>
                                        <p:cTn id="36" dur="1" fill="hold">
                                          <p:stCondLst>
                                            <p:cond delay="999"/>
                                          </p:stCondLst>
                                        </p:cTn>
                                        <p:tgtEl>
                                          <p:spTgt spid="4"/>
                                        </p:tgtEl>
                                        <p:attrNameLst>
                                          <p:attrName>style.visibility</p:attrName>
                                        </p:attrNameLst>
                                      </p:cBhvr>
                                      <p:to>
                                        <p:strVal val="hidden"/>
                                      </p:to>
                                    </p:set>
                                  </p:childTnLst>
                                </p:cTn>
                              </p:par>
                              <p:par>
                                <p:cTn id="37" presetID="22" presetClass="entr" presetSubtype="8"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2" presetClass="entr" presetSubtype="8"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22" presetClass="entr" presetSubtype="8"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22" presetClass="entr" presetSubtype="8"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par>
                                <p:cTn id="49" presetID="22" presetClass="entr" presetSubtype="8"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par>
                                <p:cTn id="73" presetID="22" presetClass="entr" presetSubtype="1"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up)">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500"/>
                                        <p:tgtEl>
                                          <p:spTgt spid="2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left)">
                                      <p:cBhvr>
                                        <p:cTn id="88" dur="500"/>
                                        <p:tgtEl>
                                          <p:spTgt spid="20"/>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down)">
                                      <p:cBhvr>
                                        <p:cTn id="91" dur="500"/>
                                        <p:tgtEl>
                                          <p:spTgt spid="36"/>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wipe(down)">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up)">
                                      <p:cBhvr>
                                        <p:cTn id="99" dur="500"/>
                                        <p:tgtEl>
                                          <p:spTgt spid="31"/>
                                        </p:tgtEl>
                                      </p:cBhvr>
                                    </p:animEffect>
                                  </p:childTnLst>
                                </p:cTn>
                              </p:par>
                              <p:par>
                                <p:cTn id="100" presetID="22" presetClass="entr" presetSubtype="1" fill="hold"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wipe(up)">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wipe(left)">
                                      <p:cBhvr>
                                        <p:cTn id="107" dur="500"/>
                                        <p:tgtEl>
                                          <p:spTgt spid="22"/>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wipe(down)">
                                      <p:cBhvr>
                                        <p:cTn id="110" dur="500"/>
                                        <p:tgtEl>
                                          <p:spTgt spid="35"/>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wipe(down)">
                                      <p:cBhvr>
                                        <p:cTn id="1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4" grpId="0"/>
      <p:bldP spid="18" grpId="0"/>
      <p:bldP spid="19" grpId="0"/>
      <p:bldP spid="20" grpId="0"/>
      <p:bldP spid="21" grpId="0"/>
      <p:bldP spid="22" grpId="0"/>
      <p:bldP spid="32" grpId="0"/>
      <p:bldP spid="33" grpId="0"/>
      <p:bldP spid="34"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oogle Shape;243;p3"/>
          <p:cNvGrpSpPr/>
          <p:nvPr/>
        </p:nvGrpSpPr>
        <p:grpSpPr>
          <a:xfrm>
            <a:off x="0" y="1604053"/>
            <a:ext cx="19658319" cy="830997"/>
            <a:chOff x="-288924" y="1892299"/>
            <a:chExt cx="19659598" cy="830899"/>
          </a:xfrm>
        </p:grpSpPr>
        <p:sp>
          <p:nvSpPr>
            <p:cNvPr id="30"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31" name="Google Shape;245;p3"/>
            <p:cNvSpPr txBox="1"/>
            <p:nvPr/>
          </p:nvSpPr>
          <p:spPr>
            <a:xfrm>
              <a:off x="1179622" y="1913523"/>
              <a:ext cx="822715" cy="7539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32"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err="1" smtClean="0">
                  <a:solidFill>
                    <a:srgbClr val="135F82"/>
                  </a:solidFill>
                  <a:latin typeface="Tahoma"/>
                  <a:ea typeface="Tahoma"/>
                  <a:cs typeface="Tahoma"/>
                  <a:sym typeface="Tahoma"/>
                </a:rPr>
                <a:t>Tính</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chất</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hóa</a:t>
              </a:r>
              <a:r>
                <a:rPr lang="en-US" sz="4800" b="1" dirty="0" smtClean="0">
                  <a:solidFill>
                    <a:srgbClr val="135F82"/>
                  </a:solidFill>
                  <a:latin typeface="Tahoma"/>
                  <a:ea typeface="Tahoma"/>
                  <a:cs typeface="Tahoma"/>
                  <a:sym typeface="Tahoma"/>
                </a:rPr>
                <a:t> </a:t>
              </a:r>
              <a:r>
                <a:rPr lang="en-US" sz="4800" b="1" dirty="0" err="1" smtClean="0">
                  <a:solidFill>
                    <a:srgbClr val="135F82"/>
                  </a:solidFill>
                  <a:latin typeface="Tahoma"/>
                  <a:ea typeface="Tahoma"/>
                  <a:cs typeface="Tahoma"/>
                  <a:sym typeface="Tahoma"/>
                </a:rPr>
                <a:t>học</a:t>
              </a:r>
              <a:endParaRPr sz="4800" b="1" dirty="0">
                <a:solidFill>
                  <a:srgbClr val="135F82"/>
                </a:solidFill>
                <a:latin typeface="Tahoma"/>
                <a:ea typeface="Tahoma"/>
                <a:cs typeface="Tahoma"/>
                <a:sym typeface="Tahoma"/>
              </a:endParaRPr>
            </a:p>
          </p:txBody>
        </p:sp>
      </p:grpSp>
      <p:grpSp>
        <p:nvGrpSpPr>
          <p:cNvPr id="33" name="Google Shape;247;p3"/>
          <p:cNvGrpSpPr/>
          <p:nvPr/>
        </p:nvGrpSpPr>
        <p:grpSpPr>
          <a:xfrm>
            <a:off x="1103562" y="2663775"/>
            <a:ext cx="8463237" cy="971306"/>
            <a:chOff x="166396" y="8755081"/>
            <a:chExt cx="4657588" cy="781943"/>
          </a:xfrm>
        </p:grpSpPr>
        <p:sp>
          <p:nvSpPr>
            <p:cNvPr id="34"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35" name="Google Shape;249;p3"/>
            <p:cNvGrpSpPr/>
            <p:nvPr/>
          </p:nvGrpSpPr>
          <p:grpSpPr>
            <a:xfrm>
              <a:off x="166396" y="8780577"/>
              <a:ext cx="702538" cy="572229"/>
              <a:chOff x="-145995" y="8633545"/>
              <a:chExt cx="787401" cy="641352"/>
            </a:xfrm>
          </p:grpSpPr>
          <p:sp>
            <p:nvSpPr>
              <p:cNvPr id="37"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8"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9"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0"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1"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2"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3"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4"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5"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6"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7"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8"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36" name="Google Shape;262;p3"/>
            <p:cNvSpPr txBox="1"/>
            <p:nvPr/>
          </p:nvSpPr>
          <p:spPr>
            <a:xfrm>
              <a:off x="932118" y="8770019"/>
              <a:ext cx="3891866" cy="644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err="1" smtClean="0">
                  <a:solidFill>
                    <a:schemeClr val="lt1"/>
                  </a:solidFill>
                  <a:latin typeface="Tahoma"/>
                  <a:ea typeface="Tahoma"/>
                  <a:cs typeface="Tahoma"/>
                  <a:sym typeface="Tahoma"/>
                </a:rPr>
                <a:t>Phản</a:t>
              </a:r>
              <a:r>
                <a:rPr lang="en-US" sz="4600" b="1" dirty="0" smtClean="0">
                  <a:solidFill>
                    <a:schemeClr val="lt1"/>
                  </a:solidFill>
                  <a:latin typeface="Tahoma"/>
                  <a:ea typeface="Tahoma"/>
                  <a:cs typeface="Tahoma"/>
                  <a:sym typeface="Tahoma"/>
                </a:rPr>
                <a:t> </a:t>
              </a:r>
              <a:r>
                <a:rPr lang="en-US" sz="4600" b="1" dirty="0" err="1" smtClean="0">
                  <a:solidFill>
                    <a:schemeClr val="lt1"/>
                  </a:solidFill>
                  <a:latin typeface="Tahoma"/>
                  <a:ea typeface="Tahoma"/>
                  <a:cs typeface="Tahoma"/>
                  <a:sym typeface="Tahoma"/>
                </a:rPr>
                <a:t>ứng</a:t>
              </a:r>
              <a:r>
                <a:rPr lang="en-US" sz="4600" b="1" dirty="0" smtClean="0">
                  <a:solidFill>
                    <a:schemeClr val="lt1"/>
                  </a:solidFill>
                  <a:latin typeface="Tahoma"/>
                  <a:ea typeface="Tahoma"/>
                  <a:cs typeface="Tahoma"/>
                  <a:sym typeface="Tahoma"/>
                </a:rPr>
                <a:t> ester </a:t>
              </a:r>
              <a:r>
                <a:rPr lang="en-US" sz="4600" b="1" dirty="0" err="1" smtClean="0">
                  <a:solidFill>
                    <a:schemeClr val="lt1"/>
                  </a:solidFill>
                  <a:latin typeface="Tahoma"/>
                  <a:ea typeface="Tahoma"/>
                  <a:cs typeface="Tahoma"/>
                  <a:sym typeface="Tahoma"/>
                </a:rPr>
                <a:t>hóa</a:t>
              </a:r>
              <a:endParaRPr sz="4600" b="1" dirty="0">
                <a:solidFill>
                  <a:schemeClr val="lt1"/>
                </a:solidFill>
                <a:latin typeface="Tahoma"/>
                <a:ea typeface="Tahoma"/>
                <a:cs typeface="Tahoma"/>
                <a:sym typeface="Tahoma"/>
              </a:endParaRPr>
            </a:p>
          </p:txBody>
        </p:sp>
      </p:gr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505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00"/>
                                        <p:tgtEl>
                                          <p:spTgt spid="33"/>
                                        </p:tgtEl>
                                      </p:cBhvr>
                                    </p:animEffect>
                                  </p:childTnLst>
                                </p:cTn>
                              </p:par>
                              <p:par>
                                <p:cTn id="13" presetID="42" presetClass="exit" presetSubtype="0" fill="hold" nodeType="withEffect">
                                  <p:stCondLst>
                                    <p:cond delay="0"/>
                                  </p:stCondLst>
                                  <p:childTnLst>
                                    <p:animEffect transition="out" filter="fade">
                                      <p:cBhvr>
                                        <p:cTn id="14" dur="1000"/>
                                        <p:tgtEl>
                                          <p:spTgt spid="29"/>
                                        </p:tgtEl>
                                      </p:cBhvr>
                                    </p:animEffect>
                                    <p:anim calcmode="lin" valueType="num">
                                      <p:cBhvr>
                                        <p:cTn id="15" dur="1000"/>
                                        <p:tgtEl>
                                          <p:spTgt spid="29"/>
                                        </p:tgtEl>
                                        <p:attrNameLst>
                                          <p:attrName>ppt_x</p:attrName>
                                        </p:attrNameLst>
                                      </p:cBhvr>
                                      <p:tavLst>
                                        <p:tav tm="0">
                                          <p:val>
                                            <p:strVal val="ppt_x"/>
                                          </p:val>
                                        </p:tav>
                                        <p:tav tm="100000">
                                          <p:val>
                                            <p:strVal val="ppt_x"/>
                                          </p:val>
                                        </p:tav>
                                      </p:tavLst>
                                    </p:anim>
                                    <p:anim calcmode="lin" valueType="num">
                                      <p:cBhvr>
                                        <p:cTn id="16" dur="1000"/>
                                        <p:tgtEl>
                                          <p:spTgt spid="29"/>
                                        </p:tgtEl>
                                        <p:attrNameLst>
                                          <p:attrName>ppt_y</p:attrName>
                                        </p:attrNameLst>
                                      </p:cBhvr>
                                      <p:tavLst>
                                        <p:tav tm="0">
                                          <p:val>
                                            <p:strVal val="ppt_y"/>
                                          </p:val>
                                        </p:tav>
                                        <p:tav tm="100000">
                                          <p:val>
                                            <p:strVal val="ppt_y+.1"/>
                                          </p:val>
                                        </p:tav>
                                      </p:tavLst>
                                    </p:anim>
                                    <p:set>
                                      <p:cBhvr>
                                        <p:cTn id="17" dur="1" fill="hold">
                                          <p:stCondLst>
                                            <p:cond delay="999"/>
                                          </p:stCondLst>
                                        </p:cTn>
                                        <p:tgtEl>
                                          <p:spTgt spid="29"/>
                                        </p:tgtEl>
                                        <p:attrNameLst>
                                          <p:attrName>style.visibility</p:attrName>
                                        </p:attrNameLst>
                                      </p:cBhvr>
                                      <p:to>
                                        <p:strVal val="hidden"/>
                                      </p:to>
                                    </p:set>
                                  </p:childTnLst>
                                </p:cTn>
                              </p:par>
                              <p:par>
                                <p:cTn id="18" presetID="42" presetClass="exit" presetSubtype="0" fill="hold" nodeType="withEffect">
                                  <p:stCondLst>
                                    <p:cond delay="0"/>
                                  </p:stCondLst>
                                  <p:childTnLst>
                                    <p:animEffect transition="out" filter="fade">
                                      <p:cBhvr>
                                        <p:cTn id="19" dur="1000"/>
                                        <p:tgtEl>
                                          <p:spTgt spid="33"/>
                                        </p:tgtEl>
                                      </p:cBhvr>
                                    </p:animEffect>
                                    <p:anim calcmode="lin" valueType="num">
                                      <p:cBhvr>
                                        <p:cTn id="20" dur="1000"/>
                                        <p:tgtEl>
                                          <p:spTgt spid="33"/>
                                        </p:tgtEl>
                                        <p:attrNameLst>
                                          <p:attrName>ppt_x</p:attrName>
                                        </p:attrNameLst>
                                      </p:cBhvr>
                                      <p:tavLst>
                                        <p:tav tm="0">
                                          <p:val>
                                            <p:strVal val="ppt_x"/>
                                          </p:val>
                                        </p:tav>
                                        <p:tav tm="100000">
                                          <p:val>
                                            <p:strVal val="ppt_x"/>
                                          </p:val>
                                        </p:tav>
                                      </p:tavLst>
                                    </p:anim>
                                    <p:anim calcmode="lin" valueType="num">
                                      <p:cBhvr>
                                        <p:cTn id="21" dur="1000"/>
                                        <p:tgtEl>
                                          <p:spTgt spid="33"/>
                                        </p:tgtEl>
                                        <p:attrNameLst>
                                          <p:attrName>ppt_y</p:attrName>
                                        </p:attrNameLst>
                                      </p:cBhvr>
                                      <p:tavLst>
                                        <p:tav tm="0">
                                          <p:val>
                                            <p:strVal val="ppt_y"/>
                                          </p:val>
                                        </p:tav>
                                        <p:tav tm="100000">
                                          <p:val>
                                            <p:strVal val="ppt_y+.1"/>
                                          </p:val>
                                        </p:tav>
                                      </p:tavLst>
                                    </p:anim>
                                    <p:set>
                                      <p:cBhvr>
                                        <p:cTn id="22"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1343114" y="1451144"/>
            <a:ext cx="1084968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05239" y="1447968"/>
            <a:ext cx="0" cy="10796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14"/>
          <p:cNvSpPr>
            <a:spLocks noChangeArrowheads="1"/>
          </p:cNvSpPr>
          <p:nvPr/>
        </p:nvSpPr>
        <p:spPr bwMode="auto">
          <a:xfrm>
            <a:off x="16222133" y="4702720"/>
            <a:ext cx="1842510" cy="92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9" tIns="91445" rIns="182889" bIns="91445">
            <a:spAutoFit/>
          </a:bodyPr>
          <a:lstStyle/>
          <a:p>
            <a:pPr eaLnBrk="1" hangingPunct="1"/>
            <a:r>
              <a:rPr lang="en-US" altLang="en-US" sz="4800" b="1" dirty="0" smtClean="0">
                <a:solidFill>
                  <a:srgbClr val="0033CC"/>
                </a:solidFill>
                <a:latin typeface="Arial" pitchFamily="34" charset="0"/>
                <a:cs typeface="Arial" pitchFamily="34" charset="0"/>
              </a:rPr>
              <a:t>ester</a:t>
            </a:r>
            <a:endParaRPr lang="en-US" altLang="en-US" sz="4800" b="1" dirty="0">
              <a:solidFill>
                <a:srgbClr val="0033CC"/>
              </a:solidFill>
              <a:latin typeface="Arial" pitchFamily="34" charset="0"/>
              <a:cs typeface="Arial" pitchFamily="34" charset="0"/>
            </a:endParaRPr>
          </a:p>
        </p:txBody>
      </p:sp>
      <p:sp>
        <p:nvSpPr>
          <p:cNvPr id="8" name="Text Box 16"/>
          <p:cNvSpPr txBox="1">
            <a:spLocks noChangeArrowheads="1"/>
          </p:cNvSpPr>
          <p:nvPr/>
        </p:nvSpPr>
        <p:spPr bwMode="auto">
          <a:xfrm>
            <a:off x="3299544" y="3686604"/>
            <a:ext cx="7098756" cy="1108006"/>
          </a:xfrm>
          <a:prstGeom prst="rect">
            <a:avLst/>
          </a:prstGeom>
          <a:noFill/>
          <a:ln>
            <a:noFill/>
          </a:ln>
          <a:effectLst/>
        </p:spPr>
        <p:txBody>
          <a:bodyPr wrap="none" lIns="182889" tIns="91445" rIns="182889" bIns="9144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6000" b="1" dirty="0">
                <a:solidFill>
                  <a:srgbClr val="FF0000"/>
                </a:solidFill>
                <a:latin typeface="Arial" panose="020B0604020202020204" pitchFamily="34" charset="0"/>
                <a:cs typeface="Arial" panose="020B0604020202020204" pitchFamily="34" charset="0"/>
              </a:rPr>
              <a:t>RCO</a:t>
            </a:r>
            <a:r>
              <a:rPr lang="en-US" altLang="en-US" sz="6000" b="1" dirty="0">
                <a:latin typeface="Arial" panose="020B0604020202020204" pitchFamily="34" charset="0"/>
                <a:cs typeface="Arial" panose="020B0604020202020204" pitchFamily="34" charset="0"/>
              </a:rPr>
              <a:t>OH    +   </a:t>
            </a:r>
            <a:r>
              <a:rPr lang="en-US" altLang="en-US" sz="6000" b="1" dirty="0" smtClean="0">
                <a:latin typeface="Arial" panose="020B0604020202020204" pitchFamily="34" charset="0"/>
                <a:cs typeface="Arial" panose="020B0604020202020204" pitchFamily="34" charset="0"/>
              </a:rPr>
              <a:t>H</a:t>
            </a:r>
            <a:r>
              <a:rPr lang="en-US" altLang="en-US" sz="6000" b="1" dirty="0" smtClean="0">
                <a:solidFill>
                  <a:schemeClr val="accent5">
                    <a:lumMod val="75000"/>
                  </a:schemeClr>
                </a:solidFill>
                <a:latin typeface="Arial" panose="020B0604020202020204" pitchFamily="34" charset="0"/>
                <a:cs typeface="Arial" panose="020B0604020202020204" pitchFamily="34" charset="0"/>
              </a:rPr>
              <a:t>OR’</a:t>
            </a:r>
            <a:endParaRPr lang="en-US" altLang="en-US" sz="6000" b="1" dirty="0">
              <a:latin typeface="Arial" panose="020B0604020202020204" pitchFamily="34" charset="0"/>
              <a:cs typeface="Arial" panose="020B0604020202020204" pitchFamily="34" charset="0"/>
            </a:endParaRPr>
          </a:p>
        </p:txBody>
      </p:sp>
      <p:sp>
        <p:nvSpPr>
          <p:cNvPr id="11" name="Text Box 17"/>
          <p:cNvSpPr txBox="1">
            <a:spLocks noChangeArrowheads="1"/>
          </p:cNvSpPr>
          <p:nvPr/>
        </p:nvSpPr>
        <p:spPr bwMode="auto">
          <a:xfrm>
            <a:off x="15545812" y="3658025"/>
            <a:ext cx="8131706" cy="1108006"/>
          </a:xfrm>
          <a:prstGeom prst="rect">
            <a:avLst/>
          </a:prstGeom>
          <a:noFill/>
          <a:ln>
            <a:noFill/>
          </a:ln>
          <a:effectLst/>
        </p:spPr>
        <p:txBody>
          <a:bodyPr lIns="182889" tIns="91445" rIns="182889" bIns="9144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6000" b="1" dirty="0">
                <a:latin typeface="Arial" panose="020B0604020202020204" pitchFamily="34" charset="0"/>
                <a:cs typeface="Arial" panose="020B0604020202020204" pitchFamily="34" charset="0"/>
              </a:rPr>
              <a:t>  </a:t>
            </a:r>
            <a:r>
              <a:rPr lang="en-US" altLang="en-US" sz="6000" b="1" dirty="0">
                <a:solidFill>
                  <a:srgbClr val="FF0000"/>
                </a:solidFill>
                <a:latin typeface="Arial" panose="020B0604020202020204" pitchFamily="34" charset="0"/>
                <a:cs typeface="Arial" panose="020B0604020202020204" pitchFamily="34" charset="0"/>
              </a:rPr>
              <a:t>RCO</a:t>
            </a:r>
            <a:r>
              <a:rPr lang="en-US" altLang="en-US" sz="6000" b="1" dirty="0">
                <a:solidFill>
                  <a:schemeClr val="accent5">
                    <a:lumMod val="75000"/>
                  </a:schemeClr>
                </a:solidFill>
                <a:latin typeface="Arial" panose="020B0604020202020204" pitchFamily="34" charset="0"/>
                <a:cs typeface="Arial" panose="020B0604020202020204" pitchFamily="34" charset="0"/>
              </a:rPr>
              <a:t>OR’   </a:t>
            </a:r>
            <a:r>
              <a:rPr lang="en-US" altLang="en-US" sz="6000" b="1" dirty="0">
                <a:latin typeface="Arial" panose="020B0604020202020204" pitchFamily="34" charset="0"/>
                <a:cs typeface="Arial" panose="020B0604020202020204" pitchFamily="34" charset="0"/>
              </a:rPr>
              <a:t>+  H</a:t>
            </a:r>
            <a:r>
              <a:rPr lang="en-US" altLang="en-US" sz="6000" b="1" baseline="-25000" dirty="0">
                <a:latin typeface="Arial" panose="020B0604020202020204" pitchFamily="34" charset="0"/>
                <a:cs typeface="Arial" panose="020B0604020202020204" pitchFamily="34" charset="0"/>
              </a:rPr>
              <a:t>2</a:t>
            </a:r>
            <a:r>
              <a:rPr lang="en-US" altLang="en-US" sz="6000" b="1" dirty="0">
                <a:latin typeface="Arial" panose="020B0604020202020204" pitchFamily="34" charset="0"/>
                <a:cs typeface="Arial" panose="020B0604020202020204" pitchFamily="34" charset="0"/>
              </a:rPr>
              <a:t>O</a:t>
            </a:r>
            <a:endParaRPr lang="en-US" altLang="en-US" sz="6000" b="1" baseline="-25000" dirty="0">
              <a:latin typeface="Arial" panose="020B0604020202020204" pitchFamily="34" charset="0"/>
              <a:cs typeface="Arial" panose="020B0604020202020204" pitchFamily="34" charset="0"/>
            </a:endParaRPr>
          </a:p>
        </p:txBody>
      </p:sp>
      <p:grpSp>
        <p:nvGrpSpPr>
          <p:cNvPr id="12" name="Group 18"/>
          <p:cNvGrpSpPr>
            <a:grpSpLocks/>
          </p:cNvGrpSpPr>
          <p:nvPr/>
        </p:nvGrpSpPr>
        <p:grpSpPr bwMode="auto">
          <a:xfrm>
            <a:off x="10440080" y="3175368"/>
            <a:ext cx="5283544" cy="1092326"/>
            <a:chOff x="2290" y="3067"/>
            <a:chExt cx="1338" cy="329"/>
          </a:xfrm>
        </p:grpSpPr>
        <p:sp>
          <p:nvSpPr>
            <p:cNvPr id="10282" name="Line 19"/>
            <p:cNvSpPr>
              <a:spLocks noChangeShapeType="1"/>
            </p:cNvSpPr>
            <p:nvPr/>
          </p:nvSpPr>
          <p:spPr bwMode="auto">
            <a:xfrm>
              <a:off x="2290" y="3334"/>
              <a:ext cx="132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3" name="Line 20"/>
            <p:cNvSpPr>
              <a:spLocks noChangeShapeType="1"/>
            </p:cNvSpPr>
            <p:nvPr/>
          </p:nvSpPr>
          <p:spPr bwMode="auto">
            <a:xfrm>
              <a:off x="2299" y="3396"/>
              <a:ext cx="1329" cy="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4" name="Text Box 21"/>
            <p:cNvSpPr txBox="1">
              <a:spLocks noChangeArrowheads="1"/>
            </p:cNvSpPr>
            <p:nvPr/>
          </p:nvSpPr>
          <p:spPr bwMode="auto">
            <a:xfrm>
              <a:off x="2415" y="3067"/>
              <a:ext cx="10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4800" b="1">
                  <a:solidFill>
                    <a:srgbClr val="FF0000"/>
                  </a:solidFill>
                  <a:latin typeface="Arial" pitchFamily="34" charset="0"/>
                  <a:cs typeface="Arial" pitchFamily="34" charset="0"/>
                </a:rPr>
                <a:t>H</a:t>
              </a:r>
              <a:r>
                <a:rPr lang="en-US" altLang="en-US" sz="4800" b="1" baseline="-25000">
                  <a:solidFill>
                    <a:srgbClr val="FF0000"/>
                  </a:solidFill>
                  <a:latin typeface="Arial" pitchFamily="34" charset="0"/>
                  <a:cs typeface="Arial" pitchFamily="34" charset="0"/>
                </a:rPr>
                <a:t>2</a:t>
              </a:r>
              <a:r>
                <a:rPr lang="en-US" altLang="en-US" sz="4800" b="1">
                  <a:solidFill>
                    <a:srgbClr val="FF0000"/>
                  </a:solidFill>
                  <a:latin typeface="Arial" pitchFamily="34" charset="0"/>
                  <a:cs typeface="Arial" pitchFamily="34" charset="0"/>
                </a:rPr>
                <a:t>SO</a:t>
              </a:r>
              <a:r>
                <a:rPr lang="en-US" altLang="en-US" sz="4800" b="1" baseline="-25000">
                  <a:solidFill>
                    <a:srgbClr val="FF0000"/>
                  </a:solidFill>
                  <a:latin typeface="Arial" pitchFamily="34" charset="0"/>
                  <a:cs typeface="Arial" pitchFamily="34" charset="0"/>
                </a:rPr>
                <a:t>4</a:t>
              </a:r>
              <a:r>
                <a:rPr lang="en-US" altLang="en-US" sz="4800" b="1">
                  <a:solidFill>
                    <a:srgbClr val="FF0000"/>
                  </a:solidFill>
                  <a:latin typeface="Arial" pitchFamily="34" charset="0"/>
                  <a:cs typeface="Arial" pitchFamily="34" charset="0"/>
                </a:rPr>
                <a:t> đặc, t</a:t>
              </a:r>
              <a:r>
                <a:rPr lang="en-US" altLang="en-US" sz="4800" b="1" baseline="30000">
                  <a:solidFill>
                    <a:srgbClr val="FF0000"/>
                  </a:solidFill>
                  <a:latin typeface="Arial" pitchFamily="34" charset="0"/>
                  <a:cs typeface="Arial" pitchFamily="34" charset="0"/>
                </a:rPr>
                <a:t>0</a:t>
              </a:r>
            </a:p>
          </p:txBody>
        </p:sp>
      </p:grpSp>
      <p:sp>
        <p:nvSpPr>
          <p:cNvPr id="10250" name="Text Box 22"/>
          <p:cNvSpPr txBox="1">
            <a:spLocks noChangeArrowheads="1"/>
          </p:cNvSpPr>
          <p:nvPr/>
        </p:nvSpPr>
        <p:spPr bwMode="auto">
          <a:xfrm>
            <a:off x="1343115" y="2575225"/>
            <a:ext cx="3902328" cy="104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5600" b="1" u="sng">
                <a:solidFill>
                  <a:srgbClr val="9933FF"/>
                </a:solidFill>
                <a:latin typeface="Times New Roman" pitchFamily="18" charset="0"/>
                <a:cs typeface="Times New Roman" pitchFamily="18" charset="0"/>
              </a:rPr>
              <a:t>Tổng quát:</a:t>
            </a:r>
            <a:endParaRPr lang="en-US" altLang="en-US" b="1" u="sng">
              <a:latin typeface="Times New Roman" pitchFamily="18" charset="0"/>
              <a:cs typeface="Times New Roman" pitchFamily="18" charset="0"/>
            </a:endParaRPr>
          </a:p>
        </p:txBody>
      </p:sp>
      <p:grpSp>
        <p:nvGrpSpPr>
          <p:cNvPr id="19" name="Group 51"/>
          <p:cNvGrpSpPr>
            <a:grpSpLocks/>
          </p:cNvGrpSpPr>
          <p:nvPr/>
        </p:nvGrpSpPr>
        <p:grpSpPr bwMode="auto">
          <a:xfrm>
            <a:off x="10090807" y="6544433"/>
            <a:ext cx="3187908" cy="1041521"/>
            <a:chOff x="2016" y="3336"/>
            <a:chExt cx="1088" cy="328"/>
          </a:xfrm>
        </p:grpSpPr>
        <p:sp>
          <p:nvSpPr>
            <p:cNvPr id="10279" name="Line 28"/>
            <p:cNvSpPr>
              <a:spLocks noChangeShapeType="1"/>
            </p:cNvSpPr>
            <p:nvPr/>
          </p:nvSpPr>
          <p:spPr bwMode="auto">
            <a:xfrm>
              <a:off x="2073" y="3586"/>
              <a:ext cx="98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0" name="Line 29"/>
            <p:cNvSpPr>
              <a:spLocks noChangeShapeType="1"/>
            </p:cNvSpPr>
            <p:nvPr/>
          </p:nvSpPr>
          <p:spPr bwMode="auto">
            <a:xfrm>
              <a:off x="2059" y="3664"/>
              <a:ext cx="967" cy="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1" name="Text Box 30"/>
            <p:cNvSpPr txBox="1">
              <a:spLocks noChangeArrowheads="1"/>
            </p:cNvSpPr>
            <p:nvPr/>
          </p:nvSpPr>
          <p:spPr bwMode="auto">
            <a:xfrm>
              <a:off x="2016" y="3336"/>
              <a:ext cx="108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3200" b="1">
                  <a:latin typeface="Arial" pitchFamily="34" charset="0"/>
                  <a:cs typeface="Arial" pitchFamily="34" charset="0"/>
                </a:rPr>
                <a:t>H</a:t>
              </a:r>
              <a:r>
                <a:rPr lang="en-US" altLang="en-US" sz="3200" b="1" baseline="-25000">
                  <a:latin typeface="Arial" pitchFamily="34" charset="0"/>
                  <a:cs typeface="Arial" pitchFamily="34" charset="0"/>
                </a:rPr>
                <a:t>2</a:t>
              </a:r>
              <a:r>
                <a:rPr lang="en-US" altLang="en-US" sz="3200" b="1">
                  <a:latin typeface="Arial" pitchFamily="34" charset="0"/>
                  <a:cs typeface="Arial" pitchFamily="34" charset="0"/>
                </a:rPr>
                <a:t>SO</a:t>
              </a:r>
              <a:r>
                <a:rPr lang="en-US" altLang="en-US" sz="3200" b="1" baseline="-25000">
                  <a:latin typeface="Arial" pitchFamily="34" charset="0"/>
                  <a:cs typeface="Arial" pitchFamily="34" charset="0"/>
                </a:rPr>
                <a:t>4</a:t>
              </a:r>
              <a:r>
                <a:rPr lang="en-US" altLang="en-US" sz="3200" b="1">
                  <a:latin typeface="Arial" pitchFamily="34" charset="0"/>
                  <a:cs typeface="Arial" pitchFamily="34" charset="0"/>
                </a:rPr>
                <a:t> đặc, t</a:t>
              </a:r>
              <a:r>
                <a:rPr lang="en-US" altLang="en-US" sz="3200" b="1" baseline="30000">
                  <a:latin typeface="Arial" pitchFamily="34" charset="0"/>
                  <a:cs typeface="Arial" pitchFamily="34" charset="0"/>
                </a:rPr>
                <a:t>0</a:t>
              </a:r>
            </a:p>
          </p:txBody>
        </p:sp>
      </p:grpSp>
      <p:sp>
        <p:nvSpPr>
          <p:cNvPr id="23" name="Rectangle 31"/>
          <p:cNvSpPr>
            <a:spLocks noChangeArrowheads="1"/>
          </p:cNvSpPr>
          <p:nvPr/>
        </p:nvSpPr>
        <p:spPr bwMode="auto">
          <a:xfrm>
            <a:off x="1212929" y="5972867"/>
            <a:ext cx="1587603" cy="91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9" tIns="91445" rIns="182889" bIns="91445">
            <a:spAutoFit/>
          </a:bodyPr>
          <a:lstStyle/>
          <a:p>
            <a:r>
              <a:rPr lang="en-US" altLang="en-US" sz="4800" b="1">
                <a:latin typeface="Arial" pitchFamily="34" charset="0"/>
                <a:cs typeface="Arial" pitchFamily="34" charset="0"/>
              </a:rPr>
              <a:t>VD: </a:t>
            </a:r>
          </a:p>
        </p:txBody>
      </p:sp>
      <p:grpSp>
        <p:nvGrpSpPr>
          <p:cNvPr id="24" name="Group 57"/>
          <p:cNvGrpSpPr>
            <a:grpSpLocks/>
          </p:cNvGrpSpPr>
          <p:nvPr/>
        </p:nvGrpSpPr>
        <p:grpSpPr bwMode="auto">
          <a:xfrm>
            <a:off x="13275541" y="6807988"/>
            <a:ext cx="10401977" cy="2025885"/>
            <a:chOff x="3415" y="3408"/>
            <a:chExt cx="2345" cy="638"/>
          </a:xfrm>
        </p:grpSpPr>
        <p:sp>
          <p:nvSpPr>
            <p:cNvPr id="10277" name="Text Box 27"/>
            <p:cNvSpPr txBox="1">
              <a:spLocks noChangeArrowheads="1"/>
            </p:cNvSpPr>
            <p:nvPr/>
          </p:nvSpPr>
          <p:spPr bwMode="auto">
            <a:xfrm>
              <a:off x="3415" y="3408"/>
              <a:ext cx="234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5600" b="1">
                  <a:latin typeface="Arial" pitchFamily="34" charset="0"/>
                  <a:cs typeface="Arial" pitchFamily="34" charset="0"/>
                </a:rPr>
                <a:t>HCOOCH</a:t>
              </a:r>
              <a:r>
                <a:rPr lang="en-US" altLang="en-US" sz="5600" b="1" baseline="-25000">
                  <a:latin typeface="Arial" pitchFamily="34" charset="0"/>
                  <a:cs typeface="Arial" pitchFamily="34" charset="0"/>
                </a:rPr>
                <a:t>2</a:t>
              </a:r>
              <a:r>
                <a:rPr lang="en-US" altLang="en-US" sz="5600" b="1">
                  <a:latin typeface="Arial" pitchFamily="34" charset="0"/>
                  <a:cs typeface="Arial" pitchFamily="34" charset="0"/>
                </a:rPr>
                <a:t>CHCH</a:t>
              </a:r>
              <a:r>
                <a:rPr lang="en-US" altLang="en-US" sz="5600" b="1" baseline="-25000">
                  <a:latin typeface="Arial" pitchFamily="34" charset="0"/>
                  <a:cs typeface="Arial" pitchFamily="34" charset="0"/>
                </a:rPr>
                <a:t>3</a:t>
              </a:r>
              <a:r>
                <a:rPr lang="en-US" altLang="en-US" sz="5600" b="1">
                  <a:latin typeface="Arial" pitchFamily="34" charset="0"/>
                  <a:cs typeface="Arial" pitchFamily="34" charset="0"/>
                </a:rPr>
                <a:t> + H</a:t>
              </a:r>
              <a:r>
                <a:rPr lang="en-US" altLang="en-US" sz="5600" b="1" baseline="-25000">
                  <a:latin typeface="Arial" pitchFamily="34" charset="0"/>
                  <a:cs typeface="Arial" pitchFamily="34" charset="0"/>
                </a:rPr>
                <a:t>2</a:t>
              </a:r>
              <a:r>
                <a:rPr lang="en-US" altLang="en-US" sz="5600" b="1">
                  <a:latin typeface="Arial" pitchFamily="34" charset="0"/>
                  <a:cs typeface="Arial" pitchFamily="34" charset="0"/>
                </a:rPr>
                <a:t>O</a:t>
              </a:r>
              <a:endParaRPr lang="en-US" altLang="en-US" sz="5600" b="1" baseline="-25000">
                <a:latin typeface="Arial" pitchFamily="34" charset="0"/>
                <a:cs typeface="Arial" pitchFamily="34" charset="0"/>
              </a:endParaRPr>
            </a:p>
          </p:txBody>
        </p:sp>
        <p:sp>
          <p:nvSpPr>
            <p:cNvPr id="10278" name="Rectangle 32"/>
            <p:cNvSpPr>
              <a:spLocks noChangeArrowheads="1"/>
            </p:cNvSpPr>
            <p:nvPr/>
          </p:nvSpPr>
          <p:spPr bwMode="auto">
            <a:xfrm>
              <a:off x="4218" y="3746"/>
              <a:ext cx="336"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600" b="1">
                  <a:latin typeface="Arial" pitchFamily="34" charset="0"/>
                  <a:cs typeface="Arial" pitchFamily="34" charset="0"/>
                </a:rPr>
                <a:t>CH</a:t>
              </a:r>
              <a:r>
                <a:rPr lang="en-US" altLang="en-US" sz="5600" b="1" baseline="-25000">
                  <a:latin typeface="Arial" pitchFamily="34" charset="0"/>
                  <a:cs typeface="Arial" pitchFamily="34" charset="0"/>
                </a:rPr>
                <a:t>3</a:t>
              </a:r>
            </a:p>
          </p:txBody>
        </p:sp>
      </p:grpSp>
      <p:sp>
        <p:nvSpPr>
          <p:cNvPr id="28" name="Rectangle 43"/>
          <p:cNvSpPr>
            <a:spLocks noChangeArrowheads="1"/>
          </p:cNvSpPr>
          <p:nvPr/>
        </p:nvSpPr>
        <p:spPr bwMode="auto">
          <a:xfrm>
            <a:off x="13202510" y="8055909"/>
            <a:ext cx="1590838" cy="40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9" tIns="91445" rIns="182889" bIns="91445">
            <a:spAutoFit/>
          </a:bodyPr>
          <a:lstStyle/>
          <a:p>
            <a:pPr eaLnBrk="1" hangingPunct="1"/>
            <a:r>
              <a:rPr lang="en-US" altLang="en-US" b="1">
                <a:latin typeface="Arial" pitchFamily="34" charset="0"/>
                <a:cs typeface="Arial" pitchFamily="34" charset="0"/>
              </a:rPr>
              <a:t>Isobutyl fomat</a:t>
            </a:r>
          </a:p>
        </p:txBody>
      </p:sp>
      <p:sp>
        <p:nvSpPr>
          <p:cNvPr id="30" name="Rectangle 49"/>
          <p:cNvSpPr>
            <a:spLocks noChangeArrowheads="1"/>
          </p:cNvSpPr>
          <p:nvPr/>
        </p:nvSpPr>
        <p:spPr bwMode="auto">
          <a:xfrm>
            <a:off x="8284117" y="4686843"/>
            <a:ext cx="2528596" cy="92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9" tIns="91445" rIns="182889" bIns="91445">
            <a:spAutoFit/>
          </a:bodyPr>
          <a:lstStyle/>
          <a:p>
            <a:pPr eaLnBrk="1" hangingPunct="1"/>
            <a:r>
              <a:rPr lang="en-US" altLang="en-US" sz="4800" b="1" dirty="0" smtClean="0">
                <a:solidFill>
                  <a:srgbClr val="006600"/>
                </a:solidFill>
                <a:latin typeface="Arial" pitchFamily="34" charset="0"/>
                <a:cs typeface="Arial" pitchFamily="34" charset="0"/>
              </a:rPr>
              <a:t>alcohol</a:t>
            </a:r>
            <a:endParaRPr lang="en-US" altLang="en-US" sz="4800" b="1" dirty="0">
              <a:solidFill>
                <a:srgbClr val="006600"/>
              </a:solidFill>
              <a:latin typeface="Arial" pitchFamily="34" charset="0"/>
              <a:cs typeface="Arial" pitchFamily="34" charset="0"/>
            </a:endParaRPr>
          </a:p>
        </p:txBody>
      </p:sp>
      <p:sp>
        <p:nvSpPr>
          <p:cNvPr id="31" name="Rectangle 50"/>
          <p:cNvSpPr>
            <a:spLocks noChangeArrowheads="1"/>
          </p:cNvSpPr>
          <p:nvPr/>
        </p:nvSpPr>
        <p:spPr bwMode="auto">
          <a:xfrm>
            <a:off x="2800532" y="4712245"/>
            <a:ext cx="5029528" cy="91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9" tIns="91445" rIns="182889" bIns="91445">
            <a:spAutoFit/>
          </a:bodyPr>
          <a:lstStyle/>
          <a:p>
            <a:pPr eaLnBrk="1" hangingPunct="1"/>
            <a:r>
              <a:rPr lang="en-US" altLang="en-US" sz="4800" b="1" dirty="0" smtClean="0">
                <a:solidFill>
                  <a:srgbClr val="FF0000"/>
                </a:solidFill>
                <a:latin typeface="Arial" pitchFamily="34" charset="0"/>
                <a:cs typeface="Arial" pitchFamily="34" charset="0"/>
              </a:rPr>
              <a:t>Carboxylic acid</a:t>
            </a:r>
            <a:endParaRPr lang="en-US" altLang="en-US" sz="4800" b="1" dirty="0">
              <a:solidFill>
                <a:srgbClr val="FF0000"/>
              </a:solidFill>
              <a:latin typeface="Arial" pitchFamily="34" charset="0"/>
              <a:cs typeface="Arial" pitchFamily="34" charset="0"/>
            </a:endParaRPr>
          </a:p>
        </p:txBody>
      </p:sp>
      <p:sp>
        <p:nvSpPr>
          <p:cNvPr id="10257" name="Rectangle 56"/>
          <p:cNvSpPr>
            <a:spLocks noChangeArrowheads="1"/>
          </p:cNvSpPr>
          <p:nvPr/>
        </p:nvSpPr>
        <p:spPr bwMode="auto">
          <a:xfrm>
            <a:off x="9906645" y="13517528"/>
            <a:ext cx="369415" cy="4001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89" tIns="91445" rIns="182889" bIns="91445" anchor="ctr">
            <a:spAutoFit/>
          </a:bodyPr>
          <a:lstStyle/>
          <a:p>
            <a:pPr eaLnBrk="1" hangingPunct="1"/>
            <a:endParaRPr lang="en-US" altLang="en-US">
              <a:latin typeface="Times New Roman" pitchFamily="18" charset="0"/>
            </a:endParaRPr>
          </a:p>
        </p:txBody>
      </p:sp>
      <p:grpSp>
        <p:nvGrpSpPr>
          <p:cNvPr id="63" name="Group 62"/>
          <p:cNvGrpSpPr>
            <a:grpSpLocks/>
          </p:cNvGrpSpPr>
          <p:nvPr/>
        </p:nvGrpSpPr>
        <p:grpSpPr bwMode="auto">
          <a:xfrm>
            <a:off x="1546328" y="6807990"/>
            <a:ext cx="8267763" cy="2332947"/>
            <a:chOff x="933624" y="1976700"/>
            <a:chExt cx="4133903" cy="1166583"/>
          </a:xfrm>
        </p:grpSpPr>
        <p:sp>
          <p:nvSpPr>
            <p:cNvPr id="10273" name="Rectangle 63"/>
            <p:cNvSpPr>
              <a:spLocks noChangeArrowheads="1"/>
            </p:cNvSpPr>
            <p:nvPr/>
          </p:nvSpPr>
          <p:spPr bwMode="auto">
            <a:xfrm>
              <a:off x="933624" y="2039155"/>
              <a:ext cx="1998415" cy="47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5600" b="1">
                  <a:latin typeface="Arial" pitchFamily="34" charset="0"/>
                  <a:cs typeface="Arial" pitchFamily="34" charset="0"/>
                </a:rPr>
                <a:t>HCOOH +</a:t>
              </a:r>
            </a:p>
          </p:txBody>
        </p:sp>
        <p:grpSp>
          <p:nvGrpSpPr>
            <p:cNvPr id="10274" name="Group 64"/>
            <p:cNvGrpSpPr>
              <a:grpSpLocks/>
            </p:cNvGrpSpPr>
            <p:nvPr/>
          </p:nvGrpSpPr>
          <p:grpSpPr bwMode="auto">
            <a:xfrm>
              <a:off x="2612354" y="1976700"/>
              <a:ext cx="2455173" cy="1166583"/>
              <a:chOff x="2799171" y="2039154"/>
              <a:chExt cx="2455173" cy="1166583"/>
            </a:xfrm>
          </p:grpSpPr>
          <p:sp>
            <p:nvSpPr>
              <p:cNvPr id="10275" name="Rectangle 65"/>
              <p:cNvSpPr>
                <a:spLocks noChangeArrowheads="1"/>
              </p:cNvSpPr>
              <p:nvPr/>
            </p:nvSpPr>
            <p:spPr bwMode="auto">
              <a:xfrm>
                <a:off x="2799171" y="2039154"/>
                <a:ext cx="2455173" cy="116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30000"/>
                  </a:lnSpc>
                </a:pPr>
                <a:r>
                  <a:rPr lang="en-US" altLang="en-US" sz="5600" b="1">
                    <a:latin typeface="Arial" pitchFamily="34" charset="0"/>
                    <a:cs typeface="Arial" pitchFamily="34" charset="0"/>
                  </a:rPr>
                  <a:t>CH</a:t>
                </a:r>
                <a:r>
                  <a:rPr lang="en-US" altLang="en-US" sz="5600" b="1" baseline="-25000">
                    <a:latin typeface="Arial" pitchFamily="34" charset="0"/>
                    <a:cs typeface="Arial" pitchFamily="34" charset="0"/>
                  </a:rPr>
                  <a:t>3</a:t>
                </a:r>
                <a:r>
                  <a:rPr lang="en-US" altLang="en-US" sz="5600" b="1">
                    <a:latin typeface="Arial" pitchFamily="34" charset="0"/>
                    <a:cs typeface="Arial" pitchFamily="34" charset="0"/>
                  </a:rPr>
                  <a:t>CHCH</a:t>
                </a:r>
                <a:r>
                  <a:rPr lang="en-US" altLang="en-US" sz="5600" b="1" baseline="-25000">
                    <a:latin typeface="Arial" pitchFamily="34" charset="0"/>
                    <a:cs typeface="Arial" pitchFamily="34" charset="0"/>
                  </a:rPr>
                  <a:t>2</a:t>
                </a:r>
                <a:r>
                  <a:rPr lang="en-US" altLang="en-US" sz="5600" b="1">
                    <a:latin typeface="Arial" pitchFamily="34" charset="0"/>
                    <a:cs typeface="Arial" pitchFamily="34" charset="0"/>
                  </a:rPr>
                  <a:t>OH</a:t>
                </a:r>
              </a:p>
              <a:p>
                <a:pPr>
                  <a:lnSpc>
                    <a:spcPct val="130000"/>
                  </a:lnSpc>
                </a:pPr>
                <a:r>
                  <a:rPr lang="en-US" altLang="en-US" sz="5600" b="1">
                    <a:latin typeface="Arial" pitchFamily="34" charset="0"/>
                    <a:cs typeface="Arial" pitchFamily="34" charset="0"/>
                  </a:rPr>
                  <a:t>       CH</a:t>
                </a:r>
                <a:r>
                  <a:rPr lang="en-US" altLang="en-US" sz="5600" b="1" baseline="-25000">
                    <a:latin typeface="Arial" pitchFamily="34" charset="0"/>
                    <a:cs typeface="Arial" pitchFamily="34" charset="0"/>
                  </a:rPr>
                  <a:t>3</a:t>
                </a:r>
                <a:r>
                  <a:rPr lang="en-US" altLang="en-US" sz="5600" b="1">
                    <a:latin typeface="Arial" pitchFamily="34" charset="0"/>
                    <a:cs typeface="Arial" pitchFamily="34" charset="0"/>
                  </a:rPr>
                  <a:t> </a:t>
                </a:r>
              </a:p>
            </p:txBody>
          </p:sp>
          <p:cxnSp>
            <p:nvCxnSpPr>
              <p:cNvPr id="67" name="Straight Connector 66"/>
              <p:cNvCxnSpPr/>
              <p:nvPr/>
            </p:nvCxnSpPr>
            <p:spPr>
              <a:xfrm>
                <a:off x="3647919" y="2526619"/>
                <a:ext cx="0" cy="215945"/>
              </a:xfrm>
              <a:prstGeom prst="line">
                <a:avLst/>
              </a:prstGeom>
              <a:ln w="28575"/>
            </p:spPr>
            <p:style>
              <a:lnRef idx="1">
                <a:schemeClr val="dk1"/>
              </a:lnRef>
              <a:fillRef idx="0">
                <a:schemeClr val="dk1"/>
              </a:fillRef>
              <a:effectRef idx="0">
                <a:schemeClr val="dk1"/>
              </a:effectRef>
              <a:fontRef idx="minor">
                <a:schemeClr val="tx1"/>
              </a:fontRef>
            </p:style>
          </p:cxnSp>
        </p:grpSp>
      </p:grpSp>
      <p:cxnSp>
        <p:nvCxnSpPr>
          <p:cNvPr id="73" name="Straight Connector 72"/>
          <p:cNvCxnSpPr/>
          <p:nvPr/>
        </p:nvCxnSpPr>
        <p:spPr>
          <a:xfrm>
            <a:off x="17200096" y="7639934"/>
            <a:ext cx="0" cy="431850"/>
          </a:xfrm>
          <a:prstGeom prst="line">
            <a:avLst/>
          </a:prstGeom>
          <a:ln w="28575"/>
        </p:spPr>
        <p:style>
          <a:lnRef idx="1">
            <a:schemeClr val="dk1"/>
          </a:lnRef>
          <a:fillRef idx="0">
            <a:schemeClr val="dk1"/>
          </a:fillRef>
          <a:effectRef idx="0">
            <a:schemeClr val="dk1"/>
          </a:effectRef>
          <a:fontRef idx="minor">
            <a:schemeClr val="tx1"/>
          </a:fontRef>
        </p:style>
      </p:cxnSp>
      <p:sp>
        <p:nvSpPr>
          <p:cNvPr id="32" name="Arrow: Right 31"/>
          <p:cNvSpPr/>
          <p:nvPr/>
        </p:nvSpPr>
        <p:spPr>
          <a:xfrm>
            <a:off x="2318404" y="11066412"/>
            <a:ext cx="981140" cy="51123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
        <p:nvSpPr>
          <p:cNvPr id="33" name="TextBox 32"/>
          <p:cNvSpPr txBox="1">
            <a:spLocks noChangeArrowheads="1"/>
          </p:cNvSpPr>
          <p:nvPr/>
        </p:nvSpPr>
        <p:spPr bwMode="auto">
          <a:xfrm>
            <a:off x="3233809" y="10737250"/>
            <a:ext cx="7699876" cy="116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6400" b="1" i="1" dirty="0" err="1">
                <a:solidFill>
                  <a:srgbClr val="FF0000"/>
                </a:solidFill>
                <a:latin typeface="Times New Roman" pitchFamily="18" charset="0"/>
                <a:cs typeface="Times New Roman" pitchFamily="18" charset="0"/>
              </a:rPr>
              <a:t>Phản</a:t>
            </a:r>
            <a:r>
              <a:rPr lang="en-US" altLang="en-US" sz="6400" b="1" i="1" dirty="0">
                <a:solidFill>
                  <a:srgbClr val="FF0000"/>
                </a:solidFill>
                <a:latin typeface="Times New Roman" pitchFamily="18" charset="0"/>
                <a:cs typeface="Times New Roman" pitchFamily="18" charset="0"/>
              </a:rPr>
              <a:t> </a:t>
            </a:r>
            <a:r>
              <a:rPr lang="en-US" altLang="en-US" sz="6400" b="1" i="1" dirty="0" err="1">
                <a:solidFill>
                  <a:srgbClr val="FF0000"/>
                </a:solidFill>
                <a:latin typeface="Times New Roman" pitchFamily="18" charset="0"/>
                <a:cs typeface="Times New Roman" pitchFamily="18" charset="0"/>
              </a:rPr>
              <a:t>ứng</a:t>
            </a:r>
            <a:r>
              <a:rPr lang="en-US" altLang="en-US" sz="6400" b="1" i="1" dirty="0">
                <a:solidFill>
                  <a:srgbClr val="FF0000"/>
                </a:solidFill>
                <a:latin typeface="Times New Roman" pitchFamily="18" charset="0"/>
                <a:cs typeface="Times New Roman" pitchFamily="18" charset="0"/>
              </a:rPr>
              <a:t> </a:t>
            </a:r>
            <a:r>
              <a:rPr lang="en-US" altLang="en-US" sz="6400" b="1" i="1" dirty="0" smtClean="0">
                <a:solidFill>
                  <a:srgbClr val="FF0000"/>
                </a:solidFill>
                <a:latin typeface="Times New Roman" pitchFamily="18" charset="0"/>
                <a:cs typeface="Times New Roman" pitchFamily="18" charset="0"/>
              </a:rPr>
              <a:t>ester </a:t>
            </a:r>
            <a:r>
              <a:rPr lang="en-US" altLang="en-US" sz="6400" b="1" i="1" dirty="0" err="1">
                <a:solidFill>
                  <a:srgbClr val="FF0000"/>
                </a:solidFill>
                <a:latin typeface="Times New Roman" pitchFamily="18" charset="0"/>
                <a:cs typeface="Times New Roman" pitchFamily="18" charset="0"/>
              </a:rPr>
              <a:t>hóa</a:t>
            </a:r>
            <a:endParaRPr lang="en-US" altLang="en-US" sz="6400" b="1" i="1" dirty="0">
              <a:solidFill>
                <a:srgbClr val="FF0000"/>
              </a:solidFill>
              <a:latin typeface="Times New Roman" pitchFamily="18" charset="0"/>
              <a:cs typeface="Times New Roman" pitchFamily="18" charset="0"/>
            </a:endParaRPr>
          </a:p>
        </p:txBody>
      </p:sp>
      <p:sp>
        <p:nvSpPr>
          <p:cNvPr id="2" name="Left Brace 1"/>
          <p:cNvSpPr/>
          <p:nvPr/>
        </p:nvSpPr>
        <p:spPr>
          <a:xfrm>
            <a:off x="10621068" y="9691223"/>
            <a:ext cx="558836" cy="348973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lIns="182889" tIns="91445" rIns="182889" bIns="91445" anchor="ctr"/>
          <a:lstStyle/>
          <a:p>
            <a:pPr algn="ctr">
              <a:defRPr/>
            </a:pPr>
            <a:endParaRPr lang="en-US"/>
          </a:p>
        </p:txBody>
      </p:sp>
      <p:sp>
        <p:nvSpPr>
          <p:cNvPr id="3" name="TextBox 2"/>
          <p:cNvSpPr txBox="1">
            <a:spLocks noChangeArrowheads="1"/>
          </p:cNvSpPr>
          <p:nvPr/>
        </p:nvSpPr>
        <p:spPr bwMode="auto">
          <a:xfrm>
            <a:off x="11214831" y="10935967"/>
            <a:ext cx="6966404" cy="9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800" b="1" i="1" dirty="0">
                <a:latin typeface="Times New Roman" pitchFamily="18" charset="0"/>
                <a:cs typeface="Times New Roman" pitchFamily="18" charset="0"/>
              </a:rPr>
              <a:t>- </a:t>
            </a:r>
            <a:r>
              <a:rPr lang="en-US" altLang="en-US" sz="4800" b="1" i="1" dirty="0" err="1">
                <a:latin typeface="Times New Roman" pitchFamily="18" charset="0"/>
                <a:cs typeface="Times New Roman" pitchFamily="18" charset="0"/>
              </a:rPr>
              <a:t>Phản</a:t>
            </a:r>
            <a:r>
              <a:rPr lang="en-US" altLang="en-US" sz="4800" b="1" i="1" dirty="0">
                <a:latin typeface="Times New Roman" pitchFamily="18" charset="0"/>
                <a:cs typeface="Times New Roman" pitchFamily="18" charset="0"/>
              </a:rPr>
              <a:t> </a:t>
            </a:r>
            <a:r>
              <a:rPr lang="en-US" altLang="en-US" sz="4800" b="1" i="1" dirty="0" err="1">
                <a:latin typeface="Times New Roman" pitchFamily="18" charset="0"/>
                <a:cs typeface="Times New Roman" pitchFamily="18" charset="0"/>
              </a:rPr>
              <a:t>ứng</a:t>
            </a:r>
            <a:r>
              <a:rPr lang="en-US" altLang="en-US" sz="4800" b="1" i="1" dirty="0">
                <a:latin typeface="Times New Roman" pitchFamily="18" charset="0"/>
                <a:cs typeface="Times New Roman" pitchFamily="18" charset="0"/>
              </a:rPr>
              <a:t> </a:t>
            </a:r>
            <a:r>
              <a:rPr lang="en-US" altLang="en-US" sz="4800" b="1" i="1" dirty="0" err="1">
                <a:latin typeface="Times New Roman" pitchFamily="18" charset="0"/>
                <a:cs typeface="Times New Roman" pitchFamily="18" charset="0"/>
              </a:rPr>
              <a:t>thuận</a:t>
            </a:r>
            <a:r>
              <a:rPr lang="en-US" altLang="en-US" sz="4800" b="1" i="1" dirty="0">
                <a:latin typeface="Times New Roman" pitchFamily="18" charset="0"/>
                <a:cs typeface="Times New Roman" pitchFamily="18" charset="0"/>
              </a:rPr>
              <a:t> </a:t>
            </a:r>
            <a:r>
              <a:rPr lang="en-US" altLang="en-US" sz="4800" b="1" i="1" dirty="0" err="1">
                <a:latin typeface="Times New Roman" pitchFamily="18" charset="0"/>
                <a:cs typeface="Times New Roman" pitchFamily="18" charset="0"/>
              </a:rPr>
              <a:t>nghịch</a:t>
            </a:r>
            <a:endParaRPr lang="en-US" altLang="en-US" sz="4800" b="1" i="1" dirty="0">
              <a:latin typeface="Times New Roman" pitchFamily="18" charset="0"/>
              <a:cs typeface="Times New Roman" pitchFamily="18" charset="0"/>
            </a:endParaRPr>
          </a:p>
        </p:txBody>
      </p:sp>
      <p:sp>
        <p:nvSpPr>
          <p:cNvPr id="38" name="TextBox 37"/>
          <p:cNvSpPr txBox="1">
            <a:spLocks noChangeArrowheads="1"/>
          </p:cNvSpPr>
          <p:nvPr/>
        </p:nvSpPr>
        <p:spPr bwMode="auto">
          <a:xfrm>
            <a:off x="11164027" y="12142607"/>
            <a:ext cx="9220800" cy="9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800" b="1" i="1" dirty="0">
                <a:latin typeface="Times New Roman" pitchFamily="18" charset="0"/>
                <a:cs typeface="Times New Roman" pitchFamily="18" charset="0"/>
              </a:rPr>
              <a:t>- </a:t>
            </a:r>
            <a:r>
              <a:rPr lang="en-US" altLang="en-US" sz="4800" b="1" i="1" dirty="0" err="1">
                <a:latin typeface="Times New Roman" pitchFamily="18" charset="0"/>
                <a:cs typeface="Times New Roman" pitchFamily="18" charset="0"/>
              </a:rPr>
              <a:t>Xúc</a:t>
            </a:r>
            <a:r>
              <a:rPr lang="en-US" altLang="en-US" sz="4800" b="1" i="1" dirty="0">
                <a:latin typeface="Times New Roman" pitchFamily="18" charset="0"/>
                <a:cs typeface="Times New Roman" pitchFamily="18" charset="0"/>
              </a:rPr>
              <a:t> </a:t>
            </a:r>
            <a:r>
              <a:rPr lang="en-US" altLang="en-US" sz="4800" b="1" i="1" dirty="0" err="1">
                <a:latin typeface="Times New Roman" pitchFamily="18" charset="0"/>
                <a:cs typeface="Times New Roman" pitchFamily="18" charset="0"/>
              </a:rPr>
              <a:t>tác</a:t>
            </a:r>
            <a:r>
              <a:rPr lang="en-US" altLang="en-US" sz="4800" b="1" i="1" dirty="0">
                <a:latin typeface="Times New Roman" pitchFamily="18" charset="0"/>
                <a:cs typeface="Times New Roman" pitchFamily="18" charset="0"/>
              </a:rPr>
              <a:t> H</a:t>
            </a:r>
            <a:r>
              <a:rPr lang="en-US" altLang="en-US" sz="4800" b="1" i="1" baseline="-25000" dirty="0">
                <a:latin typeface="Times New Roman" pitchFamily="18" charset="0"/>
                <a:cs typeface="Times New Roman" pitchFamily="18" charset="0"/>
              </a:rPr>
              <a:t>2</a:t>
            </a:r>
            <a:r>
              <a:rPr lang="en-US" altLang="en-US" sz="4800" b="1" i="1" dirty="0">
                <a:latin typeface="Times New Roman" pitchFamily="18" charset="0"/>
                <a:cs typeface="Times New Roman" pitchFamily="18" charset="0"/>
              </a:rPr>
              <a:t>SO</a:t>
            </a:r>
            <a:r>
              <a:rPr lang="en-US" altLang="en-US" sz="4800" b="1" i="1" baseline="-25000" dirty="0">
                <a:latin typeface="Times New Roman" pitchFamily="18" charset="0"/>
                <a:cs typeface="Times New Roman" pitchFamily="18" charset="0"/>
              </a:rPr>
              <a:t>4</a:t>
            </a:r>
            <a:r>
              <a:rPr lang="en-US" altLang="en-US" sz="4800" b="1" i="1" dirty="0">
                <a:latin typeface="Times New Roman" pitchFamily="18" charset="0"/>
                <a:cs typeface="Times New Roman" pitchFamily="18" charset="0"/>
              </a:rPr>
              <a:t> </a:t>
            </a:r>
            <a:r>
              <a:rPr lang="en-US" altLang="en-US" sz="4800" b="1" i="1" dirty="0" err="1" smtClean="0">
                <a:latin typeface="Times New Roman" pitchFamily="18" charset="0"/>
                <a:cs typeface="Times New Roman" pitchFamily="18" charset="0"/>
              </a:rPr>
              <a:t>đặc</a:t>
            </a:r>
            <a:r>
              <a:rPr lang="en-US" altLang="en-US" sz="4800" b="1" i="1" dirty="0" smtClean="0">
                <a:latin typeface="Times New Roman" pitchFamily="18" charset="0"/>
                <a:cs typeface="Times New Roman" pitchFamily="18" charset="0"/>
              </a:rPr>
              <a:t>, </a:t>
            </a:r>
            <a:r>
              <a:rPr lang="en-US" altLang="en-US" sz="4800" b="1" i="1" dirty="0" err="1" smtClean="0">
                <a:latin typeface="Times New Roman" pitchFamily="18" charset="0"/>
                <a:cs typeface="Times New Roman" pitchFamily="18" charset="0"/>
              </a:rPr>
              <a:t>đun</a:t>
            </a:r>
            <a:r>
              <a:rPr lang="en-US" altLang="en-US" sz="4800" b="1" i="1" dirty="0" smtClean="0">
                <a:latin typeface="Times New Roman" pitchFamily="18" charset="0"/>
                <a:cs typeface="Times New Roman" pitchFamily="18" charset="0"/>
              </a:rPr>
              <a:t> </a:t>
            </a:r>
            <a:r>
              <a:rPr lang="en-US" altLang="en-US" sz="4800" b="1" i="1" smtClean="0">
                <a:latin typeface="Times New Roman" pitchFamily="18" charset="0"/>
                <a:cs typeface="Times New Roman" pitchFamily="18" charset="0"/>
              </a:rPr>
              <a:t>nóng</a:t>
            </a:r>
            <a:endParaRPr lang="en-US" altLang="en-US" sz="4800" b="1" i="1" dirty="0">
              <a:latin typeface="Times New Roman" pitchFamily="18" charset="0"/>
              <a:cs typeface="Times New Roman" pitchFamily="18" charset="0"/>
            </a:endParaRPr>
          </a:p>
        </p:txBody>
      </p:sp>
      <p:cxnSp>
        <p:nvCxnSpPr>
          <p:cNvPr id="5" name="Straight Connector 4"/>
          <p:cNvCxnSpPr/>
          <p:nvPr/>
        </p:nvCxnSpPr>
        <p:spPr>
          <a:xfrm>
            <a:off x="5362925" y="3619920"/>
            <a:ext cx="0" cy="1114555"/>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836601" y="3597692"/>
            <a:ext cx="0" cy="1114553"/>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62926" y="4686843"/>
            <a:ext cx="347367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362926" y="3654849"/>
            <a:ext cx="347367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417283" y="2876884"/>
            <a:ext cx="0" cy="7208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417284" y="2876883"/>
            <a:ext cx="133834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0800781" y="2876884"/>
            <a:ext cx="0" cy="8097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a:spLocks noChangeArrowheads="1"/>
          </p:cNvSpPr>
          <p:nvPr/>
        </p:nvSpPr>
        <p:spPr bwMode="auto">
          <a:xfrm>
            <a:off x="11214831" y="9653118"/>
            <a:ext cx="12202321" cy="9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800" b="1" i="1" dirty="0">
                <a:latin typeface="Times New Roman" pitchFamily="18" charset="0"/>
                <a:cs typeface="Times New Roman" pitchFamily="18" charset="0"/>
              </a:rPr>
              <a:t>- </a:t>
            </a:r>
            <a:r>
              <a:rPr lang="en-US" altLang="en-US" sz="4800" b="1" i="1" dirty="0" err="1">
                <a:latin typeface="Times New Roman" pitchFamily="18" charset="0"/>
                <a:cs typeface="Times New Roman" pitchFamily="18" charset="0"/>
              </a:rPr>
              <a:t>Phản</a:t>
            </a:r>
            <a:r>
              <a:rPr lang="en-US" altLang="en-US" sz="4800" b="1" i="1" dirty="0">
                <a:latin typeface="Times New Roman" pitchFamily="18" charset="0"/>
                <a:cs typeface="Times New Roman" pitchFamily="18" charset="0"/>
              </a:rPr>
              <a:t> </a:t>
            </a:r>
            <a:r>
              <a:rPr lang="en-US" altLang="en-US" sz="4800" b="1" i="1" dirty="0" err="1">
                <a:latin typeface="Times New Roman" pitchFamily="18" charset="0"/>
                <a:cs typeface="Times New Roman" pitchFamily="18" charset="0"/>
              </a:rPr>
              <a:t>ứng</a:t>
            </a:r>
            <a:r>
              <a:rPr lang="en-US" altLang="en-US" sz="4800" b="1" i="1" dirty="0">
                <a:latin typeface="Times New Roman" pitchFamily="18" charset="0"/>
                <a:cs typeface="Times New Roman" pitchFamily="18" charset="0"/>
              </a:rPr>
              <a:t> </a:t>
            </a:r>
            <a:r>
              <a:rPr lang="en-US" altLang="en-US" sz="4800" b="1" i="1" dirty="0" err="1">
                <a:latin typeface="Times New Roman" pitchFamily="18" charset="0"/>
                <a:cs typeface="Times New Roman" pitchFamily="18" charset="0"/>
              </a:rPr>
              <a:t>giữa</a:t>
            </a:r>
            <a:r>
              <a:rPr lang="en-US" altLang="en-US" sz="4800" b="1" i="1" dirty="0">
                <a:latin typeface="Times New Roman" pitchFamily="18" charset="0"/>
                <a:cs typeface="Times New Roman" pitchFamily="18" charset="0"/>
              </a:rPr>
              <a:t> </a:t>
            </a:r>
            <a:r>
              <a:rPr lang="en-US" altLang="en-US" sz="4800" b="1" i="1" dirty="0" smtClean="0">
                <a:latin typeface="Times New Roman" pitchFamily="18" charset="0"/>
                <a:cs typeface="Times New Roman" pitchFamily="18" charset="0"/>
              </a:rPr>
              <a:t>carboxylic acid </a:t>
            </a:r>
            <a:r>
              <a:rPr lang="en-US" altLang="en-US" sz="4800" b="1" i="1" dirty="0" err="1">
                <a:latin typeface="Times New Roman" pitchFamily="18" charset="0"/>
                <a:cs typeface="Times New Roman" pitchFamily="18" charset="0"/>
              </a:rPr>
              <a:t>và</a:t>
            </a:r>
            <a:r>
              <a:rPr lang="en-US" altLang="en-US" sz="4800" b="1" i="1" dirty="0">
                <a:latin typeface="Times New Roman" pitchFamily="18" charset="0"/>
                <a:cs typeface="Times New Roman" pitchFamily="18" charset="0"/>
              </a:rPr>
              <a:t> </a:t>
            </a:r>
            <a:r>
              <a:rPr lang="en-US" altLang="en-US" sz="4800" b="1" i="1" dirty="0" smtClean="0">
                <a:latin typeface="Times New Roman" pitchFamily="18" charset="0"/>
                <a:cs typeface="Times New Roman" pitchFamily="18" charset="0"/>
              </a:rPr>
              <a:t>alcohol</a:t>
            </a:r>
            <a:endParaRPr lang="en-US" altLang="en-US" sz="4800" b="1" i="1" dirty="0">
              <a:latin typeface="Times New Roman" pitchFamily="18" charset="0"/>
              <a:cs typeface="Times New Roman" pitchFamily="18" charset="0"/>
            </a:endParaRPr>
          </a:p>
        </p:txBody>
      </p:sp>
    </p:spTree>
    <p:extLst>
      <p:ext uri="{BB962C8B-B14F-4D97-AF65-F5344CB8AC3E}">
        <p14:creationId xmlns:p14="http://schemas.microsoft.com/office/powerpoint/2010/main" val="94066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500"/>
                                        <p:tgtEl>
                                          <p:spTgt spid="3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dissolve">
                                      <p:cBhvr>
                                        <p:cTn id="14" dur="500"/>
                                        <p:tgtEl>
                                          <p:spTgt spid="30"/>
                                        </p:tgtEl>
                                      </p:cBhvr>
                                    </p:animEffect>
                                  </p:childTnLst>
                                </p:cTn>
                              </p:par>
                            </p:childTnLst>
                          </p:cTn>
                        </p:par>
                        <p:par>
                          <p:cTn id="15" fill="hold" nodeType="afterGroup">
                            <p:stCondLst>
                              <p:cond delay="1000"/>
                            </p:stCondLst>
                            <p:childTnLst>
                              <p:par>
                                <p:cTn id="16" presetID="21"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4)">
                                      <p:cBhvr>
                                        <p:cTn id="18" dur="10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4)">
                                      <p:cBhvr>
                                        <p:cTn id="37" dur="1000"/>
                                        <p:tgtEl>
                                          <p:spTgt spid="11"/>
                                        </p:tgtEl>
                                      </p:cBhvr>
                                    </p:animEffect>
                                  </p:childTnLst>
                                </p:cTn>
                              </p:par>
                            </p:childTnLst>
                          </p:cTn>
                        </p:par>
                        <p:par>
                          <p:cTn id="38" fill="hold" nodeType="afterGroup">
                            <p:stCondLst>
                              <p:cond delay="1000"/>
                            </p:stCondLst>
                            <p:childTnLst>
                              <p:par>
                                <p:cTn id="39" presetID="4" presetClass="entr" presetSubtype="16"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ox(in)">
                                      <p:cBhvr>
                                        <p:cTn id="41" dur="500"/>
                                        <p:tgtEl>
                                          <p:spTgt spid="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42"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outHorizontal)">
                                      <p:cBhvr>
                                        <p:cTn id="57" dur="500"/>
                                        <p:tgtEl>
                                          <p:spTgt spid="23"/>
                                        </p:tgtEl>
                                      </p:cBhvr>
                                    </p:animEffect>
                                  </p:childTnLst>
                                </p:cTn>
                              </p:par>
                              <p:par>
                                <p:cTn id="58" presetID="22" presetClass="entr" presetSubtype="8"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left)">
                                      <p:cBhvr>
                                        <p:cTn id="60" dur="500"/>
                                        <p:tgtEl>
                                          <p:spTgt spid="6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ntr" presetSubtype="1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checkerboard(across)">
                                      <p:cBhvr>
                                        <p:cTn id="65" dur="1000"/>
                                        <p:tgtEl>
                                          <p:spTgt spid="19"/>
                                        </p:tgtEl>
                                      </p:cBhvr>
                                    </p:animEffect>
                                  </p:childTnLst>
                                </p:cTn>
                              </p:par>
                            </p:childTnLst>
                          </p:cTn>
                        </p:par>
                        <p:par>
                          <p:cTn id="66" fill="hold" nodeType="afterGroup">
                            <p:stCondLst>
                              <p:cond delay="1000"/>
                            </p:stCondLst>
                            <p:childTnLst>
                              <p:par>
                                <p:cTn id="67" presetID="4" presetClass="entr" presetSubtype="16"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ox(in)">
                                      <p:cBhvr>
                                        <p:cTn id="69" dur="500"/>
                                        <p:tgtEl>
                                          <p:spTgt spid="24"/>
                                        </p:tgtEl>
                                      </p:cBhvr>
                                    </p:animEffect>
                                  </p:childTnLst>
                                </p:cTn>
                              </p:par>
                            </p:childTnLst>
                          </p:cTn>
                        </p:par>
                        <p:par>
                          <p:cTn id="70" fill="hold" nodeType="afterGroup">
                            <p:stCondLst>
                              <p:cond delay="1500"/>
                            </p:stCondLst>
                            <p:childTnLst>
                              <p:par>
                                <p:cTn id="71" presetID="4" presetClass="entr" presetSubtype="16"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box(in)">
                                      <p:cBhvr>
                                        <p:cTn id="73" dur="500"/>
                                        <p:tgtEl>
                                          <p:spTgt spid="28"/>
                                        </p:tgtEl>
                                      </p:cBhvr>
                                    </p:animEffect>
                                  </p:childTnLst>
                                </p:cTn>
                              </p:par>
                              <p:par>
                                <p:cTn id="74" presetID="1" presetClass="entr" presetSubtype="0" fill="hold" nodeType="withEffect">
                                  <p:stCondLst>
                                    <p:cond delay="0"/>
                                  </p:stCondLst>
                                  <p:childTnLst>
                                    <p:set>
                                      <p:cBhvr>
                                        <p:cTn id="75" dur="1" fill="hold">
                                          <p:stCondLst>
                                            <p:cond delay="0"/>
                                          </p:stCondLst>
                                        </p:cTn>
                                        <p:tgtEl>
                                          <p:spTgt spid="73"/>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left)">
                                      <p:cBhvr>
                                        <p:cTn id="80" dur="500"/>
                                        <p:tgtEl>
                                          <p:spTgt spid="33"/>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6" presetClass="entr" presetSubtype="42"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barn(outHorizontal)">
                                      <p:cBhvr>
                                        <p:cTn id="88" dur="500"/>
                                        <p:tgtEl>
                                          <p:spTgt spid="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wipe(left)">
                                      <p:cBhvr>
                                        <p:cTn id="93" dur="500"/>
                                        <p:tgtEl>
                                          <p:spTgt spid="5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wipe(left)">
                                      <p:cBhvr>
                                        <p:cTn id="98" dur="500"/>
                                        <p:tgtEl>
                                          <p:spTgt spid="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left)">
                                      <p:cBhvr>
                                        <p:cTn id="10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23" grpId="0"/>
      <p:bldP spid="28" grpId="0"/>
      <p:bldP spid="30" grpId="0"/>
      <p:bldP spid="31" grpId="0"/>
      <p:bldP spid="32" grpId="0" animBg="1"/>
      <p:bldP spid="33" grpId="0"/>
      <p:bldP spid="2" grpId="0" animBg="1"/>
      <p:bldP spid="3" grpId="0"/>
      <p:bldP spid="38" grpId="0"/>
      <p:bldP spid="5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3923" y="90484"/>
            <a:ext cx="6526485" cy="1415782"/>
          </a:xfrm>
          <a:prstGeom prst="rect">
            <a:avLst/>
          </a:prstGeom>
          <a:noFill/>
        </p:spPr>
        <p:txBody>
          <a:bodyPr wrap="none" lIns="182889" tIns="91445" rIns="182889" bIns="91445">
            <a:spAutoFit/>
          </a:bodyPr>
          <a:lstStyle/>
          <a:p>
            <a:pPr algn="ctr">
              <a:defRPr/>
            </a:pPr>
            <a:r>
              <a:rPr lang="en-US" sz="8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rPr>
              <a:t>V. ĐIỀU CHẾ</a:t>
            </a:r>
          </a:p>
        </p:txBody>
      </p:sp>
      <p:sp>
        <p:nvSpPr>
          <p:cNvPr id="10" name="Rectangle 9"/>
          <p:cNvSpPr/>
          <p:nvPr/>
        </p:nvSpPr>
        <p:spPr>
          <a:xfrm>
            <a:off x="2260747" y="1393988"/>
            <a:ext cx="20130811" cy="1168535"/>
          </a:xfrm>
          <a:prstGeom prst="rect">
            <a:avLst/>
          </a:prstGeom>
          <a:noFill/>
        </p:spPr>
        <p:txBody>
          <a:bodyPr lIns="182889" tIns="91445" rIns="182889" bIns="91445">
            <a:spAutoFit/>
          </a:bodyPr>
          <a:lstStyle/>
          <a:p>
            <a:pPr algn="ctr">
              <a:defRPr/>
            </a:pP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1.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Phư</a:t>
            </a:r>
            <a:r>
              <a:rPr lang="vi-VN"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ơ</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ng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pháp</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lên</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men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giấm</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Phương</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pháp</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cổ</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truyền</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cxnSp>
        <p:nvCxnSpPr>
          <p:cNvPr id="14" name="Straight Connector 13"/>
          <p:cNvCxnSpPr>
            <a:cxnSpLocks/>
          </p:cNvCxnSpPr>
          <p:nvPr/>
        </p:nvCxnSpPr>
        <p:spPr>
          <a:xfrm>
            <a:off x="1343114" y="1393987"/>
            <a:ext cx="1170698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05239" y="1447968"/>
            <a:ext cx="0" cy="10796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270" name="Rectangle 56"/>
          <p:cNvSpPr>
            <a:spLocks noChangeArrowheads="1"/>
          </p:cNvSpPr>
          <p:nvPr/>
        </p:nvSpPr>
        <p:spPr bwMode="auto">
          <a:xfrm>
            <a:off x="9906645" y="13517528"/>
            <a:ext cx="369415" cy="4001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89" tIns="91445" rIns="182889" bIns="91445" anchor="ctr">
            <a:spAutoFit/>
          </a:bodyPr>
          <a:lstStyle/>
          <a:p>
            <a:pPr eaLnBrk="1" hangingPunct="1"/>
            <a:endParaRPr lang="en-US" altLang="en-US">
              <a:latin typeface="Times New Roman" pitchFamily="18" charset="0"/>
            </a:endParaRPr>
          </a:p>
        </p:txBody>
      </p:sp>
      <p:pic>
        <p:nvPicPr>
          <p:cNvPr id="34822" name="Picture 6" descr="Cách nuôi giấm bằng chuối tại nhà - Asking A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124" y="3121388"/>
            <a:ext cx="16050669" cy="842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484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16" presetClass="entr" presetSubtype="37" fill="hold" nodeType="afterEffect">
                                  <p:stCondLst>
                                    <p:cond delay="0"/>
                                  </p:stCondLst>
                                  <p:childTnLst>
                                    <p:set>
                                      <p:cBhvr>
                                        <p:cTn id="10" dur="1" fill="hold">
                                          <p:stCondLst>
                                            <p:cond delay="0"/>
                                          </p:stCondLst>
                                        </p:cTn>
                                        <p:tgtEl>
                                          <p:spTgt spid="34822"/>
                                        </p:tgtEl>
                                        <p:attrNameLst>
                                          <p:attrName>style.visibility</p:attrName>
                                        </p:attrNameLst>
                                      </p:cBhvr>
                                      <p:to>
                                        <p:strVal val="visible"/>
                                      </p:to>
                                    </p:set>
                                    <p:animEffect transition="in" filter="barn(outVertical)">
                                      <p:cBhvr>
                                        <p:cTn id="11" dur="10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3923" y="90484"/>
            <a:ext cx="6526485" cy="1415782"/>
          </a:xfrm>
          <a:prstGeom prst="rect">
            <a:avLst/>
          </a:prstGeom>
          <a:noFill/>
        </p:spPr>
        <p:txBody>
          <a:bodyPr wrap="none" lIns="182889" tIns="91445" rIns="182889" bIns="91445">
            <a:spAutoFit/>
          </a:bodyPr>
          <a:lstStyle/>
          <a:p>
            <a:pPr algn="ctr">
              <a:defRPr/>
            </a:pPr>
            <a:r>
              <a:rPr lang="en-US" sz="8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rPr>
              <a:t>V. ĐIỀU CHẾ</a:t>
            </a:r>
          </a:p>
        </p:txBody>
      </p:sp>
      <p:sp>
        <p:nvSpPr>
          <p:cNvPr id="10" name="Rectangle 9"/>
          <p:cNvSpPr/>
          <p:nvPr/>
        </p:nvSpPr>
        <p:spPr>
          <a:xfrm>
            <a:off x="2813233" y="2537120"/>
            <a:ext cx="14555148" cy="1168535"/>
          </a:xfrm>
          <a:prstGeom prst="rect">
            <a:avLst/>
          </a:prstGeom>
          <a:noFill/>
        </p:spPr>
        <p:txBody>
          <a:bodyPr lIns="182889" tIns="91445" rIns="182889" bIns="91445">
            <a:spAutoFit/>
          </a:bodyPr>
          <a:lstStyle/>
          <a:p>
            <a:pPr algn="ctr">
              <a:defRPr/>
            </a:pP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3.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Từ</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methanol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Phương</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pháp</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hiện</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đại</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cxnSp>
        <p:nvCxnSpPr>
          <p:cNvPr id="14" name="Straight Connector 13"/>
          <p:cNvCxnSpPr>
            <a:cxnSpLocks/>
          </p:cNvCxnSpPr>
          <p:nvPr/>
        </p:nvCxnSpPr>
        <p:spPr>
          <a:xfrm>
            <a:off x="1343113" y="1393987"/>
            <a:ext cx="74903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05239" y="1447968"/>
            <a:ext cx="0" cy="10796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294" name="Rectangle 56"/>
          <p:cNvSpPr>
            <a:spLocks noChangeArrowheads="1"/>
          </p:cNvSpPr>
          <p:nvPr/>
        </p:nvSpPr>
        <p:spPr bwMode="auto">
          <a:xfrm>
            <a:off x="9906645" y="13517528"/>
            <a:ext cx="369415" cy="4001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89" tIns="91445" rIns="182889" bIns="91445" anchor="ctr">
            <a:spAutoFit/>
          </a:bodyPr>
          <a:lstStyle/>
          <a:p>
            <a:pPr eaLnBrk="1" hangingPunct="1"/>
            <a:endParaRPr lang="en-US" altLang="en-US">
              <a:latin typeface="Times New Roman" pitchFamily="18" charset="0"/>
            </a:endParaRPr>
          </a:p>
        </p:txBody>
      </p:sp>
      <p:pic>
        <p:nvPicPr>
          <p:cNvPr id="38918" name="Picture 6" descr="Phát hiện cơ sở sản xuất Dấm gạo Kim Quỳnh từ axít và nước lã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301" y="2572048"/>
            <a:ext cx="19210001" cy="929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692575" y="1393988"/>
            <a:ext cx="14558324" cy="1168535"/>
          </a:xfrm>
          <a:prstGeom prst="rect">
            <a:avLst/>
          </a:prstGeom>
          <a:noFill/>
        </p:spPr>
        <p:txBody>
          <a:bodyPr lIns="182889" tIns="91445" rIns="182889" bIns="91445">
            <a:spAutoFit/>
          </a:bodyPr>
          <a:lstStyle/>
          <a:p>
            <a:pPr algn="just">
              <a:defRPr/>
            </a:pP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2.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Oxi</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hóa</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smtClean="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acetaldehyde</a:t>
            </a:r>
            <a:endPar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3448276" y="3680252"/>
            <a:ext cx="7423633" cy="1168535"/>
          </a:xfrm>
          <a:prstGeom prst="rect">
            <a:avLst/>
          </a:prstGeom>
          <a:noFill/>
        </p:spPr>
        <p:txBody>
          <a:bodyPr lIns="182889" tIns="91445" rIns="182889" bIns="91445">
            <a:spAutoFit/>
          </a:bodyPr>
          <a:lstStyle/>
          <a:p>
            <a:pPr algn="just">
              <a:defRPr/>
            </a:pP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4.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Oxi</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err="1">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hóa</a:t>
            </a:r>
            <a:r>
              <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400" b="1" dirty="0" smtClean="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alkane</a:t>
            </a:r>
            <a:endParaRPr lang="en-US" sz="6400" b="1" dirty="0">
              <a:ln w="0"/>
              <a:solidFill>
                <a:sysClr val="windowText" lastClr="00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19" name="Group 35"/>
          <p:cNvGrpSpPr>
            <a:grpSpLocks/>
          </p:cNvGrpSpPr>
          <p:nvPr/>
        </p:nvGrpSpPr>
        <p:grpSpPr bwMode="auto">
          <a:xfrm>
            <a:off x="381025" y="4871014"/>
            <a:ext cx="24309383" cy="1270147"/>
            <a:chOff x="144" y="3444"/>
            <a:chExt cx="5616" cy="400"/>
          </a:xfrm>
        </p:grpSpPr>
        <p:sp>
          <p:nvSpPr>
            <p:cNvPr id="12299" name="Text Box 36"/>
            <p:cNvSpPr txBox="1">
              <a:spLocks noChangeArrowheads="1"/>
            </p:cNvSpPr>
            <p:nvPr/>
          </p:nvSpPr>
          <p:spPr bwMode="auto">
            <a:xfrm>
              <a:off x="144" y="3505"/>
              <a:ext cx="5616" cy="33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57150" cmpd="thickThin">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6400" b="1">
                  <a:latin typeface="Times New Roman" pitchFamily="18" charset="0"/>
                  <a:cs typeface="Times New Roman" pitchFamily="18" charset="0"/>
                </a:rPr>
                <a:t>   2R–CH</a:t>
              </a:r>
              <a:r>
                <a:rPr lang="en-US" altLang="en-US" sz="6400" b="1" baseline="-25000">
                  <a:latin typeface="Times New Roman" pitchFamily="18" charset="0"/>
                  <a:cs typeface="Times New Roman" pitchFamily="18" charset="0"/>
                </a:rPr>
                <a:t>2</a:t>
              </a:r>
              <a:r>
                <a:rPr lang="en-US" altLang="en-US" sz="6400" b="1">
                  <a:latin typeface="Times New Roman" pitchFamily="18" charset="0"/>
                  <a:cs typeface="Times New Roman" pitchFamily="18" charset="0"/>
                </a:rPr>
                <a:t>–CH</a:t>
              </a:r>
              <a:r>
                <a:rPr lang="en-US" altLang="en-US" sz="6400" b="1" baseline="-25000">
                  <a:latin typeface="Times New Roman" pitchFamily="18" charset="0"/>
                  <a:cs typeface="Times New Roman" pitchFamily="18" charset="0"/>
                </a:rPr>
                <a:t>2</a:t>
              </a:r>
              <a:r>
                <a:rPr lang="en-US" altLang="en-US" sz="6400" b="1">
                  <a:latin typeface="Times New Roman" pitchFamily="18" charset="0"/>
                  <a:cs typeface="Times New Roman" pitchFamily="18" charset="0"/>
                </a:rPr>
                <a:t>-R’+5</a:t>
              </a:r>
              <a:r>
                <a:rPr lang="en-US" altLang="en-US" sz="6400" b="1">
                  <a:latin typeface="Times New Roman" pitchFamily="18" charset="0"/>
                  <a:cs typeface="Times New Roman" pitchFamily="18" charset="0"/>
                  <a:sym typeface="Wingdings" pitchFamily="2" charset="2"/>
                </a:rPr>
                <a:t>O</a:t>
              </a:r>
              <a:r>
                <a:rPr lang="en-US" altLang="en-US" sz="6400" b="1" baseline="-25000">
                  <a:latin typeface="Times New Roman" pitchFamily="18" charset="0"/>
                  <a:cs typeface="Times New Roman" pitchFamily="18" charset="0"/>
                  <a:sym typeface="Wingdings" pitchFamily="2" charset="2"/>
                </a:rPr>
                <a:t>2</a:t>
              </a:r>
              <a:r>
                <a:rPr lang="en-US" altLang="en-US" sz="6400">
                  <a:latin typeface="Times New Roman" pitchFamily="18" charset="0"/>
                  <a:cs typeface="Times New Roman" pitchFamily="18" charset="0"/>
                  <a:sym typeface="Wingdings" pitchFamily="2" charset="2"/>
                </a:rPr>
                <a:t>                    </a:t>
              </a:r>
              <a:r>
                <a:rPr lang="en-US" altLang="en-US" sz="6400" b="1">
                  <a:latin typeface="Times New Roman" pitchFamily="18" charset="0"/>
                  <a:cs typeface="Times New Roman" pitchFamily="18" charset="0"/>
                  <a:sym typeface="Wingdings" pitchFamily="2" charset="2"/>
                </a:rPr>
                <a:t>2</a:t>
              </a:r>
              <a:r>
                <a:rPr lang="en-US" altLang="en-US" sz="6400" b="1">
                  <a:latin typeface="Times New Roman" pitchFamily="18" charset="0"/>
                  <a:cs typeface="Times New Roman" pitchFamily="18" charset="0"/>
                </a:rPr>
                <a:t>RCOOH + 2R’COOH+ 2H</a:t>
              </a:r>
              <a:r>
                <a:rPr lang="en-US" altLang="en-US" sz="6400" b="1" baseline="-25000">
                  <a:latin typeface="Times New Roman" pitchFamily="18" charset="0"/>
                  <a:cs typeface="Times New Roman" pitchFamily="18" charset="0"/>
                </a:rPr>
                <a:t>2</a:t>
              </a:r>
              <a:r>
                <a:rPr lang="en-US" altLang="en-US" sz="6400" b="1">
                  <a:latin typeface="Times New Roman" pitchFamily="18" charset="0"/>
                  <a:cs typeface="Times New Roman" pitchFamily="18" charset="0"/>
                </a:rPr>
                <a:t>O</a:t>
              </a:r>
            </a:p>
          </p:txBody>
        </p:sp>
        <p:sp>
          <p:nvSpPr>
            <p:cNvPr id="12300" name="Line 37"/>
            <p:cNvSpPr>
              <a:spLocks noChangeShapeType="1"/>
            </p:cNvSpPr>
            <p:nvPr/>
          </p:nvSpPr>
          <p:spPr bwMode="auto">
            <a:xfrm flipV="1">
              <a:off x="2257" y="3696"/>
              <a:ext cx="671" cy="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1" name="Text Box 38"/>
            <p:cNvSpPr txBox="1">
              <a:spLocks noChangeArrowheads="1"/>
            </p:cNvSpPr>
            <p:nvPr/>
          </p:nvSpPr>
          <p:spPr bwMode="auto">
            <a:xfrm>
              <a:off x="2315" y="3444"/>
              <a:ext cx="637"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4000" b="1">
                  <a:solidFill>
                    <a:srgbClr val="FF0000"/>
                  </a:solidFill>
                  <a:latin typeface="Times New Roman" pitchFamily="18" charset="0"/>
                  <a:cs typeface="Times New Roman" pitchFamily="18" charset="0"/>
                </a:rPr>
                <a:t>xt , t</a:t>
              </a:r>
              <a:r>
                <a:rPr lang="en-US" altLang="en-US" sz="4000" b="1" baseline="30000">
                  <a:solidFill>
                    <a:srgbClr val="FF0000"/>
                  </a:solidFill>
                  <a:latin typeface="Times New Roman" pitchFamily="18" charset="0"/>
                  <a:cs typeface="Times New Roman" pitchFamily="18" charset="0"/>
                </a:rPr>
                <a:t>o</a:t>
              </a:r>
              <a:r>
                <a:rPr lang="en-US" altLang="en-US" sz="4000" b="1">
                  <a:solidFill>
                    <a:srgbClr val="FF0000"/>
                  </a:solidFill>
                  <a:latin typeface="Times New Roman" pitchFamily="18" charset="0"/>
                  <a:cs typeface="Times New Roman" pitchFamily="18" charset="0"/>
                </a:rPr>
                <a:t>C             </a:t>
              </a:r>
            </a:p>
          </p:txBody>
        </p:sp>
      </p:grpSp>
    </p:spTree>
    <p:extLst>
      <p:ext uri="{BB962C8B-B14F-4D97-AF65-F5344CB8AC3E}">
        <p14:creationId xmlns:p14="http://schemas.microsoft.com/office/powerpoint/2010/main" val="3561272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animEffect transition="in" filter="fade">
                                      <p:cBhvr>
                                        <p:cTn id="7" dur="500"/>
                                        <p:tgtEl>
                                          <p:spTgt spid="389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38918"/>
                                        </p:tgtEl>
                                      </p:cBhvr>
                                    </p:animEffect>
                                    <p:set>
                                      <p:cBhvr>
                                        <p:cTn id="12" dur="1" fill="hold">
                                          <p:stCondLst>
                                            <p:cond delay="499"/>
                                          </p:stCondLst>
                                        </p:cTn>
                                        <p:tgtEl>
                                          <p:spTgt spid="389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5554" y="1832188"/>
            <a:ext cx="7605305" cy="1415782"/>
          </a:xfrm>
          <a:prstGeom prst="rect">
            <a:avLst/>
          </a:prstGeom>
          <a:noFill/>
        </p:spPr>
        <p:txBody>
          <a:bodyPr wrap="none" lIns="182889" tIns="91445" rIns="182889" bIns="91445">
            <a:spAutoFit/>
          </a:bodyPr>
          <a:lstStyle/>
          <a:p>
            <a:pPr algn="ctr">
              <a:defRPr/>
            </a:pPr>
            <a:r>
              <a:rPr lang="en-US" sz="8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rPr>
              <a:t>VI. ỨNG DỤNG</a:t>
            </a:r>
          </a:p>
        </p:txBody>
      </p:sp>
      <p:sp>
        <p:nvSpPr>
          <p:cNvPr id="15" name="Oval 14"/>
          <p:cNvSpPr/>
          <p:nvPr/>
        </p:nvSpPr>
        <p:spPr>
          <a:xfrm>
            <a:off x="4356384" y="1832188"/>
            <a:ext cx="16371366" cy="1049141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cxnSp>
        <p:nvCxnSpPr>
          <p:cNvPr id="5" name="Straight Connector 4"/>
          <p:cNvCxnSpPr>
            <a:cxnSpLocks/>
          </p:cNvCxnSpPr>
          <p:nvPr/>
        </p:nvCxnSpPr>
        <p:spPr>
          <a:xfrm>
            <a:off x="1343113" y="1393987"/>
            <a:ext cx="685844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9938" name="Picture 2" descr="Địa chỉ phân phối hóa chất axit axetic chất lượng, giá rẻ - Hóa ..."/>
          <p:cNvPicPr>
            <a:picLocks noChangeAspect="1" noChangeArrowheads="1"/>
          </p:cNvPicPr>
          <p:nvPr/>
        </p:nvPicPr>
        <p:blipFill>
          <a:blip r:embed="rId2"/>
          <a:srcRect/>
          <a:stretch>
            <a:fillRect/>
          </a:stretch>
        </p:blipFill>
        <p:spPr bwMode="auto">
          <a:xfrm>
            <a:off x="203215" y="1677735"/>
            <a:ext cx="8306341" cy="5523997"/>
          </a:xfrm>
          <a:prstGeom prst="ellipse">
            <a:avLst/>
          </a:prstGeom>
          <a:ln>
            <a:noFill/>
          </a:ln>
          <a:effectLst>
            <a:softEdge rad="112500"/>
          </a:effectLst>
        </p:spPr>
      </p:pic>
      <p:pic>
        <p:nvPicPr>
          <p:cNvPr id="39942" name="Picture 6" descr="Vải phi bóng"/>
          <p:cNvPicPr>
            <a:picLocks noChangeAspect="1" noChangeArrowheads="1"/>
          </p:cNvPicPr>
          <p:nvPr/>
        </p:nvPicPr>
        <p:blipFill>
          <a:blip r:embed="rId3"/>
          <a:srcRect/>
          <a:stretch>
            <a:fillRect/>
          </a:stretch>
        </p:blipFill>
        <p:spPr bwMode="auto">
          <a:xfrm>
            <a:off x="203215" y="7463531"/>
            <a:ext cx="8306341" cy="5771402"/>
          </a:xfrm>
          <a:prstGeom prst="ellipse">
            <a:avLst/>
          </a:prstGeom>
          <a:ln>
            <a:noFill/>
          </a:ln>
          <a:effectLst>
            <a:softEdge rad="112500"/>
          </a:effectLst>
        </p:spPr>
      </p:pic>
      <p:pic>
        <p:nvPicPr>
          <p:cNvPr id="39946" name="Picture 10" descr="Combo OMO MATIC Comfort hoa hồng 2.3kg, SUNLIGHT nước rửa chén Trà ..."/>
          <p:cNvPicPr>
            <a:picLocks noChangeAspect="1" noChangeArrowheads="1"/>
          </p:cNvPicPr>
          <p:nvPr/>
        </p:nvPicPr>
        <p:blipFill>
          <a:blip r:embed="rId4"/>
          <a:srcRect/>
          <a:stretch>
            <a:fillRect/>
          </a:stretch>
        </p:blipFill>
        <p:spPr bwMode="auto">
          <a:xfrm>
            <a:off x="8778345" y="-719963"/>
            <a:ext cx="6858447" cy="6858794"/>
          </a:xfrm>
          <a:prstGeom prst="ellipse">
            <a:avLst/>
          </a:prstGeom>
          <a:ln>
            <a:noFill/>
          </a:ln>
          <a:effectLst>
            <a:softEdge rad="112500"/>
          </a:effectLst>
        </p:spPr>
      </p:pic>
      <p:pic>
        <p:nvPicPr>
          <p:cNvPr id="39950" name="Picture 14" descr="Phủ kính chắn gió - Xe cỡ lớn"/>
          <p:cNvPicPr>
            <a:picLocks noChangeAspect="1" noChangeArrowheads="1"/>
          </p:cNvPicPr>
          <p:nvPr/>
        </p:nvPicPr>
        <p:blipFill>
          <a:blip r:embed="rId5"/>
          <a:srcRect/>
          <a:stretch>
            <a:fillRect/>
          </a:stretch>
        </p:blipFill>
        <p:spPr bwMode="auto">
          <a:xfrm>
            <a:off x="15905583" y="707968"/>
            <a:ext cx="8099953" cy="6078452"/>
          </a:xfrm>
          <a:prstGeom prst="ellipse">
            <a:avLst/>
          </a:prstGeom>
          <a:ln>
            <a:noFill/>
          </a:ln>
          <a:effectLst>
            <a:softEdge rad="112500"/>
          </a:effectLst>
        </p:spPr>
      </p:pic>
      <p:pic>
        <p:nvPicPr>
          <p:cNvPr id="39958" name="Picture 22" descr="G&amp;M International Inc."/>
          <p:cNvPicPr>
            <a:picLocks noChangeAspect="1" noChangeArrowheads="1"/>
          </p:cNvPicPr>
          <p:nvPr/>
        </p:nvPicPr>
        <p:blipFill>
          <a:blip r:embed="rId6"/>
          <a:srcRect/>
          <a:stretch>
            <a:fillRect/>
          </a:stretch>
        </p:blipFill>
        <p:spPr bwMode="auto">
          <a:xfrm>
            <a:off x="8552005" y="7760279"/>
            <a:ext cx="7281578" cy="5444910"/>
          </a:xfrm>
          <a:prstGeom prst="ellipse">
            <a:avLst/>
          </a:prstGeom>
          <a:ln>
            <a:noFill/>
          </a:ln>
          <a:effectLst>
            <a:softEdge rad="112500"/>
          </a:effectLst>
        </p:spPr>
      </p:pic>
      <p:pic>
        <p:nvPicPr>
          <p:cNvPr id="39962" name="Picture 26" descr="Tác hại của thuốc diệt cỏ Paraquat | VTV.VN"/>
          <p:cNvPicPr>
            <a:picLocks noChangeAspect="1" noChangeArrowheads="1"/>
          </p:cNvPicPr>
          <p:nvPr/>
        </p:nvPicPr>
        <p:blipFill>
          <a:blip r:embed="rId7"/>
          <a:srcRect/>
          <a:stretch>
            <a:fillRect/>
          </a:stretch>
        </p:blipFill>
        <p:spPr bwMode="auto">
          <a:xfrm>
            <a:off x="16723960" y="7201732"/>
            <a:ext cx="7281576" cy="5864623"/>
          </a:xfrm>
          <a:prstGeom prst="ellipse">
            <a:avLst/>
          </a:prstGeom>
          <a:ln>
            <a:noFill/>
          </a:ln>
          <a:effectLst>
            <a:softEdge rad="112500"/>
          </a:effectLst>
        </p:spPr>
      </p:pic>
      <p:sp>
        <p:nvSpPr>
          <p:cNvPr id="13" name="Rectangle 12"/>
          <p:cNvSpPr/>
          <p:nvPr/>
        </p:nvSpPr>
        <p:spPr>
          <a:xfrm>
            <a:off x="8508624" y="6212388"/>
            <a:ext cx="7191731" cy="1292672"/>
          </a:xfrm>
          <a:prstGeom prst="rect">
            <a:avLst/>
          </a:prstGeom>
          <a:noFill/>
        </p:spPr>
        <p:txBody>
          <a:bodyPr wrap="none" lIns="182889" tIns="91445" rIns="182889" bIns="91445">
            <a:spAutoFit/>
          </a:bodyPr>
          <a:lstStyle/>
          <a:p>
            <a:pPr algn="ctr">
              <a:defRPr/>
            </a:pPr>
            <a:r>
              <a:rPr lang="en-US" sz="7200" b="1" dirty="0">
                <a:ln w="0"/>
                <a:solidFill>
                  <a:srgbClr val="C00000"/>
                </a:solidFill>
                <a:effectLst>
                  <a:reflection blurRad="6350" stA="53000" endA="300" endPos="35500" dir="5400000" sy="-90000" algn="bl" rotWithShape="0"/>
                </a:effectLst>
              </a:rPr>
              <a:t>C</a:t>
            </a:r>
            <a:r>
              <a:rPr lang="en-US" sz="7200" b="1" dirty="0" smtClean="0">
                <a:ln w="0"/>
                <a:solidFill>
                  <a:srgbClr val="C00000"/>
                </a:solidFill>
                <a:effectLst>
                  <a:reflection blurRad="6350" stA="53000" endA="300" endPos="35500" dir="5400000" sy="-90000" algn="bl" rotWithShape="0"/>
                </a:effectLst>
              </a:rPr>
              <a:t>arboxylic acid</a:t>
            </a:r>
            <a:endParaRPr lang="en-US" sz="7200" b="1" dirty="0">
              <a:ln w="0"/>
              <a:solidFill>
                <a:srgbClr val="C00000"/>
              </a:solidFill>
              <a:effectLst>
                <a:reflection blurRad="6350" stA="53000" endA="300" endPos="35500" dir="5400000" sy="-90000" algn="bl" rotWithShape="0"/>
              </a:effectLst>
            </a:endParaRPr>
          </a:p>
        </p:txBody>
      </p:sp>
      <p:sp>
        <p:nvSpPr>
          <p:cNvPr id="13324" name="TextBox 15"/>
          <p:cNvSpPr txBox="1">
            <a:spLocks noChangeArrowheads="1"/>
          </p:cNvSpPr>
          <p:nvPr/>
        </p:nvSpPr>
        <p:spPr bwMode="auto">
          <a:xfrm>
            <a:off x="393725" y="6090356"/>
            <a:ext cx="8055501" cy="9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800" b="1">
                <a:latin typeface="Times New Roman" pitchFamily="18" charset="0"/>
                <a:cs typeface="Times New Roman" pitchFamily="18" charset="0"/>
              </a:rPr>
              <a:t>Chất cầm màu trong CN dệt</a:t>
            </a:r>
          </a:p>
        </p:txBody>
      </p:sp>
      <p:sp>
        <p:nvSpPr>
          <p:cNvPr id="13325" name="TextBox 30"/>
          <p:cNvSpPr txBox="1">
            <a:spLocks noChangeArrowheads="1"/>
          </p:cNvSpPr>
          <p:nvPr/>
        </p:nvSpPr>
        <p:spPr bwMode="auto">
          <a:xfrm>
            <a:off x="18803576" y="12774506"/>
            <a:ext cx="4794562" cy="94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800" b="1">
                <a:latin typeface="Times New Roman" pitchFamily="18" charset="0"/>
                <a:cs typeface="Times New Roman" pitchFamily="18" charset="0"/>
              </a:rPr>
              <a:t>Thuốc diệt cỏ</a:t>
            </a:r>
          </a:p>
        </p:txBody>
      </p:sp>
      <p:sp>
        <p:nvSpPr>
          <p:cNvPr id="13326" name="TextBox 31"/>
          <p:cNvSpPr txBox="1">
            <a:spLocks noChangeArrowheads="1"/>
          </p:cNvSpPr>
          <p:nvPr/>
        </p:nvSpPr>
        <p:spPr bwMode="auto">
          <a:xfrm>
            <a:off x="10760778" y="12774506"/>
            <a:ext cx="3676889" cy="94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800" b="1">
                <a:latin typeface="Times New Roman" pitchFamily="18" charset="0"/>
                <a:cs typeface="Times New Roman" pitchFamily="18" charset="0"/>
              </a:rPr>
              <a:t>H</a:t>
            </a:r>
            <a:r>
              <a:rPr lang="vi-VN" altLang="en-US" sz="4800" b="1">
                <a:latin typeface="Times New Roman" pitchFamily="18" charset="0"/>
                <a:cs typeface="Times New Roman" pitchFamily="18" charset="0"/>
              </a:rPr>
              <a:t>ư</a:t>
            </a:r>
            <a:r>
              <a:rPr lang="en-US" altLang="en-US" sz="4800" b="1">
                <a:latin typeface="Times New Roman" pitchFamily="18" charset="0"/>
                <a:cs typeface="Times New Roman" pitchFamily="18" charset="0"/>
              </a:rPr>
              <a:t>ơng liệu</a:t>
            </a:r>
          </a:p>
        </p:txBody>
      </p:sp>
      <p:sp>
        <p:nvSpPr>
          <p:cNvPr id="13327" name="TextBox 32"/>
          <p:cNvSpPr txBox="1">
            <a:spLocks noChangeArrowheads="1"/>
          </p:cNvSpPr>
          <p:nvPr/>
        </p:nvSpPr>
        <p:spPr bwMode="auto">
          <a:xfrm>
            <a:off x="9058866" y="4426463"/>
            <a:ext cx="5994790" cy="9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800" b="1">
                <a:latin typeface="Times New Roman" pitchFamily="18" charset="0"/>
                <a:cs typeface="Times New Roman" pitchFamily="18" charset="0"/>
              </a:rPr>
              <a:t>Bột giặt, chất tẩy rửa</a:t>
            </a:r>
          </a:p>
        </p:txBody>
      </p:sp>
      <p:sp>
        <p:nvSpPr>
          <p:cNvPr id="13328" name="TextBox 33"/>
          <p:cNvSpPr txBox="1">
            <a:spLocks noChangeArrowheads="1"/>
          </p:cNvSpPr>
          <p:nvPr/>
        </p:nvSpPr>
        <p:spPr bwMode="auto">
          <a:xfrm>
            <a:off x="18540034" y="6277703"/>
            <a:ext cx="2978344" cy="92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800" b="1">
                <a:latin typeface="Times New Roman" pitchFamily="18" charset="0"/>
                <a:cs typeface="Times New Roman" pitchFamily="18" charset="0"/>
              </a:rPr>
              <a:t>Polime</a:t>
            </a:r>
          </a:p>
        </p:txBody>
      </p:sp>
      <p:sp>
        <p:nvSpPr>
          <p:cNvPr id="13329" name="TextBox 34"/>
          <p:cNvSpPr txBox="1">
            <a:spLocks noChangeArrowheads="1"/>
          </p:cNvSpPr>
          <p:nvPr/>
        </p:nvSpPr>
        <p:spPr bwMode="auto">
          <a:xfrm>
            <a:off x="2527466" y="12774506"/>
            <a:ext cx="4794562" cy="94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4800" b="1">
                <a:latin typeface="Times New Roman" pitchFamily="18" charset="0"/>
                <a:cs typeface="Times New Roman" pitchFamily="18" charset="0"/>
              </a:rPr>
              <a:t>T</a:t>
            </a:r>
            <a:r>
              <a:rPr lang="vi-VN" altLang="en-US" sz="4800" b="1">
                <a:latin typeface="Times New Roman" pitchFamily="18" charset="0"/>
                <a:cs typeface="Times New Roman" pitchFamily="18" charset="0"/>
              </a:rPr>
              <a:t>ơ</a:t>
            </a:r>
            <a:r>
              <a:rPr lang="en-US" altLang="en-US" sz="4800" b="1">
                <a:latin typeface="Times New Roman" pitchFamily="18" charset="0"/>
                <a:cs typeface="Times New Roman" pitchFamily="18" charset="0"/>
              </a:rPr>
              <a:t> nhân tạo</a:t>
            </a:r>
          </a:p>
        </p:txBody>
      </p:sp>
    </p:spTree>
    <p:extLst>
      <p:ext uri="{BB962C8B-B14F-4D97-AF65-F5344CB8AC3E}">
        <p14:creationId xmlns:p14="http://schemas.microsoft.com/office/powerpoint/2010/main" val="3033125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10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1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39938"/>
                                        </p:tgtEl>
                                        <p:attrNameLst>
                                          <p:attrName>style.visibility</p:attrName>
                                        </p:attrNameLst>
                                      </p:cBhvr>
                                      <p:to>
                                        <p:strVal val="visible"/>
                                      </p:to>
                                    </p:set>
                                    <p:animEffect transition="in" filter="circle(in)">
                                      <p:cBhvr>
                                        <p:cTn id="23" dur="1000"/>
                                        <p:tgtEl>
                                          <p:spTgt spid="39938"/>
                                        </p:tgtEl>
                                      </p:cBhvr>
                                    </p:animEffect>
                                  </p:childTnLst>
                                </p:cTn>
                              </p:par>
                              <p:par>
                                <p:cTn id="24" presetID="6" presetClass="entr" presetSubtype="16" fill="hold" nodeType="withEffect">
                                  <p:stCondLst>
                                    <p:cond delay="0"/>
                                  </p:stCondLst>
                                  <p:childTnLst>
                                    <p:set>
                                      <p:cBhvr>
                                        <p:cTn id="25" dur="1" fill="hold">
                                          <p:stCondLst>
                                            <p:cond delay="0"/>
                                          </p:stCondLst>
                                        </p:cTn>
                                        <p:tgtEl>
                                          <p:spTgt spid="39946"/>
                                        </p:tgtEl>
                                        <p:attrNameLst>
                                          <p:attrName>style.visibility</p:attrName>
                                        </p:attrNameLst>
                                      </p:cBhvr>
                                      <p:to>
                                        <p:strVal val="visible"/>
                                      </p:to>
                                    </p:set>
                                    <p:animEffect transition="in" filter="circle(in)">
                                      <p:cBhvr>
                                        <p:cTn id="26" dur="1000"/>
                                        <p:tgtEl>
                                          <p:spTgt spid="39946"/>
                                        </p:tgtEl>
                                      </p:cBhvr>
                                    </p:animEffect>
                                  </p:childTnLst>
                                </p:cTn>
                              </p:par>
                              <p:par>
                                <p:cTn id="27" presetID="6" presetClass="entr" presetSubtype="16" fill="hold" nodeType="withEffect">
                                  <p:stCondLst>
                                    <p:cond delay="0"/>
                                  </p:stCondLst>
                                  <p:childTnLst>
                                    <p:set>
                                      <p:cBhvr>
                                        <p:cTn id="28" dur="1" fill="hold">
                                          <p:stCondLst>
                                            <p:cond delay="0"/>
                                          </p:stCondLst>
                                        </p:cTn>
                                        <p:tgtEl>
                                          <p:spTgt spid="39950"/>
                                        </p:tgtEl>
                                        <p:attrNameLst>
                                          <p:attrName>style.visibility</p:attrName>
                                        </p:attrNameLst>
                                      </p:cBhvr>
                                      <p:to>
                                        <p:strVal val="visible"/>
                                      </p:to>
                                    </p:set>
                                    <p:animEffect transition="in" filter="circle(in)">
                                      <p:cBhvr>
                                        <p:cTn id="29" dur="1000"/>
                                        <p:tgtEl>
                                          <p:spTgt spid="39950"/>
                                        </p:tgtEl>
                                      </p:cBhvr>
                                    </p:animEffect>
                                  </p:childTnLst>
                                </p:cTn>
                              </p:par>
                              <p:par>
                                <p:cTn id="30" presetID="6" presetClass="entr" presetSubtype="16" fill="hold" nodeType="withEffect">
                                  <p:stCondLst>
                                    <p:cond delay="0"/>
                                  </p:stCondLst>
                                  <p:childTnLst>
                                    <p:set>
                                      <p:cBhvr>
                                        <p:cTn id="31" dur="1" fill="hold">
                                          <p:stCondLst>
                                            <p:cond delay="0"/>
                                          </p:stCondLst>
                                        </p:cTn>
                                        <p:tgtEl>
                                          <p:spTgt spid="39962"/>
                                        </p:tgtEl>
                                        <p:attrNameLst>
                                          <p:attrName>style.visibility</p:attrName>
                                        </p:attrNameLst>
                                      </p:cBhvr>
                                      <p:to>
                                        <p:strVal val="visible"/>
                                      </p:to>
                                    </p:set>
                                    <p:animEffect transition="in" filter="circle(in)">
                                      <p:cBhvr>
                                        <p:cTn id="32" dur="1000"/>
                                        <p:tgtEl>
                                          <p:spTgt spid="39962"/>
                                        </p:tgtEl>
                                      </p:cBhvr>
                                    </p:animEffect>
                                  </p:childTnLst>
                                </p:cTn>
                              </p:par>
                              <p:par>
                                <p:cTn id="33" presetID="6" presetClass="entr" presetSubtype="16" fill="hold" nodeType="withEffect">
                                  <p:stCondLst>
                                    <p:cond delay="0"/>
                                  </p:stCondLst>
                                  <p:childTnLst>
                                    <p:set>
                                      <p:cBhvr>
                                        <p:cTn id="34" dur="1" fill="hold">
                                          <p:stCondLst>
                                            <p:cond delay="0"/>
                                          </p:stCondLst>
                                        </p:cTn>
                                        <p:tgtEl>
                                          <p:spTgt spid="39942"/>
                                        </p:tgtEl>
                                        <p:attrNameLst>
                                          <p:attrName>style.visibility</p:attrName>
                                        </p:attrNameLst>
                                      </p:cBhvr>
                                      <p:to>
                                        <p:strVal val="visible"/>
                                      </p:to>
                                    </p:set>
                                    <p:animEffect transition="in" filter="circle(in)">
                                      <p:cBhvr>
                                        <p:cTn id="35" dur="1000"/>
                                        <p:tgtEl>
                                          <p:spTgt spid="39942"/>
                                        </p:tgtEl>
                                      </p:cBhvr>
                                    </p:animEffect>
                                  </p:childTnLst>
                                </p:cTn>
                              </p:par>
                              <p:par>
                                <p:cTn id="36" presetID="6" presetClass="entr" presetSubtype="16" fill="hold" nodeType="withEffect">
                                  <p:stCondLst>
                                    <p:cond delay="0"/>
                                  </p:stCondLst>
                                  <p:childTnLst>
                                    <p:set>
                                      <p:cBhvr>
                                        <p:cTn id="37" dur="1" fill="hold">
                                          <p:stCondLst>
                                            <p:cond delay="0"/>
                                          </p:stCondLst>
                                        </p:cTn>
                                        <p:tgtEl>
                                          <p:spTgt spid="39958"/>
                                        </p:tgtEl>
                                        <p:attrNameLst>
                                          <p:attrName>style.visibility</p:attrName>
                                        </p:attrNameLst>
                                      </p:cBhvr>
                                      <p:to>
                                        <p:strVal val="visible"/>
                                      </p:to>
                                    </p:set>
                                    <p:animEffect transition="in" filter="circle(in)">
                                      <p:cBhvr>
                                        <p:cTn id="38" dur="1000"/>
                                        <p:tgtEl>
                                          <p:spTgt spid="3995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3327"/>
                                        </p:tgtEl>
                                        <p:attrNameLst>
                                          <p:attrName>style.visibility</p:attrName>
                                        </p:attrNameLst>
                                      </p:cBhvr>
                                      <p:to>
                                        <p:strVal val="visible"/>
                                      </p:to>
                                    </p:set>
                                    <p:animEffect transition="in" filter="wipe(up)">
                                      <p:cBhvr>
                                        <p:cTn id="43" dur="500"/>
                                        <p:tgtEl>
                                          <p:spTgt spid="1332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324"/>
                                        </p:tgtEl>
                                        <p:attrNameLst>
                                          <p:attrName>style.visibility</p:attrName>
                                        </p:attrNameLst>
                                      </p:cBhvr>
                                      <p:to>
                                        <p:strVal val="visible"/>
                                      </p:to>
                                    </p:set>
                                    <p:animEffect transition="in" filter="wipe(down)">
                                      <p:cBhvr>
                                        <p:cTn id="48" dur="500"/>
                                        <p:tgtEl>
                                          <p:spTgt spid="1332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329"/>
                                        </p:tgtEl>
                                        <p:attrNameLst>
                                          <p:attrName>style.visibility</p:attrName>
                                        </p:attrNameLst>
                                      </p:cBhvr>
                                      <p:to>
                                        <p:strVal val="visible"/>
                                      </p:to>
                                    </p:set>
                                    <p:animEffect transition="in" filter="wipe(down)">
                                      <p:cBhvr>
                                        <p:cTn id="53" dur="500"/>
                                        <p:tgtEl>
                                          <p:spTgt spid="1332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3326"/>
                                        </p:tgtEl>
                                        <p:attrNameLst>
                                          <p:attrName>style.visibility</p:attrName>
                                        </p:attrNameLst>
                                      </p:cBhvr>
                                      <p:to>
                                        <p:strVal val="visible"/>
                                      </p:to>
                                    </p:set>
                                    <p:animEffect transition="in" filter="wipe(down)">
                                      <p:cBhvr>
                                        <p:cTn id="58" dur="500"/>
                                        <p:tgtEl>
                                          <p:spTgt spid="133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3325"/>
                                        </p:tgtEl>
                                        <p:attrNameLst>
                                          <p:attrName>style.visibility</p:attrName>
                                        </p:attrNameLst>
                                      </p:cBhvr>
                                      <p:to>
                                        <p:strVal val="visible"/>
                                      </p:to>
                                    </p:set>
                                    <p:animEffect transition="in" filter="wipe(down)">
                                      <p:cBhvr>
                                        <p:cTn id="63" dur="500"/>
                                        <p:tgtEl>
                                          <p:spTgt spid="1332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3328"/>
                                        </p:tgtEl>
                                        <p:attrNameLst>
                                          <p:attrName>style.visibility</p:attrName>
                                        </p:attrNameLst>
                                      </p:cBhvr>
                                      <p:to>
                                        <p:strVal val="visible"/>
                                      </p:to>
                                    </p:set>
                                    <p:animEffect transition="in" filter="wipe(down)">
                                      <p:cBhvr>
                                        <p:cTn id="68" dur="500"/>
                                        <p:tgtEl>
                                          <p:spTgt spid="13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324" grpId="0"/>
      <p:bldP spid="13325" grpId="0"/>
      <p:bldP spid="13326" grpId="0"/>
      <p:bldP spid="13327" grpId="0"/>
      <p:bldP spid="13328" grpId="0"/>
      <p:bldP spid="13329"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478399" y="520761"/>
            <a:ext cx="12192794" cy="108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just" eaLnBrk="1" hangingPunct="1">
              <a:spcBef>
                <a:spcPct val="50000"/>
              </a:spcBef>
            </a:pPr>
            <a:r>
              <a:rPr lang="en-US" altLang="en-US" b="1" dirty="0" err="1">
                <a:latin typeface="Times New Roman" pitchFamily="18" charset="0"/>
              </a:rPr>
              <a:t>Món</a:t>
            </a:r>
            <a:r>
              <a:rPr lang="en-US" altLang="en-US" b="1" dirty="0">
                <a:latin typeface="Times New Roman" pitchFamily="18" charset="0"/>
              </a:rPr>
              <a:t> </a:t>
            </a:r>
            <a:r>
              <a:rPr lang="en-US" altLang="en-US" b="1" dirty="0" err="1">
                <a:latin typeface="Times New Roman" pitchFamily="18" charset="0"/>
              </a:rPr>
              <a:t>bò</a:t>
            </a:r>
            <a:r>
              <a:rPr lang="en-US" altLang="en-US" b="1" dirty="0">
                <a:latin typeface="Times New Roman" pitchFamily="18" charset="0"/>
              </a:rPr>
              <a:t> </a:t>
            </a:r>
            <a:r>
              <a:rPr lang="en-US" altLang="en-US" b="1" dirty="0" err="1">
                <a:latin typeface="Times New Roman" pitchFamily="18" charset="0"/>
              </a:rPr>
              <a:t>tái</a:t>
            </a:r>
            <a:r>
              <a:rPr lang="en-US" altLang="en-US" b="1" dirty="0">
                <a:latin typeface="Times New Roman" pitchFamily="18" charset="0"/>
              </a:rPr>
              <a:t> </a:t>
            </a:r>
            <a:r>
              <a:rPr lang="en-US" altLang="en-US" b="1" dirty="0" err="1">
                <a:latin typeface="Times New Roman" pitchFamily="18" charset="0"/>
              </a:rPr>
              <a:t>chanh</a:t>
            </a:r>
            <a:r>
              <a:rPr lang="en-US" altLang="en-US" b="1" dirty="0">
                <a:latin typeface="Times New Roman" pitchFamily="18" charset="0"/>
              </a:rPr>
              <a:t>, </a:t>
            </a:r>
            <a:r>
              <a:rPr lang="en-US" altLang="en-US" b="1" dirty="0" err="1">
                <a:latin typeface="Times New Roman" pitchFamily="18" charset="0"/>
              </a:rPr>
              <a:t>nước</a:t>
            </a:r>
            <a:r>
              <a:rPr lang="en-US" altLang="en-US" b="1" dirty="0">
                <a:latin typeface="Times New Roman" pitchFamily="18" charset="0"/>
              </a:rPr>
              <a:t> </a:t>
            </a:r>
            <a:r>
              <a:rPr lang="en-US" altLang="en-US" b="1" dirty="0" err="1">
                <a:latin typeface="Times New Roman" pitchFamily="18" charset="0"/>
              </a:rPr>
              <a:t>chanh</a:t>
            </a:r>
            <a:r>
              <a:rPr lang="en-US" altLang="en-US" b="1" dirty="0">
                <a:latin typeface="Times New Roman" pitchFamily="18" charset="0"/>
              </a:rPr>
              <a:t> </a:t>
            </a:r>
            <a:r>
              <a:rPr lang="en-US" altLang="en-US" b="1" dirty="0" err="1">
                <a:latin typeface="Times New Roman" pitchFamily="18" charset="0"/>
              </a:rPr>
              <a:t>vốn</a:t>
            </a:r>
            <a:r>
              <a:rPr lang="en-US" altLang="en-US" b="1" dirty="0">
                <a:latin typeface="Times New Roman" pitchFamily="18" charset="0"/>
              </a:rPr>
              <a:t> </a:t>
            </a:r>
            <a:r>
              <a:rPr lang="en-US" altLang="en-US" b="1" dirty="0" err="1">
                <a:latin typeface="Times New Roman" pitchFamily="18" charset="0"/>
              </a:rPr>
              <a:t>có</a:t>
            </a:r>
            <a:r>
              <a:rPr lang="en-US" altLang="en-US" b="1" dirty="0">
                <a:latin typeface="Times New Roman" pitchFamily="18" charset="0"/>
              </a:rPr>
              <a:t> </a:t>
            </a:r>
            <a:r>
              <a:rPr lang="en-US" altLang="en-US" b="1" dirty="0" err="1">
                <a:latin typeface="Times New Roman" pitchFamily="18" charset="0"/>
              </a:rPr>
              <a:t>nhiều</a:t>
            </a:r>
            <a:r>
              <a:rPr lang="en-US" altLang="en-US" b="1" dirty="0">
                <a:latin typeface="Times New Roman" pitchFamily="18" charset="0"/>
              </a:rPr>
              <a:t> </a:t>
            </a:r>
            <a:r>
              <a:rPr lang="en-US" altLang="en-US" b="1" dirty="0" smtClean="0">
                <a:latin typeface="Times New Roman" pitchFamily="18" charset="0"/>
              </a:rPr>
              <a:t>acid </a:t>
            </a:r>
            <a:r>
              <a:rPr lang="en-US" altLang="en-US" b="1" dirty="0">
                <a:latin typeface="Times New Roman" pitchFamily="18" charset="0"/>
              </a:rPr>
              <a:t>citric, </a:t>
            </a:r>
            <a:r>
              <a:rPr lang="en-US" altLang="en-US" b="1" dirty="0" err="1">
                <a:latin typeface="Times New Roman" pitchFamily="18" charset="0"/>
              </a:rPr>
              <a:t>cũng</a:t>
            </a:r>
            <a:r>
              <a:rPr lang="en-US" altLang="en-US" b="1" dirty="0">
                <a:latin typeface="Times New Roman" pitchFamily="18" charset="0"/>
              </a:rPr>
              <a:t> </a:t>
            </a:r>
            <a:r>
              <a:rPr lang="en-US" altLang="en-US" b="1" dirty="0" err="1">
                <a:latin typeface="Times New Roman" pitchFamily="18" charset="0"/>
              </a:rPr>
              <a:t>làm</a:t>
            </a:r>
            <a:r>
              <a:rPr lang="en-US" altLang="en-US" b="1" dirty="0">
                <a:latin typeface="Times New Roman" pitchFamily="18" charset="0"/>
              </a:rPr>
              <a:t> </a:t>
            </a:r>
            <a:r>
              <a:rPr lang="en-US" altLang="en-US" b="1" dirty="0" err="1">
                <a:latin typeface="Times New Roman" pitchFamily="18" charset="0"/>
              </a:rPr>
              <a:t>cho</a:t>
            </a:r>
            <a:r>
              <a:rPr lang="en-US" altLang="en-US" b="1" dirty="0">
                <a:latin typeface="Times New Roman" pitchFamily="18" charset="0"/>
              </a:rPr>
              <a:t> </a:t>
            </a:r>
            <a:r>
              <a:rPr lang="en-US" altLang="en-US" b="1" dirty="0" err="1">
                <a:latin typeface="Times New Roman" pitchFamily="18" charset="0"/>
              </a:rPr>
              <a:t>liên</a:t>
            </a:r>
            <a:r>
              <a:rPr lang="en-US" altLang="en-US" b="1" dirty="0">
                <a:latin typeface="Times New Roman" pitchFamily="18" charset="0"/>
              </a:rPr>
              <a:t> </a:t>
            </a:r>
            <a:r>
              <a:rPr lang="en-US" altLang="en-US" b="1" dirty="0" err="1">
                <a:latin typeface="Times New Roman" pitchFamily="18" charset="0"/>
              </a:rPr>
              <a:t>kết</a:t>
            </a:r>
            <a:r>
              <a:rPr lang="en-US" altLang="en-US" b="1" dirty="0">
                <a:latin typeface="Times New Roman" pitchFamily="18" charset="0"/>
              </a:rPr>
              <a:t> </a:t>
            </a:r>
            <a:r>
              <a:rPr lang="en-US" altLang="en-US" b="1" dirty="0" err="1">
                <a:latin typeface="Times New Roman" pitchFamily="18" charset="0"/>
              </a:rPr>
              <a:t>peptit</a:t>
            </a:r>
            <a:r>
              <a:rPr lang="en-US" altLang="en-US" b="1" dirty="0">
                <a:latin typeface="Times New Roman" pitchFamily="18" charset="0"/>
              </a:rPr>
              <a:t> </a:t>
            </a:r>
            <a:r>
              <a:rPr lang="en-US" altLang="en-US" b="1" dirty="0" err="1">
                <a:latin typeface="Times New Roman" pitchFamily="18" charset="0"/>
              </a:rPr>
              <a:t>bị</a:t>
            </a:r>
            <a:r>
              <a:rPr lang="en-US" altLang="en-US" b="1" dirty="0">
                <a:latin typeface="Times New Roman" pitchFamily="18" charset="0"/>
              </a:rPr>
              <a:t> </a:t>
            </a:r>
            <a:r>
              <a:rPr lang="en-US" altLang="en-US" b="1" dirty="0" err="1">
                <a:latin typeface="Times New Roman" pitchFamily="18" charset="0"/>
              </a:rPr>
              <a:t>phá</a:t>
            </a:r>
            <a:r>
              <a:rPr lang="en-US" altLang="en-US" b="1" dirty="0">
                <a:latin typeface="Times New Roman" pitchFamily="18" charset="0"/>
              </a:rPr>
              <a:t> </a:t>
            </a:r>
            <a:r>
              <a:rPr lang="en-US" altLang="en-US" b="1" dirty="0" err="1">
                <a:latin typeface="Times New Roman" pitchFamily="18" charset="0"/>
              </a:rPr>
              <a:t>hủy</a:t>
            </a:r>
            <a:endParaRPr lang="en-US" altLang="en-US" b="1" dirty="0">
              <a:latin typeface="Times New Roman" pitchFamily="18" charset="0"/>
            </a:endParaRPr>
          </a:p>
        </p:txBody>
      </p:sp>
      <p:graphicFrame>
        <p:nvGraphicFramePr>
          <p:cNvPr id="21507" name="Object 6"/>
          <p:cNvGraphicFramePr>
            <a:graphicFrameLocks noChangeAspect="1"/>
          </p:cNvGraphicFramePr>
          <p:nvPr>
            <p:extLst>
              <p:ext uri="{D42A27DB-BD31-4B8C-83A1-F6EECF244321}">
                <p14:modId xmlns:p14="http://schemas.microsoft.com/office/powerpoint/2010/main" val="1602511969"/>
              </p:ext>
            </p:extLst>
          </p:nvPr>
        </p:nvGraphicFramePr>
        <p:xfrm>
          <a:off x="14340776" y="2489200"/>
          <a:ext cx="9663788" cy="3051409"/>
        </p:xfrm>
        <a:graphic>
          <a:graphicData uri="http://schemas.openxmlformats.org/presentationml/2006/ole">
            <mc:AlternateContent xmlns:mc="http://schemas.openxmlformats.org/markup-compatibility/2006">
              <mc:Choice xmlns:v="urn:schemas-microsoft-com:vml" Requires="v">
                <p:oleObj spid="_x0000_s1035" name="CS ChemDraw Drawing" r:id="rId3" imgW="2494505" imgH="1049777" progId="ChemDraw.Document.6.0">
                  <p:embed/>
                </p:oleObj>
              </mc:Choice>
              <mc:Fallback>
                <p:oleObj name="CS ChemDraw Drawing" r:id="rId3" imgW="2494505" imgH="1049777"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0776" y="2489200"/>
                        <a:ext cx="9663788" cy="3051409"/>
                      </a:xfrm>
                      <a:prstGeom prst="rect">
                        <a:avLst/>
                      </a:prstGeom>
                      <a:noFill/>
                      <a:ln>
                        <a:noFill/>
                      </a:ln>
                      <a:effectLst/>
                    </p:spPr>
                  </p:pic>
                </p:oleObj>
              </mc:Fallback>
            </mc:AlternateContent>
          </a:graphicData>
        </a:graphic>
      </p:graphicFrame>
      <p:sp>
        <p:nvSpPr>
          <p:cNvPr id="21508" name="AutoShape 7">
            <a:hlinkClick r:id="rId5"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pic>
        <p:nvPicPr>
          <p:cNvPr id="21509" name="Picture 8" descr="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73" y="2489200"/>
            <a:ext cx="14211654" cy="1122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2"/>
          <p:cNvSpPr txBox="1">
            <a:spLocks noChangeArrowheads="1"/>
          </p:cNvSpPr>
          <p:nvPr/>
        </p:nvSpPr>
        <p:spPr bwMode="auto">
          <a:xfrm>
            <a:off x="16201938" y="6264720"/>
            <a:ext cx="6810462" cy="1389405"/>
          </a:xfrm>
          <a:prstGeom prst="rect">
            <a:avLst/>
          </a:prstGeom>
          <a:noFill/>
          <a:ln>
            <a:noFill/>
          </a:ln>
        </p:spPr>
        <p:txBody>
          <a:bodyPr wrap="squar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7600" b="1" dirty="0" smtClean="0">
                <a:solidFill>
                  <a:srgbClr val="0000FF"/>
                </a:solidFill>
              </a:rPr>
              <a:t>CITRIC ACID</a:t>
            </a:r>
            <a:endParaRPr lang="en-US" altLang="en-US" sz="7600" b="1" dirty="0">
              <a:solidFill>
                <a:srgbClr val="0000FF"/>
              </a:solidFill>
            </a:endParaRPr>
          </a:p>
        </p:txBody>
      </p:sp>
    </p:spTree>
    <p:extLst>
      <p:ext uri="{BB962C8B-B14F-4D97-AF65-F5344CB8AC3E}">
        <p14:creationId xmlns:p14="http://schemas.microsoft.com/office/powerpoint/2010/main" val="75111618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p>
        </p:txBody>
      </p:sp>
      <p:pic>
        <p:nvPicPr>
          <p:cNvPr id="15363" name="Hình hiệu Rung chuông vàng (2007 - 2010)">
            <a:hlinkClick r:id="" action="ppaction://media"/>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824147" y="6553959"/>
            <a:ext cx="1219279" cy="1219341"/>
          </a:xfrm>
        </p:spPr>
      </p:pic>
      <p:pic>
        <p:nvPicPr>
          <p:cNvPr id="1536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8764" cy="137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468086" y="5218459"/>
            <a:ext cx="15986829" cy="5109682"/>
          </a:xfrm>
          <a:prstGeom prst="rect">
            <a:avLst/>
          </a:prstGeom>
          <a:noFill/>
        </p:spPr>
        <p:txBody>
          <a:bodyPr wrap="none" lIns="182889" tIns="91445" rIns="182889" bIns="91445">
            <a:spAutoFit/>
            <a:scene3d>
              <a:camera prst="orthographicFront"/>
              <a:lightRig rig="threePt" dir="t"/>
            </a:scene3d>
            <a:sp3d extrusionH="57150">
              <a:bevelT w="82550" h="38100" prst="coolSlant"/>
            </a:sp3d>
          </a:bodyPr>
          <a:lstStyle/>
          <a:p>
            <a:pPr algn="ctr">
              <a:defRPr/>
            </a:pPr>
            <a:r>
              <a:rPr lang="en-US" sz="16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a:defRPr/>
            </a:pPr>
            <a:r>
              <a:rPr lang="en-US" sz="16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3205990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3835650" y="1802188"/>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1 </a:t>
            </a:r>
          </a:p>
        </p:txBody>
      </p:sp>
      <p:graphicFrame>
        <p:nvGraphicFramePr>
          <p:cNvPr id="16387"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11272"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1263732" y="11142366"/>
            <a:ext cx="3635613" cy="1660716"/>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9600">
                <a:latin typeface="UVN Ai Cap" pitchFamily="18" charset="0"/>
              </a:rPr>
              <a:t>B.Cu</a:t>
            </a:r>
          </a:p>
        </p:txBody>
      </p:sp>
      <p:sp>
        <p:nvSpPr>
          <p:cNvPr id="36" name="TextBox 35"/>
          <p:cNvSpPr txBox="1"/>
          <p:nvPr/>
        </p:nvSpPr>
        <p:spPr>
          <a:xfrm>
            <a:off x="1333587" y="4423289"/>
            <a:ext cx="21273885" cy="4616984"/>
          </a:xfrm>
          <a:prstGeom prst="rect">
            <a:avLst/>
          </a:prstGeom>
          <a:solidFill>
            <a:schemeClr val="bg1">
              <a:alpha val="47000"/>
            </a:schemeClr>
          </a:solidFill>
          <a:ln w="28575">
            <a:solidFill>
              <a:schemeClr val="tx1"/>
            </a:solidFill>
          </a:ln>
        </p:spPr>
        <p:txBody>
          <a:bodyPr lIns="182889" tIns="91445" rIns="182889" bIns="91445">
            <a:spAutoFit/>
          </a:bodyPr>
          <a:lstStyle/>
          <a:p>
            <a:pPr>
              <a:defRPr/>
            </a:pPr>
            <a:r>
              <a:rPr lang="vi-VN" sz="9600" dirty="0">
                <a:latin typeface="+mj-lt"/>
              </a:rPr>
              <a:t>Chất nào sau đây </a:t>
            </a:r>
            <a:r>
              <a:rPr lang="vi-VN" sz="9600" b="1" dirty="0">
                <a:latin typeface="+mj-lt"/>
              </a:rPr>
              <a:t>không</a:t>
            </a:r>
            <a:r>
              <a:rPr lang="vi-VN" sz="9600" dirty="0">
                <a:latin typeface="+mj-lt"/>
              </a:rPr>
              <a:t> phản ứng được với dung dịch </a:t>
            </a:r>
            <a:r>
              <a:rPr lang="vi-VN" sz="9600" dirty="0" smtClean="0">
                <a:latin typeface="+mj-lt"/>
              </a:rPr>
              <a:t>acetic acid?</a:t>
            </a:r>
            <a:endParaRPr lang="en-US" sz="9600" dirty="0">
              <a:latin typeface="+mj-lt"/>
            </a:endParaRPr>
          </a:p>
          <a:p>
            <a:pPr>
              <a:defRPr/>
            </a:pPr>
            <a:r>
              <a:rPr lang="vi-VN" sz="9600" b="1" dirty="0">
                <a:latin typeface="+mj-lt"/>
              </a:rPr>
              <a:t>A. </a:t>
            </a:r>
            <a:r>
              <a:rPr lang="vi-VN" sz="9600" dirty="0">
                <a:latin typeface="+mj-lt"/>
              </a:rPr>
              <a:t>NaOH.	</a:t>
            </a:r>
            <a:r>
              <a:rPr lang="vi-VN" sz="9600" b="1" dirty="0">
                <a:latin typeface="+mj-lt"/>
              </a:rPr>
              <a:t>B. </a:t>
            </a:r>
            <a:r>
              <a:rPr lang="vi-VN" sz="9600" dirty="0">
                <a:latin typeface="+mj-lt"/>
              </a:rPr>
              <a:t>Cu.	</a:t>
            </a:r>
            <a:r>
              <a:rPr lang="vi-VN" sz="9600" b="1" dirty="0">
                <a:latin typeface="+mj-lt"/>
              </a:rPr>
              <a:t>C. </a:t>
            </a:r>
            <a:r>
              <a:rPr lang="vi-VN" sz="9600" dirty="0">
                <a:latin typeface="+mj-lt"/>
              </a:rPr>
              <a:t>Zn.	</a:t>
            </a:r>
            <a:r>
              <a:rPr lang="vi-VN" sz="9600" b="1" dirty="0">
                <a:latin typeface="+mj-lt"/>
              </a:rPr>
              <a:t>D. </a:t>
            </a:r>
            <a:r>
              <a:rPr lang="vi-VN" sz="9600" dirty="0">
                <a:latin typeface="+mj-lt"/>
              </a:rPr>
              <a:t>CaCO</a:t>
            </a:r>
            <a:r>
              <a:rPr lang="vi-VN" sz="9600" baseline="-25000" dirty="0">
                <a:latin typeface="+mj-lt"/>
              </a:rPr>
              <a:t>3</a:t>
            </a:r>
            <a:r>
              <a:rPr lang="vi-VN" sz="9600" dirty="0">
                <a:latin typeface="+mj-lt"/>
              </a:rPr>
              <a:t>.</a:t>
            </a:r>
            <a:endParaRPr lang="en-US" sz="9600" dirty="0">
              <a:latin typeface="+mj-lt"/>
            </a:endParaRPr>
          </a:p>
        </p:txBody>
      </p:sp>
      <p:sp>
        <p:nvSpPr>
          <p:cNvPr id="2" name="TextBox 1"/>
          <p:cNvSpPr txBox="1">
            <a:spLocks noChangeArrowheads="1"/>
          </p:cNvSpPr>
          <p:nvPr/>
        </p:nvSpPr>
        <p:spPr bwMode="auto">
          <a:xfrm>
            <a:off x="914459" y="9126007"/>
            <a:ext cx="7074361"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477107" y="1199206"/>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16404"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Nhac loại thi sinh">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7-Point Star 2">
            <a:hlinkClick r:id="rId16" action="ppaction://hlinkpres?slideindex=42&amp;slidetitle=PowerPoint Presentation"/>
          </p:cNvPr>
          <p:cNvSpPr/>
          <p:nvPr/>
        </p:nvSpPr>
        <p:spPr>
          <a:xfrm>
            <a:off x="22223273" y="11431323"/>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42505345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nodeType="afterGroup">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6" name="chuong suy nghi.wav"/>
                                        </p:tgtEl>
                                      </p:cMediaNode>
                                    </p:audio>
                                  </p:subTnLst>
                                </p:cTn>
                              </p:par>
                            </p:childTnLst>
                          </p:cTn>
                        </p:par>
                        <p:par>
                          <p:cTn id="58" fill="hold" nodeType="afterGroup">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nodeType="afterGroup">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nodeType="afterGroup">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nodeType="afterGroup">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nodeType="afterGroup">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nodeType="afterGroup">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nodeType="afterGroup">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nodeType="afterGroup">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nodeType="afterGroup">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nodeType="afterGroup">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nodeType="afterGroup">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nodeType="afterGroup">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7" name="ket-thuc-final.wav"/>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nodeType="afterGroup">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4095005" y="1608107"/>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2</a:t>
            </a:r>
          </a:p>
        </p:txBody>
      </p:sp>
      <p:graphicFrame>
        <p:nvGraphicFramePr>
          <p:cNvPr id="17411"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12296"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1263732" y="10380278"/>
            <a:ext cx="3822949" cy="1660716"/>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9600" dirty="0" smtClean="0">
                <a:latin typeface="UVN Ai Cap" pitchFamily="18" charset="0"/>
              </a:rPr>
              <a:t>ester</a:t>
            </a:r>
            <a:r>
              <a:rPr lang="en-US" sz="9600" dirty="0" smtClean="0">
                <a:solidFill>
                  <a:schemeClr val="bg1"/>
                </a:solidFill>
                <a:latin typeface="UVN Ai Cap" pitchFamily="18" charset="0"/>
              </a:rPr>
              <a:t> </a:t>
            </a:r>
            <a:endParaRPr lang="en-US" sz="9600" dirty="0">
              <a:solidFill>
                <a:schemeClr val="bg1"/>
              </a:solidFill>
              <a:latin typeface="UVN Ai Cap" pitchFamily="18" charset="0"/>
            </a:endParaRPr>
          </a:p>
        </p:txBody>
      </p:sp>
      <p:sp>
        <p:nvSpPr>
          <p:cNvPr id="36" name="TextBox 35"/>
          <p:cNvSpPr txBox="1"/>
          <p:nvPr/>
        </p:nvSpPr>
        <p:spPr>
          <a:xfrm>
            <a:off x="1333587" y="3670726"/>
            <a:ext cx="21273885" cy="4616984"/>
          </a:xfrm>
          <a:prstGeom prst="rect">
            <a:avLst/>
          </a:prstGeom>
          <a:solidFill>
            <a:schemeClr val="bg1">
              <a:alpha val="47000"/>
            </a:schemeClr>
          </a:solidFill>
          <a:ln w="28575">
            <a:solidFill>
              <a:schemeClr val="tx1"/>
            </a:solidFill>
          </a:ln>
        </p:spPr>
        <p:txBody>
          <a:bodyPr lIns="182889" tIns="91445" rIns="182889" bIns="91445">
            <a:spAutoFit/>
          </a:bodyPr>
          <a:lstStyle/>
          <a:p>
            <a:pPr>
              <a:defRPr/>
            </a:pPr>
            <a:r>
              <a:rPr lang="vi-VN" sz="9600" dirty="0">
                <a:latin typeface="+mj-lt"/>
              </a:rPr>
              <a:t>Đun nóng </a:t>
            </a:r>
            <a:r>
              <a:rPr lang="vi-VN" sz="9600" dirty="0" smtClean="0">
                <a:latin typeface="+mj-lt"/>
              </a:rPr>
              <a:t>carboxylic acid </a:t>
            </a:r>
            <a:r>
              <a:rPr lang="vi-VN" sz="9600" dirty="0">
                <a:latin typeface="+mj-lt"/>
              </a:rPr>
              <a:t>với </a:t>
            </a:r>
            <a:r>
              <a:rPr lang="vi-VN" sz="9600" dirty="0" smtClean="0">
                <a:latin typeface="+mj-lt"/>
              </a:rPr>
              <a:t>alcohol </a:t>
            </a:r>
            <a:r>
              <a:rPr lang="vi-VN" sz="9600" dirty="0">
                <a:latin typeface="+mj-lt"/>
              </a:rPr>
              <a:t>khi có mặt xúc tác H</a:t>
            </a:r>
            <a:r>
              <a:rPr lang="vi-VN" sz="9600" baseline="-25000" dirty="0">
                <a:latin typeface="+mj-lt"/>
              </a:rPr>
              <a:t>2</a:t>
            </a:r>
            <a:r>
              <a:rPr lang="vi-VN" sz="9600" dirty="0">
                <a:latin typeface="+mj-lt"/>
              </a:rPr>
              <a:t>SO</a:t>
            </a:r>
            <a:r>
              <a:rPr lang="vi-VN" sz="9600" baseline="-25000" dirty="0">
                <a:latin typeface="+mj-lt"/>
              </a:rPr>
              <a:t>4</a:t>
            </a:r>
            <a:r>
              <a:rPr lang="vi-VN" sz="9600" dirty="0">
                <a:latin typeface="+mj-lt"/>
              </a:rPr>
              <a:t> đặc, nóng tạo ra sản phẩm nào?</a:t>
            </a:r>
            <a:endParaRPr lang="en-US" sz="9600" dirty="0">
              <a:latin typeface="+mj-lt"/>
            </a:endParaRPr>
          </a:p>
        </p:txBody>
      </p:sp>
      <p:sp>
        <p:nvSpPr>
          <p:cNvPr id="2" name="TextBox 1"/>
          <p:cNvSpPr txBox="1">
            <a:spLocks noChangeArrowheads="1"/>
          </p:cNvSpPr>
          <p:nvPr/>
        </p:nvSpPr>
        <p:spPr bwMode="auto">
          <a:xfrm>
            <a:off x="914459" y="8287710"/>
            <a:ext cx="7074361"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508485" y="1302188"/>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17428" name="Nhac loại thi sinh">
            <a:hlinkClick r:id="" action="ppaction://media"/>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7-Point Star 22">
            <a:hlinkClick r:id="rId16" action="ppaction://hlinkpres?slideindex=42&amp;slidetitle=PowerPoint Presentation"/>
          </p:cNvPr>
          <p:cNvSpPr/>
          <p:nvPr/>
        </p:nvSpPr>
        <p:spPr>
          <a:xfrm>
            <a:off x="22223273" y="11431323"/>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37700960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nodeType="afterGroup">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6" name="chuong suy nghi.wav"/>
                                        </p:tgtEl>
                                      </p:cMediaNode>
                                    </p:audio>
                                  </p:subTnLst>
                                </p:cTn>
                              </p:par>
                            </p:childTnLst>
                          </p:cTn>
                        </p:par>
                        <p:par>
                          <p:cTn id="58" fill="hold" nodeType="afterGroup">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nodeType="afterGroup">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nodeType="afterGroup">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nodeType="afterGroup">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nodeType="afterGroup">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nodeType="afterGroup">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nodeType="afterGroup">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nodeType="afterGroup">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nodeType="afterGroup">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nodeType="afterGroup">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nodeType="afterGroup">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nodeType="afterGroup">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7" name="ket-thuc-final.wav"/>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nodeType="afterGroup">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3835650" y="1571921"/>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3 </a:t>
            </a:r>
          </a:p>
        </p:txBody>
      </p:sp>
      <p:graphicFrame>
        <p:nvGraphicFramePr>
          <p:cNvPr id="18435"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13320"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1263732" y="10380278"/>
            <a:ext cx="8677841" cy="1660716"/>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9600">
                <a:latin typeface="Times New Roman" pitchFamily="18" charset="0"/>
                <a:cs typeface="Times New Roman" pitchFamily="18" charset="0"/>
              </a:rPr>
              <a:t>B. thuận nghịch</a:t>
            </a:r>
          </a:p>
        </p:txBody>
      </p:sp>
      <p:sp>
        <p:nvSpPr>
          <p:cNvPr id="36" name="TextBox 35"/>
          <p:cNvSpPr txBox="1"/>
          <p:nvPr/>
        </p:nvSpPr>
        <p:spPr>
          <a:xfrm>
            <a:off x="1019244" y="3454801"/>
            <a:ext cx="20492784" cy="4616984"/>
          </a:xfrm>
          <a:prstGeom prst="rect">
            <a:avLst/>
          </a:prstGeom>
          <a:solidFill>
            <a:schemeClr val="bg1">
              <a:alpha val="47000"/>
            </a:schemeClr>
          </a:solidFill>
          <a:ln w="28575">
            <a:solidFill>
              <a:schemeClr val="tx1"/>
            </a:solidFill>
          </a:ln>
        </p:spPr>
        <p:txBody>
          <a:bodyPr lIns="182889" tIns="91445" rIns="182889" bIns="91445">
            <a:spAutoFit/>
          </a:bodyPr>
          <a:lstStyle/>
          <a:p>
            <a:pPr>
              <a:defRPr/>
            </a:pPr>
            <a:r>
              <a:rPr lang="en-US" sz="9600" dirty="0" err="1">
                <a:latin typeface="Times New Roman" pitchFamily="18" charset="0"/>
                <a:cs typeface="Times New Roman" pitchFamily="18" charset="0"/>
              </a:rPr>
              <a:t>Phản</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ứng</a:t>
            </a:r>
            <a:r>
              <a:rPr lang="en-US" sz="9600" dirty="0">
                <a:latin typeface="Times New Roman" pitchFamily="18" charset="0"/>
                <a:cs typeface="Times New Roman" pitchFamily="18" charset="0"/>
              </a:rPr>
              <a:t> </a:t>
            </a:r>
            <a:r>
              <a:rPr lang="en-US" sz="9600" dirty="0" smtClean="0">
                <a:latin typeface="Times New Roman" pitchFamily="18" charset="0"/>
                <a:cs typeface="Times New Roman" pitchFamily="18" charset="0"/>
              </a:rPr>
              <a:t>ester </a:t>
            </a:r>
            <a:r>
              <a:rPr lang="en-US" sz="9600" dirty="0" err="1">
                <a:latin typeface="Times New Roman" pitchFamily="18" charset="0"/>
                <a:cs typeface="Times New Roman" pitchFamily="18" charset="0"/>
              </a:rPr>
              <a:t>hóa</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là</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phản</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ứng</a:t>
            </a:r>
            <a:endParaRPr lang="en-US" sz="9600" dirty="0">
              <a:latin typeface="Times New Roman" pitchFamily="18" charset="0"/>
              <a:cs typeface="Times New Roman" pitchFamily="18" charset="0"/>
            </a:endParaRPr>
          </a:p>
          <a:p>
            <a:pPr marL="1828891" indent="-1828891">
              <a:buFontTx/>
              <a:buAutoNum type="alphaUcPeriod"/>
              <a:defRPr/>
            </a:pPr>
            <a:r>
              <a:rPr lang="en-US" sz="9600" dirty="0" err="1">
                <a:latin typeface="Times New Roman" pitchFamily="18" charset="0"/>
                <a:cs typeface="Times New Roman" pitchFamily="18" charset="0"/>
              </a:rPr>
              <a:t>một</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chiều</a:t>
            </a:r>
            <a:r>
              <a:rPr lang="en-US" sz="9600" dirty="0">
                <a:latin typeface="Times New Roman" pitchFamily="18" charset="0"/>
                <a:cs typeface="Times New Roman" pitchFamily="18" charset="0"/>
              </a:rPr>
              <a:t>.		B. </a:t>
            </a:r>
            <a:r>
              <a:rPr lang="en-US" sz="9600" dirty="0" err="1">
                <a:latin typeface="Times New Roman" pitchFamily="18" charset="0"/>
                <a:cs typeface="Times New Roman" pitchFamily="18" charset="0"/>
              </a:rPr>
              <a:t>thuận</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nghịch</a:t>
            </a:r>
            <a:r>
              <a:rPr lang="en-US" sz="9600" dirty="0">
                <a:latin typeface="Times New Roman" pitchFamily="18" charset="0"/>
                <a:cs typeface="Times New Roman" pitchFamily="18" charset="0"/>
              </a:rPr>
              <a:t>.	</a:t>
            </a:r>
          </a:p>
          <a:p>
            <a:pPr>
              <a:defRPr/>
            </a:pPr>
            <a:r>
              <a:rPr lang="en-US" sz="9600" dirty="0">
                <a:latin typeface="Times New Roman" pitchFamily="18" charset="0"/>
                <a:cs typeface="Times New Roman" pitchFamily="18" charset="0"/>
              </a:rPr>
              <a:t>C. </a:t>
            </a:r>
            <a:r>
              <a:rPr lang="en-US" sz="9600" dirty="0" err="1">
                <a:latin typeface="Times New Roman" pitchFamily="18" charset="0"/>
                <a:cs typeface="Times New Roman" pitchFamily="18" charset="0"/>
              </a:rPr>
              <a:t>phân</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hủy</a:t>
            </a:r>
            <a:r>
              <a:rPr lang="en-US" sz="9600" dirty="0">
                <a:latin typeface="Times New Roman" pitchFamily="18" charset="0"/>
                <a:cs typeface="Times New Roman" pitchFamily="18" charset="0"/>
              </a:rPr>
              <a:t>. 		D. </a:t>
            </a:r>
            <a:r>
              <a:rPr lang="en-US" sz="9600" dirty="0" err="1">
                <a:latin typeface="Times New Roman" pitchFamily="18" charset="0"/>
                <a:cs typeface="Times New Roman" pitchFamily="18" charset="0"/>
              </a:rPr>
              <a:t>hóa</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hợp</a:t>
            </a:r>
            <a:r>
              <a:rPr lang="en-US" sz="9600" dirty="0">
                <a:latin typeface="Times New Roman" pitchFamily="18" charset="0"/>
                <a:cs typeface="Times New Roman" pitchFamily="18" charset="0"/>
              </a:rPr>
              <a:t>.</a:t>
            </a:r>
            <a:endParaRPr lang="en-US" sz="9600" dirty="0">
              <a:solidFill>
                <a:schemeClr val="bg1"/>
              </a:solidFill>
              <a:latin typeface="Times New Roman" pitchFamily="18" charset="0"/>
              <a:cs typeface="Times New Roman" pitchFamily="18" charset="0"/>
            </a:endParaRPr>
          </a:p>
        </p:txBody>
      </p:sp>
      <p:sp>
        <p:nvSpPr>
          <p:cNvPr id="2" name="TextBox 1"/>
          <p:cNvSpPr txBox="1">
            <a:spLocks noChangeArrowheads="1"/>
          </p:cNvSpPr>
          <p:nvPr/>
        </p:nvSpPr>
        <p:spPr bwMode="auto">
          <a:xfrm>
            <a:off x="914459" y="8287710"/>
            <a:ext cx="7074361"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477107" y="1240211"/>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18452"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Nhac loại thi sinh">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7-Point Star 22">
            <a:hlinkClick r:id="rId16" action="ppaction://hlinkpres?slideindex=42&amp;slidetitle=PowerPoint Presentation"/>
          </p:cNvPr>
          <p:cNvSpPr/>
          <p:nvPr/>
        </p:nvSpPr>
        <p:spPr>
          <a:xfrm>
            <a:off x="22223273" y="11431323"/>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916508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nodeType="afterGroup">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6" name="chuong suy nghi.wav"/>
                                        </p:tgtEl>
                                      </p:cMediaNode>
                                    </p:audio>
                                  </p:subTnLst>
                                </p:cTn>
                              </p:par>
                            </p:childTnLst>
                          </p:cTn>
                        </p:par>
                        <p:par>
                          <p:cTn id="58" fill="hold" nodeType="afterGroup">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nodeType="afterGroup">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nodeType="afterGroup">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nodeType="afterGroup">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nodeType="afterGroup">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nodeType="afterGroup">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nodeType="afterGroup">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nodeType="afterGroup">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nodeType="afterGroup">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nodeType="afterGroup">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nodeType="afterGroup">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nodeType="afterGroup">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7" name="ket-thuc-final.wav"/>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nodeType="afterGroup">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3835650" y="1569466"/>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4 </a:t>
            </a:r>
          </a:p>
        </p:txBody>
      </p:sp>
      <p:graphicFrame>
        <p:nvGraphicFramePr>
          <p:cNvPr id="19459"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14343"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1263733" y="10380278"/>
            <a:ext cx="8303167" cy="1660716"/>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9600">
                <a:solidFill>
                  <a:schemeClr val="bg1"/>
                </a:solidFill>
                <a:latin typeface="UVN Ai Cap" pitchFamily="18" charset="0"/>
              </a:rPr>
              <a:t> </a:t>
            </a:r>
            <a:r>
              <a:rPr lang="en-US" sz="9600">
                <a:latin typeface="Times New Roman" pitchFamily="18" charset="0"/>
                <a:cs typeface="Times New Roman" pitchFamily="18" charset="0"/>
              </a:rPr>
              <a:t>lên men giấm </a:t>
            </a:r>
          </a:p>
        </p:txBody>
      </p:sp>
      <p:sp>
        <p:nvSpPr>
          <p:cNvPr id="36" name="TextBox 35"/>
          <p:cNvSpPr txBox="1">
            <a:spLocks noChangeArrowheads="1"/>
          </p:cNvSpPr>
          <p:nvPr/>
        </p:nvSpPr>
        <p:spPr bwMode="auto">
          <a:xfrm>
            <a:off x="1219280" y="3518307"/>
            <a:ext cx="19413214" cy="3140440"/>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vi-VN" sz="9600">
                <a:latin typeface="Times New Roman" pitchFamily="18" charset="0"/>
                <a:cs typeface="Times New Roman" pitchFamily="18" charset="0"/>
              </a:rPr>
              <a:t>Để sản xuất giấm ăn người ta dùng phương pháp nào</a:t>
            </a:r>
            <a:r>
              <a:rPr lang="en-US" sz="9600">
                <a:latin typeface="Times New Roman" pitchFamily="18" charset="0"/>
                <a:cs typeface="Times New Roman" pitchFamily="18" charset="0"/>
              </a:rPr>
              <a:t>?</a:t>
            </a:r>
            <a:endParaRPr lang="en-US" sz="9600">
              <a:solidFill>
                <a:schemeClr val="bg1"/>
              </a:solidFill>
              <a:latin typeface="Times New Roman" pitchFamily="18" charset="0"/>
              <a:cs typeface="Times New Roman" pitchFamily="18" charset="0"/>
            </a:endParaRPr>
          </a:p>
        </p:txBody>
      </p:sp>
      <p:sp>
        <p:nvSpPr>
          <p:cNvPr id="2" name="TextBox 1"/>
          <p:cNvSpPr txBox="1">
            <a:spLocks noChangeArrowheads="1"/>
          </p:cNvSpPr>
          <p:nvPr/>
        </p:nvSpPr>
        <p:spPr bwMode="auto">
          <a:xfrm>
            <a:off x="914459" y="8287710"/>
            <a:ext cx="7074361"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477107" y="1219342"/>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19476"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Nhac loại thi sinh">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7-Point Star 22">
            <a:hlinkClick r:id="rId16" action="ppaction://hlinkpres?slideindex=42&amp;slidetitle=PowerPoint Presentation"/>
          </p:cNvPr>
          <p:cNvSpPr/>
          <p:nvPr/>
        </p:nvSpPr>
        <p:spPr>
          <a:xfrm>
            <a:off x="22223273" y="11431323"/>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506633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nodeType="afterGroup">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6" name="chuong suy nghi.wav"/>
                                        </p:tgtEl>
                                      </p:cMediaNode>
                                    </p:audio>
                                  </p:subTnLst>
                                </p:cTn>
                              </p:par>
                            </p:childTnLst>
                          </p:cTn>
                        </p:par>
                        <p:par>
                          <p:cTn id="58" fill="hold" nodeType="afterGroup">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nodeType="afterGroup">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nodeType="afterGroup">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nodeType="afterGroup">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nodeType="afterGroup">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nodeType="afterGroup">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nodeType="afterGroup">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nodeType="afterGroup">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nodeType="afterGroup">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nodeType="afterGroup">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nodeType="afterGroup">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nodeType="afterGroup">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7" name="ket-thuc-final.wav"/>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nodeType="afterGroup">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4031943" y="1833720"/>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5 </a:t>
            </a:r>
          </a:p>
        </p:txBody>
      </p:sp>
      <p:graphicFrame>
        <p:nvGraphicFramePr>
          <p:cNvPr id="20483"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15369"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419128" y="11564689"/>
            <a:ext cx="10106684" cy="1663893"/>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9600">
                <a:latin typeface="Times New Roman" pitchFamily="18" charset="0"/>
                <a:cs typeface="Times New Roman" pitchFamily="18" charset="0"/>
              </a:rPr>
              <a:t> </a:t>
            </a:r>
            <a:r>
              <a:rPr lang="vi-VN" sz="8000" b="1">
                <a:latin typeface="Times New Roman" pitchFamily="18" charset="0"/>
                <a:cs typeface="Times New Roman" pitchFamily="18" charset="0"/>
              </a:rPr>
              <a:t>C. </a:t>
            </a:r>
            <a:r>
              <a:rPr lang="vi-VN" sz="8000">
                <a:latin typeface="Times New Roman" pitchFamily="18" charset="0"/>
                <a:cs typeface="Times New Roman" pitchFamily="18" charset="0"/>
              </a:rPr>
              <a:t>NaOH, Na, CaCO</a:t>
            </a:r>
            <a:r>
              <a:rPr lang="vi-VN" sz="8000" baseline="-25000">
                <a:latin typeface="Times New Roman" pitchFamily="18" charset="0"/>
                <a:cs typeface="Times New Roman" pitchFamily="18" charset="0"/>
              </a:rPr>
              <a:t>3</a:t>
            </a:r>
            <a:r>
              <a:rPr lang="vi-VN" sz="8000">
                <a:latin typeface="Times New Roman" pitchFamily="18" charset="0"/>
                <a:cs typeface="Times New Roman" pitchFamily="18" charset="0"/>
              </a:rPr>
              <a:t>.</a:t>
            </a:r>
            <a:endParaRPr lang="en-US" sz="8000">
              <a:latin typeface="Times New Roman" pitchFamily="18" charset="0"/>
              <a:cs typeface="Times New Roman" pitchFamily="18" charset="0"/>
            </a:endParaRPr>
          </a:p>
        </p:txBody>
      </p:sp>
      <p:sp>
        <p:nvSpPr>
          <p:cNvPr id="36" name="TextBox 35"/>
          <p:cNvSpPr txBox="1">
            <a:spLocks noChangeArrowheads="1"/>
          </p:cNvSpPr>
          <p:nvPr/>
        </p:nvSpPr>
        <p:spPr bwMode="auto">
          <a:xfrm>
            <a:off x="419127" y="4023193"/>
            <a:ext cx="23661641" cy="5112342"/>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vi-VN" sz="8000" dirty="0">
                <a:latin typeface="Times New Roman" pitchFamily="18" charset="0"/>
                <a:cs typeface="Times New Roman" pitchFamily="18" charset="0"/>
              </a:rPr>
              <a:t>Dung dịch </a:t>
            </a:r>
            <a:r>
              <a:rPr lang="vi-VN" sz="8000" dirty="0" smtClean="0">
                <a:latin typeface="Times New Roman" pitchFamily="18" charset="0"/>
                <a:cs typeface="Times New Roman" pitchFamily="18" charset="0"/>
              </a:rPr>
              <a:t>a</a:t>
            </a:r>
            <a:r>
              <a:rPr lang="en-US" sz="8000" dirty="0" smtClean="0">
                <a:latin typeface="Times New Roman" pitchFamily="18" charset="0"/>
                <a:cs typeface="Times New Roman" pitchFamily="18" charset="0"/>
              </a:rPr>
              <a:t>c</a:t>
            </a:r>
            <a:r>
              <a:rPr lang="vi-VN" sz="8000" dirty="0" smtClean="0">
                <a:latin typeface="Times New Roman" pitchFamily="18" charset="0"/>
                <a:cs typeface="Times New Roman" pitchFamily="18" charset="0"/>
              </a:rPr>
              <a:t>etic</a:t>
            </a:r>
            <a:r>
              <a:rPr lang="vi-VN" sz="8000" dirty="0">
                <a:latin typeface="Times New Roman" pitchFamily="18" charset="0"/>
                <a:cs typeface="Times New Roman" pitchFamily="18" charset="0"/>
              </a:rPr>
              <a:t> acid</a:t>
            </a:r>
            <a:r>
              <a:rPr lang="vi-VN" sz="8000" dirty="0" smtClean="0">
                <a:latin typeface="Times New Roman" pitchFamily="18" charset="0"/>
                <a:cs typeface="Times New Roman" pitchFamily="18" charset="0"/>
              </a:rPr>
              <a:t> </a:t>
            </a:r>
            <a:r>
              <a:rPr lang="vi-VN" sz="8000" dirty="0">
                <a:latin typeface="Times New Roman" pitchFamily="18" charset="0"/>
                <a:cs typeface="Times New Roman" pitchFamily="18" charset="0"/>
              </a:rPr>
              <a:t>phản ứng được với tất cả các chất trong dãy nào sau đây?</a:t>
            </a:r>
            <a:endParaRPr lang="en-US" sz="8000" dirty="0">
              <a:latin typeface="Times New Roman" pitchFamily="18" charset="0"/>
              <a:cs typeface="Times New Roman" pitchFamily="18" charset="0"/>
            </a:endParaRPr>
          </a:p>
          <a:p>
            <a:r>
              <a:rPr lang="vi-VN" sz="8000" b="1" dirty="0">
                <a:latin typeface="Times New Roman" pitchFamily="18" charset="0"/>
                <a:cs typeface="Times New Roman" pitchFamily="18" charset="0"/>
              </a:rPr>
              <a:t>A. </a:t>
            </a:r>
            <a:r>
              <a:rPr lang="vi-VN" sz="8000" dirty="0">
                <a:latin typeface="Times New Roman" pitchFamily="18" charset="0"/>
                <a:cs typeface="Times New Roman" pitchFamily="18" charset="0"/>
              </a:rPr>
              <a:t>NaOH, Cu, NaCl.	</a:t>
            </a:r>
            <a:r>
              <a:rPr lang="en-US" sz="8000" dirty="0">
                <a:latin typeface="Times New Roman" pitchFamily="18" charset="0"/>
                <a:cs typeface="Times New Roman" pitchFamily="18" charset="0"/>
              </a:rPr>
              <a:t>	</a:t>
            </a:r>
            <a:r>
              <a:rPr lang="vi-VN" sz="8000" b="1" dirty="0">
                <a:latin typeface="Times New Roman" pitchFamily="18" charset="0"/>
                <a:cs typeface="Times New Roman" pitchFamily="18" charset="0"/>
              </a:rPr>
              <a:t>B. </a:t>
            </a:r>
            <a:r>
              <a:rPr lang="vi-VN" sz="8000" dirty="0">
                <a:latin typeface="Times New Roman" pitchFamily="18" charset="0"/>
                <a:cs typeface="Times New Roman" pitchFamily="18" charset="0"/>
              </a:rPr>
              <a:t>Na, NaCl, CuO.</a:t>
            </a:r>
            <a:endParaRPr lang="en-US" sz="8000" dirty="0">
              <a:latin typeface="Times New Roman" pitchFamily="18" charset="0"/>
              <a:cs typeface="Times New Roman" pitchFamily="18" charset="0"/>
            </a:endParaRPr>
          </a:p>
          <a:p>
            <a:r>
              <a:rPr lang="vi-VN" sz="8000" b="1" dirty="0">
                <a:latin typeface="Times New Roman" pitchFamily="18" charset="0"/>
                <a:cs typeface="Times New Roman" pitchFamily="18" charset="0"/>
              </a:rPr>
              <a:t>C. </a:t>
            </a:r>
            <a:r>
              <a:rPr lang="vi-VN" sz="8000" dirty="0">
                <a:latin typeface="Times New Roman" pitchFamily="18" charset="0"/>
                <a:cs typeface="Times New Roman" pitchFamily="18" charset="0"/>
              </a:rPr>
              <a:t>NaOH, Na, CaCO</a:t>
            </a:r>
            <a:r>
              <a:rPr lang="vi-VN" sz="8000" baseline="-25000" dirty="0">
                <a:latin typeface="Times New Roman" pitchFamily="18" charset="0"/>
                <a:cs typeface="Times New Roman" pitchFamily="18" charset="0"/>
              </a:rPr>
              <a:t>3</a:t>
            </a:r>
            <a:r>
              <a:rPr lang="vi-VN" sz="8000" dirty="0">
                <a:latin typeface="Times New Roman" pitchFamily="18" charset="0"/>
                <a:cs typeface="Times New Roman" pitchFamily="18" charset="0"/>
              </a:rPr>
              <a:t>.</a:t>
            </a:r>
            <a:r>
              <a:rPr lang="en-US" sz="8000" dirty="0">
                <a:latin typeface="Times New Roman" pitchFamily="18" charset="0"/>
                <a:cs typeface="Times New Roman" pitchFamily="18" charset="0"/>
              </a:rPr>
              <a:t>	</a:t>
            </a:r>
            <a:r>
              <a:rPr lang="vi-VN" sz="8000" b="1" dirty="0">
                <a:latin typeface="Times New Roman" pitchFamily="18" charset="0"/>
                <a:cs typeface="Times New Roman" pitchFamily="18" charset="0"/>
              </a:rPr>
              <a:t>D. </a:t>
            </a:r>
            <a:r>
              <a:rPr lang="vi-VN" sz="8000" dirty="0">
                <a:latin typeface="Times New Roman" pitchFamily="18" charset="0"/>
                <a:cs typeface="Times New Roman" pitchFamily="18" charset="0"/>
              </a:rPr>
              <a:t>Na, CuO, HCl.</a:t>
            </a:r>
            <a:endParaRPr lang="en-US" sz="8000" dirty="0">
              <a:latin typeface="Times New Roman" pitchFamily="18" charset="0"/>
              <a:cs typeface="Times New Roman" pitchFamily="18" charset="0"/>
            </a:endParaRPr>
          </a:p>
        </p:txBody>
      </p:sp>
      <p:sp>
        <p:nvSpPr>
          <p:cNvPr id="2" name="TextBox 1"/>
          <p:cNvSpPr txBox="1">
            <a:spLocks noChangeArrowheads="1"/>
          </p:cNvSpPr>
          <p:nvPr/>
        </p:nvSpPr>
        <p:spPr bwMode="auto">
          <a:xfrm>
            <a:off x="914459" y="9211743"/>
            <a:ext cx="7074361"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457133" y="1219342"/>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0500"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Nhac loại thi sinh">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7-Point Star 22">
            <a:hlinkClick r:id="rId16" action="ppaction://hlinkpres?slideindex=42&amp;slidetitle=PowerPoint Presentation"/>
          </p:cNvPr>
          <p:cNvSpPr/>
          <p:nvPr/>
        </p:nvSpPr>
        <p:spPr>
          <a:xfrm>
            <a:off x="22223273" y="11431323"/>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729780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nodeType="afterGroup">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6" name="chuong suy nghi.wav"/>
                                        </p:tgtEl>
                                      </p:cMediaNode>
                                    </p:audio>
                                  </p:subTnLst>
                                </p:cTn>
                              </p:par>
                            </p:childTnLst>
                          </p:cTn>
                        </p:par>
                        <p:par>
                          <p:cTn id="58" fill="hold" nodeType="afterGroup">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nodeType="afterGroup">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nodeType="afterGroup">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nodeType="afterGroup">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nodeType="afterGroup">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nodeType="afterGroup">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nodeType="afterGroup">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nodeType="afterGroup">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nodeType="afterGroup">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nodeType="afterGroup">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nodeType="afterGroup">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nodeType="afterGroup">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7" name="ket-thuc-final.wav"/>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nodeType="afterGroup">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3835650" y="1606737"/>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6 </a:t>
            </a:r>
          </a:p>
        </p:txBody>
      </p:sp>
      <p:graphicFrame>
        <p:nvGraphicFramePr>
          <p:cNvPr id="21507"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16396"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1263733" y="10989948"/>
            <a:ext cx="10640119" cy="1660716"/>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9600">
                <a:solidFill>
                  <a:schemeClr val="bg1"/>
                </a:solidFill>
                <a:latin typeface="UVN Ai Cap" pitchFamily="18" charset="0"/>
              </a:rPr>
              <a:t> </a:t>
            </a:r>
            <a:r>
              <a:rPr lang="vi-VN" sz="9600" b="1">
                <a:latin typeface="Times New Roman" pitchFamily="18" charset="0"/>
                <a:cs typeface="Times New Roman" pitchFamily="18" charset="0"/>
              </a:rPr>
              <a:t>B.</a:t>
            </a:r>
            <a:r>
              <a:rPr lang="vi-VN" sz="9600">
                <a:latin typeface="Times New Roman" pitchFamily="18" charset="0"/>
                <a:cs typeface="Times New Roman" pitchFamily="18" charset="0"/>
              </a:rPr>
              <a:t> C</a:t>
            </a:r>
            <a:r>
              <a:rPr lang="en-US" sz="9600" baseline="-25000">
                <a:latin typeface="Times New Roman" pitchFamily="18" charset="0"/>
                <a:cs typeface="Times New Roman" pitchFamily="18" charset="0"/>
              </a:rPr>
              <a:t>3</a:t>
            </a:r>
            <a:r>
              <a:rPr lang="vi-VN" sz="9600">
                <a:latin typeface="Times New Roman" pitchFamily="18" charset="0"/>
                <a:cs typeface="Times New Roman" pitchFamily="18" charset="0"/>
              </a:rPr>
              <a:t>H</a:t>
            </a:r>
            <a:r>
              <a:rPr lang="en-US" sz="9600" baseline="-25000">
                <a:latin typeface="Times New Roman" pitchFamily="18" charset="0"/>
                <a:cs typeface="Times New Roman" pitchFamily="18" charset="0"/>
              </a:rPr>
              <a:t>7</a:t>
            </a:r>
            <a:r>
              <a:rPr lang="vi-VN" sz="9600">
                <a:latin typeface="Times New Roman" pitchFamily="18" charset="0"/>
                <a:cs typeface="Times New Roman" pitchFamily="18" charset="0"/>
              </a:rPr>
              <a:t>COOCH</a:t>
            </a:r>
            <a:r>
              <a:rPr lang="vi-VN" sz="9600" baseline="-25000">
                <a:latin typeface="Times New Roman" pitchFamily="18" charset="0"/>
                <a:cs typeface="Times New Roman" pitchFamily="18" charset="0"/>
              </a:rPr>
              <a:t>3</a:t>
            </a:r>
            <a:r>
              <a:rPr lang="vi-VN" sz="9600">
                <a:latin typeface="Times New Roman" pitchFamily="18" charset="0"/>
                <a:cs typeface="Times New Roman" pitchFamily="18" charset="0"/>
              </a:rPr>
              <a:t>.</a:t>
            </a:r>
            <a:endParaRPr lang="en-US" sz="9600" i="1">
              <a:solidFill>
                <a:schemeClr val="bg1"/>
              </a:solidFill>
              <a:latin typeface="UVN Ai Cap" pitchFamily="18" charset="0"/>
            </a:endParaRPr>
          </a:p>
        </p:txBody>
      </p:sp>
      <p:sp>
        <p:nvSpPr>
          <p:cNvPr id="36" name="TextBox 35"/>
          <p:cNvSpPr txBox="1">
            <a:spLocks noChangeArrowheads="1"/>
          </p:cNvSpPr>
          <p:nvPr/>
        </p:nvSpPr>
        <p:spPr bwMode="auto">
          <a:xfrm>
            <a:off x="1263732" y="3661201"/>
            <a:ext cx="21277062" cy="5109165"/>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vi-VN" sz="8000">
                <a:latin typeface="Times New Roman" pitchFamily="18" charset="0"/>
                <a:cs typeface="Times New Roman" pitchFamily="18" charset="0"/>
              </a:rPr>
              <a:t>Sản phẩm của phản ứng sau là: </a:t>
            </a:r>
            <a:endParaRPr lang="en-US" sz="8000">
              <a:latin typeface="Times New Roman" pitchFamily="18" charset="0"/>
              <a:cs typeface="Times New Roman" pitchFamily="18" charset="0"/>
            </a:endParaRPr>
          </a:p>
          <a:p>
            <a:pPr algn="ctr"/>
            <a:r>
              <a:rPr lang="vi-VN" sz="8000">
                <a:latin typeface="Times New Roman" pitchFamily="18" charset="0"/>
                <a:cs typeface="Times New Roman" pitchFamily="18" charset="0"/>
              </a:rPr>
              <a:t>C</a:t>
            </a:r>
            <a:r>
              <a:rPr lang="en-US" sz="8000" baseline="-25000">
                <a:latin typeface="Times New Roman" pitchFamily="18" charset="0"/>
                <a:cs typeface="Times New Roman" pitchFamily="18" charset="0"/>
              </a:rPr>
              <a:t>3</a:t>
            </a:r>
            <a:r>
              <a:rPr lang="vi-VN" sz="8000">
                <a:latin typeface="Times New Roman" pitchFamily="18" charset="0"/>
                <a:cs typeface="Times New Roman" pitchFamily="18" charset="0"/>
              </a:rPr>
              <a:t>H</a:t>
            </a:r>
            <a:r>
              <a:rPr lang="en-US" sz="8000" baseline="-25000">
                <a:latin typeface="Times New Roman" pitchFamily="18" charset="0"/>
                <a:cs typeface="Times New Roman" pitchFamily="18" charset="0"/>
              </a:rPr>
              <a:t>7</a:t>
            </a:r>
            <a:r>
              <a:rPr lang="vi-VN" sz="8000">
                <a:latin typeface="Times New Roman" pitchFamily="18" charset="0"/>
                <a:cs typeface="Times New Roman" pitchFamily="18" charset="0"/>
              </a:rPr>
              <a:t>COOH + CH</a:t>
            </a:r>
            <a:r>
              <a:rPr lang="en-US" sz="8000" baseline="-25000">
                <a:latin typeface="Times New Roman" pitchFamily="18" charset="0"/>
                <a:cs typeface="Times New Roman" pitchFamily="18" charset="0"/>
              </a:rPr>
              <a:t>3</a:t>
            </a:r>
            <a:r>
              <a:rPr lang="vi-VN" sz="8000">
                <a:latin typeface="Times New Roman" pitchFamily="18" charset="0"/>
                <a:cs typeface="Times New Roman" pitchFamily="18" charset="0"/>
              </a:rPr>
              <a:t>OH  </a:t>
            </a:r>
            <a:endParaRPr lang="en-US" sz="8000">
              <a:latin typeface="Times New Roman" pitchFamily="18" charset="0"/>
              <a:cs typeface="Times New Roman" pitchFamily="18" charset="0"/>
            </a:endParaRPr>
          </a:p>
          <a:p>
            <a:r>
              <a:rPr lang="vi-VN" sz="8000" b="1">
                <a:latin typeface="Times New Roman" pitchFamily="18" charset="0"/>
                <a:cs typeface="Times New Roman" pitchFamily="18" charset="0"/>
              </a:rPr>
              <a:t>A.</a:t>
            </a:r>
            <a:r>
              <a:rPr lang="vi-VN" sz="8000">
                <a:latin typeface="Times New Roman" pitchFamily="18" charset="0"/>
                <a:cs typeface="Times New Roman" pitchFamily="18" charset="0"/>
              </a:rPr>
              <a:t> CH</a:t>
            </a:r>
            <a:r>
              <a:rPr lang="vi-VN" sz="8000" baseline="-25000">
                <a:latin typeface="Times New Roman" pitchFamily="18" charset="0"/>
                <a:cs typeface="Times New Roman" pitchFamily="18" charset="0"/>
              </a:rPr>
              <a:t>3</a:t>
            </a:r>
            <a:r>
              <a:rPr lang="vi-VN" sz="8000">
                <a:latin typeface="Times New Roman" pitchFamily="18" charset="0"/>
                <a:cs typeface="Times New Roman" pitchFamily="18" charset="0"/>
              </a:rPr>
              <a:t>COOCH</a:t>
            </a:r>
            <a:r>
              <a:rPr lang="vi-VN" sz="8000" baseline="-25000">
                <a:latin typeface="Times New Roman" pitchFamily="18" charset="0"/>
                <a:cs typeface="Times New Roman" pitchFamily="18" charset="0"/>
              </a:rPr>
              <a:t>3</a:t>
            </a:r>
            <a:r>
              <a:rPr lang="vi-VN" sz="8000">
                <a:latin typeface="Times New Roman" pitchFamily="18" charset="0"/>
                <a:cs typeface="Times New Roman" pitchFamily="18" charset="0"/>
              </a:rPr>
              <a:t>.	</a:t>
            </a:r>
            <a:r>
              <a:rPr lang="en-US" sz="8000">
                <a:latin typeface="Times New Roman" pitchFamily="18" charset="0"/>
                <a:cs typeface="Times New Roman" pitchFamily="18" charset="0"/>
              </a:rPr>
              <a:t>	</a:t>
            </a:r>
            <a:r>
              <a:rPr lang="vi-VN" sz="8000" b="1">
                <a:latin typeface="Times New Roman" pitchFamily="18" charset="0"/>
                <a:cs typeface="Times New Roman" pitchFamily="18" charset="0"/>
              </a:rPr>
              <a:t>B.</a:t>
            </a:r>
            <a:r>
              <a:rPr lang="vi-VN" sz="8000">
                <a:latin typeface="Times New Roman" pitchFamily="18" charset="0"/>
                <a:cs typeface="Times New Roman" pitchFamily="18" charset="0"/>
              </a:rPr>
              <a:t> C</a:t>
            </a:r>
            <a:r>
              <a:rPr lang="en-US" sz="8000" baseline="-25000">
                <a:latin typeface="Times New Roman" pitchFamily="18" charset="0"/>
                <a:cs typeface="Times New Roman" pitchFamily="18" charset="0"/>
              </a:rPr>
              <a:t>3</a:t>
            </a:r>
            <a:r>
              <a:rPr lang="vi-VN" sz="8000">
                <a:latin typeface="Times New Roman" pitchFamily="18" charset="0"/>
                <a:cs typeface="Times New Roman" pitchFamily="18" charset="0"/>
              </a:rPr>
              <a:t>H</a:t>
            </a:r>
            <a:r>
              <a:rPr lang="en-US" sz="8000" baseline="-25000">
                <a:latin typeface="Times New Roman" pitchFamily="18" charset="0"/>
                <a:cs typeface="Times New Roman" pitchFamily="18" charset="0"/>
              </a:rPr>
              <a:t>7</a:t>
            </a:r>
            <a:r>
              <a:rPr lang="vi-VN" sz="8000">
                <a:latin typeface="Times New Roman" pitchFamily="18" charset="0"/>
                <a:cs typeface="Times New Roman" pitchFamily="18" charset="0"/>
              </a:rPr>
              <a:t>COOCH</a:t>
            </a:r>
            <a:r>
              <a:rPr lang="vi-VN" sz="8000" baseline="-25000">
                <a:latin typeface="Times New Roman" pitchFamily="18" charset="0"/>
                <a:cs typeface="Times New Roman" pitchFamily="18" charset="0"/>
              </a:rPr>
              <a:t>3</a:t>
            </a:r>
            <a:r>
              <a:rPr lang="vi-VN" sz="8000">
                <a:latin typeface="Times New Roman" pitchFamily="18" charset="0"/>
                <a:cs typeface="Times New Roman" pitchFamily="18" charset="0"/>
              </a:rPr>
              <a:t>.	</a:t>
            </a:r>
            <a:endParaRPr lang="en-US" sz="8000">
              <a:latin typeface="Times New Roman" pitchFamily="18" charset="0"/>
              <a:cs typeface="Times New Roman" pitchFamily="18" charset="0"/>
            </a:endParaRPr>
          </a:p>
          <a:p>
            <a:r>
              <a:rPr lang="vi-VN" sz="8000" b="1">
                <a:latin typeface="Times New Roman" pitchFamily="18" charset="0"/>
                <a:cs typeface="Times New Roman" pitchFamily="18" charset="0"/>
              </a:rPr>
              <a:t>C.</a:t>
            </a:r>
            <a:r>
              <a:rPr lang="vi-VN" sz="8000">
                <a:latin typeface="Times New Roman" pitchFamily="18" charset="0"/>
                <a:cs typeface="Times New Roman" pitchFamily="18" charset="0"/>
              </a:rPr>
              <a:t> CH</a:t>
            </a:r>
            <a:r>
              <a:rPr lang="vi-VN" sz="8000" baseline="-25000">
                <a:latin typeface="Times New Roman" pitchFamily="18" charset="0"/>
                <a:cs typeface="Times New Roman" pitchFamily="18" charset="0"/>
              </a:rPr>
              <a:t>3</a:t>
            </a:r>
            <a:r>
              <a:rPr lang="vi-VN" sz="8000">
                <a:latin typeface="Times New Roman" pitchFamily="18" charset="0"/>
                <a:cs typeface="Times New Roman" pitchFamily="18" charset="0"/>
              </a:rPr>
              <a:t>COOC</a:t>
            </a:r>
            <a:r>
              <a:rPr lang="vi-VN" sz="8000" baseline="-25000">
                <a:latin typeface="Times New Roman" pitchFamily="18" charset="0"/>
                <a:cs typeface="Times New Roman" pitchFamily="18" charset="0"/>
              </a:rPr>
              <a:t>2</a:t>
            </a:r>
            <a:r>
              <a:rPr lang="vi-VN" sz="8000">
                <a:latin typeface="Times New Roman" pitchFamily="18" charset="0"/>
                <a:cs typeface="Times New Roman" pitchFamily="18" charset="0"/>
              </a:rPr>
              <a:t>H</a:t>
            </a:r>
            <a:r>
              <a:rPr lang="vi-VN" sz="8000" baseline="-25000">
                <a:latin typeface="Times New Roman" pitchFamily="18" charset="0"/>
                <a:cs typeface="Times New Roman" pitchFamily="18" charset="0"/>
              </a:rPr>
              <a:t>5</a:t>
            </a:r>
            <a:r>
              <a:rPr lang="vi-VN" sz="8000">
                <a:latin typeface="Times New Roman" pitchFamily="18" charset="0"/>
                <a:cs typeface="Times New Roman" pitchFamily="18" charset="0"/>
              </a:rPr>
              <a:t>.	</a:t>
            </a:r>
            <a:r>
              <a:rPr lang="vi-VN" sz="8000" b="1">
                <a:latin typeface="Times New Roman" pitchFamily="18" charset="0"/>
                <a:cs typeface="Times New Roman" pitchFamily="18" charset="0"/>
              </a:rPr>
              <a:t>D.</a:t>
            </a:r>
            <a:r>
              <a:rPr lang="vi-VN" sz="8000">
                <a:latin typeface="Times New Roman" pitchFamily="18" charset="0"/>
                <a:cs typeface="Times New Roman" pitchFamily="18" charset="0"/>
              </a:rPr>
              <a:t> HCOOC</a:t>
            </a:r>
            <a:r>
              <a:rPr lang="vi-VN" sz="8000" baseline="-25000">
                <a:latin typeface="Times New Roman" pitchFamily="18" charset="0"/>
                <a:cs typeface="Times New Roman" pitchFamily="18" charset="0"/>
              </a:rPr>
              <a:t>2</a:t>
            </a:r>
            <a:r>
              <a:rPr lang="vi-VN" sz="8000">
                <a:latin typeface="Times New Roman" pitchFamily="18" charset="0"/>
                <a:cs typeface="Times New Roman" pitchFamily="18" charset="0"/>
              </a:rPr>
              <a:t>H</a:t>
            </a:r>
            <a:r>
              <a:rPr lang="vi-VN" sz="8000" baseline="-25000">
                <a:latin typeface="Times New Roman" pitchFamily="18" charset="0"/>
                <a:cs typeface="Times New Roman" pitchFamily="18" charset="0"/>
              </a:rPr>
              <a:t>5</a:t>
            </a:r>
            <a:r>
              <a:rPr lang="vi-VN" sz="8000">
                <a:latin typeface="Times New Roman" pitchFamily="18" charset="0"/>
                <a:cs typeface="Times New Roman" pitchFamily="18" charset="0"/>
              </a:rPr>
              <a:t>.</a:t>
            </a:r>
            <a:endParaRPr lang="en-US" sz="8000">
              <a:latin typeface="Times New Roman" pitchFamily="18" charset="0"/>
              <a:cs typeface="Times New Roman" pitchFamily="18" charset="0"/>
            </a:endParaRPr>
          </a:p>
        </p:txBody>
      </p:sp>
      <p:sp>
        <p:nvSpPr>
          <p:cNvPr id="2" name="TextBox 1"/>
          <p:cNvSpPr txBox="1">
            <a:spLocks noChangeArrowheads="1"/>
          </p:cNvSpPr>
          <p:nvPr/>
        </p:nvSpPr>
        <p:spPr bwMode="auto">
          <a:xfrm>
            <a:off x="1263732" y="8783068"/>
            <a:ext cx="7074361"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477107" y="1199206"/>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1524"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Nhac loại thi sinh">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Rectangle 4"/>
          <p:cNvSpPr>
            <a:spLocks noChangeArrowheads="1"/>
          </p:cNvSpPr>
          <p:nvPr/>
        </p:nvSpPr>
        <p:spPr bwMode="auto">
          <a:xfrm>
            <a:off x="0" y="-200060"/>
            <a:ext cx="369415" cy="40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9" tIns="91445" rIns="182889" bIns="91445" anchor="ctr">
            <a:spAutoFit/>
          </a:bodyPr>
          <a:lstStyle/>
          <a:p>
            <a:endParaRPr lang="en-US"/>
          </a:p>
        </p:txBody>
      </p:sp>
      <p:graphicFrame>
        <p:nvGraphicFramePr>
          <p:cNvPr id="4" name="Object 3"/>
          <p:cNvGraphicFramePr>
            <a:graphicFrameLocks noChangeAspect="1"/>
          </p:cNvGraphicFramePr>
          <p:nvPr/>
        </p:nvGraphicFramePr>
        <p:xfrm>
          <a:off x="16765093" y="4690020"/>
          <a:ext cx="2991045" cy="1746452"/>
        </p:xfrm>
        <a:graphic>
          <a:graphicData uri="http://schemas.openxmlformats.org/presentationml/2006/ole">
            <mc:AlternateContent xmlns:mc="http://schemas.openxmlformats.org/markup-compatibility/2006">
              <mc:Choice xmlns:v="urn:schemas-microsoft-com:vml" Requires="v">
                <p:oleObj spid="_x0000_s16397" r:id="rId16" imgW="571252" imgH="330057" progId="Equation.DSMT4">
                  <p:embed/>
                </p:oleObj>
              </mc:Choice>
              <mc:Fallback>
                <p:oleObj r:id="rId16" imgW="571252" imgH="330057"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765093" y="4690020"/>
                        <a:ext cx="2991045" cy="174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7-Point Star 24">
            <a:hlinkClick r:id="rId18" action="ppaction://hlinkpres?slideindex=42&amp;slidetitle=PowerPoint Presentation"/>
          </p:cNvPr>
          <p:cNvSpPr/>
          <p:nvPr/>
        </p:nvSpPr>
        <p:spPr>
          <a:xfrm>
            <a:off x="22223273" y="11431323"/>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3533198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nodeType="afterGroup">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6" name="chuong suy nghi.wav"/>
                                        </p:tgtEl>
                                      </p:cMediaNode>
                                    </p:audio>
                                  </p:subTnLst>
                                </p:cTn>
                              </p:par>
                            </p:childTnLst>
                          </p:cTn>
                        </p:par>
                        <p:par>
                          <p:cTn id="61" fill="hold" nodeType="afterGroup">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nodeType="afterGroup">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nodeType="afterGroup">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nodeType="afterGroup">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nodeType="afterGroup">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nodeType="afterGroup">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nodeType="afterGroup">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nodeType="afterGroup">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nodeType="afterGroup">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nodeType="afterGroup">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nodeType="afterGroup">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nodeType="afterGroup">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7" name="ket-thuc-final.wav"/>
                                        </p:tgtEl>
                                      </p:cMediaNode>
                                    </p:audio>
                                  </p:sub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wipe(down)">
                                      <p:cBhvr>
                                        <p:cTn id="115" dur="500"/>
                                        <p:tgtEl>
                                          <p:spTgt spid="2"/>
                                        </p:tgtEl>
                                      </p:cBhvr>
                                    </p:animEffect>
                                  </p:childTnLst>
                                </p:cTn>
                              </p:par>
                            </p:childTnLst>
                          </p:cTn>
                        </p:par>
                        <p:par>
                          <p:cTn id="116" fill="hold" nodeType="afterGroup">
                            <p:stCondLst>
                              <p:cond delay="500"/>
                            </p:stCondLst>
                            <p:childTnLst>
                              <p:par>
                                <p:cTn id="117" presetID="1" presetClass="entr" presetSubtype="0" fill="hold" grpId="0" nodeType="afterEffect">
                                  <p:stCondLst>
                                    <p:cond delay="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3835650" y="1505125"/>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a:t>
            </a:r>
            <a:r>
              <a:rPr lang="en-US" sz="10800" dirty="0" smtClean="0">
                <a:solidFill>
                  <a:srgbClr val="FFFF00"/>
                </a:solidFill>
                <a:latin typeface="Algerian"/>
              </a:rPr>
              <a:t>7 </a:t>
            </a:r>
            <a:endParaRPr lang="en-US" sz="10800" dirty="0">
              <a:solidFill>
                <a:srgbClr val="FFFF00"/>
              </a:solidFill>
              <a:latin typeface="Algerian"/>
            </a:endParaRPr>
          </a:p>
        </p:txBody>
      </p:sp>
      <p:graphicFrame>
        <p:nvGraphicFramePr>
          <p:cNvPr id="22531"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17415"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1263733" y="11142366"/>
            <a:ext cx="6966404" cy="1660716"/>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pt-BR" sz="9600" b="1">
                <a:latin typeface="Times New Roman" pitchFamily="18" charset="0"/>
                <a:cs typeface="Times New Roman" pitchFamily="18" charset="0"/>
              </a:rPr>
              <a:t>A. </a:t>
            </a:r>
            <a:r>
              <a:rPr lang="pt-BR" sz="9600">
                <a:latin typeface="Times New Roman" pitchFamily="18" charset="0"/>
                <a:cs typeface="Times New Roman" pitchFamily="18" charset="0"/>
              </a:rPr>
              <a:t>Nước vôi</a:t>
            </a:r>
            <a:endParaRPr lang="en-US" sz="9600">
              <a:solidFill>
                <a:schemeClr val="bg1"/>
              </a:solidFill>
              <a:latin typeface="UVN Ai Cap" pitchFamily="18" charset="0"/>
            </a:endParaRPr>
          </a:p>
        </p:txBody>
      </p:sp>
      <p:sp>
        <p:nvSpPr>
          <p:cNvPr id="36" name="TextBox 35"/>
          <p:cNvSpPr txBox="1">
            <a:spLocks noChangeArrowheads="1"/>
          </p:cNvSpPr>
          <p:nvPr/>
        </p:nvSpPr>
        <p:spPr bwMode="auto">
          <a:xfrm>
            <a:off x="1333586" y="3369067"/>
            <a:ext cx="22309925" cy="5109165"/>
          </a:xfrm>
          <a:prstGeom prst="rect">
            <a:avLst/>
          </a:prstGeom>
          <a:solidFill>
            <a:schemeClr val="bg1">
              <a:alpha val="47058"/>
            </a:schemeClr>
          </a:solidFill>
          <a:ln w="28575">
            <a:solidFill>
              <a:schemeClr val="tx1"/>
            </a:solidFill>
            <a:miter lim="800000"/>
            <a:headEnd/>
            <a:tailEnd/>
          </a:ln>
        </p:spPr>
        <p:txBody>
          <a:bodyPr wrap="square"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pt-BR" sz="8000" dirty="0">
                <a:latin typeface="Times New Roman" pitchFamily="18" charset="0"/>
                <a:cs typeface="Times New Roman" pitchFamily="18" charset="0"/>
              </a:rPr>
              <a:t>Khi bị ong đốt, để giảm đau, giảm sưng, kinh nghiệm dân gian thường dùng chất nào sau đây để bôi trực tiếp lên vết thương?</a:t>
            </a:r>
            <a:endParaRPr lang="en-US" sz="8000" dirty="0">
              <a:latin typeface="Times New Roman" pitchFamily="18" charset="0"/>
              <a:cs typeface="Times New Roman" pitchFamily="18" charset="0"/>
            </a:endParaRPr>
          </a:p>
          <a:p>
            <a:r>
              <a:rPr lang="pt-BR" sz="8000" b="1" dirty="0">
                <a:latin typeface="Times New Roman" pitchFamily="18" charset="0"/>
                <a:cs typeface="Times New Roman" pitchFamily="18" charset="0"/>
              </a:rPr>
              <a:t>A. </a:t>
            </a:r>
            <a:r>
              <a:rPr lang="pt-BR" sz="8000" dirty="0">
                <a:latin typeface="Times New Roman" pitchFamily="18" charset="0"/>
                <a:cs typeface="Times New Roman" pitchFamily="18" charset="0"/>
              </a:rPr>
              <a:t>Nước vôi.	  </a:t>
            </a:r>
            <a:r>
              <a:rPr lang="pt-BR" sz="8000" b="1" dirty="0">
                <a:latin typeface="Times New Roman" pitchFamily="18" charset="0"/>
                <a:cs typeface="Times New Roman" pitchFamily="18" charset="0"/>
              </a:rPr>
              <a:t>B. </a:t>
            </a:r>
            <a:r>
              <a:rPr lang="pt-BR" sz="8000" dirty="0">
                <a:latin typeface="Times New Roman" pitchFamily="18" charset="0"/>
                <a:cs typeface="Times New Roman" pitchFamily="18" charset="0"/>
              </a:rPr>
              <a:t>Nước muối.	</a:t>
            </a:r>
            <a:r>
              <a:rPr lang="pt-BR" sz="8000" b="1" dirty="0">
                <a:latin typeface="Times New Roman" pitchFamily="18" charset="0"/>
                <a:cs typeface="Times New Roman" pitchFamily="18" charset="0"/>
              </a:rPr>
              <a:t>C. </a:t>
            </a:r>
            <a:r>
              <a:rPr lang="pt-BR" sz="8000" dirty="0">
                <a:latin typeface="Times New Roman" pitchFamily="18" charset="0"/>
                <a:cs typeface="Times New Roman" pitchFamily="18" charset="0"/>
              </a:rPr>
              <a:t>Cồn.	 </a:t>
            </a:r>
            <a:r>
              <a:rPr lang="pt-BR" sz="8000" b="1" dirty="0">
                <a:latin typeface="Times New Roman" pitchFamily="18" charset="0"/>
                <a:cs typeface="Times New Roman" pitchFamily="18" charset="0"/>
              </a:rPr>
              <a:t>D. </a:t>
            </a:r>
            <a:r>
              <a:rPr lang="pt-BR" sz="8000" dirty="0">
                <a:latin typeface="Times New Roman" pitchFamily="18" charset="0"/>
                <a:cs typeface="Times New Roman" pitchFamily="18" charset="0"/>
              </a:rPr>
              <a:t>Giấm.</a:t>
            </a:r>
            <a:endParaRPr lang="en-US" sz="9600" dirty="0">
              <a:solidFill>
                <a:schemeClr val="bg1"/>
              </a:solidFill>
              <a:latin typeface="UVN Ai Cap" pitchFamily="18" charset="0"/>
            </a:endParaRPr>
          </a:p>
        </p:txBody>
      </p:sp>
      <p:sp>
        <p:nvSpPr>
          <p:cNvPr id="2" name="TextBox 1"/>
          <p:cNvSpPr txBox="1">
            <a:spLocks noChangeArrowheads="1"/>
          </p:cNvSpPr>
          <p:nvPr/>
        </p:nvSpPr>
        <p:spPr bwMode="auto">
          <a:xfrm>
            <a:off x="914459" y="9126007"/>
            <a:ext cx="7074361"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477107" y="1199206"/>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2548"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Nhac loại thi sinh">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Cách xử lý đúng khi bị ong đốt để tránh bị nhiễm độc"/>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904232" y="8478231"/>
            <a:ext cx="8655614" cy="517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7-Point Star 23">
            <a:hlinkClick r:id="rId17" action="ppaction://hlinkpres?slideindex=42&amp;slidetitle=PowerPoint Presentation"/>
          </p:cNvPr>
          <p:cNvSpPr/>
          <p:nvPr/>
        </p:nvSpPr>
        <p:spPr>
          <a:xfrm>
            <a:off x="22493165" y="11736158"/>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35843771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par>
                                <p:cTn id="13" presetID="42"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out)">
                                      <p:cBhvr>
                                        <p:cTn id="22" dur="500"/>
                                        <p:tgtEl>
                                          <p:spTgt spid="33"/>
                                        </p:tgtEl>
                                      </p:cBhvr>
                                    </p:animEffect>
                                  </p:childTnLst>
                                </p:cTn>
                              </p:par>
                              <p:par>
                                <p:cTn id="23" presetID="4" presetClass="entr" presetSubtype="32"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ox(out)">
                                      <p:cBhvr>
                                        <p:cTn id="25" dur="500"/>
                                        <p:tgtEl>
                                          <p:spTgt spid="37"/>
                                        </p:tgtEl>
                                      </p:cBhvr>
                                    </p:animEffect>
                                  </p:childTnLst>
                                </p:cTn>
                              </p:par>
                              <p:par>
                                <p:cTn id="26" presetID="4" presetClass="entr" presetSubtype="32"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ox(out)">
                                      <p:cBhvr>
                                        <p:cTn id="28" dur="500"/>
                                        <p:tgtEl>
                                          <p:spTgt spid="38"/>
                                        </p:tgtEl>
                                      </p:cBhvr>
                                    </p:animEffect>
                                  </p:childTnLst>
                                </p:cTn>
                              </p:par>
                              <p:par>
                                <p:cTn id="29" presetID="4" presetClass="entr" presetSubtype="32"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ox(out)">
                                      <p:cBhvr>
                                        <p:cTn id="31" dur="500"/>
                                        <p:tgtEl>
                                          <p:spTgt spid="39"/>
                                        </p:tgtEl>
                                      </p:cBhvr>
                                    </p:animEffect>
                                  </p:childTnLst>
                                </p:cTn>
                              </p:par>
                              <p:par>
                                <p:cTn id="32" presetID="4" presetClass="entr" presetSubtype="32"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ox(out)">
                                      <p:cBhvr>
                                        <p:cTn id="34" dur="500"/>
                                        <p:tgtEl>
                                          <p:spTgt spid="40"/>
                                        </p:tgtEl>
                                      </p:cBhvr>
                                    </p:animEffect>
                                  </p:childTnLst>
                                </p:cTn>
                              </p:par>
                              <p:par>
                                <p:cTn id="35" presetID="4" presetClass="entr" presetSubtype="32"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ox(out)">
                                      <p:cBhvr>
                                        <p:cTn id="37" dur="500"/>
                                        <p:tgtEl>
                                          <p:spTgt spid="41"/>
                                        </p:tgtEl>
                                      </p:cBhvr>
                                    </p:animEffect>
                                  </p:childTnLst>
                                </p:cTn>
                              </p:par>
                              <p:par>
                                <p:cTn id="38" presetID="4" presetClass="entr" presetSubtype="32"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ox(out)">
                                      <p:cBhvr>
                                        <p:cTn id="40" dur="500"/>
                                        <p:tgtEl>
                                          <p:spTgt spid="42"/>
                                        </p:tgtEl>
                                      </p:cBhvr>
                                    </p:animEffect>
                                  </p:childTnLst>
                                </p:cTn>
                              </p:par>
                              <p:par>
                                <p:cTn id="41" presetID="4" presetClass="entr" presetSubtype="32"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ox(out)">
                                      <p:cBhvr>
                                        <p:cTn id="43" dur="500"/>
                                        <p:tgtEl>
                                          <p:spTgt spid="43"/>
                                        </p:tgtEl>
                                      </p:cBhvr>
                                    </p:animEffect>
                                  </p:childTnLst>
                                </p:cTn>
                              </p:par>
                              <p:par>
                                <p:cTn id="44" presetID="4" presetClass="entr" presetSubtype="32"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ox(out)">
                                      <p:cBhvr>
                                        <p:cTn id="46" dur="500"/>
                                        <p:tgtEl>
                                          <p:spTgt spid="44"/>
                                        </p:tgtEl>
                                      </p:cBhvr>
                                    </p:animEffect>
                                  </p:childTnLst>
                                </p:cTn>
                              </p:par>
                              <p:par>
                                <p:cTn id="47" presetID="4" presetClass="entr" presetSubtype="32"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box(out)">
                                      <p:cBhvr>
                                        <p:cTn id="49" dur="500"/>
                                        <p:tgtEl>
                                          <p:spTgt spid="45"/>
                                        </p:tgtEl>
                                      </p:cBhvr>
                                    </p:animEffect>
                                  </p:childTnLst>
                                </p:cTn>
                              </p:par>
                              <p:par>
                                <p:cTn id="50" presetID="4" presetClass="entr" presetSubtype="32"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box(out)">
                                      <p:cBhvr>
                                        <p:cTn id="52" dur="500"/>
                                        <p:tgtEl>
                                          <p:spTgt spid="46"/>
                                        </p:tgtEl>
                                      </p:cBhvr>
                                    </p:animEffect>
                                  </p:childTnLst>
                                </p:cTn>
                              </p:par>
                              <p:par>
                                <p:cTn id="53" presetID="4" presetClass="entr" presetSubtype="32"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box(out)">
                                      <p:cBhvr>
                                        <p:cTn id="55" dur="500"/>
                                        <p:tgtEl>
                                          <p:spTgt spid="47"/>
                                        </p:tgtEl>
                                      </p:cBhvr>
                                    </p:animEffect>
                                  </p:childTnLst>
                                </p:cTn>
                              </p:par>
                              <p:par>
                                <p:cTn id="56" presetID="4" presetClass="entr" presetSubtype="32"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box(out)">
                                      <p:cBhvr>
                                        <p:cTn id="58" dur="500"/>
                                        <p:tgtEl>
                                          <p:spTgt spid="48"/>
                                        </p:tgtEl>
                                      </p:cBhvr>
                                    </p:animEffect>
                                  </p:childTnLst>
                                </p:cTn>
                              </p:par>
                            </p:childTnLst>
                          </p:cTn>
                        </p:par>
                        <p:par>
                          <p:cTn id="59" fill="hold" nodeType="afterGroup">
                            <p:stCondLst>
                              <p:cond delay="500"/>
                            </p:stCondLst>
                            <p:childTnLst>
                              <p:par>
                                <p:cTn id="60" presetID="10" presetClass="exit" presetSubtype="0" fill="hold" nodeType="afterEffect">
                                  <p:stCondLst>
                                    <p:cond delay="0"/>
                                  </p:stCondLst>
                                  <p:childTnLst>
                                    <p:animEffect transition="out" filter="fade">
                                      <p:cBhvr>
                                        <p:cTn id="61" dur="500"/>
                                        <p:tgtEl>
                                          <p:spTgt spid="48"/>
                                        </p:tgtEl>
                                      </p:cBhvr>
                                    </p:animEffect>
                                    <p:set>
                                      <p:cBhvr>
                                        <p:cTn id="6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6" name="chuong suy nghi.wav"/>
                                        </p:tgtEl>
                                      </p:cMediaNode>
                                    </p:audio>
                                  </p:subTnLst>
                                </p:cTn>
                              </p:par>
                            </p:childTnLst>
                          </p:cTn>
                        </p:par>
                        <p:par>
                          <p:cTn id="63" fill="hold" nodeType="afterGroup">
                            <p:stCondLst>
                              <p:cond delay="1000"/>
                            </p:stCondLst>
                            <p:childTnLst>
                              <p:par>
                                <p:cTn id="64" presetID="6" presetClass="exit" presetSubtype="32" fill="hold" nodeType="afterEffect">
                                  <p:stCondLst>
                                    <p:cond delay="0"/>
                                  </p:stCondLst>
                                  <p:childTnLst>
                                    <p:animEffect transition="out" filter="circle(out)">
                                      <p:cBhvr>
                                        <p:cTn id="65" dur="1000"/>
                                        <p:tgtEl>
                                          <p:spTgt spid="47"/>
                                        </p:tgtEl>
                                      </p:cBhvr>
                                    </p:animEffect>
                                    <p:set>
                                      <p:cBhvr>
                                        <p:cTn id="66" dur="1" fill="hold">
                                          <p:stCondLst>
                                            <p:cond delay="999"/>
                                          </p:stCondLst>
                                        </p:cTn>
                                        <p:tgtEl>
                                          <p:spTgt spid="47"/>
                                        </p:tgtEl>
                                        <p:attrNameLst>
                                          <p:attrName>style.visibility</p:attrName>
                                        </p:attrNameLst>
                                      </p:cBhvr>
                                      <p:to>
                                        <p:strVal val="hidden"/>
                                      </p:to>
                                    </p:set>
                                  </p:childTnLst>
                                </p:cTn>
                              </p:par>
                            </p:childTnLst>
                          </p:cTn>
                        </p:par>
                        <p:par>
                          <p:cTn id="67" fill="hold" nodeType="afterGroup">
                            <p:stCondLst>
                              <p:cond delay="2000"/>
                            </p:stCondLst>
                            <p:childTnLst>
                              <p:par>
                                <p:cTn id="68" presetID="6" presetClass="exit" presetSubtype="32" fill="hold" nodeType="afterEffect">
                                  <p:stCondLst>
                                    <p:cond delay="0"/>
                                  </p:stCondLst>
                                  <p:childTnLst>
                                    <p:animEffect transition="out" filter="circle(out)">
                                      <p:cBhvr>
                                        <p:cTn id="69" dur="1000"/>
                                        <p:tgtEl>
                                          <p:spTgt spid="46"/>
                                        </p:tgtEl>
                                      </p:cBhvr>
                                    </p:animEffect>
                                    <p:set>
                                      <p:cBhvr>
                                        <p:cTn id="70" dur="1" fill="hold">
                                          <p:stCondLst>
                                            <p:cond delay="999"/>
                                          </p:stCondLst>
                                        </p:cTn>
                                        <p:tgtEl>
                                          <p:spTgt spid="46"/>
                                        </p:tgtEl>
                                        <p:attrNameLst>
                                          <p:attrName>style.visibility</p:attrName>
                                        </p:attrNameLst>
                                      </p:cBhvr>
                                      <p:to>
                                        <p:strVal val="hidden"/>
                                      </p:to>
                                    </p:set>
                                  </p:childTnLst>
                                </p:cTn>
                              </p:par>
                            </p:childTnLst>
                          </p:cTn>
                        </p:par>
                        <p:par>
                          <p:cTn id="71" fill="hold" nodeType="afterGroup">
                            <p:stCondLst>
                              <p:cond delay="3000"/>
                            </p:stCondLst>
                            <p:childTnLst>
                              <p:par>
                                <p:cTn id="72" presetID="6" presetClass="exit" presetSubtype="32" fill="hold" nodeType="afterEffect">
                                  <p:stCondLst>
                                    <p:cond delay="0"/>
                                  </p:stCondLst>
                                  <p:childTnLst>
                                    <p:animEffect transition="out" filter="circle(out)">
                                      <p:cBhvr>
                                        <p:cTn id="73" dur="1000"/>
                                        <p:tgtEl>
                                          <p:spTgt spid="45"/>
                                        </p:tgtEl>
                                      </p:cBhvr>
                                    </p:animEffect>
                                    <p:set>
                                      <p:cBhvr>
                                        <p:cTn id="74" dur="1" fill="hold">
                                          <p:stCondLst>
                                            <p:cond delay="999"/>
                                          </p:stCondLst>
                                        </p:cTn>
                                        <p:tgtEl>
                                          <p:spTgt spid="45"/>
                                        </p:tgtEl>
                                        <p:attrNameLst>
                                          <p:attrName>style.visibility</p:attrName>
                                        </p:attrNameLst>
                                      </p:cBhvr>
                                      <p:to>
                                        <p:strVal val="hidden"/>
                                      </p:to>
                                    </p:set>
                                  </p:childTnLst>
                                </p:cTn>
                              </p:par>
                            </p:childTnLst>
                          </p:cTn>
                        </p:par>
                        <p:par>
                          <p:cTn id="75" fill="hold" nodeType="afterGroup">
                            <p:stCondLst>
                              <p:cond delay="4000"/>
                            </p:stCondLst>
                            <p:childTnLst>
                              <p:par>
                                <p:cTn id="76" presetID="6" presetClass="exit" presetSubtype="32" fill="hold" nodeType="afterEffect">
                                  <p:stCondLst>
                                    <p:cond delay="0"/>
                                  </p:stCondLst>
                                  <p:childTnLst>
                                    <p:animEffect transition="out" filter="circle(out)">
                                      <p:cBhvr>
                                        <p:cTn id="77" dur="1000"/>
                                        <p:tgtEl>
                                          <p:spTgt spid="44"/>
                                        </p:tgtEl>
                                      </p:cBhvr>
                                    </p:animEffect>
                                    <p:set>
                                      <p:cBhvr>
                                        <p:cTn id="78" dur="1" fill="hold">
                                          <p:stCondLst>
                                            <p:cond delay="999"/>
                                          </p:stCondLst>
                                        </p:cTn>
                                        <p:tgtEl>
                                          <p:spTgt spid="44"/>
                                        </p:tgtEl>
                                        <p:attrNameLst>
                                          <p:attrName>style.visibility</p:attrName>
                                        </p:attrNameLst>
                                      </p:cBhvr>
                                      <p:to>
                                        <p:strVal val="hidden"/>
                                      </p:to>
                                    </p:set>
                                  </p:childTnLst>
                                </p:cTn>
                              </p:par>
                            </p:childTnLst>
                          </p:cTn>
                        </p:par>
                        <p:par>
                          <p:cTn id="79" fill="hold" nodeType="afterGroup">
                            <p:stCondLst>
                              <p:cond delay="5000"/>
                            </p:stCondLst>
                            <p:childTnLst>
                              <p:par>
                                <p:cTn id="80" presetID="6" presetClass="exit" presetSubtype="32" fill="hold" nodeType="afterEffect">
                                  <p:stCondLst>
                                    <p:cond delay="0"/>
                                  </p:stCondLst>
                                  <p:childTnLst>
                                    <p:animEffect transition="out" filter="circle(out)">
                                      <p:cBhvr>
                                        <p:cTn id="81" dur="1000"/>
                                        <p:tgtEl>
                                          <p:spTgt spid="43"/>
                                        </p:tgtEl>
                                      </p:cBhvr>
                                    </p:animEffect>
                                    <p:set>
                                      <p:cBhvr>
                                        <p:cTn id="82" dur="1" fill="hold">
                                          <p:stCondLst>
                                            <p:cond delay="999"/>
                                          </p:stCondLst>
                                        </p:cTn>
                                        <p:tgtEl>
                                          <p:spTgt spid="43"/>
                                        </p:tgtEl>
                                        <p:attrNameLst>
                                          <p:attrName>style.visibility</p:attrName>
                                        </p:attrNameLst>
                                      </p:cBhvr>
                                      <p:to>
                                        <p:strVal val="hidden"/>
                                      </p:to>
                                    </p:set>
                                  </p:childTnLst>
                                </p:cTn>
                              </p:par>
                            </p:childTnLst>
                          </p:cTn>
                        </p:par>
                        <p:par>
                          <p:cTn id="83" fill="hold" nodeType="afterGroup">
                            <p:stCondLst>
                              <p:cond delay="6000"/>
                            </p:stCondLst>
                            <p:childTnLst>
                              <p:par>
                                <p:cTn id="84" presetID="6" presetClass="exit" presetSubtype="32" fill="hold" nodeType="afterEffect">
                                  <p:stCondLst>
                                    <p:cond delay="0"/>
                                  </p:stCondLst>
                                  <p:childTnLst>
                                    <p:animEffect transition="out" filter="circle(out)">
                                      <p:cBhvr>
                                        <p:cTn id="85" dur="1000"/>
                                        <p:tgtEl>
                                          <p:spTgt spid="42"/>
                                        </p:tgtEl>
                                      </p:cBhvr>
                                    </p:animEffect>
                                    <p:set>
                                      <p:cBhvr>
                                        <p:cTn id="86" dur="1" fill="hold">
                                          <p:stCondLst>
                                            <p:cond delay="999"/>
                                          </p:stCondLst>
                                        </p:cTn>
                                        <p:tgtEl>
                                          <p:spTgt spid="42"/>
                                        </p:tgtEl>
                                        <p:attrNameLst>
                                          <p:attrName>style.visibility</p:attrName>
                                        </p:attrNameLst>
                                      </p:cBhvr>
                                      <p:to>
                                        <p:strVal val="hidden"/>
                                      </p:to>
                                    </p:set>
                                  </p:childTnLst>
                                </p:cTn>
                              </p:par>
                            </p:childTnLst>
                          </p:cTn>
                        </p:par>
                        <p:par>
                          <p:cTn id="87" fill="hold" nodeType="afterGroup">
                            <p:stCondLst>
                              <p:cond delay="7000"/>
                            </p:stCondLst>
                            <p:childTnLst>
                              <p:par>
                                <p:cTn id="88" presetID="6" presetClass="exit" presetSubtype="32" fill="hold" nodeType="afterEffect">
                                  <p:stCondLst>
                                    <p:cond delay="0"/>
                                  </p:stCondLst>
                                  <p:childTnLst>
                                    <p:animEffect transition="out" filter="circle(out)">
                                      <p:cBhvr>
                                        <p:cTn id="89" dur="1000"/>
                                        <p:tgtEl>
                                          <p:spTgt spid="41"/>
                                        </p:tgtEl>
                                      </p:cBhvr>
                                    </p:animEffect>
                                    <p:set>
                                      <p:cBhvr>
                                        <p:cTn id="90" dur="1" fill="hold">
                                          <p:stCondLst>
                                            <p:cond delay="999"/>
                                          </p:stCondLst>
                                        </p:cTn>
                                        <p:tgtEl>
                                          <p:spTgt spid="41"/>
                                        </p:tgtEl>
                                        <p:attrNameLst>
                                          <p:attrName>style.visibility</p:attrName>
                                        </p:attrNameLst>
                                      </p:cBhvr>
                                      <p:to>
                                        <p:strVal val="hidden"/>
                                      </p:to>
                                    </p:set>
                                  </p:childTnLst>
                                </p:cTn>
                              </p:par>
                            </p:childTnLst>
                          </p:cTn>
                        </p:par>
                        <p:par>
                          <p:cTn id="91" fill="hold" nodeType="afterGroup">
                            <p:stCondLst>
                              <p:cond delay="8000"/>
                            </p:stCondLst>
                            <p:childTnLst>
                              <p:par>
                                <p:cTn id="92" presetID="6" presetClass="exit" presetSubtype="32" fill="hold" nodeType="afterEffect">
                                  <p:stCondLst>
                                    <p:cond delay="0"/>
                                  </p:stCondLst>
                                  <p:childTnLst>
                                    <p:animEffect transition="out" filter="circle(out)">
                                      <p:cBhvr>
                                        <p:cTn id="93" dur="1000"/>
                                        <p:tgtEl>
                                          <p:spTgt spid="40"/>
                                        </p:tgtEl>
                                      </p:cBhvr>
                                    </p:animEffect>
                                    <p:set>
                                      <p:cBhvr>
                                        <p:cTn id="94" dur="1" fill="hold">
                                          <p:stCondLst>
                                            <p:cond delay="999"/>
                                          </p:stCondLst>
                                        </p:cTn>
                                        <p:tgtEl>
                                          <p:spTgt spid="40"/>
                                        </p:tgtEl>
                                        <p:attrNameLst>
                                          <p:attrName>style.visibility</p:attrName>
                                        </p:attrNameLst>
                                      </p:cBhvr>
                                      <p:to>
                                        <p:strVal val="hidden"/>
                                      </p:to>
                                    </p:set>
                                  </p:childTnLst>
                                </p:cTn>
                              </p:par>
                            </p:childTnLst>
                          </p:cTn>
                        </p:par>
                        <p:par>
                          <p:cTn id="95" fill="hold" nodeType="afterGroup">
                            <p:stCondLst>
                              <p:cond delay="9000"/>
                            </p:stCondLst>
                            <p:childTnLst>
                              <p:par>
                                <p:cTn id="96" presetID="6" presetClass="exit" presetSubtype="32" fill="hold" nodeType="afterEffect">
                                  <p:stCondLst>
                                    <p:cond delay="0"/>
                                  </p:stCondLst>
                                  <p:childTnLst>
                                    <p:animEffect transition="out" filter="circle(out)">
                                      <p:cBhvr>
                                        <p:cTn id="97" dur="1000"/>
                                        <p:tgtEl>
                                          <p:spTgt spid="39"/>
                                        </p:tgtEl>
                                      </p:cBhvr>
                                    </p:animEffect>
                                    <p:set>
                                      <p:cBhvr>
                                        <p:cTn id="98" dur="1" fill="hold">
                                          <p:stCondLst>
                                            <p:cond delay="999"/>
                                          </p:stCondLst>
                                        </p:cTn>
                                        <p:tgtEl>
                                          <p:spTgt spid="39"/>
                                        </p:tgtEl>
                                        <p:attrNameLst>
                                          <p:attrName>style.visibility</p:attrName>
                                        </p:attrNameLst>
                                      </p:cBhvr>
                                      <p:to>
                                        <p:strVal val="hidden"/>
                                      </p:to>
                                    </p:set>
                                  </p:childTnLst>
                                </p:cTn>
                              </p:par>
                            </p:childTnLst>
                          </p:cTn>
                        </p:par>
                        <p:par>
                          <p:cTn id="99" fill="hold" nodeType="afterGroup">
                            <p:stCondLst>
                              <p:cond delay="10000"/>
                            </p:stCondLst>
                            <p:childTnLst>
                              <p:par>
                                <p:cTn id="100" presetID="6" presetClass="exit" presetSubtype="32" fill="hold" nodeType="afterEffect">
                                  <p:stCondLst>
                                    <p:cond delay="0"/>
                                  </p:stCondLst>
                                  <p:childTnLst>
                                    <p:animEffect transition="out" filter="circle(out)">
                                      <p:cBhvr>
                                        <p:cTn id="101" dur="1000"/>
                                        <p:tgtEl>
                                          <p:spTgt spid="38"/>
                                        </p:tgtEl>
                                      </p:cBhvr>
                                    </p:animEffect>
                                    <p:set>
                                      <p:cBhvr>
                                        <p:cTn id="102" dur="1" fill="hold">
                                          <p:stCondLst>
                                            <p:cond delay="999"/>
                                          </p:stCondLst>
                                        </p:cTn>
                                        <p:tgtEl>
                                          <p:spTgt spid="38"/>
                                        </p:tgtEl>
                                        <p:attrNameLst>
                                          <p:attrName>style.visibility</p:attrName>
                                        </p:attrNameLst>
                                      </p:cBhvr>
                                      <p:to>
                                        <p:strVal val="hidden"/>
                                      </p:to>
                                    </p:set>
                                  </p:childTnLst>
                                </p:cTn>
                              </p:par>
                            </p:childTnLst>
                          </p:cTn>
                        </p:par>
                        <p:par>
                          <p:cTn id="103" fill="hold" nodeType="afterGroup">
                            <p:stCondLst>
                              <p:cond delay="11000"/>
                            </p:stCondLst>
                            <p:childTnLst>
                              <p:par>
                                <p:cTn id="104" presetID="1" presetClass="entr" presetSubtype="0" fill="hold" nodeType="afterEffect">
                                  <p:stCondLst>
                                    <p:cond delay="0"/>
                                  </p:stCondLst>
                                  <p:childTnLst>
                                    <p:set>
                                      <p:cBhvr>
                                        <p:cTn id="105" dur="1" fill="hold">
                                          <p:stCondLst>
                                            <p:cond delay="0"/>
                                          </p:stCondLst>
                                        </p:cTn>
                                        <p:tgtEl>
                                          <p:spTgt spid="33"/>
                                        </p:tgtEl>
                                        <p:attrNameLst>
                                          <p:attrName>style.visibility</p:attrName>
                                        </p:attrNameLst>
                                      </p:cBhvr>
                                      <p:to>
                                        <p:strVal val="visible"/>
                                      </p:to>
                                    </p:set>
                                  </p:childTnLst>
                                </p:cTn>
                              </p:par>
                            </p:childTnLst>
                          </p:cTn>
                        </p:par>
                        <p:par>
                          <p:cTn id="106" fill="hold" nodeType="afterGroup">
                            <p:stCondLst>
                              <p:cond delay="11000"/>
                            </p:stCondLst>
                            <p:childTnLst>
                              <p:par>
                                <p:cTn id="107" presetID="31" presetClass="exit" presetSubtype="0" fill="hold" nodeType="afterEffect">
                                  <p:stCondLst>
                                    <p:cond delay="0"/>
                                  </p:stCondLst>
                                  <p:childTnLst>
                                    <p:anim calcmode="lin" valueType="num">
                                      <p:cBhvr>
                                        <p:cTn id="108" dur="1000"/>
                                        <p:tgtEl>
                                          <p:spTgt spid="37"/>
                                        </p:tgtEl>
                                        <p:attrNameLst>
                                          <p:attrName>ppt_w</p:attrName>
                                        </p:attrNameLst>
                                      </p:cBhvr>
                                      <p:tavLst>
                                        <p:tav tm="0">
                                          <p:val>
                                            <p:strVal val="ppt_w"/>
                                          </p:val>
                                        </p:tav>
                                        <p:tav tm="100000">
                                          <p:val>
                                            <p:fltVal val="0"/>
                                          </p:val>
                                        </p:tav>
                                      </p:tavLst>
                                    </p:anim>
                                    <p:anim calcmode="lin" valueType="num">
                                      <p:cBhvr>
                                        <p:cTn id="109" dur="1000"/>
                                        <p:tgtEl>
                                          <p:spTgt spid="37"/>
                                        </p:tgtEl>
                                        <p:attrNameLst>
                                          <p:attrName>ppt_h</p:attrName>
                                        </p:attrNameLst>
                                      </p:cBhvr>
                                      <p:tavLst>
                                        <p:tav tm="0">
                                          <p:val>
                                            <p:strVal val="ppt_h"/>
                                          </p:val>
                                        </p:tav>
                                        <p:tav tm="100000">
                                          <p:val>
                                            <p:fltVal val="0"/>
                                          </p:val>
                                        </p:tav>
                                      </p:tavLst>
                                    </p:anim>
                                    <p:anim calcmode="lin" valueType="num">
                                      <p:cBhvr>
                                        <p:cTn id="110" dur="1000"/>
                                        <p:tgtEl>
                                          <p:spTgt spid="37"/>
                                        </p:tgtEl>
                                        <p:attrNameLst>
                                          <p:attrName>style.rotation</p:attrName>
                                        </p:attrNameLst>
                                      </p:cBhvr>
                                      <p:tavLst>
                                        <p:tav tm="0">
                                          <p:val>
                                            <p:fltVal val="0"/>
                                          </p:val>
                                        </p:tav>
                                        <p:tav tm="100000">
                                          <p:val>
                                            <p:fltVal val="90"/>
                                          </p:val>
                                        </p:tav>
                                      </p:tavLst>
                                    </p:anim>
                                    <p:animEffect transition="out" filter="fade">
                                      <p:cBhvr>
                                        <p:cTn id="111" dur="1000"/>
                                        <p:tgtEl>
                                          <p:spTgt spid="37"/>
                                        </p:tgtEl>
                                      </p:cBhvr>
                                    </p:animEffect>
                                    <p:set>
                                      <p:cBhvr>
                                        <p:cTn id="11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7" name="ket-thuc-final.wav"/>
                                        </p:tgtEl>
                                      </p:cMediaNode>
                                    </p:audio>
                                  </p:sub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wipe(down)">
                                      <p:cBhvr>
                                        <p:cTn id="117" dur="500"/>
                                        <p:tgtEl>
                                          <p:spTgt spid="2"/>
                                        </p:tgtEl>
                                      </p:cBhvr>
                                    </p:animEffect>
                                  </p:childTnLst>
                                </p:cTn>
                              </p:par>
                            </p:childTnLst>
                          </p:cTn>
                        </p:par>
                        <p:par>
                          <p:cTn id="118" fill="hold" nodeType="afterGroup">
                            <p:stCondLst>
                              <p:cond delay="500"/>
                            </p:stCondLst>
                            <p:childTnLst>
                              <p:par>
                                <p:cTn id="119" presetID="1" presetClass="entr" presetSubtype="0" fill="hold" grpId="0" nodeType="afterEffect">
                                  <p:stCondLst>
                                    <p:cond delay="0"/>
                                  </p:stCondLst>
                                  <p:childTnLst>
                                    <p:set>
                                      <p:cBhvr>
                                        <p:cTn id="12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3835650" y="1633898"/>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a:t>
            </a:r>
            <a:r>
              <a:rPr lang="en-US" sz="10800" dirty="0" smtClean="0">
                <a:solidFill>
                  <a:srgbClr val="FFFF00"/>
                </a:solidFill>
                <a:latin typeface="Algerian"/>
              </a:rPr>
              <a:t>8</a:t>
            </a:r>
            <a:endParaRPr lang="en-US" sz="10800" dirty="0">
              <a:solidFill>
                <a:srgbClr val="FFFF00"/>
              </a:solidFill>
              <a:latin typeface="Algerian"/>
            </a:endParaRPr>
          </a:p>
        </p:txBody>
      </p:sp>
      <p:graphicFrame>
        <p:nvGraphicFramePr>
          <p:cNvPr id="23555"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18440"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593765" y="11494831"/>
            <a:ext cx="7541115" cy="1292376"/>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vi-VN" sz="7200" b="1">
                <a:latin typeface="Times New Roman" pitchFamily="18" charset="0"/>
                <a:cs typeface="Times New Roman" pitchFamily="18" charset="0"/>
              </a:rPr>
              <a:t>A. </a:t>
            </a:r>
            <a:r>
              <a:rPr lang="vi-VN" sz="7200">
                <a:latin typeface="Times New Roman" pitchFamily="18" charset="0"/>
                <a:cs typeface="Times New Roman" pitchFamily="18" charset="0"/>
              </a:rPr>
              <a:t>Nước vôi trong.</a:t>
            </a:r>
            <a:endParaRPr lang="en-US" sz="7200">
              <a:solidFill>
                <a:schemeClr val="bg1"/>
              </a:solidFill>
              <a:latin typeface="UVN Ai Cap" pitchFamily="18" charset="0"/>
            </a:endParaRPr>
          </a:p>
        </p:txBody>
      </p:sp>
      <p:sp>
        <p:nvSpPr>
          <p:cNvPr id="36" name="TextBox 35"/>
          <p:cNvSpPr txBox="1">
            <a:spLocks noChangeArrowheads="1"/>
          </p:cNvSpPr>
          <p:nvPr/>
        </p:nvSpPr>
        <p:spPr bwMode="auto">
          <a:xfrm>
            <a:off x="593766" y="3648498"/>
            <a:ext cx="23118679" cy="4124802"/>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vi-VN" sz="6400" dirty="0">
                <a:latin typeface="Times New Roman" pitchFamily="18" charset="0"/>
                <a:cs typeface="Times New Roman" pitchFamily="18" charset="0"/>
              </a:rPr>
              <a:t>Một số </a:t>
            </a:r>
            <a:r>
              <a:rPr lang="vi-VN" sz="6400" dirty="0" smtClean="0">
                <a:latin typeface="Times New Roman" pitchFamily="18" charset="0"/>
                <a:cs typeface="Times New Roman" pitchFamily="18" charset="0"/>
              </a:rPr>
              <a:t>carboxylic acid </a:t>
            </a:r>
            <a:r>
              <a:rPr lang="vi-VN" sz="6400" dirty="0">
                <a:latin typeface="Times New Roman" pitchFamily="18" charset="0"/>
                <a:cs typeface="Times New Roman" pitchFamily="18" charset="0"/>
              </a:rPr>
              <a:t>như </a:t>
            </a:r>
            <a:r>
              <a:rPr lang="vi-VN" sz="6400" dirty="0" smtClean="0">
                <a:latin typeface="Times New Roman" pitchFamily="18" charset="0"/>
                <a:cs typeface="Times New Roman" pitchFamily="18" charset="0"/>
              </a:rPr>
              <a:t>oxalic</a:t>
            </a:r>
            <a:r>
              <a:rPr lang="vi-VN" sz="6400" dirty="0">
                <a:latin typeface="Times New Roman" pitchFamily="18" charset="0"/>
                <a:cs typeface="Times New Roman" pitchFamily="18" charset="0"/>
              </a:rPr>
              <a:t> acid</a:t>
            </a:r>
            <a:r>
              <a:rPr lang="vi-VN" sz="6400" dirty="0" smtClean="0">
                <a:latin typeface="Times New Roman" pitchFamily="18" charset="0"/>
                <a:cs typeface="Times New Roman" pitchFamily="18" charset="0"/>
              </a:rPr>
              <a:t>, t</a:t>
            </a:r>
            <a:r>
              <a:rPr lang="en-US" sz="6400" dirty="0" err="1" smtClean="0">
                <a:latin typeface="Times New Roman" pitchFamily="18" charset="0"/>
                <a:cs typeface="Times New Roman" pitchFamily="18" charset="0"/>
              </a:rPr>
              <a:t>ar</a:t>
            </a:r>
            <a:r>
              <a:rPr lang="vi-VN" sz="6400" dirty="0" smtClean="0">
                <a:latin typeface="Times New Roman" pitchFamily="18" charset="0"/>
                <a:cs typeface="Times New Roman" pitchFamily="18" charset="0"/>
              </a:rPr>
              <a:t>t</a:t>
            </a:r>
            <a:r>
              <a:rPr lang="en-US" sz="6400" dirty="0" smtClean="0">
                <a:latin typeface="Times New Roman" pitchFamily="18" charset="0"/>
                <a:cs typeface="Times New Roman" pitchFamily="18" charset="0"/>
              </a:rPr>
              <a:t>a</a:t>
            </a:r>
            <a:r>
              <a:rPr lang="vi-VN" sz="6400" dirty="0" smtClean="0">
                <a:latin typeface="Times New Roman" pitchFamily="18" charset="0"/>
                <a:cs typeface="Times New Roman" pitchFamily="18" charset="0"/>
              </a:rPr>
              <a:t>ric</a:t>
            </a:r>
            <a:r>
              <a:rPr lang="en-US" sz="6400" dirty="0" smtClean="0">
                <a:latin typeface="Times New Roman" pitchFamily="18" charset="0"/>
                <a:cs typeface="Times New Roman" pitchFamily="18" charset="0"/>
              </a:rPr>
              <a:t> </a:t>
            </a:r>
            <a:r>
              <a:rPr lang="vi-VN" sz="6400" dirty="0">
                <a:latin typeface="Times New Roman" pitchFamily="18" charset="0"/>
                <a:cs typeface="Times New Roman" pitchFamily="18" charset="0"/>
              </a:rPr>
              <a:t>acid </a:t>
            </a:r>
            <a:r>
              <a:rPr lang="vi-VN" sz="6400" dirty="0" smtClean="0">
                <a:latin typeface="Times New Roman" pitchFamily="18" charset="0"/>
                <a:cs typeface="Times New Roman" pitchFamily="18" charset="0"/>
              </a:rPr>
              <a:t>… </a:t>
            </a:r>
            <a:r>
              <a:rPr lang="vi-VN" sz="6400" dirty="0">
                <a:latin typeface="Times New Roman" pitchFamily="18" charset="0"/>
                <a:cs typeface="Times New Roman" pitchFamily="18" charset="0"/>
              </a:rPr>
              <a:t>gây ra vị chua cho quả sấu xanh. Trong quá trình làm món sấu ngâm đường, người ta sử dụng dung dịch nào sau đây để làm giảm vị chua của quả sấu?</a:t>
            </a:r>
            <a:endParaRPr lang="en-US" sz="6400" dirty="0">
              <a:latin typeface="Times New Roman" pitchFamily="18" charset="0"/>
              <a:cs typeface="Times New Roman" pitchFamily="18" charset="0"/>
            </a:endParaRPr>
          </a:p>
          <a:p>
            <a:r>
              <a:rPr lang="vi-VN" sz="6400" b="1" dirty="0">
                <a:latin typeface="Times New Roman" pitchFamily="18" charset="0"/>
                <a:cs typeface="Times New Roman" pitchFamily="18" charset="0"/>
              </a:rPr>
              <a:t>A. </a:t>
            </a:r>
            <a:r>
              <a:rPr lang="vi-VN" sz="6400" dirty="0">
                <a:latin typeface="Times New Roman" pitchFamily="18" charset="0"/>
                <a:cs typeface="Times New Roman" pitchFamily="18" charset="0"/>
              </a:rPr>
              <a:t>Nước vôi trong.	</a:t>
            </a:r>
            <a:r>
              <a:rPr lang="vi-VN" sz="6400" b="1" dirty="0">
                <a:latin typeface="Times New Roman" pitchFamily="18" charset="0"/>
                <a:cs typeface="Times New Roman" pitchFamily="18" charset="0"/>
              </a:rPr>
              <a:t>B. </a:t>
            </a:r>
            <a:r>
              <a:rPr lang="vi-VN" sz="6400" dirty="0">
                <a:latin typeface="Times New Roman" pitchFamily="18" charset="0"/>
                <a:cs typeface="Times New Roman" pitchFamily="18" charset="0"/>
              </a:rPr>
              <a:t>Giấm ăn.	</a:t>
            </a:r>
            <a:r>
              <a:rPr lang="vi-VN" sz="6400" b="1" dirty="0">
                <a:latin typeface="Times New Roman" pitchFamily="18" charset="0"/>
                <a:cs typeface="Times New Roman" pitchFamily="18" charset="0"/>
              </a:rPr>
              <a:t>C. </a:t>
            </a:r>
            <a:r>
              <a:rPr lang="vi-VN" sz="6400" dirty="0">
                <a:latin typeface="Times New Roman" pitchFamily="18" charset="0"/>
                <a:cs typeface="Times New Roman" pitchFamily="18" charset="0"/>
              </a:rPr>
              <a:t>Phèn chua.	</a:t>
            </a:r>
            <a:r>
              <a:rPr lang="en-US" sz="6400" dirty="0" smtClean="0">
                <a:latin typeface="Times New Roman" pitchFamily="18" charset="0"/>
                <a:cs typeface="Times New Roman" pitchFamily="18" charset="0"/>
              </a:rPr>
              <a:t>      </a:t>
            </a:r>
            <a:r>
              <a:rPr lang="vi-VN" sz="6400" b="1" dirty="0" smtClean="0">
                <a:latin typeface="Times New Roman" pitchFamily="18" charset="0"/>
                <a:cs typeface="Times New Roman" pitchFamily="18" charset="0"/>
              </a:rPr>
              <a:t>D</a:t>
            </a:r>
            <a:r>
              <a:rPr lang="vi-VN" sz="6400" b="1" dirty="0">
                <a:latin typeface="Times New Roman" pitchFamily="18" charset="0"/>
                <a:cs typeface="Times New Roman" pitchFamily="18" charset="0"/>
              </a:rPr>
              <a:t>. </a:t>
            </a:r>
            <a:r>
              <a:rPr lang="vi-VN" sz="6400" dirty="0">
                <a:latin typeface="Times New Roman" pitchFamily="18" charset="0"/>
                <a:cs typeface="Times New Roman" pitchFamily="18" charset="0"/>
              </a:rPr>
              <a:t>Muối ăn.</a:t>
            </a:r>
            <a:endParaRPr lang="en-US" sz="6400" dirty="0">
              <a:latin typeface="Times New Roman" pitchFamily="18" charset="0"/>
              <a:cs typeface="Times New Roman" pitchFamily="18" charset="0"/>
            </a:endParaRPr>
          </a:p>
        </p:txBody>
      </p:sp>
      <p:sp>
        <p:nvSpPr>
          <p:cNvPr id="2" name="TextBox 1"/>
          <p:cNvSpPr txBox="1">
            <a:spLocks noChangeArrowheads="1"/>
          </p:cNvSpPr>
          <p:nvPr/>
        </p:nvSpPr>
        <p:spPr bwMode="auto">
          <a:xfrm>
            <a:off x="577887" y="9360985"/>
            <a:ext cx="7074361"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508485" y="1302188"/>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572" name="Nhac loại thi sinh">
            <a:hlinkClick r:id="" action="ppaction://media"/>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Sấu ngâm đườ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63181" y="7773301"/>
            <a:ext cx="8649263" cy="577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7-Point Star 23">
            <a:hlinkClick r:id="rId17" action="ppaction://hlinkpres?slideindex=42&amp;slidetitle=PowerPoint Presentation"/>
          </p:cNvPr>
          <p:cNvSpPr/>
          <p:nvPr/>
        </p:nvSpPr>
        <p:spPr>
          <a:xfrm>
            <a:off x="12370605" y="11494831"/>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13561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par>
                                <p:cTn id="13" presetID="6" presetClass="entr" presetSubtype="16" fill="hold"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circle(in)">
                                      <p:cBhvr>
                                        <p:cTn id="15" dur="2000"/>
                                        <p:tgtEl>
                                          <p:spTgt spid="5120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nodeType="afterGroup">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6" name="chuong suy nghi.wav"/>
                                        </p:tgtEl>
                                      </p:cMediaNode>
                                    </p:audio>
                                  </p:subTnLst>
                                </p:cTn>
                              </p:par>
                            </p:childTnLst>
                          </p:cTn>
                        </p:par>
                        <p:par>
                          <p:cTn id="61" fill="hold" nodeType="afterGroup">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nodeType="afterGroup">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nodeType="afterGroup">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nodeType="afterGroup">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nodeType="afterGroup">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nodeType="afterGroup">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nodeType="afterGroup">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nodeType="afterGroup">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nodeType="afterGroup">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nodeType="afterGroup">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nodeType="afterGroup">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nodeType="afterGroup">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7" name="ket-thuc-final.wav"/>
                                        </p:tgtEl>
                                      </p:cMediaNode>
                                    </p:audio>
                                  </p:sub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wipe(down)">
                                      <p:cBhvr>
                                        <p:cTn id="115" dur="500"/>
                                        <p:tgtEl>
                                          <p:spTgt spid="2"/>
                                        </p:tgtEl>
                                      </p:cBhvr>
                                    </p:animEffect>
                                  </p:childTnLst>
                                </p:cTn>
                              </p:par>
                            </p:childTnLst>
                          </p:cTn>
                        </p:par>
                        <p:par>
                          <p:cTn id="116" fill="hold" nodeType="afterGroup">
                            <p:stCondLst>
                              <p:cond delay="500"/>
                            </p:stCondLst>
                            <p:childTnLst>
                              <p:par>
                                <p:cTn id="117" presetID="1" presetClass="entr" presetSubtype="0" fill="hold" grpId="0" nodeType="afterEffect">
                                  <p:stCondLst>
                                    <p:cond delay="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3835650" y="1480111"/>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a:t>
            </a:r>
            <a:r>
              <a:rPr lang="en-US" sz="10800" dirty="0" smtClean="0">
                <a:solidFill>
                  <a:srgbClr val="FFFF00"/>
                </a:solidFill>
                <a:latin typeface="Algerian"/>
              </a:rPr>
              <a:t>9 </a:t>
            </a:r>
            <a:endParaRPr lang="en-US" sz="10800" dirty="0">
              <a:solidFill>
                <a:srgbClr val="FFFF00"/>
              </a:solidFill>
              <a:latin typeface="Algerian"/>
            </a:endParaRPr>
          </a:p>
        </p:txBody>
      </p:sp>
      <p:graphicFrame>
        <p:nvGraphicFramePr>
          <p:cNvPr id="24579"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19464"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914460" y="11599620"/>
            <a:ext cx="12967544" cy="1413038"/>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8000">
                <a:latin typeface="Times New Roman" pitchFamily="18" charset="0"/>
                <a:cs typeface="Times New Roman" pitchFamily="18" charset="0"/>
              </a:rPr>
              <a:t>A. Tác dụng với chất chỉ thị.</a:t>
            </a:r>
            <a:endParaRPr lang="en-US" sz="8000">
              <a:solidFill>
                <a:schemeClr val="bg1"/>
              </a:solidFill>
              <a:latin typeface="UVN Ai Cap" pitchFamily="18" charset="0"/>
            </a:endParaRPr>
          </a:p>
        </p:txBody>
      </p:sp>
      <p:sp>
        <p:nvSpPr>
          <p:cNvPr id="36" name="TextBox 35"/>
          <p:cNvSpPr txBox="1">
            <a:spLocks noChangeArrowheads="1"/>
          </p:cNvSpPr>
          <p:nvPr/>
        </p:nvSpPr>
        <p:spPr bwMode="auto">
          <a:xfrm>
            <a:off x="914461" y="3454801"/>
            <a:ext cx="23010724" cy="5112342"/>
          </a:xfrm>
          <a:prstGeom prst="rect">
            <a:avLst/>
          </a:prstGeom>
          <a:solidFill>
            <a:schemeClr val="bg1">
              <a:alpha val="47058"/>
            </a:schemeClr>
          </a:solidFill>
          <a:ln w="2857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6400" dirty="0" err="1">
                <a:latin typeface="Times New Roman" pitchFamily="18" charset="0"/>
                <a:cs typeface="Times New Roman" pitchFamily="18" charset="0"/>
              </a:rPr>
              <a:t>Khi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vắt</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chanh</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vào</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nước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rau</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muống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luộc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nước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lại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chuyển</a:t>
            </a:r>
            <a:r>
              <a:rPr lang="en-US" sz="6400" dirty="0">
                <a:latin typeface="Times New Roman" pitchFamily="18" charset="0"/>
                <a:cs typeface="Times New Roman" pitchFamily="18" charset="0"/>
              </a:rPr>
              <a:t> sang </a:t>
            </a:r>
            <a:r>
              <a:rPr lang="en-US" sz="6400" dirty="0" err="1">
                <a:latin typeface="Times New Roman" pitchFamily="18" charset="0"/>
                <a:cs typeface="Times New Roman" pitchFamily="18" charset="0"/>
              </a:rPr>
              <a:t>màu</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vàng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hoặc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màu</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hồng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Hiện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tượng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này</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giải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thích</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dựa</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vào</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tính</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chất</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hóa</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học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nào</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sau</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đây</a:t>
            </a:r>
            <a:r>
              <a:rPr lang="en-US" sz="6400" dirty="0">
                <a:latin typeface="Times New Roman" pitchFamily="18" charset="0"/>
                <a:cs typeface="Times New Roman" pitchFamily="18" charset="0"/>
              </a:rPr>
              <a:t>?</a:t>
            </a:r>
          </a:p>
          <a:p>
            <a:r>
              <a:rPr lang="en-US" sz="6400" dirty="0">
                <a:latin typeface="Times New Roman" pitchFamily="18" charset="0"/>
                <a:cs typeface="Times New Roman" pitchFamily="18" charset="0"/>
              </a:rPr>
              <a:t>A. </a:t>
            </a:r>
            <a:r>
              <a:rPr lang="en-US" sz="6400" dirty="0" err="1">
                <a:latin typeface="Times New Roman" pitchFamily="18" charset="0"/>
                <a:cs typeface="Times New Roman" pitchFamily="18" charset="0"/>
              </a:rPr>
              <a:t>Tác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với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chất</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chỉ</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thị</a:t>
            </a:r>
            <a:r>
              <a:rPr lang="en-US" sz="6400" dirty="0">
                <a:latin typeface="Times New Roman" pitchFamily="18" charset="0"/>
                <a:cs typeface="Times New Roman" pitchFamily="18" charset="0"/>
              </a:rPr>
              <a:t>.		B. </a:t>
            </a:r>
            <a:r>
              <a:rPr lang="en-US" sz="6400" dirty="0" err="1">
                <a:latin typeface="Times New Roman" pitchFamily="18" charset="0"/>
                <a:cs typeface="Times New Roman" pitchFamily="18" charset="0"/>
              </a:rPr>
              <a:t>Tác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với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muối</a:t>
            </a:r>
            <a:r>
              <a:rPr lang="en-US" sz="6400" dirty="0">
                <a:latin typeface="Times New Roman" pitchFamily="18" charset="0"/>
                <a:cs typeface="Times New Roman" pitchFamily="18" charset="0"/>
              </a:rPr>
              <a:t>.</a:t>
            </a:r>
          </a:p>
          <a:p>
            <a:r>
              <a:rPr lang="en-US" sz="6400" dirty="0">
                <a:latin typeface="Times New Roman" pitchFamily="18" charset="0"/>
                <a:cs typeface="Times New Roman" pitchFamily="18" charset="0"/>
              </a:rPr>
              <a:t>C. </a:t>
            </a:r>
            <a:r>
              <a:rPr lang="en-US" sz="6400" dirty="0" err="1">
                <a:latin typeface="Times New Roman" pitchFamily="18" charset="0"/>
                <a:cs typeface="Times New Roman" pitchFamily="18" charset="0"/>
              </a:rPr>
              <a:t>Tác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với</a:t>
            </a:r>
            <a:r>
              <a:rPr lang="en-US" sz="6400" dirty="0">
                <a:latin typeface="Times New Roman" pitchFamily="18" charset="0"/>
                <a:cs typeface="Times New Roman" pitchFamily="18" charset="0"/>
              </a:rPr>
              <a:t> </a:t>
            </a:r>
            <a:r>
              <a:rPr lang="en-US" sz="6400" dirty="0" smtClean="0">
                <a:latin typeface="Times New Roman" pitchFamily="18" charset="0"/>
                <a:cs typeface="Times New Roman" pitchFamily="18" charset="0"/>
              </a:rPr>
              <a:t>base.</a:t>
            </a:r>
            <a:r>
              <a:rPr lang="en-US" sz="6400" dirty="0">
                <a:latin typeface="Times New Roman" pitchFamily="18" charset="0"/>
                <a:cs typeface="Times New Roman" pitchFamily="18" charset="0"/>
              </a:rPr>
              <a:t>				D. </a:t>
            </a:r>
            <a:r>
              <a:rPr lang="en-US" sz="6400" dirty="0" err="1">
                <a:latin typeface="Times New Roman" pitchFamily="18" charset="0"/>
                <a:cs typeface="Times New Roman" pitchFamily="18" charset="0"/>
              </a:rPr>
              <a:t>Tác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với</a:t>
            </a:r>
            <a:r>
              <a:rPr lang="en-US" sz="6400" dirty="0">
                <a:latin typeface="Times New Roman" pitchFamily="18" charset="0"/>
                <a:cs typeface="Times New Roman" pitchFamily="18" charset="0"/>
              </a:rPr>
              <a:t> </a:t>
            </a:r>
            <a:r>
              <a:rPr lang="en-US" sz="6400" dirty="0" smtClean="0">
                <a:latin typeface="Times New Roman" pitchFamily="18" charset="0"/>
                <a:cs typeface="Times New Roman" pitchFamily="18" charset="0"/>
              </a:rPr>
              <a:t>oxide base.</a:t>
            </a:r>
            <a:endParaRPr lang="en-US" sz="6400" dirty="0">
              <a:latin typeface="Times New Roman" pitchFamily="18" charset="0"/>
              <a:cs typeface="Times New Roman" pitchFamily="18" charset="0"/>
            </a:endParaRPr>
          </a:p>
        </p:txBody>
      </p:sp>
      <p:sp>
        <p:nvSpPr>
          <p:cNvPr id="2" name="TextBox 1"/>
          <p:cNvSpPr txBox="1">
            <a:spLocks noChangeArrowheads="1"/>
          </p:cNvSpPr>
          <p:nvPr/>
        </p:nvSpPr>
        <p:spPr bwMode="auto">
          <a:xfrm>
            <a:off x="898584" y="9373685"/>
            <a:ext cx="7074361" cy="184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477107" y="1240211"/>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4596"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Nhac loại thi sinh">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Sự thật 'công nghệ' vắt chanh vào nước rau muống để nhận biết rau ..."/>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82004" y="8567142"/>
            <a:ext cx="10024129" cy="470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7-Point Star 23">
            <a:hlinkClick r:id="rId17" action="ppaction://hlinkpres?slideindex=42&amp;slidetitle=PowerPoint Presentation"/>
          </p:cNvPr>
          <p:cNvSpPr/>
          <p:nvPr/>
        </p:nvSpPr>
        <p:spPr>
          <a:xfrm>
            <a:off x="22077214" y="6738131"/>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20958847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nodeType="afterGroup">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6" name="chuong suy nghi.wav"/>
                                        </p:tgtEl>
                                      </p:cMediaNode>
                                    </p:audio>
                                  </p:subTnLst>
                                </p:cTn>
                              </p:par>
                            </p:childTnLst>
                          </p:cTn>
                        </p:par>
                        <p:par>
                          <p:cTn id="61" fill="hold" nodeType="afterGroup">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nodeType="afterGroup">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nodeType="afterGroup">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nodeType="afterGroup">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nodeType="afterGroup">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nodeType="afterGroup">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nodeType="afterGroup">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nodeType="afterGroup">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nodeType="afterGroup">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nodeType="afterGroup">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nodeType="afterGroup">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nodeType="afterGroup">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7" name="ket-thuc-final.wav"/>
                                        </p:tgtEl>
                                      </p:cMediaNode>
                                    </p:audio>
                                  </p:sub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wipe(down)">
                                      <p:cBhvr>
                                        <p:cTn id="115" dur="500"/>
                                        <p:tgtEl>
                                          <p:spTgt spid="2"/>
                                        </p:tgtEl>
                                      </p:cBhvr>
                                    </p:animEffect>
                                  </p:childTnLst>
                                </p:cTn>
                              </p:par>
                            </p:childTnLst>
                          </p:cTn>
                        </p:par>
                        <p:par>
                          <p:cTn id="116" fill="hold" nodeType="afterGroup">
                            <p:stCondLst>
                              <p:cond delay="500"/>
                            </p:stCondLst>
                            <p:childTnLst>
                              <p:par>
                                <p:cTn id="117" presetID="1" presetClass="entr" presetSubtype="0" fill="hold" grpId="0" nodeType="afterEffect">
                                  <p:stCondLst>
                                    <p:cond delay="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6" descr="tomato_p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4909990"/>
            <a:ext cx="16740019" cy="874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ChangeArrowheads="1"/>
          </p:cNvSpPr>
          <p:nvPr/>
        </p:nvSpPr>
        <p:spPr bwMode="auto">
          <a:xfrm>
            <a:off x="846724" y="1825700"/>
            <a:ext cx="21718414" cy="255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p>
            <a:pPr algn="just" eaLnBrk="1" hangingPunct="1"/>
            <a:r>
              <a:rPr lang="vi-VN" altLang="en-US" sz="7600" b="1" dirty="0">
                <a:latin typeface="Times New Roman" pitchFamily="18" charset="0"/>
              </a:rPr>
              <a:t>Cà chua chín</a:t>
            </a:r>
            <a:r>
              <a:rPr lang="vi-VN" altLang="en-US" sz="7600" dirty="0">
                <a:latin typeface="Times New Roman" pitchFamily="18" charset="0"/>
              </a:rPr>
              <a:t>: cà chua giàu các </a:t>
            </a:r>
            <a:r>
              <a:rPr lang="vi-VN" altLang="en-US" sz="7600" dirty="0" smtClean="0">
                <a:solidFill>
                  <a:srgbClr val="FF0000"/>
                </a:solidFill>
                <a:latin typeface="Times New Roman" pitchFamily="18" charset="0"/>
              </a:rPr>
              <a:t>acid </a:t>
            </a:r>
            <a:r>
              <a:rPr lang="vi-VN" altLang="en-US" sz="7600" dirty="0">
                <a:solidFill>
                  <a:srgbClr val="FF0000"/>
                </a:solidFill>
                <a:latin typeface="Times New Roman" pitchFamily="18" charset="0"/>
              </a:rPr>
              <a:t>hữu cơ dưới dạng muối </a:t>
            </a:r>
            <a:r>
              <a:rPr lang="vi-VN" altLang="en-US" sz="7600" dirty="0" smtClean="0">
                <a:solidFill>
                  <a:srgbClr val="FF0000"/>
                </a:solidFill>
                <a:latin typeface="Times New Roman" pitchFamily="18" charset="0"/>
              </a:rPr>
              <a:t>citrat</a:t>
            </a:r>
            <a:r>
              <a:rPr lang="en-US" altLang="en-US" sz="7600" dirty="0" smtClean="0">
                <a:solidFill>
                  <a:srgbClr val="FF0000"/>
                </a:solidFill>
                <a:latin typeface="Times New Roman" pitchFamily="18" charset="0"/>
              </a:rPr>
              <a:t>e</a:t>
            </a:r>
            <a:r>
              <a:rPr lang="vi-VN" altLang="en-US" sz="7600" dirty="0" smtClean="0">
                <a:solidFill>
                  <a:srgbClr val="FF0000"/>
                </a:solidFill>
                <a:latin typeface="Times New Roman" pitchFamily="18" charset="0"/>
              </a:rPr>
              <a:t>, malat</a:t>
            </a:r>
            <a:r>
              <a:rPr lang="en-US" altLang="en-US" sz="7600" dirty="0" smtClean="0">
                <a:solidFill>
                  <a:srgbClr val="FF0000"/>
                </a:solidFill>
                <a:latin typeface="Times New Roman" pitchFamily="18" charset="0"/>
              </a:rPr>
              <a:t>e</a:t>
            </a:r>
            <a:r>
              <a:rPr lang="vi-VN" altLang="en-US" sz="7600" dirty="0" smtClean="0">
                <a:solidFill>
                  <a:srgbClr val="FF0000"/>
                </a:solidFill>
                <a:latin typeface="Times New Roman" pitchFamily="18" charset="0"/>
              </a:rPr>
              <a:t>.</a:t>
            </a:r>
            <a:endParaRPr lang="en-US" altLang="en-US" sz="7600" dirty="0">
              <a:solidFill>
                <a:srgbClr val="FF0000"/>
              </a:solidFill>
              <a:latin typeface="Times New Roman" pitchFamily="18" charset="0"/>
            </a:endParaRPr>
          </a:p>
        </p:txBody>
      </p:sp>
      <p:sp>
        <p:nvSpPr>
          <p:cNvPr id="5" name="AutoShape 7">
            <a:hlinkClick r:id="rId3"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248289573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3835650" y="1525261"/>
            <a:ext cx="9449415"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dirty="0">
                <a:solidFill>
                  <a:srgbClr val="FFFF00"/>
                </a:solidFill>
                <a:latin typeface="Algerian"/>
              </a:rPr>
              <a:t>CÂU HỎI </a:t>
            </a:r>
            <a:r>
              <a:rPr lang="en-US" sz="10800" dirty="0" smtClean="0">
                <a:solidFill>
                  <a:srgbClr val="FFFF00"/>
                </a:solidFill>
                <a:latin typeface="Algerian"/>
              </a:rPr>
              <a:t>10 </a:t>
            </a:r>
            <a:endParaRPr lang="en-US" sz="10800" dirty="0">
              <a:solidFill>
                <a:srgbClr val="FFFF00"/>
              </a:solidFill>
              <a:latin typeface="Algerian"/>
            </a:endParaRPr>
          </a:p>
        </p:txBody>
      </p:sp>
      <p:graphicFrame>
        <p:nvGraphicFramePr>
          <p:cNvPr id="25603" name="Object 33"/>
          <p:cNvGraphicFramePr>
            <a:graphicFrameLocks noChangeAspect="1"/>
          </p:cNvGraphicFramePr>
          <p:nvPr/>
        </p:nvGraphicFramePr>
        <p:xfrm>
          <a:off x="12637323" y="4743999"/>
          <a:ext cx="228615" cy="355641"/>
        </p:xfrm>
        <a:graphic>
          <a:graphicData uri="http://schemas.openxmlformats.org/presentationml/2006/ole">
            <mc:AlternateContent xmlns:mc="http://schemas.openxmlformats.org/markup-compatibility/2006">
              <mc:Choice xmlns:v="urn:schemas-microsoft-com:vml" Requires="v">
                <p:oleObj spid="_x0000_s20488" name="Equation" r:id="rId9" imgW="114102" imgH="177492" progId="Equation.DSMT4">
                  <p:embed/>
                </p:oleObj>
              </mc:Choice>
              <mc:Fallback>
                <p:oleObj name="Equation" r:id="rId9" imgW="114102" imgH="17749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7323" y="4743999"/>
                        <a:ext cx="228615" cy="3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a:spLocks noChangeArrowheads="1"/>
          </p:cNvSpPr>
          <p:nvPr/>
        </p:nvSpPr>
        <p:spPr bwMode="auto">
          <a:xfrm>
            <a:off x="914460" y="11599619"/>
            <a:ext cx="11672060" cy="1660716"/>
          </a:xfrm>
          <a:prstGeom prst="rect">
            <a:avLst/>
          </a:prstGeom>
          <a:solidFill>
            <a:schemeClr val="bg1">
              <a:alpha val="47058"/>
            </a:schemeClr>
          </a:solidFill>
          <a:ln w="12700">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9600">
                <a:solidFill>
                  <a:schemeClr val="bg1"/>
                </a:solidFill>
                <a:latin typeface="UVN Ai Cap" pitchFamily="18" charset="0"/>
              </a:rPr>
              <a:t> </a:t>
            </a:r>
            <a:r>
              <a:rPr lang="en-US" sz="7200">
                <a:latin typeface="Times New Roman" pitchFamily="18" charset="0"/>
                <a:cs typeface="Times New Roman" pitchFamily="18" charset="0"/>
              </a:rPr>
              <a:t>D. Tác dụng với muối.</a:t>
            </a:r>
          </a:p>
        </p:txBody>
      </p:sp>
      <p:sp>
        <p:nvSpPr>
          <p:cNvPr id="36" name="TextBox 35"/>
          <p:cNvSpPr txBox="1">
            <a:spLocks noChangeArrowheads="1"/>
          </p:cNvSpPr>
          <p:nvPr/>
        </p:nvSpPr>
        <p:spPr bwMode="auto">
          <a:xfrm>
            <a:off x="365151" y="3394469"/>
            <a:ext cx="21277060" cy="6093529"/>
          </a:xfrm>
          <a:prstGeom prst="rect">
            <a:avLst/>
          </a:prstGeom>
          <a:solidFill>
            <a:schemeClr val="bg1">
              <a:alpha val="47058"/>
            </a:schemeClr>
          </a:solidFill>
          <a:ln w="9525">
            <a:solidFill>
              <a:schemeClr val="tx1"/>
            </a:solidFill>
            <a:miter lim="800000"/>
            <a:headEnd/>
            <a:tailEnd/>
          </a:ln>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6400" dirty="0" err="1">
                <a:latin typeface="Times New Roman" pitchFamily="18" charset="0"/>
                <a:cs typeface="Times New Roman" pitchFamily="18" charset="0"/>
              </a:rPr>
              <a:t>Các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ấm</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nước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sôi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sau</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khi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sử</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một</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thời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gian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xuất</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hiện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cặn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bẩn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bám</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vào</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đáy</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ấm</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Để</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loại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bỏ</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cặn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bẩn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người</a:t>
            </a:r>
            <a:r>
              <a:rPr lang="en-US" sz="6400" dirty="0">
                <a:latin typeface="Times New Roman" pitchFamily="18" charset="0"/>
                <a:cs typeface="Times New Roman" pitchFamily="18" charset="0"/>
              </a:rPr>
              <a:t> ta </a:t>
            </a:r>
            <a:r>
              <a:rPr lang="en-US" sz="6400" dirty="0" err="1">
                <a:latin typeface="Times New Roman" pitchFamily="18" charset="0"/>
                <a:cs typeface="Times New Roman" pitchFamily="18" charset="0"/>
              </a:rPr>
              <a:t>tiến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hành</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đun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sôi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nước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với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chanh</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Hãy</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cho</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biết</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hiện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tượng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trên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áp</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tính</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chất</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hóa</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học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nào</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của</a:t>
            </a:r>
            <a:r>
              <a:rPr lang="en-US" sz="6400" dirty="0">
                <a:latin typeface="Times New Roman" pitchFamily="18" charset="0"/>
                <a:cs typeface="Times New Roman" pitchFamily="18" charset="0"/>
              </a:rPr>
              <a:t> </a:t>
            </a:r>
            <a:r>
              <a:rPr lang="en-US" sz="6400" dirty="0" smtClean="0">
                <a:latin typeface="Times New Roman" pitchFamily="18" charset="0"/>
                <a:cs typeface="Times New Roman" pitchFamily="18" charset="0"/>
              </a:rPr>
              <a:t>carboxylic acid?</a:t>
            </a:r>
            <a:endParaRPr lang="en-US" sz="6400" dirty="0">
              <a:latin typeface="Times New Roman" pitchFamily="18" charset="0"/>
              <a:cs typeface="Times New Roman" pitchFamily="18" charset="0"/>
            </a:endParaRPr>
          </a:p>
          <a:p>
            <a:r>
              <a:rPr lang="en-US" sz="6400" dirty="0">
                <a:latin typeface="Times New Roman" pitchFamily="18" charset="0"/>
                <a:cs typeface="Times New Roman" pitchFamily="18" charset="0"/>
              </a:rPr>
              <a:t>A. </a:t>
            </a:r>
            <a:r>
              <a:rPr lang="en-US" sz="6400" dirty="0" err="1">
                <a:latin typeface="Times New Roman" pitchFamily="18" charset="0"/>
                <a:cs typeface="Times New Roman" pitchFamily="18" charset="0"/>
              </a:rPr>
              <a:t>Tác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với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kim</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loại</a:t>
            </a:r>
            <a:r>
              <a:rPr lang="en-US" sz="6400" dirty="0">
                <a:latin typeface="Times New Roman" pitchFamily="18" charset="0"/>
                <a:cs typeface="Times New Roman" pitchFamily="18" charset="0"/>
              </a:rPr>
              <a:t>.		B. </a:t>
            </a:r>
            <a:r>
              <a:rPr lang="en-US" sz="6400" dirty="0" err="1">
                <a:latin typeface="Times New Roman" pitchFamily="18" charset="0"/>
                <a:cs typeface="Times New Roman" pitchFamily="18" charset="0"/>
              </a:rPr>
              <a:t>Tác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với</a:t>
            </a:r>
            <a:r>
              <a:rPr lang="en-US" sz="6400" dirty="0">
                <a:latin typeface="Times New Roman" pitchFamily="18" charset="0"/>
                <a:cs typeface="Times New Roman" pitchFamily="18" charset="0"/>
              </a:rPr>
              <a:t> </a:t>
            </a:r>
            <a:r>
              <a:rPr lang="en-US" sz="6400" dirty="0" smtClean="0">
                <a:latin typeface="Times New Roman" pitchFamily="18" charset="0"/>
                <a:cs typeface="Times New Roman" pitchFamily="18" charset="0"/>
              </a:rPr>
              <a:t>base.</a:t>
            </a:r>
            <a:endParaRPr lang="en-US" sz="6400" dirty="0">
              <a:latin typeface="Times New Roman" pitchFamily="18" charset="0"/>
              <a:cs typeface="Times New Roman" pitchFamily="18" charset="0"/>
            </a:endParaRPr>
          </a:p>
          <a:p>
            <a:r>
              <a:rPr lang="en-US" sz="6400" dirty="0">
                <a:latin typeface="Times New Roman" pitchFamily="18" charset="0"/>
                <a:cs typeface="Times New Roman" pitchFamily="18" charset="0"/>
              </a:rPr>
              <a:t>C. </a:t>
            </a:r>
            <a:r>
              <a:rPr lang="en-US" sz="6400" dirty="0" err="1">
                <a:latin typeface="Times New Roman" pitchFamily="18" charset="0"/>
                <a:cs typeface="Times New Roman" pitchFamily="18" charset="0"/>
              </a:rPr>
              <a:t>Tác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với</a:t>
            </a:r>
            <a:r>
              <a:rPr lang="en-US" sz="6400" dirty="0">
                <a:latin typeface="Times New Roman" pitchFamily="18" charset="0"/>
                <a:cs typeface="Times New Roman" pitchFamily="18" charset="0"/>
              </a:rPr>
              <a:t> </a:t>
            </a:r>
            <a:r>
              <a:rPr lang="en-US" sz="6400" dirty="0" smtClean="0">
                <a:latin typeface="Times New Roman" pitchFamily="18" charset="0"/>
                <a:cs typeface="Times New Roman" pitchFamily="18" charset="0"/>
              </a:rPr>
              <a:t>oxide base.</a:t>
            </a:r>
            <a:r>
              <a:rPr lang="en-US" sz="6400" dirty="0">
                <a:latin typeface="Times New Roman" pitchFamily="18" charset="0"/>
                <a:cs typeface="Times New Roman" pitchFamily="18" charset="0"/>
              </a:rPr>
              <a:t>		D. </a:t>
            </a:r>
            <a:r>
              <a:rPr lang="en-US" sz="6400" dirty="0" err="1">
                <a:latin typeface="Times New Roman" pitchFamily="18" charset="0"/>
                <a:cs typeface="Times New Roman" pitchFamily="18" charset="0"/>
              </a:rPr>
              <a:t>Tác</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dụng</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với</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muối</a:t>
            </a:r>
            <a:r>
              <a:rPr lang="en-US" sz="6400" dirty="0">
                <a:latin typeface="Times New Roman" pitchFamily="18" charset="0"/>
                <a:cs typeface="Times New Roman" pitchFamily="18" charset="0"/>
              </a:rPr>
              <a:t>.</a:t>
            </a:r>
          </a:p>
        </p:txBody>
      </p:sp>
      <p:sp>
        <p:nvSpPr>
          <p:cNvPr id="2" name="TextBox 1"/>
          <p:cNvSpPr txBox="1">
            <a:spLocks noChangeArrowheads="1"/>
          </p:cNvSpPr>
          <p:nvPr/>
        </p:nvSpPr>
        <p:spPr bwMode="auto">
          <a:xfrm>
            <a:off x="914459" y="9729327"/>
            <a:ext cx="7074361" cy="18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10800" i="1" u="sng">
                <a:solidFill>
                  <a:srgbClr val="FFFF00"/>
                </a:solidFill>
                <a:latin typeface="UVN Ai Cap" pitchFamily="18" charset="0"/>
              </a:rPr>
              <a:t>Đáp án: </a:t>
            </a:r>
          </a:p>
        </p:txBody>
      </p:sp>
      <p:pic>
        <p:nvPicPr>
          <p:cNvPr id="33" name="Picture 4" descr="het gi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45326">
            <a:off x="21264362" y="1257445"/>
            <a:ext cx="2594143" cy="14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extLst/>
          </a:blip>
          <a:srcRect/>
          <a:stretch>
            <a:fillRect/>
          </a:stretch>
        </p:blipFill>
        <p:spPr bwMode="auto">
          <a:xfrm>
            <a:off x="21445732" y="1007236"/>
            <a:ext cx="2229159" cy="1973834"/>
          </a:xfrm>
          <a:prstGeom prst="ellipse">
            <a:avLst/>
          </a:prstGeom>
          <a:ln>
            <a:noFill/>
          </a:ln>
          <a:effectLst>
            <a:softEdge rad="112500"/>
          </a:effectLst>
          <a:extLst/>
        </p:spPr>
      </p:pic>
      <p:sp>
        <p:nvSpPr>
          <p:cNvPr id="38" name="Hình chữ nhật 85"/>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21196842" y="340601"/>
            <a:ext cx="2726934"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21196845" y="340601"/>
            <a:ext cx="2726932" cy="3307099"/>
          </a:xfrm>
          <a:prstGeom prst="rect">
            <a:avLst/>
          </a:prstGeom>
          <a:blipFill>
            <a:blip r:embed="rId13"/>
            <a:stretch>
              <a:fillRect/>
            </a:stretch>
          </a:blipFill>
          <a:ln w="25400" cap="flat" cmpd="sng" algn="ctr">
            <a:noFill/>
            <a:prstDash val="solid"/>
          </a:ln>
          <a:effectLst/>
        </p:spPr>
        <p:txBody>
          <a:bodyPr lIns="182889" tIns="91445" rIns="182889" bIns="91445" anchor="b"/>
          <a:lstStyle/>
          <a:p>
            <a:pPr algn="ctr">
              <a:defRPr/>
            </a:pPr>
            <a:r>
              <a:rPr lang="en-US" sz="13200" b="1"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21477107" y="1219342"/>
            <a:ext cx="2166405" cy="2153983"/>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182889" tIns="91445" rIns="182889" bIns="91445" anchor="ctr"/>
          <a:lstStyle/>
          <a:p>
            <a:pPr algn="ctr">
              <a:defRPr/>
            </a:pPr>
            <a:r>
              <a:rPr lang="en-US"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5620"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9128" y="34931"/>
            <a:ext cx="3416522" cy="34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Nhac loại thi sinh">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493165" y="12040994"/>
            <a:ext cx="1219279" cy="12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 descr="Bỏ qua bước này khi đun nước bằng ấm điện, không khác nào 'uống chất độc"/>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564483" y="9487998"/>
            <a:ext cx="8077726" cy="381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7-Point Star 23">
            <a:hlinkClick r:id="rId17" action="ppaction://hlinkpres?slideindex=42&amp;slidetitle=PowerPoint Presentation"/>
          </p:cNvPr>
          <p:cNvSpPr/>
          <p:nvPr/>
        </p:nvSpPr>
        <p:spPr>
          <a:xfrm>
            <a:off x="22223273" y="11431323"/>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15074314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4" name="getting-started-projec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5" name="22.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nodeType="afterGroup">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6" name="chuong suy nghi.wav"/>
                                        </p:tgtEl>
                                      </p:cMediaNode>
                                    </p:audio>
                                  </p:subTnLst>
                                </p:cTn>
                              </p:par>
                            </p:childTnLst>
                          </p:cTn>
                        </p:par>
                        <p:par>
                          <p:cTn id="58" fill="hold" nodeType="afterGroup">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nodeType="afterGroup">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nodeType="afterGroup">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nodeType="afterGroup">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nodeType="afterGroup">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nodeType="afterGroup">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nodeType="afterGroup">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nodeType="afterGroup">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nodeType="afterGroup">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nodeType="afterGroup">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nodeType="afterGroup">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nodeType="afterGroup">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7" name="ket-thuc-final.wav"/>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nodeType="afterGroup">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4273" y="1961848"/>
            <a:ext cx="4895375" cy="1539060"/>
          </a:xfrm>
          <a:prstGeom prst="rect">
            <a:avLst/>
          </a:prstGeom>
          <a:noFill/>
        </p:spPr>
        <p:txBody>
          <a:bodyPr wrap="none" lIns="182889" tIns="91445" rIns="182889" bIns="91445">
            <a:spAutoFit/>
          </a:bodyPr>
          <a:lstStyle/>
          <a:p>
            <a:pPr algn="ctr">
              <a:defRPr/>
            </a:pPr>
            <a:r>
              <a:rPr lang="en-U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a:t>
            </a:r>
          </a:p>
        </p:txBody>
      </p:sp>
      <p:sp>
        <p:nvSpPr>
          <p:cNvPr id="4" name="Rectangle: Rounded Corners 3"/>
          <p:cNvSpPr/>
          <p:nvPr/>
        </p:nvSpPr>
        <p:spPr>
          <a:xfrm>
            <a:off x="1593955" y="3715142"/>
            <a:ext cx="21543777" cy="356911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just">
              <a:defRPr/>
            </a:pPr>
            <a:r>
              <a:rPr lang="en-US" sz="6000" b="1" u="sng" dirty="0" err="1">
                <a:solidFill>
                  <a:schemeClr val="tx1"/>
                </a:solidFill>
                <a:latin typeface="Times New Roman" panose="02020603050405020304" pitchFamily="18" charset="0"/>
                <a:cs typeface="Times New Roman" panose="02020603050405020304" pitchFamily="18" charset="0"/>
              </a:rPr>
              <a:t>Câu</a:t>
            </a:r>
            <a:r>
              <a:rPr lang="en-US" sz="6000" b="1" u="sng" dirty="0">
                <a:solidFill>
                  <a:schemeClr val="tx1"/>
                </a:solidFill>
                <a:latin typeface="Times New Roman" panose="02020603050405020304" pitchFamily="18" charset="0"/>
                <a:cs typeface="Times New Roman" panose="02020603050405020304" pitchFamily="18" charset="0"/>
              </a:rPr>
              <a:t> 3:</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Để</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trung</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hòa</a:t>
            </a:r>
            <a:r>
              <a:rPr lang="en-US" sz="6000" b="1" dirty="0">
                <a:solidFill>
                  <a:schemeClr val="tx1"/>
                </a:solidFill>
                <a:latin typeface="Times New Roman" panose="02020603050405020304" pitchFamily="18" charset="0"/>
                <a:cs typeface="Times New Roman" panose="02020603050405020304" pitchFamily="18" charset="0"/>
              </a:rPr>
              <a:t> 3 gam </a:t>
            </a:r>
            <a:r>
              <a:rPr lang="en-US" sz="6000" b="1" dirty="0" err="1">
                <a:solidFill>
                  <a:schemeClr val="tx1"/>
                </a:solidFill>
                <a:latin typeface="Times New Roman" panose="02020603050405020304" pitchFamily="18" charset="0"/>
                <a:cs typeface="Times New Roman" panose="02020603050405020304" pitchFamily="18" charset="0"/>
              </a:rPr>
              <a:t>một</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smtClean="0">
                <a:solidFill>
                  <a:schemeClr val="tx1"/>
                </a:solidFill>
                <a:latin typeface="Times New Roman" panose="02020603050405020304" pitchFamily="18" charset="0"/>
                <a:cs typeface="Times New Roman" panose="02020603050405020304" pitchFamily="18" charset="0"/>
              </a:rPr>
              <a:t>carboxylic acid </a:t>
            </a:r>
            <a:r>
              <a:rPr lang="en-US" sz="6000" b="1" dirty="0">
                <a:solidFill>
                  <a:schemeClr val="tx1"/>
                </a:solidFill>
                <a:latin typeface="Times New Roman" panose="02020603050405020304" pitchFamily="18" charset="0"/>
                <a:cs typeface="Times New Roman" panose="02020603050405020304" pitchFamily="18" charset="0"/>
              </a:rPr>
              <a:t>no, </a:t>
            </a:r>
            <a:r>
              <a:rPr lang="en-US" sz="6000" b="1" dirty="0" err="1">
                <a:solidFill>
                  <a:schemeClr val="tx1"/>
                </a:solidFill>
                <a:latin typeface="Times New Roman" panose="02020603050405020304" pitchFamily="18" charset="0"/>
                <a:cs typeface="Times New Roman" panose="02020603050405020304" pitchFamily="18" charset="0"/>
              </a:rPr>
              <a:t>đơn</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chức</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mạch</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hở</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cần</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dùng</a:t>
            </a:r>
            <a:r>
              <a:rPr lang="en-US" sz="6000" b="1" dirty="0">
                <a:solidFill>
                  <a:schemeClr val="tx1"/>
                </a:solidFill>
                <a:latin typeface="Times New Roman" panose="02020603050405020304" pitchFamily="18" charset="0"/>
                <a:cs typeface="Times New Roman" panose="02020603050405020304" pitchFamily="18" charset="0"/>
              </a:rPr>
              <a:t> 100 ml dung </a:t>
            </a:r>
            <a:r>
              <a:rPr lang="en-US" sz="6000" b="1" dirty="0" err="1">
                <a:solidFill>
                  <a:schemeClr val="tx1"/>
                </a:solidFill>
                <a:latin typeface="Times New Roman" panose="02020603050405020304" pitchFamily="18" charset="0"/>
                <a:cs typeface="Times New Roman" panose="02020603050405020304" pitchFamily="18" charset="0"/>
              </a:rPr>
              <a:t>dịch</a:t>
            </a:r>
            <a:r>
              <a:rPr lang="en-US" sz="6000" b="1" dirty="0">
                <a:solidFill>
                  <a:schemeClr val="tx1"/>
                </a:solidFill>
                <a:latin typeface="Times New Roman" panose="02020603050405020304" pitchFamily="18" charset="0"/>
                <a:cs typeface="Times New Roman" panose="02020603050405020304" pitchFamily="18" charset="0"/>
              </a:rPr>
              <a:t> NaOH 0,5M. </a:t>
            </a:r>
            <a:r>
              <a:rPr lang="en-US" sz="6000" b="1" dirty="0" err="1">
                <a:solidFill>
                  <a:schemeClr val="tx1"/>
                </a:solidFill>
                <a:latin typeface="Times New Roman" panose="02020603050405020304" pitchFamily="18" charset="0"/>
                <a:cs typeface="Times New Roman" panose="02020603050405020304" pitchFamily="18" charset="0"/>
              </a:rPr>
              <a:t>Tìm</a:t>
            </a:r>
            <a:r>
              <a:rPr lang="en-US" sz="6000" b="1" dirty="0">
                <a:solidFill>
                  <a:schemeClr val="tx1"/>
                </a:solidFill>
                <a:latin typeface="Times New Roman" panose="02020603050405020304" pitchFamily="18" charset="0"/>
                <a:cs typeface="Times New Roman" panose="02020603050405020304" pitchFamily="18" charset="0"/>
              </a:rPr>
              <a:t> CTCT </a:t>
            </a:r>
            <a:r>
              <a:rPr lang="en-US" sz="6000" b="1" dirty="0" err="1">
                <a:solidFill>
                  <a:schemeClr val="tx1"/>
                </a:solidFill>
                <a:latin typeface="Times New Roman" panose="02020603050405020304" pitchFamily="18" charset="0"/>
                <a:cs typeface="Times New Roman" panose="02020603050405020304" pitchFamily="18" charset="0"/>
              </a:rPr>
              <a:t>của</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smtClean="0">
                <a:solidFill>
                  <a:schemeClr val="tx1"/>
                </a:solidFill>
                <a:latin typeface="Times New Roman" panose="02020603050405020304" pitchFamily="18" charset="0"/>
                <a:cs typeface="Times New Roman" panose="02020603050405020304" pitchFamily="18" charset="0"/>
              </a:rPr>
              <a:t>carboxylic acid </a:t>
            </a:r>
            <a:r>
              <a:rPr lang="en-US" sz="6000" b="1" dirty="0" err="1">
                <a:solidFill>
                  <a:schemeClr val="tx1"/>
                </a:solidFill>
                <a:latin typeface="Times New Roman" panose="02020603050405020304" pitchFamily="18" charset="0"/>
                <a:cs typeface="Times New Roman" panose="02020603050405020304" pitchFamily="18" charset="0"/>
              </a:rPr>
              <a:t>trên</a:t>
            </a:r>
            <a:r>
              <a:rPr lang="en-US" sz="6000" b="1" dirty="0">
                <a:solidFill>
                  <a:schemeClr val="tx1"/>
                </a:solidFill>
                <a:latin typeface="Times New Roman" panose="02020603050405020304" pitchFamily="18" charset="0"/>
                <a:cs typeface="Times New Roman" panose="02020603050405020304" pitchFamily="18" charset="0"/>
              </a:rPr>
              <a:t>?</a:t>
            </a:r>
          </a:p>
        </p:txBody>
      </p:sp>
      <p:sp>
        <p:nvSpPr>
          <p:cNvPr id="17412" name="TextBox 2"/>
          <p:cNvSpPr txBox="1">
            <a:spLocks noChangeArrowheads="1"/>
          </p:cNvSpPr>
          <p:nvPr/>
        </p:nvSpPr>
        <p:spPr bwMode="auto">
          <a:xfrm>
            <a:off x="2540167" y="8306723"/>
            <a:ext cx="18803574" cy="19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en-US" sz="5600" i="1" dirty="0">
                <a:latin typeface="Times New Roman" pitchFamily="18" charset="0"/>
                <a:cs typeface="Times New Roman" pitchFamily="18" charset="0"/>
              </a:rPr>
              <a:t>CTCT </a:t>
            </a:r>
            <a:r>
              <a:rPr lang="en-US" altLang="en-US" sz="5600" i="1" dirty="0" err="1">
                <a:latin typeface="Times New Roman" pitchFamily="18" charset="0"/>
                <a:cs typeface="Times New Roman" pitchFamily="18" charset="0"/>
              </a:rPr>
              <a:t>thu</a:t>
            </a:r>
            <a:r>
              <a:rPr lang="en-US" altLang="en-US" sz="5600" i="1" dirty="0">
                <a:latin typeface="Times New Roman" pitchFamily="18" charset="0"/>
                <a:cs typeface="Times New Roman" pitchFamily="18" charset="0"/>
              </a:rPr>
              <a:t> </a:t>
            </a:r>
            <a:r>
              <a:rPr lang="en-US" altLang="en-US" sz="5600" i="1" dirty="0" err="1">
                <a:latin typeface="Times New Roman" pitchFamily="18" charset="0"/>
                <a:cs typeface="Times New Roman" pitchFamily="18" charset="0"/>
              </a:rPr>
              <a:t>gọn</a:t>
            </a:r>
            <a:r>
              <a:rPr lang="en-US" altLang="en-US" sz="5600" i="1" dirty="0">
                <a:latin typeface="Times New Roman" pitchFamily="18" charset="0"/>
                <a:cs typeface="Times New Roman" pitchFamily="18" charset="0"/>
              </a:rPr>
              <a:t> </a:t>
            </a:r>
            <a:r>
              <a:rPr lang="en-US" altLang="en-US" sz="5600" i="1" dirty="0" err="1">
                <a:latin typeface="Times New Roman" pitchFamily="18" charset="0"/>
                <a:cs typeface="Times New Roman" pitchFamily="18" charset="0"/>
              </a:rPr>
              <a:t>của</a:t>
            </a:r>
            <a:r>
              <a:rPr lang="en-US" altLang="en-US" sz="5600" i="1" dirty="0">
                <a:latin typeface="Times New Roman" pitchFamily="18" charset="0"/>
                <a:cs typeface="Times New Roman" pitchFamily="18" charset="0"/>
              </a:rPr>
              <a:t> </a:t>
            </a:r>
            <a:r>
              <a:rPr lang="en-US" altLang="en-US" sz="5600" i="1" dirty="0" smtClean="0">
                <a:latin typeface="Times New Roman" pitchFamily="18" charset="0"/>
                <a:cs typeface="Times New Roman" pitchFamily="18" charset="0"/>
              </a:rPr>
              <a:t>carboxylic acid </a:t>
            </a:r>
            <a:r>
              <a:rPr lang="en-US" altLang="en-US" sz="5600" i="1" dirty="0">
                <a:latin typeface="Times New Roman" pitchFamily="18" charset="0"/>
                <a:cs typeface="Times New Roman" pitchFamily="18" charset="0"/>
              </a:rPr>
              <a:t>no, đ</a:t>
            </a:r>
            <a:r>
              <a:rPr lang="vi-VN" altLang="en-US" sz="5600" i="1" dirty="0">
                <a:latin typeface="Times New Roman" pitchFamily="18" charset="0"/>
                <a:cs typeface="Times New Roman" pitchFamily="18" charset="0"/>
              </a:rPr>
              <a:t>ơ</a:t>
            </a:r>
            <a:r>
              <a:rPr lang="en-US" altLang="en-US" sz="5600" i="1" dirty="0">
                <a:latin typeface="Times New Roman" pitchFamily="18" charset="0"/>
                <a:cs typeface="Times New Roman" pitchFamily="18" charset="0"/>
              </a:rPr>
              <a:t>n </a:t>
            </a:r>
            <a:r>
              <a:rPr lang="en-US" altLang="en-US" sz="5600" i="1" dirty="0" err="1">
                <a:latin typeface="Times New Roman" pitchFamily="18" charset="0"/>
                <a:cs typeface="Times New Roman" pitchFamily="18" charset="0"/>
              </a:rPr>
              <a:t>chức</a:t>
            </a:r>
            <a:r>
              <a:rPr lang="en-US" altLang="en-US" sz="5600" i="1" dirty="0">
                <a:latin typeface="Times New Roman" pitchFamily="18" charset="0"/>
                <a:cs typeface="Times New Roman" pitchFamily="18" charset="0"/>
              </a:rPr>
              <a:t>, </a:t>
            </a:r>
            <a:r>
              <a:rPr lang="en-US" altLang="en-US" sz="5600" i="1" dirty="0" err="1">
                <a:latin typeface="Times New Roman" pitchFamily="18" charset="0"/>
                <a:cs typeface="Times New Roman" pitchFamily="18" charset="0"/>
              </a:rPr>
              <a:t>mạch</a:t>
            </a:r>
            <a:r>
              <a:rPr lang="en-US" altLang="en-US" sz="5600" i="1" dirty="0">
                <a:latin typeface="Times New Roman" pitchFamily="18" charset="0"/>
                <a:cs typeface="Times New Roman" pitchFamily="18" charset="0"/>
              </a:rPr>
              <a:t> </a:t>
            </a:r>
            <a:r>
              <a:rPr lang="en-US" altLang="en-US" sz="5600" i="1" dirty="0" err="1">
                <a:latin typeface="Times New Roman" pitchFamily="18" charset="0"/>
                <a:cs typeface="Times New Roman" pitchFamily="18" charset="0"/>
              </a:rPr>
              <a:t>hở</a:t>
            </a:r>
            <a:r>
              <a:rPr lang="en-US" altLang="en-US" sz="5600" i="1" dirty="0">
                <a:latin typeface="Times New Roman" pitchFamily="18" charset="0"/>
                <a:cs typeface="Times New Roman" pitchFamily="18" charset="0"/>
              </a:rPr>
              <a:t> </a:t>
            </a:r>
            <a:r>
              <a:rPr lang="en-US" altLang="en-US" sz="5600" i="1" dirty="0" err="1">
                <a:latin typeface="Times New Roman" pitchFamily="18" charset="0"/>
                <a:cs typeface="Times New Roman" pitchFamily="18" charset="0"/>
              </a:rPr>
              <a:t>là</a:t>
            </a:r>
            <a:r>
              <a:rPr lang="en-US" altLang="en-US" sz="5600" i="1" dirty="0">
                <a:latin typeface="Times New Roman" pitchFamily="18" charset="0"/>
                <a:cs typeface="Times New Roman" pitchFamily="18" charset="0"/>
              </a:rPr>
              <a:t>:</a:t>
            </a:r>
          </a:p>
          <a:p>
            <a:pPr algn="ctr"/>
            <a:r>
              <a:rPr lang="en-US" altLang="en-US" sz="5600" b="1" dirty="0">
                <a:latin typeface="Times New Roman" pitchFamily="18" charset="0"/>
                <a:cs typeface="Times New Roman" pitchFamily="18" charset="0"/>
              </a:rPr>
              <a:t>C</a:t>
            </a:r>
            <a:r>
              <a:rPr lang="en-US" altLang="en-US" sz="5600" b="1" baseline="-25000" dirty="0">
                <a:latin typeface="Times New Roman" pitchFamily="18" charset="0"/>
                <a:cs typeface="Times New Roman" pitchFamily="18" charset="0"/>
              </a:rPr>
              <a:t>n</a:t>
            </a:r>
            <a:r>
              <a:rPr lang="en-US" altLang="en-US" sz="5600" b="1" dirty="0">
                <a:latin typeface="Times New Roman" pitchFamily="18" charset="0"/>
                <a:cs typeface="Times New Roman" pitchFamily="18" charset="0"/>
              </a:rPr>
              <a:t>H</a:t>
            </a:r>
            <a:r>
              <a:rPr lang="en-US" altLang="en-US" sz="5600" b="1" baseline="-25000" dirty="0">
                <a:latin typeface="Times New Roman" pitchFamily="18" charset="0"/>
                <a:cs typeface="Times New Roman" pitchFamily="18" charset="0"/>
              </a:rPr>
              <a:t>2n+1</a:t>
            </a:r>
            <a:r>
              <a:rPr lang="en-US" altLang="en-US" sz="5600" b="1" dirty="0">
                <a:latin typeface="Times New Roman" pitchFamily="18" charset="0"/>
                <a:cs typeface="Times New Roman" pitchFamily="18" charset="0"/>
              </a:rPr>
              <a:t>COOH</a:t>
            </a:r>
          </a:p>
        </p:txBody>
      </p:sp>
      <p:sp>
        <p:nvSpPr>
          <p:cNvPr id="6" name="7-Point Star 5">
            <a:hlinkClick r:id="rId2" action="ppaction://hlinkpres?slideindex=42&amp;slidetitle=PowerPoint Presentation"/>
          </p:cNvPr>
          <p:cNvSpPr/>
          <p:nvPr/>
        </p:nvSpPr>
        <p:spPr>
          <a:xfrm>
            <a:off x="22223273" y="11431323"/>
            <a:ext cx="1828919" cy="18290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en-US"/>
          </a:p>
        </p:txBody>
      </p:sp>
    </p:spTree>
    <p:extLst>
      <p:ext uri="{BB962C8B-B14F-4D97-AF65-F5344CB8AC3E}">
        <p14:creationId xmlns:p14="http://schemas.microsoft.com/office/powerpoint/2010/main" val="35198050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barn(inVertical)">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4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4" name="Picture 3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478473"/>
            <a:ext cx="4394486" cy="1244744"/>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340" y="8951363"/>
            <a:ext cx="2159141" cy="958961"/>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551" y="8290887"/>
            <a:ext cx="2400458" cy="806543"/>
          </a:xfrm>
          <a:prstGeom prst="rect">
            <a:avLst/>
          </a:prstGeom>
          <a:noFill/>
          <a:extLst>
            <a:ext uri="{909E8E84-426E-40DD-AFC4-6F175D3DCCD1}">
              <a14:hiddenFill xmlns:a14="http://schemas.microsoft.com/office/drawing/2010/main">
                <a:solidFill>
                  <a:srgbClr val="FFFFFF"/>
                </a:solidFill>
              </a14:hiddenFill>
            </a:ext>
          </a:extLst>
        </p:spPr>
      </p:pic>
      <p:pic>
        <p:nvPicPr>
          <p:cNvPr id="21531" name="Picture 2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822" y="8525863"/>
            <a:ext cx="2946592" cy="631897"/>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9099" y="7865387"/>
            <a:ext cx="5414785" cy="1765504"/>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5564" y="5826801"/>
            <a:ext cx="3755210" cy="631897"/>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3006" y="5147273"/>
            <a:ext cx="4301347" cy="1314602"/>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337" y="4547128"/>
            <a:ext cx="4860183" cy="1911571"/>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5195" y="3921581"/>
            <a:ext cx="4504560" cy="2530767"/>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4421" y="6071303"/>
            <a:ext cx="6083698" cy="223863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21304" y="8852926"/>
            <a:ext cx="4309814" cy="1035170"/>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56192" y="8373446"/>
            <a:ext cx="3124403" cy="666827"/>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15852" y="7859037"/>
            <a:ext cx="6612897" cy="1438441"/>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037674" y="6725430"/>
            <a:ext cx="2679873" cy="577917"/>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764225" y="6655571"/>
            <a:ext cx="2468195" cy="619198"/>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610077" y="6134810"/>
            <a:ext cx="3560467" cy="571566"/>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590648" y="6182443"/>
            <a:ext cx="2226878" cy="71763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29465" y="6474577"/>
            <a:ext cx="2133739" cy="66682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665115" y="4096225"/>
            <a:ext cx="4487626" cy="1962377"/>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665117" y="4096224"/>
            <a:ext cx="4457989" cy="134953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665115" y="4007314"/>
            <a:ext cx="4470691" cy="82877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546574" y="3470679"/>
            <a:ext cx="4822079" cy="80654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753262" y="3873948"/>
            <a:ext cx="4106601" cy="28991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571976" y="2975322"/>
            <a:ext cx="2828051" cy="59061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753260" y="3026126"/>
            <a:ext cx="4026161" cy="3756459"/>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15851" y="6299930"/>
            <a:ext cx="5016828" cy="200365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24603" y="7474816"/>
            <a:ext cx="3069365" cy="125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552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righ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righ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2"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righ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righ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righ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right)">
                                      <p:cBhvr>
                                        <p:cTn id="117" dur="500"/>
                                        <p:tgtEl>
                                          <p:spTgt spid="2153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wipe(right)">
                                      <p:cBhvr>
                                        <p:cTn id="122" dur="500"/>
                                        <p:tgtEl>
                                          <p:spTgt spid="2153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2"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wipe(right)">
                                      <p:cBhvr>
                                        <p:cTn id="127" dur="500"/>
                                        <p:tgtEl>
                                          <p:spTgt spid="2153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wipe(right)">
                                      <p:cBhvr>
                                        <p:cTn id="132" dur="500"/>
                                        <p:tgtEl>
                                          <p:spTgt spid="2153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2" fill="hold" nodeType="clickEffect">
                                  <p:stCondLst>
                                    <p:cond delay="0"/>
                                  </p:stCondLst>
                                  <p:childTnLst>
                                    <p:set>
                                      <p:cBhvr>
                                        <p:cTn id="136" dur="1" fill="hold">
                                          <p:stCondLst>
                                            <p:cond delay="0"/>
                                          </p:stCondLst>
                                        </p:cTn>
                                        <p:tgtEl>
                                          <p:spTgt spid="21534"/>
                                        </p:tgtEl>
                                        <p:attrNameLst>
                                          <p:attrName>style.visibility</p:attrName>
                                        </p:attrNameLst>
                                      </p:cBhvr>
                                      <p:to>
                                        <p:strVal val="visible"/>
                                      </p:to>
                                    </p:set>
                                    <p:animEffect transition="in" filter="wipe(right)">
                                      <p:cBhvr>
                                        <p:cTn id="137" dur="500"/>
                                        <p:tgtEl>
                                          <p:spTgt spid="21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istrator\Downloads\20201214_tap-gym-bi-dau-co-co-nen-tap-tiep-va-cach-de-giam-d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12" y="63507"/>
            <a:ext cx="7938017" cy="630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C:\Users\Administrator\Downloads\Tap-Gym-bi-dau-co-co-nen-tap-ti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830" y="2229108"/>
            <a:ext cx="8353970" cy="762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C:\Users\Administrator\Downloads\re14949046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9799" y="7944771"/>
            <a:ext cx="7763380" cy="569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p:cNvSpPr/>
          <p:nvPr/>
        </p:nvSpPr>
        <p:spPr>
          <a:xfrm>
            <a:off x="16469800" y="1505125"/>
            <a:ext cx="7915789" cy="520125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anchor="ctr"/>
          <a:lstStyle/>
          <a:p>
            <a:pPr algn="ctr">
              <a:defRPr/>
            </a:pPr>
            <a:endParaRPr lang="vi-VN"/>
          </a:p>
        </p:txBody>
      </p:sp>
      <p:sp>
        <p:nvSpPr>
          <p:cNvPr id="27654" name="TextBox 3"/>
          <p:cNvSpPr txBox="1">
            <a:spLocks noChangeArrowheads="1"/>
          </p:cNvSpPr>
          <p:nvPr/>
        </p:nvSpPr>
        <p:spPr bwMode="auto">
          <a:xfrm>
            <a:off x="17396959" y="2451384"/>
            <a:ext cx="5905885" cy="276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9" tIns="91445" rIns="182889" bIns="914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5600">
                <a:solidFill>
                  <a:srgbClr val="FFC000"/>
                </a:solidFill>
                <a:latin typeface="Times New Roman" pitchFamily="18" charset="0"/>
                <a:cs typeface="Times New Roman" pitchFamily="18" charset="0"/>
              </a:rPr>
              <a:t>Họ bị làm sao vậy?</a:t>
            </a:r>
          </a:p>
          <a:p>
            <a:r>
              <a:rPr lang="en-US" sz="5600">
                <a:solidFill>
                  <a:srgbClr val="FFC000"/>
                </a:solidFill>
                <a:latin typeface="Times New Roman" pitchFamily="18" charset="0"/>
                <a:cs typeface="Times New Roman" pitchFamily="18" charset="0"/>
              </a:rPr>
              <a:t>Hãy giải thích?</a:t>
            </a:r>
          </a:p>
          <a:p>
            <a:endParaRPr lang="vi-VN" sz="560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39690061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D:\POWERPOINT\NỀN\Blue sky_6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5588" cy="137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1"/>
          <p:cNvSpPr>
            <a:spLocks noChangeArrowheads="1"/>
          </p:cNvSpPr>
          <p:nvPr/>
        </p:nvSpPr>
        <p:spPr bwMode="auto">
          <a:xfrm>
            <a:off x="6096397" y="6211019"/>
            <a:ext cx="12192794" cy="40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p>
            <a:pPr algn="ctr"/>
            <a:endParaRPr lang="en-US" altLang="en-US" b="1">
              <a:solidFill>
                <a:srgbClr val="990000"/>
              </a:solidFill>
              <a:latin typeface="Palatino Linotype" pitchFamily="18" charset="0"/>
            </a:endParaRPr>
          </a:p>
        </p:txBody>
      </p:sp>
      <p:sp>
        <p:nvSpPr>
          <p:cNvPr id="3" name="Rectangle 2"/>
          <p:cNvSpPr>
            <a:spLocks noChangeArrowheads="1"/>
          </p:cNvSpPr>
          <p:nvPr/>
        </p:nvSpPr>
        <p:spPr bwMode="auto">
          <a:xfrm>
            <a:off x="0" y="4721774"/>
            <a:ext cx="24385588" cy="350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9" tIns="91445" rIns="182889" bIns="91445">
            <a:spAutoFit/>
          </a:bodyPr>
          <a:lstStyle/>
          <a:p>
            <a:pPr algn="ctr"/>
            <a:r>
              <a:rPr lang="en-US" altLang="en-US" sz="10800" b="1">
                <a:solidFill>
                  <a:srgbClr val="C00000"/>
                </a:solidFill>
                <a:latin typeface="Arial" pitchFamily="34" charset="0"/>
                <a:cs typeface="Arial" pitchFamily="34" charset="0"/>
              </a:rPr>
              <a:t>CẢM ƠN THẦY CÔ VÀ CÁC BẠN ĐÃ LẮNG NGHE</a:t>
            </a:r>
          </a:p>
        </p:txBody>
      </p:sp>
    </p:spTree>
    <p:extLst>
      <p:ext uri="{BB962C8B-B14F-4D97-AF65-F5344CB8AC3E}">
        <p14:creationId xmlns:p14="http://schemas.microsoft.com/office/powerpoint/2010/main" val="143778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afterEffect">
                                  <p:stCondLst>
                                    <p:cond delay="0"/>
                                  </p:stCondLst>
                                  <p:childTnLst>
                                    <p:animEffect transition="out" filter="fade">
                                      <p:cBhvr>
                                        <p:cTn id="6" dur="2000" tmFilter="0, 0; .2, .5; .8, .5; 1, 0"/>
                                        <p:tgtEl>
                                          <p:spTgt spid="3"/>
                                        </p:tgtEl>
                                      </p:cBhvr>
                                    </p:animEffect>
                                    <p:animScale>
                                      <p:cBhvr>
                                        <p:cTn id="7" dur="10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910227" y="1623325"/>
            <a:ext cx="22184111" cy="255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nchor="ctr">
            <a:spAutoFit/>
          </a:bodyPr>
          <a:lstStyle/>
          <a:p>
            <a:pPr algn="just" eaLnBrk="1" hangingPunct="1"/>
            <a:r>
              <a:rPr lang="en-US" altLang="en-US" sz="7600" dirty="0" err="1">
                <a:latin typeface="Times New Roman" pitchFamily="18" charset="0"/>
              </a:rPr>
              <a:t>Vị</a:t>
            </a:r>
            <a:r>
              <a:rPr lang="en-US" altLang="en-US" sz="7600" dirty="0">
                <a:latin typeface="Times New Roman" pitchFamily="18" charset="0"/>
              </a:rPr>
              <a:t> </a:t>
            </a:r>
            <a:r>
              <a:rPr lang="en-US" altLang="en-US" sz="7600" dirty="0" err="1">
                <a:latin typeface="Times New Roman" pitchFamily="18" charset="0"/>
              </a:rPr>
              <a:t>chua</a:t>
            </a:r>
            <a:r>
              <a:rPr lang="en-US" altLang="en-US" sz="7600" dirty="0">
                <a:latin typeface="Times New Roman" pitchFamily="18" charset="0"/>
              </a:rPr>
              <a:t> </a:t>
            </a:r>
            <a:r>
              <a:rPr lang="en-US" altLang="en-US" sz="7600" dirty="0" err="1">
                <a:latin typeface="Times New Roman" pitchFamily="18" charset="0"/>
              </a:rPr>
              <a:t>của</a:t>
            </a:r>
            <a:r>
              <a:rPr lang="en-US" altLang="en-US" sz="7600" dirty="0">
                <a:latin typeface="Times New Roman" pitchFamily="18" charset="0"/>
              </a:rPr>
              <a:t> </a:t>
            </a:r>
            <a:r>
              <a:rPr lang="en-US" altLang="en-US" sz="7600" dirty="0" err="1">
                <a:latin typeface="Times New Roman" pitchFamily="18" charset="0"/>
              </a:rPr>
              <a:t>khế</a:t>
            </a:r>
            <a:r>
              <a:rPr lang="en-US" altLang="en-US" sz="7600" dirty="0">
                <a:latin typeface="Times New Roman" pitchFamily="18" charset="0"/>
              </a:rPr>
              <a:t> </a:t>
            </a:r>
            <a:r>
              <a:rPr lang="en-US" altLang="en-US" sz="7600" dirty="0" err="1">
                <a:latin typeface="Times New Roman" pitchFamily="18" charset="0"/>
              </a:rPr>
              <a:t>là</a:t>
            </a:r>
            <a:r>
              <a:rPr lang="en-US" altLang="en-US" sz="7600" dirty="0">
                <a:latin typeface="Times New Roman" pitchFamily="18" charset="0"/>
              </a:rPr>
              <a:t> do </a:t>
            </a:r>
            <a:r>
              <a:rPr lang="en-US" altLang="en-US" sz="7600" dirty="0" err="1">
                <a:latin typeface="Times New Roman" pitchFamily="18" charset="0"/>
              </a:rPr>
              <a:t>các</a:t>
            </a:r>
            <a:r>
              <a:rPr lang="en-US" altLang="en-US" sz="7600" dirty="0">
                <a:latin typeface="Times New Roman" pitchFamily="18" charset="0"/>
              </a:rPr>
              <a:t> acid </a:t>
            </a:r>
            <a:r>
              <a:rPr lang="en-US" altLang="en-US" sz="7600" dirty="0" err="1">
                <a:latin typeface="Times New Roman" pitchFamily="18" charset="0"/>
              </a:rPr>
              <a:t>hữu</a:t>
            </a:r>
            <a:r>
              <a:rPr lang="en-US" altLang="en-US" sz="7600" dirty="0">
                <a:latin typeface="Times New Roman" pitchFamily="18" charset="0"/>
              </a:rPr>
              <a:t> </a:t>
            </a:r>
            <a:r>
              <a:rPr lang="en-US" altLang="en-US" sz="7600" dirty="0" err="1" smtClean="0">
                <a:latin typeface="Times New Roman" pitchFamily="18" charset="0"/>
              </a:rPr>
              <a:t>cơ</a:t>
            </a:r>
            <a:r>
              <a:rPr lang="en-US" altLang="en-US" sz="7600" dirty="0" smtClean="0">
                <a:latin typeface="Times New Roman" pitchFamily="18" charset="0"/>
              </a:rPr>
              <a:t>, </a:t>
            </a:r>
            <a:r>
              <a:rPr lang="en-US" altLang="en-US" sz="7600" dirty="0" err="1" smtClean="0">
                <a:latin typeface="Times New Roman" pitchFamily="18" charset="0"/>
              </a:rPr>
              <a:t>ocalic</a:t>
            </a:r>
            <a:r>
              <a:rPr lang="en-US" altLang="en-US" sz="7600" dirty="0" smtClean="0">
                <a:latin typeface="Times New Roman" pitchFamily="18" charset="0"/>
              </a:rPr>
              <a:t> acid, tartaric acid, citric acid.</a:t>
            </a:r>
            <a:endParaRPr lang="en-US" altLang="en-US" sz="7600" dirty="0">
              <a:latin typeface="Times New Roman" pitchFamily="18" charset="0"/>
            </a:endParaRPr>
          </a:p>
        </p:txBody>
      </p:sp>
      <p:sp>
        <p:nvSpPr>
          <p:cNvPr id="23555" name="Text Box 5"/>
          <p:cNvSpPr txBox="1">
            <a:spLocks noChangeArrowheads="1"/>
          </p:cNvSpPr>
          <p:nvPr/>
        </p:nvSpPr>
        <p:spPr bwMode="auto">
          <a:xfrm>
            <a:off x="12002283" y="6426945"/>
            <a:ext cx="8446049" cy="65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spcBef>
                <a:spcPct val="50000"/>
              </a:spcBef>
            </a:pPr>
            <a:endParaRPr lang="en-US" altLang="en-US"/>
          </a:p>
        </p:txBody>
      </p:sp>
      <p:pic>
        <p:nvPicPr>
          <p:cNvPr id="23556" name="Picture 11" descr="carambola-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7440" y="4182281"/>
            <a:ext cx="15588148" cy="92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13"/>
          <p:cNvSpPr txBox="1">
            <a:spLocks noChangeArrowheads="1"/>
          </p:cNvSpPr>
          <p:nvPr/>
        </p:nvSpPr>
        <p:spPr bwMode="auto">
          <a:xfrm>
            <a:off x="2671448" y="4494966"/>
            <a:ext cx="4800913" cy="138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spcBef>
                <a:spcPct val="50000"/>
              </a:spcBef>
            </a:pPr>
            <a:r>
              <a:rPr lang="en-US" altLang="en-US" sz="7600" dirty="0" err="1">
                <a:solidFill>
                  <a:srgbClr val="FF0000"/>
                </a:solidFill>
              </a:rPr>
              <a:t>Quả</a:t>
            </a:r>
            <a:r>
              <a:rPr lang="en-US" altLang="en-US" sz="7600" dirty="0">
                <a:solidFill>
                  <a:srgbClr val="FF0000"/>
                </a:solidFill>
              </a:rPr>
              <a:t> </a:t>
            </a:r>
            <a:r>
              <a:rPr lang="en-US" altLang="en-US" sz="7600" dirty="0" err="1">
                <a:solidFill>
                  <a:srgbClr val="FF0000"/>
                </a:solidFill>
              </a:rPr>
              <a:t>Khế</a:t>
            </a:r>
            <a:endParaRPr lang="en-US" altLang="en-US" sz="7600" dirty="0">
              <a:solidFill>
                <a:srgbClr val="FF0000"/>
              </a:solidFill>
            </a:endParaRPr>
          </a:p>
        </p:txBody>
      </p:sp>
      <p:graphicFrame>
        <p:nvGraphicFramePr>
          <p:cNvPr id="23558" name="Object 8"/>
          <p:cNvGraphicFramePr>
            <a:graphicFrameLocks noChangeAspect="1"/>
          </p:cNvGraphicFramePr>
          <p:nvPr>
            <p:extLst>
              <p:ext uri="{D42A27DB-BD31-4B8C-83A1-F6EECF244321}">
                <p14:modId xmlns:p14="http://schemas.microsoft.com/office/powerpoint/2010/main" val="3542401268"/>
              </p:ext>
            </p:extLst>
          </p:nvPr>
        </p:nvGraphicFramePr>
        <p:xfrm>
          <a:off x="4752286" y="6422988"/>
          <a:ext cx="2650239" cy="2016359"/>
        </p:xfrm>
        <a:graphic>
          <a:graphicData uri="http://schemas.openxmlformats.org/presentationml/2006/ole">
            <mc:AlternateContent xmlns:mc="http://schemas.openxmlformats.org/markup-compatibility/2006">
              <mc:Choice xmlns:v="urn:schemas-microsoft-com:vml" Requires="v">
                <p:oleObj spid="_x0000_s2068" name="CS ChemDraw Drawing" r:id="rId4" imgW="575613" imgH="584740" progId="ChemDraw.Document.6.0">
                  <p:embed/>
                </p:oleObj>
              </mc:Choice>
              <mc:Fallback>
                <p:oleObj name="CS ChemDraw Drawing" r:id="rId4" imgW="575613" imgH="584740"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286" y="6422988"/>
                        <a:ext cx="2650239" cy="201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Rectangle 11"/>
          <p:cNvSpPr>
            <a:spLocks noChangeArrowheads="1"/>
          </p:cNvSpPr>
          <p:nvPr/>
        </p:nvSpPr>
        <p:spPr bwMode="auto">
          <a:xfrm>
            <a:off x="590609" y="6422988"/>
            <a:ext cx="4161677" cy="206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17728" tIns="108864" rIns="217728" bIns="108864">
            <a:spAutoFit/>
          </a:bodyPr>
          <a:lstStyle/>
          <a:p>
            <a:r>
              <a:rPr lang="en-US" altLang="en-US" sz="6000" dirty="0" err="1" smtClean="0"/>
              <a:t>Ocalic</a:t>
            </a:r>
            <a:r>
              <a:rPr lang="en-US" altLang="en-US" sz="6000" dirty="0" smtClean="0"/>
              <a:t> acid</a:t>
            </a:r>
            <a:endParaRPr lang="en-US" altLang="en-US" sz="6000" dirty="0"/>
          </a:p>
        </p:txBody>
      </p:sp>
      <p:graphicFrame>
        <p:nvGraphicFramePr>
          <p:cNvPr id="23560" name="Object 12"/>
          <p:cNvGraphicFramePr>
            <a:graphicFrameLocks noChangeAspect="1"/>
          </p:cNvGraphicFramePr>
          <p:nvPr>
            <p:extLst>
              <p:ext uri="{D42A27DB-BD31-4B8C-83A1-F6EECF244321}">
                <p14:modId xmlns:p14="http://schemas.microsoft.com/office/powerpoint/2010/main" val="570832880"/>
              </p:ext>
            </p:extLst>
          </p:nvPr>
        </p:nvGraphicFramePr>
        <p:xfrm>
          <a:off x="2671447" y="10724809"/>
          <a:ext cx="5647634" cy="2359299"/>
        </p:xfrm>
        <a:graphic>
          <a:graphicData uri="http://schemas.openxmlformats.org/presentationml/2006/ole">
            <mc:AlternateContent xmlns:mc="http://schemas.openxmlformats.org/markup-compatibility/2006">
              <mc:Choice xmlns:v="urn:schemas-microsoft-com:vml" Requires="v">
                <p:oleObj spid="_x0000_s2069" name="CS ChemDraw Drawing" r:id="rId6" imgW="2119574" imgH="1176236" progId="ChemDraw.Document.6.0">
                  <p:embed/>
                </p:oleObj>
              </mc:Choice>
              <mc:Fallback>
                <p:oleObj name="CS ChemDraw Drawing" r:id="rId6" imgW="2119574" imgH="1176236"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1447" y="10724809"/>
                        <a:ext cx="5647634" cy="235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1" name="Rectangle 14"/>
          <p:cNvSpPr>
            <a:spLocks noChangeArrowheads="1"/>
          </p:cNvSpPr>
          <p:nvPr/>
        </p:nvSpPr>
        <p:spPr bwMode="auto">
          <a:xfrm>
            <a:off x="3720168" y="9344241"/>
            <a:ext cx="4089747" cy="114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p>
            <a:pPr eaLnBrk="1" hangingPunct="1"/>
            <a:r>
              <a:rPr lang="en-US" altLang="en-US" sz="6000" dirty="0">
                <a:solidFill>
                  <a:schemeClr val="accent1">
                    <a:lumMod val="75000"/>
                  </a:schemeClr>
                </a:solidFill>
                <a:latin typeface="Times New Roman" pitchFamily="18" charset="0"/>
              </a:rPr>
              <a:t>tartaric acid</a:t>
            </a:r>
            <a:endParaRPr lang="en-US" altLang="en-US" sz="6000" dirty="0">
              <a:solidFill>
                <a:schemeClr val="accent1">
                  <a:lumMod val="75000"/>
                </a:schemeClr>
              </a:solidFill>
            </a:endParaRPr>
          </a:p>
        </p:txBody>
      </p:sp>
      <p:sp>
        <p:nvSpPr>
          <p:cNvPr id="11" name="AutoShape 7">
            <a:hlinkClick r:id="rId8"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178595849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6" descr="peculiar_gr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9052" y="4461392"/>
            <a:ext cx="12700827" cy="86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7"/>
          <p:cNvSpPr txBox="1">
            <a:spLocks noChangeArrowheads="1"/>
          </p:cNvSpPr>
          <p:nvPr/>
        </p:nvSpPr>
        <p:spPr bwMode="auto">
          <a:xfrm>
            <a:off x="5867681" y="10275263"/>
            <a:ext cx="6722971" cy="138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spcBef>
                <a:spcPct val="50000"/>
              </a:spcBef>
            </a:pPr>
            <a:r>
              <a:rPr lang="en-US" altLang="en-US" sz="7600" dirty="0" err="1">
                <a:solidFill>
                  <a:srgbClr val="FF0000"/>
                </a:solidFill>
              </a:rPr>
              <a:t>Quả</a:t>
            </a:r>
            <a:r>
              <a:rPr lang="en-US" altLang="en-US" sz="7600" dirty="0">
                <a:solidFill>
                  <a:srgbClr val="FF0000"/>
                </a:solidFill>
              </a:rPr>
              <a:t> </a:t>
            </a:r>
            <a:r>
              <a:rPr lang="en-US" altLang="en-US" sz="7600" dirty="0" err="1">
                <a:solidFill>
                  <a:srgbClr val="FF0000"/>
                </a:solidFill>
              </a:rPr>
              <a:t>Nho</a:t>
            </a:r>
            <a:endParaRPr lang="en-US" altLang="en-US" sz="7600" dirty="0">
              <a:solidFill>
                <a:srgbClr val="FF0000"/>
              </a:solidFill>
            </a:endParaRPr>
          </a:p>
        </p:txBody>
      </p:sp>
      <p:sp>
        <p:nvSpPr>
          <p:cNvPr id="24580" name="Rectangle 8"/>
          <p:cNvSpPr>
            <a:spLocks noChangeArrowheads="1"/>
          </p:cNvSpPr>
          <p:nvPr/>
        </p:nvSpPr>
        <p:spPr bwMode="auto">
          <a:xfrm>
            <a:off x="859401" y="1679028"/>
            <a:ext cx="22755647" cy="372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nchor="ctr">
            <a:spAutoFit/>
          </a:bodyPr>
          <a:lstStyle/>
          <a:p>
            <a:pPr algn="just"/>
            <a:r>
              <a:rPr lang="vi-VN" altLang="en-US" sz="7600" dirty="0">
                <a:latin typeface="Times New Roman" pitchFamily="18" charset="0"/>
              </a:rPr>
              <a:t>Nho dùng để chế biến nhiều món ăn và đồ uống ngon, có màu sắc và có mùi thơm hấp dẫn như rượu nho, nước ép ... </a:t>
            </a:r>
            <a:endParaRPr lang="en-US" altLang="en-US" sz="7600" dirty="0">
              <a:latin typeface="Times New Roman" pitchFamily="18" charset="0"/>
            </a:endParaRPr>
          </a:p>
        </p:txBody>
      </p:sp>
      <p:graphicFrame>
        <p:nvGraphicFramePr>
          <p:cNvPr id="24581" name="Object 7"/>
          <p:cNvGraphicFramePr>
            <a:graphicFrameLocks noChangeAspect="1"/>
          </p:cNvGraphicFramePr>
          <p:nvPr>
            <p:extLst>
              <p:ext uri="{D42A27DB-BD31-4B8C-83A1-F6EECF244321}">
                <p14:modId xmlns:p14="http://schemas.microsoft.com/office/powerpoint/2010/main" val="1918650515"/>
              </p:ext>
            </p:extLst>
          </p:nvPr>
        </p:nvGraphicFramePr>
        <p:xfrm>
          <a:off x="5425371" y="5594999"/>
          <a:ext cx="6430851" cy="2686361"/>
        </p:xfrm>
        <a:graphic>
          <a:graphicData uri="http://schemas.openxmlformats.org/presentationml/2006/ole">
            <mc:AlternateContent xmlns:mc="http://schemas.openxmlformats.org/markup-compatibility/2006">
              <mc:Choice xmlns:v="urn:schemas-microsoft-com:vml" Requires="v">
                <p:oleObj spid="_x0000_s3084" name="CS ChemDraw Drawing" r:id="rId4" imgW="2119574" imgH="1176236" progId="ChemDraw.Document.6.0">
                  <p:embed/>
                </p:oleObj>
              </mc:Choice>
              <mc:Fallback>
                <p:oleObj name="CS ChemDraw Drawing" r:id="rId4" imgW="2119574" imgH="1176236"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5371" y="5594999"/>
                        <a:ext cx="6430851" cy="268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2" name="Rectangle 8"/>
          <p:cNvSpPr>
            <a:spLocks noChangeArrowheads="1"/>
          </p:cNvSpPr>
          <p:nvPr/>
        </p:nvSpPr>
        <p:spPr bwMode="auto">
          <a:xfrm>
            <a:off x="5240409" y="8786242"/>
            <a:ext cx="4629958" cy="114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p>
            <a:pPr eaLnBrk="1" hangingPunct="1"/>
            <a:r>
              <a:rPr lang="en-US" altLang="en-US" sz="6000" dirty="0">
                <a:solidFill>
                  <a:srgbClr val="0000FF"/>
                </a:solidFill>
              </a:rPr>
              <a:t>tartaric acid </a:t>
            </a:r>
          </a:p>
        </p:txBody>
      </p:sp>
      <p:sp>
        <p:nvSpPr>
          <p:cNvPr id="8" name="AutoShape 7">
            <a:hlinkClick r:id="rId6"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253617819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119336" y="1466336"/>
            <a:ext cx="24097703" cy="786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nchor="ctr">
            <a:spAutoFit/>
          </a:bodyPr>
          <a:lstStyle/>
          <a:p>
            <a:pPr eaLnBrk="1" hangingPunct="1"/>
            <a:r>
              <a:rPr lang="en-US" altLang="en-US" sz="7100" dirty="0">
                <a:latin typeface="Times New Roman" pitchFamily="18" charset="0"/>
              </a:rPr>
              <a:t>    </a:t>
            </a:r>
            <a:r>
              <a:rPr lang="en-US" altLang="en-US" sz="7100" dirty="0" err="1">
                <a:latin typeface="Times New Roman" pitchFamily="18" charset="0"/>
              </a:rPr>
              <a:t>Thường</a:t>
            </a:r>
            <a:r>
              <a:rPr lang="en-US" altLang="en-US" sz="7100" dirty="0">
                <a:latin typeface="Times New Roman" pitchFamily="18" charset="0"/>
              </a:rPr>
              <a:t> </a:t>
            </a:r>
            <a:r>
              <a:rPr lang="en-US" altLang="en-US" sz="7100" dirty="0" err="1">
                <a:latin typeface="Times New Roman" pitchFamily="18" charset="0"/>
              </a:rPr>
              <a:t>thì</a:t>
            </a:r>
            <a:r>
              <a:rPr lang="en-US" altLang="en-US" sz="7100" dirty="0">
                <a:latin typeface="Times New Roman" pitchFamily="18" charset="0"/>
              </a:rPr>
              <a:t> </a:t>
            </a:r>
            <a:r>
              <a:rPr lang="en-US" altLang="en-US" sz="7100" dirty="0" err="1">
                <a:latin typeface="Times New Roman" pitchFamily="18" charset="0"/>
              </a:rPr>
              <a:t>bạn</a:t>
            </a:r>
            <a:r>
              <a:rPr lang="en-US" altLang="en-US" sz="7100" dirty="0">
                <a:latin typeface="Times New Roman" pitchFamily="18" charset="0"/>
              </a:rPr>
              <a:t> hay </a:t>
            </a:r>
            <a:r>
              <a:rPr lang="en-US" altLang="en-US" sz="7100" dirty="0" err="1">
                <a:latin typeface="Times New Roman" pitchFamily="18" charset="0"/>
              </a:rPr>
              <a:t>dùng</a:t>
            </a:r>
            <a:r>
              <a:rPr lang="en-US" altLang="en-US" sz="7100" dirty="0">
                <a:latin typeface="Times New Roman" pitchFamily="18" charset="0"/>
              </a:rPr>
              <a:t> </a:t>
            </a:r>
            <a:r>
              <a:rPr lang="en-US" altLang="en-US" sz="7100" dirty="0" err="1">
                <a:latin typeface="Times New Roman" pitchFamily="18" charset="0"/>
              </a:rPr>
              <a:t>giấm</a:t>
            </a:r>
            <a:r>
              <a:rPr lang="en-US" altLang="en-US" sz="7100" dirty="0">
                <a:latin typeface="Times New Roman" pitchFamily="18" charset="0"/>
              </a:rPr>
              <a:t> </a:t>
            </a:r>
            <a:r>
              <a:rPr lang="en-US" altLang="en-US" sz="7100" dirty="0" err="1">
                <a:latin typeface="Times New Roman" pitchFamily="18" charset="0"/>
              </a:rPr>
              <a:t>để</a:t>
            </a:r>
            <a:r>
              <a:rPr lang="en-US" altLang="en-US" sz="7100" dirty="0">
                <a:latin typeface="Times New Roman" pitchFamily="18" charset="0"/>
              </a:rPr>
              <a:t> </a:t>
            </a:r>
            <a:r>
              <a:rPr lang="en-US" altLang="en-US" sz="7100" dirty="0" err="1">
                <a:latin typeface="Times New Roman" pitchFamily="18" charset="0"/>
              </a:rPr>
              <a:t>cho</a:t>
            </a:r>
            <a:r>
              <a:rPr lang="en-US" altLang="en-US" sz="7100" dirty="0">
                <a:latin typeface="Times New Roman" pitchFamily="18" charset="0"/>
              </a:rPr>
              <a:t> </a:t>
            </a:r>
            <a:r>
              <a:rPr lang="en-US" altLang="en-US" sz="7100" dirty="0" err="1">
                <a:latin typeface="Times New Roman" pitchFamily="18" charset="0"/>
              </a:rPr>
              <a:t>vào</a:t>
            </a:r>
            <a:r>
              <a:rPr lang="en-US" altLang="en-US" sz="7100" dirty="0">
                <a:latin typeface="Times New Roman" pitchFamily="18" charset="0"/>
              </a:rPr>
              <a:t> </a:t>
            </a:r>
            <a:r>
              <a:rPr lang="en-US" altLang="en-US" sz="7100" dirty="0" err="1">
                <a:latin typeface="Times New Roman" pitchFamily="18" charset="0"/>
              </a:rPr>
              <a:t>các</a:t>
            </a:r>
            <a:r>
              <a:rPr lang="en-US" altLang="en-US" sz="7100" dirty="0">
                <a:latin typeface="Times New Roman" pitchFamily="18" charset="0"/>
              </a:rPr>
              <a:t> </a:t>
            </a:r>
            <a:r>
              <a:rPr lang="en-US" altLang="en-US" sz="7100" dirty="0" err="1">
                <a:latin typeface="Times New Roman" pitchFamily="18" charset="0"/>
              </a:rPr>
              <a:t>món</a:t>
            </a:r>
            <a:r>
              <a:rPr lang="en-US" altLang="en-US" sz="7100" dirty="0">
                <a:latin typeface="Times New Roman" pitchFamily="18" charset="0"/>
              </a:rPr>
              <a:t> </a:t>
            </a:r>
            <a:r>
              <a:rPr lang="en-US" altLang="en-US" sz="7100" dirty="0" err="1">
                <a:latin typeface="Times New Roman" pitchFamily="18" charset="0"/>
              </a:rPr>
              <a:t>ăn</a:t>
            </a:r>
            <a:r>
              <a:rPr lang="en-US" altLang="en-US" sz="7100" dirty="0">
                <a:latin typeface="Times New Roman" pitchFamily="18" charset="0"/>
              </a:rPr>
              <a:t> </a:t>
            </a:r>
            <a:r>
              <a:rPr lang="en-US" altLang="en-US" sz="7100" dirty="0" err="1">
                <a:latin typeface="Times New Roman" pitchFamily="18" charset="0"/>
              </a:rPr>
              <a:t>như</a:t>
            </a:r>
            <a:r>
              <a:rPr lang="en-US" altLang="en-US" sz="7100" dirty="0">
                <a:latin typeface="Times New Roman" pitchFamily="18" charset="0"/>
              </a:rPr>
              <a:t> </a:t>
            </a:r>
            <a:r>
              <a:rPr lang="en-US" altLang="en-US" sz="7100" dirty="0" err="1">
                <a:latin typeface="Times New Roman" pitchFamily="18" charset="0"/>
              </a:rPr>
              <a:t>dưa</a:t>
            </a:r>
            <a:r>
              <a:rPr lang="en-US" altLang="en-US" sz="7100" dirty="0">
                <a:latin typeface="Times New Roman" pitchFamily="18" charset="0"/>
              </a:rPr>
              <a:t> </a:t>
            </a:r>
            <a:r>
              <a:rPr lang="en-US" altLang="en-US" sz="7100" dirty="0" err="1">
                <a:latin typeface="Times New Roman" pitchFamily="18" charset="0"/>
              </a:rPr>
              <a:t>góp</a:t>
            </a:r>
            <a:r>
              <a:rPr lang="en-US" altLang="en-US" sz="7100" dirty="0">
                <a:latin typeface="Times New Roman" pitchFamily="18" charset="0"/>
              </a:rPr>
              <a:t>, </a:t>
            </a:r>
            <a:r>
              <a:rPr lang="en-US" altLang="en-US" sz="7100" dirty="0" err="1">
                <a:latin typeface="Times New Roman" pitchFamily="18" charset="0"/>
              </a:rPr>
              <a:t>nộm</a:t>
            </a:r>
            <a:r>
              <a:rPr lang="en-US" altLang="en-US" sz="7100" dirty="0">
                <a:latin typeface="Times New Roman" pitchFamily="18" charset="0"/>
              </a:rPr>
              <a:t>, </a:t>
            </a:r>
            <a:r>
              <a:rPr lang="en-US" altLang="en-US" sz="7100" dirty="0" err="1">
                <a:latin typeface="Times New Roman" pitchFamily="18" charset="0"/>
              </a:rPr>
              <a:t>xa</a:t>
            </a:r>
            <a:r>
              <a:rPr lang="en-US" altLang="en-US" sz="7100" dirty="0">
                <a:latin typeface="Times New Roman" pitchFamily="18" charset="0"/>
              </a:rPr>
              <a:t> </a:t>
            </a:r>
            <a:r>
              <a:rPr lang="en-US" altLang="en-US" sz="7100" dirty="0" err="1">
                <a:latin typeface="Times New Roman" pitchFamily="18" charset="0"/>
              </a:rPr>
              <a:t>lát</a:t>
            </a:r>
            <a:r>
              <a:rPr lang="en-US" altLang="en-US" sz="7100" dirty="0">
                <a:latin typeface="Times New Roman" pitchFamily="18" charset="0"/>
              </a:rPr>
              <a:t> </a:t>
            </a:r>
            <a:r>
              <a:rPr lang="en-US" altLang="en-US" sz="7100" dirty="0" err="1">
                <a:latin typeface="Times New Roman" pitchFamily="18" charset="0"/>
              </a:rPr>
              <a:t>trộn</a:t>
            </a:r>
            <a:r>
              <a:rPr lang="en-US" altLang="en-US" sz="7100" dirty="0">
                <a:latin typeface="Times New Roman" pitchFamily="18" charset="0"/>
              </a:rPr>
              <a:t>, </a:t>
            </a:r>
            <a:r>
              <a:rPr lang="en-US" altLang="en-US" sz="7100" dirty="0" err="1">
                <a:latin typeface="Times New Roman" pitchFamily="18" charset="0"/>
              </a:rPr>
              <a:t>nước</a:t>
            </a:r>
            <a:r>
              <a:rPr lang="en-US" altLang="en-US" sz="7100" dirty="0">
                <a:latin typeface="Times New Roman" pitchFamily="18" charset="0"/>
              </a:rPr>
              <a:t> </a:t>
            </a:r>
            <a:r>
              <a:rPr lang="en-US" altLang="en-US" sz="7100" dirty="0" err="1">
                <a:latin typeface="Times New Roman" pitchFamily="18" charset="0"/>
              </a:rPr>
              <a:t>chấm</a:t>
            </a:r>
            <a:r>
              <a:rPr lang="en-US" altLang="en-US" sz="7100" dirty="0">
                <a:latin typeface="Times New Roman" pitchFamily="18" charset="0"/>
              </a:rPr>
              <a:t>… </a:t>
            </a:r>
            <a:br>
              <a:rPr lang="en-US" altLang="en-US" sz="7100" dirty="0">
                <a:latin typeface="Times New Roman" pitchFamily="18" charset="0"/>
              </a:rPr>
            </a:br>
            <a:r>
              <a:rPr lang="en-US" altLang="en-US" sz="7100" dirty="0">
                <a:latin typeface="Times New Roman" pitchFamily="18" charset="0"/>
              </a:rPr>
              <a:t>    </a:t>
            </a:r>
            <a:r>
              <a:rPr lang="en-US" altLang="en-US" sz="7100" dirty="0" err="1">
                <a:latin typeface="Times New Roman" pitchFamily="18" charset="0"/>
              </a:rPr>
              <a:t>Khi</a:t>
            </a:r>
            <a:r>
              <a:rPr lang="en-US" altLang="en-US" sz="7100" dirty="0">
                <a:latin typeface="Times New Roman" pitchFamily="18" charset="0"/>
              </a:rPr>
              <a:t> </a:t>
            </a:r>
            <a:r>
              <a:rPr lang="en-US" altLang="en-US" sz="7100" dirty="0" err="1">
                <a:latin typeface="Times New Roman" pitchFamily="18" charset="0"/>
              </a:rPr>
              <a:t>gội</a:t>
            </a:r>
            <a:r>
              <a:rPr lang="en-US" altLang="en-US" sz="7100" dirty="0">
                <a:latin typeface="Times New Roman" pitchFamily="18" charset="0"/>
              </a:rPr>
              <a:t> </a:t>
            </a:r>
            <a:r>
              <a:rPr lang="en-US" altLang="en-US" sz="7100" dirty="0" err="1">
                <a:latin typeface="Times New Roman" pitchFamily="18" charset="0"/>
              </a:rPr>
              <a:t>đầu</a:t>
            </a:r>
            <a:r>
              <a:rPr lang="en-US" altLang="en-US" sz="7100" dirty="0">
                <a:latin typeface="Times New Roman" pitchFamily="18" charset="0"/>
              </a:rPr>
              <a:t> hay </a:t>
            </a:r>
            <a:r>
              <a:rPr lang="en-US" altLang="en-US" sz="7100" dirty="0" err="1">
                <a:latin typeface="Times New Roman" pitchFamily="18" charset="0"/>
              </a:rPr>
              <a:t>súc</a:t>
            </a:r>
            <a:r>
              <a:rPr lang="en-US" altLang="en-US" sz="7100" dirty="0">
                <a:latin typeface="Times New Roman" pitchFamily="18" charset="0"/>
              </a:rPr>
              <a:t> </a:t>
            </a:r>
            <a:r>
              <a:rPr lang="en-US" altLang="en-US" sz="7100" dirty="0" err="1">
                <a:latin typeface="Times New Roman" pitchFamily="18" charset="0"/>
              </a:rPr>
              <a:t>miệng</a:t>
            </a:r>
            <a:r>
              <a:rPr lang="en-US" altLang="en-US" sz="7100" dirty="0">
                <a:latin typeface="Times New Roman" pitchFamily="18" charset="0"/>
              </a:rPr>
              <a:t>, </a:t>
            </a:r>
            <a:r>
              <a:rPr lang="en-US" altLang="en-US" sz="7100" dirty="0" err="1">
                <a:latin typeface="Times New Roman" pitchFamily="18" charset="0"/>
              </a:rPr>
              <a:t>hãy</a:t>
            </a:r>
            <a:r>
              <a:rPr lang="en-US" altLang="en-US" sz="7100" dirty="0">
                <a:latin typeface="Times New Roman" pitchFamily="18" charset="0"/>
              </a:rPr>
              <a:t> </a:t>
            </a:r>
            <a:r>
              <a:rPr lang="en-US" altLang="en-US" sz="7100" dirty="0" err="1">
                <a:latin typeface="Times New Roman" pitchFamily="18" charset="0"/>
              </a:rPr>
              <a:t>pha</a:t>
            </a:r>
            <a:r>
              <a:rPr lang="en-US" altLang="en-US" sz="7100" dirty="0">
                <a:latin typeface="Times New Roman" pitchFamily="18" charset="0"/>
              </a:rPr>
              <a:t> </a:t>
            </a:r>
            <a:r>
              <a:rPr lang="en-US" altLang="en-US" sz="7100" dirty="0" err="1">
                <a:latin typeface="Times New Roman" pitchFamily="18" charset="0"/>
              </a:rPr>
              <a:t>thêm</a:t>
            </a:r>
            <a:r>
              <a:rPr lang="en-US" altLang="en-US" sz="7100" dirty="0">
                <a:latin typeface="Times New Roman" pitchFamily="18" charset="0"/>
              </a:rPr>
              <a:t> </a:t>
            </a:r>
            <a:r>
              <a:rPr lang="en-US" altLang="en-US" sz="7100" dirty="0" err="1">
                <a:latin typeface="Times New Roman" pitchFamily="18" charset="0"/>
              </a:rPr>
              <a:t>chút</a:t>
            </a:r>
            <a:r>
              <a:rPr lang="en-US" altLang="en-US" sz="7100" dirty="0">
                <a:latin typeface="Times New Roman" pitchFamily="18" charset="0"/>
              </a:rPr>
              <a:t> </a:t>
            </a:r>
            <a:r>
              <a:rPr lang="en-US" altLang="en-US" sz="7100" dirty="0" err="1">
                <a:latin typeface="Times New Roman" pitchFamily="18" charset="0"/>
              </a:rPr>
              <a:t>giấm</a:t>
            </a:r>
            <a:r>
              <a:rPr lang="en-US" altLang="en-US" sz="7100" dirty="0">
                <a:latin typeface="Times New Roman" pitchFamily="18" charset="0"/>
              </a:rPr>
              <a:t> </a:t>
            </a:r>
            <a:r>
              <a:rPr lang="en-US" altLang="en-US" sz="7100" dirty="0" err="1">
                <a:latin typeface="Times New Roman" pitchFamily="18" charset="0"/>
              </a:rPr>
              <a:t>vào</a:t>
            </a:r>
            <a:r>
              <a:rPr lang="en-US" altLang="en-US" sz="7100" dirty="0">
                <a:latin typeface="Times New Roman" pitchFamily="18" charset="0"/>
              </a:rPr>
              <a:t> </a:t>
            </a:r>
            <a:r>
              <a:rPr lang="en-US" altLang="en-US" sz="7100" dirty="0" err="1">
                <a:latin typeface="Times New Roman" pitchFamily="18" charset="0"/>
              </a:rPr>
              <a:t>nước</a:t>
            </a:r>
            <a:r>
              <a:rPr lang="en-US" altLang="en-US" sz="7100" dirty="0">
                <a:latin typeface="Times New Roman" pitchFamily="18" charset="0"/>
              </a:rPr>
              <a:t>, </a:t>
            </a:r>
            <a:r>
              <a:rPr lang="en-US" altLang="en-US" sz="7100" dirty="0" err="1">
                <a:latin typeface="Times New Roman" pitchFamily="18" charset="0"/>
              </a:rPr>
              <a:t>giấm</a:t>
            </a:r>
            <a:r>
              <a:rPr lang="en-US" altLang="en-US" sz="7100" dirty="0">
                <a:latin typeface="Times New Roman" pitchFamily="18" charset="0"/>
              </a:rPr>
              <a:t> </a:t>
            </a:r>
            <a:r>
              <a:rPr lang="en-US" altLang="en-US" sz="7100" dirty="0" err="1">
                <a:latin typeface="Times New Roman" pitchFamily="18" charset="0"/>
              </a:rPr>
              <a:t>sẽ</a:t>
            </a:r>
            <a:r>
              <a:rPr lang="en-US" altLang="en-US" sz="7100" dirty="0">
                <a:latin typeface="Times New Roman" pitchFamily="18" charset="0"/>
              </a:rPr>
              <a:t> </a:t>
            </a:r>
            <a:r>
              <a:rPr lang="en-US" altLang="en-US" sz="7100" dirty="0" err="1">
                <a:latin typeface="Times New Roman" pitchFamily="18" charset="0"/>
              </a:rPr>
              <a:t>giúp</a:t>
            </a:r>
            <a:r>
              <a:rPr lang="en-US" altLang="en-US" sz="7100" dirty="0">
                <a:latin typeface="Times New Roman" pitchFamily="18" charset="0"/>
              </a:rPr>
              <a:t> </a:t>
            </a:r>
            <a:r>
              <a:rPr lang="en-US" altLang="en-US" sz="7100" dirty="0" err="1">
                <a:latin typeface="Times New Roman" pitchFamily="18" charset="0"/>
              </a:rPr>
              <a:t>cho</a:t>
            </a:r>
            <a:r>
              <a:rPr lang="en-US" altLang="en-US" sz="7100" dirty="0">
                <a:latin typeface="Times New Roman" pitchFamily="18" charset="0"/>
              </a:rPr>
              <a:t> </a:t>
            </a:r>
            <a:r>
              <a:rPr lang="en-US" altLang="en-US" sz="7100" dirty="0" err="1">
                <a:latin typeface="Times New Roman" pitchFamily="18" charset="0"/>
              </a:rPr>
              <a:t>răng</a:t>
            </a:r>
            <a:r>
              <a:rPr lang="en-US" altLang="en-US" sz="7100" dirty="0">
                <a:latin typeface="Times New Roman" pitchFamily="18" charset="0"/>
              </a:rPr>
              <a:t> </a:t>
            </a:r>
            <a:r>
              <a:rPr lang="en-US" altLang="en-US" sz="7100" dirty="0" err="1">
                <a:latin typeface="Times New Roman" pitchFamily="18" charset="0"/>
              </a:rPr>
              <a:t>chắc</a:t>
            </a:r>
            <a:r>
              <a:rPr lang="en-US" altLang="en-US" sz="7100" dirty="0">
                <a:latin typeface="Times New Roman" pitchFamily="18" charset="0"/>
              </a:rPr>
              <a:t>, </a:t>
            </a:r>
            <a:r>
              <a:rPr lang="en-US" altLang="en-US" sz="7100" dirty="0" err="1">
                <a:latin typeface="Times New Roman" pitchFamily="18" charset="0"/>
              </a:rPr>
              <a:t>làm</a:t>
            </a:r>
            <a:r>
              <a:rPr lang="en-US" altLang="en-US" sz="7100" dirty="0">
                <a:latin typeface="Times New Roman" pitchFamily="18" charset="0"/>
              </a:rPr>
              <a:t> </a:t>
            </a:r>
            <a:r>
              <a:rPr lang="en-US" altLang="en-US" sz="7100" dirty="0" err="1">
                <a:latin typeface="Times New Roman" pitchFamily="18" charset="0"/>
              </a:rPr>
              <a:t>chặt</a:t>
            </a:r>
            <a:r>
              <a:rPr lang="en-US" altLang="en-US" sz="7100" dirty="0">
                <a:latin typeface="Times New Roman" pitchFamily="18" charset="0"/>
              </a:rPr>
              <a:t> </a:t>
            </a:r>
            <a:r>
              <a:rPr lang="en-US" altLang="en-US" sz="7100" dirty="0" err="1">
                <a:latin typeface="Times New Roman" pitchFamily="18" charset="0"/>
              </a:rPr>
              <a:t>chân</a:t>
            </a:r>
            <a:r>
              <a:rPr lang="en-US" altLang="en-US" sz="7100" dirty="0">
                <a:latin typeface="Times New Roman" pitchFamily="18" charset="0"/>
              </a:rPr>
              <a:t> </a:t>
            </a:r>
            <a:r>
              <a:rPr lang="en-US" altLang="en-US" sz="7100" dirty="0" err="1">
                <a:latin typeface="Times New Roman" pitchFamily="18" charset="0"/>
              </a:rPr>
              <a:t>tóc</a:t>
            </a:r>
            <a:r>
              <a:rPr lang="en-US" altLang="en-US" sz="7100" dirty="0">
                <a:latin typeface="Times New Roman" pitchFamily="18" charset="0"/>
              </a:rPr>
              <a:t>, </a:t>
            </a:r>
            <a:r>
              <a:rPr lang="en-US" altLang="en-US" sz="7100" dirty="0" err="1">
                <a:latin typeface="Times New Roman" pitchFamily="18" charset="0"/>
              </a:rPr>
              <a:t>loại</a:t>
            </a:r>
            <a:r>
              <a:rPr lang="en-US" altLang="en-US" sz="7100" dirty="0">
                <a:latin typeface="Times New Roman" pitchFamily="18" charset="0"/>
              </a:rPr>
              <a:t> </a:t>
            </a:r>
            <a:r>
              <a:rPr lang="en-US" altLang="en-US" sz="7100" dirty="0" err="1">
                <a:latin typeface="Times New Roman" pitchFamily="18" charset="0"/>
              </a:rPr>
              <a:t>trừ</a:t>
            </a:r>
            <a:r>
              <a:rPr lang="en-US" altLang="en-US" sz="7100" dirty="0">
                <a:latin typeface="Times New Roman" pitchFamily="18" charset="0"/>
              </a:rPr>
              <a:t> </a:t>
            </a:r>
            <a:r>
              <a:rPr lang="en-US" altLang="en-US" sz="7100" dirty="0" err="1">
                <a:latin typeface="Times New Roman" pitchFamily="18" charset="0"/>
              </a:rPr>
              <a:t>gàu</a:t>
            </a:r>
            <a:r>
              <a:rPr lang="en-US" altLang="en-US" sz="7100" dirty="0">
                <a:latin typeface="Times New Roman" pitchFamily="18" charset="0"/>
              </a:rPr>
              <a:t>.</a:t>
            </a:r>
            <a:br>
              <a:rPr lang="en-US" altLang="en-US" sz="7100" dirty="0">
                <a:latin typeface="Times New Roman" pitchFamily="18" charset="0"/>
              </a:rPr>
            </a:br>
            <a:r>
              <a:rPr lang="en-US" altLang="en-US" sz="7100" dirty="0">
                <a:latin typeface="Times New Roman" pitchFamily="18" charset="0"/>
              </a:rPr>
              <a:t>    </a:t>
            </a:r>
            <a:r>
              <a:rPr lang="en-US" altLang="en-US" sz="7100" dirty="0" err="1">
                <a:latin typeface="Times New Roman" pitchFamily="18" charset="0"/>
              </a:rPr>
              <a:t>Quần</a:t>
            </a:r>
            <a:r>
              <a:rPr lang="en-US" altLang="en-US" sz="7100" dirty="0">
                <a:latin typeface="Times New Roman" pitchFamily="18" charset="0"/>
              </a:rPr>
              <a:t> </a:t>
            </a:r>
            <a:r>
              <a:rPr lang="en-US" altLang="en-US" sz="7100" dirty="0" err="1">
                <a:latin typeface="Times New Roman" pitchFamily="18" charset="0"/>
              </a:rPr>
              <a:t>áo</a:t>
            </a:r>
            <a:r>
              <a:rPr lang="en-US" altLang="en-US" sz="7100" dirty="0">
                <a:latin typeface="Times New Roman" pitchFamily="18" charset="0"/>
              </a:rPr>
              <a:t> hay </a:t>
            </a:r>
            <a:r>
              <a:rPr lang="en-US" altLang="en-US" sz="7100" dirty="0" err="1">
                <a:latin typeface="Times New Roman" pitchFamily="18" charset="0"/>
              </a:rPr>
              <a:t>đồ</a:t>
            </a:r>
            <a:r>
              <a:rPr lang="en-US" altLang="en-US" sz="7100" dirty="0">
                <a:latin typeface="Times New Roman" pitchFamily="18" charset="0"/>
              </a:rPr>
              <a:t> </a:t>
            </a:r>
            <a:r>
              <a:rPr lang="en-US" altLang="en-US" sz="7100" dirty="0" err="1">
                <a:latin typeface="Times New Roman" pitchFamily="18" charset="0"/>
              </a:rPr>
              <a:t>đạc</a:t>
            </a:r>
            <a:r>
              <a:rPr lang="en-US" altLang="en-US" sz="7100" dirty="0">
                <a:latin typeface="Times New Roman" pitchFamily="18" charset="0"/>
              </a:rPr>
              <a:t> </a:t>
            </a:r>
            <a:r>
              <a:rPr lang="en-US" altLang="en-US" sz="7100" dirty="0" err="1">
                <a:latin typeface="Times New Roman" pitchFamily="18" charset="0"/>
              </a:rPr>
              <a:t>có</a:t>
            </a:r>
            <a:r>
              <a:rPr lang="en-US" altLang="en-US" sz="7100" dirty="0">
                <a:latin typeface="Times New Roman" pitchFamily="18" charset="0"/>
              </a:rPr>
              <a:t> </a:t>
            </a:r>
            <a:r>
              <a:rPr lang="en-US" altLang="en-US" sz="7100" dirty="0" err="1">
                <a:latin typeface="Times New Roman" pitchFamily="18" charset="0"/>
              </a:rPr>
              <a:t>dính</a:t>
            </a:r>
            <a:r>
              <a:rPr lang="en-US" altLang="en-US" sz="7100" dirty="0">
                <a:latin typeface="Times New Roman" pitchFamily="18" charset="0"/>
              </a:rPr>
              <a:t> </a:t>
            </a:r>
            <a:r>
              <a:rPr lang="en-US" altLang="en-US" sz="7100" dirty="0" err="1">
                <a:latin typeface="Times New Roman" pitchFamily="18" charset="0"/>
              </a:rPr>
              <a:t>kẹo</a:t>
            </a:r>
            <a:r>
              <a:rPr lang="en-US" altLang="en-US" sz="7100" dirty="0">
                <a:latin typeface="Times New Roman" pitchFamily="18" charset="0"/>
              </a:rPr>
              <a:t> </a:t>
            </a:r>
            <a:r>
              <a:rPr lang="en-US" altLang="en-US" sz="7100" dirty="0" err="1">
                <a:latin typeface="Times New Roman" pitchFamily="18" charset="0"/>
              </a:rPr>
              <a:t>cao</a:t>
            </a:r>
            <a:r>
              <a:rPr lang="en-US" altLang="en-US" sz="7100" dirty="0">
                <a:latin typeface="Times New Roman" pitchFamily="18" charset="0"/>
              </a:rPr>
              <a:t> </a:t>
            </a:r>
            <a:r>
              <a:rPr lang="en-US" altLang="en-US" sz="7100" dirty="0" err="1">
                <a:latin typeface="Times New Roman" pitchFamily="18" charset="0"/>
              </a:rPr>
              <a:t>su</a:t>
            </a:r>
            <a:r>
              <a:rPr lang="en-US" altLang="en-US" sz="7100" dirty="0">
                <a:latin typeface="Times New Roman" pitchFamily="18" charset="0"/>
              </a:rPr>
              <a:t>, </a:t>
            </a:r>
            <a:r>
              <a:rPr lang="en-US" altLang="en-US" sz="7100" dirty="0" err="1">
                <a:latin typeface="Times New Roman" pitchFamily="18" charset="0"/>
              </a:rPr>
              <a:t>hãy</a:t>
            </a:r>
            <a:r>
              <a:rPr lang="en-US" altLang="en-US" sz="7100" dirty="0">
                <a:latin typeface="Times New Roman" pitchFamily="18" charset="0"/>
              </a:rPr>
              <a:t> </a:t>
            </a:r>
            <a:r>
              <a:rPr lang="en-US" altLang="en-US" sz="7100" dirty="0" err="1">
                <a:latin typeface="Times New Roman" pitchFamily="18" charset="0"/>
              </a:rPr>
              <a:t>dùng</a:t>
            </a:r>
            <a:r>
              <a:rPr lang="en-US" altLang="en-US" sz="7100" dirty="0">
                <a:latin typeface="Times New Roman" pitchFamily="18" charset="0"/>
              </a:rPr>
              <a:t> </a:t>
            </a:r>
            <a:r>
              <a:rPr lang="en-US" altLang="en-US" sz="7100" dirty="0" err="1">
                <a:latin typeface="Times New Roman" pitchFamily="18" charset="0"/>
              </a:rPr>
              <a:t>giấm</a:t>
            </a:r>
            <a:r>
              <a:rPr lang="en-US" altLang="en-US" sz="7100" dirty="0">
                <a:latin typeface="Times New Roman" pitchFamily="18" charset="0"/>
              </a:rPr>
              <a:t> </a:t>
            </a:r>
            <a:r>
              <a:rPr lang="en-US" altLang="en-US" sz="7100" dirty="0" err="1">
                <a:latin typeface="Times New Roman" pitchFamily="18" charset="0"/>
              </a:rPr>
              <a:t>để</a:t>
            </a:r>
            <a:r>
              <a:rPr lang="en-US" altLang="en-US" sz="7100" dirty="0">
                <a:latin typeface="Times New Roman" pitchFamily="18" charset="0"/>
              </a:rPr>
              <a:t> </a:t>
            </a:r>
            <a:r>
              <a:rPr lang="en-US" altLang="en-US" sz="7100" dirty="0" err="1">
                <a:latin typeface="Times New Roman" pitchFamily="18" charset="0"/>
              </a:rPr>
              <a:t>tẩy</a:t>
            </a:r>
            <a:r>
              <a:rPr lang="en-US" altLang="en-US" sz="7100" dirty="0">
                <a:latin typeface="Times New Roman" pitchFamily="18" charset="0"/>
              </a:rPr>
              <a:t> </a:t>
            </a:r>
            <a:r>
              <a:rPr lang="en-US" altLang="en-US" sz="7100" dirty="0" err="1">
                <a:latin typeface="Times New Roman" pitchFamily="18" charset="0"/>
              </a:rPr>
              <a:t>chúng</a:t>
            </a:r>
            <a:r>
              <a:rPr lang="en-US" altLang="en-US" sz="7100" dirty="0">
                <a:latin typeface="Times New Roman" pitchFamily="18" charset="0"/>
              </a:rPr>
              <a:t>.</a:t>
            </a:r>
            <a:br>
              <a:rPr lang="en-US" altLang="en-US" sz="7100" dirty="0">
                <a:latin typeface="Times New Roman" pitchFamily="18" charset="0"/>
              </a:rPr>
            </a:br>
            <a:endParaRPr lang="en-US" altLang="en-US" sz="7100" dirty="0">
              <a:latin typeface="Times New Roman" pitchFamily="18" charset="0"/>
            </a:endParaRPr>
          </a:p>
        </p:txBody>
      </p:sp>
      <p:pic>
        <p:nvPicPr>
          <p:cNvPr id="25603" name="Picture 6" descr="post-2483-1165537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3626" y="7129048"/>
            <a:ext cx="7417878" cy="658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8"/>
          <p:cNvSpPr txBox="1">
            <a:spLocks noChangeArrowheads="1"/>
          </p:cNvSpPr>
          <p:nvPr/>
        </p:nvSpPr>
        <p:spPr bwMode="auto">
          <a:xfrm>
            <a:off x="13276565" y="11723081"/>
            <a:ext cx="2877876" cy="138940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7600" b="1" dirty="0" err="1">
                <a:solidFill>
                  <a:srgbClr val="FF0000"/>
                </a:solidFill>
              </a:rPr>
              <a:t>Giấm</a:t>
            </a:r>
            <a:endParaRPr lang="en-US" altLang="en-US" sz="7600" b="1" dirty="0">
              <a:solidFill>
                <a:srgbClr val="FF0000"/>
              </a:solidFill>
            </a:endParaRPr>
          </a:p>
        </p:txBody>
      </p:sp>
      <p:sp>
        <p:nvSpPr>
          <p:cNvPr id="25605" name="Rectangle 6"/>
          <p:cNvSpPr>
            <a:spLocks noChangeArrowheads="1"/>
          </p:cNvSpPr>
          <p:nvPr/>
        </p:nvSpPr>
        <p:spPr bwMode="auto">
          <a:xfrm>
            <a:off x="6060960" y="8094968"/>
            <a:ext cx="4145851" cy="114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p>
            <a:pPr eaLnBrk="1" hangingPunct="1"/>
            <a:r>
              <a:rPr lang="en-US" altLang="en-US" sz="6000" dirty="0">
                <a:solidFill>
                  <a:srgbClr val="0000FF"/>
                </a:solidFill>
              </a:rPr>
              <a:t>CH</a:t>
            </a:r>
            <a:r>
              <a:rPr lang="en-US" altLang="en-US" sz="6000" baseline="-25000" dirty="0">
                <a:solidFill>
                  <a:srgbClr val="0000FF"/>
                </a:solidFill>
              </a:rPr>
              <a:t>3</a:t>
            </a:r>
            <a:r>
              <a:rPr lang="en-US" altLang="en-US" sz="6000" dirty="0">
                <a:solidFill>
                  <a:srgbClr val="0000FF"/>
                </a:solidFill>
              </a:rPr>
              <a:t>COOH</a:t>
            </a:r>
          </a:p>
        </p:txBody>
      </p:sp>
      <p:sp>
        <p:nvSpPr>
          <p:cNvPr id="25606" name="Text Box 7"/>
          <p:cNvSpPr txBox="1">
            <a:spLocks noChangeArrowheads="1"/>
          </p:cNvSpPr>
          <p:nvPr/>
        </p:nvSpPr>
        <p:spPr bwMode="auto">
          <a:xfrm>
            <a:off x="5762000" y="9728615"/>
            <a:ext cx="4743772" cy="138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7600" dirty="0" smtClean="0">
                <a:solidFill>
                  <a:srgbClr val="0000FF"/>
                </a:solidFill>
                <a:latin typeface="Times New Roman" pitchFamily="18" charset="0"/>
              </a:rPr>
              <a:t>acetic acid</a:t>
            </a:r>
            <a:endParaRPr lang="en-US" altLang="en-US" sz="7600" dirty="0">
              <a:solidFill>
                <a:srgbClr val="0000FF"/>
              </a:solidFill>
              <a:latin typeface="Times New Roman" pitchFamily="18" charset="0"/>
            </a:endParaRPr>
          </a:p>
        </p:txBody>
      </p:sp>
      <p:sp>
        <p:nvSpPr>
          <p:cNvPr id="8" name="AutoShape 7">
            <a:hlinkClick r:id="rId3"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388879217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4" descr="apple-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423" y="3303260"/>
            <a:ext cx="15842165" cy="1028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3907399" y="8817501"/>
            <a:ext cx="6659001" cy="1389405"/>
          </a:xfrm>
          <a:prstGeom prst="rect">
            <a:avLst/>
          </a:prstGeom>
          <a:noFill/>
          <a:ln>
            <a:noFill/>
          </a:ln>
        </p:spPr>
        <p:txBody>
          <a:bodyPr wrap="square"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altLang="en-US" sz="7600" b="1" dirty="0" smtClean="0">
                <a:solidFill>
                  <a:srgbClr val="0000FF"/>
                </a:solidFill>
              </a:rPr>
              <a:t>MALIC ACID</a:t>
            </a:r>
            <a:endParaRPr lang="en-US" altLang="en-US" sz="7600" b="1" dirty="0">
              <a:solidFill>
                <a:srgbClr val="0000FF"/>
              </a:solidFill>
            </a:endParaRPr>
          </a:p>
        </p:txBody>
      </p:sp>
      <p:graphicFrame>
        <p:nvGraphicFramePr>
          <p:cNvPr id="26628" name="Object 5"/>
          <p:cNvGraphicFramePr>
            <a:graphicFrameLocks noChangeAspect="1"/>
          </p:cNvGraphicFramePr>
          <p:nvPr>
            <p:extLst>
              <p:ext uri="{D42A27DB-BD31-4B8C-83A1-F6EECF244321}">
                <p14:modId xmlns:p14="http://schemas.microsoft.com/office/powerpoint/2010/main" val="1346212356"/>
              </p:ext>
            </p:extLst>
          </p:nvPr>
        </p:nvGraphicFramePr>
        <p:xfrm>
          <a:off x="2383681" y="2905619"/>
          <a:ext cx="9478119" cy="2660959"/>
        </p:xfrm>
        <a:graphic>
          <a:graphicData uri="http://schemas.openxmlformats.org/presentationml/2006/ole">
            <mc:AlternateContent xmlns:mc="http://schemas.openxmlformats.org/markup-compatibility/2006">
              <mc:Choice xmlns:v="urn:schemas-microsoft-com:vml" Requires="v">
                <p:oleObj spid="_x0000_s4106" name="CS ChemDraw Drawing" r:id="rId4" imgW="2131712" imgH="790643" progId="ChemDraw.Document.6.0">
                  <p:embed/>
                </p:oleObj>
              </mc:Choice>
              <mc:Fallback>
                <p:oleObj name="CS ChemDraw Drawing" r:id="rId4" imgW="2131712" imgH="790643"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681" y="2905619"/>
                        <a:ext cx="9478119" cy="2660959"/>
                      </a:xfrm>
                      <a:prstGeom prst="rect">
                        <a:avLst/>
                      </a:prstGeom>
                      <a:noFill/>
                      <a:ln>
                        <a:noFill/>
                      </a:ln>
                      <a:effectLst/>
                    </p:spPr>
                  </p:pic>
                </p:oleObj>
              </mc:Fallback>
            </mc:AlternateContent>
          </a:graphicData>
        </a:graphic>
      </p:graphicFrame>
      <p:sp>
        <p:nvSpPr>
          <p:cNvPr id="6" name="AutoShape 7">
            <a:hlinkClick r:id="rId6"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187858926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5" descr="Plate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4548" y="3756461"/>
            <a:ext cx="11807537" cy="879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
          <p:cNvSpPr>
            <a:spLocks noChangeArrowheads="1"/>
          </p:cNvSpPr>
          <p:nvPr/>
        </p:nvSpPr>
        <p:spPr bwMode="auto">
          <a:xfrm>
            <a:off x="668912" y="1612536"/>
            <a:ext cx="22565136" cy="206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28" tIns="108864" rIns="217728" bIns="108864" anchor="ctr">
            <a:spAutoFit/>
          </a:bodyPr>
          <a:lstStyle/>
          <a:p>
            <a:pPr algn="just" eaLnBrk="1" hangingPunct="1"/>
            <a:r>
              <a:rPr lang="en-US" altLang="en-US" sz="6000" dirty="0" smtClean="0">
                <a:latin typeface="Times New Roman" pitchFamily="18" charset="0"/>
              </a:rPr>
              <a:t>Oxalic acid </a:t>
            </a:r>
            <a:r>
              <a:rPr lang="en-US" altLang="en-US" sz="6000" dirty="0" err="1">
                <a:latin typeface="Times New Roman" pitchFamily="18" charset="0"/>
              </a:rPr>
              <a:t>được</a:t>
            </a:r>
            <a:r>
              <a:rPr lang="en-US" altLang="en-US" sz="6000" dirty="0">
                <a:latin typeface="Times New Roman" pitchFamily="18" charset="0"/>
              </a:rPr>
              <a:t> </a:t>
            </a:r>
            <a:r>
              <a:rPr lang="en-US" altLang="en-US" sz="6000" dirty="0" err="1">
                <a:latin typeface="Times New Roman" pitchFamily="18" charset="0"/>
              </a:rPr>
              <a:t>sử</a:t>
            </a:r>
            <a:r>
              <a:rPr lang="en-US" altLang="en-US" sz="6000" dirty="0">
                <a:latin typeface="Times New Roman" pitchFamily="18" charset="0"/>
              </a:rPr>
              <a:t> </a:t>
            </a:r>
            <a:r>
              <a:rPr lang="en-US" altLang="en-US" sz="6000" dirty="0" err="1">
                <a:latin typeface="Times New Roman" pitchFamily="18" charset="0"/>
              </a:rPr>
              <a:t>dụng</a:t>
            </a:r>
            <a:r>
              <a:rPr lang="en-US" altLang="en-US" sz="6000" dirty="0">
                <a:latin typeface="Times New Roman" pitchFamily="18" charset="0"/>
              </a:rPr>
              <a:t> </a:t>
            </a:r>
            <a:r>
              <a:rPr lang="en-US" altLang="en-US" sz="6000" dirty="0" err="1">
                <a:latin typeface="Times New Roman" pitchFamily="18" charset="0"/>
              </a:rPr>
              <a:t>trong</a:t>
            </a:r>
            <a:r>
              <a:rPr lang="en-US" altLang="en-US" sz="6000" dirty="0">
                <a:latin typeface="Times New Roman" pitchFamily="18" charset="0"/>
              </a:rPr>
              <a:t> </a:t>
            </a:r>
            <a:r>
              <a:rPr lang="en-US" altLang="en-US" sz="6000" dirty="0" err="1">
                <a:latin typeface="Times New Roman" pitchFamily="18" charset="0"/>
              </a:rPr>
              <a:t>một</a:t>
            </a:r>
            <a:r>
              <a:rPr lang="en-US" altLang="en-US" sz="6000" dirty="0">
                <a:latin typeface="Times New Roman" pitchFamily="18" charset="0"/>
              </a:rPr>
              <a:t> </a:t>
            </a:r>
            <a:r>
              <a:rPr lang="en-US" altLang="en-US" sz="6000" dirty="0" err="1">
                <a:latin typeface="Times New Roman" pitchFamily="18" charset="0"/>
              </a:rPr>
              <a:t>số</a:t>
            </a:r>
            <a:r>
              <a:rPr lang="en-US" altLang="en-US" sz="6000" dirty="0">
                <a:latin typeface="Times New Roman" pitchFamily="18" charset="0"/>
              </a:rPr>
              <a:t> </a:t>
            </a:r>
            <a:r>
              <a:rPr lang="en-US" altLang="en-US" sz="6000" dirty="0" err="1">
                <a:latin typeface="Times New Roman" pitchFamily="18" charset="0"/>
              </a:rPr>
              <a:t>sản</a:t>
            </a:r>
            <a:r>
              <a:rPr lang="en-US" altLang="en-US" sz="6000" dirty="0">
                <a:latin typeface="Times New Roman" pitchFamily="18" charset="0"/>
              </a:rPr>
              <a:t> </a:t>
            </a:r>
            <a:r>
              <a:rPr lang="en-US" altLang="en-US" sz="6000" dirty="0" err="1">
                <a:latin typeface="Times New Roman" pitchFamily="18" charset="0"/>
              </a:rPr>
              <a:t>phẩm</a:t>
            </a:r>
            <a:r>
              <a:rPr lang="en-US" altLang="en-US" sz="6000" dirty="0">
                <a:latin typeface="Times New Roman" pitchFamily="18" charset="0"/>
              </a:rPr>
              <a:t> </a:t>
            </a:r>
            <a:r>
              <a:rPr lang="en-US" altLang="en-US" sz="6000" dirty="0" err="1">
                <a:latin typeface="Times New Roman" pitchFamily="18" charset="0"/>
              </a:rPr>
              <a:t>hóa</a:t>
            </a:r>
            <a:r>
              <a:rPr lang="en-US" altLang="en-US" sz="6000" dirty="0">
                <a:latin typeface="Times New Roman" pitchFamily="18" charset="0"/>
              </a:rPr>
              <a:t> </a:t>
            </a:r>
            <a:r>
              <a:rPr lang="en-US" altLang="en-US" sz="6000" dirty="0" err="1">
                <a:latin typeface="Times New Roman" pitchFamily="18" charset="0"/>
              </a:rPr>
              <a:t>chất</a:t>
            </a:r>
            <a:r>
              <a:rPr lang="en-US" altLang="en-US" sz="6000" dirty="0">
                <a:latin typeface="Times New Roman" pitchFamily="18" charset="0"/>
              </a:rPr>
              <a:t> </a:t>
            </a:r>
            <a:r>
              <a:rPr lang="en-US" altLang="en-US" sz="6000" dirty="0" err="1">
                <a:latin typeface="Times New Roman" pitchFamily="18" charset="0"/>
              </a:rPr>
              <a:t>dùng</a:t>
            </a:r>
            <a:r>
              <a:rPr lang="en-US" altLang="en-US" sz="6000" dirty="0">
                <a:latin typeface="Times New Roman" pitchFamily="18" charset="0"/>
              </a:rPr>
              <a:t> </a:t>
            </a:r>
            <a:r>
              <a:rPr lang="en-US" altLang="en-US" sz="6000" dirty="0" err="1">
                <a:latin typeface="Times New Roman" pitchFamily="18" charset="0"/>
              </a:rPr>
              <a:t>trong</a:t>
            </a:r>
            <a:r>
              <a:rPr lang="en-US" altLang="en-US" sz="6000" dirty="0">
                <a:latin typeface="Times New Roman" pitchFamily="18" charset="0"/>
              </a:rPr>
              <a:t> </a:t>
            </a:r>
            <a:r>
              <a:rPr lang="en-US" altLang="en-US" sz="6000" dirty="0" err="1">
                <a:latin typeface="Times New Roman" pitchFamily="18" charset="0"/>
              </a:rPr>
              <a:t>gia</a:t>
            </a:r>
            <a:r>
              <a:rPr lang="en-US" altLang="en-US" sz="6000" dirty="0">
                <a:latin typeface="Times New Roman" pitchFamily="18" charset="0"/>
              </a:rPr>
              <a:t> </a:t>
            </a:r>
            <a:r>
              <a:rPr lang="en-US" altLang="en-US" sz="6000" dirty="0" err="1">
                <a:latin typeface="Times New Roman" pitchFamily="18" charset="0"/>
              </a:rPr>
              <a:t>đình</a:t>
            </a:r>
            <a:r>
              <a:rPr lang="en-US" altLang="en-US" sz="6000" dirty="0">
                <a:latin typeface="Times New Roman" pitchFamily="18" charset="0"/>
              </a:rPr>
              <a:t>, </a:t>
            </a:r>
            <a:r>
              <a:rPr lang="en-US" altLang="en-US" sz="6000" dirty="0" err="1">
                <a:latin typeface="Times New Roman" pitchFamily="18" charset="0"/>
              </a:rPr>
              <a:t>chẳng</a:t>
            </a:r>
            <a:r>
              <a:rPr lang="en-US" altLang="en-US" sz="6000" dirty="0">
                <a:latin typeface="Times New Roman" pitchFamily="18" charset="0"/>
              </a:rPr>
              <a:t> </a:t>
            </a:r>
            <a:r>
              <a:rPr lang="en-US" altLang="en-US" sz="6000" dirty="0" err="1">
                <a:latin typeface="Times New Roman" pitchFamily="18" charset="0"/>
              </a:rPr>
              <a:t>hạn</a:t>
            </a:r>
            <a:r>
              <a:rPr lang="en-US" altLang="en-US" sz="6000" dirty="0">
                <a:latin typeface="Times New Roman" pitchFamily="18" charset="0"/>
              </a:rPr>
              <a:t> </a:t>
            </a:r>
            <a:r>
              <a:rPr lang="en-US" altLang="en-US" sz="6000" dirty="0" err="1">
                <a:latin typeface="Times New Roman" pitchFamily="18" charset="0"/>
              </a:rPr>
              <a:t>một</a:t>
            </a:r>
            <a:r>
              <a:rPr lang="en-US" altLang="en-US" sz="6000" dirty="0">
                <a:latin typeface="Times New Roman" pitchFamily="18" charset="0"/>
              </a:rPr>
              <a:t> </a:t>
            </a:r>
            <a:r>
              <a:rPr lang="en-US" altLang="en-US" sz="6000" dirty="0" err="1">
                <a:latin typeface="Times New Roman" pitchFamily="18" charset="0"/>
              </a:rPr>
              <a:t>số</a:t>
            </a:r>
            <a:r>
              <a:rPr lang="en-US" altLang="en-US" sz="6000" dirty="0">
                <a:latin typeface="Times New Roman" pitchFamily="18" charset="0"/>
              </a:rPr>
              <a:t> </a:t>
            </a:r>
            <a:r>
              <a:rPr lang="en-US" altLang="en-US" sz="6000" dirty="0" err="1">
                <a:latin typeface="Times New Roman" pitchFamily="18" charset="0"/>
              </a:rPr>
              <a:t>chất</a:t>
            </a:r>
            <a:r>
              <a:rPr lang="en-US" altLang="en-US" sz="6000" dirty="0">
                <a:latin typeface="Times New Roman" pitchFamily="18" charset="0"/>
              </a:rPr>
              <a:t> </a:t>
            </a:r>
            <a:r>
              <a:rPr lang="en-US" altLang="en-US" sz="6000" dirty="0" err="1">
                <a:latin typeface="Times New Roman" pitchFamily="18" charset="0"/>
              </a:rPr>
              <a:t>tẩy</a:t>
            </a:r>
            <a:r>
              <a:rPr lang="en-US" altLang="en-US" sz="6000" dirty="0">
                <a:latin typeface="Times New Roman" pitchFamily="18" charset="0"/>
              </a:rPr>
              <a:t> </a:t>
            </a:r>
            <a:r>
              <a:rPr lang="en-US" altLang="en-US" sz="6000" dirty="0" err="1">
                <a:latin typeface="Times New Roman" pitchFamily="18" charset="0"/>
              </a:rPr>
              <a:t>rửa</a:t>
            </a:r>
            <a:r>
              <a:rPr lang="en-US" altLang="en-US" sz="6000" dirty="0">
                <a:latin typeface="Times New Roman" pitchFamily="18" charset="0"/>
              </a:rPr>
              <a:t> hay </a:t>
            </a:r>
            <a:r>
              <a:rPr lang="en-US" altLang="en-US" sz="6000" dirty="0" err="1">
                <a:latin typeface="Times New Roman" pitchFamily="18" charset="0"/>
              </a:rPr>
              <a:t>trong</a:t>
            </a:r>
            <a:r>
              <a:rPr lang="en-US" altLang="en-US" sz="6000" dirty="0">
                <a:latin typeface="Times New Roman" pitchFamily="18" charset="0"/>
              </a:rPr>
              <a:t> </a:t>
            </a:r>
            <a:r>
              <a:rPr lang="en-US" altLang="en-US" sz="6000" dirty="0" err="1">
                <a:latin typeface="Times New Roman" pitchFamily="18" charset="0"/>
              </a:rPr>
              <a:t>việc</a:t>
            </a:r>
            <a:r>
              <a:rPr lang="en-US" altLang="en-US" sz="6000" dirty="0">
                <a:latin typeface="Times New Roman" pitchFamily="18" charset="0"/>
              </a:rPr>
              <a:t> </a:t>
            </a:r>
            <a:r>
              <a:rPr lang="en-US" altLang="en-US" sz="6000" dirty="0" err="1">
                <a:latin typeface="Times New Roman" pitchFamily="18" charset="0"/>
              </a:rPr>
              <a:t>đánh</a:t>
            </a:r>
            <a:r>
              <a:rPr lang="en-US" altLang="en-US" sz="6000" dirty="0">
                <a:latin typeface="Times New Roman" pitchFamily="18" charset="0"/>
              </a:rPr>
              <a:t> </a:t>
            </a:r>
            <a:r>
              <a:rPr lang="en-US" altLang="en-US" sz="6000" dirty="0" err="1">
                <a:latin typeface="Times New Roman" pitchFamily="18" charset="0"/>
              </a:rPr>
              <a:t>gỉ</a:t>
            </a:r>
            <a:r>
              <a:rPr lang="en-US" altLang="en-US" sz="6000" dirty="0">
                <a:latin typeface="Times New Roman" pitchFamily="18" charset="0"/>
              </a:rPr>
              <a:t> </a:t>
            </a:r>
            <a:r>
              <a:rPr lang="en-US" altLang="en-US" sz="6000" dirty="0" err="1">
                <a:latin typeface="Times New Roman" pitchFamily="18" charset="0"/>
              </a:rPr>
              <a:t>sét</a:t>
            </a:r>
            <a:r>
              <a:rPr lang="en-US" altLang="en-US" sz="6000" dirty="0">
                <a:latin typeface="Times New Roman" pitchFamily="18" charset="0"/>
              </a:rPr>
              <a:t>.</a:t>
            </a:r>
          </a:p>
        </p:txBody>
      </p:sp>
      <p:sp>
        <p:nvSpPr>
          <p:cNvPr id="27652" name="Text Box 8"/>
          <p:cNvSpPr txBox="1">
            <a:spLocks noChangeArrowheads="1"/>
          </p:cNvSpPr>
          <p:nvPr/>
        </p:nvSpPr>
        <p:spPr bwMode="auto">
          <a:xfrm>
            <a:off x="5388559" y="10404790"/>
            <a:ext cx="6337714" cy="1389405"/>
          </a:xfrm>
          <a:prstGeom prst="rect">
            <a:avLst/>
          </a:prstGeom>
          <a:noFill/>
          <a:ln>
            <a:noFill/>
          </a:ln>
          <a:extLst/>
        </p:spPr>
        <p:txBody>
          <a:bodyPr lIns="217728" tIns="108864" rIns="217728" bIns="108864">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spcBef>
                <a:spcPct val="50000"/>
              </a:spcBef>
            </a:pPr>
            <a:r>
              <a:rPr lang="en-US" altLang="en-US" sz="7600" b="1" dirty="0" err="1">
                <a:solidFill>
                  <a:srgbClr val="FF0000"/>
                </a:solidFill>
                <a:latin typeface="Times New Roman" pitchFamily="18" charset="0"/>
              </a:rPr>
              <a:t>Trái</a:t>
            </a:r>
            <a:r>
              <a:rPr lang="en-US" altLang="en-US" sz="7600" b="1" dirty="0">
                <a:solidFill>
                  <a:srgbClr val="FF0000"/>
                </a:solidFill>
                <a:latin typeface="Times New Roman" pitchFamily="18" charset="0"/>
              </a:rPr>
              <a:t> me</a:t>
            </a:r>
          </a:p>
        </p:txBody>
      </p:sp>
      <p:graphicFrame>
        <p:nvGraphicFramePr>
          <p:cNvPr id="27653" name="Object 8"/>
          <p:cNvGraphicFramePr>
            <a:graphicFrameLocks noChangeAspect="1"/>
          </p:cNvGraphicFramePr>
          <p:nvPr>
            <p:extLst>
              <p:ext uri="{D42A27DB-BD31-4B8C-83A1-F6EECF244321}">
                <p14:modId xmlns:p14="http://schemas.microsoft.com/office/powerpoint/2010/main" val="3769137681"/>
              </p:ext>
            </p:extLst>
          </p:nvPr>
        </p:nvGraphicFramePr>
        <p:xfrm>
          <a:off x="5435907" y="5495223"/>
          <a:ext cx="2629070" cy="1997305"/>
        </p:xfrm>
        <a:graphic>
          <a:graphicData uri="http://schemas.openxmlformats.org/presentationml/2006/ole">
            <mc:AlternateContent xmlns:mc="http://schemas.openxmlformats.org/markup-compatibility/2006">
              <mc:Choice xmlns:v="urn:schemas-microsoft-com:vml" Requires="v">
                <p:oleObj spid="_x0000_s5132" name="CS ChemDraw Drawing" r:id="rId4" imgW="577232" imgH="584740" progId="ChemDraw.Document.6.0">
                  <p:embed/>
                </p:oleObj>
              </mc:Choice>
              <mc:Fallback>
                <p:oleObj name="CS ChemDraw Drawing" r:id="rId4" imgW="577232" imgH="584740"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907" y="5495223"/>
                        <a:ext cx="2629070" cy="199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4" name="Rectangle 9"/>
          <p:cNvSpPr>
            <a:spLocks noChangeArrowheads="1"/>
          </p:cNvSpPr>
          <p:nvPr/>
        </p:nvSpPr>
        <p:spPr bwMode="auto">
          <a:xfrm>
            <a:off x="4896293" y="8502032"/>
            <a:ext cx="6454879" cy="114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17728" tIns="108864" rIns="217728" bIns="108864">
            <a:spAutoFit/>
          </a:bodyPr>
          <a:lstStyle/>
          <a:p>
            <a:pPr eaLnBrk="1" hangingPunct="1"/>
            <a:r>
              <a:rPr lang="en-US" altLang="en-US" sz="6000" dirty="0" smtClean="0">
                <a:solidFill>
                  <a:srgbClr val="0000FF"/>
                </a:solidFill>
                <a:latin typeface="Times New Roman" pitchFamily="18" charset="0"/>
              </a:rPr>
              <a:t>OXALIC ACID</a:t>
            </a:r>
            <a:endParaRPr lang="en-US" altLang="en-US" sz="6000" dirty="0">
              <a:solidFill>
                <a:srgbClr val="0000FF"/>
              </a:solidFill>
              <a:latin typeface="Times New Roman" pitchFamily="18" charset="0"/>
            </a:endParaRPr>
          </a:p>
        </p:txBody>
      </p:sp>
      <p:sp>
        <p:nvSpPr>
          <p:cNvPr id="8" name="AutoShape 7">
            <a:hlinkClick r:id="rId6" action="ppaction://hlinksldjump" highlightClick="1"/>
          </p:cNvPr>
          <p:cNvSpPr>
            <a:spLocks noChangeArrowheads="1"/>
          </p:cNvSpPr>
          <p:nvPr/>
        </p:nvSpPr>
        <p:spPr bwMode="auto">
          <a:xfrm>
            <a:off x="22471998" y="336885"/>
            <a:ext cx="1532566" cy="917388"/>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7728" tIns="108864" rIns="217728" bIns="108864" anchor="ctr"/>
          <a:lstStyle/>
          <a:p>
            <a:pPr algn="ctr" eaLnBrk="1" hangingPunct="1"/>
            <a:endParaRPr lang="en-US" altLang="en-US"/>
          </a:p>
        </p:txBody>
      </p:sp>
    </p:spTree>
    <p:extLst>
      <p:ext uri="{BB962C8B-B14F-4D97-AF65-F5344CB8AC3E}">
        <p14:creationId xmlns:p14="http://schemas.microsoft.com/office/powerpoint/2010/main" val="399943209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1713</Words>
  <Application>Microsoft Office PowerPoint</Application>
  <PresentationFormat>Custom</PresentationFormat>
  <Paragraphs>428</Paragraphs>
  <Slides>44</Slides>
  <Notes>13</Notes>
  <HiddenSlides>11</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44</vt:i4>
      </vt:variant>
    </vt:vector>
  </HeadingPairs>
  <TitlesOfParts>
    <vt:vector size="61" baseType="lpstr">
      <vt:lpstr>Arial</vt:lpstr>
      <vt:lpstr>Questrial</vt:lpstr>
      <vt:lpstr>UVN Ai Cap</vt:lpstr>
      <vt:lpstr>Palatino Linotype</vt:lpstr>
      <vt:lpstr>Wingdings</vt:lpstr>
      <vt:lpstr>VNI-Times</vt:lpstr>
      <vt:lpstr>新細明體</vt:lpstr>
      <vt:lpstr>Algerian</vt:lpstr>
      <vt:lpstr>Cambria Math</vt:lpstr>
      <vt:lpstr>Calibri</vt:lpstr>
      <vt:lpstr>VNI-Helve</vt:lpstr>
      <vt:lpstr>Tahoma</vt:lpstr>
      <vt:lpstr>Times New Roman</vt:lpstr>
      <vt:lpstr>Office Theme</vt:lpstr>
      <vt:lpstr>CS ChemDraw Drawing</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subject>VnTeach.Com</dc:subject>
  <dc:creator>Vnteach.com</dc:creator>
  <cp:keywords>VnTeach.Com</cp:keywords>
  <dc:description>VnTeach.Com</dc:description>
  <cp:lastModifiedBy>HS</cp:lastModifiedBy>
  <cp:revision>27</cp:revision>
  <dcterms:created xsi:type="dcterms:W3CDTF">2013-08-07T06:38:09Z</dcterms:created>
  <dcterms:modified xsi:type="dcterms:W3CDTF">2023-06-01T16:36:21Z</dcterms:modified>
  <cp:category>VnTeach.Com</cp:category>
</cp:coreProperties>
</file>