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80" r:id="rId6"/>
    <p:sldId id="282" r:id="rId7"/>
    <p:sldId id="283" r:id="rId8"/>
    <p:sldId id="284" r:id="rId9"/>
    <p:sldId id="285" r:id="rId10"/>
    <p:sldId id="286" r:id="rId11"/>
    <p:sldId id="287" r:id="rId12"/>
    <p:sldId id="288" r:id="rId13"/>
    <p:sldId id="289" r:id="rId14"/>
    <p:sldId id="29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92" d="100"/>
          <a:sy n="92" d="100"/>
        </p:scale>
        <p:origin x="-288" y="29"/>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E343F7-C81E-479A-9F7C-48717823B2B8}"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371409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343F7-C81E-479A-9F7C-48717823B2B8}"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260514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343F7-C81E-479A-9F7C-48717823B2B8}"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3380942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9736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3070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8519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9811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2389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5506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04134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7824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343F7-C81E-479A-9F7C-48717823B2B8}"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29174129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475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1482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622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E343F7-C81E-479A-9F7C-48717823B2B8}"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1074496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E343F7-C81E-479A-9F7C-48717823B2B8}"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1477632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E343F7-C81E-479A-9F7C-48717823B2B8}" type="datetimeFigureOut">
              <a:rPr lang="en-US" smtClean="0"/>
              <a:t>8/21/2022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777264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E343F7-C81E-479A-9F7C-48717823B2B8}" type="datetimeFigureOut">
              <a:rPr lang="en-US" smtClean="0"/>
              <a:t>8/21/2022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272945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E343F7-C81E-479A-9F7C-48717823B2B8}" type="datetimeFigureOut">
              <a:rPr lang="en-US" smtClean="0"/>
              <a:t>8/21/2022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1368791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E343F7-C81E-479A-9F7C-48717823B2B8}"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2142374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E343F7-C81E-479A-9F7C-48717823B2B8}"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F6156-2B9B-4810-95F0-14F8C2C805E3}" type="slidenum">
              <a:rPr lang="en-US" smtClean="0"/>
              <a:t>‹#›</a:t>
            </a:fld>
            <a:endParaRPr lang="en-US"/>
          </a:p>
        </p:txBody>
      </p:sp>
    </p:spTree>
    <p:extLst>
      <p:ext uri="{BB962C8B-B14F-4D97-AF65-F5344CB8AC3E}">
        <p14:creationId xmlns:p14="http://schemas.microsoft.com/office/powerpoint/2010/main" val="519162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343F7-C81E-479A-9F7C-48717823B2B8}" type="datetimeFigureOut">
              <a:rPr lang="en-US" smtClean="0"/>
              <a:t>8/21/2022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9F6156-2B9B-4810-95F0-14F8C2C805E3}" type="slidenum">
              <a:rPr lang="en-US" smtClean="0"/>
              <a:t>‹#›</a:t>
            </a:fld>
            <a:endParaRPr lang="en-US"/>
          </a:p>
        </p:txBody>
      </p:sp>
    </p:spTree>
    <p:extLst>
      <p:ext uri="{BB962C8B-B14F-4D97-AF65-F5344CB8AC3E}">
        <p14:creationId xmlns:p14="http://schemas.microsoft.com/office/powerpoint/2010/main" val="2040518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4124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WordArt 40"/>
          <p:cNvSpPr>
            <a:spLocks noChangeArrowheads="1" noChangeShapeType="1" noTextEdit="1"/>
          </p:cNvSpPr>
          <p:nvPr/>
        </p:nvSpPr>
        <p:spPr bwMode="auto">
          <a:xfrm>
            <a:off x="458452" y="2033901"/>
            <a:ext cx="11496341" cy="3409960"/>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457200" rtl="0" eaLnBrk="1" fontAlgn="auto" latinLnBrk="0" hangingPunct="1">
              <a:lnSpc>
                <a:spcPct val="115000"/>
              </a:lnSpc>
              <a:spcBef>
                <a:spcPts val="600"/>
              </a:spcBef>
              <a:spcAft>
                <a:spcPts val="600"/>
              </a:spcAft>
              <a:buClrTx/>
              <a:buSzTx/>
              <a:buFontTx/>
              <a:buNone/>
              <a:tabLst>
                <a:tab pos="400050" algn="l"/>
              </a:tabLst>
              <a:defRPr/>
            </a:pPr>
            <a:r>
              <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 </a:t>
            </a: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 VĂN BẢN 3: </a:t>
            </a: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TRỞ GIÓ</a:t>
            </a:r>
            <a:endParaRPr kumimoji="0" lang="en-US" sz="36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 </a:t>
            </a:r>
            <a:r>
              <a:rPr kumimoji="0" lang="en-US" sz="3600" b="0" i="0" u="none"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mn-cs"/>
              </a:rPr>
              <a:t>Nguyễn</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ea typeface="+mn-ea"/>
                <a:cs typeface="+mn-cs"/>
              </a:rPr>
              <a:t> </a:t>
            </a:r>
            <a:r>
              <a:rPr lang="en-US" sz="3600" dirty="0" err="1">
                <a:solidFill>
                  <a:srgbClr val="FF0000"/>
                </a:solidFill>
                <a:latin typeface="Times New Roman" panose="02020603050405020304" pitchFamily="18" charset="0"/>
              </a:rPr>
              <a:t>N</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ea typeface="+mn-ea"/>
                <a:cs typeface="+mn-cs"/>
              </a:rPr>
              <a:t>gọc</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ea typeface="+mn-ea"/>
                <a:cs typeface="+mn-cs"/>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ea typeface="+mn-ea"/>
                <a:cs typeface="+mn-cs"/>
              </a:rPr>
              <a:t>Tư</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 -</a:t>
            </a: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Picture 4"/>
          <p:cNvPicPr>
            <a:picLocks noChangeAspect="1"/>
          </p:cNvPicPr>
          <p:nvPr/>
        </p:nvPicPr>
        <p:blipFill>
          <a:blip r:embed="rId3"/>
          <a:srcRect r="52890" b="57091"/>
          <a:stretch>
            <a:fillRect/>
          </a:stretch>
        </p:blipFill>
        <p:spPr bwMode="auto">
          <a:xfrm>
            <a:off x="332988" y="222563"/>
            <a:ext cx="2652713" cy="1811338"/>
          </a:xfrm>
          <a:prstGeom prst="rect">
            <a:avLst/>
          </a:prstGeom>
          <a:noFill/>
          <a:ln w="9525">
            <a:noFill/>
            <a:miter lim="800000"/>
            <a:headEnd/>
            <a:tailEnd/>
          </a:ln>
        </p:spPr>
      </p:pic>
    </p:spTree>
    <p:extLst>
      <p:ext uri="{BB962C8B-B14F-4D97-AF65-F5344CB8AC3E}">
        <p14:creationId xmlns:p14="http://schemas.microsoft.com/office/powerpoint/2010/main" val="316198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6000"/>
                                        <p:tgtEl>
                                          <p:spTgt spid="8"/>
                                        </p:tgtEl>
                                        <p:attrNameLst>
                                          <p:attrName>ppt_w</p:attrName>
                                        </p:attrNameLst>
                                      </p:cBhvr>
                                      <p:tavLst>
                                        <p:tav tm="0">
                                          <p:val>
                                            <p:strVal val="ppt_w"/>
                                          </p:val>
                                        </p:tav>
                                        <p:tav tm="100000">
                                          <p:val>
                                            <p:fltVal val="0"/>
                                          </p:val>
                                        </p:tav>
                                      </p:tavLst>
                                    </p:anim>
                                    <p:anim calcmode="lin" valueType="num">
                                      <p:cBhvr>
                                        <p:cTn id="7" dur="6000"/>
                                        <p:tgtEl>
                                          <p:spTgt spid="8"/>
                                        </p:tgtEl>
                                        <p:attrNameLst>
                                          <p:attrName>ppt_h</p:attrName>
                                        </p:attrNameLst>
                                      </p:cBhvr>
                                      <p:tavLst>
                                        <p:tav tm="0">
                                          <p:val>
                                            <p:strVal val="ppt_h"/>
                                          </p:val>
                                        </p:tav>
                                        <p:tav tm="100000">
                                          <p:val>
                                            <p:fltVal val="0"/>
                                          </p:val>
                                        </p:tav>
                                      </p:tavLst>
                                    </p:anim>
                                    <p:anim calcmode="lin" valueType="num">
                                      <p:cBhvr>
                                        <p:cTn id="8" dur="6000"/>
                                        <p:tgtEl>
                                          <p:spTgt spid="8"/>
                                        </p:tgtEl>
                                        <p:attrNameLst>
                                          <p:attrName>style.rotation</p:attrName>
                                        </p:attrNameLst>
                                      </p:cBhvr>
                                      <p:tavLst>
                                        <p:tav tm="0">
                                          <p:val>
                                            <p:fltVal val="0"/>
                                          </p:val>
                                        </p:tav>
                                        <p:tav tm="100000">
                                          <p:val>
                                            <p:fltVal val="90"/>
                                          </p:val>
                                        </p:tav>
                                      </p:tavLst>
                                    </p:anim>
                                    <p:animEffect transition="out" filter="fade">
                                      <p:cBhvr>
                                        <p:cTn id="9" dur="6000"/>
                                        <p:tgtEl>
                                          <p:spTgt spid="8"/>
                                        </p:tgtEl>
                                      </p:cBhvr>
                                    </p:animEffect>
                                    <p:set>
                                      <p:cBhvr>
                                        <p:cTn id="10" dur="1" fill="hold">
                                          <p:stCondLst>
                                            <p:cond delay="5999"/>
                                          </p:stCondLst>
                                        </p:cTn>
                                        <p:tgtEl>
                                          <p:spTgt spid="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6000"/>
                                        <p:tgtEl>
                                          <p:spTgt spid="9"/>
                                        </p:tgtEl>
                                        <p:attrNameLst>
                                          <p:attrName>ppt_w</p:attrName>
                                        </p:attrNameLst>
                                      </p:cBhvr>
                                      <p:tavLst>
                                        <p:tav tm="0">
                                          <p:val>
                                            <p:strVal val="ppt_w"/>
                                          </p:val>
                                        </p:tav>
                                        <p:tav tm="100000">
                                          <p:val>
                                            <p:fltVal val="0"/>
                                          </p:val>
                                        </p:tav>
                                      </p:tavLst>
                                    </p:anim>
                                    <p:anim calcmode="lin" valueType="num">
                                      <p:cBhvr>
                                        <p:cTn id="13" dur="6000"/>
                                        <p:tgtEl>
                                          <p:spTgt spid="9"/>
                                        </p:tgtEl>
                                        <p:attrNameLst>
                                          <p:attrName>ppt_h</p:attrName>
                                        </p:attrNameLst>
                                      </p:cBhvr>
                                      <p:tavLst>
                                        <p:tav tm="0">
                                          <p:val>
                                            <p:strVal val="ppt_h"/>
                                          </p:val>
                                        </p:tav>
                                        <p:tav tm="100000">
                                          <p:val>
                                            <p:fltVal val="0"/>
                                          </p:val>
                                        </p:tav>
                                      </p:tavLst>
                                    </p:anim>
                                    <p:anim calcmode="lin" valueType="num">
                                      <p:cBhvr>
                                        <p:cTn id="14" dur="6000"/>
                                        <p:tgtEl>
                                          <p:spTgt spid="9"/>
                                        </p:tgtEl>
                                        <p:attrNameLst>
                                          <p:attrName>style.rotation</p:attrName>
                                        </p:attrNameLst>
                                      </p:cBhvr>
                                      <p:tavLst>
                                        <p:tav tm="0">
                                          <p:val>
                                            <p:fltVal val="0"/>
                                          </p:val>
                                        </p:tav>
                                        <p:tav tm="100000">
                                          <p:val>
                                            <p:fltVal val="90"/>
                                          </p:val>
                                        </p:tav>
                                      </p:tavLst>
                                    </p:anim>
                                    <p:animEffect transition="out" filter="fade">
                                      <p:cBhvr>
                                        <p:cTn id="15" dur="6000"/>
                                        <p:tgtEl>
                                          <p:spTgt spid="9"/>
                                        </p:tgtEl>
                                      </p:cBhvr>
                                    </p:animEffect>
                                    <p:set>
                                      <p:cBhvr>
                                        <p:cTn id="16" dur="1" fill="hold">
                                          <p:stCondLst>
                                            <p:cond delay="5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11015" y="873458"/>
            <a:ext cx="11676185" cy="543180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4384" y="985378"/>
            <a:ext cx="11309445" cy="5174493"/>
          </a:xfrm>
          <a:prstGeom prst="rect">
            <a:avLst/>
          </a:prstGeom>
        </p:spPr>
        <p:txBody>
          <a:bodyPr wrap="square">
            <a:spAutoFit/>
          </a:bodyPr>
          <a:lstStyle/>
          <a:p>
            <a:pPr algn="just">
              <a:lnSpc>
                <a:spcPct val="150000"/>
              </a:lnSpc>
              <a:spcAft>
                <a:spcPts val="0"/>
              </a:spcAft>
            </a:pPr>
            <a:r>
              <a:rPr lang="en-US" sz="3200" b="1" dirty="0" err="1">
                <a:solidFill>
                  <a:srgbClr val="0D0D0D"/>
                </a:solidFill>
                <a:latin typeface="Times New Roman" panose="02020603050405020304" pitchFamily="18" charset="0"/>
                <a:ea typeface="MS Mincho"/>
              </a:rPr>
              <a:t>Câu</a:t>
            </a:r>
            <a:r>
              <a:rPr lang="en-US" sz="3200" b="1" dirty="0">
                <a:solidFill>
                  <a:srgbClr val="0D0D0D"/>
                </a:solidFill>
                <a:latin typeface="Times New Roman" panose="02020603050405020304" pitchFamily="18" charset="0"/>
                <a:ea typeface="MS Mincho"/>
              </a:rPr>
              <a:t> 3.</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Nhân</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vật</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tôi</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mong</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gió</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chướng</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về</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vì</a:t>
            </a:r>
            <a:r>
              <a:rPr lang="en-US" sz="3200" dirty="0">
                <a:solidFill>
                  <a:srgbClr val="0D0D0D"/>
                </a:solidFill>
                <a:latin typeface="Times New Roman" panose="02020603050405020304" pitchFamily="18" charset="0"/>
                <a:ea typeface="MS Mincho"/>
              </a:rPr>
              <a:t>:</a:t>
            </a:r>
            <a:endParaRPr lang="en-US" sz="32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Nó</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báo</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hiệu</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năm</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hết</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Tết</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đến</a:t>
            </a:r>
            <a:r>
              <a:rPr lang="en-US" sz="3200" dirty="0">
                <a:solidFill>
                  <a:srgbClr val="0D0D0D"/>
                </a:solidFill>
                <a:latin typeface="Times New Roman" panose="02020603050405020304" pitchFamily="18" charset="0"/>
                <a:ea typeface="MS Mincho"/>
              </a:rPr>
              <a:t>;</a:t>
            </a:r>
            <a:endParaRPr lang="en-US" sz="32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Nó</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gắn</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liền</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với</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kỉ</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niệm</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của</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tuổi</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thơ</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được</a:t>
            </a:r>
            <a:r>
              <a:rPr lang="en-US" sz="3200" dirty="0">
                <a:solidFill>
                  <a:srgbClr val="0D0D0D"/>
                </a:solidFill>
                <a:latin typeface="Times New Roman" panose="02020603050405020304" pitchFamily="18" charset="0"/>
                <a:ea typeface="MS Mincho"/>
              </a:rPr>
              <a:t> may </a:t>
            </a:r>
            <a:r>
              <a:rPr lang="en-US" sz="3200" dirty="0" err="1">
                <a:solidFill>
                  <a:srgbClr val="0D0D0D"/>
                </a:solidFill>
                <a:latin typeface="Times New Roman" panose="02020603050405020304" pitchFamily="18" charset="0"/>
                <a:ea typeface="MS Mincho"/>
              </a:rPr>
              <a:t>quần</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áo</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dép</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mới</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để</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đón</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Tết</a:t>
            </a:r>
            <a:r>
              <a:rPr lang="en-US" sz="3200" dirty="0">
                <a:solidFill>
                  <a:srgbClr val="0D0D0D"/>
                </a:solidFill>
                <a:latin typeface="Times New Roman" panose="02020603050405020304" pitchFamily="18" charset="0"/>
                <a:ea typeface="MS Mincho"/>
              </a:rPr>
              <a:t>.</a:t>
            </a:r>
            <a:endParaRPr lang="en-US" sz="32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Nó</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là</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mùa</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thu</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hoạch</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khi</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lúa</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chín</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trái</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cây</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chín</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lúc</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lỉu</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căng</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mọng</a:t>
            </a:r>
            <a:r>
              <a:rPr lang="en-US" sz="3200" dirty="0">
                <a:solidFill>
                  <a:srgbClr val="0D0D0D"/>
                </a:solidFill>
                <a:latin typeface="Times New Roman" panose="02020603050405020304" pitchFamily="18" charset="0"/>
                <a:ea typeface="MS Mincho"/>
              </a:rPr>
              <a:t>;</a:t>
            </a:r>
            <a:endParaRPr lang="en-US" sz="32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Nó</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gọi</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về</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vùng</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kí</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ức</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quê</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hương</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với</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những</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hình</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ảnh</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âm</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thanh</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rất</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đặc</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trưng</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của</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miệt</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vườn</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sông</a:t>
            </a:r>
            <a:r>
              <a:rPr lang="en-US" sz="3200" dirty="0">
                <a:solidFill>
                  <a:srgbClr val="0D0D0D"/>
                </a:solidFill>
                <a:latin typeface="Times New Roman" panose="02020603050405020304" pitchFamily="18" charset="0"/>
                <a:ea typeface="MS Mincho"/>
              </a:rPr>
              <a:t> </a:t>
            </a:r>
            <a:r>
              <a:rPr lang="en-US" sz="3200" dirty="0" err="1">
                <a:solidFill>
                  <a:srgbClr val="0D0D0D"/>
                </a:solidFill>
                <a:latin typeface="Times New Roman" panose="02020603050405020304" pitchFamily="18" charset="0"/>
                <a:ea typeface="MS Mincho"/>
              </a:rPr>
              <a:t>nước</a:t>
            </a:r>
            <a:r>
              <a:rPr lang="en-US" sz="3200" dirty="0" smtClean="0">
                <a:solidFill>
                  <a:srgbClr val="0D0D0D"/>
                </a:solidFill>
                <a:latin typeface="Times New Roman" panose="02020603050405020304" pitchFamily="18" charset="0"/>
                <a:ea typeface="MS Mincho"/>
              </a:rPr>
              <a:t>…</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35702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122831" y="423081"/>
            <a:ext cx="11764370" cy="619608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87561" y="586854"/>
            <a:ext cx="11323092" cy="5831853"/>
          </a:xfrm>
          <a:prstGeom prst="rect">
            <a:avLst/>
          </a:prstGeom>
        </p:spPr>
        <p:txBody>
          <a:bodyPr wrap="square">
            <a:spAutoFit/>
          </a:bodyPr>
          <a:lstStyle/>
          <a:p>
            <a:pPr algn="just">
              <a:lnSpc>
                <a:spcPct val="150000"/>
              </a:lnSpc>
              <a:spcAft>
                <a:spcPts val="0"/>
              </a:spcAft>
            </a:pPr>
            <a:r>
              <a:rPr lang="en-US" sz="2800" b="1" dirty="0" err="1" smtClean="0">
                <a:solidFill>
                  <a:srgbClr val="0D0D0D"/>
                </a:solidFill>
                <a:latin typeface="Times New Roman" panose="02020603050405020304" pitchFamily="18" charset="0"/>
                <a:ea typeface="MS Mincho"/>
                <a:cs typeface="Times New Roman" panose="02020603050405020304" pitchFamily="18" charset="0"/>
              </a:rPr>
              <a:t>Câu</a:t>
            </a:r>
            <a:r>
              <a:rPr lang="en-US" sz="2800" b="1" dirty="0" smtClean="0">
                <a:solidFill>
                  <a:srgbClr val="0D0D0D"/>
                </a:solidFill>
                <a:latin typeface="Times New Roman" panose="02020603050405020304" pitchFamily="18" charset="0"/>
                <a:ea typeface="MS Mincho"/>
                <a:cs typeface="Times New Roman" panose="02020603050405020304" pitchFamily="18" charset="0"/>
              </a:rPr>
              <a:t> </a:t>
            </a:r>
            <a:r>
              <a:rPr lang="en-US" sz="2800" b="1" dirty="0">
                <a:solidFill>
                  <a:srgbClr val="0D0D0D"/>
                </a:solidFill>
                <a:latin typeface="Times New Roman" panose="02020603050405020304" pitchFamily="18" charset="0"/>
                <a:ea typeface="MS Mincho"/>
                <a:cs typeface="Times New Roman" panose="02020603050405020304" pitchFamily="18" charset="0"/>
              </a:rPr>
              <a:t>4.</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Nội</a:t>
            </a:r>
            <a:r>
              <a:rPr lang="en-US" sz="2800" dirty="0">
                <a:solidFill>
                  <a:srgbClr val="0D0D0D"/>
                </a:solidFill>
                <a:latin typeface="Times New Roman" panose="02020603050405020304" pitchFamily="18" charset="0"/>
                <a:ea typeface="MS Mincho"/>
                <a:cs typeface="Times New Roman" panose="02020603050405020304" pitchFamily="18" charset="0"/>
              </a:rPr>
              <a:t> dung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Trở</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gợi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liên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tưởng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chủ</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học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Khúc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nhạc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tâm</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hồn</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mang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nét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đặc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trưng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vùng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đất</a:t>
            </a:r>
            <a:r>
              <a:rPr lang="en-US" sz="2800" dirty="0">
                <a:solidFill>
                  <a:srgbClr val="0D0D0D"/>
                </a:solidFill>
                <a:latin typeface="Times New Roman" panose="02020603050405020304" pitchFamily="18" charset="0"/>
                <a:ea typeface="MS Mincho"/>
                <a:cs typeface="Times New Roman" panose="02020603050405020304" pitchFamily="18" charset="0"/>
              </a:rPr>
              <a:t> Nam </a:t>
            </a:r>
            <a:r>
              <a:rPr lang="en-US" sz="2800" dirty="0" err="1">
                <a:solidFill>
                  <a:srgbClr val="0D0D0D"/>
                </a:solidFill>
                <a:latin typeface="Times New Roman" panose="02020603050405020304" pitchFamily="18" charset="0"/>
                <a:ea typeface="MS Mincho"/>
                <a:cs typeface="Times New Roman" panose="02020603050405020304" pitchFamily="18" charset="0"/>
              </a:rPr>
              <a:t>Bộ</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gắn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liền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kí</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ức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quê</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hương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giả</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Dù</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đâu</a:t>
            </a:r>
            <a:r>
              <a:rPr lang="en-US" sz="2800" dirty="0">
                <a:solidFill>
                  <a:srgbClr val="0D0D0D"/>
                </a:solidFill>
                <a:latin typeface="Times New Roman" panose="02020603050405020304" pitchFamily="18" charset="0"/>
                <a:ea typeface="MS Mincho"/>
                <a:cs typeface="Times New Roman" panose="02020603050405020304" pitchFamily="18" charset="0"/>
              </a:rPr>
              <a:t>, ở </a:t>
            </a:r>
            <a:r>
              <a:rPr lang="en-US" sz="2800" dirty="0" err="1">
                <a:solidFill>
                  <a:srgbClr val="0D0D0D"/>
                </a:solidFill>
                <a:latin typeface="Times New Roman" panose="02020603050405020304" pitchFamily="18" charset="0"/>
                <a:ea typeface="MS Mincho"/>
                <a:cs typeface="Times New Roman" panose="02020603050405020304" pitchFamily="18" charset="0"/>
              </a:rPr>
              <a:t>đâu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những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dấu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ấn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vẫn</a:t>
            </a:r>
            <a:r>
              <a:rPr lang="en-US" sz="2800" dirty="0">
                <a:solidFill>
                  <a:srgbClr val="0D0D0D"/>
                </a:solidFill>
                <a:latin typeface="Times New Roman" panose="02020603050405020304" pitchFamily="18" charset="0"/>
                <a:ea typeface="MS Mincho"/>
                <a:cs typeface="Times New Roman" panose="02020603050405020304" pitchFamily="18" charset="0"/>
              </a:rPr>
              <a:t> in </a:t>
            </a:r>
            <a:r>
              <a:rPr lang="en-US" sz="2800" dirty="0" err="1">
                <a:solidFill>
                  <a:srgbClr val="0D0D0D"/>
                </a:solidFill>
                <a:latin typeface="Times New Roman" panose="02020603050405020304" pitchFamily="18" charset="0"/>
                <a:ea typeface="MS Mincho"/>
                <a:cs typeface="Times New Roman" panose="02020603050405020304" pitchFamily="18" charset="0"/>
              </a:rPr>
              <a:t>hằn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trong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tâm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hồn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giả</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tình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yêu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sự</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gắn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thiết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con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cảnh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sắc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quê</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hương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cũng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thấy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những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cảm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nhận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tế</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giả</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trước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thiên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nhiên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vạn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vật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lúc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giao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mùa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như</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một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khúc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tâm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hồn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con </a:t>
            </a:r>
            <a:r>
              <a:rPr lang="en-US" sz="2800" dirty="0" err="1">
                <a:solidFill>
                  <a:srgbClr val="0D0D0D"/>
                </a:solidFill>
                <a:latin typeface="Times New Roman" panose="02020603050405020304" pitchFamily="18" charset="0"/>
                <a:ea typeface="MS Mincho"/>
                <a:cs typeface="Times New Roman" panose="02020603050405020304" pitchFamily="18" charset="0"/>
              </a:rPr>
              <a:t>xa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xứ</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dù</a:t>
            </a:r>
            <a:r>
              <a:rPr lang="en-US" sz="2800" dirty="0">
                <a:solidFill>
                  <a:srgbClr val="0D0D0D"/>
                </a:solidFill>
                <a:latin typeface="Times New Roman" panose="02020603050405020304" pitchFamily="18" charset="0"/>
                <a:ea typeface="MS Mincho"/>
                <a:cs typeface="Times New Roman" panose="02020603050405020304" pitchFamily="18" charset="0"/>
              </a:rPr>
              <a:t> ở </a:t>
            </a:r>
            <a:r>
              <a:rPr lang="en-US" sz="2800" dirty="0" err="1">
                <a:solidFill>
                  <a:srgbClr val="0D0D0D"/>
                </a:solidFill>
                <a:latin typeface="Times New Roman" panose="02020603050405020304" pitchFamily="18" charset="0"/>
                <a:ea typeface="MS Mincho"/>
                <a:cs typeface="Times New Roman" panose="02020603050405020304" pitchFamily="18" charset="0"/>
              </a:rPr>
              <a:t>nơi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đâu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cũng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luôn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nhớ</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quê</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hương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mình</a:t>
            </a:r>
            <a:r>
              <a:rPr lang="en-US" sz="2800" dirty="0">
                <a:solidFill>
                  <a:srgbClr val="0D0D0D"/>
                </a:solidFill>
                <a:latin typeface="Times New Roman" panose="02020603050405020304" pitchFamily="18" charset="0"/>
                <a:ea typeface="MS Mincho"/>
                <a:cs typeface="Times New Roman" panose="02020603050405020304" pitchFamily="18" charset="0"/>
              </a:rPr>
              <a:t>.</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345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11015" y="1433015"/>
            <a:ext cx="11676185" cy="399879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03399" y="1809147"/>
            <a:ext cx="11491415" cy="3246530"/>
          </a:xfrm>
          <a:prstGeom prst="rect">
            <a:avLst/>
          </a:prstGeom>
        </p:spPr>
        <p:txBody>
          <a:bodyPr wrap="square">
            <a:spAutoFit/>
          </a:bodyPr>
          <a:lstStyle/>
          <a:p>
            <a:pPr algn="ctr">
              <a:lnSpc>
                <a:spcPct val="150000"/>
              </a:lnSpc>
              <a:spcAft>
                <a:spcPts val="0"/>
              </a:spcAft>
              <a:tabLst>
                <a:tab pos="152400" algn="l"/>
              </a:tabLst>
            </a:pPr>
            <a:r>
              <a:rPr lang="de-DE"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HƯỚNG DẪN TỰ HỌC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thiện</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buổi</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GV giao đề bài sau, giúp</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HS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Tìm đọc từ 1 văn bản thuộc thể loại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chữ</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Ghi lại việc đọc hiểu của mình vào phiếu học tập sau.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635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49798" y="446543"/>
            <a:ext cx="3119700" cy="523220"/>
          </a:xfrm>
          <a:prstGeom prst="rect">
            <a:avLst/>
          </a:prstGeom>
        </p:spPr>
        <p:txBody>
          <a:bodyPr wrap="none">
            <a:spAutoFit/>
          </a:bodyPr>
          <a:lstStyle/>
          <a:p>
            <a:pPr algn="ctr">
              <a:spcAft>
                <a:spcPts val="0"/>
              </a:spcAft>
              <a:tabLst>
                <a:tab pos="57150" algn="l"/>
              </a:tabLst>
            </a:pPr>
            <a:r>
              <a:rPr lang="de-DE" sz="2800" b="1" dirty="0">
                <a:solidFill>
                  <a:srgbClr val="FF0000"/>
                </a:solidFill>
                <a:latin typeface="Times New Roman" panose="02020603050405020304" pitchFamily="18" charset="0"/>
                <a:ea typeface="Times New Roman" panose="02020603050405020304" pitchFamily="18" charset="0"/>
              </a:rPr>
              <a:t>PHIẾU  HỌC TẬP</a:t>
            </a:r>
            <a:endParaRPr lang="en-US" sz="2800" dirty="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62703228"/>
              </p:ext>
            </p:extLst>
          </p:nvPr>
        </p:nvGraphicFramePr>
        <p:xfrm>
          <a:off x="464024" y="1256082"/>
          <a:ext cx="11300346" cy="5120640"/>
        </p:xfrm>
        <a:graphic>
          <a:graphicData uri="http://schemas.openxmlformats.org/drawingml/2006/table">
            <a:tbl>
              <a:tblPr firstRow="1" firstCol="1" lastRow="1" lastCol="1" bandRow="1" bandCol="1"/>
              <a:tblGrid>
                <a:gridCol w="8281409">
                  <a:extLst>
                    <a:ext uri="{9D8B030D-6E8A-4147-A177-3AD203B41FA5}">
                      <a16:colId xmlns="" xmlns:a16="http://schemas.microsoft.com/office/drawing/2014/main" val="2833965298"/>
                    </a:ext>
                  </a:extLst>
                </a:gridCol>
                <a:gridCol w="3018937">
                  <a:extLst>
                    <a:ext uri="{9D8B030D-6E8A-4147-A177-3AD203B41FA5}">
                      <a16:colId xmlns="" xmlns:a16="http://schemas.microsoft.com/office/drawing/2014/main" val="438589853"/>
                    </a:ext>
                  </a:extLst>
                </a:gridCol>
              </a:tblGrid>
              <a:tr h="544607">
                <a:tc gridSpan="2">
                  <a:txBody>
                    <a:bodyPr/>
                    <a:lstStyle/>
                    <a:p>
                      <a:pPr>
                        <a:lnSpc>
                          <a:spcPct val="150000"/>
                        </a:lnSpc>
                        <a:spcAft>
                          <a:spcPts val="0"/>
                        </a:spcAft>
                        <a:tabLst>
                          <a:tab pos="57150" algn="l"/>
                        </a:tabLs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TÊN VĂN BẢN:..................................... TÁC GIẢ</a:t>
                      </a:r>
                      <a:r>
                        <a:rPr lang="de-DE" sz="2800" b="1" dirty="0" smtClean="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extLst>
                  <a:ext uri="{0D108BD9-81ED-4DB2-BD59-A6C34878D82A}">
                    <a16:rowId xmlns="" xmlns:a16="http://schemas.microsoft.com/office/drawing/2014/main" val="3965648932"/>
                  </a:ext>
                </a:extLst>
              </a:tr>
              <a:tr h="544607">
                <a:tc>
                  <a:txBody>
                    <a:bodyPr/>
                    <a:lstStyle/>
                    <a:p>
                      <a:pPr>
                        <a:lnSpc>
                          <a:spcPct val="150000"/>
                        </a:lnSpc>
                        <a:spcAft>
                          <a:spcPts val="0"/>
                        </a:spcAf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Nội dung đọc hiểu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50000"/>
                        </a:lnSpc>
                        <a:spcAft>
                          <a:spcPts val="0"/>
                        </a:spcAf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Trả lời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 xmlns:a16="http://schemas.microsoft.com/office/drawing/2014/main" val="2192921316"/>
                  </a:ext>
                </a:extLst>
              </a:tr>
              <a:tr h="544607">
                <a:tc>
                  <a:txBody>
                    <a:bodyPr/>
                    <a:lstStyle/>
                    <a:p>
                      <a:pPr algn="just">
                        <a:lnSpc>
                          <a:spcPct val="150000"/>
                        </a:lnSpc>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Xuất xứ</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de-DE"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4020246549"/>
                  </a:ext>
                </a:extLst>
              </a:tr>
              <a:tr h="544607">
                <a:tc>
                  <a:txBody>
                    <a:bodyPr/>
                    <a:lstStyle/>
                    <a:p>
                      <a:pPr algn="just">
                        <a:lnSpc>
                          <a:spcPct val="150000"/>
                        </a:lnSpc>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Ấn tượng chung về văn bản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de-DE" sz="2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1274193794"/>
                  </a:ext>
                </a:extLst>
              </a:tr>
              <a:tr h="544607">
                <a:tc>
                  <a:txBody>
                    <a:bodyPr/>
                    <a:lstStyle/>
                    <a:p>
                      <a:pPr algn="just">
                        <a:lnSpc>
                          <a:spcPct val="150000"/>
                        </a:lnSpc>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Chủ đề.</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de-DE" sz="2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753650379"/>
                  </a:ext>
                </a:extLst>
              </a:tr>
              <a:tr h="544607">
                <a:tc>
                  <a:txBody>
                    <a:bodyPr/>
                    <a:lstStyle/>
                    <a:p>
                      <a:pPr algn="just">
                        <a:lnSpc>
                          <a:spcPct val="150000"/>
                        </a:lnSpc>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Thể thơ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de-DE"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3778664037"/>
                  </a:ext>
                </a:extLst>
              </a:tr>
              <a:tr h="544607">
                <a:tc>
                  <a:txBody>
                    <a:bodyPr/>
                    <a:lstStyle/>
                    <a:p>
                      <a:pPr algn="just">
                        <a:lnSpc>
                          <a:spcPct val="150000"/>
                        </a:lnSpc>
                        <a:spcAft>
                          <a:spcPts val="0"/>
                        </a:spcAf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Đặc sắc nghệ thuật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de-DE"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1539766303"/>
                  </a:ext>
                </a:extLst>
              </a:tr>
              <a:tr h="544607">
                <a:tc>
                  <a:txBody>
                    <a:bodyPr/>
                    <a:lstStyle/>
                    <a:p>
                      <a:pPr algn="just">
                        <a:lnSpc>
                          <a:spcPct val="150000"/>
                        </a:lnSpc>
                        <a:spcAft>
                          <a:spcPts val="0"/>
                        </a:spcAf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Nội dung, ý nghĩa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de-DE"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3392938495"/>
                  </a:ext>
                </a:extLst>
              </a:tr>
            </a:tbl>
          </a:graphicData>
        </a:graphic>
      </p:graphicFrame>
    </p:spTree>
    <p:extLst>
      <p:ext uri="{BB962C8B-B14F-4D97-AF65-F5344CB8AC3E}">
        <p14:creationId xmlns:p14="http://schemas.microsoft.com/office/powerpoint/2010/main" val="4100977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18365" y="468181"/>
            <a:ext cx="5588669" cy="720436"/>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344383" y="1760561"/>
            <a:ext cx="11640415" cy="447646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55761" y="571379"/>
            <a:ext cx="5088252" cy="523220"/>
          </a:xfrm>
          <a:prstGeom prst="rect">
            <a:avLst/>
          </a:prstGeom>
        </p:spPr>
        <p:txBody>
          <a:bodyPr wrap="none">
            <a:spAutoFit/>
          </a:bodyPr>
          <a:lstStyle/>
          <a:p>
            <a:pPr>
              <a:spcAft>
                <a:spcPts val="0"/>
              </a:spcAft>
            </a:pPr>
            <a:r>
              <a:rPr lang="en-US" sz="2800" b="1" dirty="0">
                <a:solidFill>
                  <a:srgbClr val="0070C0"/>
                </a:solidFill>
                <a:latin typeface="Times New Roman" panose="02020603050405020304" pitchFamily="18" charset="0"/>
                <a:ea typeface="Times New Roman" panose="02020603050405020304" pitchFamily="18" charset="0"/>
              </a:rPr>
              <a:t>I. </a:t>
            </a:r>
            <a:r>
              <a:rPr lang="en-US" sz="2800" b="1" dirty="0" err="1">
                <a:solidFill>
                  <a:srgbClr val="0070C0"/>
                </a:solidFill>
                <a:latin typeface="Times New Roman" panose="02020603050405020304" pitchFamily="18" charset="0"/>
                <a:ea typeface="Times New Roman" panose="02020603050405020304" pitchFamily="18" charset="0"/>
              </a:rPr>
              <a:t>Kiến</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thức</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cơ</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bản</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về</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tác</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phẩm</a:t>
            </a:r>
            <a:endParaRPr lang="en-US" sz="2800" dirty="0">
              <a:latin typeface="Times New Roman" panose="02020603050405020304" pitchFamily="18" charset="0"/>
              <a:ea typeface="Times New Roman" panose="02020603050405020304" pitchFamily="18" charset="0"/>
            </a:endParaRPr>
          </a:p>
        </p:txBody>
      </p:sp>
      <p:sp>
        <p:nvSpPr>
          <p:cNvPr id="2" name="Rectangle 1"/>
          <p:cNvSpPr/>
          <p:nvPr/>
        </p:nvSpPr>
        <p:spPr>
          <a:xfrm>
            <a:off x="455761" y="1929812"/>
            <a:ext cx="11333018" cy="3970318"/>
          </a:xfrm>
          <a:prstGeom prst="rect">
            <a:avLst/>
          </a:prstGeom>
        </p:spPr>
        <p:txBody>
          <a:bodyPr wrap="square">
            <a:spAutoFit/>
          </a:bodyPr>
          <a:lstStyle/>
          <a:p>
            <a:pPr>
              <a:lnSpc>
                <a:spcPct val="150000"/>
              </a:lnSpc>
              <a:spcAft>
                <a:spcPts val="0"/>
              </a:spcAft>
            </a:pPr>
            <a:r>
              <a:rPr lang="en-US" sz="2800" b="1" dirty="0" smtClean="0">
                <a:solidFill>
                  <a:srgbClr val="0070C0"/>
                </a:solidFill>
                <a:latin typeface="Times New Roman" panose="02020603050405020304" pitchFamily="18" charset="0"/>
                <a:ea typeface="Times New Roman" panose="02020603050405020304" pitchFamily="18" charset="0"/>
              </a:rPr>
              <a:t>1</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Giới</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thiệu</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tác</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giả</a:t>
            </a:r>
            <a:r>
              <a:rPr lang="en-US" sz="2800" b="1" dirty="0">
                <a:solidFill>
                  <a:srgbClr val="0070C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nSpc>
                <a:spcPct val="150000"/>
              </a:lnSpc>
              <a:spcAft>
                <a:spcPts val="0"/>
              </a:spcAft>
              <a:tabLst>
                <a:tab pos="1695450" algn="l"/>
                <a:tab pos="2703195"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Nguyễn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Ngọc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Tư</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sinh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năm</a:t>
            </a:r>
            <a:r>
              <a:rPr lang="en-US" sz="2800" dirty="0">
                <a:solidFill>
                  <a:srgbClr val="0D0D0D"/>
                </a:solidFill>
                <a:latin typeface="Times New Roman" panose="02020603050405020304" pitchFamily="18" charset="0"/>
                <a:ea typeface="MS Mincho"/>
              </a:rPr>
              <a:t> 1976, </a:t>
            </a:r>
            <a:r>
              <a:rPr lang="en-US" sz="2800" dirty="0" err="1">
                <a:solidFill>
                  <a:srgbClr val="0D0D0D"/>
                </a:solidFill>
                <a:latin typeface="Times New Roman" panose="02020603050405020304" pitchFamily="18" charset="0"/>
                <a:ea typeface="MS Mincho"/>
              </a:rPr>
              <a:t>quê</a:t>
            </a:r>
            <a:r>
              <a:rPr lang="en-US" sz="2800" dirty="0">
                <a:solidFill>
                  <a:srgbClr val="0D0D0D"/>
                </a:solidFill>
                <a:latin typeface="Times New Roman" panose="02020603050405020304" pitchFamily="18" charset="0"/>
                <a:ea typeface="MS Mincho"/>
              </a:rPr>
              <a:t> ở </a:t>
            </a:r>
            <a:r>
              <a:rPr lang="en-US" sz="2800" dirty="0" err="1">
                <a:solidFill>
                  <a:srgbClr val="0D0D0D"/>
                </a:solidFill>
                <a:latin typeface="Times New Roman" panose="02020603050405020304" pitchFamily="18" charset="0"/>
                <a:ea typeface="MS Mincho"/>
              </a:rPr>
              <a:t>Cà</a:t>
            </a:r>
            <a:r>
              <a:rPr lang="en-US" sz="2800" dirty="0">
                <a:solidFill>
                  <a:srgbClr val="0D0D0D"/>
                </a:solidFill>
                <a:latin typeface="Times New Roman" panose="02020603050405020304" pitchFamily="18" charset="0"/>
                <a:ea typeface="MS Mincho"/>
              </a:rPr>
              <a:t> Mau.</a:t>
            </a:r>
            <a:endParaRPr lang="en-US" sz="2800" dirty="0">
              <a:latin typeface="Times New Roman" panose="02020603050405020304" pitchFamily="18" charset="0"/>
              <a:ea typeface="Times New Roman" panose="02020603050405020304" pitchFamily="18" charset="0"/>
            </a:endParaRPr>
          </a:p>
          <a:p>
            <a:pPr algn="just">
              <a:lnSpc>
                <a:spcPct val="150000"/>
              </a:lnSpc>
              <a:spcAft>
                <a:spcPts val="0"/>
              </a:spcAft>
              <a:tabLst>
                <a:tab pos="1695450" algn="l"/>
                <a:tab pos="2703195"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Văn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của</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chị</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thường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trong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sáng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mộc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mạc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thể</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hiện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một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tâm</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hồn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tinh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tế</a:t>
            </a:r>
            <a:r>
              <a:rPr lang="en-US" sz="2800" dirty="0">
                <a:solidFill>
                  <a:srgbClr val="0D0D0D"/>
                </a:solidFill>
                <a:latin typeface="Times New Roman" panose="02020603050405020304" pitchFamily="18" charset="0"/>
                <a:ea typeface="MS Mincho"/>
              </a:rPr>
              <a:t>, </a:t>
            </a:r>
            <a:r>
              <a:rPr lang="vi-VN" sz="2800">
                <a:solidFill>
                  <a:srgbClr val="0D0D0D"/>
                </a:solidFill>
                <a:latin typeface="Times New Roman" panose="02020603050405020304" pitchFamily="18" charset="0"/>
                <a:ea typeface="MS Mincho"/>
              </a:rPr>
              <a:t>nhạy</a:t>
            </a:r>
            <a:r>
              <a:rPr lang="en-US" sz="2800" smtClean="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cảm</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giàu</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yêu</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thương</a:t>
            </a:r>
            <a:r>
              <a:rPr lang="en-US" sz="2800" dirty="0">
                <a:solidFill>
                  <a:srgbClr val="0D0D0D"/>
                </a:solidFill>
                <a:latin typeface="Times New Roman" panose="02020603050405020304" pitchFamily="18" charset="0"/>
                <a:ea typeface="MS Mincho"/>
              </a:rPr>
              <a:t>.</a:t>
            </a:r>
            <a:endParaRPr lang="en-US" sz="2800" dirty="0">
              <a:latin typeface="Times New Roman" panose="02020603050405020304" pitchFamily="18" charset="0"/>
              <a:ea typeface="Times New Roman" panose="02020603050405020304" pitchFamily="18" charset="0"/>
            </a:endParaRPr>
          </a:p>
          <a:p>
            <a:pPr algn="just">
              <a:lnSpc>
                <a:spcPct val="150000"/>
              </a:lnSpc>
              <a:spcAft>
                <a:spcPts val="0"/>
              </a:spcAft>
              <a:tabLst>
                <a:tab pos="1695450" algn="l"/>
                <a:tab pos="2703195"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Tác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phẩm</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tiểu</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biểu</a:t>
            </a:r>
            <a:r>
              <a:rPr lang="en-US" sz="2800"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Truyện</a:t>
            </a:r>
            <a:r>
              <a:rPr lang="en-US" sz="2800" i="1"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ngắn</a:t>
            </a:r>
            <a:r>
              <a:rPr lang="en-US" sz="2800" i="1"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Nguyễn</a:t>
            </a:r>
            <a:r>
              <a:rPr lang="en-US" sz="2800" i="1"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Ngọc</a:t>
            </a:r>
            <a:r>
              <a:rPr lang="en-US" sz="2800" i="1"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Tư</a:t>
            </a:r>
            <a:r>
              <a:rPr lang="en-US" sz="2800" i="1" dirty="0">
                <a:solidFill>
                  <a:srgbClr val="0D0D0D"/>
                </a:solidFill>
                <a:latin typeface="Times New Roman" panose="02020603050405020304" pitchFamily="18" charset="0"/>
                <a:ea typeface="MS Mincho"/>
              </a:rPr>
              <a:t> (2005), </a:t>
            </a:r>
            <a:r>
              <a:rPr lang="en-US" sz="2800" i="1" dirty="0" err="1">
                <a:solidFill>
                  <a:srgbClr val="0D0D0D"/>
                </a:solidFill>
                <a:latin typeface="Times New Roman" panose="02020603050405020304" pitchFamily="18" charset="0"/>
                <a:ea typeface="MS Mincho"/>
              </a:rPr>
              <a:t>Tạp</a:t>
            </a:r>
            <a:r>
              <a:rPr lang="en-US" sz="2800" i="1"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văn</a:t>
            </a:r>
            <a:r>
              <a:rPr lang="en-US" sz="2800" i="1"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Nguyễn</a:t>
            </a:r>
            <a:r>
              <a:rPr lang="en-US" sz="2800" i="1"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Ngọc</a:t>
            </a:r>
            <a:r>
              <a:rPr lang="en-US" sz="2800" i="1"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Tư</a:t>
            </a:r>
            <a:r>
              <a:rPr lang="en-US" sz="2800" i="1" dirty="0">
                <a:solidFill>
                  <a:srgbClr val="0D0D0D"/>
                </a:solidFill>
                <a:latin typeface="Times New Roman" panose="02020603050405020304" pitchFamily="18" charset="0"/>
                <a:ea typeface="MS Mincho"/>
              </a:rPr>
              <a:t> (2005), </a:t>
            </a:r>
            <a:r>
              <a:rPr lang="en-US" sz="2800" i="1" dirty="0" err="1">
                <a:solidFill>
                  <a:srgbClr val="0D0D0D"/>
                </a:solidFill>
                <a:latin typeface="Times New Roman" panose="02020603050405020304" pitchFamily="18" charset="0"/>
                <a:ea typeface="MS Mincho"/>
              </a:rPr>
              <a:t>Không</a:t>
            </a:r>
            <a:r>
              <a:rPr lang="en-US" sz="2800" i="1" dirty="0">
                <a:solidFill>
                  <a:srgbClr val="0D0D0D"/>
                </a:solidFill>
                <a:latin typeface="Times New Roman" panose="02020603050405020304" pitchFamily="18" charset="0"/>
                <a:ea typeface="MS Mincho"/>
              </a:rPr>
              <a:t> </a:t>
            </a:r>
            <a:r>
              <a:rPr lang="en-US" sz="2800" i="1" dirty="0" err="1">
                <a:solidFill>
                  <a:srgbClr val="0D0D0D"/>
                </a:solidFill>
                <a:latin typeface="Times New Roman" panose="02020603050405020304" pitchFamily="18" charset="0"/>
                <a:ea typeface="MS Mincho"/>
              </a:rPr>
              <a:t>ai</a:t>
            </a:r>
            <a:r>
              <a:rPr lang="en-US" sz="2800" i="1" dirty="0">
                <a:solidFill>
                  <a:srgbClr val="0D0D0D"/>
                </a:solidFill>
                <a:latin typeface="Times New Roman" panose="02020603050405020304" pitchFamily="18" charset="0"/>
                <a:ea typeface="MS Mincho"/>
              </a:rPr>
              <a:t> qua </a:t>
            </a:r>
            <a:r>
              <a:rPr lang="en-US" sz="2800" i="1" dirty="0" err="1">
                <a:solidFill>
                  <a:srgbClr val="0D0D0D"/>
                </a:solidFill>
                <a:latin typeface="Times New Roman" panose="02020603050405020304" pitchFamily="18" charset="0"/>
                <a:ea typeface="MS Mincho"/>
              </a:rPr>
              <a:t>sông</a:t>
            </a:r>
            <a:r>
              <a:rPr lang="en-US" sz="2800" i="1" dirty="0">
                <a:solidFill>
                  <a:srgbClr val="0D0D0D"/>
                </a:solidFill>
                <a:latin typeface="Times New Roman" panose="02020603050405020304" pitchFamily="18" charset="0"/>
                <a:ea typeface="MS Mincho"/>
              </a:rPr>
              <a:t> (2016),…</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909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04717" y="341193"/>
            <a:ext cx="11682484" cy="626599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84494" y="482433"/>
            <a:ext cx="11177517" cy="6124754"/>
          </a:xfrm>
          <a:prstGeom prst="rect">
            <a:avLst/>
          </a:prstGeom>
        </p:spPr>
        <p:txBody>
          <a:bodyPr wrap="square">
            <a:spAutoFit/>
          </a:bodyPr>
          <a:lstStyle/>
          <a:p>
            <a:pPr>
              <a:spcAft>
                <a:spcPts val="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thiệu</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69545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Trở</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trích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trong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Tạp</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văn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Nguyễn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Ngọc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Tư</a:t>
            </a:r>
            <a:r>
              <a:rPr lang="en-US" sz="2800" dirty="0">
                <a:solidFill>
                  <a:srgbClr val="0D0D0D"/>
                </a:solidFill>
                <a:latin typeface="Times New Roman" panose="02020603050405020304" pitchFamily="18" charset="0"/>
                <a:ea typeface="MS Mincho"/>
                <a:cs typeface="Times New Roman" panose="02020603050405020304" pitchFamily="18" charset="0"/>
              </a:rPr>
              <a:t>”, NXB </a:t>
            </a:r>
            <a:r>
              <a:rPr lang="en-US" sz="2800" dirty="0" err="1">
                <a:solidFill>
                  <a:srgbClr val="0D0D0D"/>
                </a:solidFill>
                <a:latin typeface="Times New Roman" panose="02020603050405020304" pitchFamily="18" charset="0"/>
                <a:ea typeface="MS Mincho"/>
                <a:cs typeface="Times New Roman" panose="02020603050405020304" pitchFamily="18" charset="0"/>
              </a:rPr>
              <a:t>Trẻ</a:t>
            </a:r>
            <a:r>
              <a:rPr lang="en-US" sz="2800" dirty="0">
                <a:solidFill>
                  <a:srgbClr val="0D0D0D"/>
                </a:solidFill>
                <a:latin typeface="Times New Roman" panose="02020603050405020304" pitchFamily="18" charset="0"/>
                <a:ea typeface="MS Mincho"/>
                <a:cs typeface="Times New Roman" panose="02020603050405020304" pitchFamily="18" charset="0"/>
              </a:rPr>
              <a:t>, Tp. HCM, 2015, tr.7-10).</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695450" algn="l"/>
                <a:tab pos="2703195"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a. </a:t>
            </a:r>
            <a:r>
              <a:rPr lang="en-US" sz="2800" b="1" dirty="0" err="1">
                <a:solidFill>
                  <a:srgbClr val="0070C0"/>
                </a:solidFill>
                <a:latin typeface="Times New Roman" panose="02020603050405020304" pitchFamily="18" charset="0"/>
                <a:ea typeface="MS Mincho"/>
                <a:cs typeface="Times New Roman" panose="02020603050405020304" pitchFamily="18" charset="0"/>
              </a:rPr>
              <a:t>Đọc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và</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tìm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hiểu</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chú</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thích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450850" algn="l"/>
              </a:tabLs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mừng húm, gấp rãi, linh đinh, xà quần,...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695450" algn="l"/>
                <a:tab pos="2703195"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b. </a:t>
            </a:r>
            <a:r>
              <a:rPr lang="en-US" sz="2800" b="1" dirty="0" err="1">
                <a:solidFill>
                  <a:srgbClr val="0070C0"/>
                </a:solidFill>
                <a:latin typeface="Times New Roman" panose="02020603050405020304" pitchFamily="18" charset="0"/>
                <a:ea typeface="MS Mincho"/>
                <a:cs typeface="Times New Roman" panose="02020603050405020304" pitchFamily="18" charset="0"/>
              </a:rPr>
              <a:t>Hình</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thức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văn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bản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695450" algn="l"/>
                <a:tab pos="2703195"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a:t>
            </a:r>
            <a:r>
              <a:rPr lang="en-US" sz="2800" b="1" dirty="0" err="1">
                <a:solidFill>
                  <a:srgbClr val="0070C0"/>
                </a:solidFill>
                <a:latin typeface="Times New Roman" panose="02020603050405020304" pitchFamily="18" charset="0"/>
                <a:ea typeface="MS Mincho"/>
                <a:cs typeface="Times New Roman" panose="02020603050405020304" pitchFamily="18" charset="0"/>
              </a:rPr>
              <a:t>Thể</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loại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69545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được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xếp</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cùng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học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vì</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cùng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đến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chủ</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Khúc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tâm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hồn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tình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yêu</a:t>
            </a:r>
            <a:r>
              <a:rPr lang="en-US" sz="2800" dirty="0">
                <a:solidFill>
                  <a:srgbClr val="0D0D0D"/>
                </a:solidFill>
                <a:latin typeface="Times New Roman" panose="02020603050405020304" pitchFamily="18" charset="0"/>
                <a:ea typeface="MS Mincho"/>
                <a:cs typeface="Times New Roman" panose="02020603050405020304" pitchFamily="18" charset="0"/>
              </a:rPr>
              <a:t> con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thiên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nhiên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đất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nước</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695450" algn="l"/>
                <a:tab pos="2703195"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a:t>
            </a:r>
            <a:r>
              <a:rPr lang="en-US" sz="2800" b="1" dirty="0" err="1">
                <a:solidFill>
                  <a:srgbClr val="0070C0"/>
                </a:solidFill>
                <a:latin typeface="Times New Roman" panose="02020603050405020304" pitchFamily="18" charset="0"/>
                <a:ea typeface="MS Mincho"/>
                <a:cs typeface="Times New Roman" panose="02020603050405020304" pitchFamily="18" charset="0"/>
              </a:rPr>
              <a:t>Bố</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cục</a:t>
            </a:r>
            <a:r>
              <a:rPr lang="en-US" sz="2800" b="1" dirty="0">
                <a:solidFill>
                  <a:srgbClr val="0070C0"/>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69545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P1: </a:t>
            </a:r>
            <a:r>
              <a:rPr lang="en-US" sz="2800" dirty="0" err="1">
                <a:solidFill>
                  <a:srgbClr val="0D0D0D"/>
                </a:solidFill>
                <a:latin typeface="Times New Roman" panose="02020603050405020304" pitchFamily="18" charset="0"/>
                <a:ea typeface="MS Mincho"/>
                <a:cs typeface="Times New Roman" panose="02020603050405020304" pitchFamily="18" charset="0"/>
              </a:rPr>
              <a:t>Từ</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đầu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đến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Ôi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gió</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Cuộc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hẹn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69545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 P2: </a:t>
            </a:r>
            <a:r>
              <a:rPr lang="en-US" sz="2800" dirty="0" err="1">
                <a:solidFill>
                  <a:srgbClr val="0D0D0D"/>
                </a:solidFill>
                <a:latin typeface="Times New Roman" panose="02020603050405020304" pitchFamily="18" charset="0"/>
                <a:ea typeface="MS Mincho"/>
                <a:cs typeface="Times New Roman" panose="02020603050405020304" pitchFamily="18" charset="0"/>
              </a:rPr>
              <a:t>Từ</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Tôi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thường</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đón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gió</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i="1" dirty="0">
                <a:solidFill>
                  <a:srgbClr val="0D0D0D"/>
                </a:solidFill>
                <a:latin typeface="Times New Roman" panose="02020603050405020304" pitchFamily="18" charset="0"/>
                <a:ea typeface="MS Mincho"/>
                <a:cs typeface="Times New Roman" panose="02020603050405020304" pitchFamily="18" charset="0"/>
              </a:rPr>
              <a: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đến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Còn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dưa</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hấu</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nữa</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ui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chao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Tâm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trạng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vật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tôi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đón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69545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 P3: </a:t>
            </a:r>
            <a:r>
              <a:rPr lang="en-US" sz="2800" dirty="0" err="1">
                <a:solidFill>
                  <a:srgbClr val="0D0D0D"/>
                </a:solidFill>
                <a:latin typeface="Times New Roman" panose="02020603050405020304" pitchFamily="18" charset="0"/>
                <a:ea typeface="MS Mincho"/>
                <a:cs typeface="Times New Roman" panose="02020603050405020304" pitchFamily="18" charset="0"/>
              </a:rPr>
              <a:t>Phần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còn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lại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Những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hình</a:t>
            </a:r>
            <a:r>
              <a:rPr lang="en-US" sz="2800" dirty="0">
                <a:solidFill>
                  <a:srgbClr val="0D0D0D"/>
                </a:solidFill>
                <a:latin typeface="Times New Roman" panose="02020603050405020304" pitchFamily="18" charset="0"/>
                <a:ea typeface="MS Mincho"/>
                <a:cs typeface="Times New Roman" panose="02020603050405020304" pitchFamily="18" charset="0"/>
              </a:rPr>
              <a:t> dung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tôi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859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11015" y="941696"/>
            <a:ext cx="11676185" cy="503602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64814" y="1259104"/>
            <a:ext cx="11368585" cy="4401205"/>
          </a:xfrm>
          <a:prstGeom prst="rect">
            <a:avLst/>
          </a:prstGeom>
        </p:spPr>
        <p:txBody>
          <a:bodyPr wrap="square">
            <a:spAutoFit/>
          </a:bodyPr>
          <a:lstStyle/>
          <a:p>
            <a:pPr algn="just">
              <a:spcAft>
                <a:spcPts val="0"/>
              </a:spcAft>
              <a:tabLst>
                <a:tab pos="1386840" algn="l"/>
                <a:tab pos="2703195"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1.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gió</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695450" algn="l"/>
                <a:tab pos="2703195" algn="l"/>
              </a:tabLs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chướng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thở</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sang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giọt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tang;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thoảng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e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dè</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ai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đứng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đằng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ngoắc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xưa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mừng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húm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hừng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hực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dạt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dào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cồn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cào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nhiệt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dịu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dàng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69545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Mùa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cũng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mùa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hoạch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vì</a:t>
            </a:r>
            <a:r>
              <a:rPr lang="en-US" sz="2800" dirty="0">
                <a:solidFill>
                  <a:srgbClr val="0D0D0D"/>
                </a:solidFill>
                <a:latin typeface="Times New Roman" panose="02020603050405020304" pitchFamily="18" charset="0"/>
                <a:ea typeface="MS Mincho"/>
                <a:cs typeface="Times New Roman" panose="02020603050405020304" pitchFamily="18" charset="0"/>
              </a:rPr>
              <a:t>: con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đón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nhận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niềm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vui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mùa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màng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bội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cây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trái</a:t>
            </a:r>
            <a:r>
              <a:rPr lang="en-US" sz="2800" dirty="0">
                <a:solidFill>
                  <a:srgbClr val="0D0D0D"/>
                </a:solidFill>
                <a:latin typeface="Times New Roman" panose="02020603050405020304" pitchFamily="18" charset="0"/>
                <a:ea typeface="MS Mincho"/>
                <a:cs typeface="Times New Roman" panose="02020603050405020304" pitchFamily="18" charset="0"/>
              </a:rPr>
              <a:t> sum </a:t>
            </a:r>
            <a:r>
              <a:rPr lang="en-US" sz="2800" dirty="0" err="1">
                <a:solidFill>
                  <a:srgbClr val="0D0D0D"/>
                </a:solidFill>
                <a:latin typeface="Times New Roman" panose="02020603050405020304" pitchFamily="18" charset="0"/>
                <a:ea typeface="MS Mincho"/>
                <a:cs typeface="Times New Roman" panose="02020603050405020304" pitchFamily="18" charset="0"/>
              </a:rPr>
              <a:t>suê</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quả</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ngọt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gió chướng vào mùa thì lúa cũng vừa chín tới;</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liếp mía</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đợi gió mới chịu già, nước ngọt và trĩu; vú sữa chín cây lúc lỉu, căng bóng;...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-&gt;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so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hoá</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chướng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331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11015" y="1201002"/>
            <a:ext cx="11676185" cy="423080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95785" y="1569492"/>
            <a:ext cx="11491415" cy="3246530"/>
          </a:xfrm>
          <a:prstGeom prst="rect">
            <a:avLst/>
          </a:prstGeom>
        </p:spPr>
        <p:txBody>
          <a:bodyPr wrap="square">
            <a:spAutoFit/>
          </a:bodyPr>
          <a:lstStyle/>
          <a:p>
            <a:pPr algn="just">
              <a:lnSpc>
                <a:spcPct val="150000"/>
              </a:lnSpc>
              <a:spcAft>
                <a:spcPts val="0"/>
              </a:spcAft>
              <a:tabLst>
                <a:tab pos="90170" algn="l"/>
                <a:tab pos="180340"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2. </a:t>
            </a:r>
            <a:r>
              <a:rPr lang="en-US" sz="2800" b="1" dirty="0" err="1">
                <a:solidFill>
                  <a:srgbClr val="0070C0"/>
                </a:solidFill>
                <a:latin typeface="Times New Roman" panose="02020603050405020304" pitchFamily="18" charset="0"/>
                <a:ea typeface="MS Mincho"/>
                <a:cs typeface="Times New Roman" panose="02020603050405020304" pitchFamily="18" charset="0"/>
              </a:rPr>
              <a:t>Tình</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cảm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cảm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xúc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của</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nhân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vật</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tôi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với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gió</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chướng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1695450" algn="l"/>
                <a:tab pos="2703195" algn="l"/>
              </a:tabLst>
            </a:pP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 là tình yêu, sự gắn bó tha thiết với con người, cảnh sắc quê hương + Tác giả là con người có tâm hồn tinh tế, nhạy cảm, có khả năng cảm nhận được những thay đổi rất nhỏ, rất khẽ khàng của tạo vật cũng như của tâm trạng con người mỗi khi gió chướng về.</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499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11015" y="1037230"/>
            <a:ext cx="11676185" cy="498143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22033" y="1300049"/>
            <a:ext cx="11454147" cy="4401205"/>
          </a:xfrm>
          <a:prstGeom prst="rect">
            <a:avLst/>
          </a:prstGeom>
        </p:spPr>
        <p:txBody>
          <a:bodyPr wrap="square">
            <a:spAutoFit/>
          </a:bodyPr>
          <a:lstStyle/>
          <a:p>
            <a:pPr>
              <a:spcAft>
                <a:spcPts val="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3.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quát</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386840" algn="l"/>
                <a:tab pos="2703195"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a. </a:t>
            </a:r>
            <a:r>
              <a:rPr lang="en-US" sz="2800" b="1" dirty="0" err="1">
                <a:solidFill>
                  <a:srgbClr val="0070C0"/>
                </a:solidFill>
                <a:latin typeface="Times New Roman" panose="02020603050405020304" pitchFamily="18" charset="0"/>
                <a:ea typeface="MS Mincho"/>
                <a:cs typeface="Times New Roman" panose="02020603050405020304" pitchFamily="18" charset="0"/>
              </a:rPr>
              <a:t>Nghệ</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thuật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Giọng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điệu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giãi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tâm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tình</a:t>
            </a:r>
            <a:r>
              <a:rPr lang="en-US" sz="2800" dirty="0">
                <a:solidFill>
                  <a:srgbClr val="0D0D0D"/>
                </a:solidFill>
                <a:latin typeface="Times New Roman" panose="02020603050405020304" pitchFamily="18" charset="0"/>
                <a:ea typeface="MS Mincho"/>
                <a:cs typeface="Times New Roman" panose="02020603050405020304" pitchFamily="18" charset="0"/>
              </a:rPr>
              <a:t>, chia </a:t>
            </a:r>
            <a:r>
              <a:rPr lang="en-US" sz="2800" dirty="0" err="1">
                <a:solidFill>
                  <a:srgbClr val="0D0D0D"/>
                </a:solidFill>
                <a:latin typeface="Times New Roman" panose="02020603050405020304" pitchFamily="18" charset="0"/>
                <a:ea typeface="MS Mincho"/>
                <a:cs typeface="Times New Roman" panose="02020603050405020304" pitchFamily="18" charset="0"/>
              </a:rPr>
              <a:t>sẻ</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Ngôn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ngữ</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gợi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cảm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xúc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suy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mang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đậm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chất</a:t>
            </a:r>
            <a:r>
              <a:rPr lang="en-US" sz="2800" dirty="0">
                <a:solidFill>
                  <a:srgbClr val="0D0D0D"/>
                </a:solidFill>
                <a:latin typeface="Times New Roman" panose="02020603050405020304" pitchFamily="18" charset="0"/>
                <a:ea typeface="MS Mincho"/>
                <a:cs typeface="Times New Roman" panose="02020603050405020304" pitchFamily="18" charset="0"/>
              </a:rPr>
              <a:t> Nam </a:t>
            </a:r>
            <a:r>
              <a:rPr lang="en-US" sz="2800" dirty="0" err="1">
                <a:solidFill>
                  <a:srgbClr val="0D0D0D"/>
                </a:solidFill>
                <a:latin typeface="Times New Roman" panose="02020603050405020304" pitchFamily="18" charset="0"/>
                <a:ea typeface="MS Mincho"/>
                <a:cs typeface="Times New Roman" panose="02020603050405020304" pitchFamily="18" charset="0"/>
              </a:rPr>
              <a:t>Bộ</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Chi </a:t>
            </a:r>
            <a:r>
              <a:rPr lang="en-US" sz="2800" dirty="0" err="1">
                <a:solidFill>
                  <a:srgbClr val="0D0D0D"/>
                </a:solidFill>
                <a:latin typeface="Times New Roman" panose="02020603050405020304" pitchFamily="18" charset="0"/>
                <a:ea typeface="MS Mincho"/>
                <a:cs typeface="Times New Roman" panose="02020603050405020304" pitchFamily="18" charset="0"/>
              </a:rPr>
              <a:t>tiết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hình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ảnh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động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hấp</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dẫn</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Miêu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tả</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tế</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nhạy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cảm</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 pos="2703195" algn="l"/>
              </a:tabLst>
            </a:pP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kern="100"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Kết</a:t>
            </a: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kern="100"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hợp</a:t>
            </a: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kern="100"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giữa</a:t>
            </a: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kern="100"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biểu</a:t>
            </a: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kern="100"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cảm</a:t>
            </a: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kern="100"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miêu</a:t>
            </a: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kern="100"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tả</a:t>
            </a: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kern="100"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tự</a:t>
            </a: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kern="100"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sự</a:t>
            </a:r>
            <a:r>
              <a:rPr lang="en-US" sz="2800" kern="1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 pos="2703195"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Sử</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dụng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thành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công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phép</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từ</a:t>
            </a:r>
            <a:r>
              <a:rPr lang="en-US" sz="2800" dirty="0">
                <a:solidFill>
                  <a:srgbClr val="0D0D0D"/>
                </a:solidFill>
                <a:latin typeface="Times New Roman" panose="02020603050405020304" pitchFamily="18" charset="0"/>
                <a:ea typeface="MS Mincho"/>
                <a:cs typeface="Times New Roman" panose="02020603050405020304" pitchFamily="18" charset="0"/>
              </a:rPr>
              <a:t>: so </a:t>
            </a:r>
            <a:r>
              <a:rPr lang="en-US" sz="2800" dirty="0" err="1">
                <a:solidFill>
                  <a:srgbClr val="0D0D0D"/>
                </a:solidFill>
                <a:latin typeface="Times New Roman" panose="02020603050405020304" pitchFamily="18" charset="0"/>
                <a:ea typeface="MS Mincho"/>
                <a:cs typeface="Times New Roman" panose="02020603050405020304" pitchFamily="18" charset="0"/>
              </a:rPr>
              <a:t>sánh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hoá</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 pos="2703195"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b. </a:t>
            </a:r>
            <a:r>
              <a:rPr lang="en-US" sz="2800" b="1" dirty="0" err="1">
                <a:solidFill>
                  <a:srgbClr val="0070C0"/>
                </a:solidFill>
                <a:latin typeface="Times New Roman" panose="02020603050405020304" pitchFamily="18" charset="0"/>
                <a:ea typeface="MS Mincho"/>
                <a:cs typeface="Times New Roman" panose="02020603050405020304" pitchFamily="18" charset="0"/>
              </a:rPr>
              <a:t>Nội</a:t>
            </a:r>
            <a:r>
              <a:rPr lang="en-US" sz="2800" b="1" dirty="0">
                <a:solidFill>
                  <a:srgbClr val="0070C0"/>
                </a:solidFill>
                <a:latin typeface="Times New Roman" panose="02020603050405020304" pitchFamily="18" charset="0"/>
                <a:ea typeface="MS Mincho"/>
                <a:cs typeface="Times New Roman" panose="02020603050405020304" pitchFamily="18" charset="0"/>
              </a:rPr>
              <a:t> dung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Trở</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thể</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hiện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tình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yêu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sự</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gắn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thiết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con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quê</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hương</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9288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11015" y="1419367"/>
            <a:ext cx="11676185" cy="447646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50376" y="1901533"/>
            <a:ext cx="11112953" cy="3539430"/>
          </a:xfrm>
          <a:prstGeom prst="rect">
            <a:avLst/>
          </a:prstGeom>
        </p:spPr>
        <p:txBody>
          <a:bodyPr wrap="square">
            <a:spAutoFit/>
          </a:bodyPr>
          <a:lstStyle/>
          <a:p>
            <a:pPr algn="ctr">
              <a:spcAft>
                <a:spcPts val="0"/>
              </a:spcAft>
              <a:tabLst>
                <a:tab pos="57150" algn="l"/>
              </a:tabLst>
            </a:pP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solidFill>
                  <a:srgbClr val="0D0D0D"/>
                </a:solidFill>
                <a:latin typeface="Times New Roman" panose="02020603050405020304" pitchFamily="18" charset="0"/>
                <a:ea typeface="MS Mincho"/>
                <a:cs typeface="Times New Roman" panose="02020603050405020304" pitchFamily="18" charset="0"/>
              </a:rPr>
              <a:t>Câu</a:t>
            </a:r>
            <a:r>
              <a:rPr lang="en-US" sz="2800" b="1" dirty="0">
                <a:solidFill>
                  <a:srgbClr val="0D0D0D"/>
                </a:solidFill>
                <a:latin typeface="Times New Roman" panose="02020603050405020304" pitchFamily="18" charset="0"/>
                <a:ea typeface="MS Mincho"/>
                <a:cs typeface="Times New Roman" panose="02020603050405020304" pitchFamily="18" charset="0"/>
              </a:rPr>
              <a:t> 1.</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Trong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Trở</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tâm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trạng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vật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tôi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được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thể</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hiện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như</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thế</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nào</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solidFill>
                  <a:srgbClr val="0D0D0D"/>
                </a:solidFill>
                <a:latin typeface="Times New Roman" panose="02020603050405020304" pitchFamily="18" charset="0"/>
                <a:ea typeface="MS Mincho"/>
                <a:cs typeface="Times New Roman" panose="02020603050405020304" pitchFamily="18" charset="0"/>
              </a:rPr>
              <a:t>Câu</a:t>
            </a:r>
            <a:r>
              <a:rPr lang="en-US" sz="2800" b="1" dirty="0">
                <a:solidFill>
                  <a:srgbClr val="0D0D0D"/>
                </a:solidFill>
                <a:latin typeface="Times New Roman" panose="02020603050405020304" pitchFamily="18" charset="0"/>
                <a:ea typeface="MS Mincho"/>
                <a:cs typeface="Times New Roman" panose="02020603050405020304" pitchFamily="18" charset="0"/>
              </a:rPr>
              <a:t> 2.</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Những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hình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ảnh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nào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miêu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tả</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đặc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điểm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em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ấn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tượng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nhất</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solidFill>
                  <a:srgbClr val="0D0D0D"/>
                </a:solidFill>
                <a:latin typeface="Times New Roman" panose="02020603050405020304" pitchFamily="18" charset="0"/>
                <a:ea typeface="MS Mincho"/>
                <a:cs typeface="Times New Roman" panose="02020603050405020304" pitchFamily="18" charset="0"/>
              </a:rPr>
              <a:t>Câu</a:t>
            </a:r>
            <a:r>
              <a:rPr lang="en-US" sz="2800" b="1" dirty="0">
                <a:solidFill>
                  <a:srgbClr val="0D0D0D"/>
                </a:solidFill>
                <a:latin typeface="Times New Roman" panose="02020603050405020304" pitchFamily="18" charset="0"/>
                <a:ea typeface="MS Mincho"/>
                <a:cs typeface="Times New Roman" panose="02020603050405020304" pitchFamily="18" charset="0"/>
              </a:rPr>
              <a:t> 3.</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Tại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sao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vật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tôi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lại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mong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solidFill>
                  <a:srgbClr val="0D0D0D"/>
                </a:solidFill>
                <a:latin typeface="Times New Roman" panose="02020603050405020304" pitchFamily="18" charset="0"/>
                <a:ea typeface="MS Mincho"/>
                <a:cs typeface="Times New Roman" panose="02020603050405020304" pitchFamily="18" charset="0"/>
              </a:rPr>
              <a:t>Câu</a:t>
            </a:r>
            <a:r>
              <a:rPr lang="en-US" sz="2800" b="1" dirty="0">
                <a:solidFill>
                  <a:srgbClr val="0D0D0D"/>
                </a:solidFill>
                <a:latin typeface="Times New Roman" panose="02020603050405020304" pitchFamily="18" charset="0"/>
                <a:ea typeface="MS Mincho"/>
                <a:cs typeface="Times New Roman" panose="02020603050405020304" pitchFamily="18" charset="0"/>
              </a:rPr>
              <a:t> 4.</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Nội</a:t>
            </a:r>
            <a:r>
              <a:rPr lang="en-US" sz="2800" dirty="0">
                <a:solidFill>
                  <a:srgbClr val="0D0D0D"/>
                </a:solidFill>
                <a:latin typeface="Times New Roman" panose="02020603050405020304" pitchFamily="18" charset="0"/>
                <a:ea typeface="MS Mincho"/>
                <a:cs typeface="Times New Roman" panose="02020603050405020304" pitchFamily="18" charset="0"/>
              </a:rPr>
              <a:t> dung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Trở</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gợi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em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liên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tưởng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gì</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chủ</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học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Khúc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nhạc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tâm</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hồn</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50376" y="441277"/>
            <a:ext cx="8830102" cy="523220"/>
          </a:xfrm>
          <a:prstGeom prst="rect">
            <a:avLst/>
          </a:prstGeom>
        </p:spPr>
        <p:txBody>
          <a:bodyPr wrap="square">
            <a:spAutoFit/>
          </a:bodyPr>
          <a:lstStyle/>
          <a:p>
            <a:pPr algn="ctr">
              <a:spcAft>
                <a:spcPts val="0"/>
              </a:spcAft>
              <a:tabLst>
                <a:tab pos="57150" algn="l"/>
              </a:tabLst>
            </a:pP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ĐỌC </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NGỮ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LIỆU TRONG SGK</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78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11015" y="1337481"/>
            <a:ext cx="11676185" cy="500872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85286" y="1516475"/>
            <a:ext cx="11327641" cy="4539191"/>
          </a:xfrm>
          <a:prstGeom prst="rect">
            <a:avLst/>
          </a:prstGeom>
        </p:spPr>
        <p:txBody>
          <a:bodyPr wrap="square">
            <a:spAutoFit/>
          </a:bodyPr>
          <a:lstStyle/>
          <a:p>
            <a:pPr algn="just">
              <a:lnSpc>
                <a:spcPct val="150000"/>
              </a:lnSpc>
              <a:spcAft>
                <a:spcPts val="0"/>
              </a:spcAft>
            </a:pPr>
            <a:r>
              <a:rPr lang="en-US" sz="2800" b="1" dirty="0" err="1" smtClean="0">
                <a:solidFill>
                  <a:srgbClr val="0D0D0D"/>
                </a:solidFill>
                <a:latin typeface="Times New Roman" panose="02020603050405020304" pitchFamily="18" charset="0"/>
                <a:ea typeface="MS Mincho"/>
                <a:cs typeface="Times New Roman" panose="02020603050405020304" pitchFamily="18" charset="0"/>
              </a:rPr>
              <a:t>Câu</a:t>
            </a:r>
            <a:r>
              <a:rPr lang="en-US" sz="2800" b="1" dirty="0" smtClean="0">
                <a:solidFill>
                  <a:srgbClr val="0D0D0D"/>
                </a:solidFill>
                <a:latin typeface="Times New Roman" panose="02020603050405020304" pitchFamily="18" charset="0"/>
                <a:ea typeface="MS Mincho"/>
                <a:cs typeface="Times New Roman" panose="02020603050405020304" pitchFamily="18" charset="0"/>
              </a:rPr>
              <a:t> </a:t>
            </a:r>
            <a:r>
              <a:rPr lang="en-US" sz="2800" b="1" dirty="0">
                <a:solidFill>
                  <a:srgbClr val="0D0D0D"/>
                </a:solidFill>
                <a:latin typeface="Times New Roman" panose="02020603050405020304" pitchFamily="18" charset="0"/>
                <a:ea typeface="MS Mincho"/>
                <a:cs typeface="Times New Roman" panose="02020603050405020304" pitchFamily="18" charset="0"/>
              </a:rPr>
              <a:t>1.</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Trong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Trở</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tâm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trạng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vật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tôi</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Lộn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xộn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ngổn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ngang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vừa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buồn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vừa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mong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đợi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mừng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rỡ</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Buồn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muốn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chết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vì</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thấy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trôi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nhanh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quá</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một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năm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sắp</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a:t>
            </a:r>
            <a:r>
              <a:rPr lang="en-US" sz="2800" dirty="0">
                <a:solidFill>
                  <a:srgbClr val="0D0D0D"/>
                </a:solidFill>
                <a:latin typeface="Times New Roman" panose="02020603050405020304" pitchFamily="18" charset="0"/>
                <a:ea typeface="MS Mincho"/>
                <a:cs typeface="Times New Roman" panose="02020603050405020304" pitchFamily="18" charset="0"/>
              </a:rPr>
              <a:t> qua. </a:t>
            </a:r>
            <a:r>
              <a:rPr lang="en-US" sz="2800" dirty="0" err="1">
                <a:solidFill>
                  <a:srgbClr val="0D0D0D"/>
                </a:solidFill>
                <a:latin typeface="Times New Roman" panose="02020603050405020304" pitchFamily="18" charset="0"/>
                <a:ea typeface="MS Mincho"/>
                <a:cs typeface="Times New Roman" panose="02020603050405020304" pitchFamily="18" charset="0"/>
              </a:rPr>
              <a:t>Cảm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mất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một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cái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gì</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không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rõ</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Vẫn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mong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đợi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vì</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đồng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nghĩa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Tết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mùa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hoạch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vật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tôi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còn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mang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đầy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đủ</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hương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vị</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quê</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hương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gắn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liền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quê</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hương</a:t>
            </a:r>
            <a:r>
              <a:rPr lang="en-US" sz="2800" dirty="0" smtClean="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126386" y="442771"/>
            <a:ext cx="2769733" cy="523220"/>
          </a:xfrm>
          <a:prstGeom prst="rect">
            <a:avLst/>
          </a:prstGeom>
        </p:spPr>
        <p:txBody>
          <a:bodyPr wrap="none">
            <a:spAutoFit/>
          </a:bodyPr>
          <a:lstStyle/>
          <a:p>
            <a:pPr>
              <a:spcAft>
                <a:spcPts val="0"/>
              </a:spcAft>
              <a:tabLst>
                <a:tab pos="57150" algn="l"/>
              </a:tabLs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24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 xmlns:a16="http://schemas.microsoft.com/office/drawing/2014/main" id="{FBE9B10B-A69A-47D2-AE30-7FF5932E597E}"/>
              </a:ext>
            </a:extLst>
          </p:cNvPr>
          <p:cNvSpPr>
            <a:spLocks noChangeArrowheads="1"/>
          </p:cNvSpPr>
          <p:nvPr/>
        </p:nvSpPr>
        <p:spPr bwMode="auto">
          <a:xfrm>
            <a:off x="211015" y="928048"/>
            <a:ext cx="11676185" cy="511791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41276" y="1583858"/>
            <a:ext cx="11350389" cy="3970318"/>
          </a:xfrm>
          <a:prstGeom prst="rect">
            <a:avLst/>
          </a:prstGeom>
        </p:spPr>
        <p:txBody>
          <a:bodyPr wrap="square">
            <a:spAutoFit/>
          </a:bodyPr>
          <a:lstStyle/>
          <a:p>
            <a:pPr algn="just">
              <a:spcAft>
                <a:spcPts val="0"/>
              </a:spcAft>
            </a:pPr>
            <a:r>
              <a:rPr lang="en-US" sz="2800" b="1" dirty="0" err="1" smtClean="0">
                <a:solidFill>
                  <a:srgbClr val="0D0D0D"/>
                </a:solidFill>
                <a:latin typeface="Times New Roman" panose="02020603050405020304" pitchFamily="18" charset="0"/>
                <a:ea typeface="MS Mincho"/>
                <a:cs typeface="Times New Roman" panose="02020603050405020304" pitchFamily="18" charset="0"/>
              </a:rPr>
              <a:t>Câu</a:t>
            </a:r>
            <a:r>
              <a:rPr lang="en-US" sz="2800" b="1" dirty="0" smtClean="0">
                <a:solidFill>
                  <a:srgbClr val="0D0D0D"/>
                </a:solidFill>
                <a:latin typeface="Times New Roman" panose="02020603050405020304" pitchFamily="18" charset="0"/>
                <a:ea typeface="MS Mincho"/>
                <a:cs typeface="Times New Roman" panose="02020603050405020304" pitchFamily="18" charset="0"/>
              </a:rPr>
              <a:t> </a:t>
            </a:r>
            <a:r>
              <a:rPr lang="en-US" sz="2800" b="1" dirty="0">
                <a:solidFill>
                  <a:srgbClr val="0D0D0D"/>
                </a:solidFill>
                <a:latin typeface="Times New Roman" panose="02020603050405020304" pitchFamily="18" charset="0"/>
                <a:ea typeface="MS Mincho"/>
                <a:cs typeface="Times New Roman" panose="02020603050405020304" pitchFamily="18" charset="0"/>
              </a:rPr>
              <a:t>2.</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Những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hình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ảnh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miêu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tả</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đặc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điểm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ấn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tượng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thể</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như</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Âm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thanh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cường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độ</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nhiều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cung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bậc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sẽ</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sãng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từng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giọt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tinh</a:t>
            </a:r>
            <a:r>
              <a:rPr lang="en-US" sz="2800" dirty="0">
                <a:solidFill>
                  <a:srgbClr val="0D0D0D"/>
                </a:solidFill>
                <a:latin typeface="Times New Roman" panose="02020603050405020304" pitchFamily="18" charset="0"/>
                <a:ea typeface="MS Mincho"/>
                <a:cs typeface="Times New Roman" panose="02020603050405020304" pitchFamily="18" charset="0"/>
              </a:rPr>
              <a:t> tang; </a:t>
            </a:r>
            <a:r>
              <a:rPr lang="en-US" sz="2800" dirty="0" err="1">
                <a:solidFill>
                  <a:srgbClr val="0D0D0D"/>
                </a:solidFill>
                <a:latin typeface="Times New Roman" panose="02020603050405020304" pitchFamily="18" charset="0"/>
                <a:ea typeface="MS Mincho"/>
                <a:cs typeface="Times New Roman" panose="02020603050405020304" pitchFamily="18" charset="0"/>
              </a:rPr>
              <a:t>hừng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hực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dào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dạt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thành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một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dòng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cồn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cào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nồng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nhiệt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thật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dịu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dàng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mang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tính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cách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cảm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xúc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riêng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thật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đặc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biệt</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Hình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hài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dấu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vết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bắt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đầu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hiu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hiu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lạnh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bọn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trẻ</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háo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hức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vì</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sắp</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được</a:t>
            </a:r>
            <a:r>
              <a:rPr lang="en-US" sz="2800" dirty="0">
                <a:solidFill>
                  <a:srgbClr val="0D0D0D"/>
                </a:solidFill>
                <a:latin typeface="Times New Roman" panose="02020603050405020304" pitchFamily="18" charset="0"/>
                <a:ea typeface="MS Mincho"/>
                <a:cs typeface="Times New Roman" panose="02020603050405020304" pitchFamily="18" charset="0"/>
              </a:rPr>
              <a:t> may </a:t>
            </a:r>
            <a:r>
              <a:rPr lang="en-US" sz="2800" dirty="0" err="1">
                <a:solidFill>
                  <a:srgbClr val="0D0D0D"/>
                </a:solidFill>
                <a:latin typeface="Times New Roman" panose="02020603050405020304" pitchFamily="18" charset="0"/>
                <a:ea typeface="MS Mincho"/>
                <a:cs typeface="Times New Roman" panose="02020603050405020304" pitchFamily="18" charset="0"/>
              </a:rPr>
              <a:t>quần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áo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chướng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vào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mùa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thì</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lúa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cũng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vừa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chín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đến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mùa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hoạch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với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cây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trái</a:t>
            </a:r>
            <a:r>
              <a:rPr lang="en-US" sz="2800" dirty="0">
                <a:solidFill>
                  <a:srgbClr val="0D0D0D"/>
                </a:solidFill>
                <a:latin typeface="Times New Roman" panose="02020603050405020304" pitchFamily="18" charset="0"/>
                <a:ea typeface="MS Mincho"/>
                <a:cs typeface="Times New Roman" panose="02020603050405020304" pitchFamily="18" charset="0"/>
              </a:rPr>
              <a:t> sum </a:t>
            </a:r>
            <a:r>
              <a:rPr lang="en-US" sz="2800" dirty="0" err="1">
                <a:solidFill>
                  <a:srgbClr val="0D0D0D"/>
                </a:solidFill>
                <a:latin typeface="Times New Roman" panose="02020603050405020304" pitchFamily="18" charset="0"/>
                <a:ea typeface="MS Mincho"/>
                <a:cs typeface="Times New Roman" panose="02020603050405020304" pitchFamily="18" charset="0"/>
              </a:rPr>
              <a:t>suê</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quả</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ngọt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HS </a:t>
            </a:r>
            <a:r>
              <a:rPr lang="en-US" sz="2800" dirty="0" err="1">
                <a:solidFill>
                  <a:srgbClr val="0D0D0D"/>
                </a:solidFill>
                <a:latin typeface="Times New Roman" panose="02020603050405020304" pitchFamily="18" charset="0"/>
                <a:ea typeface="MS Mincho"/>
                <a:cs typeface="Times New Roman" panose="02020603050405020304" pitchFamily="18" charset="0"/>
              </a:rPr>
              <a:t>lí</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giải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vì</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sao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ấn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tượng</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70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1341</Words>
  <PresentationFormat>Custom</PresentationFormat>
  <Paragraphs>74</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2022-07-16T04:36:34Z</dcterms:created>
  <dcterms:modified xsi:type="dcterms:W3CDTF">2022-08-21T11:45:36Z</dcterms:modified>
</cp:coreProperties>
</file>