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bookmarkIdSeed="3">
  <p:sldMasterIdLst>
    <p:sldMasterId id="2147483648" r:id="rId1"/>
    <p:sldMasterId id="2147483660" r:id="rId2"/>
    <p:sldMasterId id="2147483672" r:id="rId3"/>
  </p:sldMasterIdLst>
  <p:notesMasterIdLst>
    <p:notesMasterId r:id="rId49"/>
  </p:notesMasterIdLst>
  <p:sldIdLst>
    <p:sldId id="257" r:id="rId4"/>
    <p:sldId id="285" r:id="rId5"/>
    <p:sldId id="256" r:id="rId6"/>
    <p:sldId id="259" r:id="rId7"/>
    <p:sldId id="284" r:id="rId8"/>
    <p:sldId id="289" r:id="rId9"/>
    <p:sldId id="348" r:id="rId10"/>
    <p:sldId id="381" r:id="rId11"/>
    <p:sldId id="270" r:id="rId12"/>
    <p:sldId id="358" r:id="rId13"/>
    <p:sldId id="382" r:id="rId14"/>
    <p:sldId id="353" r:id="rId15"/>
    <p:sldId id="258" r:id="rId16"/>
    <p:sldId id="293" r:id="rId17"/>
    <p:sldId id="383" r:id="rId18"/>
    <p:sldId id="384" r:id="rId19"/>
    <p:sldId id="363" r:id="rId20"/>
    <p:sldId id="355" r:id="rId21"/>
    <p:sldId id="356" r:id="rId22"/>
    <p:sldId id="385" r:id="rId23"/>
    <p:sldId id="386" r:id="rId24"/>
    <p:sldId id="357" r:id="rId25"/>
    <p:sldId id="359" r:id="rId26"/>
    <p:sldId id="387" r:id="rId27"/>
    <p:sldId id="388" r:id="rId28"/>
    <p:sldId id="389" r:id="rId29"/>
    <p:sldId id="390" r:id="rId30"/>
    <p:sldId id="394" r:id="rId31"/>
    <p:sldId id="395" r:id="rId32"/>
    <p:sldId id="391" r:id="rId33"/>
    <p:sldId id="396" r:id="rId34"/>
    <p:sldId id="380" r:id="rId35"/>
    <p:sldId id="398" r:id="rId36"/>
    <p:sldId id="399" r:id="rId37"/>
    <p:sldId id="378" r:id="rId38"/>
    <p:sldId id="400" r:id="rId39"/>
    <p:sldId id="401" r:id="rId40"/>
    <p:sldId id="402" r:id="rId41"/>
    <p:sldId id="403" r:id="rId42"/>
    <p:sldId id="404" r:id="rId43"/>
    <p:sldId id="332" r:id="rId44"/>
    <p:sldId id="405" r:id="rId45"/>
    <p:sldId id="407" r:id="rId46"/>
    <p:sldId id="267" r:id="rId47"/>
    <p:sldId id="283" r:id="rId48"/>
  </p:sldIdLst>
  <p:sldSz cx="18288000" cy="10287000"/>
  <p:notesSz cx="6858000" cy="9144000"/>
  <p:embeddedFontLst>
    <p:embeddedFont>
      <p:font typeface="等线 Light" panose="02010600030101010101" pitchFamily="2" charset="-122"/>
      <p:regular r:id="rId50"/>
    </p:embeddedFont>
    <p:embeddedFont>
      <p:font typeface="Calibri" panose="020F0502020204030204" pitchFamily="34" charset="0"/>
      <p:regular r:id="rId51"/>
      <p:bold r:id="rId52"/>
      <p:italic r:id="rId53"/>
      <p:boldItalic r:id="rId54"/>
    </p:embeddedFont>
    <p:embeddedFont>
      <p:font typeface="Calibri Light" panose="020F0302020204030204" pitchFamily="34" charset="0"/>
      <p:regular r:id="rId55"/>
      <p:italic r:id="rId56"/>
    </p:embeddedFont>
    <p:embeddedFont>
      <p:font typeface="Cambria Math" panose="02040503050406030204" pitchFamily="18" charset="0"/>
      <p:regular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55281E1-522B-4D97-AF00-E2DA4D65B6B1}">
          <p14:sldIdLst>
            <p14:sldId id="257"/>
            <p14:sldId id="285"/>
            <p14:sldId id="256"/>
            <p14:sldId id="259"/>
            <p14:sldId id="284"/>
            <p14:sldId id="289"/>
            <p14:sldId id="348"/>
            <p14:sldId id="381"/>
            <p14:sldId id="270"/>
            <p14:sldId id="358"/>
            <p14:sldId id="382"/>
            <p14:sldId id="353"/>
            <p14:sldId id="258"/>
            <p14:sldId id="293"/>
            <p14:sldId id="383"/>
            <p14:sldId id="384"/>
            <p14:sldId id="363"/>
            <p14:sldId id="355"/>
            <p14:sldId id="356"/>
            <p14:sldId id="385"/>
            <p14:sldId id="386"/>
            <p14:sldId id="357"/>
            <p14:sldId id="359"/>
            <p14:sldId id="387"/>
            <p14:sldId id="388"/>
            <p14:sldId id="389"/>
            <p14:sldId id="390"/>
            <p14:sldId id="394"/>
            <p14:sldId id="395"/>
            <p14:sldId id="391"/>
            <p14:sldId id="396"/>
            <p14:sldId id="380"/>
            <p14:sldId id="398"/>
            <p14:sldId id="399"/>
            <p14:sldId id="378"/>
            <p14:sldId id="400"/>
            <p14:sldId id="401"/>
            <p14:sldId id="402"/>
            <p14:sldId id="403"/>
            <p14:sldId id="404"/>
            <p14:sldId id="332"/>
            <p14:sldId id="405"/>
            <p14:sldId id="407"/>
            <p14:sldId id="267"/>
            <p14:sldId id="283"/>
          </p14:sldIdLst>
        </p14:section>
        <p14:section name="Untitled Section" id="{89BF1163-5CF7-42C5-AC10-D6A6AEA736F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9966"/>
    <a:srgbClr val="D9DDC3"/>
    <a:srgbClr val="F8DC6E"/>
    <a:srgbClr val="F8C2D9"/>
    <a:srgbClr val="FFFF66"/>
    <a:srgbClr val="CCFF99"/>
    <a:srgbClr val="FAC8BB"/>
    <a:srgbClr val="EF9F54"/>
    <a:srgbClr val="CCD5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2" d="100"/>
          <a:sy n="72" d="100"/>
        </p:scale>
        <p:origin x="654"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font" Target="fonts/font1.fntdata"/><Relationship Id="rId55" Type="http://schemas.openxmlformats.org/officeDocument/2006/relationships/font" Target="fonts/font6.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4.fntdata"/><Relationship Id="rId58"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7.fntdata"/><Relationship Id="rId8" Type="http://schemas.openxmlformats.org/officeDocument/2006/relationships/slide" Target="slides/slide5.xml"/><Relationship Id="rId51" Type="http://schemas.openxmlformats.org/officeDocument/2006/relationships/font" Target="fonts/font2.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3.fntdata"/><Relationship Id="rId6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0CB8E1-AB03-4AD6-88DA-9887F546E4C6}" type="datetimeFigureOut">
              <a:rPr lang="en-US" smtClean="0"/>
              <a:t>12/22/2023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B946E5-C428-4D0F-AD8E-82AA63A3643F}" type="slidenum">
              <a:rPr lang="en-US" smtClean="0"/>
              <a:t>‹#›</a:t>
            </a:fld>
            <a:endParaRPr lang="en-US"/>
          </a:p>
        </p:txBody>
      </p:sp>
    </p:spTree>
    <p:extLst>
      <p:ext uri="{BB962C8B-B14F-4D97-AF65-F5344CB8AC3E}">
        <p14:creationId xmlns:p14="http://schemas.microsoft.com/office/powerpoint/2010/main" val="1554468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B946E5-C428-4D0F-AD8E-82AA63A3643F}" type="slidenum">
              <a:rPr lang="en-US" smtClean="0"/>
              <a:t>19</a:t>
            </a:fld>
            <a:endParaRPr lang="en-US"/>
          </a:p>
        </p:txBody>
      </p:sp>
    </p:spTree>
    <p:extLst>
      <p:ext uri="{BB962C8B-B14F-4D97-AF65-F5344CB8AC3E}">
        <p14:creationId xmlns:p14="http://schemas.microsoft.com/office/powerpoint/2010/main" val="15430652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B946E5-C428-4D0F-AD8E-82AA63A364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68988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B946E5-C428-4D0F-AD8E-82AA63A364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40333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B946E5-C428-4D0F-AD8E-82AA63A364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8443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B946E5-C428-4D0F-AD8E-82AA63A364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7925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B946E5-C428-4D0F-AD8E-82AA63A364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7455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915487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2424291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1290795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708436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414783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2042866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B946E5-C428-4D0F-AD8E-82AA63A364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0732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6"/>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hasCustomPrompt="1"/>
          </p:nvPr>
        </p:nvSpPr>
        <p:spPr>
          <a:xfrm>
            <a:off x="2286000" y="5403062"/>
            <a:ext cx="13716000" cy="2483644"/>
          </a:xfrm>
        </p:spPr>
        <p:txBody>
          <a:bodyPr/>
          <a:lstStyle>
            <a:lvl1pPr marL="0" indent="0" algn="ctr">
              <a:buNone/>
              <a:defRPr sz="3600"/>
            </a:lvl1pPr>
            <a:lvl2pPr marL="685816" indent="0" algn="ctr">
              <a:buNone/>
              <a:defRPr sz="3000"/>
            </a:lvl2pPr>
            <a:lvl3pPr marL="1371636" indent="0" algn="ctr">
              <a:buNone/>
              <a:defRPr sz="2700"/>
            </a:lvl3pPr>
            <a:lvl4pPr marL="2057452" indent="0" algn="ctr">
              <a:buNone/>
              <a:defRPr sz="2400"/>
            </a:lvl4pPr>
            <a:lvl5pPr marL="2743268" indent="0" algn="ctr">
              <a:buNone/>
              <a:defRPr sz="2400"/>
            </a:lvl5pPr>
            <a:lvl6pPr marL="3429088" indent="0" algn="ctr">
              <a:buNone/>
              <a:defRPr sz="2400"/>
            </a:lvl6pPr>
            <a:lvl7pPr marL="4114904" indent="0" algn="ctr">
              <a:buNone/>
              <a:defRPr sz="2400"/>
            </a:lvl7pPr>
            <a:lvl8pPr marL="4800720" indent="0" algn="ctr">
              <a:buNone/>
              <a:defRPr sz="2400"/>
            </a:lvl8pPr>
            <a:lvl9pPr marL="5486536" indent="0" algn="ctr">
              <a:buNone/>
              <a:defRPr sz="2400"/>
            </a:lvl9pPr>
          </a:lstStyle>
          <a:p>
            <a:r>
              <a:rPr lang="zh-CN" altLang="en-US"/>
              <a:t>单击以编辑母版副标题样式</a:t>
            </a:r>
          </a:p>
        </p:txBody>
      </p:sp>
      <p:sp>
        <p:nvSpPr>
          <p:cNvPr id="4" name="日期占位符 3"/>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2023/12/22</a:t>
            </a:fld>
            <a:endParaRPr lang="zh-CN" altLang="en-US" kern="0">
              <a:solidFill>
                <a:prstClr val="black">
                  <a:tint val="75000"/>
                </a:prstClr>
              </a:solidFill>
              <a:cs typeface="Arial"/>
              <a:sym typeface="Arial"/>
            </a:endParaRPr>
          </a:p>
        </p:txBody>
      </p:sp>
      <p:sp>
        <p:nvSpPr>
          <p:cNvPr id="5" name="页脚占位符 4"/>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6" name="灯片编号占位符 5"/>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378473971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2023/12/22</a:t>
            </a:fld>
            <a:endParaRPr lang="zh-CN" altLang="en-US" kern="0">
              <a:solidFill>
                <a:prstClr val="black">
                  <a:tint val="75000"/>
                </a:prstClr>
              </a:solidFill>
              <a:cs typeface="Arial"/>
              <a:sym typeface="Arial"/>
            </a:endParaRPr>
          </a:p>
        </p:txBody>
      </p:sp>
      <p:sp>
        <p:nvSpPr>
          <p:cNvPr id="5" name="页脚占位符 4"/>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6" name="灯片编号占位符 5"/>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282174290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6" y="2564613"/>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hasCustomPrompt="1"/>
          </p:nvPr>
        </p:nvSpPr>
        <p:spPr>
          <a:xfrm>
            <a:off x="1247776" y="6884201"/>
            <a:ext cx="15773400" cy="2250282"/>
          </a:xfrm>
        </p:spPr>
        <p:txBody>
          <a:bodyPr/>
          <a:lstStyle>
            <a:lvl1pPr marL="0" indent="0">
              <a:buNone/>
              <a:defRPr sz="3600">
                <a:solidFill>
                  <a:schemeClr val="tx1">
                    <a:tint val="75000"/>
                  </a:schemeClr>
                </a:solidFill>
              </a:defRPr>
            </a:lvl1pPr>
            <a:lvl2pPr marL="685816" indent="0">
              <a:buNone/>
              <a:defRPr sz="3000">
                <a:solidFill>
                  <a:schemeClr val="tx1">
                    <a:tint val="75000"/>
                  </a:schemeClr>
                </a:solidFill>
              </a:defRPr>
            </a:lvl2pPr>
            <a:lvl3pPr marL="1371636" indent="0">
              <a:buNone/>
              <a:defRPr sz="2700">
                <a:solidFill>
                  <a:schemeClr val="tx1">
                    <a:tint val="75000"/>
                  </a:schemeClr>
                </a:solidFill>
              </a:defRPr>
            </a:lvl3pPr>
            <a:lvl4pPr marL="2057452" indent="0">
              <a:buNone/>
              <a:defRPr sz="2400">
                <a:solidFill>
                  <a:schemeClr val="tx1">
                    <a:tint val="75000"/>
                  </a:schemeClr>
                </a:solidFill>
              </a:defRPr>
            </a:lvl4pPr>
            <a:lvl5pPr marL="2743268" indent="0">
              <a:buNone/>
              <a:defRPr sz="2400">
                <a:solidFill>
                  <a:schemeClr val="tx1">
                    <a:tint val="75000"/>
                  </a:schemeClr>
                </a:solidFill>
              </a:defRPr>
            </a:lvl5pPr>
            <a:lvl6pPr marL="3429088" indent="0">
              <a:buNone/>
              <a:defRPr sz="2400">
                <a:solidFill>
                  <a:schemeClr val="tx1">
                    <a:tint val="75000"/>
                  </a:schemeClr>
                </a:solidFill>
              </a:defRPr>
            </a:lvl6pPr>
            <a:lvl7pPr marL="4114904" indent="0">
              <a:buNone/>
              <a:defRPr sz="2400">
                <a:solidFill>
                  <a:schemeClr val="tx1">
                    <a:tint val="75000"/>
                  </a:schemeClr>
                </a:solidFill>
              </a:defRPr>
            </a:lvl7pPr>
            <a:lvl8pPr marL="4800720" indent="0">
              <a:buNone/>
              <a:defRPr sz="2400">
                <a:solidFill>
                  <a:schemeClr val="tx1">
                    <a:tint val="75000"/>
                  </a:schemeClr>
                </a:solidFill>
              </a:defRPr>
            </a:lvl8pPr>
            <a:lvl9pPr marL="5486536" indent="0">
              <a:buNone/>
              <a:defRPr sz="24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2023/12/22</a:t>
            </a:fld>
            <a:endParaRPr lang="zh-CN" altLang="en-US" kern="0">
              <a:solidFill>
                <a:prstClr val="black">
                  <a:tint val="75000"/>
                </a:prstClr>
              </a:solidFill>
              <a:cs typeface="Arial"/>
              <a:sym typeface="Arial"/>
            </a:endParaRPr>
          </a:p>
        </p:txBody>
      </p:sp>
      <p:sp>
        <p:nvSpPr>
          <p:cNvPr id="5" name="页脚占位符 4"/>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6" name="灯片编号占位符 5"/>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39649854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1257300" y="2738438"/>
            <a:ext cx="7772400" cy="652700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9258300" y="2738438"/>
            <a:ext cx="7772400" cy="652700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2023/12/22</a:t>
            </a:fld>
            <a:endParaRPr lang="zh-CN" altLang="en-US" kern="0">
              <a:solidFill>
                <a:prstClr val="black">
                  <a:tint val="75000"/>
                </a:prstClr>
              </a:solidFill>
              <a:cs typeface="Arial"/>
              <a:sym typeface="Arial"/>
            </a:endParaRPr>
          </a:p>
        </p:txBody>
      </p:sp>
      <p:sp>
        <p:nvSpPr>
          <p:cNvPr id="6" name="页脚占位符 5"/>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7" name="灯片编号占位符 6"/>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31925420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91"/>
            <a:ext cx="15773400" cy="1988346"/>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1259687" y="2521746"/>
            <a:ext cx="7736682" cy="1235868"/>
          </a:xfrm>
        </p:spPr>
        <p:txBody>
          <a:bodyPr anchor="b"/>
          <a:lstStyle>
            <a:lvl1pPr marL="0" indent="0">
              <a:buNone/>
              <a:defRPr sz="3600" b="1"/>
            </a:lvl1pPr>
            <a:lvl2pPr marL="685816" indent="0">
              <a:buNone/>
              <a:defRPr sz="3000" b="1"/>
            </a:lvl2pPr>
            <a:lvl3pPr marL="1371636" indent="0">
              <a:buNone/>
              <a:defRPr sz="2700" b="1"/>
            </a:lvl3pPr>
            <a:lvl4pPr marL="2057452" indent="0">
              <a:buNone/>
              <a:defRPr sz="2400" b="1"/>
            </a:lvl4pPr>
            <a:lvl5pPr marL="2743268" indent="0">
              <a:buNone/>
              <a:defRPr sz="2400" b="1"/>
            </a:lvl5pPr>
            <a:lvl6pPr marL="3429088" indent="0">
              <a:buNone/>
              <a:defRPr sz="2400" b="1"/>
            </a:lvl6pPr>
            <a:lvl7pPr marL="4114904" indent="0">
              <a:buNone/>
              <a:defRPr sz="2400" b="1"/>
            </a:lvl7pPr>
            <a:lvl8pPr marL="4800720" indent="0">
              <a:buNone/>
              <a:defRPr sz="2400" b="1"/>
            </a:lvl8pPr>
            <a:lvl9pPr marL="5486536" indent="0">
              <a:buNone/>
              <a:defRPr sz="2400" b="1"/>
            </a:lvl9pPr>
          </a:lstStyle>
          <a:p>
            <a:pPr lvl="0"/>
            <a:r>
              <a:rPr lang="zh-CN" altLang="en-US"/>
              <a:t>编辑母版文本样式</a:t>
            </a:r>
          </a:p>
        </p:txBody>
      </p:sp>
      <p:sp>
        <p:nvSpPr>
          <p:cNvPr id="4" name="内容占位符 3"/>
          <p:cNvSpPr>
            <a:spLocks noGrp="1"/>
          </p:cNvSpPr>
          <p:nvPr>
            <p:ph sz="half" idx="2" hasCustomPrompt="1"/>
          </p:nvPr>
        </p:nvSpPr>
        <p:spPr>
          <a:xfrm>
            <a:off x="1259687" y="3757619"/>
            <a:ext cx="77366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9258305" y="2521746"/>
            <a:ext cx="7774782" cy="1235868"/>
          </a:xfrm>
        </p:spPr>
        <p:txBody>
          <a:bodyPr anchor="b"/>
          <a:lstStyle>
            <a:lvl1pPr marL="0" indent="0">
              <a:buNone/>
              <a:defRPr sz="3600" b="1"/>
            </a:lvl1pPr>
            <a:lvl2pPr marL="685816" indent="0">
              <a:buNone/>
              <a:defRPr sz="3000" b="1"/>
            </a:lvl2pPr>
            <a:lvl3pPr marL="1371636" indent="0">
              <a:buNone/>
              <a:defRPr sz="2700" b="1"/>
            </a:lvl3pPr>
            <a:lvl4pPr marL="2057452" indent="0">
              <a:buNone/>
              <a:defRPr sz="2400" b="1"/>
            </a:lvl4pPr>
            <a:lvl5pPr marL="2743268" indent="0">
              <a:buNone/>
              <a:defRPr sz="2400" b="1"/>
            </a:lvl5pPr>
            <a:lvl6pPr marL="3429088" indent="0">
              <a:buNone/>
              <a:defRPr sz="2400" b="1"/>
            </a:lvl6pPr>
            <a:lvl7pPr marL="4114904" indent="0">
              <a:buNone/>
              <a:defRPr sz="2400" b="1"/>
            </a:lvl7pPr>
            <a:lvl8pPr marL="4800720" indent="0">
              <a:buNone/>
              <a:defRPr sz="2400" b="1"/>
            </a:lvl8pPr>
            <a:lvl9pPr marL="5486536" indent="0">
              <a:buNone/>
              <a:defRPr sz="2400" b="1"/>
            </a:lvl9pPr>
          </a:lstStyle>
          <a:p>
            <a:pPr lvl="0"/>
            <a:r>
              <a:rPr lang="zh-CN" altLang="en-US"/>
              <a:t>编辑母版文本样式</a:t>
            </a:r>
          </a:p>
        </p:txBody>
      </p:sp>
      <p:sp>
        <p:nvSpPr>
          <p:cNvPr id="6" name="内容占位符 5"/>
          <p:cNvSpPr>
            <a:spLocks noGrp="1"/>
          </p:cNvSpPr>
          <p:nvPr>
            <p:ph sz="quarter" idx="4" hasCustomPrompt="1"/>
          </p:nvPr>
        </p:nvSpPr>
        <p:spPr>
          <a:xfrm>
            <a:off x="9258305" y="3757619"/>
            <a:ext cx="77747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2023/12/22</a:t>
            </a:fld>
            <a:endParaRPr lang="zh-CN" altLang="en-US" kern="0">
              <a:solidFill>
                <a:prstClr val="black">
                  <a:tint val="75000"/>
                </a:prstClr>
              </a:solidFill>
              <a:cs typeface="Arial"/>
              <a:sym typeface="Arial"/>
            </a:endParaRPr>
          </a:p>
        </p:txBody>
      </p:sp>
      <p:sp>
        <p:nvSpPr>
          <p:cNvPr id="8" name="页脚占位符 7"/>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9" name="灯片编号占位符 8"/>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15924718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2023/12/22</a:t>
            </a:fld>
            <a:endParaRPr lang="zh-CN" altLang="en-US" kern="0">
              <a:solidFill>
                <a:prstClr val="black">
                  <a:tint val="75000"/>
                </a:prstClr>
              </a:solidFill>
              <a:cs typeface="Arial"/>
              <a:sym typeface="Arial"/>
            </a:endParaRPr>
          </a:p>
        </p:txBody>
      </p:sp>
      <p:sp>
        <p:nvSpPr>
          <p:cNvPr id="4" name="页脚占位符 3"/>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5" name="灯片编号占位符 4"/>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179246189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2023/12/22</a:t>
            </a:fld>
            <a:endParaRPr lang="zh-CN" altLang="en-US" kern="0">
              <a:solidFill>
                <a:prstClr val="black">
                  <a:tint val="75000"/>
                </a:prstClr>
              </a:solidFill>
              <a:cs typeface="Arial"/>
              <a:sym typeface="Arial"/>
            </a:endParaRPr>
          </a:p>
        </p:txBody>
      </p:sp>
      <p:sp>
        <p:nvSpPr>
          <p:cNvPr id="3" name="页脚占位符 2"/>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4" name="灯片编号占位符 3"/>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1644902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8"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hasCustomPrompt="1"/>
          </p:nvPr>
        </p:nvSpPr>
        <p:spPr>
          <a:xfrm>
            <a:off x="7774782" y="1481143"/>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1259688" y="3086105"/>
            <a:ext cx="5898356" cy="5717382"/>
          </a:xfrm>
        </p:spPr>
        <p:txBody>
          <a:bodyPr/>
          <a:lstStyle>
            <a:lvl1pPr marL="0" indent="0">
              <a:buNone/>
              <a:defRPr sz="2400"/>
            </a:lvl1pPr>
            <a:lvl2pPr marL="685816" indent="0">
              <a:buNone/>
              <a:defRPr sz="2100"/>
            </a:lvl2pPr>
            <a:lvl3pPr marL="1371636" indent="0">
              <a:buNone/>
              <a:defRPr sz="1800"/>
            </a:lvl3pPr>
            <a:lvl4pPr marL="2057452" indent="0">
              <a:buNone/>
              <a:defRPr sz="1500"/>
            </a:lvl4pPr>
            <a:lvl5pPr marL="2743268" indent="0">
              <a:buNone/>
              <a:defRPr sz="1500"/>
            </a:lvl5pPr>
            <a:lvl6pPr marL="3429088" indent="0">
              <a:buNone/>
              <a:defRPr sz="1500"/>
            </a:lvl6pPr>
            <a:lvl7pPr marL="4114904" indent="0">
              <a:buNone/>
              <a:defRPr sz="1500"/>
            </a:lvl7pPr>
            <a:lvl8pPr marL="4800720" indent="0">
              <a:buNone/>
              <a:defRPr sz="1500"/>
            </a:lvl8pPr>
            <a:lvl9pPr marL="5486536"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2023/12/22</a:t>
            </a:fld>
            <a:endParaRPr lang="zh-CN" altLang="en-US" kern="0">
              <a:solidFill>
                <a:prstClr val="black">
                  <a:tint val="75000"/>
                </a:prstClr>
              </a:solidFill>
              <a:cs typeface="Arial"/>
              <a:sym typeface="Arial"/>
            </a:endParaRPr>
          </a:p>
        </p:txBody>
      </p:sp>
      <p:sp>
        <p:nvSpPr>
          <p:cNvPr id="6" name="页脚占位符 5"/>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7" name="灯片编号占位符 6"/>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2553295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8"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43"/>
            <a:ext cx="9258300" cy="7310438"/>
          </a:xfrm>
        </p:spPr>
        <p:txBody>
          <a:bodyPr/>
          <a:lstStyle>
            <a:lvl1pPr marL="0" indent="0">
              <a:buNone/>
              <a:defRPr sz="4800"/>
            </a:lvl1pPr>
            <a:lvl2pPr marL="685816" indent="0">
              <a:buNone/>
              <a:defRPr sz="4200"/>
            </a:lvl2pPr>
            <a:lvl3pPr marL="1371636" indent="0">
              <a:buNone/>
              <a:defRPr sz="3600"/>
            </a:lvl3pPr>
            <a:lvl4pPr marL="2057452" indent="0">
              <a:buNone/>
              <a:defRPr sz="3000"/>
            </a:lvl4pPr>
            <a:lvl5pPr marL="2743268" indent="0">
              <a:buNone/>
              <a:defRPr sz="3000"/>
            </a:lvl5pPr>
            <a:lvl6pPr marL="3429088" indent="0">
              <a:buNone/>
              <a:defRPr sz="3000"/>
            </a:lvl6pPr>
            <a:lvl7pPr marL="4114904" indent="0">
              <a:buNone/>
              <a:defRPr sz="3000"/>
            </a:lvl7pPr>
            <a:lvl8pPr marL="4800720" indent="0">
              <a:buNone/>
              <a:defRPr sz="3000"/>
            </a:lvl8pPr>
            <a:lvl9pPr marL="5486536" indent="0">
              <a:buNone/>
              <a:defRPr sz="3000"/>
            </a:lvl9pPr>
          </a:lstStyle>
          <a:p>
            <a:endParaRPr lang="zh-CN" altLang="en-US"/>
          </a:p>
        </p:txBody>
      </p:sp>
      <p:sp>
        <p:nvSpPr>
          <p:cNvPr id="4" name="文本占位符 3"/>
          <p:cNvSpPr>
            <a:spLocks noGrp="1"/>
          </p:cNvSpPr>
          <p:nvPr>
            <p:ph type="body" sz="half" idx="2" hasCustomPrompt="1"/>
          </p:nvPr>
        </p:nvSpPr>
        <p:spPr>
          <a:xfrm>
            <a:off x="1259688" y="3086105"/>
            <a:ext cx="5898356" cy="5717382"/>
          </a:xfrm>
        </p:spPr>
        <p:txBody>
          <a:bodyPr/>
          <a:lstStyle>
            <a:lvl1pPr marL="0" indent="0">
              <a:buNone/>
              <a:defRPr sz="2400"/>
            </a:lvl1pPr>
            <a:lvl2pPr marL="685816" indent="0">
              <a:buNone/>
              <a:defRPr sz="2100"/>
            </a:lvl2pPr>
            <a:lvl3pPr marL="1371636" indent="0">
              <a:buNone/>
              <a:defRPr sz="1800"/>
            </a:lvl3pPr>
            <a:lvl4pPr marL="2057452" indent="0">
              <a:buNone/>
              <a:defRPr sz="1500"/>
            </a:lvl4pPr>
            <a:lvl5pPr marL="2743268" indent="0">
              <a:buNone/>
              <a:defRPr sz="1500"/>
            </a:lvl5pPr>
            <a:lvl6pPr marL="3429088" indent="0">
              <a:buNone/>
              <a:defRPr sz="1500"/>
            </a:lvl6pPr>
            <a:lvl7pPr marL="4114904" indent="0">
              <a:buNone/>
              <a:defRPr sz="1500"/>
            </a:lvl7pPr>
            <a:lvl8pPr marL="4800720" indent="0">
              <a:buNone/>
              <a:defRPr sz="1500"/>
            </a:lvl8pPr>
            <a:lvl9pPr marL="5486536"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2023/12/22</a:t>
            </a:fld>
            <a:endParaRPr lang="zh-CN" altLang="en-US" kern="0">
              <a:solidFill>
                <a:prstClr val="black">
                  <a:tint val="75000"/>
                </a:prstClr>
              </a:solidFill>
              <a:cs typeface="Arial"/>
              <a:sym typeface="Arial"/>
            </a:endParaRPr>
          </a:p>
        </p:txBody>
      </p:sp>
      <p:sp>
        <p:nvSpPr>
          <p:cNvPr id="6" name="页脚占位符 5"/>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7" name="灯片编号占位符 6"/>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195950457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2023/12/22</a:t>
            </a:fld>
            <a:endParaRPr lang="zh-CN" altLang="en-US" kern="0">
              <a:solidFill>
                <a:prstClr val="black">
                  <a:tint val="75000"/>
                </a:prstClr>
              </a:solidFill>
              <a:cs typeface="Arial"/>
              <a:sym typeface="Arial"/>
            </a:endParaRPr>
          </a:p>
        </p:txBody>
      </p:sp>
      <p:sp>
        <p:nvSpPr>
          <p:cNvPr id="5" name="页脚占位符 4"/>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6" name="灯片编号占位符 5"/>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27045553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3" y="547693"/>
            <a:ext cx="3943350" cy="871775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1257305" y="547693"/>
            <a:ext cx="11601450" cy="871775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2023/12/22</a:t>
            </a:fld>
            <a:endParaRPr lang="zh-CN" altLang="en-US" kern="0">
              <a:solidFill>
                <a:prstClr val="black">
                  <a:tint val="75000"/>
                </a:prstClr>
              </a:solidFill>
              <a:cs typeface="Arial"/>
              <a:sym typeface="Arial"/>
            </a:endParaRPr>
          </a:p>
        </p:txBody>
      </p:sp>
      <p:sp>
        <p:nvSpPr>
          <p:cNvPr id="5" name="页脚占位符 4"/>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6" name="灯片编号占位符 5"/>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2980606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2286000" y="1683546"/>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2286000" y="5403060"/>
            <a:ext cx="13716000" cy="2483644"/>
          </a:xfrm>
        </p:spPr>
        <p:txBody>
          <a:bodyPr/>
          <a:lstStyle>
            <a:lvl1pPr marL="0" indent="0" algn="ctr">
              <a:buNone/>
              <a:defRPr sz="3600"/>
            </a:lvl1pPr>
            <a:lvl2pPr marL="685834" indent="0" algn="ctr">
              <a:buNone/>
              <a:defRPr sz="3000"/>
            </a:lvl2pPr>
            <a:lvl3pPr marL="1371670" indent="0" algn="ctr">
              <a:buNone/>
              <a:defRPr sz="2700"/>
            </a:lvl3pPr>
            <a:lvl4pPr marL="2057504" indent="0" algn="ctr">
              <a:buNone/>
              <a:defRPr sz="2400"/>
            </a:lvl4pPr>
            <a:lvl5pPr marL="2743336" indent="0" algn="ctr">
              <a:buNone/>
              <a:defRPr sz="2400"/>
            </a:lvl5pPr>
            <a:lvl6pPr marL="3429172" indent="0" algn="ctr">
              <a:buNone/>
              <a:defRPr sz="2400"/>
            </a:lvl6pPr>
            <a:lvl7pPr marL="4115006" indent="0" algn="ctr">
              <a:buNone/>
              <a:defRPr sz="2400"/>
            </a:lvl7pPr>
            <a:lvl8pPr marL="4800840" indent="0" algn="ctr">
              <a:buNone/>
              <a:defRPr sz="2400"/>
            </a:lvl8pPr>
            <a:lvl9pPr marL="5486674"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pPr defTabSz="1828800">
              <a:buClr>
                <a:srgbClr val="000000"/>
              </a:buClr>
              <a:defRPr/>
            </a:pPr>
            <a:fld id="{2B8C012C-B1B7-47F6-B168-A941E97A73A9}" type="datetimeFigureOut">
              <a:rPr lang="en-US" kern="0" smtClean="0">
                <a:solidFill>
                  <a:prstClr val="black">
                    <a:tint val="75000"/>
                  </a:prstClr>
                </a:solidFill>
                <a:latin typeface="Arial"/>
                <a:cs typeface="Arial"/>
                <a:sym typeface="Arial"/>
              </a:rPr>
              <a:pPr defTabSz="1828800">
                <a:buClr>
                  <a:srgbClr val="000000"/>
                </a:buClr>
                <a:defRPr/>
              </a:pPr>
              <a:t>12/22/2023</a:t>
            </a:fld>
            <a:endParaRPr lang="en-US" kern="0">
              <a:solidFill>
                <a:prstClr val="black">
                  <a:tint val="75000"/>
                </a:prstClr>
              </a:solidFill>
              <a:latin typeface="Arial"/>
              <a:cs typeface="Arial"/>
              <a:sym typeface="Arial"/>
            </a:endParaRPr>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pPr defTabSz="1828800">
              <a:buClr>
                <a:srgbClr val="000000"/>
              </a:buClr>
              <a:defRPr/>
            </a:pPr>
            <a:endParaRPr lang="en-US" kern="0">
              <a:solidFill>
                <a:prstClr val="black">
                  <a:tint val="75000"/>
                </a:prstClr>
              </a:solidFill>
              <a:latin typeface="Arial"/>
              <a:cs typeface="Arial"/>
              <a:sym typeface="Arial"/>
            </a:endParaRPr>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pPr defTabSz="1828800">
              <a:buClr>
                <a:srgbClr val="000000"/>
              </a:buClr>
              <a:defRPr/>
            </a:pPr>
            <a:fld id="{91EC7793-07B9-4429-92E8-8730EA770269}" type="slidenum">
              <a:rPr lang="en-US" kern="0" smtClean="0">
                <a:solidFill>
                  <a:prstClr val="black">
                    <a:tint val="75000"/>
                  </a:prstClr>
                </a:solidFill>
                <a:latin typeface="Arial"/>
                <a:cs typeface="Arial"/>
                <a:sym typeface="Arial"/>
              </a:rPr>
              <a:pPr defTabSz="1828800">
                <a:buClr>
                  <a:srgbClr val="000000"/>
                </a:buClr>
                <a:defRP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34566657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pPr defTabSz="1828800">
              <a:buClr>
                <a:srgbClr val="000000"/>
              </a:buClr>
              <a:defRPr/>
            </a:pPr>
            <a:fld id="{2B8C012C-B1B7-47F6-B168-A941E97A73A9}" type="datetimeFigureOut">
              <a:rPr lang="en-US" kern="0" smtClean="0">
                <a:solidFill>
                  <a:prstClr val="black">
                    <a:tint val="75000"/>
                  </a:prstClr>
                </a:solidFill>
                <a:latin typeface="Arial"/>
                <a:cs typeface="Arial"/>
                <a:sym typeface="Arial"/>
              </a:rPr>
              <a:pPr defTabSz="1828800">
                <a:buClr>
                  <a:srgbClr val="000000"/>
                </a:buClr>
                <a:defRPr/>
              </a:pPr>
              <a:t>12/22/2023</a:t>
            </a:fld>
            <a:endParaRPr lang="en-US" kern="0">
              <a:solidFill>
                <a:prstClr val="black">
                  <a:tint val="75000"/>
                </a:prstClr>
              </a:solidFill>
              <a:latin typeface="Arial"/>
              <a:cs typeface="Arial"/>
              <a:sym typeface="Arial"/>
            </a:endParaRPr>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pPr defTabSz="1828800">
              <a:buClr>
                <a:srgbClr val="000000"/>
              </a:buClr>
              <a:defRPr/>
            </a:pPr>
            <a:endParaRPr lang="en-US" kern="0">
              <a:solidFill>
                <a:prstClr val="black">
                  <a:tint val="75000"/>
                </a:prstClr>
              </a:solidFill>
              <a:latin typeface="Arial"/>
              <a:cs typeface="Arial"/>
              <a:sym typeface="Arial"/>
            </a:endParaRPr>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pPr defTabSz="1828800">
              <a:buClr>
                <a:srgbClr val="000000"/>
              </a:buClr>
              <a:defRPr/>
            </a:pPr>
            <a:fld id="{91EC7793-07B9-4429-92E8-8730EA770269}" type="slidenum">
              <a:rPr lang="en-US" kern="0" smtClean="0">
                <a:solidFill>
                  <a:prstClr val="black">
                    <a:tint val="75000"/>
                  </a:prstClr>
                </a:solidFill>
                <a:latin typeface="Arial"/>
                <a:cs typeface="Arial"/>
                <a:sym typeface="Arial"/>
              </a:rPr>
              <a:pPr defTabSz="1828800">
                <a:buClr>
                  <a:srgbClr val="000000"/>
                </a:buClr>
                <a:defRP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3288139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1247776" y="2564611"/>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1247776" y="6884199"/>
            <a:ext cx="15773400" cy="2250282"/>
          </a:xfrm>
        </p:spPr>
        <p:txBody>
          <a:bodyPr/>
          <a:lstStyle>
            <a:lvl1pPr marL="0" indent="0">
              <a:buNone/>
              <a:defRPr sz="3600">
                <a:solidFill>
                  <a:schemeClr val="tx1">
                    <a:tint val="75000"/>
                  </a:schemeClr>
                </a:solidFill>
              </a:defRPr>
            </a:lvl1pPr>
            <a:lvl2pPr marL="685834" indent="0">
              <a:buNone/>
              <a:defRPr sz="3000">
                <a:solidFill>
                  <a:schemeClr val="tx1">
                    <a:tint val="75000"/>
                  </a:schemeClr>
                </a:solidFill>
              </a:defRPr>
            </a:lvl2pPr>
            <a:lvl3pPr marL="1371670" indent="0">
              <a:buNone/>
              <a:defRPr sz="2700">
                <a:solidFill>
                  <a:schemeClr val="tx1">
                    <a:tint val="75000"/>
                  </a:schemeClr>
                </a:solidFill>
              </a:defRPr>
            </a:lvl3pPr>
            <a:lvl4pPr marL="2057504" indent="0">
              <a:buNone/>
              <a:defRPr sz="2400">
                <a:solidFill>
                  <a:schemeClr val="tx1">
                    <a:tint val="75000"/>
                  </a:schemeClr>
                </a:solidFill>
              </a:defRPr>
            </a:lvl4pPr>
            <a:lvl5pPr marL="2743336" indent="0">
              <a:buNone/>
              <a:defRPr sz="2400">
                <a:solidFill>
                  <a:schemeClr val="tx1">
                    <a:tint val="75000"/>
                  </a:schemeClr>
                </a:solidFill>
              </a:defRPr>
            </a:lvl5pPr>
            <a:lvl6pPr marL="3429172" indent="0">
              <a:buNone/>
              <a:defRPr sz="2400">
                <a:solidFill>
                  <a:schemeClr val="tx1">
                    <a:tint val="75000"/>
                  </a:schemeClr>
                </a:solidFill>
              </a:defRPr>
            </a:lvl6pPr>
            <a:lvl7pPr marL="4115006" indent="0">
              <a:buNone/>
              <a:defRPr sz="2400">
                <a:solidFill>
                  <a:schemeClr val="tx1">
                    <a:tint val="75000"/>
                  </a:schemeClr>
                </a:solidFill>
              </a:defRPr>
            </a:lvl7pPr>
            <a:lvl8pPr marL="4800840" indent="0">
              <a:buNone/>
              <a:defRPr sz="2400">
                <a:solidFill>
                  <a:schemeClr val="tx1">
                    <a:tint val="75000"/>
                  </a:schemeClr>
                </a:solidFill>
              </a:defRPr>
            </a:lvl8pPr>
            <a:lvl9pPr marL="5486674"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pPr defTabSz="1828800">
              <a:buClr>
                <a:srgbClr val="000000"/>
              </a:buClr>
              <a:defRPr/>
            </a:pPr>
            <a:fld id="{2B8C012C-B1B7-47F6-B168-A941E97A73A9}" type="datetimeFigureOut">
              <a:rPr lang="en-US" kern="0" smtClean="0">
                <a:solidFill>
                  <a:prstClr val="black">
                    <a:tint val="75000"/>
                  </a:prstClr>
                </a:solidFill>
                <a:latin typeface="Arial"/>
                <a:cs typeface="Arial"/>
                <a:sym typeface="Arial"/>
              </a:rPr>
              <a:pPr defTabSz="1828800">
                <a:buClr>
                  <a:srgbClr val="000000"/>
                </a:buClr>
                <a:defRPr/>
              </a:pPr>
              <a:t>12/22/2023</a:t>
            </a:fld>
            <a:endParaRPr lang="en-US" kern="0">
              <a:solidFill>
                <a:prstClr val="black">
                  <a:tint val="75000"/>
                </a:prstClr>
              </a:solidFill>
              <a:latin typeface="Arial"/>
              <a:cs typeface="Arial"/>
              <a:sym typeface="Arial"/>
            </a:endParaRPr>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pPr defTabSz="1828800">
              <a:buClr>
                <a:srgbClr val="000000"/>
              </a:buClr>
              <a:defRPr/>
            </a:pPr>
            <a:endParaRPr lang="en-US" kern="0">
              <a:solidFill>
                <a:prstClr val="black">
                  <a:tint val="75000"/>
                </a:prstClr>
              </a:solidFill>
              <a:latin typeface="Arial"/>
              <a:cs typeface="Arial"/>
              <a:sym typeface="Arial"/>
            </a:endParaRPr>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pPr defTabSz="1828800">
              <a:buClr>
                <a:srgbClr val="000000"/>
              </a:buClr>
              <a:defRPr/>
            </a:pPr>
            <a:fld id="{91EC7793-07B9-4429-92E8-8730EA770269}" type="slidenum">
              <a:rPr lang="en-US" kern="0" smtClean="0">
                <a:solidFill>
                  <a:prstClr val="black">
                    <a:tint val="75000"/>
                  </a:prstClr>
                </a:solidFill>
                <a:latin typeface="Arial"/>
                <a:cs typeface="Arial"/>
                <a:sym typeface="Arial"/>
              </a:rPr>
              <a:pPr defTabSz="1828800">
                <a:buClr>
                  <a:srgbClr val="000000"/>
                </a:buClr>
                <a:defRP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5564227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1257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9258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pPr defTabSz="1828800">
              <a:buClr>
                <a:srgbClr val="000000"/>
              </a:buClr>
              <a:defRPr/>
            </a:pPr>
            <a:fld id="{2B8C012C-B1B7-47F6-B168-A941E97A73A9}" type="datetimeFigureOut">
              <a:rPr lang="en-US" kern="0" smtClean="0">
                <a:solidFill>
                  <a:prstClr val="black">
                    <a:tint val="75000"/>
                  </a:prstClr>
                </a:solidFill>
                <a:latin typeface="Arial"/>
                <a:cs typeface="Arial"/>
                <a:sym typeface="Arial"/>
              </a:rPr>
              <a:pPr defTabSz="1828800">
                <a:buClr>
                  <a:srgbClr val="000000"/>
                </a:buClr>
                <a:defRPr/>
              </a:pPr>
              <a:t>12/22/2023</a:t>
            </a:fld>
            <a:endParaRPr lang="en-US" kern="0">
              <a:solidFill>
                <a:prstClr val="black">
                  <a:tint val="75000"/>
                </a:prstClr>
              </a:solidFill>
              <a:latin typeface="Arial"/>
              <a:cs typeface="Arial"/>
              <a:sym typeface="Arial"/>
            </a:endParaRPr>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pPr defTabSz="1828800">
              <a:buClr>
                <a:srgbClr val="000000"/>
              </a:buClr>
              <a:defRPr/>
            </a:pPr>
            <a:endParaRPr lang="en-US" kern="0">
              <a:solidFill>
                <a:prstClr val="black">
                  <a:tint val="75000"/>
                </a:prstClr>
              </a:solidFill>
              <a:latin typeface="Arial"/>
              <a:cs typeface="Arial"/>
              <a:sym typeface="Arial"/>
            </a:endParaRPr>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pPr defTabSz="1828800">
              <a:buClr>
                <a:srgbClr val="000000"/>
              </a:buClr>
              <a:defRPr/>
            </a:pPr>
            <a:fld id="{91EC7793-07B9-4429-92E8-8730EA770269}" type="slidenum">
              <a:rPr lang="en-US" kern="0" smtClean="0">
                <a:solidFill>
                  <a:prstClr val="black">
                    <a:tint val="75000"/>
                  </a:prstClr>
                </a:solidFill>
                <a:latin typeface="Arial"/>
                <a:cs typeface="Arial"/>
                <a:sym typeface="Arial"/>
              </a:rPr>
              <a:pPr defTabSz="1828800">
                <a:buClr>
                  <a:srgbClr val="000000"/>
                </a:buClr>
                <a:defRP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37447183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1259682" y="547691"/>
            <a:ext cx="15773400" cy="1988346"/>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1259687" y="2521746"/>
            <a:ext cx="7736682" cy="1235868"/>
          </a:xfrm>
        </p:spPr>
        <p:txBody>
          <a:bodyPr anchor="b"/>
          <a:lstStyle>
            <a:lvl1pPr marL="0" indent="0">
              <a:buNone/>
              <a:defRPr sz="3600" b="1"/>
            </a:lvl1pPr>
            <a:lvl2pPr marL="685834" indent="0">
              <a:buNone/>
              <a:defRPr sz="3000" b="1"/>
            </a:lvl2pPr>
            <a:lvl3pPr marL="1371670" indent="0">
              <a:buNone/>
              <a:defRPr sz="2700" b="1"/>
            </a:lvl3pPr>
            <a:lvl4pPr marL="2057504" indent="0">
              <a:buNone/>
              <a:defRPr sz="2400" b="1"/>
            </a:lvl4pPr>
            <a:lvl5pPr marL="2743336" indent="0">
              <a:buNone/>
              <a:defRPr sz="2400" b="1"/>
            </a:lvl5pPr>
            <a:lvl6pPr marL="3429172" indent="0">
              <a:buNone/>
              <a:defRPr sz="2400" b="1"/>
            </a:lvl6pPr>
            <a:lvl7pPr marL="4115006" indent="0">
              <a:buNone/>
              <a:defRPr sz="2400" b="1"/>
            </a:lvl7pPr>
            <a:lvl8pPr marL="4800840" indent="0">
              <a:buNone/>
              <a:defRPr sz="2400" b="1"/>
            </a:lvl8pPr>
            <a:lvl9pPr marL="5486674"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1259687" y="3757617"/>
            <a:ext cx="77366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9258303" y="2521746"/>
            <a:ext cx="7774782" cy="1235868"/>
          </a:xfrm>
        </p:spPr>
        <p:txBody>
          <a:bodyPr anchor="b"/>
          <a:lstStyle>
            <a:lvl1pPr marL="0" indent="0">
              <a:buNone/>
              <a:defRPr sz="3600" b="1"/>
            </a:lvl1pPr>
            <a:lvl2pPr marL="685834" indent="0">
              <a:buNone/>
              <a:defRPr sz="3000" b="1"/>
            </a:lvl2pPr>
            <a:lvl3pPr marL="1371670" indent="0">
              <a:buNone/>
              <a:defRPr sz="2700" b="1"/>
            </a:lvl3pPr>
            <a:lvl4pPr marL="2057504" indent="0">
              <a:buNone/>
              <a:defRPr sz="2400" b="1"/>
            </a:lvl4pPr>
            <a:lvl5pPr marL="2743336" indent="0">
              <a:buNone/>
              <a:defRPr sz="2400" b="1"/>
            </a:lvl5pPr>
            <a:lvl6pPr marL="3429172" indent="0">
              <a:buNone/>
              <a:defRPr sz="2400" b="1"/>
            </a:lvl6pPr>
            <a:lvl7pPr marL="4115006" indent="0">
              <a:buNone/>
              <a:defRPr sz="2400" b="1"/>
            </a:lvl7pPr>
            <a:lvl8pPr marL="4800840" indent="0">
              <a:buNone/>
              <a:defRPr sz="2400" b="1"/>
            </a:lvl8pPr>
            <a:lvl9pPr marL="5486674"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9258303" y="3757617"/>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pPr defTabSz="1828800">
              <a:buClr>
                <a:srgbClr val="000000"/>
              </a:buClr>
              <a:defRPr/>
            </a:pPr>
            <a:fld id="{2B8C012C-B1B7-47F6-B168-A941E97A73A9}" type="datetimeFigureOut">
              <a:rPr lang="en-US" kern="0" smtClean="0">
                <a:solidFill>
                  <a:prstClr val="black">
                    <a:tint val="75000"/>
                  </a:prstClr>
                </a:solidFill>
                <a:latin typeface="Arial"/>
                <a:cs typeface="Arial"/>
                <a:sym typeface="Arial"/>
              </a:rPr>
              <a:pPr defTabSz="1828800">
                <a:buClr>
                  <a:srgbClr val="000000"/>
                </a:buClr>
                <a:defRPr/>
              </a:pPr>
              <a:t>12/22/2023</a:t>
            </a:fld>
            <a:endParaRPr lang="en-US" kern="0">
              <a:solidFill>
                <a:prstClr val="black">
                  <a:tint val="75000"/>
                </a:prstClr>
              </a:solidFill>
              <a:latin typeface="Arial"/>
              <a:cs typeface="Arial"/>
              <a:sym typeface="Arial"/>
            </a:endParaRPr>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pPr defTabSz="1828800">
              <a:buClr>
                <a:srgbClr val="000000"/>
              </a:buClr>
              <a:defRPr/>
            </a:pPr>
            <a:endParaRPr lang="en-US" kern="0">
              <a:solidFill>
                <a:prstClr val="black">
                  <a:tint val="75000"/>
                </a:prstClr>
              </a:solidFill>
              <a:latin typeface="Arial"/>
              <a:cs typeface="Arial"/>
              <a:sym typeface="Arial"/>
            </a:endParaRPr>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pPr defTabSz="1828800">
              <a:buClr>
                <a:srgbClr val="000000"/>
              </a:buClr>
              <a:defRPr/>
            </a:pPr>
            <a:fld id="{91EC7793-07B9-4429-92E8-8730EA770269}" type="slidenum">
              <a:rPr lang="en-US" kern="0" smtClean="0">
                <a:solidFill>
                  <a:prstClr val="black">
                    <a:tint val="75000"/>
                  </a:prstClr>
                </a:solidFill>
                <a:latin typeface="Arial"/>
                <a:cs typeface="Arial"/>
                <a:sym typeface="Arial"/>
              </a:rPr>
              <a:pPr defTabSz="1828800">
                <a:buClr>
                  <a:srgbClr val="000000"/>
                </a:buClr>
                <a:defRP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32989869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pPr defTabSz="1828800">
              <a:buClr>
                <a:srgbClr val="000000"/>
              </a:buClr>
              <a:defRPr/>
            </a:pPr>
            <a:fld id="{2B8C012C-B1B7-47F6-B168-A941E97A73A9}" type="datetimeFigureOut">
              <a:rPr lang="en-US" kern="0" smtClean="0">
                <a:solidFill>
                  <a:prstClr val="black">
                    <a:tint val="75000"/>
                  </a:prstClr>
                </a:solidFill>
                <a:latin typeface="Arial"/>
                <a:cs typeface="Arial"/>
                <a:sym typeface="Arial"/>
              </a:rPr>
              <a:pPr defTabSz="1828800">
                <a:buClr>
                  <a:srgbClr val="000000"/>
                </a:buClr>
                <a:defRPr/>
              </a:pPr>
              <a:t>12/22/2023</a:t>
            </a:fld>
            <a:endParaRPr lang="en-US" kern="0">
              <a:solidFill>
                <a:prstClr val="black">
                  <a:tint val="75000"/>
                </a:prstClr>
              </a:solidFill>
              <a:latin typeface="Arial"/>
              <a:cs typeface="Arial"/>
              <a:sym typeface="Arial"/>
            </a:endParaRPr>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pPr defTabSz="1828800">
              <a:buClr>
                <a:srgbClr val="000000"/>
              </a:buClr>
              <a:defRPr/>
            </a:pPr>
            <a:endParaRPr lang="en-US" kern="0">
              <a:solidFill>
                <a:prstClr val="black">
                  <a:tint val="75000"/>
                </a:prstClr>
              </a:solidFill>
              <a:latin typeface="Arial"/>
              <a:cs typeface="Arial"/>
              <a:sym typeface="Arial"/>
            </a:endParaRPr>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pPr defTabSz="1828800">
              <a:buClr>
                <a:srgbClr val="000000"/>
              </a:buClr>
              <a:defRPr/>
            </a:pPr>
            <a:fld id="{91EC7793-07B9-4429-92E8-8730EA770269}" type="slidenum">
              <a:rPr lang="en-US" kern="0" smtClean="0">
                <a:solidFill>
                  <a:prstClr val="black">
                    <a:tint val="75000"/>
                  </a:prstClr>
                </a:solidFill>
                <a:latin typeface="Arial"/>
                <a:cs typeface="Arial"/>
                <a:sym typeface="Arial"/>
              </a:rPr>
              <a:pPr defTabSz="1828800">
                <a:buClr>
                  <a:srgbClr val="000000"/>
                </a:buClr>
                <a:defRP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27681331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pPr defTabSz="1828800">
              <a:buClr>
                <a:srgbClr val="000000"/>
              </a:buClr>
              <a:defRPr/>
            </a:pPr>
            <a:fld id="{2B8C012C-B1B7-47F6-B168-A941E97A73A9}" type="datetimeFigureOut">
              <a:rPr lang="en-US" kern="0" smtClean="0">
                <a:solidFill>
                  <a:prstClr val="black">
                    <a:tint val="75000"/>
                  </a:prstClr>
                </a:solidFill>
                <a:latin typeface="Arial"/>
                <a:cs typeface="Arial"/>
                <a:sym typeface="Arial"/>
              </a:rPr>
              <a:pPr defTabSz="1828800">
                <a:buClr>
                  <a:srgbClr val="000000"/>
                </a:buClr>
                <a:defRPr/>
              </a:pPr>
              <a:t>12/22/2023</a:t>
            </a:fld>
            <a:endParaRPr lang="en-US" kern="0">
              <a:solidFill>
                <a:prstClr val="black">
                  <a:tint val="75000"/>
                </a:prstClr>
              </a:solidFill>
              <a:latin typeface="Arial"/>
              <a:cs typeface="Arial"/>
              <a:sym typeface="Arial"/>
            </a:endParaRPr>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pPr defTabSz="1828800">
              <a:buClr>
                <a:srgbClr val="000000"/>
              </a:buClr>
              <a:defRPr/>
            </a:pPr>
            <a:endParaRPr lang="en-US" kern="0">
              <a:solidFill>
                <a:prstClr val="black">
                  <a:tint val="75000"/>
                </a:prstClr>
              </a:solidFill>
              <a:latin typeface="Arial"/>
              <a:cs typeface="Arial"/>
              <a:sym typeface="Arial"/>
            </a:endParaRPr>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pPr defTabSz="1828800">
              <a:buClr>
                <a:srgbClr val="000000"/>
              </a:buClr>
              <a:defRPr/>
            </a:pPr>
            <a:fld id="{91EC7793-07B9-4429-92E8-8730EA770269}" type="slidenum">
              <a:rPr lang="en-US" kern="0" smtClean="0">
                <a:solidFill>
                  <a:prstClr val="black">
                    <a:tint val="75000"/>
                  </a:prstClr>
                </a:solidFill>
                <a:latin typeface="Arial"/>
                <a:cs typeface="Arial"/>
                <a:sym typeface="Arial"/>
              </a:rPr>
              <a:pPr defTabSz="1828800">
                <a:buClr>
                  <a:srgbClr val="000000"/>
                </a:buClr>
                <a:defRP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16461087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1259686"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7774782" y="1481141"/>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1259686" y="3086103"/>
            <a:ext cx="5898356" cy="5717382"/>
          </a:xfrm>
        </p:spPr>
        <p:txBody>
          <a:bodyPr/>
          <a:lstStyle>
            <a:lvl1pPr marL="0" indent="0">
              <a:buNone/>
              <a:defRPr sz="2400"/>
            </a:lvl1pPr>
            <a:lvl2pPr marL="685834" indent="0">
              <a:buNone/>
              <a:defRPr sz="2100"/>
            </a:lvl2pPr>
            <a:lvl3pPr marL="1371670" indent="0">
              <a:buNone/>
              <a:defRPr sz="1800"/>
            </a:lvl3pPr>
            <a:lvl4pPr marL="2057504" indent="0">
              <a:buNone/>
              <a:defRPr sz="1500"/>
            </a:lvl4pPr>
            <a:lvl5pPr marL="2743336" indent="0">
              <a:buNone/>
              <a:defRPr sz="1500"/>
            </a:lvl5pPr>
            <a:lvl6pPr marL="3429172" indent="0">
              <a:buNone/>
              <a:defRPr sz="1500"/>
            </a:lvl6pPr>
            <a:lvl7pPr marL="4115006" indent="0">
              <a:buNone/>
              <a:defRPr sz="1500"/>
            </a:lvl7pPr>
            <a:lvl8pPr marL="4800840" indent="0">
              <a:buNone/>
              <a:defRPr sz="1500"/>
            </a:lvl8pPr>
            <a:lvl9pPr marL="5486674"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pPr defTabSz="1828800">
              <a:buClr>
                <a:srgbClr val="000000"/>
              </a:buClr>
              <a:defRPr/>
            </a:pPr>
            <a:fld id="{2B8C012C-B1B7-47F6-B168-A941E97A73A9}" type="datetimeFigureOut">
              <a:rPr lang="en-US" kern="0" smtClean="0">
                <a:solidFill>
                  <a:prstClr val="black">
                    <a:tint val="75000"/>
                  </a:prstClr>
                </a:solidFill>
                <a:latin typeface="Arial"/>
                <a:cs typeface="Arial"/>
                <a:sym typeface="Arial"/>
              </a:rPr>
              <a:pPr defTabSz="1828800">
                <a:buClr>
                  <a:srgbClr val="000000"/>
                </a:buClr>
                <a:defRPr/>
              </a:pPr>
              <a:t>12/22/2023</a:t>
            </a:fld>
            <a:endParaRPr lang="en-US" kern="0">
              <a:solidFill>
                <a:prstClr val="black">
                  <a:tint val="75000"/>
                </a:prstClr>
              </a:solidFill>
              <a:latin typeface="Arial"/>
              <a:cs typeface="Arial"/>
              <a:sym typeface="Arial"/>
            </a:endParaRPr>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pPr defTabSz="1828800">
              <a:buClr>
                <a:srgbClr val="000000"/>
              </a:buClr>
              <a:defRPr/>
            </a:pPr>
            <a:endParaRPr lang="en-US" kern="0">
              <a:solidFill>
                <a:prstClr val="black">
                  <a:tint val="75000"/>
                </a:prstClr>
              </a:solidFill>
              <a:latin typeface="Arial"/>
              <a:cs typeface="Arial"/>
              <a:sym typeface="Arial"/>
            </a:endParaRPr>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pPr defTabSz="1828800">
              <a:buClr>
                <a:srgbClr val="000000"/>
              </a:buClr>
              <a:defRPr/>
            </a:pPr>
            <a:fld id="{91EC7793-07B9-4429-92E8-8730EA770269}" type="slidenum">
              <a:rPr lang="en-US" kern="0" smtClean="0">
                <a:solidFill>
                  <a:prstClr val="black">
                    <a:tint val="75000"/>
                  </a:prstClr>
                </a:solidFill>
                <a:latin typeface="Arial"/>
                <a:cs typeface="Arial"/>
                <a:sym typeface="Arial"/>
              </a:rPr>
              <a:pPr defTabSz="1828800">
                <a:buClr>
                  <a:srgbClr val="000000"/>
                </a:buClr>
                <a:defRP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1747876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1259686"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7774782" y="1481141"/>
            <a:ext cx="9258300" cy="7310438"/>
          </a:xfrm>
        </p:spPr>
        <p:txBody>
          <a:bodyPr/>
          <a:lstStyle>
            <a:lvl1pPr marL="0" indent="0">
              <a:buNone/>
              <a:defRPr sz="4800"/>
            </a:lvl1pPr>
            <a:lvl2pPr marL="685834" indent="0">
              <a:buNone/>
              <a:defRPr sz="4200"/>
            </a:lvl2pPr>
            <a:lvl3pPr marL="1371670" indent="0">
              <a:buNone/>
              <a:defRPr sz="3600"/>
            </a:lvl3pPr>
            <a:lvl4pPr marL="2057504" indent="0">
              <a:buNone/>
              <a:defRPr sz="3000"/>
            </a:lvl4pPr>
            <a:lvl5pPr marL="2743336" indent="0">
              <a:buNone/>
              <a:defRPr sz="3000"/>
            </a:lvl5pPr>
            <a:lvl6pPr marL="3429172" indent="0">
              <a:buNone/>
              <a:defRPr sz="3000"/>
            </a:lvl6pPr>
            <a:lvl7pPr marL="4115006" indent="0">
              <a:buNone/>
              <a:defRPr sz="3000"/>
            </a:lvl7pPr>
            <a:lvl8pPr marL="4800840" indent="0">
              <a:buNone/>
              <a:defRPr sz="3000"/>
            </a:lvl8pPr>
            <a:lvl9pPr marL="5486674" indent="0">
              <a:buNone/>
              <a:defRPr sz="30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1259686" y="3086103"/>
            <a:ext cx="5898356" cy="5717382"/>
          </a:xfrm>
        </p:spPr>
        <p:txBody>
          <a:bodyPr/>
          <a:lstStyle>
            <a:lvl1pPr marL="0" indent="0">
              <a:buNone/>
              <a:defRPr sz="2400"/>
            </a:lvl1pPr>
            <a:lvl2pPr marL="685834" indent="0">
              <a:buNone/>
              <a:defRPr sz="2100"/>
            </a:lvl2pPr>
            <a:lvl3pPr marL="1371670" indent="0">
              <a:buNone/>
              <a:defRPr sz="1800"/>
            </a:lvl3pPr>
            <a:lvl4pPr marL="2057504" indent="0">
              <a:buNone/>
              <a:defRPr sz="1500"/>
            </a:lvl4pPr>
            <a:lvl5pPr marL="2743336" indent="0">
              <a:buNone/>
              <a:defRPr sz="1500"/>
            </a:lvl5pPr>
            <a:lvl6pPr marL="3429172" indent="0">
              <a:buNone/>
              <a:defRPr sz="1500"/>
            </a:lvl6pPr>
            <a:lvl7pPr marL="4115006" indent="0">
              <a:buNone/>
              <a:defRPr sz="1500"/>
            </a:lvl7pPr>
            <a:lvl8pPr marL="4800840" indent="0">
              <a:buNone/>
              <a:defRPr sz="1500"/>
            </a:lvl8pPr>
            <a:lvl9pPr marL="5486674"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pPr defTabSz="1828800">
              <a:buClr>
                <a:srgbClr val="000000"/>
              </a:buClr>
              <a:defRPr/>
            </a:pPr>
            <a:fld id="{2B8C012C-B1B7-47F6-B168-A941E97A73A9}" type="datetimeFigureOut">
              <a:rPr lang="en-US" kern="0" smtClean="0">
                <a:solidFill>
                  <a:prstClr val="black">
                    <a:tint val="75000"/>
                  </a:prstClr>
                </a:solidFill>
                <a:latin typeface="Arial"/>
                <a:cs typeface="Arial"/>
                <a:sym typeface="Arial"/>
              </a:rPr>
              <a:pPr defTabSz="1828800">
                <a:buClr>
                  <a:srgbClr val="000000"/>
                </a:buClr>
                <a:defRPr/>
              </a:pPr>
              <a:t>12/22/2023</a:t>
            </a:fld>
            <a:endParaRPr lang="en-US" kern="0">
              <a:solidFill>
                <a:prstClr val="black">
                  <a:tint val="75000"/>
                </a:prstClr>
              </a:solidFill>
              <a:latin typeface="Arial"/>
              <a:cs typeface="Arial"/>
              <a:sym typeface="Arial"/>
            </a:endParaRPr>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pPr defTabSz="1828800">
              <a:buClr>
                <a:srgbClr val="000000"/>
              </a:buClr>
              <a:defRPr/>
            </a:pPr>
            <a:endParaRPr lang="en-US" kern="0">
              <a:solidFill>
                <a:prstClr val="black">
                  <a:tint val="75000"/>
                </a:prstClr>
              </a:solidFill>
              <a:latin typeface="Arial"/>
              <a:cs typeface="Arial"/>
              <a:sym typeface="Arial"/>
            </a:endParaRPr>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pPr defTabSz="1828800">
              <a:buClr>
                <a:srgbClr val="000000"/>
              </a:buClr>
              <a:defRPr/>
            </a:pPr>
            <a:fld id="{91EC7793-07B9-4429-92E8-8730EA770269}" type="slidenum">
              <a:rPr lang="en-US" kern="0" smtClean="0">
                <a:solidFill>
                  <a:prstClr val="black">
                    <a:tint val="75000"/>
                  </a:prstClr>
                </a:solidFill>
                <a:latin typeface="Arial"/>
                <a:cs typeface="Arial"/>
                <a:sym typeface="Arial"/>
              </a:rPr>
              <a:pPr defTabSz="1828800">
                <a:buClr>
                  <a:srgbClr val="000000"/>
                </a:buClr>
                <a:defRP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1594686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pPr defTabSz="1828800">
              <a:buClr>
                <a:srgbClr val="000000"/>
              </a:buClr>
              <a:defRPr/>
            </a:pPr>
            <a:fld id="{2B8C012C-B1B7-47F6-B168-A941E97A73A9}" type="datetimeFigureOut">
              <a:rPr lang="en-US" kern="0" smtClean="0">
                <a:solidFill>
                  <a:prstClr val="black">
                    <a:tint val="75000"/>
                  </a:prstClr>
                </a:solidFill>
                <a:latin typeface="Arial"/>
                <a:cs typeface="Arial"/>
                <a:sym typeface="Arial"/>
              </a:rPr>
              <a:pPr defTabSz="1828800">
                <a:buClr>
                  <a:srgbClr val="000000"/>
                </a:buClr>
                <a:defRPr/>
              </a:pPr>
              <a:t>12/22/2023</a:t>
            </a:fld>
            <a:endParaRPr lang="en-US" kern="0">
              <a:solidFill>
                <a:prstClr val="black">
                  <a:tint val="75000"/>
                </a:prstClr>
              </a:solidFill>
              <a:latin typeface="Arial"/>
              <a:cs typeface="Arial"/>
              <a:sym typeface="Arial"/>
            </a:endParaRPr>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pPr defTabSz="1828800">
              <a:buClr>
                <a:srgbClr val="000000"/>
              </a:buClr>
              <a:defRPr/>
            </a:pPr>
            <a:endParaRPr lang="en-US" kern="0">
              <a:solidFill>
                <a:prstClr val="black">
                  <a:tint val="75000"/>
                </a:prstClr>
              </a:solidFill>
              <a:latin typeface="Arial"/>
              <a:cs typeface="Arial"/>
              <a:sym typeface="Arial"/>
            </a:endParaRPr>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pPr defTabSz="1828800">
              <a:buClr>
                <a:srgbClr val="000000"/>
              </a:buClr>
              <a:defRPr/>
            </a:pPr>
            <a:fld id="{91EC7793-07B9-4429-92E8-8730EA770269}" type="slidenum">
              <a:rPr lang="en-US" kern="0" smtClean="0">
                <a:solidFill>
                  <a:prstClr val="black">
                    <a:tint val="75000"/>
                  </a:prstClr>
                </a:solidFill>
                <a:latin typeface="Arial"/>
                <a:cs typeface="Arial"/>
                <a:sym typeface="Arial"/>
              </a:rPr>
              <a:pPr defTabSz="1828800">
                <a:buClr>
                  <a:srgbClr val="000000"/>
                </a:buClr>
                <a:defRP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3886484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13087353" y="547691"/>
            <a:ext cx="3943350" cy="871775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1257303" y="547691"/>
            <a:ext cx="11601450" cy="871775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pPr defTabSz="1828800">
              <a:buClr>
                <a:srgbClr val="000000"/>
              </a:buClr>
              <a:defRPr/>
            </a:pPr>
            <a:fld id="{2B8C012C-B1B7-47F6-B168-A941E97A73A9}" type="datetimeFigureOut">
              <a:rPr lang="en-US" kern="0" smtClean="0">
                <a:solidFill>
                  <a:prstClr val="black">
                    <a:tint val="75000"/>
                  </a:prstClr>
                </a:solidFill>
                <a:latin typeface="Arial"/>
                <a:cs typeface="Arial"/>
                <a:sym typeface="Arial"/>
              </a:rPr>
              <a:pPr defTabSz="1828800">
                <a:buClr>
                  <a:srgbClr val="000000"/>
                </a:buClr>
                <a:defRPr/>
              </a:pPr>
              <a:t>12/22/2023</a:t>
            </a:fld>
            <a:endParaRPr lang="en-US" kern="0">
              <a:solidFill>
                <a:prstClr val="black">
                  <a:tint val="75000"/>
                </a:prstClr>
              </a:solidFill>
              <a:latin typeface="Arial"/>
              <a:cs typeface="Arial"/>
              <a:sym typeface="Arial"/>
            </a:endParaRPr>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pPr defTabSz="1828800">
              <a:buClr>
                <a:srgbClr val="000000"/>
              </a:buClr>
              <a:defRPr/>
            </a:pPr>
            <a:endParaRPr lang="en-US" kern="0">
              <a:solidFill>
                <a:prstClr val="black">
                  <a:tint val="75000"/>
                </a:prstClr>
              </a:solidFill>
              <a:latin typeface="Arial"/>
              <a:cs typeface="Arial"/>
              <a:sym typeface="Arial"/>
            </a:endParaRPr>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pPr defTabSz="1828800">
              <a:buClr>
                <a:srgbClr val="000000"/>
              </a:buClr>
              <a:defRPr/>
            </a:pPr>
            <a:fld id="{91EC7793-07B9-4429-92E8-8730EA770269}" type="slidenum">
              <a:rPr lang="en-US" kern="0" smtClean="0">
                <a:solidFill>
                  <a:prstClr val="black">
                    <a:tint val="75000"/>
                  </a:prstClr>
                </a:solidFill>
                <a:latin typeface="Arial"/>
                <a:cs typeface="Arial"/>
                <a:sym typeface="Arial"/>
              </a:rPr>
              <a:pPr defTabSz="1828800">
                <a:buClr>
                  <a:srgbClr val="000000"/>
                </a:buClr>
                <a:defRP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41308900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91"/>
            <a:ext cx="15773400" cy="198834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8"/>
            <a:ext cx="4114800" cy="547688"/>
          </a:xfrm>
          <a:prstGeom prst="rect">
            <a:avLst/>
          </a:prstGeom>
        </p:spPr>
        <p:txBody>
          <a:bodyPr vert="horz" lIns="91440" tIns="45720" rIns="91440" bIns="45720" rtlCol="0" anchor="ctr"/>
          <a:lstStyle>
            <a:lvl1pPr algn="l">
              <a:defRPr sz="1800">
                <a:solidFill>
                  <a:schemeClr val="tx1">
                    <a:tint val="75000"/>
                  </a:schemeClr>
                </a:solidFill>
                <a:latin typeface="Elsie" panose="02000000000000000000" charset="0"/>
                <a:ea typeface="Elsie" panose="02000000000000000000" charset="0"/>
              </a:defRPr>
            </a:lvl1pPr>
          </a:lstStyle>
          <a:p>
            <a:pPr defTabSz="1828800">
              <a:defRPr/>
            </a:pPr>
            <a:fld id="{723A3EFB-E5A4-4F85-84D0-3F54949E58B5}" type="datetimeFigureOut">
              <a:rPr lang="zh-CN" altLang="en-US" smtClean="0">
                <a:solidFill>
                  <a:prstClr val="black">
                    <a:tint val="75000"/>
                  </a:prstClr>
                </a:solidFill>
                <a:cs typeface="Arial"/>
                <a:sym typeface="Arial"/>
              </a:rPr>
              <a:pPr defTabSz="1828800">
                <a:defRPr/>
              </a:pPr>
              <a:t>2023/12/22</a:t>
            </a:fld>
            <a:endParaRPr lang="zh-CN" altLang="en-US">
              <a:solidFill>
                <a:prstClr val="black">
                  <a:tint val="75000"/>
                </a:prstClr>
              </a:solidFill>
              <a:cs typeface="Arial"/>
              <a:sym typeface="Arial"/>
            </a:endParaRPr>
          </a:p>
        </p:txBody>
      </p:sp>
      <p:sp>
        <p:nvSpPr>
          <p:cNvPr id="5" name="页脚占位符 4"/>
          <p:cNvSpPr>
            <a:spLocks noGrp="1"/>
          </p:cNvSpPr>
          <p:nvPr>
            <p:ph type="ftr" sz="quarter" idx="3"/>
          </p:nvPr>
        </p:nvSpPr>
        <p:spPr>
          <a:xfrm>
            <a:off x="6057900" y="9534528"/>
            <a:ext cx="6172200" cy="547688"/>
          </a:xfrm>
          <a:prstGeom prst="rect">
            <a:avLst/>
          </a:prstGeom>
        </p:spPr>
        <p:txBody>
          <a:bodyPr vert="horz" lIns="91440" tIns="45720" rIns="91440" bIns="45720" rtlCol="0" anchor="ctr"/>
          <a:lstStyle>
            <a:lvl1pPr algn="ctr">
              <a:defRPr sz="1800">
                <a:solidFill>
                  <a:schemeClr val="tx1">
                    <a:tint val="75000"/>
                  </a:schemeClr>
                </a:solidFill>
                <a:latin typeface="Elsie" panose="02000000000000000000" charset="0"/>
                <a:ea typeface="Elsie" panose="02000000000000000000" charset="0"/>
              </a:defRPr>
            </a:lvl1pPr>
          </a:lstStyle>
          <a:p>
            <a:pPr defTabSz="1828800">
              <a:defRPr/>
            </a:pPr>
            <a:endParaRPr lang="zh-CN" altLang="en-US">
              <a:solidFill>
                <a:prstClr val="black">
                  <a:tint val="75000"/>
                </a:prstClr>
              </a:solidFill>
              <a:cs typeface="Arial"/>
              <a:sym typeface="Arial"/>
            </a:endParaRPr>
          </a:p>
        </p:txBody>
      </p:sp>
      <p:sp>
        <p:nvSpPr>
          <p:cNvPr id="6" name="灯片编号占位符 5"/>
          <p:cNvSpPr>
            <a:spLocks noGrp="1"/>
          </p:cNvSpPr>
          <p:nvPr>
            <p:ph type="sldNum" sz="quarter" idx="4"/>
          </p:nvPr>
        </p:nvSpPr>
        <p:spPr>
          <a:xfrm>
            <a:off x="12915900" y="9534528"/>
            <a:ext cx="4114800" cy="547688"/>
          </a:xfrm>
          <a:prstGeom prst="rect">
            <a:avLst/>
          </a:prstGeom>
        </p:spPr>
        <p:txBody>
          <a:bodyPr vert="horz" lIns="91440" tIns="45720" rIns="91440" bIns="45720" rtlCol="0" anchor="ctr"/>
          <a:lstStyle>
            <a:lvl1pPr algn="r">
              <a:defRPr sz="1800">
                <a:solidFill>
                  <a:schemeClr val="tx1">
                    <a:tint val="75000"/>
                  </a:schemeClr>
                </a:solidFill>
                <a:latin typeface="Elsie" panose="02000000000000000000" charset="0"/>
                <a:ea typeface="Elsie" panose="02000000000000000000" charset="0"/>
              </a:defRPr>
            </a:lvl1pPr>
          </a:lstStyle>
          <a:p>
            <a:pPr defTabSz="1828800">
              <a:defRPr/>
            </a:pPr>
            <a:fld id="{7D41E1E3-0430-46C2-B0D3-2490A70B1299}" type="slidenum">
              <a:rPr lang="zh-CN" altLang="en-US" smtClean="0">
                <a:solidFill>
                  <a:prstClr val="black">
                    <a:tint val="75000"/>
                  </a:prstClr>
                </a:solidFill>
                <a:cs typeface="Arial"/>
                <a:sym typeface="Arial"/>
              </a:rPr>
              <a:pPr defTabSz="1828800">
                <a:defRPr/>
              </a:pPr>
              <a:t>‹#›</a:t>
            </a:fld>
            <a:endParaRPr lang="zh-CN" altLang="en-US">
              <a:solidFill>
                <a:prstClr val="black">
                  <a:tint val="75000"/>
                </a:prstClr>
              </a:solidFill>
              <a:cs typeface="Arial"/>
              <a:sym typeface="Arial"/>
            </a:endParaRPr>
          </a:p>
        </p:txBody>
      </p:sp>
    </p:spTree>
    <p:extLst>
      <p:ext uri="{BB962C8B-B14F-4D97-AF65-F5344CB8AC3E}">
        <p14:creationId xmlns:p14="http://schemas.microsoft.com/office/powerpoint/2010/main" val="5205569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1371636"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8" indent="-342908" algn="l" defTabSz="1371636" rtl="0" eaLnBrk="1" latinLnBrk="0" hangingPunct="1">
        <a:lnSpc>
          <a:spcPct val="90000"/>
        </a:lnSpc>
        <a:spcBef>
          <a:spcPts val="1500"/>
        </a:spcBef>
        <a:buFont typeface="Arial" panose="020B0604020202020204" pitchFamily="34" charset="0"/>
        <a:buChar char="•"/>
        <a:defRPr sz="4200" kern="1200">
          <a:solidFill>
            <a:schemeClr val="tx1"/>
          </a:solidFill>
          <a:latin typeface="Elsie" panose="02000000000000000000" charset="0"/>
          <a:ea typeface="Elsie" panose="02000000000000000000" charset="0"/>
          <a:cs typeface="+mn-cs"/>
        </a:defRPr>
      </a:lvl1pPr>
      <a:lvl2pPr marL="1028728" indent="-342908" algn="l" defTabSz="1371636" rtl="0" eaLnBrk="1" latinLnBrk="0" hangingPunct="1">
        <a:lnSpc>
          <a:spcPct val="90000"/>
        </a:lnSpc>
        <a:spcBef>
          <a:spcPts val="750"/>
        </a:spcBef>
        <a:buFont typeface="Arial" panose="020B0604020202020204" pitchFamily="34" charset="0"/>
        <a:buChar char="•"/>
        <a:defRPr sz="3600" kern="1200">
          <a:solidFill>
            <a:schemeClr val="tx1"/>
          </a:solidFill>
          <a:latin typeface="Elsie" panose="02000000000000000000" charset="0"/>
          <a:ea typeface="Elsie" panose="02000000000000000000" charset="0"/>
          <a:cs typeface="+mn-cs"/>
        </a:defRPr>
      </a:lvl2pPr>
      <a:lvl3pPr marL="1714544" indent="-342908" algn="l" defTabSz="1371636" rtl="0" eaLnBrk="1" latinLnBrk="0" hangingPunct="1">
        <a:lnSpc>
          <a:spcPct val="90000"/>
        </a:lnSpc>
        <a:spcBef>
          <a:spcPts val="750"/>
        </a:spcBef>
        <a:buFont typeface="Arial" panose="020B0604020202020204" pitchFamily="34" charset="0"/>
        <a:buChar char="•"/>
        <a:defRPr sz="3000" kern="1200">
          <a:solidFill>
            <a:schemeClr val="tx1"/>
          </a:solidFill>
          <a:latin typeface="Elsie" panose="02000000000000000000" charset="0"/>
          <a:ea typeface="Elsie" panose="02000000000000000000" charset="0"/>
          <a:cs typeface="+mn-cs"/>
        </a:defRPr>
      </a:lvl3pPr>
      <a:lvl4pPr marL="2400360"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Elsie" panose="02000000000000000000" charset="0"/>
          <a:ea typeface="Elsie" panose="02000000000000000000" charset="0"/>
          <a:cs typeface="+mn-cs"/>
        </a:defRPr>
      </a:lvl4pPr>
      <a:lvl5pPr marL="3086176"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Elsie" panose="02000000000000000000" charset="0"/>
          <a:ea typeface="Elsie" panose="02000000000000000000" charset="0"/>
          <a:cs typeface="+mn-cs"/>
        </a:defRPr>
      </a:lvl5pPr>
      <a:lvl6pPr marL="3771996"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812"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628"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448"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36" rtl="0" eaLnBrk="1" latinLnBrk="0" hangingPunct="1">
        <a:defRPr sz="2700" kern="1200">
          <a:solidFill>
            <a:schemeClr val="tx1"/>
          </a:solidFill>
          <a:latin typeface="+mn-lt"/>
          <a:ea typeface="+mn-ea"/>
          <a:cs typeface="+mn-cs"/>
        </a:defRPr>
      </a:lvl1pPr>
      <a:lvl2pPr marL="685816" algn="l" defTabSz="1371636" rtl="0" eaLnBrk="1" latinLnBrk="0" hangingPunct="1">
        <a:defRPr sz="2700" kern="1200">
          <a:solidFill>
            <a:schemeClr val="tx1"/>
          </a:solidFill>
          <a:latin typeface="+mn-lt"/>
          <a:ea typeface="+mn-ea"/>
          <a:cs typeface="+mn-cs"/>
        </a:defRPr>
      </a:lvl2pPr>
      <a:lvl3pPr marL="1371636" algn="l" defTabSz="1371636" rtl="0" eaLnBrk="1" latinLnBrk="0" hangingPunct="1">
        <a:defRPr sz="2700" kern="1200">
          <a:solidFill>
            <a:schemeClr val="tx1"/>
          </a:solidFill>
          <a:latin typeface="+mn-lt"/>
          <a:ea typeface="+mn-ea"/>
          <a:cs typeface="+mn-cs"/>
        </a:defRPr>
      </a:lvl3pPr>
      <a:lvl4pPr marL="2057452" algn="l" defTabSz="1371636" rtl="0" eaLnBrk="1" latinLnBrk="0" hangingPunct="1">
        <a:defRPr sz="2700" kern="1200">
          <a:solidFill>
            <a:schemeClr val="tx1"/>
          </a:solidFill>
          <a:latin typeface="+mn-lt"/>
          <a:ea typeface="+mn-ea"/>
          <a:cs typeface="+mn-cs"/>
        </a:defRPr>
      </a:lvl4pPr>
      <a:lvl5pPr marL="2743268" algn="l" defTabSz="1371636" rtl="0" eaLnBrk="1" latinLnBrk="0" hangingPunct="1">
        <a:defRPr sz="2700" kern="1200">
          <a:solidFill>
            <a:schemeClr val="tx1"/>
          </a:solidFill>
          <a:latin typeface="+mn-lt"/>
          <a:ea typeface="+mn-ea"/>
          <a:cs typeface="+mn-cs"/>
        </a:defRPr>
      </a:lvl5pPr>
      <a:lvl6pPr marL="3429088" algn="l" defTabSz="1371636" rtl="0" eaLnBrk="1" latinLnBrk="0" hangingPunct="1">
        <a:defRPr sz="2700" kern="1200">
          <a:solidFill>
            <a:schemeClr val="tx1"/>
          </a:solidFill>
          <a:latin typeface="+mn-lt"/>
          <a:ea typeface="+mn-ea"/>
          <a:cs typeface="+mn-cs"/>
        </a:defRPr>
      </a:lvl6pPr>
      <a:lvl7pPr marL="4114904" algn="l" defTabSz="1371636" rtl="0" eaLnBrk="1" latinLnBrk="0" hangingPunct="1">
        <a:defRPr sz="2700" kern="1200">
          <a:solidFill>
            <a:schemeClr val="tx1"/>
          </a:solidFill>
          <a:latin typeface="+mn-lt"/>
          <a:ea typeface="+mn-ea"/>
          <a:cs typeface="+mn-cs"/>
        </a:defRPr>
      </a:lvl7pPr>
      <a:lvl8pPr marL="4800720" algn="l" defTabSz="1371636" rtl="0" eaLnBrk="1" latinLnBrk="0" hangingPunct="1">
        <a:defRPr sz="2700" kern="1200">
          <a:solidFill>
            <a:schemeClr val="tx1"/>
          </a:solidFill>
          <a:latin typeface="+mn-lt"/>
          <a:ea typeface="+mn-ea"/>
          <a:cs typeface="+mn-cs"/>
        </a:defRPr>
      </a:lvl8pPr>
      <a:lvl9pPr marL="5486536" algn="l" defTabSz="1371636"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1257300" y="547691"/>
            <a:ext cx="15773400" cy="198834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1257300" y="9534528"/>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828800">
              <a:defRPr/>
            </a:pPr>
            <a:fld id="{2B8C012C-B1B7-47F6-B168-A941E97A73A9}" type="datetimeFigureOut">
              <a:rPr lang="en-US" smtClean="0">
                <a:solidFill>
                  <a:prstClr val="black">
                    <a:tint val="75000"/>
                  </a:prstClr>
                </a:solidFill>
                <a:cs typeface="Arial"/>
                <a:sym typeface="Arial"/>
              </a:rPr>
              <a:pPr defTabSz="1828800">
                <a:defRPr/>
              </a:pPr>
              <a:t>12/22/2023</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6057900" y="9534528"/>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828800">
              <a:defRPr/>
            </a:pPr>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12915900" y="9534528"/>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828800">
              <a:defRPr/>
            </a:pPr>
            <a:fld id="{91EC7793-07B9-4429-92E8-8730EA770269}" type="slidenum">
              <a:rPr lang="en-US" smtClean="0">
                <a:solidFill>
                  <a:prstClr val="black">
                    <a:tint val="75000"/>
                  </a:prstClr>
                </a:solidFill>
                <a:cs typeface="Arial"/>
                <a:sym typeface="Arial"/>
              </a:rPr>
              <a:pPr defTabSz="18288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0588454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7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16" indent="-342916" algn="l" defTabSz="137167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52" indent="-342916" algn="l" defTabSz="137167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86" indent="-342916" algn="l" defTabSz="137167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420" indent="-342916"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254" indent="-342916"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090" indent="-342916"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924" indent="-342916"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756" indent="-342916"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592" indent="-342916"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70" rtl="0" eaLnBrk="1" latinLnBrk="0" hangingPunct="1">
        <a:defRPr sz="2700" kern="1200">
          <a:solidFill>
            <a:schemeClr val="tx1"/>
          </a:solidFill>
          <a:latin typeface="+mn-lt"/>
          <a:ea typeface="+mn-ea"/>
          <a:cs typeface="+mn-cs"/>
        </a:defRPr>
      </a:lvl1pPr>
      <a:lvl2pPr marL="685834" algn="l" defTabSz="1371670" rtl="0" eaLnBrk="1" latinLnBrk="0" hangingPunct="1">
        <a:defRPr sz="2700" kern="1200">
          <a:solidFill>
            <a:schemeClr val="tx1"/>
          </a:solidFill>
          <a:latin typeface="+mn-lt"/>
          <a:ea typeface="+mn-ea"/>
          <a:cs typeface="+mn-cs"/>
        </a:defRPr>
      </a:lvl2pPr>
      <a:lvl3pPr marL="1371670" algn="l" defTabSz="1371670" rtl="0" eaLnBrk="1" latinLnBrk="0" hangingPunct="1">
        <a:defRPr sz="2700" kern="1200">
          <a:solidFill>
            <a:schemeClr val="tx1"/>
          </a:solidFill>
          <a:latin typeface="+mn-lt"/>
          <a:ea typeface="+mn-ea"/>
          <a:cs typeface="+mn-cs"/>
        </a:defRPr>
      </a:lvl3pPr>
      <a:lvl4pPr marL="2057504" algn="l" defTabSz="1371670" rtl="0" eaLnBrk="1" latinLnBrk="0" hangingPunct="1">
        <a:defRPr sz="2700" kern="1200">
          <a:solidFill>
            <a:schemeClr val="tx1"/>
          </a:solidFill>
          <a:latin typeface="+mn-lt"/>
          <a:ea typeface="+mn-ea"/>
          <a:cs typeface="+mn-cs"/>
        </a:defRPr>
      </a:lvl4pPr>
      <a:lvl5pPr marL="2743336" algn="l" defTabSz="1371670" rtl="0" eaLnBrk="1" latinLnBrk="0" hangingPunct="1">
        <a:defRPr sz="2700" kern="1200">
          <a:solidFill>
            <a:schemeClr val="tx1"/>
          </a:solidFill>
          <a:latin typeface="+mn-lt"/>
          <a:ea typeface="+mn-ea"/>
          <a:cs typeface="+mn-cs"/>
        </a:defRPr>
      </a:lvl5pPr>
      <a:lvl6pPr marL="3429172" algn="l" defTabSz="1371670" rtl="0" eaLnBrk="1" latinLnBrk="0" hangingPunct="1">
        <a:defRPr sz="2700" kern="1200">
          <a:solidFill>
            <a:schemeClr val="tx1"/>
          </a:solidFill>
          <a:latin typeface="+mn-lt"/>
          <a:ea typeface="+mn-ea"/>
          <a:cs typeface="+mn-cs"/>
        </a:defRPr>
      </a:lvl6pPr>
      <a:lvl7pPr marL="4115006" algn="l" defTabSz="1371670" rtl="0" eaLnBrk="1" latinLnBrk="0" hangingPunct="1">
        <a:defRPr sz="2700" kern="1200">
          <a:solidFill>
            <a:schemeClr val="tx1"/>
          </a:solidFill>
          <a:latin typeface="+mn-lt"/>
          <a:ea typeface="+mn-ea"/>
          <a:cs typeface="+mn-cs"/>
        </a:defRPr>
      </a:lvl7pPr>
      <a:lvl8pPr marL="4800840" algn="l" defTabSz="1371670" rtl="0" eaLnBrk="1" latinLnBrk="0" hangingPunct="1">
        <a:defRPr sz="2700" kern="1200">
          <a:solidFill>
            <a:schemeClr val="tx1"/>
          </a:solidFill>
          <a:latin typeface="+mn-lt"/>
          <a:ea typeface="+mn-ea"/>
          <a:cs typeface="+mn-cs"/>
        </a:defRPr>
      </a:lvl8pPr>
      <a:lvl9pPr marL="5486674" algn="l" defTabSz="137167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6.png"/><Relationship Id="rId16" Type="http://schemas.openxmlformats.org/officeDocument/2006/relationships/image" Target="../media/image290.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36.png"/><Relationship Id="rId4" Type="http://schemas.openxmlformats.org/officeDocument/2006/relationships/image" Target="../media/image35.sv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4.pn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37.png"/><Relationship Id="rId4" Type="http://schemas.openxmlformats.org/officeDocument/2006/relationships/image" Target="../media/image32.svg"/></Relationships>
</file>

<file path=ppt/slides/_rels/slide13.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310.png"/><Relationship Id="rId7" Type="http://schemas.openxmlformats.org/officeDocument/2006/relationships/image" Target="../media/image27.png"/><Relationship Id="rId2" Type="http://schemas.openxmlformats.org/officeDocument/2006/relationships/image" Target="../media/image14.pn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2.png"/><Relationship Id="rId7" Type="http://schemas.openxmlformats.org/officeDocument/2006/relationships/image" Target="../media/image41.png"/><Relationship Id="rId2" Type="http://schemas.openxmlformats.org/officeDocument/2006/relationships/image" Target="../media/image14.png"/><Relationship Id="rId1" Type="http://schemas.openxmlformats.org/officeDocument/2006/relationships/slideLayout" Target="../slideLayouts/slideLayout7.xml"/><Relationship Id="rId6" Type="http://schemas.microsoft.com/office/2007/relationships/hdphoto" Target="../media/hdphoto7.wdp"/><Relationship Id="rId11" Type="http://schemas.openxmlformats.org/officeDocument/2006/relationships/image" Target="../media/image43.png"/><Relationship Id="rId5" Type="http://schemas.openxmlformats.org/officeDocument/2006/relationships/image" Target="../media/image40.png"/><Relationship Id="rId10" Type="http://schemas.microsoft.com/office/2007/relationships/hdphoto" Target="../media/hdphoto9.wdp"/><Relationship Id="rId4" Type="http://schemas.openxmlformats.org/officeDocument/2006/relationships/image" Target="../media/image13.svg"/><Relationship Id="rId9"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16.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27.png"/><Relationship Id="rId7" Type="http://schemas.openxmlformats.org/officeDocument/2006/relationships/image" Target="../media/image44.png"/><Relationship Id="rId2" Type="http://schemas.openxmlformats.org/officeDocument/2006/relationships/image" Target="../media/image14.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9.png"/><Relationship Id="rId10" Type="http://schemas.openxmlformats.org/officeDocument/2006/relationships/image" Target="../media/image11.svg"/><Relationship Id="rId4" Type="http://schemas.openxmlformats.org/officeDocument/2006/relationships/image" Target="../media/image28.svg"/><Relationship Id="rId9"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4.png"/><Relationship Id="rId1" Type="http://schemas.openxmlformats.org/officeDocument/2006/relationships/slideLayout" Target="../slideLayouts/slideLayout7.xml"/><Relationship Id="rId6" Type="http://schemas.microsoft.com/office/2007/relationships/hdphoto" Target="../media/hdphoto11.wdp"/><Relationship Id="rId5" Type="http://schemas.openxmlformats.org/officeDocument/2006/relationships/image" Target="../media/image45.png"/><Relationship Id="rId4" Type="http://schemas.openxmlformats.org/officeDocument/2006/relationships/image" Target="../media/image32.sv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4.png"/><Relationship Id="rId1" Type="http://schemas.openxmlformats.org/officeDocument/2006/relationships/slideLayout" Target="../slideLayouts/slideLayout7.xml"/><Relationship Id="rId5" Type="http://schemas.microsoft.com/office/2007/relationships/hdphoto" Target="../media/hdphoto12.wdp"/><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4.png"/><Relationship Id="rId7" Type="http://schemas.openxmlformats.org/officeDocument/2006/relationships/image" Target="../media/image13.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2.png"/><Relationship Id="rId11" Type="http://schemas.microsoft.com/office/2007/relationships/hdphoto" Target="../media/hdphoto13.wdp"/><Relationship Id="rId5" Type="http://schemas.openxmlformats.org/officeDocument/2006/relationships/image" Target="../media/image28.svg"/><Relationship Id="rId10" Type="http://schemas.openxmlformats.org/officeDocument/2006/relationships/image" Target="../media/image47.png"/><Relationship Id="rId4" Type="http://schemas.openxmlformats.org/officeDocument/2006/relationships/image" Target="../media/image27.png"/><Relationship Id="rId9"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9.sv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4.pn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37.png"/><Relationship Id="rId4" Type="http://schemas.openxmlformats.org/officeDocument/2006/relationships/image" Target="../media/image32.sv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4.png"/><Relationship Id="rId1" Type="http://schemas.openxmlformats.org/officeDocument/2006/relationships/slideLayout" Target="../slideLayouts/slideLayout7.xml"/><Relationship Id="rId5" Type="http://schemas.microsoft.com/office/2007/relationships/hdphoto" Target="../media/hdphoto14.wdp"/><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4.png"/><Relationship Id="rId7" Type="http://schemas.microsoft.com/office/2007/relationships/hdphoto" Target="../media/hdphoto15.wdp"/><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 Id="rId9" Type="http://schemas.openxmlformats.org/officeDocument/2006/relationships/image" Target="../media/image13.sv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5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3.png"/><Relationship Id="rId5" Type="http://schemas.openxmlformats.org/officeDocument/2006/relationships/image" Target="../media/image52.jpg"/><Relationship Id="rId4" Type="http://schemas.openxmlformats.org/officeDocument/2006/relationships/notesSlide" Target="../notesSlides/notesSlide3.xml"/></Relationships>
</file>

<file path=ppt/slides/_rels/slide26.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54.png"/><Relationship Id="rId5" Type="http://schemas.microsoft.com/office/2007/relationships/media" Target="../media/media4.mp3"/><Relationship Id="rId10" Type="http://schemas.openxmlformats.org/officeDocument/2006/relationships/notesSlide" Target="../notesSlides/notesSlide4.xml"/><Relationship Id="rId4" Type="http://schemas.openxmlformats.org/officeDocument/2006/relationships/audio" Target="../media/media3.mp3"/><Relationship Id="rId9"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54.png"/><Relationship Id="rId5" Type="http://schemas.microsoft.com/office/2007/relationships/media" Target="../media/media4.mp3"/><Relationship Id="rId10" Type="http://schemas.openxmlformats.org/officeDocument/2006/relationships/notesSlide" Target="../notesSlides/notesSlide5.xml"/><Relationship Id="rId4" Type="http://schemas.openxmlformats.org/officeDocument/2006/relationships/audio" Target="../media/media3.mp3"/><Relationship Id="rId9"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50.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490.png"/><Relationship Id="rId2" Type="http://schemas.openxmlformats.org/officeDocument/2006/relationships/audio" Target="../media/media2.mp3"/><Relationship Id="rId16" Type="http://schemas.openxmlformats.org/officeDocument/2006/relationships/image" Target="../media/image54.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480.png"/><Relationship Id="rId5" Type="http://schemas.microsoft.com/office/2007/relationships/media" Target="../media/media4.mp3"/><Relationship Id="rId15" Type="http://schemas.openxmlformats.org/officeDocument/2006/relationships/image" Target="../media/image52.png"/><Relationship Id="rId10" Type="http://schemas.openxmlformats.org/officeDocument/2006/relationships/notesSlide" Target="../notesSlides/notesSlide6.xml"/><Relationship Id="rId4" Type="http://schemas.openxmlformats.org/officeDocument/2006/relationships/audio" Target="../media/media3.mp3"/><Relationship Id="rId9" Type="http://schemas.openxmlformats.org/officeDocument/2006/relationships/slideLayout" Target="../slideLayouts/slideLayout23.xml"/><Relationship Id="rId14" Type="http://schemas.openxmlformats.org/officeDocument/2006/relationships/image" Target="../media/image510.png"/></Relationships>
</file>

<file path=ppt/slides/_rels/slide29.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54.png"/><Relationship Id="rId5" Type="http://schemas.microsoft.com/office/2007/relationships/media" Target="../media/media4.mp3"/><Relationship Id="rId10" Type="http://schemas.openxmlformats.org/officeDocument/2006/relationships/notesSlide" Target="../notesSlides/notesSlide7.xml"/><Relationship Id="rId4" Type="http://schemas.openxmlformats.org/officeDocument/2006/relationships/audio" Target="../media/media3.mp3"/><Relationship Id="rId9"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13.svg"/><Relationship Id="rId4" Type="http://schemas.openxmlformats.org/officeDocument/2006/relationships/image" Target="../media/image18.sv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54.png"/><Relationship Id="rId5" Type="http://schemas.microsoft.com/office/2007/relationships/media" Target="../media/media4.mp3"/><Relationship Id="rId10" Type="http://schemas.openxmlformats.org/officeDocument/2006/relationships/notesSlide" Target="../notesSlides/notesSlide8.xml"/><Relationship Id="rId4" Type="http://schemas.openxmlformats.org/officeDocument/2006/relationships/audio" Target="../media/media3.mp3"/><Relationship Id="rId9"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28.svg"/></Relationships>
</file>

<file path=ppt/slides/_rels/slide32.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55.png"/><Relationship Id="rId7" Type="http://schemas.openxmlformats.org/officeDocument/2006/relationships/image" Target="../media/image27.png"/><Relationship Id="rId12" Type="http://schemas.openxmlformats.org/officeDocument/2006/relationships/image" Target="../media/image540.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microsoft.com/office/2007/relationships/hdphoto" Target="../media/hdphoto16.wdp"/></Relationships>
</file>

<file path=ppt/slides/_rels/slide3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5.png"/><Relationship Id="rId7" Type="http://schemas.openxmlformats.org/officeDocument/2006/relationships/image" Target="../media/image550.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4" Type="http://schemas.microsoft.com/office/2007/relationships/hdphoto" Target="../media/hdphoto16.wdp"/></Relationships>
</file>

<file path=ppt/slides/_rels/slide3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7.png"/><Relationship Id="rId12" Type="http://schemas.openxmlformats.org/officeDocument/2006/relationships/image" Target="../media/image59.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8.svg"/><Relationship Id="rId11" Type="http://schemas.openxmlformats.org/officeDocument/2006/relationships/image" Target="../media/image58.png"/><Relationship Id="rId5" Type="http://schemas.openxmlformats.org/officeDocument/2006/relationships/image" Target="../media/image27.png"/><Relationship Id="rId4" Type="http://schemas.microsoft.com/office/2007/relationships/hdphoto" Target="../media/hdphoto16.wdp"/><Relationship Id="rId9" Type="http://schemas.openxmlformats.org/officeDocument/2006/relationships/image" Target="../media/image13.svg"/><Relationship Id="rId14"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11" Type="http://schemas.openxmlformats.org/officeDocument/2006/relationships/image" Target="../media/image50.svg"/><Relationship Id="rId5" Type="http://schemas.openxmlformats.org/officeDocument/2006/relationships/image" Target="../media/image26.svg"/><Relationship Id="rId10" Type="http://schemas.openxmlformats.org/officeDocument/2006/relationships/image" Target="../media/image49.png"/><Relationship Id="rId4" Type="http://schemas.openxmlformats.org/officeDocument/2006/relationships/image" Target="../media/image25.png"/><Relationship Id="rId9" Type="http://schemas.openxmlformats.org/officeDocument/2006/relationships/image" Target="../media/image62.png"/></Relationships>
</file>

<file path=ppt/slides/_rels/slide3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14.png"/><Relationship Id="rId7" Type="http://schemas.openxmlformats.org/officeDocument/2006/relationships/image" Target="../media/image6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5.png"/><Relationship Id="rId5" Type="http://schemas.microsoft.com/office/2007/relationships/hdphoto" Target="../media/hdphoto17.wdp"/><Relationship Id="rId10" Type="http://schemas.openxmlformats.org/officeDocument/2006/relationships/image" Target="../media/image26.svg"/><Relationship Id="rId4" Type="http://schemas.openxmlformats.org/officeDocument/2006/relationships/image" Target="../media/image63.png"/><Relationship Id="rId9" Type="http://schemas.openxmlformats.org/officeDocument/2006/relationships/image" Target="../media/image25.png"/></Relationships>
</file>

<file path=ppt/slides/_rels/slide37.xml.rels><?xml version="1.0" encoding="UTF-8" standalone="yes"?>
<Relationships xmlns="http://schemas.openxmlformats.org/package/2006/relationships"><Relationship Id="rId8" Type="http://schemas.microsoft.com/office/2007/relationships/hdphoto" Target="../media/hdphoto18.wdp"/><Relationship Id="rId3" Type="http://schemas.openxmlformats.org/officeDocument/2006/relationships/image" Target="../media/image14.png"/><Relationship Id="rId7"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8" Type="http://schemas.microsoft.com/office/2007/relationships/hdphoto" Target="../media/hdphoto19.wdp"/><Relationship Id="rId3" Type="http://schemas.openxmlformats.org/officeDocument/2006/relationships/image" Target="../media/image14.png"/><Relationship Id="rId7" Type="http://schemas.openxmlformats.org/officeDocument/2006/relationships/image" Target="../media/image69.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70.png"/></Relationships>
</file>

<file path=ppt/slides/_rels/slide39.xml.rels><?xml version="1.0" encoding="UTF-8" standalone="yes"?>
<Relationships xmlns="http://schemas.openxmlformats.org/package/2006/relationships"><Relationship Id="rId8" Type="http://schemas.microsoft.com/office/2007/relationships/hdphoto" Target="../media/hdphoto19.wdp"/><Relationship Id="rId3" Type="http://schemas.openxmlformats.org/officeDocument/2006/relationships/image" Target="../media/image14.png"/><Relationship Id="rId7"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21.png"/></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26.svg"/></Relationships>
</file>

<file path=ppt/slides/_rels/slide42.xml.rels><?xml version="1.0" encoding="UTF-8" standalone="yes"?>
<Relationships xmlns="http://schemas.openxmlformats.org/package/2006/relationships"><Relationship Id="rId18" Type="http://schemas.openxmlformats.org/officeDocument/2006/relationships/image" Target="../media/image71.png"/><Relationship Id="rId3" Type="http://schemas.openxmlformats.org/officeDocument/2006/relationships/image" Target="../media/image25.png"/><Relationship Id="rId17" Type="http://schemas.openxmlformats.org/officeDocument/2006/relationships/image" Target="../media/image73.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19" Type="http://schemas.microsoft.com/office/2007/relationships/hdphoto" Target="../media/hdphoto20.wdp"/><Relationship Id="rId4" Type="http://schemas.openxmlformats.org/officeDocument/2006/relationships/image" Target="../media/image26.svg"/></Relationships>
</file>

<file path=ppt/slides/_rels/slide43.xml.rels><?xml version="1.0" encoding="UTF-8" standalone="yes"?>
<Relationships xmlns="http://schemas.openxmlformats.org/package/2006/relationships"><Relationship Id="rId8" Type="http://schemas.microsoft.com/office/2007/relationships/hdphoto" Target="../media/hdphoto20.wdp"/><Relationship Id="rId3" Type="http://schemas.openxmlformats.org/officeDocument/2006/relationships/image" Target="../media/image25.png"/><Relationship Id="rId7" Type="http://schemas.openxmlformats.org/officeDocument/2006/relationships/image" Target="../media/image71.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19" Type="http://schemas.openxmlformats.org/officeDocument/2006/relationships/image" Target="../media/image75.png"/><Relationship Id="rId4" Type="http://schemas.openxmlformats.org/officeDocument/2006/relationships/image" Target="../media/image26.svg"/></Relationships>
</file>

<file path=ppt/slides/_rels/slide4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4.svg"/><Relationship Id="rId7" Type="http://schemas.openxmlformats.org/officeDocument/2006/relationships/image" Target="../media/image22.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75.svg"/><Relationship Id="rId4" Type="http://schemas.openxmlformats.org/officeDocument/2006/relationships/image" Target="../media/image74.png"/><Relationship Id="rId9" Type="http://schemas.openxmlformats.org/officeDocument/2006/relationships/image" Target="../media/image20.svg"/></Relationships>
</file>

<file path=ppt/slides/_rels/slide45.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9.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8.png"/><Relationship Id="rId5" Type="http://schemas.openxmlformats.org/officeDocument/2006/relationships/image" Target="../media/image4.png"/><Relationship Id="rId10" Type="http://schemas.openxmlformats.org/officeDocument/2006/relationships/image" Target="../media/image77.svg"/><Relationship Id="rId4" Type="http://schemas.openxmlformats.org/officeDocument/2006/relationships/image" Target="../media/image3.svg"/><Relationship Id="rId9" Type="http://schemas.openxmlformats.org/officeDocument/2006/relationships/image" Target="../media/image76.png"/><Relationship Id="rId14" Type="http://schemas.openxmlformats.org/officeDocument/2006/relationships/image" Target="../media/image11.sv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image" Target="../media/image14.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9.png"/><Relationship Id="rId4" Type="http://schemas.openxmlformats.org/officeDocument/2006/relationships/image" Target="../media/image28.sv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png"/><Relationship Id="rId7" Type="http://schemas.openxmlformats.org/officeDocument/2006/relationships/image" Target="../media/image20.png"/><Relationship Id="rId2" Type="http://schemas.openxmlformats.org/officeDocument/2006/relationships/image" Target="../media/image14.png"/><Relationship Id="rId1" Type="http://schemas.openxmlformats.org/officeDocument/2006/relationships/slideLayout" Target="../slideLayouts/slideLayout7.xml"/><Relationship Id="rId10" Type="http://schemas.openxmlformats.org/officeDocument/2006/relationships/image" Target="../media/image210.png"/><Relationship Id="rId4" Type="http://schemas.openxmlformats.org/officeDocument/2006/relationships/image" Target="../media/image28.svg"/><Relationship Id="rId9" Type="http://schemas.microsoft.com/office/2007/relationships/hdphoto" Target="../media/hdphoto3.wdp"/></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png"/><Relationship Id="rId7"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28.svg"/><Relationship Id="rId9"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3.png"/><Relationship Id="rId4" Type="http://schemas.openxmlformats.org/officeDocument/2006/relationships/image" Target="../media/image28.sv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33600" y="1253171"/>
            <a:ext cx="13749766" cy="8386129"/>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759923" y="636828"/>
            <a:ext cx="768154" cy="1834398"/>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89419">
            <a:off x="15859767" y="6526974"/>
            <a:ext cx="2110984" cy="1902524"/>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28700" y="7478236"/>
            <a:ext cx="2445044" cy="1983542"/>
          </a:xfrm>
          <a:prstGeom prst="rect">
            <a:avLst/>
          </a:prstGeom>
        </p:spPr>
      </p:pic>
      <p:pic>
        <p:nvPicPr>
          <p:cNvPr id="8" name="Picture 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619047" y="1706336"/>
            <a:ext cx="2129994" cy="1637433"/>
          </a:xfrm>
          <a:prstGeom prst="rect">
            <a:avLst/>
          </a:prstGeom>
        </p:spPr>
      </p:pic>
      <p:sp>
        <p:nvSpPr>
          <p:cNvPr id="9" name="TextBox 9"/>
          <p:cNvSpPr txBox="1"/>
          <p:nvPr/>
        </p:nvSpPr>
        <p:spPr>
          <a:xfrm>
            <a:off x="2225822" y="4233245"/>
            <a:ext cx="13487120" cy="2815451"/>
          </a:xfrm>
          <a:prstGeom prst="rect">
            <a:avLst/>
          </a:prstGeom>
        </p:spPr>
        <p:txBody>
          <a:bodyPr wrap="square" lIns="0" tIns="0" rIns="0" bIns="0" rtlCol="0" anchor="t">
            <a:spAutoFit/>
          </a:bodyPr>
          <a:lstStyle/>
          <a:p>
            <a:pPr algn="ctr">
              <a:lnSpc>
                <a:spcPct val="150000"/>
              </a:lnSpc>
            </a:pPr>
            <a:r>
              <a:rPr lang="en-US" sz="6500" b="1">
                <a:latin typeface="Arial" panose="020B0604020202020204" pitchFamily="34" charset="0"/>
                <a:cs typeface="Arial" panose="020B0604020202020204" pitchFamily="34" charset="0"/>
              </a:rPr>
              <a:t>CHÀO MỪNG CÁC EM ĐẾN VỚI TIẾT HỌC NGÀY HÔM NAY!</a:t>
            </a:r>
          </a:p>
        </p:txBody>
      </p:sp>
      <p:pic>
        <p:nvPicPr>
          <p:cNvPr id="10" name="Picture 6"/>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736783">
            <a:off x="1265454" y="1274822"/>
            <a:ext cx="2397119" cy="15970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blinds dir="vert"/>
      </p:transition>
    </mc:Choice>
    <mc:Fallback xmlns="">
      <p:transition spd="med">
        <p:blinds dir="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457200" y="1578142"/>
            <a:ext cx="17373600" cy="8316369"/>
          </a:xfrm>
          <a:prstGeom prst="roundRect">
            <a:avLst/>
          </a:prstGeom>
          <a:solidFill>
            <a:schemeClr val="bg1"/>
          </a:solidFill>
          <a:ln w="184150">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1" name="Group 10"/>
          <p:cNvGrpSpPr/>
          <p:nvPr/>
        </p:nvGrpSpPr>
        <p:grpSpPr>
          <a:xfrm>
            <a:off x="6710112" y="282742"/>
            <a:ext cx="4838700" cy="990600"/>
            <a:chOff x="6781800" y="342900"/>
            <a:chExt cx="4838700" cy="990600"/>
          </a:xfrm>
          <a:solidFill>
            <a:schemeClr val="bg2">
              <a:lumMod val="50000"/>
            </a:schemeClr>
          </a:solidFill>
        </p:grpSpPr>
        <p:sp>
          <p:nvSpPr>
            <p:cNvPr id="12" name="Round Same Side Corner Rectangle 11"/>
            <p:cNvSpPr/>
            <p:nvPr/>
          </p:nvSpPr>
          <p:spPr>
            <a:xfrm flipV="1">
              <a:off x="6781800" y="342900"/>
              <a:ext cx="4838700" cy="990600"/>
            </a:xfrm>
            <a:prstGeom prst="round2SameRect">
              <a:avLst>
                <a:gd name="adj1" fmla="val 50000"/>
                <a:gd name="adj2" fmla="val 0"/>
              </a:avLst>
            </a:pr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p:cNvSpPr txBox="1"/>
            <p:nvPr/>
          </p:nvSpPr>
          <p:spPr>
            <a:xfrm>
              <a:off x="7048500" y="490514"/>
              <a:ext cx="4191000" cy="738664"/>
            </a:xfrm>
            <a:prstGeom prst="rect">
              <a:avLst/>
            </a:prstGeom>
            <a:grpFill/>
            <a:ln>
              <a:solidFill>
                <a:schemeClr val="bg2">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CHÚ</a:t>
              </a:r>
              <a:r>
                <a:rPr kumimoji="0" lang="en-US" sz="4200" b="1" i="0" u="none" strike="noStrike" kern="1200" cap="none" spc="0" normalizeH="0" noProof="0">
                  <a:ln>
                    <a:noFill/>
                  </a:ln>
                  <a:solidFill>
                    <a:prstClr val="white"/>
                  </a:solidFill>
                  <a:effectLst/>
                  <a:uLnTx/>
                  <a:uFillTx/>
                  <a:latin typeface="Arial" panose="020B0604020202020204" pitchFamily="34" charset="0"/>
                  <a:ea typeface="+mn-ea"/>
                  <a:cs typeface="Arial" panose="020B0604020202020204" pitchFamily="34" charset="0"/>
                </a:rPr>
                <a:t> Ý</a:t>
              </a:r>
              <a:endParaRPr kumimoji="0" lang="en-US" sz="4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3" name="Rectangle 2"/>
              <p:cNvSpPr/>
              <p:nvPr/>
            </p:nvSpPr>
            <p:spPr>
              <a:xfrm>
                <a:off x="890337" y="1850336"/>
                <a:ext cx="16478250" cy="3364960"/>
              </a:xfrm>
              <a:prstGeom prst="rect">
                <a:avLst/>
              </a:prstGeom>
            </p:spPr>
            <p:txBody>
              <a:bodyPr wrap="square">
                <a:spAutoFit/>
              </a:bodyPr>
              <a:lstStyle/>
              <a:p>
                <a:pPr algn="just">
                  <a:lnSpc>
                    <a:spcPct val="150000"/>
                  </a:lnSpc>
                  <a:spcBef>
                    <a:spcPts val="100"/>
                  </a:spcBef>
                  <a:spcAft>
                    <a:spcPts val="100"/>
                  </a:spcAft>
                </a:pPr>
                <a:r>
                  <a:rPr lang="nl-NL" sz="3600">
                    <a:latin typeface="Arial" panose="020B0604020202020204" pitchFamily="34" charset="0"/>
                    <a:ea typeface="Calibri" panose="020F0502020204030204" pitchFamily="34" charset="0"/>
                    <a:cs typeface="Arial" panose="020B0604020202020204" pitchFamily="34" charset="0"/>
                  </a:rPr>
                  <a:t>Nếu đáy của lăng trụ là một tam giác, tứ giác, ngũ giác,... thì hình lăng trụ tương ứng gọi là hình lăng trụ tam giác, hình lăng trụ tứ giác, hình lăng trụ ngũ giác,...</a:t>
                </a:r>
                <a:endParaRPr lang="en-US" sz="36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100"/>
                  </a:spcBef>
                  <a:spcAft>
                    <a:spcPts val="100"/>
                  </a:spcAft>
                </a:pPr>
                <a:r>
                  <a:rPr lang="en-US" sz="3600">
                    <a:effectLst/>
                    <a:latin typeface="Arial" panose="020B0604020202020204" pitchFamily="34" charset="0"/>
                    <a:ea typeface="Malgun Gothic" panose="020B0503020000020004" pitchFamily="34" charset="-127"/>
                    <a:cs typeface="Arial" panose="020B0604020202020204" pitchFamily="34" charset="0"/>
                  </a:rPr>
                  <a:t>Trong hình lăng trụ </a:t>
                </a:r>
                <a14:m>
                  <m:oMath xmlns:m="http://schemas.openxmlformats.org/officeDocument/2006/math">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e>
                      <m:sub>
                        <m:r>
                          <a:rPr lang="en-US" sz="3600" i="0">
                            <a:effectLst/>
                            <a:latin typeface="Cambria Math" panose="02040503050406030204" pitchFamily="18" charset="0"/>
                            <a:ea typeface="Calibri" panose="020F0502020204030204" pitchFamily="34" charset="0"/>
                            <a:cs typeface="Times New Roman" panose="02020603050405020304" pitchFamily="18" charset="0"/>
                          </a:rPr>
                          <m:t>1</m:t>
                        </m:r>
                      </m:sub>
                    </m:sSub>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e>
                      <m:sub>
                        <m:r>
                          <a:rPr lang="en-US" sz="3600" i="0">
                            <a:effectLst/>
                            <a:latin typeface="Cambria Math" panose="02040503050406030204" pitchFamily="18" charset="0"/>
                            <a:ea typeface="Calibri" panose="020F0502020204030204" pitchFamily="34" charset="0"/>
                            <a:cs typeface="Times New Roman" panose="02020603050405020304" pitchFamily="18" charset="0"/>
                          </a:rPr>
                          <m:t>2</m:t>
                        </m:r>
                      </m:sub>
                    </m:sSub>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e>
                      <m:sub>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n</m:t>
                        </m:r>
                      </m:sub>
                    </m:sSub>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SubSup>
                      <m:sSub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e>
                      <m:sub>
                        <m:r>
                          <a:rPr lang="en-US" sz="3600" i="0">
                            <a:effectLst/>
                            <a:latin typeface="Cambria Math" panose="02040503050406030204" pitchFamily="18" charset="0"/>
                            <a:ea typeface="Calibri" panose="020F0502020204030204" pitchFamily="34" charset="0"/>
                            <a:cs typeface="Times New Roman" panose="02020603050405020304" pitchFamily="18" charset="0"/>
                          </a:rPr>
                          <m:t>1</m:t>
                        </m:r>
                      </m:sub>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bSup>
                    <m:sSubSup>
                      <m:sSub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e>
                      <m:sub>
                        <m:r>
                          <a:rPr lang="en-US" sz="3600" i="0">
                            <a:effectLst/>
                            <a:latin typeface="Cambria Math" panose="02040503050406030204" pitchFamily="18" charset="0"/>
                            <a:ea typeface="Calibri" panose="020F0502020204030204" pitchFamily="34" charset="0"/>
                            <a:cs typeface="Times New Roman" panose="02020603050405020304" pitchFamily="18" charset="0"/>
                          </a:rPr>
                          <m:t>2</m:t>
                        </m:r>
                      </m:sub>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b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SubSup>
                      <m:sSub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e>
                      <m:sub>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n</m:t>
                        </m:r>
                      </m:sub>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bSup>
                  </m:oMath>
                </a14:m>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nSpc>
                    <a:spcPct val="150000"/>
                  </a:lnSpc>
                  <a:spcBef>
                    <a:spcPts val="100"/>
                  </a:spcBef>
                  <a:spcAft>
                    <a:spcPts val="100"/>
                  </a:spcAft>
                  <a:buFontTx/>
                  <a:buChar char="-"/>
                </a:pPr>
                <a:r>
                  <a:rPr lang="en-US" sz="3600">
                    <a:effectLst/>
                    <a:latin typeface="Arial" panose="020B0604020202020204" pitchFamily="34" charset="0"/>
                    <a:ea typeface="Calibri" panose="020F0502020204030204" pitchFamily="34" charset="0"/>
                    <a:cs typeface="Arial" panose="020B0604020202020204" pitchFamily="34" charset="0"/>
                  </a:rPr>
                  <a:t>Hai đa giác </a:t>
                </a:r>
                <a14:m>
                  <m:oMath xmlns:m="http://schemas.openxmlformats.org/officeDocument/2006/math">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e>
                      <m:sub>
                        <m:r>
                          <a:rPr lang="en-US" sz="3600" i="0">
                            <a:effectLst/>
                            <a:latin typeface="Cambria Math" panose="02040503050406030204" pitchFamily="18" charset="0"/>
                            <a:ea typeface="Calibri" panose="020F0502020204030204" pitchFamily="34" charset="0"/>
                            <a:cs typeface="Times New Roman" panose="02020603050405020304" pitchFamily="18" charset="0"/>
                          </a:rPr>
                          <m:t>1</m:t>
                        </m:r>
                      </m:sub>
                    </m:sSub>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e>
                      <m:sub>
                        <m:r>
                          <a:rPr lang="en-US" sz="3600" i="0">
                            <a:effectLst/>
                            <a:latin typeface="Cambria Math" panose="02040503050406030204" pitchFamily="18" charset="0"/>
                            <a:ea typeface="Calibri" panose="020F0502020204030204" pitchFamily="34" charset="0"/>
                            <a:cs typeface="Times New Roman" panose="02020603050405020304" pitchFamily="18" charset="0"/>
                          </a:rPr>
                          <m:t>2</m:t>
                        </m:r>
                      </m:sub>
                    </m:sSub>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e>
                      <m:sub>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n</m:t>
                        </m:r>
                      </m:sub>
                    </m:sSub>
                  </m:oMath>
                </a14:m>
                <a:r>
                  <a:rPr lang="en-US" sz="360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sSubSup>
                      <m:sSub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e>
                      <m:sub>
                        <m:r>
                          <a:rPr lang="en-US" sz="3600" i="0">
                            <a:effectLst/>
                            <a:latin typeface="Cambria Math" panose="02040503050406030204" pitchFamily="18" charset="0"/>
                            <a:ea typeface="Calibri" panose="020F0502020204030204" pitchFamily="34" charset="0"/>
                            <a:cs typeface="Times New Roman" panose="02020603050405020304" pitchFamily="18" charset="0"/>
                          </a:rPr>
                          <m:t>1</m:t>
                        </m:r>
                      </m:sub>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bSup>
                    <m:sSubSup>
                      <m:sSub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e>
                      <m:sub>
                        <m:r>
                          <a:rPr lang="en-US" sz="3600" i="0">
                            <a:effectLst/>
                            <a:latin typeface="Cambria Math" panose="02040503050406030204" pitchFamily="18" charset="0"/>
                            <a:ea typeface="Calibri" panose="020F0502020204030204" pitchFamily="34" charset="0"/>
                            <a:cs typeface="Times New Roman" panose="02020603050405020304" pitchFamily="18" charset="0"/>
                          </a:rPr>
                          <m:t>2</m:t>
                        </m:r>
                      </m:sub>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b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SubSup>
                      <m:sSub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e>
                      <m:sub>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n</m:t>
                        </m:r>
                      </m:sub>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bSup>
                  </m:oMath>
                </a14:m>
                <a:r>
                  <a:rPr lang="en-US" sz="3600">
                    <a:effectLst/>
                    <a:latin typeface="Arial" panose="020B0604020202020204" pitchFamily="34" charset="0"/>
                    <a:ea typeface="Calibri" panose="020F0502020204030204" pitchFamily="34" charset="0"/>
                    <a:cs typeface="Arial" panose="020B0604020202020204" pitchFamily="34" charset="0"/>
                  </a:rPr>
                  <a:t> được gọi là hai mặt đáy;</a:t>
                </a:r>
              </a:p>
            </p:txBody>
          </p:sp>
        </mc:Choice>
        <mc:Fallback xmlns="">
          <p:sp>
            <p:nvSpPr>
              <p:cNvPr id="3" name="Rectangle 2"/>
              <p:cNvSpPr>
                <a:spLocks noRot="1" noChangeAspect="1" noMove="1" noResize="1" noEditPoints="1" noAdjustHandles="1" noChangeArrowheads="1" noChangeShapeType="1" noTextEdit="1"/>
              </p:cNvSpPr>
              <p:nvPr/>
            </p:nvSpPr>
            <p:spPr>
              <a:xfrm>
                <a:off x="890337" y="1850336"/>
                <a:ext cx="16478250" cy="3364960"/>
              </a:xfrm>
              <a:prstGeom prst="rect">
                <a:avLst/>
              </a:prstGeom>
              <a:blipFill>
                <a:blip r:embed="rId2"/>
                <a:stretch>
                  <a:fillRect l="-1110" r="-1147" b="-5978"/>
                </a:stretch>
              </a:blipFill>
            </p:spPr>
            <p:txBody>
              <a:bodyPr/>
              <a:lstStyle/>
              <a:p>
                <a:r>
                  <a:rPr lang="en-US">
                    <a:noFill/>
                  </a:rPr>
                  <a:t> </a:t>
                </a:r>
              </a:p>
            </p:txBody>
          </p:sp>
        </mc:Fallback>
      </mc:AlternateContent>
      <p:sp>
        <p:nvSpPr>
          <p:cNvPr id="20" name="Freeform 8"/>
          <p:cNvSpPr/>
          <p:nvPr/>
        </p:nvSpPr>
        <p:spPr>
          <a:xfrm>
            <a:off x="16225587" y="346860"/>
            <a:ext cx="1143000" cy="905655"/>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40000"/>
                    </a14:imgEffect>
                  </a14:imgLayer>
                </a14:imgProps>
              </a:ext>
            </a:extLst>
          </a:blip>
          <a:stretch>
            <a:fillRect/>
          </a:stretch>
        </p:blipFill>
        <p:spPr>
          <a:xfrm>
            <a:off x="13868400" y="4549942"/>
            <a:ext cx="3644195" cy="4638772"/>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890336" y="5248248"/>
                <a:ext cx="12822759" cy="4324261"/>
              </a:xfrm>
              <a:prstGeom prst="rect">
                <a:avLst/>
              </a:prstGeom>
            </p:spPr>
            <p:txBody>
              <a:bodyPr wrap="square">
                <a:spAutoFit/>
              </a:bodyPr>
              <a:lstStyle/>
              <a:p>
                <a:pPr marL="571500" lvl="0" indent="-571500" algn="just">
                  <a:lnSpc>
                    <a:spcPct val="150000"/>
                  </a:lnSpc>
                  <a:spcBef>
                    <a:spcPts val="100"/>
                  </a:spcBef>
                  <a:spcAft>
                    <a:spcPts val="100"/>
                  </a:spcAft>
                  <a:buFontTx/>
                  <a:buChar char="-"/>
                </a:pP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Các hình bình hành </a:t>
                </a:r>
                <a14:m>
                  <m:oMath xmlns:m="http://schemas.openxmlformats.org/officeDocument/2006/math">
                    <m:sSub>
                      <m:sSub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sub>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sSubSup>
                      <m:sSub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sub>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bSup>
                    <m:sSubSup>
                      <m:sSub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sub>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bSup>
                    <m:sSub>
                      <m:sSub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sub>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Sub>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sub>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Sub>
                    <m:sSubSup>
                      <m:sSub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sub>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bSup>
                    <m:sSubSup>
                      <m:sSub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sub>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b>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bSup>
                    <m:sSub>
                      <m:sSub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sub>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b>
                    </m:sSub>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sub>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n</m:t>
                        </m:r>
                      </m:sub>
                    </m:sSub>
                    <m:sSubSup>
                      <m:sSub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sub>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n</m:t>
                        </m:r>
                      </m:sub>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bSup>
                    <m:sSubSup>
                      <m:sSub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sub>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bSup>
                    <m:sSub>
                      <m:sSub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sub>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gọi là các mặt bên;</a:t>
                </a:r>
              </a:p>
              <a:p>
                <a:pPr marL="571500" lvl="0" indent="-571500" algn="just">
                  <a:lnSpc>
                    <a:spcPct val="150000"/>
                  </a:lnSpc>
                  <a:spcBef>
                    <a:spcPts val="100"/>
                  </a:spcBef>
                  <a:spcAft>
                    <a:spcPts val="100"/>
                  </a:spcAft>
                  <a:buFontTx/>
                  <a:buChar char="-"/>
                </a:pP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Các cạnh của mặt hai mặt đấy gọi là các cạnh đáy;</a:t>
                </a:r>
              </a:p>
              <a:p>
                <a:pPr marL="571500" lvl="0" indent="-571500" algn="just">
                  <a:lnSpc>
                    <a:spcPct val="150000"/>
                  </a:lnSpc>
                  <a:spcBef>
                    <a:spcPts val="100"/>
                  </a:spcBef>
                  <a:spcAft>
                    <a:spcPts val="100"/>
                  </a:spcAft>
                  <a:buFontTx/>
                  <a:buChar char="-"/>
                </a:pP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Các đoạn thẳng </a:t>
                </a:r>
                <a14:m>
                  <m:oMath xmlns:m="http://schemas.openxmlformats.org/officeDocument/2006/math">
                    <m:sSub>
                      <m:sSub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sub>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sSubSup>
                      <m:sSub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sub>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b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sub>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Sub>
                    <m:sSubSup>
                      <m:sSub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sub>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b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sub>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n</m:t>
                        </m:r>
                      </m:sub>
                    </m:sSub>
                    <m:sSubSup>
                      <m:sSub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sub>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n</m:t>
                        </m:r>
                      </m:sub>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bSup>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gọi là các cạnh bên;</a:t>
                </a:r>
              </a:p>
              <a:p>
                <a:pPr marL="571500" lvl="0" indent="-571500" algn="just">
                  <a:lnSpc>
                    <a:spcPct val="150000"/>
                  </a:lnSpc>
                  <a:spcBef>
                    <a:spcPts val="100"/>
                  </a:spcBef>
                  <a:spcAft>
                    <a:spcPts val="100"/>
                  </a:spcAft>
                  <a:buFontTx/>
                  <a:buChar char="-"/>
                </a:pP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Các đỉnh của hai mặt đáy gọi là các đỉnh của hình lăng trụ.</a:t>
                </a:r>
              </a:p>
            </p:txBody>
          </p:sp>
        </mc:Choice>
        <mc:Fallback xmlns="">
          <p:sp>
            <p:nvSpPr>
              <p:cNvPr id="6" name="Rectangle 5"/>
              <p:cNvSpPr>
                <a:spLocks noRot="1" noChangeAspect="1" noMove="1" noResize="1" noEditPoints="1" noAdjustHandles="1" noChangeArrowheads="1" noChangeShapeType="1" noTextEdit="1"/>
              </p:cNvSpPr>
              <p:nvPr/>
            </p:nvSpPr>
            <p:spPr>
              <a:xfrm>
                <a:off x="890336" y="5248248"/>
                <a:ext cx="12822759" cy="4324261"/>
              </a:xfrm>
              <a:prstGeom prst="rect">
                <a:avLst/>
              </a:prstGeom>
              <a:blipFill>
                <a:blip r:embed="rId16"/>
                <a:stretch>
                  <a:fillRect l="-1283" r="-1426" b="-2116"/>
                </a:stretch>
              </a:blipFill>
            </p:spPr>
            <p:txBody>
              <a:bodyPr/>
              <a:lstStyle/>
              <a:p>
                <a:r>
                  <a:rPr lang="en-US">
                    <a:noFill/>
                  </a:rPr>
                  <a:t> </a:t>
                </a:r>
              </a:p>
            </p:txBody>
          </p:sp>
        </mc:Fallback>
      </mc:AlternateContent>
    </p:spTree>
    <p:extLst>
      <p:ext uri="{BB962C8B-B14F-4D97-AF65-F5344CB8AC3E}">
        <p14:creationId xmlns:p14="http://schemas.microsoft.com/office/powerpoint/2010/main" val="2888849887"/>
      </p:ext>
    </p:extLst>
  </p:cSld>
  <p:clrMapOvr>
    <a:masterClrMapping/>
  </p:clrMapOvr>
  <mc:AlternateContent xmlns:mc="http://schemas.openxmlformats.org/markup-compatibility/2006" xmlns:p14="http://schemas.microsoft.com/office/powerpoint/2010/main">
    <mc:Choice Requires="p14">
      <p:transition spd="slow" p14:dur="8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anim calcmode="lin" valueType="num">
                                      <p:cBhvr>
                                        <p:cTn id="28" dur="500" fill="hold"/>
                                        <p:tgtEl>
                                          <p:spTgt spid="2"/>
                                        </p:tgtEl>
                                        <p:attrNameLst>
                                          <p:attrName>ppt_x</p:attrName>
                                        </p:attrNameLst>
                                      </p:cBhvr>
                                      <p:tavLst>
                                        <p:tav tm="0">
                                          <p:val>
                                            <p:strVal val="#ppt_x"/>
                                          </p:val>
                                        </p:tav>
                                        <p:tav tm="100000">
                                          <p:val>
                                            <p:strVal val="#ppt_x"/>
                                          </p:val>
                                        </p:tav>
                                      </p:tavLst>
                                    </p:anim>
                                    <p:anim calcmode="lin" valueType="num">
                                      <p:cBhvr>
                                        <p:cTn id="29" dur="500" fill="hold"/>
                                        <p:tgtEl>
                                          <p:spTgt spid="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anim calcmode="lin" valueType="num">
                                      <p:cBhvr>
                                        <p:cTn id="33" dur="500" fill="hold"/>
                                        <p:tgtEl>
                                          <p:spTgt spid="6"/>
                                        </p:tgtEl>
                                        <p:attrNameLst>
                                          <p:attrName>ppt_x</p:attrName>
                                        </p:attrNameLst>
                                      </p:cBhvr>
                                      <p:tavLst>
                                        <p:tav tm="0">
                                          <p:val>
                                            <p:strVal val="#ppt_x"/>
                                          </p:val>
                                        </p:tav>
                                        <p:tav tm="100000">
                                          <p:val>
                                            <p:strVal val="#ppt_x"/>
                                          </p:val>
                                        </p:tav>
                                      </p:tavLst>
                                    </p:anim>
                                    <p:anim calcmode="lin" valueType="num">
                                      <p:cBhvr>
                                        <p:cTn id="3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304800" y="338728"/>
            <a:ext cx="17678399" cy="9605372"/>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3"/>
          <p:cNvPicPr>
            <a:picLocks noChangeAspect="1"/>
          </p:cNvPicPr>
          <p:nvPr/>
        </p:nvPicPr>
        <p:blipFill>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945026" y="1383738"/>
            <a:ext cx="1032846" cy="963915"/>
          </a:xfrm>
          <a:prstGeom prst="rect">
            <a:avLst/>
          </a:prstGeom>
        </p:spPr>
      </p:pic>
      <p:sp>
        <p:nvSpPr>
          <p:cNvPr id="20" name="TextBox 19"/>
          <p:cNvSpPr txBox="1"/>
          <p:nvPr/>
        </p:nvSpPr>
        <p:spPr>
          <a:xfrm>
            <a:off x="2049311" y="1585653"/>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HĐ2:</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11" name="Rectangle 3"/>
          <p:cNvSpPr>
            <a:spLocks noChangeArrowheads="1"/>
          </p:cNvSpPr>
          <p:nvPr/>
        </p:nvSpPr>
        <p:spPr bwMode="auto">
          <a:xfrm>
            <a:off x="873557" y="2400689"/>
            <a:ext cx="16651324" cy="1752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lnSpc>
                <a:spcPct val="150000"/>
              </a:lnSpc>
              <a:spcBef>
                <a:spcPct val="0"/>
              </a:spcBef>
              <a:spcAft>
                <a:spcPct val="0"/>
              </a:spcAft>
            </a:pPr>
            <a:r>
              <a:rPr lang="vi-VN" sz="3800">
                <a:solidFill>
                  <a:srgbClr val="000000"/>
                </a:solidFill>
              </a:rPr>
              <a:t>Từ định nghĩa hình lăng trụ, nhận xét đặc điểm các mặt bên, cạnh bên và hai mặt đáy của hình lăng trụ.</a:t>
            </a:r>
            <a:endParaRPr kumimoji="0" lang="en-US" altLang="en-US" sz="3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nvGrpSpPr>
          <p:cNvPr id="12" name="Group 11"/>
          <p:cNvGrpSpPr/>
          <p:nvPr/>
        </p:nvGrpSpPr>
        <p:grpSpPr>
          <a:xfrm>
            <a:off x="6251271" y="342900"/>
            <a:ext cx="5895897" cy="1045709"/>
            <a:chOff x="5868874" y="411479"/>
            <a:chExt cx="4724400" cy="1436835"/>
          </a:xfrm>
        </p:grpSpPr>
        <p:sp>
          <p:nvSpPr>
            <p:cNvPr id="13" name="Round Same Side Corner Rectangle 12"/>
            <p:cNvSpPr/>
            <p:nvPr/>
          </p:nvSpPr>
          <p:spPr>
            <a:xfrm flipH="1" flipV="1">
              <a:off x="6019800" y="411479"/>
              <a:ext cx="4422548" cy="1436835"/>
            </a:xfrm>
            <a:prstGeom prst="round2SameRect">
              <a:avLst>
                <a:gd name="adj1" fmla="val 36667"/>
                <a:gd name="adj2" fmla="val 0"/>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p:cNvSpPr txBox="1"/>
            <p:nvPr/>
          </p:nvSpPr>
          <p:spPr>
            <a:xfrm>
              <a:off x="5868874" y="591901"/>
              <a:ext cx="4724400" cy="1078380"/>
            </a:xfrm>
            <a:prstGeom prst="rect">
              <a:avLst/>
            </a:prstGeom>
            <a:noFill/>
          </p:spPr>
          <p:txBody>
            <a:bodyPr wrap="square" rtlCol="0">
              <a:spAutoFit/>
            </a:bodyPr>
            <a:lstStyle/>
            <a:p>
              <a:pPr lvl="0" algn="ctr"/>
              <a:r>
                <a:rPr lang="en-US" sz="4500" b="1">
                  <a:solidFill>
                    <a:srgbClr val="FFFF00"/>
                  </a:solidFill>
                  <a:latin typeface="Arial" panose="020B0604020202020204" pitchFamily="34" charset="0"/>
                  <a:cs typeface="Arial" panose="020B0604020202020204" pitchFamily="34" charset="0"/>
                </a:rPr>
                <a:t>2. Tính chất</a:t>
              </a:r>
              <a:endParaRPr kumimoji="0" lang="en-US" sz="45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grpSp>
      <p:sp>
        <p:nvSpPr>
          <p:cNvPr id="3" name="Rectangle 2"/>
          <p:cNvSpPr/>
          <p:nvPr/>
        </p:nvSpPr>
        <p:spPr>
          <a:xfrm>
            <a:off x="802261" y="5219700"/>
            <a:ext cx="16683476" cy="4555093"/>
          </a:xfrm>
          <a:prstGeom prst="rect">
            <a:avLst/>
          </a:prstGeom>
        </p:spPr>
        <p:txBody>
          <a:bodyPr wrap="square">
            <a:spAutoFit/>
          </a:bodyPr>
          <a:lstStyle/>
          <a:p>
            <a:pPr marL="30480" marR="30480" algn="just">
              <a:lnSpc>
                <a:spcPct val="150000"/>
              </a:lnSpc>
              <a:spcBef>
                <a:spcPts val="100"/>
              </a:spcBef>
              <a:spcAft>
                <a:spcPts val="100"/>
              </a:spcAft>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Từ định nghĩa hình lăng trụ, ta có các nhận xét sau:</a:t>
            </a:r>
            <a:endParaRPr lang="en-US" sz="3800">
              <a:latin typeface="Arial" panose="020B0604020202020204" pitchFamily="34" charset="0"/>
              <a:ea typeface="Calibri" panose="020F0502020204030204" pitchFamily="34" charset="0"/>
              <a:cs typeface="Arial" panose="020B0604020202020204" pitchFamily="34" charset="0"/>
            </a:endParaRPr>
          </a:p>
          <a:p>
            <a:pPr marL="601980" marR="30480" indent="-571500" algn="just">
              <a:lnSpc>
                <a:spcPct val="150000"/>
              </a:lnSpc>
              <a:spcBef>
                <a:spcPts val="100"/>
              </a:spcBef>
              <a:spcAft>
                <a:spcPts val="100"/>
              </a:spcAft>
              <a:buFontTx/>
              <a:buChar char="-"/>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Các cạnh bên của hình lăng trụ song song và bằng nhau.</a:t>
            </a:r>
          </a:p>
          <a:p>
            <a:pPr marL="601980" marR="30480" indent="-571500" algn="just">
              <a:lnSpc>
                <a:spcPct val="150000"/>
              </a:lnSpc>
              <a:spcBef>
                <a:spcPts val="100"/>
              </a:spcBef>
              <a:spcAft>
                <a:spcPts val="100"/>
              </a:spcAft>
              <a:buFontTx/>
              <a:buChar char="-"/>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Các mặt bên của hình lăng trụ là các hình bình hành.</a:t>
            </a:r>
            <a:endParaRPr lang="en-US" sz="3800">
              <a:latin typeface="Arial" panose="020B0604020202020204" pitchFamily="34" charset="0"/>
              <a:ea typeface="Calibri" panose="020F0502020204030204" pitchFamily="34" charset="0"/>
              <a:cs typeface="Arial" panose="020B0604020202020204" pitchFamily="34" charset="0"/>
            </a:endParaRPr>
          </a:p>
          <a:p>
            <a:pPr marL="601980" marR="30480" indent="-571500" algn="just">
              <a:lnSpc>
                <a:spcPct val="150000"/>
              </a:lnSpc>
              <a:spcBef>
                <a:spcPts val="100"/>
              </a:spcBef>
              <a:spcAft>
                <a:spcPts val="100"/>
              </a:spcAft>
              <a:buFontTx/>
              <a:buChar char="-"/>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Hai mặt đáy của hình lăng trụ là hai đa giác có các cạnh tương ứng song song và bằng nhau.</a:t>
            </a:r>
            <a:endParaRPr lang="en-US" sz="3800">
              <a:effectLst/>
              <a:latin typeface="Arial" panose="020B0604020202020204" pitchFamily="34" charset="0"/>
              <a:ea typeface="Calibri" panose="020F0502020204030204" pitchFamily="34" charset="0"/>
              <a:cs typeface="Arial" panose="020B0604020202020204" pitchFamily="34" charset="0"/>
            </a:endParaRPr>
          </a:p>
        </p:txBody>
      </p:sp>
      <p:sp>
        <p:nvSpPr>
          <p:cNvPr id="18" name="Rectangle 17"/>
          <p:cNvSpPr/>
          <p:nvPr/>
        </p:nvSpPr>
        <p:spPr>
          <a:xfrm>
            <a:off x="7903819" y="4097747"/>
            <a:ext cx="2590800" cy="96949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nl-NL" sz="3800" b="1" i="0" u="sng"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rPr>
              <a:t>Trả lời:</a:t>
            </a:r>
            <a:endParaRPr kumimoji="0" lang="en-US" sz="3800" b="1" i="0" u="sng"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9"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93086">
            <a:off x="16673827" y="3947904"/>
            <a:ext cx="2216576" cy="1476794"/>
          </a:xfrm>
          <a:prstGeom prst="rect">
            <a:avLst/>
          </a:prstGeom>
        </p:spPr>
      </p:pic>
    </p:spTree>
    <p:extLst>
      <p:ext uri="{BB962C8B-B14F-4D97-AF65-F5344CB8AC3E}">
        <p14:creationId xmlns:p14="http://schemas.microsoft.com/office/powerpoint/2010/main" val="27136177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500"/>
                            </p:stCondLst>
                            <p:childTnLst>
                              <p:par>
                                <p:cTn id="17" presetID="42"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anim calcmode="lin" valueType="num">
                                      <p:cBhvr>
                                        <p:cTn id="20" dur="500" fill="hold"/>
                                        <p:tgtEl>
                                          <p:spTgt spid="11"/>
                                        </p:tgtEl>
                                        <p:attrNameLst>
                                          <p:attrName>ppt_x</p:attrName>
                                        </p:attrNameLst>
                                      </p:cBhvr>
                                      <p:tavLst>
                                        <p:tav tm="0">
                                          <p:val>
                                            <p:strVal val="#ppt_x"/>
                                          </p:val>
                                        </p:tav>
                                        <p:tav tm="100000">
                                          <p:val>
                                            <p:strVal val="#ppt_x"/>
                                          </p:val>
                                        </p:tav>
                                      </p:tavLst>
                                    </p:anim>
                                    <p:anim calcmode="lin" valueType="num">
                                      <p:cBhvr>
                                        <p:cTn id="21"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animEffect transition="in" filter="randombar(horizontal)">
                                      <p:cBhvr>
                                        <p:cTn id="31" dur="500"/>
                                        <p:tgtEl>
                                          <p:spTgt spid="3">
                                            <p:txEl>
                                              <p:pRg st="0" end="0"/>
                                            </p:txEl>
                                          </p:spTgt>
                                        </p:tgtEl>
                                      </p:cBhvr>
                                    </p:animEffect>
                                  </p:childTnLst>
                                </p:cTn>
                              </p:par>
                              <p:par>
                                <p:cTn id="32" presetID="14" presetClass="entr" presetSubtype="10" fill="hold" nodeType="with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Effect transition="in" filter="randombar(horizontal)">
                                      <p:cBhvr>
                                        <p:cTn id="34" dur="500"/>
                                        <p:tgtEl>
                                          <p:spTgt spid="3">
                                            <p:txEl>
                                              <p:pRg st="1" end="1"/>
                                            </p:txEl>
                                          </p:spTgt>
                                        </p:tgtEl>
                                      </p:cBhvr>
                                    </p:animEffect>
                                  </p:childTnLst>
                                </p:cTn>
                              </p:par>
                              <p:par>
                                <p:cTn id="35" presetID="14" presetClass="entr" presetSubtype="10" fill="hold" nodeType="with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37" dur="500"/>
                                        <p:tgtEl>
                                          <p:spTgt spid="3">
                                            <p:txEl>
                                              <p:pRg st="2" end="2"/>
                                            </p:txEl>
                                          </p:spTgt>
                                        </p:tgtEl>
                                      </p:cBhvr>
                                    </p:animEffect>
                                  </p:childTnLst>
                                </p:cTn>
                              </p:par>
                              <p:par>
                                <p:cTn id="38" presetID="14" presetClass="entr" presetSubtype="10" fill="hold" nodeType="with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Effect transition="in" filter="randombar(horizontal)">
                                      <p:cBhvr>
                                        <p:cTn id="4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1"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457200" y="342900"/>
            <a:ext cx="17373599" cy="96012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Freeform 5"/>
          <p:cNvSpPr/>
          <p:nvPr/>
        </p:nvSpPr>
        <p:spPr>
          <a:xfrm rot="1171939" flipH="1">
            <a:off x="404435" y="538290"/>
            <a:ext cx="1335114" cy="966176"/>
          </a:xfrm>
          <a:custGeom>
            <a:avLst/>
            <a:gdLst/>
            <a:ahLst/>
            <a:cxnLst/>
            <a:rect l="l" t="t" r="r" b="b"/>
            <a:pathLst>
              <a:path w="5546912" h="4114800">
                <a:moveTo>
                  <a:pt x="0" y="0"/>
                </a:moveTo>
                <a:lnTo>
                  <a:pt x="5546912" y="0"/>
                </a:lnTo>
                <a:lnTo>
                  <a:pt x="554691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7" name="Group 16"/>
          <p:cNvGrpSpPr/>
          <p:nvPr/>
        </p:nvGrpSpPr>
        <p:grpSpPr>
          <a:xfrm>
            <a:off x="6196049" y="373287"/>
            <a:ext cx="5895897" cy="1436835"/>
            <a:chOff x="5868874" y="411479"/>
            <a:chExt cx="4724400" cy="1436835"/>
          </a:xfrm>
        </p:grpSpPr>
        <p:sp>
          <p:nvSpPr>
            <p:cNvPr id="18" name="Round Same Side Corner Rectangle 17"/>
            <p:cNvSpPr/>
            <p:nvPr/>
          </p:nvSpPr>
          <p:spPr>
            <a:xfrm flipH="1" flipV="1">
              <a:off x="6019800" y="411479"/>
              <a:ext cx="4422548" cy="1436835"/>
            </a:xfrm>
            <a:prstGeom prst="round2SameRect">
              <a:avLst>
                <a:gd name="adj1" fmla="val 36667"/>
                <a:gd name="adj2" fmla="val 0"/>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p:cNvSpPr txBox="1"/>
            <p:nvPr/>
          </p:nvSpPr>
          <p:spPr>
            <a:xfrm>
              <a:off x="5868874" y="761192"/>
              <a:ext cx="4724400"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KẾT LUẬN</a:t>
              </a:r>
              <a:endParaRPr kumimoji="0" lang="en-US" sz="5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0" name="Rectangle 9"/>
          <p:cNvSpPr/>
          <p:nvPr/>
        </p:nvSpPr>
        <p:spPr>
          <a:xfrm>
            <a:off x="1295397" y="2324100"/>
            <a:ext cx="15697200" cy="4247766"/>
          </a:xfrm>
          <a:prstGeom prst="rect">
            <a:avLst/>
          </a:prstGeom>
        </p:spPr>
        <p:txBody>
          <a:bodyPr wrap="square">
            <a:spAutoFit/>
          </a:bodyPr>
          <a:lstStyle/>
          <a:p>
            <a:pPr marL="685800" lvl="0" indent="-685800" algn="just">
              <a:lnSpc>
                <a:spcPct val="150000"/>
              </a:lnSpc>
              <a:spcBef>
                <a:spcPts val="600"/>
              </a:spcBef>
              <a:spcAft>
                <a:spcPts val="600"/>
              </a:spcAft>
              <a:buFont typeface="Wingdings" panose="05000000000000000000" pitchFamily="2" charset="2"/>
              <a:buChar char="§"/>
            </a:pPr>
            <a:r>
              <a:rPr lang="vi-VN" sz="4300">
                <a:solidFill>
                  <a:srgbClr val="1F497D"/>
                </a:solidFill>
                <a:ea typeface="Times New Roman" panose="02020603050405020304" pitchFamily="18" charset="0"/>
                <a:cs typeface="Arial" panose="020B0604020202020204" pitchFamily="34" charset="0"/>
              </a:rPr>
              <a:t>Các cạnh bên của hình lăng trụ song song và bằng nhau.</a:t>
            </a:r>
            <a:endParaRPr lang="en-US" sz="4300">
              <a:solidFill>
                <a:srgbClr val="1F497D"/>
              </a:solidFill>
              <a:ea typeface="Times New Roman" panose="02020603050405020304" pitchFamily="18" charset="0"/>
              <a:cs typeface="Arial" panose="020B0604020202020204" pitchFamily="34" charset="0"/>
            </a:endParaRPr>
          </a:p>
          <a:p>
            <a:pPr marL="685800" lvl="0" indent="-685800" algn="just">
              <a:lnSpc>
                <a:spcPct val="150000"/>
              </a:lnSpc>
              <a:spcBef>
                <a:spcPts val="600"/>
              </a:spcBef>
              <a:spcAft>
                <a:spcPts val="600"/>
              </a:spcAft>
              <a:buFont typeface="Wingdings" panose="05000000000000000000" pitchFamily="2" charset="2"/>
              <a:buChar char="§"/>
            </a:pPr>
            <a:r>
              <a:rPr lang="vi-VN" sz="4300">
                <a:solidFill>
                  <a:srgbClr val="1F497D"/>
                </a:solidFill>
                <a:ea typeface="Times New Roman" panose="02020603050405020304" pitchFamily="18" charset="0"/>
                <a:cs typeface="Arial" panose="020B0604020202020204" pitchFamily="34" charset="0"/>
              </a:rPr>
              <a:t>Các mặt bên của hình lăng trụ là các hình bình hành.</a:t>
            </a:r>
            <a:endParaRPr lang="en-US" sz="4300">
              <a:solidFill>
                <a:srgbClr val="1F497D"/>
              </a:solidFill>
              <a:ea typeface="Times New Roman" panose="02020603050405020304" pitchFamily="18" charset="0"/>
              <a:cs typeface="Arial" panose="020B0604020202020204" pitchFamily="34" charset="0"/>
            </a:endParaRPr>
          </a:p>
          <a:p>
            <a:pPr marL="685800" lvl="0" indent="-685800" algn="just">
              <a:lnSpc>
                <a:spcPct val="150000"/>
              </a:lnSpc>
              <a:spcBef>
                <a:spcPts val="600"/>
              </a:spcBef>
              <a:spcAft>
                <a:spcPts val="600"/>
              </a:spcAft>
              <a:buFont typeface="Wingdings" panose="05000000000000000000" pitchFamily="2" charset="2"/>
              <a:buChar char="§"/>
            </a:pPr>
            <a:r>
              <a:rPr lang="vi-VN" sz="4300">
                <a:solidFill>
                  <a:srgbClr val="1F497D"/>
                </a:solidFill>
                <a:ea typeface="Times New Roman" panose="02020603050405020304" pitchFamily="18" charset="0"/>
                <a:cs typeface="Arial" panose="020B0604020202020204" pitchFamily="34" charset="0"/>
              </a:rPr>
              <a:t>Hai mặt đáy của hình lăng trụ là hai đa giác có các cạnh tương ứng song song và bằng nhau.</a:t>
            </a:r>
          </a:p>
        </p:txBody>
      </p:sp>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colorTemperature colorTemp="5900"/>
                    </a14:imgEffect>
                    <a14:imgEffect>
                      <a14:brightnessContrast contrast="-40000"/>
                    </a14:imgEffect>
                  </a14:imgLayer>
                </a14:imgProps>
              </a:ext>
            </a:extLst>
          </a:blip>
          <a:stretch>
            <a:fillRect/>
          </a:stretch>
        </p:blipFill>
        <p:spPr>
          <a:xfrm>
            <a:off x="6717522" y="8025151"/>
            <a:ext cx="4852950" cy="2147549"/>
          </a:xfrm>
          <a:prstGeom prst="rect">
            <a:avLst/>
          </a:prstGeom>
        </p:spPr>
      </p:pic>
    </p:spTree>
    <p:extLst>
      <p:ext uri="{BB962C8B-B14F-4D97-AF65-F5344CB8AC3E}">
        <p14:creationId xmlns:p14="http://schemas.microsoft.com/office/powerpoint/2010/main" val="4929599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ectangle 7"/>
          <p:cNvSpPr/>
          <p:nvPr/>
        </p:nvSpPr>
        <p:spPr>
          <a:xfrm>
            <a:off x="228600" y="231268"/>
            <a:ext cx="17830800" cy="9824464"/>
          </a:xfrm>
          <a:prstGeom prst="rect">
            <a:avLst/>
          </a:prstGeom>
          <a:solidFill>
            <a:schemeClr val="bg1"/>
          </a:solidFill>
          <a:ln w="1079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7810500" y="534734"/>
            <a:ext cx="2667000" cy="914400"/>
            <a:chOff x="3154680" y="876300"/>
            <a:chExt cx="2667000" cy="1143000"/>
          </a:xfrm>
          <a:solidFill>
            <a:schemeClr val="accent5">
              <a:lumMod val="75000"/>
            </a:schemeClr>
          </a:solidFill>
        </p:grpSpPr>
        <p:sp>
          <p:nvSpPr>
            <p:cNvPr id="16" name="Flowchart: Terminator 15"/>
            <p:cNvSpPr/>
            <p:nvPr/>
          </p:nvSpPr>
          <p:spPr>
            <a:xfrm>
              <a:off x="3154680" y="876300"/>
              <a:ext cx="2667000" cy="1143000"/>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610081" y="987956"/>
              <a:ext cx="2007281" cy="884858"/>
            </a:xfrm>
            <a:prstGeom prst="rect">
              <a:avLst/>
            </a:prstGeom>
            <a:noFill/>
            <a:ln>
              <a:noFill/>
            </a:ln>
          </p:spPr>
          <p:txBody>
            <a:bodyPr wrap="none">
              <a:spAutoFit/>
            </a:bodyPr>
            <a:lstStyle/>
            <a:p>
              <a:pPr algn="ct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Ví</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dụ</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a:solidFill>
                    <a:schemeClr val="bg1"/>
                  </a:solidFill>
                  <a:latin typeface="Arial" panose="020B0604020202020204" pitchFamily="34" charset="0"/>
                  <a:ea typeface="Times New Roman" panose="02020603050405020304" pitchFamily="18" charset="0"/>
                  <a:cs typeface="Arial" panose="020B0604020202020204" pitchFamily="34" charset="0"/>
                </a:rPr>
                <a:t>1 </a:t>
              </a:r>
              <a:endPar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grpSp>
      <p:sp>
        <p:nvSpPr>
          <p:cNvPr id="7" name="Rectangle 6"/>
          <p:cNvSpPr/>
          <p:nvPr/>
        </p:nvSpPr>
        <p:spPr>
          <a:xfrm>
            <a:off x="1037025" y="1564768"/>
            <a:ext cx="16228291" cy="2723823"/>
          </a:xfrm>
          <a:prstGeom prst="rect">
            <a:avLst/>
          </a:prstGeom>
        </p:spPr>
        <p:txBody>
          <a:bodyPr wrap="square">
            <a:spAutoFit/>
          </a:bodyPr>
          <a:lstStyle/>
          <a:p>
            <a:pPr algn="just">
              <a:lnSpc>
                <a:spcPct val="150000"/>
              </a:lnSpc>
            </a:pPr>
            <a:r>
              <a:rPr lang="en-US" sz="3800">
                <a:latin typeface="Arial" panose="020B0604020202020204" pitchFamily="34" charset="0"/>
                <a:ea typeface="Times New Roman" panose="02020603050405020304" pitchFamily="18" charset="0"/>
                <a:cs typeface="Arial" panose="020B0604020202020204" pitchFamily="34" charset="0"/>
              </a:rPr>
              <a:t>C</a:t>
            </a:r>
            <a:r>
              <a:rPr lang="vi-VN" sz="3800">
                <a:ea typeface="Times New Roman" panose="02020603050405020304" pitchFamily="18" charset="0"/>
                <a:cs typeface="Arial" panose="020B0604020202020204" pitchFamily="34" charset="0"/>
              </a:rPr>
              <a:t>ho hình lăng trụ tam giác ABC.A’B’C’. Gọi M và M’ lần lượt là trung điểm của các cạnh BC và B’C’. Chứng minh rằng:</a:t>
            </a:r>
          </a:p>
          <a:p>
            <a:pPr algn="just">
              <a:lnSpc>
                <a:spcPct val="150000"/>
              </a:lnSpc>
            </a:pPr>
            <a:r>
              <a:rPr lang="en-US" sz="3800">
                <a:ea typeface="Times New Roman" panose="02020603050405020304" pitchFamily="18" charset="0"/>
                <a:cs typeface="Arial" panose="020B0604020202020204" pitchFamily="34" charset="0"/>
              </a:rPr>
              <a:t>			</a:t>
            </a:r>
            <a:r>
              <a:rPr lang="vi-VN" sz="3800">
                <a:ea typeface="Times New Roman" panose="02020603050405020304" pitchFamily="18" charset="0"/>
                <a:cs typeface="Arial" panose="020B0604020202020204" pitchFamily="34" charset="0"/>
              </a:rPr>
              <a:t>a) AA' // (BCC'B'); </a:t>
            </a:r>
            <a:r>
              <a:rPr lang="en-US" sz="3800">
                <a:ea typeface="Times New Roman" panose="02020603050405020304" pitchFamily="18" charset="0"/>
                <a:cs typeface="Arial" panose="020B0604020202020204" pitchFamily="34" charset="0"/>
              </a:rPr>
              <a:t>				</a:t>
            </a:r>
            <a:r>
              <a:rPr lang="vi-VN" sz="3800">
                <a:ea typeface="Times New Roman" panose="02020603050405020304" pitchFamily="18" charset="0"/>
                <a:cs typeface="Arial" panose="020B0604020202020204" pitchFamily="34" charset="0"/>
              </a:rPr>
              <a:t>b) AM // A'M'.</a:t>
            </a:r>
          </a:p>
        </p:txBody>
      </p:sp>
      <p:sp>
        <p:nvSpPr>
          <p:cNvPr id="13" name="Oval Callout 12"/>
          <p:cNvSpPr/>
          <p:nvPr/>
        </p:nvSpPr>
        <p:spPr>
          <a:xfrm>
            <a:off x="8473142" y="4257897"/>
            <a:ext cx="1592797" cy="76200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800" b="1" dirty="0">
                <a:solidFill>
                  <a:prstClr val="black"/>
                </a:solidFill>
              </a:rPr>
              <a:t>Giải</a:t>
            </a:r>
            <a:endParaRPr lang="en-US" sz="3800" b="1" dirty="0">
              <a:solidFill>
                <a:prstClr val="black"/>
              </a:solidFill>
            </a:endParaRPr>
          </a:p>
        </p:txBody>
      </p:sp>
      <mc:AlternateContent xmlns:mc="http://schemas.openxmlformats.org/markup-compatibility/2006" xmlns:a14="http://schemas.microsoft.com/office/drawing/2010/main">
        <mc:Choice Requires="a14">
          <p:sp>
            <p:nvSpPr>
              <p:cNvPr id="14" name="Rectangle 13"/>
              <p:cNvSpPr/>
              <p:nvPr/>
            </p:nvSpPr>
            <p:spPr>
              <a:xfrm>
                <a:off x="1037025" y="5251165"/>
                <a:ext cx="11226387" cy="4478149"/>
              </a:xfrm>
              <a:prstGeom prst="rect">
                <a:avLst/>
              </a:prstGeom>
            </p:spPr>
            <p:txBody>
              <a:bodyPr wrap="square">
                <a:spAutoFit/>
              </a:bodyPr>
              <a:lstStyle/>
              <a:p>
                <a:pPr lvl="0">
                  <a:lnSpc>
                    <a:spcPct val="150000"/>
                  </a:lnSpc>
                </a:pP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a) Trong hình lăng trụ ABC.A’B’C’, ta có: AA’ // BB’ và BB’</a:t>
                </a:r>
                <a:r>
                  <a:rPr lang="en-US" sz="380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3800">
                        <a:solidFill>
                          <a:prstClr val="black"/>
                        </a:solidFill>
                        <a:latin typeface="Cambria Math" panose="02040503050406030204" pitchFamily="18" charset="0"/>
                      </a:rPr>
                      <m:t>⊂</m:t>
                    </m:r>
                  </m:oMath>
                </a14:m>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(BCC’B’), suy ra AA’ // (BCC’B’).</a:t>
                </a:r>
              </a:p>
              <a:p>
                <a:pPr lvl="0" algn="just">
                  <a:lnSpc>
                    <a:spcPct val="150000"/>
                  </a:lnSpc>
                </a:pP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b) Vì MM’ // BB’, MM’ = BB’ và BB’ // AA’, BB’ = AA’ nên MM’ // AA’, MM’ = AA’. </a:t>
                </a:r>
              </a:p>
              <a:p>
                <a:pPr lvl="0" algn="just">
                  <a:lnSpc>
                    <a:spcPct val="150000"/>
                  </a:lnSpc>
                </a:pP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Suy ra AMM’A’ là hình bình hành. Vậy AM // A’M’.</a:t>
                </a:r>
              </a:p>
            </p:txBody>
          </p:sp>
        </mc:Choice>
        <mc:Fallback xmlns="">
          <p:sp>
            <p:nvSpPr>
              <p:cNvPr id="14" name="Rectangle 13"/>
              <p:cNvSpPr>
                <a:spLocks noRot="1" noChangeAspect="1" noMove="1" noResize="1" noEditPoints="1" noAdjustHandles="1" noChangeArrowheads="1" noChangeShapeType="1" noTextEdit="1"/>
              </p:cNvSpPr>
              <p:nvPr/>
            </p:nvSpPr>
            <p:spPr>
              <a:xfrm>
                <a:off x="1037025" y="5251165"/>
                <a:ext cx="11226387" cy="4478149"/>
              </a:xfrm>
              <a:prstGeom prst="rect">
                <a:avLst/>
              </a:prstGeom>
              <a:blipFill>
                <a:blip r:embed="rId3"/>
                <a:stretch>
                  <a:fillRect l="-1792" r="-1737" b="-2177"/>
                </a:stretch>
              </a:blipFill>
            </p:spPr>
            <p:txBody>
              <a:bodyPr/>
              <a:lstStyle/>
              <a:p>
                <a:r>
                  <a:rPr lang="en-US">
                    <a:noFill/>
                  </a:rPr>
                  <a:t> </a:t>
                </a:r>
              </a:p>
            </p:txBody>
          </p:sp>
        </mc:Fallback>
      </mc:AlternateContent>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593" y="231268"/>
            <a:ext cx="1399835" cy="1174735"/>
          </a:xfrm>
          <a:prstGeom prst="rect">
            <a:avLst/>
          </a:prstGeom>
        </p:spPr>
      </p:pic>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Lst>
          </a:blip>
          <a:stretch>
            <a:fillRect/>
          </a:stretch>
        </p:blipFill>
        <p:spPr>
          <a:xfrm>
            <a:off x="13067826" y="5061644"/>
            <a:ext cx="3982895" cy="4857189"/>
          </a:xfrm>
          <a:prstGeom prst="rect">
            <a:avLst/>
          </a:prstGeom>
        </p:spPr>
      </p:pic>
      <p:pic>
        <p:nvPicPr>
          <p:cNvPr id="18"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826528">
            <a:off x="16883884" y="8906237"/>
            <a:ext cx="1007803" cy="15212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up)">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29" dur="500"/>
                                        <p:tgtEl>
                                          <p:spTgt spid="1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4">
                                            <p:txEl>
                                              <p:pRg st="1" end="1"/>
                                            </p:txEl>
                                          </p:spTgt>
                                        </p:tgtEl>
                                        <p:attrNameLst>
                                          <p:attrName>style.visibility</p:attrName>
                                        </p:attrNameLst>
                                      </p:cBhvr>
                                      <p:to>
                                        <p:strVal val="visible"/>
                                      </p:to>
                                    </p:set>
                                    <p:animEffect transition="in" filter="fade">
                                      <p:cBhvr>
                                        <p:cTn id="34" dur="500"/>
                                        <p:tgtEl>
                                          <p:spTgt spid="14">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4">
                                            <p:txEl>
                                              <p:pRg st="2" end="2"/>
                                            </p:txEl>
                                          </p:spTgt>
                                        </p:tgtEl>
                                        <p:attrNameLst>
                                          <p:attrName>style.visibility</p:attrName>
                                        </p:attrNameLst>
                                      </p:cBhvr>
                                      <p:to>
                                        <p:strVal val="visible"/>
                                      </p:to>
                                    </p:set>
                                    <p:animEffect transition="in" filter="wipe(left)">
                                      <p:cBhvr>
                                        <p:cTn id="39"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304800" y="266700"/>
            <a:ext cx="17754600" cy="97536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83015">
            <a:off x="16981638" y="3383495"/>
            <a:ext cx="1530396" cy="1019626"/>
          </a:xfrm>
          <a:prstGeom prst="rect">
            <a:avLst/>
          </a:prstGeom>
        </p:spPr>
      </p:pic>
      <p:sp>
        <p:nvSpPr>
          <p:cNvPr id="30" name="Rectangle 29"/>
          <p:cNvSpPr/>
          <p:nvPr/>
        </p:nvSpPr>
        <p:spPr>
          <a:xfrm>
            <a:off x="6811519" y="190500"/>
            <a:ext cx="4741161" cy="1103892"/>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Aft>
                <a:spcPts val="800"/>
              </a:spcAft>
            </a:pPr>
            <a:r>
              <a:rPr lang="nl-NL" sz="5000" b="1" dirty="0">
                <a:ln w="0"/>
                <a:solidFill>
                  <a:srgbClr val="C00000"/>
                </a:solidFill>
                <a:latin typeface="Arial" panose="020B0604020202020204" pitchFamily="34" charset="0"/>
                <a:ea typeface="Times New Roman" panose="02020603050405020304" pitchFamily="18" charset="0"/>
                <a:cs typeface="Arial" panose="020B0604020202020204" pitchFamily="34" charset="0"/>
              </a:rPr>
              <a:t>LUYỆN TẬP 1</a:t>
            </a:r>
            <a:endParaRPr lang="en-US" sz="5000" b="1" dirty="0">
              <a:ln w="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
        <p:nvSpPr>
          <p:cNvPr id="9" name="Rectangle 8"/>
          <p:cNvSpPr/>
          <p:nvPr/>
        </p:nvSpPr>
        <p:spPr>
          <a:xfrm>
            <a:off x="2274177" y="1293258"/>
            <a:ext cx="14687043" cy="1752211"/>
          </a:xfrm>
          <a:prstGeom prst="rect">
            <a:avLst/>
          </a:prstGeom>
        </p:spPr>
        <p:txBody>
          <a:bodyPr wrap="square">
            <a:spAutoFit/>
          </a:bodyPr>
          <a:lstStyle/>
          <a:p>
            <a:pPr>
              <a:lnSpc>
                <a:spcPct val="150000"/>
              </a:lnSpc>
            </a:pPr>
            <a:r>
              <a:rPr lang="en-US" sz="3800">
                <a:latin typeface="Arial" panose="020B0604020202020204" pitchFamily="34" charset="0"/>
                <a:ea typeface="Calibri" panose="020F0502020204030204" pitchFamily="34" charset="0"/>
              </a:rPr>
              <a:t>Cho một số ví dụ về những đồ dùng, vật thể trong thực tế có dạng hình lăng trụ.</a:t>
            </a:r>
            <a:endParaRPr lang="en-US" sz="3800" dirty="0"/>
          </a:p>
        </p:txBody>
      </p:sp>
      <p:pic>
        <p:nvPicPr>
          <p:cNvPr id="20" name="Picture 3"/>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Lst>
          </a:blip>
          <a:srcRect/>
          <a:stretch>
            <a:fillRect/>
          </a:stretch>
        </p:blipFill>
        <p:spPr>
          <a:xfrm>
            <a:off x="975525" y="876300"/>
            <a:ext cx="877547" cy="1556625"/>
          </a:xfrm>
          <a:prstGeom prst="rect">
            <a:avLst/>
          </a:prstGeom>
        </p:spPr>
      </p:pic>
      <p:sp>
        <p:nvSpPr>
          <p:cNvPr id="5" name="Rectangle 4"/>
          <p:cNvSpPr/>
          <p:nvPr/>
        </p:nvSpPr>
        <p:spPr>
          <a:xfrm>
            <a:off x="8406004" y="2867444"/>
            <a:ext cx="1611339" cy="677108"/>
          </a:xfrm>
          <a:prstGeom prst="rect">
            <a:avLst/>
          </a:prstGeom>
        </p:spPr>
        <p:txBody>
          <a:bodyPr wrap="none">
            <a:spAutoFit/>
          </a:bodyPr>
          <a:lstStyle/>
          <a:p>
            <a:pPr lvl="0" algn="ctr"/>
            <a:r>
              <a:rPr lang="en-US" sz="3800" b="1" i="1" u="sng">
                <a:solidFill>
                  <a:schemeClr val="tx2"/>
                </a:solidFill>
                <a:latin typeface="Arial" panose="020B0604020202020204" pitchFamily="34" charset="0"/>
                <a:cs typeface="Arial" panose="020B0604020202020204" pitchFamily="34" charset="0"/>
              </a:rPr>
              <a:t>Gợi ý:</a:t>
            </a:r>
            <a:endParaRPr lang="en-US" sz="3800" b="1" i="1" u="sng" dirty="0">
              <a:solidFill>
                <a:schemeClr val="tx2"/>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995578" y="5000231"/>
            <a:ext cx="7576420" cy="4562869"/>
          </a:xfrm>
          <a:prstGeom prst="rect">
            <a:avLst/>
          </a:prstGeom>
        </p:spPr>
      </p:pic>
      <p:sp>
        <p:nvSpPr>
          <p:cNvPr id="12" name="Rectangle 11"/>
          <p:cNvSpPr/>
          <p:nvPr/>
        </p:nvSpPr>
        <p:spPr>
          <a:xfrm>
            <a:off x="9587738" y="3906759"/>
            <a:ext cx="2215671" cy="875048"/>
          </a:xfrm>
          <a:prstGeom prst="rect">
            <a:avLst/>
          </a:prstGeom>
        </p:spPr>
        <p:txBody>
          <a:bodyPr wrap="none">
            <a:spAutoFit/>
          </a:bodyPr>
          <a:lstStyle/>
          <a:p>
            <a:pPr algn="just">
              <a:lnSpc>
                <a:spcPct val="150000"/>
              </a:lnSpc>
              <a:spcBef>
                <a:spcPts val="100"/>
              </a:spcBef>
              <a:spcAft>
                <a:spcPts val="100"/>
              </a:spcAft>
            </a:pPr>
            <a:r>
              <a:rPr lang="vi-VN" sz="3800" i="1">
                <a:solidFill>
                  <a:schemeClr val="accent3"/>
                </a:solidFill>
                <a:ea typeface="Calibri" panose="020F0502020204030204" pitchFamily="34" charset="0"/>
                <a:cs typeface="Times New Roman" panose="02020603050405020304" pitchFamily="18" charset="0"/>
              </a:rPr>
              <a:t>Lồng đèn</a:t>
            </a:r>
            <a:endParaRPr lang="en-US" sz="3800">
              <a:solidFill>
                <a:schemeClr val="accent3"/>
              </a:solidFill>
              <a:effectLst/>
              <a:ea typeface="Calibri" panose="020F0502020204030204" pitchFamily="34" charset="0"/>
              <a:cs typeface="Times New Roman" panose="02020603050405020304" pitchFamily="18" charset="0"/>
            </a:endParaRPr>
          </a:p>
        </p:txBody>
      </p:sp>
      <p:pic>
        <p:nvPicPr>
          <p:cNvPr id="13" name="Picture 12"/>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Layer>
                </a14:imgProps>
              </a:ext>
            </a:extLst>
          </a:blip>
          <a:stretch>
            <a:fillRect/>
          </a:stretch>
        </p:blipFill>
        <p:spPr>
          <a:xfrm>
            <a:off x="9211674" y="5000231"/>
            <a:ext cx="2967801" cy="4560274"/>
          </a:xfrm>
          <a:prstGeom prst="rect">
            <a:avLst/>
          </a:prstGeom>
        </p:spPr>
      </p:pic>
      <p:sp>
        <p:nvSpPr>
          <p:cNvPr id="19" name="Rectangle 18"/>
          <p:cNvSpPr/>
          <p:nvPr/>
        </p:nvSpPr>
        <p:spPr>
          <a:xfrm>
            <a:off x="14600594" y="3906759"/>
            <a:ext cx="997389" cy="861133"/>
          </a:xfrm>
          <a:prstGeom prst="rect">
            <a:avLst/>
          </a:prstGeom>
        </p:spPr>
        <p:txBody>
          <a:bodyPr wrap="none">
            <a:spAutoFit/>
          </a:bodyPr>
          <a:lstStyle/>
          <a:p>
            <a:pPr algn="just">
              <a:lnSpc>
                <a:spcPct val="150000"/>
              </a:lnSpc>
              <a:spcBef>
                <a:spcPts val="100"/>
              </a:spcBef>
              <a:spcAft>
                <a:spcPts val="100"/>
              </a:spcAft>
            </a:pPr>
            <a:r>
              <a:rPr lang="en-US" sz="3800" i="1">
                <a:solidFill>
                  <a:schemeClr val="accent3"/>
                </a:solidFill>
                <a:latin typeface="Arial" panose="020B0604020202020204" pitchFamily="34" charset="0"/>
                <a:ea typeface="Calibri" panose="020F0502020204030204" pitchFamily="34" charset="0"/>
                <a:cs typeface="Arial" panose="020B0604020202020204" pitchFamily="34" charset="0"/>
              </a:rPr>
              <a:t>Lều</a:t>
            </a:r>
            <a:endParaRPr lang="en-US" sz="3800">
              <a:solidFill>
                <a:schemeClr val="accent3"/>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5" name="Picture 14"/>
          <p:cNvPicPr>
            <a:picLocks noChangeAspect="1"/>
          </p:cNvPicPr>
          <p:nvPr/>
        </p:nvPicPr>
        <p:blipFill>
          <a:blip r:embed="rId11"/>
          <a:stretch>
            <a:fillRect/>
          </a:stretch>
        </p:blipFill>
        <p:spPr>
          <a:xfrm>
            <a:off x="12819152" y="5002826"/>
            <a:ext cx="4560274" cy="4560274"/>
          </a:xfrm>
          <a:prstGeom prst="rect">
            <a:avLst/>
          </a:prstGeom>
        </p:spPr>
      </p:pic>
      <p:sp>
        <p:nvSpPr>
          <p:cNvPr id="22" name="Rectangle 21"/>
          <p:cNvSpPr/>
          <p:nvPr/>
        </p:nvSpPr>
        <p:spPr>
          <a:xfrm>
            <a:off x="3362334" y="4000500"/>
            <a:ext cx="2738891" cy="861133"/>
          </a:xfrm>
          <a:prstGeom prst="rect">
            <a:avLst/>
          </a:prstGeom>
        </p:spPr>
        <p:txBody>
          <a:bodyPr wrap="none">
            <a:spAutoFit/>
          </a:bodyPr>
          <a:lstStyle/>
          <a:p>
            <a:pPr marL="30480" marR="30480" algn="just">
              <a:lnSpc>
                <a:spcPct val="150000"/>
              </a:lnSpc>
              <a:spcBef>
                <a:spcPts val="100"/>
              </a:spcBef>
              <a:spcAft>
                <a:spcPts val="100"/>
              </a:spcAft>
            </a:pPr>
            <a:r>
              <a:rPr lang="en-US" sz="3800" i="1">
                <a:solidFill>
                  <a:schemeClr val="accent3"/>
                </a:solidFill>
                <a:latin typeface="Arial" panose="020B0604020202020204" pitchFamily="34" charset="0"/>
                <a:ea typeface="Calibri" panose="020F0502020204030204" pitchFamily="34" charset="0"/>
                <a:cs typeface="Arial" panose="020B0604020202020204" pitchFamily="34" charset="0"/>
              </a:rPr>
              <a:t>Tháp Blade</a:t>
            </a:r>
            <a:endParaRPr lang="en-US" sz="3800">
              <a:solidFill>
                <a:schemeClr val="accent3"/>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38817571"/>
      </p:ext>
    </p:extLst>
  </p:cSld>
  <p:clrMapOvr>
    <a:masterClrMapping/>
  </p:clrMapOvr>
  <mc:AlternateContent xmlns:mc="http://schemas.openxmlformats.org/markup-compatibility/2006" xmlns:p14="http://schemas.microsoft.com/office/powerpoint/2010/main">
    <mc:Choice Requires="p14">
      <p:transition spd="slow" p14:dur="8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4" presetClass="entr" presetSubtype="1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anim calcmode="lin" valueType="num">
                                      <p:cBhvr>
                                        <p:cTn id="26" dur="500" fill="hold"/>
                                        <p:tgtEl>
                                          <p:spTgt spid="22"/>
                                        </p:tgtEl>
                                        <p:attrNameLst>
                                          <p:attrName>ppt_x</p:attrName>
                                        </p:attrNameLst>
                                      </p:cBhvr>
                                      <p:tavLst>
                                        <p:tav tm="0">
                                          <p:val>
                                            <p:strVal val="#ppt_x"/>
                                          </p:val>
                                        </p:tav>
                                        <p:tav tm="100000">
                                          <p:val>
                                            <p:strVal val="#ppt_x"/>
                                          </p:val>
                                        </p:tav>
                                      </p:tavLst>
                                    </p:anim>
                                    <p:anim calcmode="lin" valueType="num">
                                      <p:cBhvr>
                                        <p:cTn id="27" dur="500" fill="hold"/>
                                        <p:tgtEl>
                                          <p:spTgt spid="22"/>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anim calcmode="lin" valueType="num">
                                      <p:cBhvr>
                                        <p:cTn id="31" dur="500" fill="hold"/>
                                        <p:tgtEl>
                                          <p:spTgt spid="10"/>
                                        </p:tgtEl>
                                        <p:attrNameLst>
                                          <p:attrName>ppt_x</p:attrName>
                                        </p:attrNameLst>
                                      </p:cBhvr>
                                      <p:tavLst>
                                        <p:tav tm="0">
                                          <p:val>
                                            <p:strVal val="#ppt_x"/>
                                          </p:val>
                                        </p:tav>
                                        <p:tav tm="100000">
                                          <p:val>
                                            <p:strVal val="#ppt_x"/>
                                          </p:val>
                                        </p:tav>
                                      </p:tavLst>
                                    </p:anim>
                                    <p:anim calcmode="lin" valueType="num">
                                      <p:cBhvr>
                                        <p:cTn id="32" dur="500" fill="hold"/>
                                        <p:tgtEl>
                                          <p:spTgt spid="10"/>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anim calcmode="lin" valueType="num">
                                      <p:cBhvr>
                                        <p:cTn id="36" dur="500" fill="hold"/>
                                        <p:tgtEl>
                                          <p:spTgt spid="12"/>
                                        </p:tgtEl>
                                        <p:attrNameLst>
                                          <p:attrName>ppt_x</p:attrName>
                                        </p:attrNameLst>
                                      </p:cBhvr>
                                      <p:tavLst>
                                        <p:tav tm="0">
                                          <p:val>
                                            <p:strVal val="#ppt_x"/>
                                          </p:val>
                                        </p:tav>
                                        <p:tav tm="100000">
                                          <p:val>
                                            <p:strVal val="#ppt_x"/>
                                          </p:val>
                                        </p:tav>
                                      </p:tavLst>
                                    </p:anim>
                                    <p:anim calcmode="lin" valueType="num">
                                      <p:cBhvr>
                                        <p:cTn id="37" dur="500" fill="hold"/>
                                        <p:tgtEl>
                                          <p:spTgt spid="12"/>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anim calcmode="lin" valueType="num">
                                      <p:cBhvr>
                                        <p:cTn id="41" dur="500" fill="hold"/>
                                        <p:tgtEl>
                                          <p:spTgt spid="13"/>
                                        </p:tgtEl>
                                        <p:attrNameLst>
                                          <p:attrName>ppt_x</p:attrName>
                                        </p:attrNameLst>
                                      </p:cBhvr>
                                      <p:tavLst>
                                        <p:tav tm="0">
                                          <p:val>
                                            <p:strVal val="#ppt_x"/>
                                          </p:val>
                                        </p:tav>
                                        <p:tav tm="100000">
                                          <p:val>
                                            <p:strVal val="#ppt_x"/>
                                          </p:val>
                                        </p:tav>
                                      </p:tavLst>
                                    </p:anim>
                                    <p:anim calcmode="lin" valueType="num">
                                      <p:cBhvr>
                                        <p:cTn id="42" dur="500" fill="hold"/>
                                        <p:tgtEl>
                                          <p:spTgt spid="13"/>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anim calcmode="lin" valueType="num">
                                      <p:cBhvr>
                                        <p:cTn id="46" dur="500" fill="hold"/>
                                        <p:tgtEl>
                                          <p:spTgt spid="19"/>
                                        </p:tgtEl>
                                        <p:attrNameLst>
                                          <p:attrName>ppt_x</p:attrName>
                                        </p:attrNameLst>
                                      </p:cBhvr>
                                      <p:tavLst>
                                        <p:tav tm="0">
                                          <p:val>
                                            <p:strVal val="#ppt_x"/>
                                          </p:val>
                                        </p:tav>
                                        <p:tav tm="100000">
                                          <p:val>
                                            <p:strVal val="#ppt_x"/>
                                          </p:val>
                                        </p:tav>
                                      </p:tavLst>
                                    </p:anim>
                                    <p:anim calcmode="lin" valueType="num">
                                      <p:cBhvr>
                                        <p:cTn id="47" dur="500" fill="hold"/>
                                        <p:tgtEl>
                                          <p:spTgt spid="19"/>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anim calcmode="lin" valueType="num">
                                      <p:cBhvr>
                                        <p:cTn id="51" dur="500" fill="hold"/>
                                        <p:tgtEl>
                                          <p:spTgt spid="15"/>
                                        </p:tgtEl>
                                        <p:attrNameLst>
                                          <p:attrName>ppt_x</p:attrName>
                                        </p:attrNameLst>
                                      </p:cBhvr>
                                      <p:tavLst>
                                        <p:tav tm="0">
                                          <p:val>
                                            <p:strVal val="#ppt_x"/>
                                          </p:val>
                                        </p:tav>
                                        <p:tav tm="100000">
                                          <p:val>
                                            <p:strVal val="#ppt_x"/>
                                          </p:val>
                                        </p:tav>
                                      </p:tavLst>
                                    </p:anim>
                                    <p:anim calcmode="lin" valueType="num">
                                      <p:cBhvr>
                                        <p:cTn id="52"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9" grpId="0"/>
      <p:bldP spid="5" grpId="0"/>
      <p:bldP spid="12" grpId="0"/>
      <p:bldP spid="19"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942341" y="495300"/>
            <a:ext cx="16403317" cy="92964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9"/>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6409542" y="7773239"/>
            <a:ext cx="5468913" cy="2085023"/>
          </a:xfrm>
          <a:prstGeom prst="rect">
            <a:avLst/>
          </a:prstGeom>
        </p:spPr>
      </p:pic>
      <p:pic>
        <p:nvPicPr>
          <p:cNvPr id="11"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85137">
            <a:off x="15645306" y="663668"/>
            <a:ext cx="1532221" cy="1660944"/>
          </a:xfrm>
          <a:prstGeom prst="rect">
            <a:avLst/>
          </a:prstGeom>
        </p:spPr>
      </p:pic>
      <p:grpSp>
        <p:nvGrpSpPr>
          <p:cNvPr id="13" name="Group 12"/>
          <p:cNvGrpSpPr/>
          <p:nvPr/>
        </p:nvGrpSpPr>
        <p:grpSpPr>
          <a:xfrm>
            <a:off x="4953000" y="3307834"/>
            <a:ext cx="1976440" cy="1883404"/>
            <a:chOff x="3406404" y="3088476"/>
            <a:chExt cx="1308629" cy="1214763"/>
          </a:xfrm>
          <a:solidFill>
            <a:srgbClr val="92D050"/>
          </a:solidFill>
        </p:grpSpPr>
        <p:grpSp>
          <p:nvGrpSpPr>
            <p:cNvPr id="14" name="Group 4"/>
            <p:cNvGrpSpPr/>
            <p:nvPr/>
          </p:nvGrpSpPr>
          <p:grpSpPr>
            <a:xfrm>
              <a:off x="3406404" y="3088476"/>
              <a:ext cx="1308629" cy="1214763"/>
              <a:chOff x="240953" y="-67507"/>
              <a:chExt cx="5882262" cy="6000744"/>
            </a:xfrm>
            <a:grpFill/>
          </p:grpSpPr>
          <p:sp>
            <p:nvSpPr>
              <p:cNvPr id="16" name="Freeform 5"/>
              <p:cNvSpPr/>
              <p:nvPr/>
            </p:nvSpPr>
            <p:spPr>
              <a:xfrm>
                <a:off x="240953" y="-67507"/>
                <a:ext cx="5882262" cy="6000744"/>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9966"/>
              </a:solidFill>
            </p:spPr>
          </p:sp>
        </p:grpSp>
        <p:sp>
          <p:nvSpPr>
            <p:cNvPr id="15" name="TextBox 15"/>
            <p:cNvSpPr txBox="1"/>
            <p:nvPr/>
          </p:nvSpPr>
          <p:spPr>
            <a:xfrm>
              <a:off x="3556585" y="3654623"/>
              <a:ext cx="1011619" cy="423572"/>
            </a:xfrm>
            <a:prstGeom prst="rect">
              <a:avLst/>
            </a:prstGeom>
            <a:noFill/>
          </p:spPr>
          <p:txBody>
            <a:bodyPr wrap="square"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8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a:t>
              </a:r>
              <a:endParaRPr kumimoji="0" lang="en-US" sz="8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7" name="Rectangle 16"/>
          <p:cNvSpPr/>
          <p:nvPr/>
        </p:nvSpPr>
        <p:spPr>
          <a:xfrm>
            <a:off x="5257800" y="3157610"/>
            <a:ext cx="9753600" cy="1938992"/>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en-US" sz="80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HÌNH HỘP</a:t>
            </a:r>
            <a:endParaRPr kumimoji="0" lang="vi-VN" sz="8000" b="1"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8"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6200000">
            <a:off x="16584285" y="158947"/>
            <a:ext cx="1098542" cy="1658177"/>
          </a:xfrm>
          <a:prstGeom prst="rect">
            <a:avLst/>
          </a:prstGeom>
        </p:spPr>
      </p:pic>
    </p:spTree>
    <p:extLst>
      <p:ext uri="{BB962C8B-B14F-4D97-AF65-F5344CB8AC3E}">
        <p14:creationId xmlns:p14="http://schemas.microsoft.com/office/powerpoint/2010/main" val="2916781291"/>
      </p:ext>
    </p:extLst>
  </p:cSld>
  <p:clrMapOvr>
    <a:masterClrMapping/>
  </p:clrMapOvr>
  <mc:AlternateContent xmlns:mc="http://schemas.openxmlformats.org/markup-compatibility/2006" xmlns:p14="http://schemas.microsoft.com/office/powerpoint/2010/main">
    <mc:Choice Requires="p14">
      <p:transition spd="med" p14:dur="700">
        <p:blinds dir="vert"/>
      </p:transition>
    </mc:Choice>
    <mc:Fallback xmlns="">
      <p:transition spd="med">
        <p:blinds dir="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304800" y="338728"/>
            <a:ext cx="17678399" cy="9605372"/>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741627">
            <a:off x="16971265" y="211399"/>
            <a:ext cx="906242" cy="1367913"/>
          </a:xfrm>
          <a:prstGeom prst="rect">
            <a:avLst/>
          </a:prstGeom>
        </p:spPr>
      </p:pic>
      <p:pic>
        <p:nvPicPr>
          <p:cNvPr id="14" name="Picture 13"/>
          <p:cNvPicPr>
            <a:picLocks noChangeAspect="1"/>
          </p:cNvPicPr>
          <p:nvPr/>
        </p:nvPicPr>
        <p:blipFill>
          <a:blip r:embed="rId5" cstate="print">
            <a:duotone>
              <a:schemeClr val="accent2">
                <a:shade val="45000"/>
                <a:satMod val="135000"/>
              </a:schemeClr>
              <a:prstClr val="white"/>
            </a:duotone>
            <a:extLst>
              <a:ext uri="{BEBA8EAE-BF5A-486C-A8C5-ECC9F3942E4B}">
                <a14:imgProps xmlns:a14="http://schemas.microsoft.com/office/drawing/2010/main">
                  <a14:imgLayer r:embed="rId6">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980383" y="1827606"/>
            <a:ext cx="1032846" cy="963915"/>
          </a:xfrm>
          <a:prstGeom prst="rect">
            <a:avLst/>
          </a:prstGeom>
        </p:spPr>
      </p:pic>
      <p:sp>
        <p:nvSpPr>
          <p:cNvPr id="20" name="TextBox 19"/>
          <p:cNvSpPr txBox="1"/>
          <p:nvPr/>
        </p:nvSpPr>
        <p:spPr>
          <a:xfrm>
            <a:off x="2084668" y="2029521"/>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HĐ3:</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11" name="Rectangle 3"/>
          <p:cNvSpPr>
            <a:spLocks noChangeArrowheads="1"/>
          </p:cNvSpPr>
          <p:nvPr/>
        </p:nvSpPr>
        <p:spPr bwMode="auto">
          <a:xfrm>
            <a:off x="3235757" y="1922489"/>
            <a:ext cx="14366443" cy="875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eaLnBrk="0" fontAlgn="base" hangingPunct="0">
              <a:lnSpc>
                <a:spcPct val="150000"/>
              </a:lnSpc>
              <a:spcBef>
                <a:spcPct val="0"/>
              </a:spcBef>
              <a:spcAft>
                <a:spcPct val="0"/>
              </a:spcAft>
            </a:pPr>
            <a:r>
              <a:rPr lang="vi-VN" sz="3800">
                <a:solidFill>
                  <a:srgbClr val="000000"/>
                </a:solidFill>
              </a:rPr>
              <a:t>Vẽ hình lăng trụ ABCD.A’B’C’D’ có đáy ABCD là hình bình hành.</a:t>
            </a:r>
            <a:endParaRPr kumimoji="0" lang="en-US" altLang="en-US" sz="3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nvGrpSpPr>
          <p:cNvPr id="12" name="Group 11"/>
          <p:cNvGrpSpPr/>
          <p:nvPr/>
        </p:nvGrpSpPr>
        <p:grpSpPr>
          <a:xfrm>
            <a:off x="6251271" y="342900"/>
            <a:ext cx="5895897" cy="1045709"/>
            <a:chOff x="5868874" y="411479"/>
            <a:chExt cx="4724400" cy="1436835"/>
          </a:xfrm>
        </p:grpSpPr>
        <p:sp>
          <p:nvSpPr>
            <p:cNvPr id="13" name="Round Same Side Corner Rectangle 12"/>
            <p:cNvSpPr/>
            <p:nvPr/>
          </p:nvSpPr>
          <p:spPr>
            <a:xfrm flipH="1" flipV="1">
              <a:off x="6019800" y="411479"/>
              <a:ext cx="4422548" cy="1436835"/>
            </a:xfrm>
            <a:prstGeom prst="round2SameRect">
              <a:avLst>
                <a:gd name="adj1" fmla="val 36667"/>
                <a:gd name="adj2" fmla="val 0"/>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p:cNvSpPr txBox="1"/>
            <p:nvPr/>
          </p:nvSpPr>
          <p:spPr>
            <a:xfrm>
              <a:off x="5868874" y="591901"/>
              <a:ext cx="4724400" cy="784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1. Định nghĩa</a:t>
              </a:r>
              <a:endParaRPr kumimoji="0" lang="en-US" sz="45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grpSp>
      <p:sp>
        <p:nvSpPr>
          <p:cNvPr id="3" name="Rectangle 2"/>
          <p:cNvSpPr/>
          <p:nvPr/>
        </p:nvSpPr>
        <p:spPr>
          <a:xfrm>
            <a:off x="980383" y="4322491"/>
            <a:ext cx="8239817" cy="1846659"/>
          </a:xfrm>
          <a:prstGeom prst="rect">
            <a:avLst/>
          </a:prstGeom>
        </p:spPr>
        <p:txBody>
          <a:bodyPr wrap="square">
            <a:spAutoFit/>
          </a:bodyPr>
          <a:lstStyle/>
          <a:p>
            <a:pPr marL="30480" marR="30480" algn="just">
              <a:lnSpc>
                <a:spcPct val="150000"/>
              </a:lnSpc>
              <a:spcBef>
                <a:spcPts val="100"/>
              </a:spcBef>
              <a:spcAft>
                <a:spcPts val="100"/>
              </a:spcAft>
            </a:pPr>
            <a:r>
              <a:rPr lang="vi-VN" sz="3800">
                <a:solidFill>
                  <a:srgbClr val="000000"/>
                </a:solidFill>
                <a:ea typeface="Calibri" panose="020F0502020204030204" pitchFamily="34" charset="0"/>
              </a:rPr>
              <a:t>Hình lăng trụ ABCD.A’B’C’D’ có đáy ABCD là hình bình hành:</a:t>
            </a:r>
            <a:endParaRPr lang="en-US" sz="3800">
              <a:effectLst/>
              <a:ea typeface="Calibri" panose="020F0502020204030204" pitchFamily="34" charset="0"/>
            </a:endParaRPr>
          </a:p>
        </p:txBody>
      </p:sp>
      <p:sp>
        <p:nvSpPr>
          <p:cNvPr id="17" name="Rectangle 16"/>
          <p:cNvSpPr/>
          <p:nvPr/>
        </p:nvSpPr>
        <p:spPr>
          <a:xfrm>
            <a:off x="7672347" y="3106088"/>
            <a:ext cx="3053743" cy="861133"/>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nl-NL" sz="3800" b="1" i="0" u="sng"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rPr>
              <a:t>Trả lời:</a:t>
            </a:r>
            <a:endParaRPr kumimoji="0" lang="en-US" sz="3800" b="1" i="0" u="sng"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5" name="Picture 4"/>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contrast="-40000"/>
                    </a14:imgEffect>
                  </a14:imgLayer>
                </a14:imgProps>
              </a:ext>
            </a:extLst>
          </a:blip>
          <a:stretch>
            <a:fillRect/>
          </a:stretch>
        </p:blipFill>
        <p:spPr>
          <a:xfrm>
            <a:off x="10236092" y="4346054"/>
            <a:ext cx="7072655" cy="5140846"/>
          </a:xfrm>
          <a:prstGeom prst="rect">
            <a:avLst/>
          </a:prstGeom>
        </p:spPr>
      </p:pic>
      <p:pic>
        <p:nvPicPr>
          <p:cNvPr id="19"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00200" y="8748943"/>
            <a:ext cx="1204297" cy="925803"/>
          </a:xfrm>
          <a:prstGeom prst="rect">
            <a:avLst/>
          </a:prstGeom>
        </p:spPr>
      </p:pic>
      <p:pic>
        <p:nvPicPr>
          <p:cNvPr id="21"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2894243">
            <a:off x="1004757" y="7524920"/>
            <a:ext cx="1055946" cy="1801541"/>
          </a:xfrm>
          <a:prstGeom prst="rect">
            <a:avLst/>
          </a:prstGeom>
        </p:spPr>
      </p:pic>
    </p:spTree>
    <p:extLst>
      <p:ext uri="{BB962C8B-B14F-4D97-AF65-F5344CB8AC3E}">
        <p14:creationId xmlns:p14="http://schemas.microsoft.com/office/powerpoint/2010/main" val="5001114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randombar(horizontal)">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anim calcmode="lin" valueType="num">
                                      <p:cBhvr>
                                        <p:cTn id="31" dur="500" fill="hold"/>
                                        <p:tgtEl>
                                          <p:spTgt spid="3"/>
                                        </p:tgtEl>
                                        <p:attrNameLst>
                                          <p:attrName>ppt_x</p:attrName>
                                        </p:attrNameLst>
                                      </p:cBhvr>
                                      <p:tavLst>
                                        <p:tav tm="0">
                                          <p:val>
                                            <p:strVal val="#ppt_x"/>
                                          </p:val>
                                        </p:tav>
                                        <p:tav tm="100000">
                                          <p:val>
                                            <p:strVal val="#ppt_x"/>
                                          </p:val>
                                        </p:tav>
                                      </p:tavLst>
                                    </p:anim>
                                    <p:anim calcmode="lin" valueType="num">
                                      <p:cBhvr>
                                        <p:cTn id="32" dur="500" fill="hold"/>
                                        <p:tgtEl>
                                          <p:spTgt spid="3"/>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anim calcmode="lin" valueType="num">
                                      <p:cBhvr>
                                        <p:cTn id="36" dur="500" fill="hold"/>
                                        <p:tgtEl>
                                          <p:spTgt spid="5"/>
                                        </p:tgtEl>
                                        <p:attrNameLst>
                                          <p:attrName>ppt_x</p:attrName>
                                        </p:attrNameLst>
                                      </p:cBhvr>
                                      <p:tavLst>
                                        <p:tav tm="0">
                                          <p:val>
                                            <p:strVal val="#ppt_x"/>
                                          </p:val>
                                        </p:tav>
                                        <p:tav tm="100000">
                                          <p:val>
                                            <p:strVal val="#ppt_x"/>
                                          </p:val>
                                        </p:tav>
                                      </p:tavLst>
                                    </p:anim>
                                    <p:anim calcmode="lin" valueType="num">
                                      <p:cBhvr>
                                        <p:cTn id="37"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1" grpId="0"/>
      <p:bldP spid="3"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457200" y="342900"/>
            <a:ext cx="17373599" cy="96012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Freeform 5"/>
          <p:cNvSpPr/>
          <p:nvPr/>
        </p:nvSpPr>
        <p:spPr>
          <a:xfrm rot="1171939" flipH="1">
            <a:off x="404435" y="538290"/>
            <a:ext cx="1335114" cy="966176"/>
          </a:xfrm>
          <a:custGeom>
            <a:avLst/>
            <a:gdLst/>
            <a:ahLst/>
            <a:cxnLst/>
            <a:rect l="l" t="t" r="r" b="b"/>
            <a:pathLst>
              <a:path w="5546912" h="4114800">
                <a:moveTo>
                  <a:pt x="0" y="0"/>
                </a:moveTo>
                <a:lnTo>
                  <a:pt x="5546912" y="0"/>
                </a:lnTo>
                <a:lnTo>
                  <a:pt x="554691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7" name="Group 16"/>
          <p:cNvGrpSpPr/>
          <p:nvPr/>
        </p:nvGrpSpPr>
        <p:grpSpPr>
          <a:xfrm>
            <a:off x="6196050" y="342900"/>
            <a:ext cx="5895897" cy="1436835"/>
            <a:chOff x="5868874" y="411479"/>
            <a:chExt cx="4724400" cy="1436835"/>
          </a:xfrm>
        </p:grpSpPr>
        <p:sp>
          <p:nvSpPr>
            <p:cNvPr id="18" name="Round Same Side Corner Rectangle 17"/>
            <p:cNvSpPr/>
            <p:nvPr/>
          </p:nvSpPr>
          <p:spPr>
            <a:xfrm flipH="1" flipV="1">
              <a:off x="6019800" y="411479"/>
              <a:ext cx="4422548" cy="1436835"/>
            </a:xfrm>
            <a:prstGeom prst="round2SameRect">
              <a:avLst>
                <a:gd name="adj1" fmla="val 36667"/>
                <a:gd name="adj2" fmla="val 0"/>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p:cNvSpPr txBox="1"/>
            <p:nvPr/>
          </p:nvSpPr>
          <p:spPr>
            <a:xfrm>
              <a:off x="5868874" y="761192"/>
              <a:ext cx="4724400"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KẾT LUẬN</a:t>
              </a:r>
              <a:endParaRPr kumimoji="0" lang="en-US" sz="5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0" name="Rectangle 9"/>
          <p:cNvSpPr/>
          <p:nvPr/>
        </p:nvSpPr>
        <p:spPr>
          <a:xfrm>
            <a:off x="1962147" y="2359104"/>
            <a:ext cx="14363702" cy="1107996"/>
          </a:xfrm>
          <a:prstGeom prst="rect">
            <a:avLst/>
          </a:prstGeom>
          <a:solidFill>
            <a:srgbClr val="FFFF99"/>
          </a:solidFill>
          <a:ln w="76200">
            <a:solidFill>
              <a:schemeClr val="accent3">
                <a:lumMod val="40000"/>
                <a:lumOff val="60000"/>
              </a:schemeClr>
            </a:solidFill>
          </a:ln>
        </p:spPr>
        <p:txBody>
          <a:bodyPr wrap="square">
            <a:spAutoFit/>
          </a:bodyPr>
          <a:lstStyle/>
          <a:p>
            <a:pPr lvl="0" algn="ctr">
              <a:lnSpc>
                <a:spcPct val="150000"/>
              </a:lnSpc>
            </a:pPr>
            <a:r>
              <a:rPr lang="vi-VN" sz="4400" b="1">
                <a:solidFill>
                  <a:srgbClr val="1F497D"/>
                </a:solidFill>
                <a:ea typeface="Times New Roman" panose="02020603050405020304" pitchFamily="18" charset="0"/>
                <a:cs typeface="Arial" panose="020B0604020202020204" pitchFamily="34" charset="0"/>
              </a:rPr>
              <a:t>Hình hộp là hình lăng trụ có đáy là hình bình hành</a:t>
            </a:r>
          </a:p>
        </p:txBody>
      </p:sp>
      <p:sp>
        <p:nvSpPr>
          <p:cNvPr id="3" name="Rectangle 2"/>
          <p:cNvSpPr/>
          <p:nvPr/>
        </p:nvSpPr>
        <p:spPr>
          <a:xfrm>
            <a:off x="1912398" y="3924300"/>
            <a:ext cx="14463200" cy="5632311"/>
          </a:xfrm>
          <a:prstGeom prst="rect">
            <a:avLst/>
          </a:prstGeom>
        </p:spPr>
        <p:txBody>
          <a:bodyPr wrap="square">
            <a:spAutoFit/>
          </a:bodyPr>
          <a:lstStyle/>
          <a:p>
            <a:pPr lvl="0" algn="just">
              <a:lnSpc>
                <a:spcPct val="150000"/>
              </a:lnSpc>
            </a:pPr>
            <a:r>
              <a:rPr lang="vi-VN" sz="4000">
                <a:ea typeface="Times New Roman" panose="02020603050405020304" pitchFamily="18" charset="0"/>
                <a:cs typeface="Arial" panose="020B0604020202020204" pitchFamily="34" charset="0"/>
              </a:rPr>
              <a:t>Trong m</a:t>
            </a:r>
            <a:r>
              <a:rPr lang="en-US" sz="4000">
                <a:latin typeface="Arial" panose="020B0604020202020204" pitchFamily="34" charset="0"/>
                <a:ea typeface="Times New Roman" panose="02020603050405020304" pitchFamily="18" charset="0"/>
                <a:cs typeface="Arial" panose="020B0604020202020204" pitchFamily="34" charset="0"/>
              </a:rPr>
              <a:t>ỗi</a:t>
            </a:r>
            <a:r>
              <a:rPr lang="vi-VN" sz="4000">
                <a:ea typeface="Times New Roman" panose="02020603050405020304" pitchFamily="18" charset="0"/>
                <a:cs typeface="Arial" panose="020B0604020202020204" pitchFamily="34" charset="0"/>
              </a:rPr>
              <a:t> hình hộp</a:t>
            </a:r>
            <a:r>
              <a:rPr lang="en-US" sz="4000">
                <a:latin typeface="Arial" panose="020B0604020202020204" pitchFamily="34" charset="0"/>
                <a:ea typeface="Times New Roman" panose="02020603050405020304" pitchFamily="18" charset="0"/>
                <a:cs typeface="Arial" panose="020B0604020202020204" pitchFamily="34" charset="0"/>
              </a:rPr>
              <a:t>, ta gọi:</a:t>
            </a:r>
          </a:p>
          <a:p>
            <a:pPr marL="571500" lvl="0" indent="-571500" algn="just">
              <a:lnSpc>
                <a:spcPct val="150000"/>
              </a:lnSpc>
              <a:buFontTx/>
              <a:buChar char="-"/>
            </a:pPr>
            <a:r>
              <a:rPr lang="vi-VN" sz="4000">
                <a:ea typeface="Times New Roman" panose="02020603050405020304" pitchFamily="18" charset="0"/>
                <a:cs typeface="Arial" panose="020B0604020202020204" pitchFamily="34" charset="0"/>
              </a:rPr>
              <a:t>Hai mặt không có đỉnh chung gọi là hai mặt đối diện;</a:t>
            </a:r>
            <a:endParaRPr lang="en-US" sz="4000">
              <a:ea typeface="Times New Roman" panose="02020603050405020304" pitchFamily="18" charset="0"/>
              <a:cs typeface="Arial" panose="020B0604020202020204" pitchFamily="34" charset="0"/>
            </a:endParaRPr>
          </a:p>
          <a:p>
            <a:pPr marL="571500" lvl="0" indent="-571500" algn="just">
              <a:lnSpc>
                <a:spcPct val="150000"/>
              </a:lnSpc>
              <a:buFontTx/>
              <a:buChar char="-"/>
            </a:pPr>
            <a:r>
              <a:rPr lang="vi-VN" sz="4000">
                <a:ea typeface="Times New Roman" panose="02020603050405020304" pitchFamily="18" charset="0"/>
                <a:cs typeface="Arial" panose="020B0604020202020204" pitchFamily="34" charset="0"/>
              </a:rPr>
              <a:t>Hai cạnh song song không nằm trong một mặt là hai cạnh đối diện;</a:t>
            </a:r>
            <a:endParaRPr lang="en-US" sz="4000">
              <a:ea typeface="Times New Roman" panose="02020603050405020304" pitchFamily="18" charset="0"/>
              <a:cs typeface="Arial" panose="020B0604020202020204" pitchFamily="34" charset="0"/>
            </a:endParaRPr>
          </a:p>
          <a:p>
            <a:pPr marL="571500" lvl="0" indent="-571500" algn="just">
              <a:lnSpc>
                <a:spcPct val="150000"/>
              </a:lnSpc>
              <a:buFontTx/>
              <a:buChar char="-"/>
            </a:pPr>
            <a:r>
              <a:rPr lang="vi-VN" sz="4000">
                <a:ea typeface="Times New Roman" panose="02020603050405020304" pitchFamily="18" charset="0"/>
                <a:cs typeface="Arial" panose="020B0604020202020204" pitchFamily="34" charset="0"/>
              </a:rPr>
              <a:t>Hai đỉnh không thuộc cùng một mặt là hai đỉnh đối diện;</a:t>
            </a:r>
            <a:endParaRPr lang="en-US" sz="4000">
              <a:ea typeface="Times New Roman" panose="02020603050405020304" pitchFamily="18" charset="0"/>
              <a:cs typeface="Arial" panose="020B0604020202020204" pitchFamily="34" charset="0"/>
            </a:endParaRPr>
          </a:p>
          <a:p>
            <a:pPr marL="571500" lvl="0" indent="-571500" algn="just">
              <a:lnSpc>
                <a:spcPct val="150000"/>
              </a:lnSpc>
              <a:buFontTx/>
              <a:buChar char="-"/>
            </a:pPr>
            <a:r>
              <a:rPr lang="vi-VN" sz="4000">
                <a:ea typeface="Times New Roman" panose="02020603050405020304" pitchFamily="18" charset="0"/>
                <a:cs typeface="Arial" panose="020B0604020202020204" pitchFamily="34" charset="0"/>
              </a:rPr>
              <a:t>Đoạn thẳng nối hai đỉnh đối diện gọi là đường chéo.</a:t>
            </a:r>
          </a:p>
        </p:txBody>
      </p:sp>
      <p:sp>
        <p:nvSpPr>
          <p:cNvPr id="13" name="Freeform 4"/>
          <p:cNvSpPr/>
          <p:nvPr/>
        </p:nvSpPr>
        <p:spPr>
          <a:xfrm>
            <a:off x="16339503" y="8763001"/>
            <a:ext cx="1364428" cy="1066799"/>
          </a:xfrm>
          <a:custGeom>
            <a:avLst/>
            <a:gdLst/>
            <a:ahLst/>
            <a:cxnLst/>
            <a:rect l="l" t="t" r="r" b="b"/>
            <a:pathLst>
              <a:path w="5111553" h="4114800">
                <a:moveTo>
                  <a:pt x="0" y="0"/>
                </a:moveTo>
                <a:lnTo>
                  <a:pt x="5111552" y="0"/>
                </a:lnTo>
                <a:lnTo>
                  <a:pt x="5111552" y="4114800"/>
                </a:lnTo>
                <a:lnTo>
                  <a:pt x="0" y="4114800"/>
                </a:lnTo>
                <a:lnTo>
                  <a:pt x="0" y="0"/>
                </a:lnTo>
                <a:close/>
              </a:path>
            </a:pathLst>
          </a:custGeom>
          <a:blipFill>
            <a:blip r:embed="rId5">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a:blipFill>
        </p:spPr>
      </p:sp>
    </p:spTree>
    <p:extLst>
      <p:ext uri="{BB962C8B-B14F-4D97-AF65-F5344CB8AC3E}">
        <p14:creationId xmlns:p14="http://schemas.microsoft.com/office/powerpoint/2010/main" val="42508793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ectangle 7"/>
          <p:cNvSpPr/>
          <p:nvPr/>
        </p:nvSpPr>
        <p:spPr>
          <a:xfrm>
            <a:off x="228600" y="419100"/>
            <a:ext cx="17830800" cy="9525000"/>
          </a:xfrm>
          <a:prstGeom prst="rect">
            <a:avLst/>
          </a:prstGeom>
          <a:solidFill>
            <a:schemeClr val="bg1"/>
          </a:solidFill>
          <a:ln w="1079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 name="Group 8"/>
          <p:cNvGrpSpPr/>
          <p:nvPr/>
        </p:nvGrpSpPr>
        <p:grpSpPr>
          <a:xfrm>
            <a:off x="1115673" y="800100"/>
            <a:ext cx="11362584" cy="2654573"/>
            <a:chOff x="1150239" y="1114141"/>
            <a:chExt cx="11362584" cy="2654573"/>
          </a:xfrm>
        </p:grpSpPr>
        <p:grpSp>
          <p:nvGrpSpPr>
            <p:cNvPr id="15" name="Group 14"/>
            <p:cNvGrpSpPr/>
            <p:nvPr/>
          </p:nvGrpSpPr>
          <p:grpSpPr>
            <a:xfrm>
              <a:off x="1181644" y="1153461"/>
              <a:ext cx="2273584" cy="914400"/>
              <a:chOff x="3154680" y="876300"/>
              <a:chExt cx="2667000" cy="1143000"/>
            </a:xfrm>
            <a:solidFill>
              <a:schemeClr val="accent5">
                <a:lumMod val="75000"/>
              </a:schemeClr>
            </a:solidFill>
          </p:grpSpPr>
          <p:sp>
            <p:nvSpPr>
              <p:cNvPr id="16" name="Flowchart: Terminator 15"/>
              <p:cNvSpPr/>
              <p:nvPr/>
            </p:nvSpPr>
            <p:spPr>
              <a:xfrm>
                <a:off x="3154680" y="876300"/>
                <a:ext cx="2667000" cy="1143000"/>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3610081" y="987956"/>
                <a:ext cx="2007281" cy="884858"/>
              </a:xfrm>
              <a:prstGeom prst="rect">
                <a:avLst/>
              </a:prstGeom>
              <a:no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dụ</a:t>
                </a: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2 </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7" name="Rectangle 6"/>
            <p:cNvSpPr/>
            <p:nvPr/>
          </p:nvSpPr>
          <p:spPr>
            <a:xfrm>
              <a:off x="1150239" y="1114141"/>
              <a:ext cx="11362584" cy="2654573"/>
            </a:xfrm>
            <a:prstGeom prst="rect">
              <a:avLst/>
            </a:prstGeom>
          </p:spPr>
          <p:txBody>
            <a:bodyPr wrap="square">
              <a:spAutoFit/>
            </a:bodyPr>
            <a:lstStyle/>
            <a:p>
              <a:pPr lvl="0" algn="just">
                <a:lnSpc>
                  <a:spcPct val="150000"/>
                </a:lnSpc>
              </a:pPr>
              <a:r>
                <a:rPr lang="en-US" sz="3700">
                  <a:solidFill>
                    <a:prstClr val="black"/>
                  </a:solidFill>
                  <a:latin typeface="Arial" panose="020B0604020202020204" pitchFamily="34" charset="0"/>
                  <a:ea typeface="Times New Roman" panose="02020603050405020304" pitchFamily="18" charset="0"/>
                  <a:cs typeface="Arial" panose="020B0604020202020204" pitchFamily="34" charset="0"/>
                </a:rPr>
                <a:t>                  H</a:t>
              </a:r>
              <a:r>
                <a:rPr lang="vi-VN" sz="3700">
                  <a:solidFill>
                    <a:prstClr val="black"/>
                  </a:solidFill>
                  <a:ea typeface="Times New Roman" panose="02020603050405020304" pitchFamily="18" charset="0"/>
                  <a:cs typeface="Arial" panose="020B0604020202020204" pitchFamily="34" charset="0"/>
                </a:rPr>
                <a:t>ãy liệt kê các cặp mặt đối diện, các cặp cạnh đối diện và các cặp đỉnh đối diện của hình hộp ABCD.A’B’C’D’ (Hình 73).</a:t>
              </a:r>
            </a:p>
          </p:txBody>
        </p:sp>
      </p:grpSp>
      <p:sp>
        <p:nvSpPr>
          <p:cNvPr id="13" name="Oval Callout 12"/>
          <p:cNvSpPr/>
          <p:nvPr/>
        </p:nvSpPr>
        <p:spPr>
          <a:xfrm>
            <a:off x="6324600" y="3619500"/>
            <a:ext cx="1592797" cy="76200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35783" y="8905951"/>
            <a:ext cx="1399835" cy="1174735"/>
          </a:xfrm>
          <a:prstGeom prst="rect">
            <a:avLst/>
          </a:prstGeom>
        </p:spPr>
      </p:pic>
      <p:sp>
        <p:nvSpPr>
          <p:cNvPr id="5" name="Rectangle 4"/>
          <p:cNvSpPr/>
          <p:nvPr/>
        </p:nvSpPr>
        <p:spPr>
          <a:xfrm>
            <a:off x="1123670" y="4639481"/>
            <a:ext cx="16040660" cy="5216813"/>
          </a:xfrm>
          <a:prstGeom prst="rect">
            <a:avLst/>
          </a:prstGeom>
        </p:spPr>
        <p:txBody>
          <a:bodyPr wrap="square">
            <a:spAutoFit/>
          </a:bodyPr>
          <a:lstStyle/>
          <a:p>
            <a:pPr algn="just">
              <a:lnSpc>
                <a:spcPct val="150000"/>
              </a:lnSpc>
            </a:pPr>
            <a:r>
              <a:rPr lang="nl-NL" sz="3700">
                <a:solidFill>
                  <a:srgbClr val="000000"/>
                </a:solidFill>
                <a:latin typeface="Arial" panose="020B0604020202020204" pitchFamily="34" charset="0"/>
                <a:ea typeface="Calibri" panose="020F0502020204030204" pitchFamily="34" charset="0"/>
                <a:cs typeface="Arial" panose="020B0604020202020204" pitchFamily="34" charset="0"/>
              </a:rPr>
              <a:t>Trong hình hộp ABCD.A’B’C’D’, ta có:</a:t>
            </a:r>
          </a:p>
          <a:p>
            <a:pPr algn="just">
              <a:lnSpc>
                <a:spcPct val="150000"/>
              </a:lnSpc>
            </a:pPr>
            <a:r>
              <a:rPr lang="nl-NL" sz="3700">
                <a:solidFill>
                  <a:srgbClr val="000000"/>
                </a:solidFill>
                <a:latin typeface="Arial" panose="020B0604020202020204" pitchFamily="34" charset="0"/>
                <a:ea typeface="Calibri" panose="020F0502020204030204" pitchFamily="34" charset="0"/>
                <a:cs typeface="Arial" panose="020B0604020202020204" pitchFamily="34" charset="0"/>
              </a:rPr>
              <a:t>- Ba cặp mặt đối diện: (ABCD) và (A’B’C’D’); (ABB’A’) và (DCC’D’); (ADD’A’)</a:t>
            </a:r>
          </a:p>
          <a:p>
            <a:pPr algn="just">
              <a:lnSpc>
                <a:spcPct val="150000"/>
              </a:lnSpc>
            </a:pPr>
            <a:r>
              <a:rPr lang="nl-NL" sz="3700">
                <a:solidFill>
                  <a:srgbClr val="000000"/>
                </a:solidFill>
                <a:latin typeface="Arial" panose="020B0604020202020204" pitchFamily="34" charset="0"/>
                <a:ea typeface="Calibri" panose="020F0502020204030204" pitchFamily="34" charset="0"/>
                <a:cs typeface="Arial" panose="020B0604020202020204" pitchFamily="34" charset="0"/>
              </a:rPr>
              <a:t>và (BCC’B’).</a:t>
            </a:r>
          </a:p>
          <a:p>
            <a:pPr algn="just">
              <a:lnSpc>
                <a:spcPct val="150000"/>
              </a:lnSpc>
            </a:pPr>
            <a:r>
              <a:rPr lang="nl-NL" sz="3700">
                <a:solidFill>
                  <a:srgbClr val="000000"/>
                </a:solidFill>
                <a:latin typeface="Arial" panose="020B0604020202020204" pitchFamily="34" charset="0"/>
                <a:ea typeface="Calibri" panose="020F0502020204030204" pitchFamily="34" charset="0"/>
                <a:cs typeface="Arial" panose="020B0604020202020204" pitchFamily="34" charset="0"/>
              </a:rPr>
              <a:t>- Sáu cặp cạnh đối diện: AB và D’C’; BC và A’D’; CD và B’A’; DA và C’B’; AA’ và CC’; BB’ và DD’.</a:t>
            </a:r>
          </a:p>
          <a:p>
            <a:pPr algn="just">
              <a:lnSpc>
                <a:spcPct val="150000"/>
              </a:lnSpc>
            </a:pPr>
            <a:r>
              <a:rPr lang="nl-NL" sz="3700">
                <a:solidFill>
                  <a:srgbClr val="000000"/>
                </a:solidFill>
                <a:latin typeface="Arial" panose="020B0604020202020204" pitchFamily="34" charset="0"/>
                <a:ea typeface="Calibri" panose="020F0502020204030204" pitchFamily="34" charset="0"/>
                <a:cs typeface="Arial" panose="020B0604020202020204" pitchFamily="34" charset="0"/>
              </a:rPr>
              <a:t>- Bốn cặp đỉnh đối diện: A và C’; B và D’; C và A’; D và B’.</a:t>
            </a: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12706857" y="555686"/>
            <a:ext cx="4425413" cy="4102128"/>
          </a:xfrm>
          <a:prstGeom prst="rect">
            <a:avLst/>
          </a:prstGeom>
        </p:spPr>
      </p:pic>
    </p:spTree>
    <p:extLst>
      <p:ext uri="{BB962C8B-B14F-4D97-AF65-F5344CB8AC3E}">
        <p14:creationId xmlns:p14="http://schemas.microsoft.com/office/powerpoint/2010/main" val="287183106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anim calcmode="lin" valueType="num">
                                      <p:cBhvr>
                                        <p:cTn id="21" dur="500" fill="hold"/>
                                        <p:tgtEl>
                                          <p:spTgt spid="5"/>
                                        </p:tgtEl>
                                        <p:attrNameLst>
                                          <p:attrName>ppt_x</p:attrName>
                                        </p:attrNameLst>
                                      </p:cBhvr>
                                      <p:tavLst>
                                        <p:tav tm="0">
                                          <p:val>
                                            <p:strVal val="#ppt_x"/>
                                          </p:val>
                                        </p:tav>
                                        <p:tav tm="100000">
                                          <p:val>
                                            <p:strVal val="#ppt_x"/>
                                          </p:val>
                                        </p:tav>
                                      </p:tavLst>
                                    </p:anim>
                                    <p:anim calcmode="lin" valueType="num">
                                      <p:cBhvr>
                                        <p:cTn id="22"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0237" b="30237"/>
          <a:stretch>
            <a:fillRect/>
          </a:stretch>
        </p:blipFill>
        <p:spPr>
          <a:xfrm>
            <a:off x="0" y="0"/>
            <a:ext cx="18288000" cy="10287000"/>
          </a:xfrm>
          <a:prstGeom prst="rect">
            <a:avLst/>
          </a:prstGeom>
        </p:spPr>
      </p:pic>
      <p:sp>
        <p:nvSpPr>
          <p:cNvPr id="8" name="Rounded Rectangle 7"/>
          <p:cNvSpPr/>
          <p:nvPr/>
        </p:nvSpPr>
        <p:spPr>
          <a:xfrm>
            <a:off x="457200" y="571500"/>
            <a:ext cx="17373599" cy="907536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6695517" y="301326"/>
            <a:ext cx="1060682" cy="1601031"/>
          </a:xfrm>
          <a:prstGeom prst="rect">
            <a:avLst/>
          </a:prstGeom>
        </p:spPr>
      </p:pic>
      <p:pic>
        <p:nvPicPr>
          <p:cNvPr id="11"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162725">
            <a:off x="339339" y="8675502"/>
            <a:ext cx="1530396" cy="1019626"/>
          </a:xfrm>
          <a:prstGeom prst="rect">
            <a:avLst/>
          </a:prstGeom>
        </p:spPr>
      </p:pic>
      <p:sp>
        <p:nvSpPr>
          <p:cNvPr id="30" name="Rectangle 29"/>
          <p:cNvSpPr/>
          <p:nvPr/>
        </p:nvSpPr>
        <p:spPr>
          <a:xfrm>
            <a:off x="6773418" y="647700"/>
            <a:ext cx="4741161" cy="1246495"/>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5000" b="1" i="0" u="none" strike="noStrike" kern="1200" cap="none" spc="0" normalizeH="0" baseline="0" noProof="0" dirty="0">
                <a:ln w="0"/>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LUYỆN </a:t>
            </a:r>
            <a:r>
              <a:rPr kumimoji="0" lang="nl-NL" sz="5000" b="1" i="0" u="none" strike="noStrike" kern="1200" cap="none" spc="0" normalizeH="0" baseline="0" noProof="0">
                <a:ln w="0"/>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TẬP 2</a:t>
            </a:r>
            <a:endParaRPr kumimoji="0" lang="en-US" sz="5000" b="1" i="0" u="none" strike="noStrike" kern="1200" cap="none" spc="0" normalizeH="0" baseline="0" noProof="0" dirty="0">
              <a:ln w="0"/>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9" name="Rectangle 8"/>
          <p:cNvSpPr/>
          <p:nvPr/>
        </p:nvSpPr>
        <p:spPr>
          <a:xfrm>
            <a:off x="2019459" y="1830052"/>
            <a:ext cx="15640942" cy="875048"/>
          </a:xfrm>
          <a:prstGeom prst="rect">
            <a:avLst/>
          </a:prstGeom>
        </p:spPr>
        <p:txBody>
          <a:bodyPr wrap="square">
            <a:spAutoFit/>
          </a:bodyPr>
          <a:lstStyle/>
          <a:p>
            <a:pPr lvl="0">
              <a:lnSpc>
                <a:spcPct val="150000"/>
              </a:lnSpc>
              <a:defRPr/>
            </a:pPr>
            <a:r>
              <a:rPr lang="vi-VN" sz="3800">
                <a:solidFill>
                  <a:prstClr val="black"/>
                </a:solidFill>
                <a:ea typeface="Calibri" panose="020F0502020204030204" pitchFamily="34" charset="0"/>
              </a:rPr>
              <a:t> Hãy liệt kê các đường chéo của hình hộp ABCD.A’B’C’D’ (Hình 73).</a:t>
            </a:r>
            <a:endParaRPr kumimoji="0" lang="en-US" sz="3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Oval Callout 15"/>
          <p:cNvSpPr/>
          <p:nvPr/>
        </p:nvSpPr>
        <p:spPr>
          <a:xfrm>
            <a:off x="8286748" y="3135455"/>
            <a:ext cx="1714500" cy="97593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0" name="Picture 3"/>
          <p:cNvPicPr>
            <a:picLocks noChangeAspect="1"/>
          </p:cNvPicPr>
          <p:nvPr/>
        </p:nvPicPr>
        <p:blipFill>
          <a:blip r:embed="rId8">
            <a:extLst>
              <a:ext uri="{BEBA8EAE-BF5A-486C-A8C5-ECC9F3942E4B}">
                <a14:imgProps xmlns:a14="http://schemas.microsoft.com/office/drawing/2010/main">
                  <a14:imgLayer r:embed="rId9">
                    <a14:imgEffect>
                      <a14:brightnessContrast bright="-20000" contrast="20000"/>
                    </a14:imgEffect>
                  </a14:imgLayer>
                </a14:imgProps>
              </a:ext>
            </a:extLst>
          </a:blip>
          <a:srcRect/>
          <a:stretch>
            <a:fillRect/>
          </a:stretch>
        </p:blipFill>
        <p:spPr>
          <a:xfrm>
            <a:off x="899325" y="1297147"/>
            <a:ext cx="877547" cy="1556625"/>
          </a:xfrm>
          <a:prstGeom prst="rect">
            <a:avLst/>
          </a:prstGeom>
        </p:spPr>
      </p:pic>
      <p:sp>
        <p:nvSpPr>
          <p:cNvPr id="6" name="Rectangle 5"/>
          <p:cNvSpPr/>
          <p:nvPr/>
        </p:nvSpPr>
        <p:spPr>
          <a:xfrm>
            <a:off x="2019459" y="4705677"/>
            <a:ext cx="7590120" cy="2723823"/>
          </a:xfrm>
          <a:prstGeom prst="rect">
            <a:avLst/>
          </a:prstGeom>
        </p:spPr>
        <p:txBody>
          <a:bodyPr wrap="square">
            <a:spAutoFit/>
          </a:bodyPr>
          <a:lstStyle/>
          <a:p>
            <a:pPr lvl="0" algn="just" fontAlgn="base">
              <a:lnSpc>
                <a:spcPct val="150000"/>
              </a:lnSpc>
            </a:pPr>
            <a:r>
              <a:rPr lang="vi-VN" sz="3800">
                <a:solidFill>
                  <a:srgbClr val="000000"/>
                </a:solidFill>
                <a:ea typeface="Times New Roman" panose="02020603050405020304" pitchFamily="18" charset="0"/>
                <a:cs typeface="Arial" panose="020B0604020202020204" pitchFamily="34" charset="0"/>
              </a:rPr>
              <a:t>Các đường chéo của hình hộp ABCD.A’B’C’D’ là các đoạn thẳng AC’,BD’,CA’,DB’.</a:t>
            </a:r>
          </a:p>
        </p:txBody>
      </p:sp>
      <p:pic>
        <p:nvPicPr>
          <p:cNvPr id="3" name="Picture 2"/>
          <p:cNvPicPr>
            <a:picLocks noChangeAspect="1"/>
          </p:cNvPicPr>
          <p:nvPr/>
        </p:nvPicPr>
        <p:blipFill>
          <a:blip r:embed="rId10">
            <a:biLevel thresh="75000"/>
            <a:extLst>
              <a:ext uri="{BEBA8EAE-BF5A-486C-A8C5-ECC9F3942E4B}">
                <a14:imgProps xmlns:a14="http://schemas.microsoft.com/office/drawing/2010/main">
                  <a14:imgLayer r:embed="rId11">
                    <a14:imgEffect>
                      <a14:sharpenSoften amount="50000"/>
                    </a14:imgEffect>
                    <a14:imgEffect>
                      <a14:brightnessContrast contrast="-40000"/>
                    </a14:imgEffect>
                  </a14:imgLayer>
                </a14:imgProps>
              </a:ext>
            </a:extLst>
          </a:blip>
          <a:stretch>
            <a:fillRect/>
          </a:stretch>
        </p:blipFill>
        <p:spPr>
          <a:xfrm>
            <a:off x="10744200" y="4606885"/>
            <a:ext cx="6352274" cy="4727615"/>
          </a:xfrm>
          <a:prstGeom prst="rect">
            <a:avLst/>
          </a:prstGeom>
        </p:spPr>
      </p:pic>
    </p:spTree>
    <p:extLst>
      <p:ext uri="{BB962C8B-B14F-4D97-AF65-F5344CB8AC3E}">
        <p14:creationId xmlns:p14="http://schemas.microsoft.com/office/powerpoint/2010/main" val="3905266161"/>
      </p:ext>
    </p:extLst>
  </p:cSld>
  <p:clrMapOvr>
    <a:masterClrMapping/>
  </p:clrMapOvr>
  <mc:AlternateContent xmlns:mc="http://schemas.openxmlformats.org/markup-compatibility/2006" xmlns:p14="http://schemas.microsoft.com/office/powerpoint/2010/main">
    <mc:Choice Requires="p14">
      <p:transition spd="slow" p14:dur="8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up)">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fade">
                                      <p:cBhvr>
                                        <p:cTn id="29" dur="500"/>
                                        <p:tgtEl>
                                          <p:spTgt spid="6">
                                            <p:txEl>
                                              <p:pRg st="0" end="0"/>
                                            </p:txEl>
                                          </p:spTgt>
                                        </p:tgtEl>
                                      </p:cBhvr>
                                    </p:animEffect>
                                    <p:anim calcmode="lin" valueType="num">
                                      <p:cBhvr>
                                        <p:cTn id="30"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31" dur="5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9" grpId="0"/>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942341" y="647700"/>
            <a:ext cx="16403317" cy="92964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934200" y="933007"/>
            <a:ext cx="4800600" cy="1015663"/>
          </a:xfrm>
          <a:prstGeom prst="rect">
            <a:avLst/>
          </a:prstGeom>
          <a:noFill/>
        </p:spPr>
        <p:txBody>
          <a:bodyPr wrap="square" rtlCol="0">
            <a:spAutoFit/>
          </a:bodyPr>
          <a:lstStyle/>
          <a:p>
            <a:r>
              <a:rPr lang="en-US" sz="6000" b="1" dirty="0">
                <a:solidFill>
                  <a:schemeClr val="tx2"/>
                </a:solidFill>
                <a:latin typeface="Arial" panose="020B0604020202020204" pitchFamily="34" charset="0"/>
                <a:cs typeface="Arial" panose="020B0604020202020204" pitchFamily="34" charset="0"/>
              </a:rPr>
              <a:t>KHỞI ĐỘNG</a:t>
            </a:r>
          </a:p>
        </p:txBody>
      </p:sp>
      <p:pic>
        <p:nvPicPr>
          <p:cNvPr id="12"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846548" y="495300"/>
            <a:ext cx="1679452" cy="1300970"/>
          </a:xfrm>
          <a:prstGeom prst="rect">
            <a:avLst/>
          </a:prstGeom>
        </p:spPr>
      </p:pic>
      <p:sp>
        <p:nvSpPr>
          <p:cNvPr id="5" name="Rectangle 4"/>
          <p:cNvSpPr/>
          <p:nvPr/>
        </p:nvSpPr>
        <p:spPr>
          <a:xfrm>
            <a:off x="1316072" y="2024424"/>
            <a:ext cx="15655853" cy="2615460"/>
          </a:xfrm>
          <a:prstGeom prst="rect">
            <a:avLst/>
          </a:prstGeom>
        </p:spPr>
        <p:txBody>
          <a:bodyPr wrap="square">
            <a:spAutoFit/>
          </a:bodyPr>
          <a:lstStyle/>
          <a:p>
            <a:pPr algn="just">
              <a:lnSpc>
                <a:spcPct val="150000"/>
              </a:lnSpc>
              <a:spcBef>
                <a:spcPts val="600"/>
              </a:spcBef>
              <a:spcAft>
                <a:spcPts val="800"/>
              </a:spcAft>
            </a:pPr>
            <a:r>
              <a:rPr lang="vi-VN" sz="3800">
                <a:ea typeface="Calibri" panose="020F0502020204030204" pitchFamily="34" charset="0"/>
                <a:cs typeface="Arial" panose="020B0604020202020204" pitchFamily="34" charset="0"/>
              </a:rPr>
              <a:t>Trong thực tiễn, ta thường gặp nhiều đồ dùng, vật thể gợi nên hình ảnh hình lăng trụ, hình hộp. Chẳng hạn: Khung lịch để bàn (Hình 68); Tháp đôi Puerta de Europa ở Madrid, Tây Ban Nha (Hình 69), …</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p:sp>
        <p:nvSpPr>
          <p:cNvPr id="10" name="Rectangle 9"/>
          <p:cNvSpPr/>
          <p:nvPr/>
        </p:nvSpPr>
        <p:spPr>
          <a:xfrm>
            <a:off x="1316072" y="4862688"/>
            <a:ext cx="4228796" cy="2723823"/>
          </a:xfrm>
          <a:prstGeom prst="rect">
            <a:avLst/>
          </a:prstGeom>
        </p:spPr>
        <p:txBody>
          <a:bodyPr wrap="square">
            <a:spAutoFit/>
          </a:bodyPr>
          <a:lstStyle/>
          <a:p>
            <a:pPr lvl="0" algn="just">
              <a:lnSpc>
                <a:spcPct val="150000"/>
              </a:lnSpc>
              <a:spcBef>
                <a:spcPts val="600"/>
              </a:spcBef>
              <a:spcAft>
                <a:spcPts val="800"/>
              </a:spcAft>
            </a:pPr>
            <a:r>
              <a:rPr lang="vi-VN" sz="3800">
                <a:solidFill>
                  <a:prstClr val="black"/>
                </a:solidFill>
                <a:ea typeface="Calibri" panose="020F0502020204030204" pitchFamily="34" charset="0"/>
                <a:cs typeface="Arial" panose="020B0604020202020204" pitchFamily="34" charset="0"/>
              </a:rPr>
              <a:t>Hình lăng trụ và hình hộp là hình như thế nào?</a:t>
            </a:r>
            <a:endParaRPr lang="en-US" sz="38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15" name="Picture 2"/>
          <p:cNvPicPr>
            <a:picLocks noChangeAspect="1"/>
          </p:cNvPicPr>
          <p:nvPr/>
        </p:nvPicPr>
        <p:blipFill>
          <a:blip r:embed="rId5"/>
          <a:srcRect/>
          <a:stretch>
            <a:fillRect/>
          </a:stretch>
        </p:blipFill>
        <p:spPr>
          <a:xfrm>
            <a:off x="3124199" y="8016665"/>
            <a:ext cx="949641" cy="985360"/>
          </a:xfrm>
          <a:prstGeom prst="rect">
            <a:avLst/>
          </a:prstGeom>
        </p:spPr>
      </p:pic>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5918601" y="4991100"/>
            <a:ext cx="10997799" cy="4457258"/>
          </a:xfrm>
          <a:prstGeom prst="rect">
            <a:avLst/>
          </a:prstGeom>
        </p:spPr>
      </p:pic>
    </p:spTree>
    <p:extLst>
      <p:ext uri="{BB962C8B-B14F-4D97-AF65-F5344CB8AC3E}">
        <p14:creationId xmlns:p14="http://schemas.microsoft.com/office/powerpoint/2010/main" val="119746130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anim calcmode="lin" valueType="num">
                                      <p:cBhvr>
                                        <p:cTn id="28" dur="500" fill="hold"/>
                                        <p:tgtEl>
                                          <p:spTgt spid="4"/>
                                        </p:tgtEl>
                                        <p:attrNameLst>
                                          <p:attrName>ppt_x</p:attrName>
                                        </p:attrNameLst>
                                      </p:cBhvr>
                                      <p:tavLst>
                                        <p:tav tm="0">
                                          <p:val>
                                            <p:strVal val="#ppt_x"/>
                                          </p:val>
                                        </p:tav>
                                        <p:tav tm="100000">
                                          <p:val>
                                            <p:strVal val="#ppt_x"/>
                                          </p:val>
                                        </p:tav>
                                      </p:tavLst>
                                    </p:anim>
                                    <p:anim calcmode="lin" valueType="num">
                                      <p:cBhvr>
                                        <p:cTn id="2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304800" y="338728"/>
            <a:ext cx="17678399" cy="9605372"/>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3"/>
          <p:cNvPicPr>
            <a:picLocks noChangeAspect="1"/>
          </p:cNvPicPr>
          <p:nvPr/>
        </p:nvPicPr>
        <p:blipFill>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41588" y="1866900"/>
            <a:ext cx="1032846" cy="963915"/>
          </a:xfrm>
          <a:prstGeom prst="rect">
            <a:avLst/>
          </a:prstGeom>
        </p:spPr>
      </p:pic>
      <p:sp>
        <p:nvSpPr>
          <p:cNvPr id="20" name="TextBox 19"/>
          <p:cNvSpPr txBox="1"/>
          <p:nvPr/>
        </p:nvSpPr>
        <p:spPr>
          <a:xfrm>
            <a:off x="2745873" y="2036731"/>
            <a:ext cx="176068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HĐ4:</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11" name="Rectangle 3"/>
          <p:cNvSpPr>
            <a:spLocks noChangeArrowheads="1"/>
          </p:cNvSpPr>
          <p:nvPr/>
        </p:nvSpPr>
        <p:spPr bwMode="auto">
          <a:xfrm>
            <a:off x="2710529" y="3009900"/>
            <a:ext cx="13013475" cy="1824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lnSpc>
                <a:spcPct val="150000"/>
              </a:lnSpc>
              <a:spcBef>
                <a:spcPct val="0"/>
              </a:spcBef>
              <a:spcAft>
                <a:spcPct val="0"/>
              </a:spcAft>
            </a:pPr>
            <a:r>
              <a:rPr lang="vi-VN" sz="4000">
                <a:solidFill>
                  <a:srgbClr val="000000"/>
                </a:solidFill>
                <a:latin typeface="Arial" panose="020B0604020202020204" pitchFamily="34" charset="0"/>
                <a:cs typeface="Arial" panose="020B0604020202020204" pitchFamily="34" charset="0"/>
              </a:rPr>
              <a:t>Nêu nhận xét về hai mặt phẳng chứa hai mặt đối diện của hình hộp.</a:t>
            </a:r>
            <a:endParaRPr kumimoji="0" lang="en-US" alt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nvGrpSpPr>
          <p:cNvPr id="12" name="Group 11"/>
          <p:cNvGrpSpPr/>
          <p:nvPr/>
        </p:nvGrpSpPr>
        <p:grpSpPr>
          <a:xfrm>
            <a:off x="6251271" y="342900"/>
            <a:ext cx="5895897" cy="1045709"/>
            <a:chOff x="5868874" y="411479"/>
            <a:chExt cx="4724400" cy="1436835"/>
          </a:xfrm>
        </p:grpSpPr>
        <p:sp>
          <p:nvSpPr>
            <p:cNvPr id="13" name="Round Same Side Corner Rectangle 12"/>
            <p:cNvSpPr/>
            <p:nvPr/>
          </p:nvSpPr>
          <p:spPr>
            <a:xfrm flipH="1" flipV="1">
              <a:off x="6019800" y="411479"/>
              <a:ext cx="4422548" cy="1436835"/>
            </a:xfrm>
            <a:prstGeom prst="round2SameRect">
              <a:avLst>
                <a:gd name="adj1" fmla="val 36667"/>
                <a:gd name="adj2" fmla="val 0"/>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p:cNvSpPr txBox="1"/>
            <p:nvPr/>
          </p:nvSpPr>
          <p:spPr>
            <a:xfrm>
              <a:off x="5868874" y="591901"/>
              <a:ext cx="4724400" cy="10783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2. Tính chất</a:t>
              </a:r>
              <a:endParaRPr kumimoji="0" lang="en-US" sz="45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grpSp>
      <p:sp>
        <p:nvSpPr>
          <p:cNvPr id="3" name="Rectangle 2"/>
          <p:cNvSpPr/>
          <p:nvPr/>
        </p:nvSpPr>
        <p:spPr>
          <a:xfrm>
            <a:off x="2674434" y="6362700"/>
            <a:ext cx="13049570" cy="1938992"/>
          </a:xfrm>
          <a:prstGeom prst="rect">
            <a:avLst/>
          </a:prstGeom>
        </p:spPr>
        <p:txBody>
          <a:bodyPr wrap="square">
            <a:spAutoFit/>
          </a:bodyPr>
          <a:lstStyle/>
          <a:p>
            <a:pPr marL="30480" marR="30480" lvl="0" algn="just">
              <a:lnSpc>
                <a:spcPct val="150000"/>
              </a:lnSpc>
              <a:spcBef>
                <a:spcPts val="100"/>
              </a:spcBef>
              <a:spcAft>
                <a:spcPts val="100"/>
              </a:spcAft>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Hai mặt phẳng chứa hai mặt đối diện của hình hộp    song song với nhau.</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8" name="Rectangle 17"/>
          <p:cNvSpPr/>
          <p:nvPr/>
        </p:nvSpPr>
        <p:spPr>
          <a:xfrm>
            <a:off x="7903819" y="5042237"/>
            <a:ext cx="2590800" cy="1015663"/>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nl-NL" sz="4000" b="1" i="0" u="sng"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Trả lời:</a:t>
            </a:r>
            <a:endParaRPr kumimoji="0" lang="en-US" sz="4000" b="1" i="0" u="sng"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9"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93086">
            <a:off x="16022484" y="8209981"/>
            <a:ext cx="2216576" cy="1476794"/>
          </a:xfrm>
          <a:prstGeom prst="rect">
            <a:avLst/>
          </a:prstGeom>
        </p:spPr>
      </p:pic>
    </p:spTree>
    <p:extLst>
      <p:ext uri="{BB962C8B-B14F-4D97-AF65-F5344CB8AC3E}">
        <p14:creationId xmlns:p14="http://schemas.microsoft.com/office/powerpoint/2010/main" val="12923834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500"/>
                            </p:stCondLst>
                            <p:childTnLst>
                              <p:par>
                                <p:cTn id="17" presetID="42"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anim calcmode="lin" valueType="num">
                                      <p:cBhvr>
                                        <p:cTn id="20" dur="500" fill="hold"/>
                                        <p:tgtEl>
                                          <p:spTgt spid="11"/>
                                        </p:tgtEl>
                                        <p:attrNameLst>
                                          <p:attrName>ppt_x</p:attrName>
                                        </p:attrNameLst>
                                      </p:cBhvr>
                                      <p:tavLst>
                                        <p:tav tm="0">
                                          <p:val>
                                            <p:strVal val="#ppt_x"/>
                                          </p:val>
                                        </p:tav>
                                        <p:tav tm="100000">
                                          <p:val>
                                            <p:strVal val="#ppt_x"/>
                                          </p:val>
                                        </p:tav>
                                      </p:tavLst>
                                    </p:anim>
                                    <p:anim calcmode="lin" valueType="num">
                                      <p:cBhvr>
                                        <p:cTn id="21"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randombar(horizontal)">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1" grpId="0"/>
      <p:bldP spid="3"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457200" y="342900"/>
            <a:ext cx="17373599" cy="96012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Freeform 5"/>
          <p:cNvSpPr/>
          <p:nvPr/>
        </p:nvSpPr>
        <p:spPr>
          <a:xfrm rot="1171939" flipH="1">
            <a:off x="404435" y="538290"/>
            <a:ext cx="1335114" cy="966176"/>
          </a:xfrm>
          <a:custGeom>
            <a:avLst/>
            <a:gdLst/>
            <a:ahLst/>
            <a:cxnLst/>
            <a:rect l="l" t="t" r="r" b="b"/>
            <a:pathLst>
              <a:path w="5546912" h="4114800">
                <a:moveTo>
                  <a:pt x="0" y="0"/>
                </a:moveTo>
                <a:lnTo>
                  <a:pt x="5546912" y="0"/>
                </a:lnTo>
                <a:lnTo>
                  <a:pt x="554691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7" name="Group 16"/>
          <p:cNvGrpSpPr/>
          <p:nvPr/>
        </p:nvGrpSpPr>
        <p:grpSpPr>
          <a:xfrm>
            <a:off x="6196049" y="373287"/>
            <a:ext cx="5895897" cy="1436835"/>
            <a:chOff x="5868874" y="411479"/>
            <a:chExt cx="4724400" cy="1436835"/>
          </a:xfrm>
        </p:grpSpPr>
        <p:sp>
          <p:nvSpPr>
            <p:cNvPr id="18" name="Round Same Side Corner Rectangle 17"/>
            <p:cNvSpPr/>
            <p:nvPr/>
          </p:nvSpPr>
          <p:spPr>
            <a:xfrm flipH="1" flipV="1">
              <a:off x="6019800" y="411479"/>
              <a:ext cx="4422548" cy="1436835"/>
            </a:xfrm>
            <a:prstGeom prst="round2SameRect">
              <a:avLst>
                <a:gd name="adj1" fmla="val 36667"/>
                <a:gd name="adj2" fmla="val 0"/>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p:cNvSpPr txBox="1"/>
            <p:nvPr/>
          </p:nvSpPr>
          <p:spPr>
            <a:xfrm>
              <a:off x="5868874" y="761192"/>
              <a:ext cx="4724400"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KẾT LUẬN</a:t>
              </a:r>
              <a:endParaRPr kumimoji="0" lang="en-US" sz="5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0" name="Rectangle 9"/>
          <p:cNvSpPr/>
          <p:nvPr/>
        </p:nvSpPr>
        <p:spPr>
          <a:xfrm>
            <a:off x="1295397" y="2148788"/>
            <a:ext cx="15697200" cy="4594912"/>
          </a:xfrm>
          <a:prstGeom prst="rect">
            <a:avLst/>
          </a:prstGeom>
        </p:spPr>
        <p:txBody>
          <a:bodyPr wrap="square">
            <a:spAutoFit/>
          </a:bodyPr>
          <a:lstStyle/>
          <a:p>
            <a:pPr marL="571500" lvl="0" indent="-571500" algn="just">
              <a:lnSpc>
                <a:spcPct val="150000"/>
              </a:lnSpc>
              <a:buFont typeface="Wingdings" panose="05000000000000000000" pitchFamily="2" charset="2"/>
              <a:buChar char="§"/>
            </a:pPr>
            <a:r>
              <a:rPr lang="vi-VN" sz="4000">
                <a:solidFill>
                  <a:srgbClr val="1F497D"/>
                </a:solidFill>
                <a:ea typeface="Times New Roman" panose="02020603050405020304" pitchFamily="18" charset="0"/>
                <a:cs typeface="Arial" panose="020B0604020202020204" pitchFamily="34" charset="0"/>
              </a:rPr>
              <a:t>Hình hộp là một hình lăng trụ nên hình hộp có tất cả các tính chất của hình lăng trụ, ngoài ra:</a:t>
            </a:r>
          </a:p>
          <a:p>
            <a:pPr marL="571500" lvl="0" indent="-571500" algn="just">
              <a:lnSpc>
                <a:spcPct val="150000"/>
              </a:lnSpc>
              <a:buFontTx/>
              <a:buChar char="-"/>
            </a:pPr>
            <a:r>
              <a:rPr lang="vi-VN" sz="4000">
                <a:solidFill>
                  <a:srgbClr val="1F497D"/>
                </a:solidFill>
                <a:ea typeface="Times New Roman" panose="02020603050405020304" pitchFamily="18" charset="0"/>
                <a:cs typeface="Arial" panose="020B0604020202020204" pitchFamily="34" charset="0"/>
              </a:rPr>
              <a:t>Các mặt của hình hộp là các hình bình hành.</a:t>
            </a:r>
            <a:endParaRPr lang="en-US" sz="4000">
              <a:solidFill>
                <a:srgbClr val="1F497D"/>
              </a:solidFill>
              <a:ea typeface="Times New Roman" panose="02020603050405020304" pitchFamily="18" charset="0"/>
              <a:cs typeface="Arial" panose="020B0604020202020204" pitchFamily="34" charset="0"/>
            </a:endParaRPr>
          </a:p>
          <a:p>
            <a:pPr marL="571500" lvl="0" indent="-571500" algn="just">
              <a:lnSpc>
                <a:spcPct val="150000"/>
              </a:lnSpc>
              <a:buFontTx/>
              <a:buChar char="-"/>
            </a:pPr>
            <a:r>
              <a:rPr lang="vi-VN" sz="4000">
                <a:solidFill>
                  <a:srgbClr val="1F497D"/>
                </a:solidFill>
                <a:ea typeface="Times New Roman" panose="02020603050405020304" pitchFamily="18" charset="0"/>
                <a:cs typeface="Arial" panose="020B0604020202020204" pitchFamily="34" charset="0"/>
              </a:rPr>
              <a:t>Hai mặt phẳng lần lượt chứa hai mặt đối diện của hình hộp song song với nhau.</a:t>
            </a:r>
          </a:p>
        </p:txBody>
      </p:sp>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colorTemperature colorTemp="5900"/>
                    </a14:imgEffect>
                    <a14:imgEffect>
                      <a14:brightnessContrast contrast="-40000"/>
                    </a14:imgEffect>
                  </a14:imgLayer>
                </a14:imgProps>
              </a:ext>
            </a:extLst>
          </a:blip>
          <a:stretch>
            <a:fillRect/>
          </a:stretch>
        </p:blipFill>
        <p:spPr>
          <a:xfrm>
            <a:off x="13792200" y="8496300"/>
            <a:ext cx="3786150" cy="1675464"/>
          </a:xfrm>
          <a:prstGeom prst="rect">
            <a:avLst/>
          </a:prstGeom>
        </p:spPr>
      </p:pic>
      <p:sp>
        <p:nvSpPr>
          <p:cNvPr id="4" name="Rectangle 3"/>
          <p:cNvSpPr/>
          <p:nvPr/>
        </p:nvSpPr>
        <p:spPr>
          <a:xfrm>
            <a:off x="1862648" y="6933763"/>
            <a:ext cx="10710351" cy="2934137"/>
          </a:xfrm>
          <a:prstGeom prst="rect">
            <a:avLst/>
          </a:prstGeom>
        </p:spPr>
        <p:txBody>
          <a:bodyPr wrap="square">
            <a:spAutoFit/>
          </a:bodyPr>
          <a:lstStyle/>
          <a:p>
            <a:pPr>
              <a:lnSpc>
                <a:spcPct val="150000"/>
              </a:lnSpc>
              <a:spcBef>
                <a:spcPts val="100"/>
              </a:spcBef>
              <a:spcAft>
                <a:spcPts val="100"/>
              </a:spcAft>
            </a:pPr>
            <a:r>
              <a:rPr lang="vi-VN" sz="4200" b="1" i="1">
                <a:solidFill>
                  <a:srgbClr val="C00000"/>
                </a:solidFill>
                <a:ea typeface="Calibri" panose="020F0502020204030204" pitchFamily="34" charset="0"/>
                <a:cs typeface="Times New Roman" panose="02020603050405020304" pitchFamily="18" charset="0"/>
              </a:rPr>
              <a:t>Nhận xét:</a:t>
            </a:r>
            <a:endParaRPr lang="en-US" sz="4200" i="1">
              <a:solidFill>
                <a:srgbClr val="C00000"/>
              </a:solidFill>
              <a:ea typeface="Calibri" panose="020F0502020204030204" pitchFamily="34" charset="0"/>
              <a:cs typeface="Times New Roman" panose="02020603050405020304" pitchFamily="18" charset="0"/>
            </a:endParaRPr>
          </a:p>
          <a:p>
            <a:pPr>
              <a:lnSpc>
                <a:spcPct val="150000"/>
              </a:lnSpc>
              <a:spcBef>
                <a:spcPts val="100"/>
              </a:spcBef>
              <a:spcAft>
                <a:spcPts val="100"/>
              </a:spcAft>
            </a:pPr>
            <a:r>
              <a:rPr lang="vi-VN" sz="4000" i="1">
                <a:ea typeface="Calibri" panose="020F0502020204030204" pitchFamily="34" charset="0"/>
                <a:cs typeface="Times New Roman" panose="02020603050405020304" pitchFamily="18" charset="0"/>
              </a:rPr>
              <a:t>Ta có thể coi hai mặt đối diện bất kì của một hình hộp là hai mặt đáy của nó.</a:t>
            </a:r>
            <a:endParaRPr lang="en-US" sz="4000" i="1">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716214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ectangle 7"/>
          <p:cNvSpPr/>
          <p:nvPr/>
        </p:nvSpPr>
        <p:spPr>
          <a:xfrm>
            <a:off x="228600" y="266700"/>
            <a:ext cx="17830800" cy="9753600"/>
          </a:xfrm>
          <a:prstGeom prst="rect">
            <a:avLst/>
          </a:prstGeom>
          <a:solidFill>
            <a:schemeClr val="bg1"/>
          </a:solidFill>
          <a:ln w="1079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5" name="Group 14"/>
          <p:cNvGrpSpPr/>
          <p:nvPr/>
        </p:nvGrpSpPr>
        <p:grpSpPr>
          <a:xfrm>
            <a:off x="664489" y="823849"/>
            <a:ext cx="2667000" cy="914400"/>
            <a:chOff x="3154680" y="876300"/>
            <a:chExt cx="2667000" cy="1143000"/>
          </a:xfrm>
          <a:solidFill>
            <a:schemeClr val="accent5">
              <a:lumMod val="75000"/>
            </a:schemeClr>
          </a:solidFill>
        </p:grpSpPr>
        <p:sp>
          <p:nvSpPr>
            <p:cNvPr id="16" name="Flowchart: Terminator 15"/>
            <p:cNvSpPr/>
            <p:nvPr/>
          </p:nvSpPr>
          <p:spPr>
            <a:xfrm>
              <a:off x="3154680" y="876300"/>
              <a:ext cx="2667000" cy="1143000"/>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3610081" y="987956"/>
              <a:ext cx="2007281" cy="884858"/>
            </a:xfrm>
            <a:prstGeom prst="rect">
              <a:avLst/>
            </a:prstGeom>
            <a:no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dụ</a:t>
              </a: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000" b="1">
                  <a:solidFill>
                    <a:prstClr val="white"/>
                  </a:solidFill>
                  <a:latin typeface="Arial" panose="020B0604020202020204" pitchFamily="34" charset="0"/>
                  <a:ea typeface="Times New Roman" panose="02020603050405020304" pitchFamily="18" charset="0"/>
                  <a:cs typeface="Arial" panose="020B0604020202020204" pitchFamily="34" charset="0"/>
                </a:rPr>
                <a:t>3</a:t>
              </a: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7" name="Rectangle 6"/>
          <p:cNvSpPr/>
          <p:nvPr/>
        </p:nvSpPr>
        <p:spPr>
          <a:xfrm>
            <a:off x="3471854" y="419100"/>
            <a:ext cx="14128122" cy="1661993"/>
          </a:xfrm>
          <a:prstGeom prst="rect">
            <a:avLst/>
          </a:prstGeom>
        </p:spPr>
        <p:txBody>
          <a:bodyPr wrap="square">
            <a:spAutoFit/>
          </a:bodyPr>
          <a:lstStyle/>
          <a:p>
            <a:pPr lvl="0" algn="just">
              <a:lnSpc>
                <a:spcPct val="150000"/>
              </a:lnSpc>
            </a:pPr>
            <a:r>
              <a:rPr lang="vi-VN" sz="3400">
                <a:solidFill>
                  <a:prstClr val="black"/>
                </a:solidFill>
                <a:ea typeface="Times New Roman" panose="02020603050405020304" pitchFamily="18" charset="0"/>
                <a:cs typeface="Arial" panose="020B0604020202020204" pitchFamily="34" charset="0"/>
              </a:rPr>
              <a:t>Chứng minh rằng bốn đường chéo của hình hộp cắt nhau tại trung điểm mỗi đường.</a:t>
            </a:r>
          </a:p>
        </p:txBody>
      </p:sp>
      <p:sp>
        <p:nvSpPr>
          <p:cNvPr id="13" name="Oval Callout 12"/>
          <p:cNvSpPr/>
          <p:nvPr/>
        </p:nvSpPr>
        <p:spPr>
          <a:xfrm>
            <a:off x="1261495" y="2295398"/>
            <a:ext cx="1472988" cy="68580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4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8978915"/>
            <a:ext cx="1399835" cy="1174735"/>
          </a:xfrm>
          <a:prstGeom prst="rect">
            <a:avLst/>
          </a:prstGeom>
        </p:spPr>
      </p:pic>
      <p:sp>
        <p:nvSpPr>
          <p:cNvPr id="5" name="Rectangle 4"/>
          <p:cNvSpPr/>
          <p:nvPr/>
        </p:nvSpPr>
        <p:spPr>
          <a:xfrm>
            <a:off x="6567156" y="2552700"/>
            <a:ext cx="11032820" cy="7478970"/>
          </a:xfrm>
          <a:prstGeom prst="rect">
            <a:avLst/>
          </a:prstGeom>
        </p:spPr>
        <p:txBody>
          <a:bodyPr wrap="square">
            <a:spAutoFit/>
          </a:bodyPr>
          <a:lstStyle/>
          <a:p>
            <a:pPr lvl="0" algn="just">
              <a:lnSpc>
                <a:spcPct val="150000"/>
              </a:lnSpc>
            </a:pPr>
            <a:r>
              <a:rPr lang="vi-VN" sz="3200">
                <a:solidFill>
                  <a:srgbClr val="000000"/>
                </a:solidFill>
                <a:ea typeface="Calibri" panose="020F0502020204030204" pitchFamily="34" charset="0"/>
                <a:cs typeface="Arial" panose="020B0604020202020204" pitchFamily="34" charset="0"/>
              </a:rPr>
              <a:t>Xét các đường chéo AC’; A’C; BD’ và B’D của hình hộp ABCD.A’B’C’D’</a:t>
            </a:r>
            <a:endParaRPr lang="en-US" sz="3200">
              <a:solidFill>
                <a:srgbClr val="000000"/>
              </a:solidFill>
              <a:ea typeface="Calibri" panose="020F0502020204030204" pitchFamily="34" charset="0"/>
              <a:cs typeface="Arial" panose="020B0604020202020204" pitchFamily="34" charset="0"/>
            </a:endParaRPr>
          </a:p>
          <a:p>
            <a:pPr lvl="0" algn="just">
              <a:lnSpc>
                <a:spcPct val="150000"/>
              </a:lnSpc>
            </a:pPr>
            <a:r>
              <a:rPr lang="en-US" sz="3200">
                <a:solidFill>
                  <a:srgbClr val="000000"/>
                </a:solidFill>
                <a:ea typeface="Calibri" panose="020F0502020204030204" pitchFamily="34" charset="0"/>
                <a:cs typeface="Arial" panose="020B0604020202020204" pitchFamily="34" charset="0"/>
              </a:rPr>
              <a:t>- </a:t>
            </a:r>
            <a:r>
              <a:rPr lang="vi-VN" sz="3200">
                <a:solidFill>
                  <a:srgbClr val="000000"/>
                </a:solidFill>
                <a:ea typeface="Calibri" panose="020F0502020204030204" pitchFamily="34" charset="0"/>
                <a:cs typeface="Arial" panose="020B0604020202020204" pitchFamily="34" charset="0"/>
              </a:rPr>
              <a:t>Tứ giác ACC’A’ có AA’ </a:t>
            </a:r>
            <a:r>
              <a:rPr lang="en-US" sz="3200">
                <a:solidFill>
                  <a:srgbClr val="000000"/>
                </a:solidFill>
                <a:ea typeface="Calibri" panose="020F0502020204030204" pitchFamily="34" charset="0"/>
                <a:cs typeface="Arial" panose="020B0604020202020204" pitchFamily="34" charset="0"/>
              </a:rPr>
              <a:t>//</a:t>
            </a:r>
            <a:r>
              <a:rPr lang="vi-VN" sz="3200">
                <a:solidFill>
                  <a:srgbClr val="000000"/>
                </a:solidFill>
                <a:ea typeface="Calibri" panose="020F0502020204030204" pitchFamily="34" charset="0"/>
                <a:cs typeface="Arial" panose="020B0604020202020204" pitchFamily="34" charset="0"/>
              </a:rPr>
              <a:t> CC’ và AA’ = CC’ (tính chất hình hộp) nên tứ giác ACC’A’ là hình bình hành. </a:t>
            </a:r>
            <a:endParaRPr lang="en-US" sz="3200">
              <a:solidFill>
                <a:srgbClr val="000000"/>
              </a:solidFill>
              <a:ea typeface="Calibri" panose="020F0502020204030204" pitchFamily="34" charset="0"/>
              <a:cs typeface="Arial" panose="020B0604020202020204" pitchFamily="34" charset="0"/>
            </a:endParaRPr>
          </a:p>
          <a:p>
            <a:pPr lvl="0" algn="just">
              <a:lnSpc>
                <a:spcPct val="150000"/>
              </a:lnSpc>
            </a:pPr>
            <a:r>
              <a:rPr lang="vi-VN" sz="3200">
                <a:solidFill>
                  <a:srgbClr val="000000"/>
                </a:solidFill>
                <a:ea typeface="Calibri" panose="020F0502020204030204" pitchFamily="34" charset="0"/>
                <a:cs typeface="Arial" panose="020B0604020202020204" pitchFamily="34" charset="0"/>
              </a:rPr>
              <a:t>Gọi I là giao điểm của hai đường chéo AC’ và A’C</a:t>
            </a:r>
            <a:r>
              <a:rPr lang="en-US" sz="3200">
                <a:solidFill>
                  <a:srgbClr val="000000"/>
                </a:solidFill>
                <a:ea typeface="Calibri" panose="020F0502020204030204" pitchFamily="34" charset="0"/>
                <a:cs typeface="Arial" panose="020B0604020202020204" pitchFamily="34" charset="0"/>
              </a:rPr>
              <a:t>. </a:t>
            </a:r>
          </a:p>
          <a:p>
            <a:pPr lvl="0" algn="just">
              <a:lnSpc>
                <a:spcPct val="150000"/>
              </a:lnSpc>
            </a:pPr>
            <a:r>
              <a:rPr lang="vi-VN" sz="3200">
                <a:solidFill>
                  <a:srgbClr val="000000"/>
                </a:solidFill>
                <a:ea typeface="Calibri" panose="020F0502020204030204" pitchFamily="34" charset="0"/>
                <a:cs typeface="Arial" panose="020B0604020202020204" pitchFamily="34" charset="0"/>
              </a:rPr>
              <a:t>Khi đó I là trung điểm của mỗi đường chéo AC’ và A’C.</a:t>
            </a:r>
          </a:p>
          <a:p>
            <a:pPr lvl="0" algn="just">
              <a:lnSpc>
                <a:spcPct val="150000"/>
              </a:lnSpc>
            </a:pPr>
            <a:r>
              <a:rPr lang="en-US" sz="3200">
                <a:solidFill>
                  <a:srgbClr val="000000"/>
                </a:solidFill>
                <a:ea typeface="Calibri" panose="020F0502020204030204" pitchFamily="34" charset="0"/>
                <a:cs typeface="Arial" panose="020B0604020202020204" pitchFamily="34" charset="0"/>
              </a:rPr>
              <a:t>- </a:t>
            </a:r>
            <a:r>
              <a:rPr lang="vi-VN" sz="3200">
                <a:solidFill>
                  <a:srgbClr val="000000"/>
                </a:solidFill>
                <a:ea typeface="Calibri" panose="020F0502020204030204" pitchFamily="34" charset="0"/>
                <a:cs typeface="Arial" panose="020B0604020202020204" pitchFamily="34" charset="0"/>
              </a:rPr>
              <a:t>Tương tự, hai tứ giác A’B’CD và BCD’A’ </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cũng là </a:t>
            </a:r>
            <a:r>
              <a:rPr lang="vi-VN" sz="3200">
                <a:solidFill>
                  <a:srgbClr val="000000"/>
                </a:solidFill>
                <a:ea typeface="Calibri" panose="020F0502020204030204" pitchFamily="34" charset="0"/>
                <a:cs typeface="Arial" panose="020B0604020202020204" pitchFamily="34" charset="0"/>
              </a:rPr>
              <a:t>các hình bình hành nên I là trung điểm của B’D và BD’.</a:t>
            </a:r>
            <a:endParaRPr lang="en-US" sz="3200">
              <a:solidFill>
                <a:srgbClr val="000000"/>
              </a:solidFill>
              <a:ea typeface="Calibri" panose="020F0502020204030204" pitchFamily="34" charset="0"/>
              <a:cs typeface="Arial" panose="020B0604020202020204" pitchFamily="34" charset="0"/>
            </a:endParaRPr>
          </a:p>
          <a:p>
            <a:pPr lvl="0" algn="just">
              <a:lnSpc>
                <a:spcPct val="150000"/>
              </a:lnSpc>
            </a:pPr>
            <a:r>
              <a:rPr lang="vi-VN" sz="3200">
                <a:solidFill>
                  <a:srgbClr val="000000"/>
                </a:solidFill>
                <a:ea typeface="Calibri" panose="020F0502020204030204" pitchFamily="34" charset="0"/>
                <a:cs typeface="Arial" panose="020B0604020202020204" pitchFamily="34" charset="0"/>
              </a:rPr>
              <a:t> Vậy các đường chéo của hình hộp cắt nhau tại trung điểm mỗi đường.</a:t>
            </a:r>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609600" y="3314700"/>
            <a:ext cx="5530947" cy="4709876"/>
          </a:xfrm>
          <a:prstGeom prst="rect">
            <a:avLst/>
          </a:prstGeom>
        </p:spPr>
      </p:pic>
    </p:spTree>
    <p:extLst>
      <p:ext uri="{BB962C8B-B14F-4D97-AF65-F5344CB8AC3E}">
        <p14:creationId xmlns:p14="http://schemas.microsoft.com/office/powerpoint/2010/main" val="200108172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up)">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anim calcmode="lin" valueType="num">
                                      <p:cBhvr>
                                        <p:cTn id="26" dur="500" fill="hold"/>
                                        <p:tgtEl>
                                          <p:spTgt spid="5"/>
                                        </p:tgtEl>
                                        <p:attrNameLst>
                                          <p:attrName>ppt_x</p:attrName>
                                        </p:attrNameLst>
                                      </p:cBhvr>
                                      <p:tavLst>
                                        <p:tav tm="0">
                                          <p:val>
                                            <p:strVal val="#ppt_x"/>
                                          </p:val>
                                        </p:tav>
                                        <p:tav tm="100000">
                                          <p:val>
                                            <p:strVal val="#ppt_x"/>
                                          </p:val>
                                        </p:tav>
                                      </p:tavLst>
                                    </p:anim>
                                    <p:anim calcmode="lin" valueType="num">
                                      <p:cBhvr>
                                        <p:cTn id="27"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0237" b="30237"/>
          <a:stretch>
            <a:fillRect/>
          </a:stretch>
        </p:blipFill>
        <p:spPr>
          <a:xfrm>
            <a:off x="0" y="0"/>
            <a:ext cx="18288000" cy="10287000"/>
          </a:xfrm>
          <a:prstGeom prst="rect">
            <a:avLst/>
          </a:prstGeom>
        </p:spPr>
      </p:pic>
      <p:sp>
        <p:nvSpPr>
          <p:cNvPr id="8" name="Rounded Rectangle 7"/>
          <p:cNvSpPr/>
          <p:nvPr/>
        </p:nvSpPr>
        <p:spPr>
          <a:xfrm>
            <a:off x="200526" y="190500"/>
            <a:ext cx="17873974" cy="9929854"/>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Rectangle 29"/>
          <p:cNvSpPr/>
          <p:nvPr/>
        </p:nvSpPr>
        <p:spPr>
          <a:xfrm>
            <a:off x="6773418" y="190500"/>
            <a:ext cx="4741161" cy="1246495"/>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5000" b="1" i="0" u="none" strike="noStrike" kern="1200" cap="none" spc="0" normalizeH="0" baseline="0" noProof="0" dirty="0">
                <a:ln w="0"/>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LUYỆN </a:t>
            </a:r>
            <a:r>
              <a:rPr kumimoji="0" lang="nl-NL" sz="5000" b="1" i="0" u="none" strike="noStrike" kern="1200" cap="none" spc="0" normalizeH="0" baseline="0" noProof="0">
                <a:ln w="0"/>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TẬP 3</a:t>
            </a:r>
            <a:endParaRPr kumimoji="0" lang="en-US" sz="5000" b="1" i="0" u="none" strike="noStrike" kern="1200" cap="none" spc="0" normalizeH="0" baseline="0" noProof="0" dirty="0">
              <a:ln w="0"/>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9" name="Rectangle 8"/>
          <p:cNvSpPr/>
          <p:nvPr/>
        </p:nvSpPr>
        <p:spPr>
          <a:xfrm>
            <a:off x="910739" y="1315641"/>
            <a:ext cx="16466518" cy="1846659"/>
          </a:xfrm>
          <a:prstGeom prst="rect">
            <a:avLst/>
          </a:prstGeom>
        </p:spPr>
        <p:txBody>
          <a:bodyPr wrap="square">
            <a:spAutoFit/>
          </a:bodyPr>
          <a:lstStyle/>
          <a:p>
            <a:pPr lvl="0" algn="just">
              <a:lnSpc>
                <a:spcPct val="150000"/>
              </a:lnSpc>
            </a:pPr>
            <a:r>
              <a:rPr lang="vi-VN" sz="3800">
                <a:solidFill>
                  <a:prstClr val="black"/>
                </a:solidFill>
                <a:ea typeface="Calibri" panose="020F0502020204030204" pitchFamily="34" charset="0"/>
              </a:rPr>
              <a:t>Cho hình hộp ABCD.A’B’C’D’. Chứng minh rằng bốn mặt phẳng</a:t>
            </a:r>
            <a:r>
              <a:rPr lang="en-US" sz="3800">
                <a:solidFill>
                  <a:prstClr val="black"/>
                </a:solidFill>
                <a:ea typeface="Calibri" panose="020F0502020204030204" pitchFamily="34" charset="0"/>
              </a:rPr>
              <a:t> </a:t>
            </a:r>
            <a:r>
              <a:rPr lang="vi-VN" sz="3800">
                <a:solidFill>
                  <a:prstClr val="black"/>
                </a:solidFill>
                <a:ea typeface="Calibri" panose="020F0502020204030204" pitchFamily="34" charset="0"/>
              </a:rPr>
              <a:t>(ABC’D’), (BCD’A’), (CDA’B’), (DAB’C’) cùng đi qua một điểm.</a:t>
            </a:r>
            <a:endParaRPr kumimoji="0" lang="en-US" sz="3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Oval Callout 15"/>
          <p:cNvSpPr/>
          <p:nvPr/>
        </p:nvSpPr>
        <p:spPr>
          <a:xfrm>
            <a:off x="8286748" y="3415650"/>
            <a:ext cx="1714500" cy="97593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ctangle 5"/>
          <p:cNvSpPr/>
          <p:nvPr/>
        </p:nvSpPr>
        <p:spPr>
          <a:xfrm>
            <a:off x="7117737" y="4664988"/>
            <a:ext cx="10259520" cy="5355312"/>
          </a:xfrm>
          <a:prstGeom prst="rect">
            <a:avLst/>
          </a:prstGeom>
        </p:spPr>
        <p:txBody>
          <a:bodyPr wrap="square">
            <a:spAutoFit/>
          </a:bodyPr>
          <a:lstStyle/>
          <a:p>
            <a:pPr algn="just">
              <a:lnSpc>
                <a:spcPct val="150000"/>
              </a:lnSpc>
            </a:pPr>
            <a:r>
              <a:rPr lang="vi-VN" sz="3800">
                <a:ea typeface="Times New Roman" panose="02020603050405020304" pitchFamily="18" charset="0"/>
                <a:cs typeface="Times New Roman" panose="02020603050405020304" pitchFamily="18" charset="0"/>
              </a:rPr>
              <a:t>Gọi O là giao của AC’ và BD’. </a:t>
            </a:r>
            <a:endParaRPr lang="en-US" sz="3800">
              <a:effectLst/>
              <a:ea typeface="Calibri" panose="020F0502020204030204" pitchFamily="34" charset="0"/>
              <a:cs typeface="Times New Roman" panose="02020603050405020304" pitchFamily="18" charset="0"/>
            </a:endParaRPr>
          </a:p>
          <a:p>
            <a:pPr algn="just">
              <a:lnSpc>
                <a:spcPct val="150000"/>
              </a:lnSpc>
            </a:pPr>
            <a:r>
              <a:rPr lang="vi-VN" sz="3800">
                <a:effectLst/>
                <a:ea typeface="Times New Roman" panose="02020603050405020304" pitchFamily="18" charset="0"/>
                <a:cs typeface="Times New Roman" panose="02020603050405020304" pitchFamily="18" charset="0"/>
              </a:rPr>
              <a:t>Theo kết quả của Ví dụ 3, các đường chéo của hình hộp cắt nhau tại trung điểm mỗi đường.</a:t>
            </a:r>
            <a:endParaRPr lang="en-US" sz="3800">
              <a:effectLst/>
              <a:ea typeface="Calibri" panose="020F0502020204030204" pitchFamily="34" charset="0"/>
              <a:cs typeface="Times New Roman" panose="02020603050405020304" pitchFamily="18" charset="0"/>
            </a:endParaRPr>
          </a:p>
          <a:p>
            <a:pPr algn="just">
              <a:lnSpc>
                <a:spcPct val="150000"/>
              </a:lnSpc>
            </a:pPr>
            <a:r>
              <a:rPr lang="en-US" sz="3800">
                <a:effectLst/>
                <a:latin typeface="Arial" panose="020B0604020202020204" pitchFamily="34" charset="0"/>
                <a:ea typeface="Times New Roman" panose="02020603050405020304" pitchFamily="18" charset="0"/>
                <a:cs typeface="Arial" panose="020B0604020202020204" pitchFamily="34" charset="0"/>
              </a:rPr>
              <a:t>Nên </a:t>
            </a:r>
            <a:r>
              <a:rPr lang="vi-VN" sz="3800">
                <a:solidFill>
                  <a:prstClr val="black"/>
                </a:solidFill>
                <a:latin typeface="Arial" panose="020B0604020202020204" pitchFamily="34" charset="0"/>
                <a:ea typeface="Calibri" panose="020F0502020204030204" pitchFamily="34" charset="0"/>
                <a:cs typeface="Arial" panose="020B0604020202020204" pitchFamily="34" charset="0"/>
              </a:rPr>
              <a:t>AC’</a:t>
            </a: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a:t>
            </a:r>
            <a:r>
              <a:rPr lang="vi-VN" sz="3800">
                <a:solidFill>
                  <a:prstClr val="black"/>
                </a:solidFill>
                <a:ea typeface="Calibri" panose="020F0502020204030204" pitchFamily="34" charset="0"/>
              </a:rPr>
              <a:t> BD’</a:t>
            </a: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a:t>
            </a:r>
            <a:r>
              <a:rPr lang="vi-VN" sz="3800">
                <a:solidFill>
                  <a:prstClr val="black"/>
                </a:solidFill>
                <a:ea typeface="Calibri" panose="020F0502020204030204" pitchFamily="34" charset="0"/>
              </a:rPr>
              <a:t> CA’</a:t>
            </a: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a:t>
            </a:r>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3800">
                <a:solidFill>
                  <a:prstClr val="black"/>
                </a:solidFill>
                <a:ea typeface="Calibri" panose="020F0502020204030204" pitchFamily="34" charset="0"/>
              </a:rPr>
              <a:t>DB’</a:t>
            </a:r>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 qua O.</a:t>
            </a:r>
            <a:endParaRPr lang="en-US" sz="38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3800" kern="0">
                <a:solidFill>
                  <a:srgbClr val="000000"/>
                </a:solidFill>
                <a:effectLst/>
                <a:latin typeface="Arial" panose="020B0604020202020204" pitchFamily="34" charset="0"/>
                <a:ea typeface="Calibri" panose="020F0502020204030204" pitchFamily="34" charset="0"/>
                <a:cs typeface="Arial" panose="020B0604020202020204" pitchFamily="34" charset="0"/>
              </a:rPr>
              <a:t>Vậy bốn mặt phẳng </a:t>
            </a:r>
            <a:r>
              <a:rPr lang="vi-VN" sz="3800">
                <a:solidFill>
                  <a:prstClr val="black"/>
                </a:solidFill>
                <a:ea typeface="Calibri" panose="020F0502020204030204" pitchFamily="34" charset="0"/>
              </a:rPr>
              <a:t>(ABC’D’),</a:t>
            </a:r>
            <a:r>
              <a:rPr lang="en-US" sz="3800">
                <a:solidFill>
                  <a:prstClr val="black"/>
                </a:solidFill>
                <a:ea typeface="Calibri" panose="020F0502020204030204" pitchFamily="34" charset="0"/>
              </a:rPr>
              <a:t> </a:t>
            </a:r>
            <a:r>
              <a:rPr lang="vi-VN" sz="3800">
                <a:solidFill>
                  <a:prstClr val="black"/>
                </a:solidFill>
                <a:ea typeface="Calibri" panose="020F0502020204030204" pitchFamily="34" charset="0"/>
              </a:rPr>
              <a:t>(BCD’A’), (CDA’B’), (DAB’C’) </a:t>
            </a:r>
            <a:r>
              <a:rPr lang="en-US" sz="3800" kern="0">
                <a:solidFill>
                  <a:srgbClr val="000000"/>
                </a:solidFill>
                <a:effectLst/>
                <a:latin typeface="Arial" panose="020B0604020202020204" pitchFamily="34" charset="0"/>
                <a:ea typeface="Calibri" panose="020F0502020204030204" pitchFamily="34" charset="0"/>
                <a:cs typeface="Arial" panose="020B0604020202020204" pitchFamily="34" charset="0"/>
              </a:rPr>
              <a:t>cùng đi qua</a:t>
            </a:r>
            <a:r>
              <a:rPr lang="vi-VN" sz="3800" kern="0">
                <a:solidFill>
                  <a:srgbClr val="000000"/>
                </a:solidFill>
                <a:effectLst/>
                <a:latin typeface="Arial" panose="020B0604020202020204" pitchFamily="34" charset="0"/>
                <a:ea typeface="Calibri" panose="020F0502020204030204" pitchFamily="34" charset="0"/>
                <a:cs typeface="Arial" panose="020B0604020202020204" pitchFamily="34" charset="0"/>
              </a:rPr>
              <a:t> một</a:t>
            </a:r>
            <a:r>
              <a:rPr lang="en-US" sz="3800" kern="0">
                <a:solidFill>
                  <a:srgbClr val="000000"/>
                </a:solidFill>
                <a:effectLst/>
                <a:latin typeface="Arial" panose="020B0604020202020204" pitchFamily="34" charset="0"/>
                <a:ea typeface="Calibri" panose="020F0502020204030204" pitchFamily="34" charset="0"/>
                <a:cs typeface="Arial" panose="020B0604020202020204" pitchFamily="34" charset="0"/>
              </a:rPr>
              <a:t> điểm</a:t>
            </a:r>
            <a:r>
              <a:rPr lang="vi-VN" sz="3800" kern="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vi-VN" sz="380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2"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824103" y="413866"/>
            <a:ext cx="901775" cy="901775"/>
          </a:xfrm>
          <a:prstGeom prst="rect">
            <a:avLst/>
          </a:prstGeom>
        </p:spPr>
      </p:pic>
      <p:pic>
        <p:nvPicPr>
          <p:cNvPr id="4" name="Picture 3"/>
          <p:cNvPicPr>
            <a:picLocks noChangeAspect="1"/>
          </p:cNvPicPr>
          <p:nvPr/>
        </p:nvPicPr>
        <p:blipFill>
          <a:blip r:embed="rId6">
            <a:biLevel thresh="75000"/>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Lst>
          </a:blip>
          <a:stretch>
            <a:fillRect/>
          </a:stretch>
        </p:blipFill>
        <p:spPr>
          <a:xfrm>
            <a:off x="644584" y="5102250"/>
            <a:ext cx="6239600" cy="4480788"/>
          </a:xfrm>
          <a:prstGeom prst="rect">
            <a:avLst/>
          </a:prstGeom>
        </p:spPr>
      </p:pic>
      <p:pic>
        <p:nvPicPr>
          <p:cNvPr id="13"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669444">
            <a:off x="-179435" y="3711072"/>
            <a:ext cx="1530396" cy="1019626"/>
          </a:xfrm>
          <a:prstGeom prst="rect">
            <a:avLst/>
          </a:prstGeom>
        </p:spPr>
      </p:pic>
    </p:spTree>
    <p:extLst>
      <p:ext uri="{BB962C8B-B14F-4D97-AF65-F5344CB8AC3E}">
        <p14:creationId xmlns:p14="http://schemas.microsoft.com/office/powerpoint/2010/main" val="2954824330"/>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up)">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fade">
                                      <p:cBhvr>
                                        <p:cTn id="26" dur="500"/>
                                        <p:tgtEl>
                                          <p:spTgt spid="6">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animEffect transition="in" filter="randombar(horizontal)">
                                      <p:cBhvr>
                                        <p:cTn id="31" dur="500"/>
                                        <p:tgtEl>
                                          <p:spTgt spid="6">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6">
                                            <p:txEl>
                                              <p:pRg st="2" end="2"/>
                                            </p:txEl>
                                          </p:spTgt>
                                        </p:tgtEl>
                                        <p:attrNameLst>
                                          <p:attrName>style.visibility</p:attrName>
                                        </p:attrNameLst>
                                      </p:cBhvr>
                                      <p:to>
                                        <p:strVal val="visible"/>
                                      </p:to>
                                    </p:set>
                                    <p:animEffect transition="in" filter="wipe(left)">
                                      <p:cBhvr>
                                        <p:cTn id="36" dur="500"/>
                                        <p:tgtEl>
                                          <p:spTgt spid="6">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6">
                                            <p:txEl>
                                              <p:pRg st="3" end="3"/>
                                            </p:txEl>
                                          </p:spTgt>
                                        </p:tgtEl>
                                        <p:attrNameLst>
                                          <p:attrName>style.visibility</p:attrName>
                                        </p:attrNameLst>
                                      </p:cBhvr>
                                      <p:to>
                                        <p:strVal val="visible"/>
                                      </p:to>
                                    </p:set>
                                    <p:animEffect transition="in" filter="fade">
                                      <p:cBhvr>
                                        <p:cTn id="41"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9" grpId="0"/>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942341" y="495300"/>
            <a:ext cx="16403317" cy="92964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9"/>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6422692" y="7773240"/>
            <a:ext cx="5442613" cy="2074996"/>
          </a:xfrm>
          <a:prstGeom prst="rect">
            <a:avLst/>
          </a:prstGeom>
        </p:spPr>
      </p:pic>
      <p:pic>
        <p:nvPicPr>
          <p:cNvPr id="11"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85137">
            <a:off x="15645306" y="663668"/>
            <a:ext cx="1532221" cy="1660944"/>
          </a:xfrm>
          <a:prstGeom prst="rect">
            <a:avLst/>
          </a:prstGeom>
        </p:spPr>
      </p:pic>
      <p:sp>
        <p:nvSpPr>
          <p:cNvPr id="17" name="Rectangle 16"/>
          <p:cNvSpPr/>
          <p:nvPr/>
        </p:nvSpPr>
        <p:spPr>
          <a:xfrm>
            <a:off x="4267198" y="3001748"/>
            <a:ext cx="9753600" cy="1913152"/>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en-US" sz="90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LUYỆN</a:t>
            </a:r>
            <a:r>
              <a:rPr kumimoji="0" lang="en-US" sz="9000" b="1" i="0" u="none" strike="noStrike" kern="1200" cap="none" spc="0" normalizeH="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 TẬP</a:t>
            </a:r>
            <a:endParaRPr kumimoji="0" lang="vi-VN" sz="9000" b="1"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8"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6200000">
            <a:off x="16584285" y="158947"/>
            <a:ext cx="1098542" cy="1658177"/>
          </a:xfrm>
          <a:prstGeom prst="rect">
            <a:avLst/>
          </a:prstGeom>
        </p:spPr>
      </p:pic>
    </p:spTree>
    <p:extLst>
      <p:ext uri="{BB962C8B-B14F-4D97-AF65-F5344CB8AC3E}">
        <p14:creationId xmlns:p14="http://schemas.microsoft.com/office/powerpoint/2010/main" val="1951911334"/>
      </p:ext>
    </p:extLst>
  </p:cSld>
  <p:clrMapOvr>
    <a:masterClrMapping/>
  </p:clrMapOvr>
  <mc:AlternateContent xmlns:mc="http://schemas.openxmlformats.org/markup-compatibility/2006" xmlns:p14="http://schemas.microsoft.com/office/powerpoint/2010/main">
    <mc:Choice Requires="p14">
      <p:transition spd="med" p14:dur="700">
        <p:blinds dir="vert"/>
      </p:transition>
    </mc:Choice>
    <mc:Fallback xmlns="">
      <p:transition spd="med">
        <p:blinds dir="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9718"/>
            <a:ext cx="18288000" cy="109728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37248" y="1035587"/>
            <a:ext cx="6191476" cy="6169446"/>
          </a:xfrm>
          <a:prstGeom prst="rect">
            <a:avLst/>
          </a:prstGeom>
        </p:spPr>
      </p:pic>
      <p:pic>
        <p:nvPicPr>
          <p:cNvPr id="7" name="Nhac-nen-ai-la-trieu-phu-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567094" y="124628"/>
            <a:ext cx="842332" cy="842332"/>
          </a:xfrm>
          <a:prstGeom prst="rect">
            <a:avLst/>
          </a:prstGeom>
        </p:spPr>
      </p:pic>
    </p:spTree>
    <p:extLst>
      <p:ext uri="{BB962C8B-B14F-4D97-AF65-F5344CB8AC3E}">
        <p14:creationId xmlns:p14="http://schemas.microsoft.com/office/powerpoint/2010/main" val="2319377908"/>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3" repeatCount="indefinite" fill="hold" display="0">
                  <p:stCondLst>
                    <p:cond delay="indefinite"/>
                  </p:stCondLst>
                  <p:endCondLst>
                    <p:cond evt="onStopAudio" delay="0">
                      <p:tgtEl>
                        <p:sldTgt/>
                      </p:tgtEl>
                    </p:cond>
                    <p:cond evt="onNext"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856849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596126"/>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167690"/>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773245" y="649205"/>
            <a:ext cx="16565088" cy="304248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828800" y="780510"/>
            <a:ext cx="14401800" cy="2748253"/>
          </a:xfrm>
          <a:prstGeom prst="rect">
            <a:avLst/>
          </a:prstGeom>
          <a:noFill/>
        </p:spPr>
        <p:txBody>
          <a:bodyPr wrap="square" rtlCol="0">
            <a:spAutoFit/>
          </a:bodyPr>
          <a:lstStyle/>
          <a:p>
            <a:pPr algn="just" defTabSz="1828800">
              <a:lnSpc>
                <a:spcPct val="150000"/>
              </a:lnSpc>
              <a:defRPr/>
            </a:pPr>
            <a:r>
              <a:rPr lang="vi-VN" sz="4000" b="1">
                <a:solidFill>
                  <a:prstClr val="white"/>
                </a:solidFill>
                <a:cs typeface="Arial" panose="020B0604020202020204" pitchFamily="34" charset="0"/>
                <a:sym typeface="Arial"/>
              </a:rPr>
              <a:t>Câu 1. </a:t>
            </a:r>
            <a:r>
              <a:rPr lang="vi-VN" sz="4000">
                <a:solidFill>
                  <a:prstClr val="white"/>
                </a:solidFill>
                <a:cs typeface="Arial" panose="020B0604020202020204" pitchFamily="34" charset="0"/>
                <a:sym typeface="Arial"/>
              </a:rPr>
              <a:t>Cho hình lăng trụ tam giác ABC.A'B'C'. Gọi M và M' lần lượt là trung điểm của các cạnh BC và B'C'. Khẳng định nào sau đây là </a:t>
            </a:r>
            <a:r>
              <a:rPr lang="vi-VN" sz="4000" b="1">
                <a:solidFill>
                  <a:prstClr val="white"/>
                </a:solidFill>
                <a:cs typeface="Arial" panose="020B0604020202020204" pitchFamily="34" charset="0"/>
                <a:sym typeface="Arial"/>
              </a:rPr>
              <a:t>sai</a:t>
            </a:r>
            <a:r>
              <a:rPr lang="vi-VN" sz="4000">
                <a:solidFill>
                  <a:prstClr val="white"/>
                </a:solidFill>
                <a:cs typeface="Arial" panose="020B0604020202020204" pitchFamily="34" charset="0"/>
                <a:sym typeface="Arial"/>
              </a:rPr>
              <a:t>?</a:t>
            </a:r>
            <a:endParaRPr lang="en-US" sz="4000" kern="0" dirty="0">
              <a:solidFill>
                <a:prstClr val="white"/>
              </a:solidFill>
              <a:latin typeface="Arial"/>
              <a:cs typeface="Arial"/>
              <a:sym typeface="Arial"/>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9084159" y="7425490"/>
            <a:ext cx="8254174" cy="229238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773245" y="4385651"/>
            <a:ext cx="8254174" cy="24300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9555048" y="8187490"/>
            <a:ext cx="8014788" cy="852541"/>
          </a:xfrm>
          <a:prstGeom prst="rect">
            <a:avLst/>
          </a:prstGeom>
          <a:noFill/>
        </p:spPr>
        <p:txBody>
          <a:bodyPr wrap="square" rtlCol="0">
            <a:spAutoFit/>
          </a:bodyPr>
          <a:lstStyle/>
          <a:p>
            <a:pPr marL="514376" indent="-514376" algn="just" defTabSz="1828800">
              <a:lnSpc>
                <a:spcPct val="130000"/>
              </a:lnSpc>
              <a:buClr>
                <a:prstClr val="white"/>
              </a:buClr>
              <a:buFont typeface="Wingdings" panose="05000000000000000000" pitchFamily="2" charset="2"/>
              <a:buChar char="w"/>
              <a:defRPr/>
            </a:pPr>
            <a:r>
              <a:rPr lang="en-US" sz="38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a:t>
            </a:r>
            <a:r>
              <a:rPr lang="en-US" sz="38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pt-BR" sz="3800">
                <a:solidFill>
                  <a:prstClr val="white"/>
                </a:solidFill>
                <a:latin typeface="Arial" panose="020B0604020202020204" pitchFamily="34" charset="0"/>
                <a:ea typeface="Tahoma" panose="020B0604030504040204" pitchFamily="34" charset="0"/>
                <a:cs typeface="Arial" panose="020B0604020202020204" pitchFamily="34" charset="0"/>
                <a:sym typeface="Arial"/>
              </a:rPr>
              <a:t>AMM'A là hình chữ nhật</a:t>
            </a:r>
            <a:endParaRPr lang="en-US" sz="38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1143000" y="4887350"/>
            <a:ext cx="7019084" cy="1547540"/>
          </a:xfrm>
          <a:prstGeom prst="rect">
            <a:avLst/>
          </a:prstGeom>
          <a:noFill/>
        </p:spPr>
        <p:txBody>
          <a:bodyPr wrap="square" rtlCol="0">
            <a:spAutoFit/>
          </a:bodyPr>
          <a:lstStyle/>
          <a:p>
            <a:pPr marL="514376" indent="-514376" algn="just" defTabSz="1828800">
              <a:lnSpc>
                <a:spcPct val="130000"/>
              </a:lnSpc>
              <a:buClr>
                <a:prstClr val="white"/>
              </a:buClr>
              <a:buFont typeface="Wingdings" panose="05000000000000000000" pitchFamily="2" charset="2"/>
              <a:buChar char="w"/>
              <a:defRPr/>
            </a:pPr>
            <a:r>
              <a:rPr lang="en-US" sz="38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a:t>
            </a:r>
            <a:r>
              <a:rPr lang="en-US" sz="3800">
                <a:solidFill>
                  <a:srgbClr val="FFC000"/>
                </a:solidFill>
                <a:latin typeface="Arial" panose="020B0604020202020204" pitchFamily="34" charset="0"/>
                <a:ea typeface="Tahoma" panose="020B0604030504040204" pitchFamily="34" charset="0"/>
                <a:cs typeface="Arial" panose="020B0604020202020204" pitchFamily="34" charset="0"/>
                <a:sym typeface="Arial"/>
              </a:rPr>
              <a:t>.</a:t>
            </a:r>
            <a:r>
              <a:rPr lang="vi-VN" sz="38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3800">
                <a:solidFill>
                  <a:prstClr val="white"/>
                </a:solidFill>
                <a:ea typeface="Tahoma" panose="020B0604030504040204" pitchFamily="34" charset="0"/>
                <a:cs typeface="Arial" panose="020B0604020202020204" pitchFamily="34" charset="0"/>
                <a:sym typeface="Arial"/>
              </a:rPr>
              <a:t>ABM.A'B'M' là hình lăng trụ tam giác</a:t>
            </a:r>
            <a:endParaRPr lang="en-US" sz="3800" dirty="0">
              <a:solidFill>
                <a:prstClr val="white"/>
              </a:solidFill>
              <a:latin typeface="Calibri" panose="020F0502020204030204"/>
              <a:cs typeface="Arial"/>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9084159" y="4377490"/>
            <a:ext cx="8254174" cy="245119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773245" y="7415128"/>
            <a:ext cx="8254174" cy="232662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9555048" y="4442369"/>
            <a:ext cx="7020216" cy="2372957"/>
          </a:xfrm>
          <a:prstGeom prst="rect">
            <a:avLst/>
          </a:prstGeom>
          <a:noFill/>
        </p:spPr>
        <p:txBody>
          <a:bodyPr wrap="square" rtlCol="0">
            <a:spAutoFit/>
          </a:bodyPr>
          <a:lstStyle/>
          <a:p>
            <a:pPr marL="514376" indent="-514376" algn="just" defTabSz="1828800">
              <a:lnSpc>
                <a:spcPct val="130000"/>
              </a:lnSpc>
              <a:buClr>
                <a:prstClr val="white"/>
              </a:buClr>
              <a:buFont typeface="Wingdings" panose="05000000000000000000" pitchFamily="2" charset="2"/>
              <a:buChar char="w"/>
              <a:defRPr/>
            </a:pPr>
            <a:r>
              <a:rPr lang="en-US" sz="38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a:t>
            </a:r>
            <a:r>
              <a:rPr lang="en-US" sz="3800">
                <a:solidFill>
                  <a:srgbClr val="FFC000"/>
                </a:solidFill>
                <a:latin typeface="Arial" panose="020B0604020202020204" pitchFamily="34" charset="0"/>
                <a:ea typeface="Tahoma" panose="020B0604030504040204" pitchFamily="34" charset="0"/>
                <a:cs typeface="Arial" panose="020B0604020202020204" pitchFamily="34" charset="0"/>
                <a:sym typeface="Arial"/>
              </a:rPr>
              <a:t>.</a:t>
            </a:r>
            <a:r>
              <a:rPr lang="vi-VN" sz="38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3800">
                <a:solidFill>
                  <a:schemeClr val="bg1"/>
                </a:solidFill>
                <a:ea typeface="Tahoma" panose="020B0604030504040204" pitchFamily="34" charset="0"/>
                <a:cs typeface="Arial" panose="020B0604020202020204" pitchFamily="34" charset="0"/>
                <a:sym typeface="Arial"/>
              </a:rPr>
              <a:t>ABC.A'B'C'</a:t>
            </a:r>
            <a:r>
              <a:rPr lang="en-US" sz="3800">
                <a:solidFill>
                  <a:schemeClr val="bg1"/>
                </a:solidFill>
                <a:ea typeface="Tahoma" panose="020B0604030504040204" pitchFamily="34" charset="0"/>
                <a:cs typeface="Arial" panose="020B0604020202020204" pitchFamily="34" charset="0"/>
                <a:sym typeface="Arial"/>
              </a:rPr>
              <a:t> </a:t>
            </a:r>
            <a:r>
              <a:rPr lang="vi-VN" sz="3800" kern="0">
                <a:solidFill>
                  <a:schemeClr val="bg1"/>
                </a:solidFill>
                <a:effectLst/>
                <a:latin typeface="Arial" panose="020B0604020202020204" pitchFamily="34" charset="0"/>
                <a:ea typeface="Malgun Gothic" panose="020B0503020000020004" pitchFamily="34" charset="-127"/>
                <a:cs typeface="Arial" panose="020B0604020202020204" pitchFamily="34" charset="0"/>
              </a:rPr>
              <a:t>là hình lăng trụ có hai mặt đáy là hai tam giác </a:t>
            </a:r>
            <a:r>
              <a:rPr lang="vi-VN" sz="3800">
                <a:solidFill>
                  <a:schemeClr val="bg1"/>
                </a:solidFill>
                <a:ea typeface="Tahoma" panose="020B0604030504040204" pitchFamily="34" charset="0"/>
                <a:cs typeface="Arial" panose="020B0604020202020204" pitchFamily="34" charset="0"/>
                <a:sym typeface="Arial"/>
              </a:rPr>
              <a:t>ABC</a:t>
            </a:r>
            <a:r>
              <a:rPr lang="en-US" sz="3800">
                <a:solidFill>
                  <a:schemeClr val="bg1"/>
                </a:solidFill>
                <a:ea typeface="Tahoma" panose="020B0604030504040204" pitchFamily="34" charset="0"/>
                <a:cs typeface="Arial" panose="020B0604020202020204" pitchFamily="34" charset="0"/>
                <a:sym typeface="Arial"/>
              </a:rPr>
              <a:t> </a:t>
            </a:r>
            <a:r>
              <a:rPr lang="vi-VN" sz="3800" kern="0">
                <a:solidFill>
                  <a:schemeClr val="bg1"/>
                </a:solidFill>
                <a:effectLst/>
                <a:latin typeface="Arial" panose="020B0604020202020204" pitchFamily="34" charset="0"/>
                <a:ea typeface="Malgun Gothic" panose="020B0503020000020004" pitchFamily="34" charset="-127"/>
                <a:cs typeface="Arial" panose="020B0604020202020204" pitchFamily="34" charset="0"/>
              </a:rPr>
              <a:t>và</a:t>
            </a:r>
            <a:r>
              <a:rPr lang="en-US" sz="3800">
                <a:solidFill>
                  <a:schemeClr val="bg1"/>
                </a:solidFill>
                <a:ea typeface="Tahoma" panose="020B0604030504040204" pitchFamily="34" charset="0"/>
                <a:cs typeface="Arial" panose="020B0604020202020204" pitchFamily="34" charset="0"/>
                <a:sym typeface="Arial"/>
              </a:rPr>
              <a:t> </a:t>
            </a:r>
            <a:r>
              <a:rPr lang="vi-VN" sz="3800">
                <a:solidFill>
                  <a:schemeClr val="bg1"/>
                </a:solidFill>
                <a:ea typeface="Tahoma" panose="020B0604030504040204" pitchFamily="34" charset="0"/>
                <a:cs typeface="Arial" panose="020B0604020202020204" pitchFamily="34" charset="0"/>
                <a:sym typeface="Arial"/>
              </a:rPr>
              <a:t>A'B'C'</a:t>
            </a:r>
            <a:endParaRPr lang="en-US" sz="38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1141874" y="8187490"/>
            <a:ext cx="7446917" cy="852541"/>
          </a:xfrm>
          <a:prstGeom prst="rect">
            <a:avLst/>
          </a:prstGeom>
          <a:noFill/>
        </p:spPr>
        <p:txBody>
          <a:bodyPr wrap="square" rtlCol="0">
            <a:spAutoFit/>
          </a:bodyPr>
          <a:lstStyle/>
          <a:p>
            <a:pPr marL="514376" indent="-514376" algn="just" defTabSz="1828800">
              <a:lnSpc>
                <a:spcPct val="130000"/>
              </a:lnSpc>
              <a:buClr>
                <a:prstClr val="white"/>
              </a:buClr>
              <a:buFont typeface="Wingdings" panose="05000000000000000000" pitchFamily="2" charset="2"/>
              <a:buChar char="w"/>
              <a:defRPr/>
            </a:pPr>
            <a:r>
              <a:rPr lang="en-US" sz="38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a:t>
            </a:r>
            <a:r>
              <a:rPr lang="en-US" sz="3800">
                <a:solidFill>
                  <a:srgbClr val="FFC000"/>
                </a:solidFill>
                <a:latin typeface="Arial" panose="020B0604020202020204" pitchFamily="34" charset="0"/>
                <a:ea typeface="Tahoma" panose="020B0604030504040204" pitchFamily="34" charset="0"/>
                <a:cs typeface="Arial" panose="020B0604020202020204" pitchFamily="34" charset="0"/>
                <a:sym typeface="Arial"/>
              </a:rPr>
              <a:t>.</a:t>
            </a:r>
            <a:r>
              <a:rPr lang="vi-VN" sz="38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3800">
                <a:solidFill>
                  <a:prstClr val="white"/>
                </a:solidFill>
                <a:ea typeface="Tahoma" panose="020B0604030504040204" pitchFamily="34" charset="0"/>
                <a:cs typeface="Arial" panose="020B0604020202020204" pitchFamily="34" charset="0"/>
                <a:sym typeface="Arial"/>
              </a:rPr>
              <a:t>AMC.A'M'C' là hình lăng trụ</a:t>
            </a:r>
            <a:endParaRPr lang="en-US" sz="3800" dirty="0">
              <a:solidFill>
                <a:prstClr val="white"/>
              </a:solidFill>
              <a:latin typeface="Calibri" panose="020F0502020204030204"/>
              <a:cs typeface="Arial"/>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717372" y="1215583"/>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717372" y="2137833"/>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733728" y="3031027"/>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733728" y="3865411"/>
            <a:ext cx="731046" cy="731046"/>
          </a:xfrm>
          <a:prstGeom prst="rect">
            <a:avLst/>
          </a:prstGeom>
        </p:spPr>
      </p:pic>
    </p:spTree>
    <p:extLst>
      <p:ext uri="{BB962C8B-B14F-4D97-AF65-F5344CB8AC3E}">
        <p14:creationId xmlns:p14="http://schemas.microsoft.com/office/powerpoint/2010/main" val="2209640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2" y="850818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16356" y="5539826"/>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6360" y="2154674"/>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13663" y="647700"/>
            <a:ext cx="16308286" cy="304701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998954" y="785462"/>
            <a:ext cx="14307846" cy="2762936"/>
          </a:xfrm>
          <a:prstGeom prst="rect">
            <a:avLst/>
          </a:prstGeom>
          <a:noFill/>
        </p:spPr>
        <p:txBody>
          <a:bodyPr wrap="square" rtlCol="0">
            <a:spAutoFit/>
          </a:bodyPr>
          <a:lstStyle/>
          <a:p>
            <a:pPr algn="just" defTabSz="1828800">
              <a:lnSpc>
                <a:spcPct val="150000"/>
              </a:lnSpc>
              <a:defRPr/>
            </a:pPr>
            <a:r>
              <a:rPr lang="vi-VN" sz="4000" b="1">
                <a:solidFill>
                  <a:prstClr val="white"/>
                </a:solidFill>
                <a:cs typeface="Arial" panose="020B0604020202020204" pitchFamily="34" charset="0"/>
                <a:sym typeface="Arial"/>
              </a:rPr>
              <a:t>Câu 2. </a:t>
            </a:r>
            <a:r>
              <a:rPr lang="vi-VN" sz="4000">
                <a:solidFill>
                  <a:prstClr val="white"/>
                </a:solidFill>
                <a:cs typeface="Arial" panose="020B0604020202020204" pitchFamily="34" charset="0"/>
                <a:sym typeface="Arial"/>
              </a:rPr>
              <a:t>Cho hình lăng trụ tam giác ABC.A'B'C'. Gọi G và G′ lần lượt là trọng tâm của hai tam giác ABC và A′B′C′. Khẳng định nào sau đây </a:t>
            </a:r>
            <a:r>
              <a:rPr lang="vi-VN" sz="4000" b="1">
                <a:solidFill>
                  <a:prstClr val="white"/>
                </a:solidFill>
                <a:cs typeface="Arial" panose="020B0604020202020204" pitchFamily="34" charset="0"/>
                <a:sym typeface="Arial"/>
              </a:rPr>
              <a:t>sai</a:t>
            </a:r>
            <a:r>
              <a:rPr lang="vi-VN" sz="4000">
                <a:solidFill>
                  <a:prstClr val="white"/>
                </a:solidFill>
                <a:cs typeface="Arial" panose="020B0604020202020204" pitchFamily="34" charset="0"/>
                <a:sym typeface="Arial"/>
              </a:rPr>
              <a:t>?</a:t>
            </a:r>
            <a:endParaRPr lang="en-US" sz="4000" dirty="0">
              <a:solidFill>
                <a:prstClr val="white"/>
              </a:solidFill>
              <a:latin typeface="Calibri" panose="020F0502020204030204"/>
              <a:cs typeface="Arial"/>
              <a:sym typeface="Arial"/>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9053635" y="4289915"/>
            <a:ext cx="8254174" cy="249424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9083848" y="7320350"/>
            <a:ext cx="8254174" cy="239515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9372600" y="4381500"/>
            <a:ext cx="7467600" cy="2293833"/>
          </a:xfrm>
          <a:prstGeom prst="rect">
            <a:avLst/>
          </a:prstGeom>
          <a:noFill/>
        </p:spPr>
        <p:txBody>
          <a:bodyPr wrap="square" rtlCol="0">
            <a:spAutoFit/>
          </a:bodyPr>
          <a:lstStyle/>
          <a:p>
            <a:pPr marL="514376" indent="-514376" algn="just" defTabSz="1828800">
              <a:lnSpc>
                <a:spcPct val="130000"/>
              </a:lnSpc>
              <a:buClr>
                <a:prstClr val="white"/>
              </a:buClr>
              <a:buFont typeface="Wingdings" panose="05000000000000000000" pitchFamily="2" charset="2"/>
              <a:buChar char="w"/>
              <a:defRPr/>
            </a:pPr>
            <a:r>
              <a:rPr lang="en-US" sz="3800">
                <a:solidFill>
                  <a:srgbClr val="FFC000"/>
                </a:solidFill>
                <a:latin typeface="Arial" panose="020B0604020202020204" pitchFamily="34" charset="0"/>
                <a:ea typeface="Tahoma" panose="020B0604030504040204" pitchFamily="34" charset="0"/>
                <a:cs typeface="Arial" panose="020B0604020202020204" pitchFamily="34" charset="0"/>
                <a:sym typeface="Arial"/>
              </a:rPr>
              <a:t>B. </a:t>
            </a:r>
            <a:r>
              <a:rPr lang="en-US" sz="3800" kern="0">
                <a:solidFill>
                  <a:prstClr val="white"/>
                </a:solidFill>
                <a:latin typeface="Arial"/>
                <a:cs typeface="Arial"/>
                <a:sym typeface="Arial"/>
              </a:rPr>
              <a:t>GBC.G'B'C' là hình lăng trụ có hai mặt đáy là hai tam giác GBB' và GCC’</a:t>
            </a:r>
            <a:endParaRPr lang="en-US" sz="3800" kern="0" dirty="0">
              <a:solidFill>
                <a:prstClr val="white"/>
              </a:solidFill>
              <a:latin typeface="Arial"/>
              <a:cs typeface="Arial"/>
              <a:sym typeface="Arial"/>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9383622" y="8134739"/>
            <a:ext cx="7982474" cy="787331"/>
          </a:xfrm>
          <a:prstGeom prst="rect">
            <a:avLst/>
          </a:prstGeom>
          <a:noFill/>
        </p:spPr>
        <p:txBody>
          <a:bodyPr wrap="square" rtlCol="0">
            <a:spAutoFit/>
          </a:bodyPr>
          <a:lstStyle/>
          <a:p>
            <a:pPr marL="514376" indent="-514376" algn="just" defTabSz="1828800">
              <a:lnSpc>
                <a:spcPct val="130000"/>
              </a:lnSpc>
              <a:buClr>
                <a:prstClr val="white"/>
              </a:buClr>
              <a:buFont typeface="Wingdings" panose="05000000000000000000" pitchFamily="2" charset="2"/>
              <a:buChar char="w"/>
              <a:defRPr/>
            </a:pPr>
            <a:r>
              <a:rPr lang="en-US" sz="380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r>
              <a:rPr lang="vi-VN" sz="3800" kern="0">
                <a:solidFill>
                  <a:prstClr val="white"/>
                </a:solidFill>
                <a:latin typeface="Arial"/>
                <a:cs typeface="Arial"/>
                <a:sym typeface="Arial"/>
              </a:rPr>
              <a:t>GG'</a:t>
            </a:r>
            <a:r>
              <a:rPr lang="en-US" sz="3800" kern="0">
                <a:solidFill>
                  <a:prstClr val="white"/>
                </a:solidFill>
                <a:latin typeface="Arial"/>
                <a:cs typeface="Arial"/>
                <a:sym typeface="Arial"/>
              </a:rPr>
              <a:t> </a:t>
            </a:r>
            <a:r>
              <a:rPr lang="vi-VN" sz="3800" kern="0">
                <a:solidFill>
                  <a:prstClr val="white"/>
                </a:solidFill>
                <a:latin typeface="Arial"/>
                <a:cs typeface="Arial"/>
                <a:sym typeface="Arial"/>
              </a:rPr>
              <a:t>//</a:t>
            </a:r>
            <a:r>
              <a:rPr lang="en-US" sz="3800" kern="0">
                <a:solidFill>
                  <a:prstClr val="white"/>
                </a:solidFill>
                <a:latin typeface="Arial"/>
                <a:cs typeface="Arial"/>
                <a:sym typeface="Arial"/>
              </a:rPr>
              <a:t> </a:t>
            </a:r>
            <a:r>
              <a:rPr lang="vi-VN" sz="3800" kern="0">
                <a:solidFill>
                  <a:prstClr val="white"/>
                </a:solidFill>
                <a:latin typeface="Arial"/>
                <a:cs typeface="Arial"/>
                <a:sym typeface="Arial"/>
              </a:rPr>
              <a:t>AA'</a:t>
            </a:r>
            <a:endParaRPr lang="en-US" sz="3800" dirty="0">
              <a:solidFill>
                <a:prstClr val="white"/>
              </a:solidFill>
              <a:latin typeface="Calibri" panose="020F0502020204030204"/>
              <a:cs typeface="Arial"/>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756891" y="4317946"/>
            <a:ext cx="8254174" cy="24689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756891" y="7331482"/>
            <a:ext cx="8254174" cy="238401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066800" y="5074453"/>
            <a:ext cx="7676926" cy="773417"/>
          </a:xfrm>
          <a:prstGeom prst="rect">
            <a:avLst/>
          </a:prstGeom>
          <a:noFill/>
        </p:spPr>
        <p:txBody>
          <a:bodyPr wrap="square" rtlCol="0">
            <a:spAutoFit/>
          </a:bodyPr>
          <a:lstStyle/>
          <a:p>
            <a:pPr marL="514376" indent="-514376" algn="just" defTabSz="1828800">
              <a:lnSpc>
                <a:spcPct val="130000"/>
              </a:lnSpc>
              <a:buClr>
                <a:prstClr val="white"/>
              </a:buClr>
              <a:buFont typeface="Wingdings" panose="05000000000000000000" pitchFamily="2" charset="2"/>
              <a:buChar char="w"/>
              <a:defRPr/>
            </a:pPr>
            <a:r>
              <a:rPr lang="en-US" sz="3800">
                <a:solidFill>
                  <a:srgbClr val="FFC000"/>
                </a:solidFill>
                <a:latin typeface="Arial" panose="020B0604020202020204" pitchFamily="34" charset="0"/>
                <a:ea typeface="Tahoma" panose="020B0604030504040204" pitchFamily="34" charset="0"/>
                <a:cs typeface="Arial" panose="020B0604020202020204" pitchFamily="34" charset="0"/>
                <a:sym typeface="Arial"/>
              </a:rPr>
              <a:t>A.</a:t>
            </a:r>
            <a:r>
              <a:rPr lang="vi-VN" sz="38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en-US" sz="3800" kern="0">
                <a:solidFill>
                  <a:prstClr val="white"/>
                </a:solidFill>
                <a:latin typeface="Arial"/>
                <a:cs typeface="Arial"/>
                <a:sym typeface="Arial"/>
              </a:rPr>
              <a:t>AGG'A' là hình bình hành</a:t>
            </a:r>
            <a:endParaRPr lang="en-US" sz="38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1066800" y="8142508"/>
            <a:ext cx="7535888" cy="787331"/>
          </a:xfrm>
          <a:prstGeom prst="rect">
            <a:avLst/>
          </a:prstGeom>
          <a:noFill/>
        </p:spPr>
        <p:txBody>
          <a:bodyPr wrap="square" rtlCol="0">
            <a:spAutoFit/>
          </a:bodyPr>
          <a:lstStyle/>
          <a:p>
            <a:pPr marL="514376" indent="-514376" algn="just" defTabSz="1828800">
              <a:lnSpc>
                <a:spcPct val="130000"/>
              </a:lnSpc>
              <a:buClr>
                <a:prstClr val="white"/>
              </a:buClr>
              <a:buFont typeface="Wingdings" panose="05000000000000000000" pitchFamily="2" charset="2"/>
              <a:buChar char="w"/>
              <a:defRPr/>
            </a:pPr>
            <a:r>
              <a:rPr lang="en-US" sz="38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a:t>
            </a:r>
            <a:r>
              <a:rPr lang="en-US" sz="3800">
                <a:solidFill>
                  <a:srgbClr val="FFC000"/>
                </a:solidFill>
                <a:latin typeface="Arial" panose="020B0604020202020204" pitchFamily="34" charset="0"/>
                <a:ea typeface="Tahoma" panose="020B0604030504040204" pitchFamily="34" charset="0"/>
                <a:cs typeface="Arial" panose="020B0604020202020204" pitchFamily="34" charset="0"/>
                <a:sym typeface="Arial"/>
              </a:rPr>
              <a:t>.</a:t>
            </a:r>
            <a:r>
              <a:rPr lang="vi-VN" sz="38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3800" kern="0">
                <a:solidFill>
                  <a:prstClr val="white"/>
                </a:solidFill>
                <a:latin typeface="Arial"/>
                <a:cs typeface="Arial"/>
                <a:sym typeface="Arial"/>
              </a:rPr>
              <a:t>AGC.A'G'C' là hình lăng trụ</a:t>
            </a:r>
            <a:endParaRPr lang="en-US" sz="3800" dirty="0">
              <a:solidFill>
                <a:prstClr val="white"/>
              </a:solidFill>
              <a:latin typeface="Calibri" panose="020F0502020204030204"/>
              <a:cs typeface="Arial"/>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2" y="1295793"/>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2" y="2218043"/>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7"/>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288002" y="4560737"/>
            <a:ext cx="731046" cy="731046"/>
          </a:xfrm>
          <a:prstGeom prst="rect">
            <a:avLst/>
          </a:prstGeom>
        </p:spPr>
      </p:pic>
    </p:spTree>
    <p:extLst>
      <p:ext uri="{BB962C8B-B14F-4D97-AF65-F5344CB8AC3E}">
        <p14:creationId xmlns:p14="http://schemas.microsoft.com/office/powerpoint/2010/main" val="6368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2" y="850818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16356" y="5539826"/>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6360" y="2154674"/>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13663" y="647700"/>
            <a:ext cx="16308286" cy="304701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05F6AC-8356-4661-B6A4-309609CF4CCF}"/>
                  </a:ext>
                </a:extLst>
              </p:cNvPr>
              <p:cNvSpPr txBox="1"/>
              <p:nvPr/>
            </p:nvSpPr>
            <p:spPr>
              <a:xfrm>
                <a:off x="1857142" y="936548"/>
                <a:ext cx="14307846" cy="2378152"/>
              </a:xfrm>
              <a:prstGeom prst="rect">
                <a:avLst/>
              </a:prstGeom>
              <a:noFill/>
            </p:spPr>
            <p:txBody>
              <a:bodyPr wrap="square" rtlCol="0">
                <a:spAutoFit/>
              </a:bodyPr>
              <a:lstStyle/>
              <a:p>
                <a:pPr algn="just">
                  <a:lnSpc>
                    <a:spcPct val="150000"/>
                  </a:lnSpc>
                  <a:spcBef>
                    <a:spcPts val="100"/>
                  </a:spcBef>
                  <a:spcAft>
                    <a:spcPts val="100"/>
                  </a:spcAft>
                </a:pPr>
                <a:r>
                  <a:rPr lang="nl-NL" sz="4300" b="1">
                    <a:solidFill>
                      <a:schemeClr val="bg1"/>
                    </a:solidFill>
                    <a:latin typeface="Arial" panose="020B0604020202020204" pitchFamily="34" charset="0"/>
                    <a:ea typeface="Calibri" panose="020F0502020204030204" pitchFamily="34" charset="0"/>
                    <a:cs typeface="Arial" panose="020B0604020202020204" pitchFamily="34" charset="0"/>
                  </a:rPr>
                  <a:t>Câu 3.</a:t>
                </a:r>
                <a:r>
                  <a:rPr lang="vi-VN" sz="4300">
                    <a:solidFill>
                      <a:schemeClr val="bg1"/>
                    </a:solidFill>
                    <a:effectLst/>
                    <a:latin typeface="Arial" panose="020B0604020202020204" pitchFamily="34" charset="0"/>
                    <a:ea typeface="Calibri" panose="020F0502020204030204" pitchFamily="34" charset="0"/>
                    <a:cs typeface="Arial" panose="020B0604020202020204" pitchFamily="34" charset="0"/>
                  </a:rPr>
                  <a:t> Cho hình hộp ABCD. A’B’C’D’. Gọi M là trung điểm AB, mặt phẳng (MA’C’) cắt cạnh BC tại N. Tính tỉ số </a:t>
                </a:r>
                <a14:m>
                  <m:oMath xmlns:m="http://schemas.openxmlformats.org/officeDocument/2006/math">
                    <m:f>
                      <m:fPr>
                        <m:ctrlPr>
                          <a:rPr lang="en-US" sz="43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43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𝑀𝑁</m:t>
                        </m:r>
                      </m:num>
                      <m:den>
                        <m:r>
                          <a:rPr lang="vi-VN" sz="43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𝐴</m:t>
                        </m:r>
                        <m:r>
                          <a:rPr lang="vi-VN" sz="43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3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𝐶</m:t>
                        </m:r>
                        <m:r>
                          <a:rPr lang="vi-VN" sz="43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den>
                    </m:f>
                  </m:oMath>
                </a14:m>
                <a:r>
                  <a:rPr lang="vi-VN" sz="4300">
                    <a:solidFill>
                      <a:schemeClr val="bg1"/>
                    </a:solidFill>
                    <a:effectLst/>
                    <a:latin typeface="Arial" panose="020B0604020202020204" pitchFamily="34" charset="0"/>
                    <a:ea typeface="Calibri" panose="020F0502020204030204" pitchFamily="34" charset="0"/>
                    <a:cs typeface="Arial" panose="020B0604020202020204" pitchFamily="34" charset="0"/>
                  </a:rPr>
                  <a:t>.</a:t>
                </a:r>
                <a:endParaRPr lang="en-US" sz="43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1857142" y="936548"/>
                <a:ext cx="14307846" cy="2378152"/>
              </a:xfrm>
              <a:prstGeom prst="rect">
                <a:avLst/>
              </a:prstGeom>
              <a:blipFill>
                <a:blip r:embed="rId11"/>
                <a:stretch>
                  <a:fillRect l="-1704" r="-1662" b="-4872"/>
                </a:stretch>
              </a:blipFill>
            </p:spPr>
            <p:txBody>
              <a:bodyPr/>
              <a:lstStyle/>
              <a:p>
                <a:r>
                  <a:rPr lang="en-US">
                    <a:noFill/>
                  </a:rPr>
                  <a:t> </a:t>
                </a:r>
              </a:p>
            </p:txBody>
          </p:sp>
        </mc:Fallback>
      </mc:AlternateContent>
      <p:sp>
        <p:nvSpPr>
          <p:cNvPr id="15" name="bang b">
            <a:extLst>
              <a:ext uri="{FF2B5EF4-FFF2-40B4-BE49-F238E27FC236}">
                <a16:creationId xmlns:a16="http://schemas.microsoft.com/office/drawing/2014/main" id="{D0E6AFB4-275F-4728-9A13-27E00F9EA3A2}"/>
              </a:ext>
            </a:extLst>
          </p:cNvPr>
          <p:cNvSpPr/>
          <p:nvPr/>
        </p:nvSpPr>
        <p:spPr>
          <a:xfrm flipH="1">
            <a:off x="9067800" y="4305300"/>
            <a:ext cx="8270222" cy="249424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9083848" y="7320350"/>
            <a:ext cx="8254174" cy="239515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9362187" y="4777416"/>
                <a:ext cx="7467600" cy="1263551"/>
              </a:xfrm>
              <a:prstGeom prst="rect">
                <a:avLst/>
              </a:prstGeom>
              <a:noFill/>
            </p:spPr>
            <p:txBody>
              <a:bodyPr wrap="square" rtlCol="0">
                <a:spAutoFit/>
              </a:bodyPr>
              <a:lstStyle/>
              <a:p>
                <a:pPr marL="514376" lvl="0" indent="-514376" algn="just" defTabSz="1828800">
                  <a:lnSpc>
                    <a:spcPct val="130000"/>
                  </a:lnSpc>
                  <a:buClr>
                    <a:prstClr val="white"/>
                  </a:buClr>
                  <a:buFont typeface="Wingdings" panose="05000000000000000000" pitchFamily="2" charset="2"/>
                  <a:buChar char="w"/>
                  <a:defRPr/>
                </a:pPr>
                <a:r>
                  <a:rPr kumimoji="0" lang="en-US" sz="44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B. </a:t>
                </a:r>
                <a14:m>
                  <m:oMath xmlns:m="http://schemas.openxmlformats.org/officeDocument/2006/math">
                    <m:f>
                      <m:fPr>
                        <m:ctrlPr>
                          <a:rPr lang="en-US" sz="4400" i="1">
                            <a:solidFill>
                              <a:schemeClr val="bg1"/>
                            </a:solidFill>
                            <a:latin typeface="Cambria Math" panose="02040503050406030204" pitchFamily="18" charset="0"/>
                            <a:cs typeface="Times New Roman" panose="02020603050405020304" pitchFamily="18" charset="0"/>
                          </a:rPr>
                        </m:ctrlPr>
                      </m:fPr>
                      <m:num>
                        <m:r>
                          <a:rPr lang="vi-VN" sz="4400" i="1" kern="0">
                            <a:solidFill>
                              <a:schemeClr val="bg1"/>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400" b="0" i="1" kern="0" smtClean="0">
                            <a:solidFill>
                              <a:schemeClr val="bg1"/>
                            </a:solidFill>
                            <a:latin typeface="Cambria Math" panose="02040503050406030204" pitchFamily="18" charset="0"/>
                            <a:ea typeface="Calibri" panose="020F0502020204030204" pitchFamily="34" charset="0"/>
                            <a:cs typeface="Times New Roman" panose="02020603050405020304" pitchFamily="18" charset="0"/>
                          </a:rPr>
                          <m:t>2</m:t>
                        </m:r>
                      </m:den>
                    </m:f>
                  </m:oMath>
                </a14:m>
                <a:endParaRPr lang="en-US" sz="4400"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mc:Choice>
        <mc:Fallback xmlns="">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9362187" y="4777416"/>
                <a:ext cx="7467600" cy="1263551"/>
              </a:xfrm>
              <a:prstGeom prst="rect">
                <a:avLst/>
              </a:prstGeom>
              <a:blipFill>
                <a:blip r:embed="rId12"/>
                <a:stretch>
                  <a:fillRect l="-3020" b="-96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9460415" y="7759288"/>
                <a:ext cx="7982474" cy="1270412"/>
              </a:xfrm>
              <a:prstGeom prst="rect">
                <a:avLst/>
              </a:prstGeom>
              <a:noFill/>
            </p:spPr>
            <p:txBody>
              <a:bodyPr wrap="square" rtlCol="0">
                <a:spAutoFit/>
              </a:bodyPr>
              <a:lstStyle/>
              <a:p>
                <a:pPr marL="514376" lvl="0" indent="-514376" algn="just" defTabSz="1828800">
                  <a:lnSpc>
                    <a:spcPct val="130000"/>
                  </a:lnSpc>
                  <a:buClr>
                    <a:prstClr val="white"/>
                  </a:buClr>
                  <a:buFont typeface="Wingdings" panose="05000000000000000000" pitchFamily="2" charset="2"/>
                  <a:buChar char="w"/>
                  <a:defRPr/>
                </a:pPr>
                <a:r>
                  <a:rPr kumimoji="0" lang="en-US" sz="44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D. </a:t>
                </a:r>
                <a14:m>
                  <m:oMath xmlns:m="http://schemas.openxmlformats.org/officeDocument/2006/math">
                    <m:f>
                      <m:fPr>
                        <m:ctrlPr>
                          <a:rPr lang="en-US" sz="4400" i="1">
                            <a:solidFill>
                              <a:schemeClr val="bg1"/>
                            </a:solidFill>
                            <a:latin typeface="Cambria Math" panose="02040503050406030204" pitchFamily="18" charset="0"/>
                            <a:cs typeface="Times New Roman" panose="02020603050405020304" pitchFamily="18" charset="0"/>
                          </a:rPr>
                        </m:ctrlPr>
                      </m:fPr>
                      <m:num>
                        <m:r>
                          <a:rPr lang="en-US" sz="4400" b="0" i="1" kern="0" smtClean="0">
                            <a:solidFill>
                              <a:schemeClr val="bg1"/>
                            </a:solidFill>
                            <a:latin typeface="Cambria Math" panose="02040503050406030204" pitchFamily="18" charset="0"/>
                            <a:ea typeface="Calibri" panose="020F0502020204030204" pitchFamily="34" charset="0"/>
                            <a:cs typeface="Times New Roman" panose="02020603050405020304" pitchFamily="18" charset="0"/>
                          </a:rPr>
                          <m:t>2</m:t>
                        </m:r>
                      </m:num>
                      <m:den>
                        <m:r>
                          <a:rPr lang="en-US" sz="4400" b="0" i="1" kern="0" smtClean="0">
                            <a:solidFill>
                              <a:schemeClr val="bg1"/>
                            </a:solidFill>
                            <a:latin typeface="Cambria Math" panose="02040503050406030204" pitchFamily="18" charset="0"/>
                            <a:ea typeface="Calibri" panose="020F0502020204030204" pitchFamily="34" charset="0"/>
                            <a:cs typeface="Times New Roman" panose="02020603050405020304" pitchFamily="18" charset="0"/>
                          </a:rPr>
                          <m:t>5</m:t>
                        </m:r>
                      </m:den>
                    </m:f>
                  </m:oMath>
                </a14:m>
                <a:endParaRPr lang="en-US" sz="4400"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mc:Choice>
        <mc:Fallback xmlns="">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9460415" y="7759288"/>
                <a:ext cx="7982474" cy="1270412"/>
              </a:xfrm>
              <a:prstGeom prst="rect">
                <a:avLst/>
              </a:prstGeom>
              <a:blipFill>
                <a:blip r:embed="rId13"/>
                <a:stretch>
                  <a:fillRect l="-2827" b="-9615"/>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756891" y="4317946"/>
            <a:ext cx="8254174" cy="24689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756891" y="7331482"/>
            <a:ext cx="8254174" cy="238401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1108013" y="4834532"/>
                <a:ext cx="2895600" cy="1267719"/>
              </a:xfrm>
              <a:prstGeom prst="rect">
                <a:avLst/>
              </a:prstGeom>
              <a:noFill/>
            </p:spPr>
            <p:txBody>
              <a:bodyPr wrap="square" rtlCol="0">
                <a:spAutoFit/>
              </a:bodyPr>
              <a:lstStyle/>
              <a:p>
                <a:pPr marL="514376" lvl="0" indent="-514376" algn="just" defTabSz="1828800">
                  <a:lnSpc>
                    <a:spcPct val="130000"/>
                  </a:lnSpc>
                  <a:buClr>
                    <a:prstClr val="white"/>
                  </a:buClr>
                  <a:buFont typeface="Wingdings" panose="05000000000000000000" pitchFamily="2" charset="2"/>
                  <a:buChar char="w"/>
                  <a:defRPr/>
                </a:pPr>
                <a:r>
                  <a:rPr kumimoji="0" lang="en-US" sz="44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a:t>
                </a:r>
                <a:r>
                  <a:rPr kumimoji="0" lang="vi-VN" sz="44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14:m>
                  <m:oMath xmlns:m="http://schemas.openxmlformats.org/officeDocument/2006/math">
                    <m:f>
                      <m:fPr>
                        <m:ctrlPr>
                          <a:rPr lang="en-US" sz="4400" i="1" smtClean="0">
                            <a:solidFill>
                              <a:schemeClr val="bg1"/>
                            </a:solidFill>
                            <a:effectLst/>
                            <a:latin typeface="Cambria Math" panose="02040503050406030204" pitchFamily="18" charset="0"/>
                            <a:cs typeface="Times New Roman" panose="02020603050405020304" pitchFamily="18" charset="0"/>
                          </a:rPr>
                        </m:ctrlPr>
                      </m:fPr>
                      <m:num>
                        <m:r>
                          <a:rPr lang="vi-VN" sz="44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vi-VN" sz="44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den>
                    </m:f>
                  </m:oMath>
                </a14:m>
                <a:endParaRPr kumimoji="0" lang="en-US" sz="440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mc:Choice>
        <mc:Fallback xmlns="">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1108013" y="4834532"/>
                <a:ext cx="2895600" cy="1267719"/>
              </a:xfrm>
              <a:prstGeom prst="rect">
                <a:avLst/>
              </a:prstGeom>
              <a:blipFill>
                <a:blip r:embed="rId14"/>
                <a:stretch>
                  <a:fillRect l="-7789" b="-91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1116034" y="7810500"/>
                <a:ext cx="7535888" cy="1263551"/>
              </a:xfrm>
              <a:prstGeom prst="rect">
                <a:avLst/>
              </a:prstGeom>
              <a:noFill/>
            </p:spPr>
            <p:txBody>
              <a:bodyPr wrap="square" rtlCol="0">
                <a:spAutoFit/>
              </a:bodyPr>
              <a:lstStyle/>
              <a:p>
                <a:pPr marL="514376" lvl="0" indent="-514376" algn="just" defTabSz="1828800">
                  <a:lnSpc>
                    <a:spcPct val="130000"/>
                  </a:lnSpc>
                  <a:buClr>
                    <a:prstClr val="white"/>
                  </a:buClr>
                  <a:buFont typeface="Wingdings" panose="05000000000000000000" pitchFamily="2" charset="2"/>
                  <a:buChar char="w"/>
                  <a:defRPr/>
                </a:pPr>
                <a:r>
                  <a:rPr kumimoji="0" lang="en-US" sz="44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C</a:t>
                </a:r>
                <a:r>
                  <a:rPr kumimoji="0" lang="en-US" sz="44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44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14:m>
                  <m:oMath xmlns:m="http://schemas.openxmlformats.org/officeDocument/2006/math">
                    <m:f>
                      <m:fPr>
                        <m:ctrlPr>
                          <a:rPr lang="en-US" sz="4400" i="1">
                            <a:solidFill>
                              <a:schemeClr val="bg1"/>
                            </a:solidFill>
                            <a:latin typeface="Cambria Math" panose="02040503050406030204" pitchFamily="18" charset="0"/>
                            <a:cs typeface="Times New Roman" panose="02020603050405020304" pitchFamily="18" charset="0"/>
                          </a:rPr>
                        </m:ctrlPr>
                      </m:fPr>
                      <m:num>
                        <m:r>
                          <a:rPr lang="vi-VN" sz="4400" i="1" kern="0">
                            <a:solidFill>
                              <a:schemeClr val="bg1"/>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400" b="0" i="1" kern="0" smtClean="0">
                            <a:solidFill>
                              <a:schemeClr val="bg1"/>
                            </a:solidFill>
                            <a:latin typeface="Cambria Math" panose="02040503050406030204" pitchFamily="18" charset="0"/>
                            <a:ea typeface="Calibri" panose="020F0502020204030204" pitchFamily="34" charset="0"/>
                            <a:cs typeface="Times New Roman" panose="02020603050405020304" pitchFamily="18" charset="0"/>
                          </a:rPr>
                          <m:t>4</m:t>
                        </m:r>
                      </m:den>
                    </m:f>
                  </m:oMath>
                </a14:m>
                <a:endParaRPr lang="en-US" sz="4400"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mc:Choice>
        <mc:Fallback xmlns="">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1116034" y="7810500"/>
                <a:ext cx="7535888" cy="1263551"/>
              </a:xfrm>
              <a:prstGeom prst="rect">
                <a:avLst/>
              </a:prstGeom>
              <a:blipFill>
                <a:blip r:embed="rId15"/>
                <a:stretch>
                  <a:fillRect l="-2913" b="-9135"/>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8288002" y="1295793"/>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8288002" y="2218043"/>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18304358" y="3111237"/>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18288002" y="4560737"/>
            <a:ext cx="731046" cy="731046"/>
          </a:xfrm>
          <a:prstGeom prst="rect">
            <a:avLst/>
          </a:prstGeom>
        </p:spPr>
      </p:pic>
    </p:spTree>
    <p:extLst>
      <p:ext uri="{BB962C8B-B14F-4D97-AF65-F5344CB8AC3E}">
        <p14:creationId xmlns:p14="http://schemas.microsoft.com/office/powerpoint/2010/main" val="3823823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856849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596126"/>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167690"/>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773245" y="649205"/>
            <a:ext cx="16565088" cy="304248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828800" y="723900"/>
            <a:ext cx="14401800" cy="2862322"/>
          </a:xfrm>
          <a:prstGeom prst="rect">
            <a:avLst/>
          </a:prstGeom>
          <a:noFill/>
        </p:spPr>
        <p:txBody>
          <a:bodyPr wrap="square" rtlCol="0">
            <a:spAutoFit/>
          </a:bodyPr>
          <a:lstStyle/>
          <a:p>
            <a:pPr lvl="0" algn="just" defTabSz="1828800">
              <a:lnSpc>
                <a:spcPct val="150000"/>
              </a:lnSpc>
              <a:defRPr/>
            </a:pPr>
            <a:r>
              <a:rPr lang="vi-VN" sz="4000" b="1">
                <a:solidFill>
                  <a:prstClr val="white"/>
                </a:solidFill>
                <a:cs typeface="Arial" panose="020B0604020202020204" pitchFamily="34" charset="0"/>
                <a:sym typeface="Arial"/>
              </a:rPr>
              <a:t>Câu 4. </a:t>
            </a:r>
            <a:r>
              <a:rPr lang="vi-VN" sz="4000">
                <a:solidFill>
                  <a:prstClr val="white"/>
                </a:solidFill>
                <a:cs typeface="Arial" panose="020B0604020202020204" pitchFamily="34" charset="0"/>
                <a:sym typeface="Arial"/>
              </a:rPr>
              <a:t>Cho hình lăng trụ ABC.A' B' C'. Gọi M,M' lần lượt là trung điểm của BC và B'C'. G,G' lần lượt là trọng tâm tam giác ABC và A' B' C'. Bốn điểm nào sau đây đồng phẳng?</a:t>
            </a:r>
            <a:endParaRPr kumimoji="0" lang="en-US" sz="4000" i="0" u="none" strike="noStrike" kern="0" cap="none" spc="0" normalizeH="0" baseline="0" noProof="0" dirty="0">
              <a:ln>
                <a:noFill/>
              </a:ln>
              <a:solidFill>
                <a:prstClr val="white"/>
              </a:solidFill>
              <a:effectLst/>
              <a:uLnTx/>
              <a:uFillTx/>
              <a:latin typeface="Arial"/>
              <a:cs typeface="Arial"/>
              <a:sym typeface="Arial"/>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9084159" y="7438740"/>
            <a:ext cx="8254174" cy="221730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773245" y="4463972"/>
            <a:ext cx="8254174" cy="221296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9431047" y="8144239"/>
            <a:ext cx="6065952" cy="809261"/>
          </a:xfrm>
          <a:prstGeom prst="rect">
            <a:avLst/>
          </a:prstGeom>
          <a:noFill/>
        </p:spPr>
        <p:txBody>
          <a:bodyPr wrap="square" rtlCol="0">
            <a:spAutoFit/>
          </a:bodyPr>
          <a:lstStyle/>
          <a:p>
            <a:pPr marL="514376" lvl="0" indent="-514376" algn="just" defTabSz="1828800">
              <a:lnSpc>
                <a:spcPct val="130000"/>
              </a:lnSpc>
              <a:buClr>
                <a:prstClr val="white"/>
              </a:buClr>
              <a:buFont typeface="Wingdings" panose="05000000000000000000" pitchFamily="2" charset="2"/>
              <a:buChar char="w"/>
              <a:defRPr/>
            </a:pPr>
            <a:r>
              <a:rPr kumimoji="0" lang="en-US" sz="4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D</a:t>
            </a:r>
            <a:r>
              <a:rPr kumimoji="0" lang="en-US" sz="4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pt-BR" sz="4000">
                <a:solidFill>
                  <a:prstClr val="white"/>
                </a:solidFill>
                <a:latin typeface="Arial" panose="020B0604020202020204" pitchFamily="34" charset="0"/>
                <a:ea typeface="Tahoma" panose="020B0604030504040204" pitchFamily="34" charset="0"/>
                <a:cs typeface="Arial" panose="020B0604020202020204" pitchFamily="34" charset="0"/>
                <a:sym typeface="Arial"/>
              </a:rPr>
              <a:t>A,G',M',G</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1143000" y="5129159"/>
            <a:ext cx="7019084" cy="852541"/>
          </a:xfrm>
          <a:prstGeom prst="rect">
            <a:avLst/>
          </a:prstGeom>
          <a:noFill/>
        </p:spPr>
        <p:txBody>
          <a:bodyPr wrap="square" rtlCol="0">
            <a:spAutoFit/>
          </a:bodyPr>
          <a:lstStyle/>
          <a:p>
            <a:pPr marL="514376" lvl="0" indent="-514376" algn="just" defTabSz="1828800">
              <a:lnSpc>
                <a:spcPct val="130000"/>
              </a:lnSpc>
              <a:buClr>
                <a:prstClr val="white"/>
              </a:buClr>
              <a:buFont typeface="Wingdings" panose="05000000000000000000" pitchFamily="2" charset="2"/>
              <a:buChar char="w"/>
              <a:defRPr/>
            </a:pPr>
            <a:r>
              <a:rPr kumimoji="0" lang="en-US" sz="4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a:t>
            </a:r>
            <a:r>
              <a:rPr kumimoji="0" lang="en-US" sz="4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4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4000">
                <a:solidFill>
                  <a:prstClr val="white"/>
                </a:solidFill>
                <a:ea typeface="Tahoma" panose="020B0604030504040204" pitchFamily="34" charset="0"/>
                <a:cs typeface="Arial" panose="020B0604020202020204" pitchFamily="34" charset="0"/>
                <a:sym typeface="Arial"/>
              </a:rPr>
              <a:t>A,G,G',C'</a:t>
            </a:r>
            <a:endParaRPr kumimoji="0" lang="en-US" sz="4000" b="0" i="0" u="none" strike="noStrike" kern="1200" cap="none" spc="0" normalizeH="0" baseline="0" noProof="0" dirty="0">
              <a:ln>
                <a:noFill/>
              </a:ln>
              <a:solidFill>
                <a:prstClr val="white"/>
              </a:solidFill>
              <a:effectLst/>
              <a:uLnTx/>
              <a:uFillTx/>
              <a:latin typeface="Calibri" panose="020F0502020204030204"/>
              <a:cs typeface="Arial"/>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9084159" y="4457700"/>
            <a:ext cx="8254174" cy="223222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773245" y="7429500"/>
            <a:ext cx="8254174" cy="225043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9421237" y="5142059"/>
            <a:ext cx="7020216" cy="809261"/>
          </a:xfrm>
          <a:prstGeom prst="rect">
            <a:avLst/>
          </a:prstGeom>
          <a:noFill/>
        </p:spPr>
        <p:txBody>
          <a:bodyPr wrap="square" rtlCol="0">
            <a:spAutoFit/>
          </a:bodyPr>
          <a:lstStyle/>
          <a:p>
            <a:pPr marL="514376" lvl="0" indent="-514376" algn="just" defTabSz="1828800">
              <a:lnSpc>
                <a:spcPct val="130000"/>
              </a:lnSpc>
              <a:buClr>
                <a:prstClr val="white"/>
              </a:buClr>
              <a:buFont typeface="Wingdings" panose="05000000000000000000" pitchFamily="2" charset="2"/>
              <a:buChar char="w"/>
              <a:defRPr/>
            </a:pPr>
            <a:r>
              <a:rPr kumimoji="0" lang="en-US" sz="4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B</a:t>
            </a:r>
            <a:r>
              <a:rPr kumimoji="0" lang="en-US" sz="4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4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4000">
                <a:solidFill>
                  <a:prstClr val="white"/>
                </a:solidFill>
                <a:ea typeface="Tahoma" panose="020B0604030504040204" pitchFamily="34" charset="0"/>
                <a:cs typeface="Arial" panose="020B0604020202020204" pitchFamily="34" charset="0"/>
                <a:sym typeface="Arial"/>
              </a:rPr>
              <a:t>A,G,M',B'</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1176873" y="8172021"/>
            <a:ext cx="7446917" cy="852541"/>
          </a:xfrm>
          <a:prstGeom prst="rect">
            <a:avLst/>
          </a:prstGeom>
          <a:noFill/>
        </p:spPr>
        <p:txBody>
          <a:bodyPr wrap="square" rtlCol="0">
            <a:spAutoFit/>
          </a:bodyPr>
          <a:lstStyle/>
          <a:p>
            <a:pPr marL="514376" lvl="0" indent="-514376" algn="just" defTabSz="1828800">
              <a:lnSpc>
                <a:spcPct val="130000"/>
              </a:lnSpc>
              <a:buClr>
                <a:prstClr val="white"/>
              </a:buClr>
              <a:buFont typeface="Wingdings" panose="05000000000000000000" pitchFamily="2" charset="2"/>
              <a:buChar char="w"/>
              <a:defRPr/>
            </a:pPr>
            <a:r>
              <a:rPr kumimoji="0" lang="en-US" sz="4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C</a:t>
            </a:r>
            <a:r>
              <a:rPr kumimoji="0" lang="en-US" sz="4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4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4000">
                <a:solidFill>
                  <a:prstClr val="white"/>
                </a:solidFill>
                <a:ea typeface="Tahoma" panose="020B0604030504040204" pitchFamily="34" charset="0"/>
                <a:cs typeface="Arial" panose="020B0604020202020204" pitchFamily="34" charset="0"/>
                <a:sym typeface="Arial"/>
              </a:rPr>
              <a:t>A',G',M,C</a:t>
            </a:r>
            <a:endParaRPr kumimoji="0" lang="en-US" sz="4000" b="0" i="0" u="none" strike="noStrike" kern="1200" cap="none" spc="0" normalizeH="0" baseline="0" noProof="0" dirty="0">
              <a:ln>
                <a:noFill/>
              </a:ln>
              <a:solidFill>
                <a:prstClr val="white"/>
              </a:solidFill>
              <a:effectLst/>
              <a:uLnTx/>
              <a:uFillTx/>
              <a:latin typeface="Calibri" panose="020F0502020204030204"/>
              <a:cs typeface="Arial"/>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717372" y="1215583"/>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717372" y="2137833"/>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733728" y="3031027"/>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733728" y="3865411"/>
            <a:ext cx="731046" cy="731046"/>
          </a:xfrm>
          <a:prstGeom prst="rect">
            <a:avLst/>
          </a:prstGeom>
        </p:spPr>
      </p:pic>
    </p:spTree>
    <p:extLst>
      <p:ext uri="{BB962C8B-B14F-4D97-AF65-F5344CB8AC3E}">
        <p14:creationId xmlns:p14="http://schemas.microsoft.com/office/powerpoint/2010/main" val="2395239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913764" y="1028700"/>
            <a:ext cx="14325600" cy="8896906"/>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212765" y="214204"/>
            <a:ext cx="1445268" cy="2276014"/>
          </a:xfrm>
          <a:prstGeom prst="rect">
            <a:avLst/>
          </a:prstGeom>
        </p:spPr>
      </p:pic>
      <p:pic>
        <p:nvPicPr>
          <p:cNvPr id="12" name="Picture 1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15293719" y="8001678"/>
            <a:ext cx="1930447" cy="2078544"/>
          </a:xfrm>
          <a:prstGeom prst="rect">
            <a:avLst/>
          </a:prstGeom>
        </p:spPr>
      </p:pic>
      <p:sp>
        <p:nvSpPr>
          <p:cNvPr id="14" name="Rectangle 13"/>
          <p:cNvSpPr/>
          <p:nvPr/>
        </p:nvSpPr>
        <p:spPr>
          <a:xfrm>
            <a:off x="2294764" y="2252240"/>
            <a:ext cx="13563600" cy="4076244"/>
          </a:xfrm>
          <a:prstGeom prst="rect">
            <a:avLst/>
          </a:prstGeom>
        </p:spPr>
        <p:txBody>
          <a:bodyPr wrap="square">
            <a:spAutoFit/>
          </a:bodyPr>
          <a:lstStyle/>
          <a:p>
            <a:pPr lvl="0" algn="ctr">
              <a:lnSpc>
                <a:spcPct val="150000"/>
              </a:lnSpc>
              <a:defRPr/>
            </a:pPr>
            <a:r>
              <a:rPr lang="vi-VN" sz="6000" b="1" kern="0">
                <a:solidFill>
                  <a:srgbClr val="C00000"/>
                </a:solidFill>
              </a:rPr>
              <a:t>CHƯƠNG IV. ĐƯỜNG THẲNG VÀ MẶT PHẲNG TRONG KHÔNG GIAN. QUAN HỆ SONG SONG.</a:t>
            </a:r>
            <a:endParaRPr lang="vi-VN" sz="6000" b="1" kern="0" dirty="0">
              <a:solidFill>
                <a:srgbClr val="C00000"/>
              </a:solidFill>
            </a:endParaRPr>
          </a:p>
        </p:txBody>
      </p:sp>
      <p:sp>
        <p:nvSpPr>
          <p:cNvPr id="16" name="Rectangle 15"/>
          <p:cNvSpPr/>
          <p:nvPr/>
        </p:nvSpPr>
        <p:spPr>
          <a:xfrm>
            <a:off x="2827741" y="6426716"/>
            <a:ext cx="12632517" cy="2907784"/>
          </a:xfrm>
          <a:prstGeom prst="rect">
            <a:avLst/>
          </a:prstGeom>
        </p:spPr>
        <p:txBody>
          <a:bodyPr wrap="square">
            <a:spAutoFit/>
          </a:bodyPr>
          <a:lstStyle/>
          <a:p>
            <a:pPr lvl="0" algn="ctr">
              <a:lnSpc>
                <a:spcPct val="150000"/>
              </a:lnSpc>
              <a:defRPr/>
            </a:pPr>
            <a:r>
              <a:rPr lang="vi-VN" sz="6500" b="1" kern="0">
                <a:solidFill>
                  <a:schemeClr val="accent3">
                    <a:lumMod val="50000"/>
                  </a:schemeClr>
                </a:solidFill>
                <a:ea typeface="Calibri" panose="020F0502020204030204" pitchFamily="34" charset="0"/>
                <a:cs typeface="Arial" panose="020B0604020202020204" pitchFamily="34" charset="0"/>
              </a:rPr>
              <a:t>BÀI 5. HÌNH LĂNG TRỤ VÀ HÌNH HỘP </a:t>
            </a:r>
            <a:endParaRPr kumimoji="0" lang="en-US" sz="6500" b="1" i="0" u="none" strike="noStrike" kern="0" cap="none" spc="0" normalizeH="0" baseline="0" noProof="0" dirty="0">
              <a:ln>
                <a:noFill/>
              </a:ln>
              <a:solidFill>
                <a:schemeClr val="accent3">
                  <a:lumMod val="50000"/>
                </a:schemeClr>
              </a:solidFill>
              <a:effectLst/>
              <a:uLnTx/>
              <a:uFillTx/>
              <a:latin typeface="Arial" panose="020B0604020202020204" pitchFamily="34" charset="0"/>
              <a:cs typeface="Arial" panose="020B0604020202020204" pitchFamily="34" charset="0"/>
            </a:endParaRPr>
          </a:p>
        </p:txBody>
      </p:sp>
      <p:pic>
        <p:nvPicPr>
          <p:cNvPr id="13"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540250">
            <a:off x="1445336" y="8511190"/>
            <a:ext cx="2397119" cy="15970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6358" y="8352508"/>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714666"/>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458" y="2400300"/>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38679" y="828264"/>
            <a:ext cx="16308286" cy="324843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804281" y="1052786"/>
            <a:ext cx="14446270" cy="2762936"/>
          </a:xfrm>
          <a:prstGeom prst="rect">
            <a:avLst/>
          </a:prstGeom>
          <a:noFill/>
        </p:spPr>
        <p:txBody>
          <a:bodyPr wrap="square" rtlCol="0">
            <a:spAutoFit/>
          </a:bodyPr>
          <a:lstStyle/>
          <a:p>
            <a:pPr algn="just" defTabSz="1828800">
              <a:lnSpc>
                <a:spcPct val="150000"/>
              </a:lnSpc>
              <a:defRPr/>
            </a:pPr>
            <a:r>
              <a:rPr lang="vi-VN" sz="4000" b="1">
                <a:solidFill>
                  <a:prstClr val="white"/>
                </a:solidFill>
                <a:cs typeface="Arial" panose="020B0604020202020204" pitchFamily="34" charset="0"/>
                <a:sym typeface="Arial"/>
              </a:rPr>
              <a:t>Câu 5. </a:t>
            </a:r>
            <a:r>
              <a:rPr lang="vi-VN" sz="4000">
                <a:solidFill>
                  <a:prstClr val="white"/>
                </a:solidFill>
                <a:cs typeface="Arial" panose="020B0604020202020204" pitchFamily="34" charset="0"/>
                <a:sym typeface="Arial"/>
              </a:rPr>
              <a:t>Cho hình lăng trụ ABC.A'B'C'. Gọi M,</a:t>
            </a:r>
            <a:r>
              <a:rPr lang="en-US" sz="4000">
                <a:solidFill>
                  <a:prstClr val="white"/>
                </a:solidFill>
                <a:cs typeface="Arial" panose="020B0604020202020204" pitchFamily="34" charset="0"/>
                <a:sym typeface="Arial"/>
              </a:rPr>
              <a:t> </a:t>
            </a:r>
            <a:r>
              <a:rPr lang="vi-VN" sz="4000">
                <a:solidFill>
                  <a:prstClr val="white"/>
                </a:solidFill>
                <a:cs typeface="Arial" panose="020B0604020202020204" pitchFamily="34" charset="0"/>
                <a:sym typeface="Arial"/>
              </a:rPr>
              <a:t>N lần lượt là trung điểm của BB' và CC', </a:t>
            </a:r>
            <a:r>
              <a:rPr lang="el-GR" sz="4000">
                <a:solidFill>
                  <a:prstClr val="white"/>
                </a:solidFill>
                <a:latin typeface="Arial" panose="020B0604020202020204" pitchFamily="34" charset="0"/>
                <a:cs typeface="Arial" panose="020B0604020202020204" pitchFamily="34" charset="0"/>
                <a:sym typeface="Arial"/>
              </a:rPr>
              <a:t>Δ</a:t>
            </a:r>
            <a:r>
              <a:rPr lang="en-US" sz="4000">
                <a:solidFill>
                  <a:prstClr val="white"/>
                </a:solidFill>
                <a:latin typeface="Arial" panose="020B0604020202020204" pitchFamily="34" charset="0"/>
                <a:cs typeface="Arial" panose="020B0604020202020204" pitchFamily="34" charset="0"/>
                <a:sym typeface="Arial"/>
              </a:rPr>
              <a:t> </a:t>
            </a:r>
            <a:r>
              <a:rPr lang="el-GR" sz="4000">
                <a:solidFill>
                  <a:prstClr val="white"/>
                </a:solidFill>
                <a:latin typeface="Arial" panose="020B0604020202020204" pitchFamily="34" charset="0"/>
                <a:cs typeface="Arial" panose="020B0604020202020204" pitchFamily="34" charset="0"/>
                <a:sym typeface="Arial"/>
              </a:rPr>
              <a:t>= </a:t>
            </a:r>
            <a:r>
              <a:rPr lang="vi-VN" sz="4000">
                <a:solidFill>
                  <a:prstClr val="white"/>
                </a:solidFill>
                <a:cs typeface="Arial" panose="020B0604020202020204" pitchFamily="34" charset="0"/>
                <a:sym typeface="Arial"/>
              </a:rPr>
              <a:t>mp(AMN)</a:t>
            </a:r>
            <a:r>
              <a:rPr lang="en-US" sz="4000">
                <a:solidFill>
                  <a:prstClr val="white"/>
                </a:solidFill>
                <a:cs typeface="Arial" panose="020B0604020202020204" pitchFamily="34" charset="0"/>
                <a:sym typeface="Arial"/>
              </a:rPr>
              <a:t> </a:t>
            </a:r>
            <a:r>
              <a:rPr lang="vi-VN" sz="4000">
                <a:solidFill>
                  <a:prstClr val="white"/>
                </a:solidFill>
                <a:cs typeface="Arial" panose="020B0604020202020204" pitchFamily="34" charset="0"/>
                <a:sym typeface="Arial"/>
              </a:rPr>
              <a:t>∩</a:t>
            </a:r>
            <a:r>
              <a:rPr lang="en-US" sz="4000">
                <a:solidFill>
                  <a:prstClr val="white"/>
                </a:solidFill>
                <a:cs typeface="Arial" panose="020B0604020202020204" pitchFamily="34" charset="0"/>
                <a:sym typeface="Arial"/>
              </a:rPr>
              <a:t> </a:t>
            </a:r>
            <a:r>
              <a:rPr lang="vi-VN" sz="4000">
                <a:solidFill>
                  <a:prstClr val="white"/>
                </a:solidFill>
                <a:cs typeface="Arial" panose="020B0604020202020204" pitchFamily="34" charset="0"/>
                <a:sym typeface="Arial"/>
              </a:rPr>
              <a:t>mp(A'B'C'). Khẳng định nào sau đây đúng ? </a:t>
            </a:r>
            <a:endParaRPr lang="en-US" sz="4000" dirty="0">
              <a:solidFill>
                <a:prstClr val="white"/>
              </a:solidFill>
              <a:latin typeface="Calibri" panose="020F0502020204030204"/>
              <a:cs typeface="Arial"/>
              <a:sym typeface="Arial"/>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773249" y="7378888"/>
            <a:ext cx="8254174" cy="187315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9084165" y="7400556"/>
            <a:ext cx="8254174" cy="185774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938678" y="7906232"/>
            <a:ext cx="7379020" cy="892552"/>
          </a:xfrm>
          <a:prstGeom prst="rect">
            <a:avLst/>
          </a:prstGeom>
          <a:noFill/>
        </p:spPr>
        <p:txBody>
          <a:bodyPr wrap="square" rtlCol="0">
            <a:spAutoFit/>
          </a:bodyPr>
          <a:lstStyle/>
          <a:p>
            <a:pPr marL="514376" indent="-514376" algn="just" defTabSz="1828800">
              <a:lnSpc>
                <a:spcPct val="130000"/>
              </a:lnSpc>
              <a:buClr>
                <a:prstClr val="white"/>
              </a:buClr>
              <a:buFont typeface="Wingdings" panose="05000000000000000000" pitchFamily="2" charset="2"/>
              <a:buChar char="w"/>
              <a:defRPr/>
            </a:pP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r>
              <a:rPr lang="el-GR" sz="4000">
                <a:solidFill>
                  <a:prstClr val="white"/>
                </a:solidFill>
                <a:latin typeface="Arial" panose="020B0604020202020204" pitchFamily="34" charset="0"/>
                <a:ea typeface="Tahoma" panose="020B0604030504040204" pitchFamily="34" charset="0"/>
                <a:cs typeface="Arial" panose="020B0604020202020204" pitchFamily="34" charset="0"/>
                <a:sym typeface="Arial"/>
              </a:rPr>
              <a:t>Δ</a:t>
            </a:r>
            <a:r>
              <a:rPr lang="en-US" sz="4000">
                <a:solidFill>
                  <a:prstClr val="white"/>
                </a:solidFill>
                <a:latin typeface="Arial" panose="020B0604020202020204" pitchFamily="34" charset="0"/>
                <a:ea typeface="Tahoma" panose="020B0604030504040204" pitchFamily="34" charset="0"/>
                <a:cs typeface="Arial" panose="020B0604020202020204" pitchFamily="34" charset="0"/>
                <a:sym typeface="Arial"/>
              </a:rPr>
              <a:t> </a:t>
            </a:r>
            <a:r>
              <a:rPr lang="el-GR" sz="4000">
                <a:solidFill>
                  <a:prstClr val="white"/>
                </a:solidFill>
                <a:latin typeface="Arial" panose="020B0604020202020204" pitchFamily="34" charset="0"/>
                <a:ea typeface="Tahoma" panose="020B0604030504040204" pitchFamily="34" charset="0"/>
                <a:cs typeface="Arial" panose="020B0604020202020204" pitchFamily="34" charset="0"/>
                <a:sym typeface="Arial"/>
              </a:rPr>
              <a:t>// </a:t>
            </a:r>
            <a:r>
              <a:rPr lang="vi-VN" sz="4000">
                <a:solidFill>
                  <a:prstClr val="white"/>
                </a:solidFill>
                <a:ea typeface="Tahoma" panose="020B0604030504040204" pitchFamily="34" charset="0"/>
                <a:cs typeface="Arial" panose="020B0604020202020204" pitchFamily="34" charset="0"/>
                <a:sym typeface="Arial"/>
              </a:rPr>
              <a:t>BC</a:t>
            </a:r>
            <a:endParaRPr lang="en-US" sz="40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9401527" y="7883152"/>
            <a:ext cx="7609966" cy="892552"/>
          </a:xfrm>
          <a:prstGeom prst="rect">
            <a:avLst/>
          </a:prstGeom>
          <a:noFill/>
        </p:spPr>
        <p:txBody>
          <a:bodyPr wrap="square" rtlCol="0">
            <a:spAutoFit/>
          </a:bodyPr>
          <a:lstStyle/>
          <a:p>
            <a:pPr marL="514376" indent="-514376" algn="just" defTabSz="1828800">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a:t>
            </a: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a:t>
            </a:r>
            <a:r>
              <a:rPr lang="vi-VN"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el-GR" sz="4000">
                <a:solidFill>
                  <a:prstClr val="white"/>
                </a:solidFill>
                <a:latin typeface="Arial" panose="020B0604020202020204" pitchFamily="34" charset="0"/>
                <a:ea typeface="Tahoma" panose="020B0604030504040204" pitchFamily="34" charset="0"/>
                <a:cs typeface="Arial" panose="020B0604020202020204" pitchFamily="34" charset="0"/>
                <a:sym typeface="Arial"/>
              </a:rPr>
              <a:t>Δ</a:t>
            </a:r>
            <a:r>
              <a:rPr lang="en-US" sz="4000">
                <a:solidFill>
                  <a:prstClr val="white"/>
                </a:solidFill>
                <a:latin typeface="Arial" panose="020B0604020202020204" pitchFamily="34" charset="0"/>
                <a:ea typeface="Tahoma" panose="020B0604030504040204" pitchFamily="34" charset="0"/>
                <a:cs typeface="Arial" panose="020B0604020202020204" pitchFamily="34" charset="0"/>
                <a:sym typeface="Arial"/>
              </a:rPr>
              <a:t> </a:t>
            </a:r>
            <a:r>
              <a:rPr lang="el-GR" sz="4000">
                <a:solidFill>
                  <a:prstClr val="white"/>
                </a:solidFill>
                <a:latin typeface="Arial" panose="020B0604020202020204" pitchFamily="34" charset="0"/>
                <a:ea typeface="Tahoma" panose="020B0604030504040204" pitchFamily="34" charset="0"/>
                <a:cs typeface="Arial" panose="020B0604020202020204" pitchFamily="34" charset="0"/>
                <a:sym typeface="Arial"/>
              </a:rPr>
              <a:t>//</a:t>
            </a:r>
            <a:r>
              <a:rPr lang="en-US" sz="4000">
                <a:solidFill>
                  <a:prstClr val="white"/>
                </a:solidFill>
                <a:latin typeface="Arial" panose="020B0604020202020204" pitchFamily="34" charset="0"/>
                <a:ea typeface="Tahoma" panose="020B0604030504040204" pitchFamily="34" charset="0"/>
                <a:cs typeface="Arial" panose="020B0604020202020204" pitchFamily="34" charset="0"/>
                <a:sym typeface="Arial"/>
              </a:rPr>
              <a:t> </a:t>
            </a:r>
            <a:r>
              <a:rPr lang="vi-VN" sz="4000">
                <a:solidFill>
                  <a:prstClr val="white"/>
                </a:solidFill>
                <a:ea typeface="Tahoma" panose="020B0604030504040204" pitchFamily="34" charset="0"/>
                <a:cs typeface="Arial" panose="020B0604020202020204" pitchFamily="34" charset="0"/>
                <a:sym typeface="Arial"/>
              </a:rPr>
              <a:t>AA'</a:t>
            </a:r>
            <a:endParaRPr lang="en-US" sz="4000" dirty="0">
              <a:solidFill>
                <a:prstClr val="white"/>
              </a:solidFill>
              <a:latin typeface="Calibri" panose="020F0502020204030204"/>
              <a:cs typeface="Arial"/>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773249" y="4817438"/>
            <a:ext cx="8254174" cy="18229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079423" y="4817328"/>
            <a:ext cx="8254174" cy="18501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938678" y="5246454"/>
            <a:ext cx="7741192" cy="892552"/>
          </a:xfrm>
          <a:prstGeom prst="rect">
            <a:avLst/>
          </a:prstGeom>
          <a:noFill/>
        </p:spPr>
        <p:txBody>
          <a:bodyPr wrap="square" rtlCol="0">
            <a:spAutoFit/>
          </a:bodyPr>
          <a:lstStyle/>
          <a:p>
            <a:pPr marL="514376" indent="-514376" algn="just" defTabSz="1828800">
              <a:lnSpc>
                <a:spcPct val="130000"/>
              </a:lnSpc>
              <a:buClr>
                <a:prstClr val="white"/>
              </a:buClr>
              <a:buFont typeface="Wingdings" panose="05000000000000000000" pitchFamily="2" charset="2"/>
              <a:buChar char="w"/>
              <a:defRPr/>
            </a:pP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r>
              <a:rPr lang="el-GR" sz="4000" kern="0">
                <a:solidFill>
                  <a:prstClr val="white"/>
                </a:solidFill>
                <a:latin typeface="Arial" panose="020B0604020202020204" pitchFamily="34" charset="0"/>
                <a:ea typeface="Dotum" panose="020B0600000101010101" pitchFamily="34" charset="-127"/>
                <a:cs typeface="Arial" panose="020B0604020202020204" pitchFamily="34" charset="0"/>
                <a:sym typeface="Arial"/>
              </a:rPr>
              <a:t>. Δ</a:t>
            </a:r>
            <a:r>
              <a:rPr lang="en-US" sz="4000" kern="0">
                <a:solidFill>
                  <a:prstClr val="white"/>
                </a:solidFill>
                <a:latin typeface="Arial" panose="020B0604020202020204" pitchFamily="34" charset="0"/>
                <a:ea typeface="Dotum" panose="020B0600000101010101" pitchFamily="34" charset="-127"/>
                <a:cs typeface="Arial" panose="020B0604020202020204" pitchFamily="34" charset="0"/>
                <a:sym typeface="Arial"/>
              </a:rPr>
              <a:t> </a:t>
            </a:r>
            <a:r>
              <a:rPr lang="el-GR" sz="4000" kern="0">
                <a:solidFill>
                  <a:prstClr val="white"/>
                </a:solidFill>
                <a:latin typeface="Arial" panose="020B0604020202020204" pitchFamily="34" charset="0"/>
                <a:ea typeface="Dotum" panose="020B0600000101010101" pitchFamily="34" charset="-127"/>
                <a:cs typeface="Arial" panose="020B0604020202020204" pitchFamily="34" charset="0"/>
                <a:sym typeface="Arial"/>
              </a:rPr>
              <a:t>// </a:t>
            </a:r>
            <a:r>
              <a:rPr lang="fr-FR" sz="4000" kern="0">
                <a:solidFill>
                  <a:prstClr val="white"/>
                </a:solidFill>
                <a:latin typeface="Arial" panose="020B0604020202020204" pitchFamily="34" charset="0"/>
                <a:ea typeface="Dotum" panose="020B0600000101010101" pitchFamily="34" charset="-127"/>
                <a:cs typeface="Arial" panose="020B0604020202020204" pitchFamily="34" charset="0"/>
                <a:sym typeface="Arial"/>
              </a:rPr>
              <a:t>AB</a:t>
            </a:r>
            <a:endParaRPr lang="en-US" sz="40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9355165" y="5241548"/>
            <a:ext cx="7594782" cy="892552"/>
          </a:xfrm>
          <a:prstGeom prst="rect">
            <a:avLst/>
          </a:prstGeom>
          <a:noFill/>
        </p:spPr>
        <p:txBody>
          <a:bodyPr wrap="square" rtlCol="0">
            <a:spAutoFit/>
          </a:bodyPr>
          <a:lstStyle/>
          <a:p>
            <a:pPr marL="514376" indent="-514376" algn="just" defTabSz="1828800">
              <a:lnSpc>
                <a:spcPct val="130000"/>
              </a:lnSpc>
              <a:buClr>
                <a:prstClr val="white"/>
              </a:buClr>
              <a:buFont typeface="Wingdings" panose="05000000000000000000" pitchFamily="2" charset="2"/>
              <a:buChar char="w"/>
              <a:defRPr/>
            </a:pP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B.</a:t>
            </a:r>
            <a:r>
              <a:rPr lang="vi-VN"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el-GR" sz="4000" kern="0">
                <a:solidFill>
                  <a:prstClr val="white"/>
                </a:solidFill>
                <a:latin typeface="Arial"/>
                <a:cs typeface="Arial"/>
                <a:sym typeface="Arial"/>
              </a:rPr>
              <a:t>Δ</a:t>
            </a:r>
            <a:r>
              <a:rPr lang="en-US" sz="4000" kern="0">
                <a:solidFill>
                  <a:prstClr val="white"/>
                </a:solidFill>
                <a:latin typeface="Arial"/>
                <a:cs typeface="Arial"/>
                <a:sym typeface="Arial"/>
              </a:rPr>
              <a:t> </a:t>
            </a:r>
            <a:r>
              <a:rPr lang="el-GR" sz="4000" kern="0">
                <a:solidFill>
                  <a:prstClr val="white"/>
                </a:solidFill>
                <a:latin typeface="Arial"/>
                <a:cs typeface="Arial"/>
                <a:sym typeface="Arial"/>
              </a:rPr>
              <a:t>// </a:t>
            </a:r>
            <a:r>
              <a:rPr lang="vi-VN" sz="4000" kern="0">
                <a:solidFill>
                  <a:prstClr val="white"/>
                </a:solidFill>
                <a:latin typeface="Arial"/>
                <a:cs typeface="Arial"/>
                <a:sym typeface="Arial"/>
              </a:rPr>
              <a:t>AC</a:t>
            </a:r>
            <a:endParaRPr lang="en-US" sz="4000" dirty="0">
              <a:solidFill>
                <a:prstClr val="white"/>
              </a:solidFill>
              <a:latin typeface="Calibri" panose="020F0502020204030204"/>
              <a:cs typeface="Arial"/>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2" y="1295793"/>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2" y="2218043"/>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7"/>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4659377"/>
            <a:ext cx="731046" cy="731046"/>
          </a:xfrm>
          <a:prstGeom prst="rect">
            <a:avLst/>
          </a:prstGeom>
        </p:spPr>
      </p:pic>
    </p:spTree>
    <p:extLst>
      <p:ext uri="{BB962C8B-B14F-4D97-AF65-F5344CB8AC3E}">
        <p14:creationId xmlns:p14="http://schemas.microsoft.com/office/powerpoint/2010/main" val="749456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609600" y="419100"/>
            <a:ext cx="17068799" cy="9409692"/>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50317">
            <a:off x="809354" y="419495"/>
            <a:ext cx="1178057" cy="1778200"/>
          </a:xfrm>
          <a:prstGeom prst="rect">
            <a:avLst/>
          </a:prstGeom>
        </p:spPr>
      </p:pic>
      <p:grpSp>
        <p:nvGrpSpPr>
          <p:cNvPr id="14" name="Group 13"/>
          <p:cNvGrpSpPr/>
          <p:nvPr/>
        </p:nvGrpSpPr>
        <p:grpSpPr>
          <a:xfrm>
            <a:off x="6433347" y="1263156"/>
            <a:ext cx="5412004" cy="1082842"/>
            <a:chOff x="381000" y="174458"/>
            <a:chExt cx="11814970" cy="1082842"/>
          </a:xfrm>
        </p:grpSpPr>
        <p:sp>
          <p:nvSpPr>
            <p:cNvPr id="17" name="Rectangle 16"/>
            <p:cNvSpPr/>
            <p:nvPr/>
          </p:nvSpPr>
          <p:spPr>
            <a:xfrm>
              <a:off x="381000" y="190500"/>
              <a:ext cx="11814970" cy="106680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793840" y="174458"/>
              <a:ext cx="10924390" cy="94205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200" b="1" i="0" u="none" strike="noStrike" kern="1200" cap="none" spc="0" normalizeH="0" baseline="0" noProof="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2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1 (SGK – tr113)</a:t>
              </a:r>
              <a:endPar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3" name="Rectangle 2"/>
          <p:cNvSpPr/>
          <p:nvPr/>
        </p:nvSpPr>
        <p:spPr>
          <a:xfrm>
            <a:off x="1322974" y="2908355"/>
            <a:ext cx="15603022" cy="5979907"/>
          </a:xfrm>
          <a:prstGeom prst="rect">
            <a:avLst/>
          </a:prstGeom>
        </p:spPr>
        <p:txBody>
          <a:bodyPr wrap="square">
            <a:spAutoFit/>
          </a:bodyPr>
          <a:lstStyle/>
          <a:p>
            <a:pPr marL="30480" marR="30480" lvl="0" algn="just">
              <a:lnSpc>
                <a:spcPct val="150000"/>
              </a:lnSpc>
              <a:spcBef>
                <a:spcPts val="600"/>
              </a:spcBef>
              <a:spcAft>
                <a:spcPts val="600"/>
              </a:spcAft>
              <a:defRPr/>
            </a:pPr>
            <a:r>
              <a:rPr lang="vi-VN" sz="4000">
                <a:solidFill>
                  <a:srgbClr val="000000"/>
                </a:solidFill>
                <a:ea typeface="Times New Roman" panose="02020603050405020304" pitchFamily="18" charset="0"/>
                <a:cs typeface="Arial" panose="020B0604020202020204" pitchFamily="34" charset="0"/>
              </a:rPr>
              <a:t>Cho hình hộp ABCD.A’B’C’D’.</a:t>
            </a:r>
            <a:endParaRPr lang="en-US" sz="4000">
              <a:solidFill>
                <a:srgbClr val="000000"/>
              </a:solidFill>
              <a:ea typeface="Times New Roman" panose="02020603050405020304" pitchFamily="18" charset="0"/>
              <a:cs typeface="Arial" panose="020B0604020202020204" pitchFamily="34" charset="0"/>
            </a:endParaRPr>
          </a:p>
          <a:p>
            <a:pPr algn="just">
              <a:lnSpc>
                <a:spcPct val="150000"/>
              </a:lnSpc>
              <a:spcBef>
                <a:spcPts val="600"/>
              </a:spcBef>
              <a:spcAft>
                <a:spcPts val="600"/>
              </a:spcAft>
            </a:pPr>
            <a:r>
              <a:rPr lang="vi-VN" sz="4000">
                <a:solidFill>
                  <a:srgbClr val="000000"/>
                </a:solidFill>
              </a:rPr>
              <a:t>a) Chứng minh rằng (ACB’) // (A’C’D).</a:t>
            </a:r>
          </a:p>
          <a:p>
            <a:pPr algn="just">
              <a:lnSpc>
                <a:spcPct val="150000"/>
              </a:lnSpc>
              <a:spcBef>
                <a:spcPts val="600"/>
              </a:spcBef>
              <a:spcAft>
                <a:spcPts val="600"/>
              </a:spcAft>
            </a:pPr>
            <a:r>
              <a:rPr lang="vi-VN" sz="4000">
                <a:solidFill>
                  <a:srgbClr val="000000"/>
                </a:solidFill>
              </a:rPr>
              <a:t>b) Gọi G</a:t>
            </a:r>
            <a:r>
              <a:rPr lang="vi-VN" sz="4000" baseline="-25000">
                <a:solidFill>
                  <a:srgbClr val="000000"/>
                </a:solidFill>
              </a:rPr>
              <a:t>1</a:t>
            </a:r>
            <a:r>
              <a:rPr lang="vi-VN" sz="4000">
                <a:solidFill>
                  <a:srgbClr val="000000"/>
                </a:solidFill>
              </a:rPr>
              <a:t>, G</a:t>
            </a:r>
            <a:r>
              <a:rPr lang="vi-VN" sz="4000" baseline="-25000">
                <a:solidFill>
                  <a:srgbClr val="000000"/>
                </a:solidFill>
              </a:rPr>
              <a:t>2</a:t>
            </a:r>
            <a:r>
              <a:rPr lang="vi-VN" sz="4000">
                <a:solidFill>
                  <a:srgbClr val="000000"/>
                </a:solidFill>
              </a:rPr>
              <a:t> lần lượt là giao điểm của BD’ với các mặt phẳng (ACB’) và (A’C’D). Chứng minh rằng G</a:t>
            </a:r>
            <a:r>
              <a:rPr lang="vi-VN" sz="4000" baseline="-25000">
                <a:solidFill>
                  <a:srgbClr val="000000"/>
                </a:solidFill>
              </a:rPr>
              <a:t>1</a:t>
            </a:r>
            <a:r>
              <a:rPr lang="vi-VN" sz="4000">
                <a:solidFill>
                  <a:srgbClr val="000000"/>
                </a:solidFill>
              </a:rPr>
              <a:t>, G</a:t>
            </a:r>
            <a:r>
              <a:rPr lang="vi-VN" sz="4000" baseline="-25000">
                <a:solidFill>
                  <a:srgbClr val="000000"/>
                </a:solidFill>
              </a:rPr>
              <a:t>2</a:t>
            </a:r>
            <a:r>
              <a:rPr lang="vi-VN" sz="4000">
                <a:solidFill>
                  <a:srgbClr val="000000"/>
                </a:solidFill>
              </a:rPr>
              <a:t> lần lượt là trọng tâm của hai tam giác ACB’ và A’C’D.</a:t>
            </a:r>
          </a:p>
          <a:p>
            <a:pPr algn="just">
              <a:lnSpc>
                <a:spcPct val="150000"/>
              </a:lnSpc>
              <a:spcBef>
                <a:spcPts val="600"/>
              </a:spcBef>
              <a:spcAft>
                <a:spcPts val="600"/>
              </a:spcAft>
            </a:pPr>
            <a:r>
              <a:rPr lang="vi-VN" sz="4000">
                <a:solidFill>
                  <a:srgbClr val="000000"/>
                </a:solidFill>
              </a:rPr>
              <a:t>c) Chứng minh rằng BG</a:t>
            </a:r>
            <a:r>
              <a:rPr lang="vi-VN" sz="4000" baseline="-25000">
                <a:solidFill>
                  <a:srgbClr val="000000"/>
                </a:solidFill>
              </a:rPr>
              <a:t>1</a:t>
            </a:r>
            <a:r>
              <a:rPr lang="vi-VN" sz="4000">
                <a:solidFill>
                  <a:srgbClr val="000000"/>
                </a:solidFill>
              </a:rPr>
              <a:t> = G</a:t>
            </a:r>
            <a:r>
              <a:rPr lang="vi-VN" sz="4000" baseline="-25000">
                <a:solidFill>
                  <a:srgbClr val="000000"/>
                </a:solidFill>
              </a:rPr>
              <a:t>1</a:t>
            </a:r>
            <a:r>
              <a:rPr lang="vi-VN" sz="4000">
                <a:solidFill>
                  <a:srgbClr val="000000"/>
                </a:solidFill>
              </a:rPr>
              <a:t>G</a:t>
            </a:r>
            <a:r>
              <a:rPr lang="vi-VN" sz="4000" baseline="-25000">
                <a:solidFill>
                  <a:srgbClr val="000000"/>
                </a:solidFill>
              </a:rPr>
              <a:t>2</a:t>
            </a:r>
            <a:r>
              <a:rPr lang="vi-VN" sz="4000">
                <a:solidFill>
                  <a:srgbClr val="000000"/>
                </a:solidFill>
              </a:rPr>
              <a:t> = D’G</a:t>
            </a:r>
            <a:r>
              <a:rPr lang="vi-VN" sz="4000" baseline="-25000">
                <a:solidFill>
                  <a:srgbClr val="000000"/>
                </a:solidFill>
              </a:rPr>
              <a:t>2</a:t>
            </a:r>
            <a:r>
              <a:rPr lang="vi-VN" sz="4000">
                <a:solidFill>
                  <a:srgbClr val="000000"/>
                </a:solidFill>
              </a:rPr>
              <a:t>.</a:t>
            </a:r>
          </a:p>
        </p:txBody>
      </p:sp>
      <p:pic>
        <p:nvPicPr>
          <p:cNvPr id="12"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058147">
            <a:off x="16161310" y="8729176"/>
            <a:ext cx="1663829" cy="1108526"/>
          </a:xfrm>
          <a:prstGeom prst="rect">
            <a:avLst/>
          </a:prstGeom>
        </p:spPr>
      </p:pic>
    </p:spTree>
    <p:extLst>
      <p:ext uri="{BB962C8B-B14F-4D97-AF65-F5344CB8AC3E}">
        <p14:creationId xmlns:p14="http://schemas.microsoft.com/office/powerpoint/2010/main" val="187759307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609600" y="419100"/>
            <a:ext cx="17068799" cy="9409692"/>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Oval Callout 15"/>
          <p:cNvSpPr/>
          <p:nvPr/>
        </p:nvSpPr>
        <p:spPr>
          <a:xfrm>
            <a:off x="8362948" y="266700"/>
            <a:ext cx="1562101" cy="83820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p:cNvPicPr>
            <a:picLocks noChangeAspect="1"/>
          </p:cNvPicPr>
          <p:nvPr/>
        </p:nvPicPr>
        <p:blipFill>
          <a:blip r:embed="rId3">
            <a:biLevel thresh="75000"/>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1100224" y="1485900"/>
            <a:ext cx="5686805" cy="4724400"/>
          </a:xfrm>
          <a:prstGeom prst="rect">
            <a:avLst/>
          </a:prstGeom>
        </p:spPr>
      </p:pic>
      <p:pic>
        <p:nvPicPr>
          <p:cNvPr id="18"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50943">
            <a:off x="2690526" y="8832288"/>
            <a:ext cx="1663829" cy="1108526"/>
          </a:xfrm>
          <a:prstGeom prst="rect">
            <a:avLst/>
          </a:prstGeom>
        </p:spPr>
      </p:pic>
      <p:pic>
        <p:nvPicPr>
          <p:cNvPr id="20"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850317">
            <a:off x="809354" y="419495"/>
            <a:ext cx="1178057" cy="1778200"/>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7220226" y="1257300"/>
                <a:ext cx="9696174" cy="8475525"/>
              </a:xfrm>
              <a:prstGeom prst="rect">
                <a:avLst/>
              </a:prstGeom>
            </p:spPr>
            <p:txBody>
              <a:bodyPr wrap="square">
                <a:spAutoFit/>
              </a:bodyPr>
              <a:lstStyle/>
              <a:p>
                <a:pPr algn="just">
                  <a:lnSpc>
                    <a:spcPct val="150000"/>
                  </a:lnSpc>
                  <a:spcBef>
                    <a:spcPts val="100"/>
                  </a:spcBef>
                  <a:spcAft>
                    <a:spcPts val="100"/>
                  </a:spcAft>
                </a:pPr>
                <a:r>
                  <a:rPr lang="vi-VN" sz="3600">
                    <a:ea typeface="Calibri" panose="020F0502020204030204" pitchFamily="34" charset="0"/>
                    <a:cs typeface="Times New Roman" panose="02020603050405020304" pitchFamily="18" charset="0"/>
                  </a:rPr>
                  <a:t>a) Tứ giác </a:t>
                </a:r>
                <a14:m>
                  <m:oMath xmlns:m="http://schemas.openxmlformats.org/officeDocument/2006/math">
                    <m:r>
                      <m:rPr>
                        <m:sty m:val="p"/>
                      </m:rPr>
                      <a:rPr lang="vi-VN" sz="3600" i="0">
                        <a:effectLst/>
                        <a:latin typeface="Cambria Math" panose="02040503050406030204" pitchFamily="18" charset="0"/>
                        <a:ea typeface="Calibri" panose="020F0502020204030204" pitchFamily="34" charset="0"/>
                        <a:cs typeface="Times New Roman" panose="02020603050405020304" pitchFamily="18" charset="0"/>
                      </a:rPr>
                      <m:t>AC</m:t>
                    </m:r>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vi-VN" sz="3600" i="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3600" i="0">
                            <a:effectLst/>
                            <a:latin typeface="Cambria Math" panose="02040503050406030204" pitchFamily="18" charset="0"/>
                            <a:ea typeface="Calibri" panose="020F0502020204030204" pitchFamily="34" charset="0"/>
                            <a:cs typeface="Times New Roman" panose="02020603050405020304" pitchFamily="18" charset="0"/>
                          </a:rPr>
                          <m:t>A</m:t>
                        </m:r>
                      </m:e>
                      <m:sup>
                        <m:r>
                          <a:rPr lang="vi-VN" sz="3600" i="0">
                            <a:effectLst/>
                            <a:latin typeface="Cambria Math" panose="02040503050406030204" pitchFamily="18" charset="0"/>
                            <a:ea typeface="Calibri" panose="020F0502020204030204" pitchFamily="34" charset="0"/>
                            <a:cs typeface="Times New Roman" panose="02020603050405020304" pitchFamily="18" charset="0"/>
                          </a:rPr>
                          <m:t>′</m:t>
                        </m:r>
                      </m:sup>
                    </m:sSup>
                  </m:oMath>
                </a14:m>
                <a:r>
                  <a:rPr lang="vi-VN" sz="3600">
                    <a:effectLst/>
                    <a:ea typeface="Calibri" panose="020F0502020204030204" pitchFamily="34" charset="0"/>
                    <a:cs typeface="Times New Roman" panose="02020603050405020304" pitchFamily="18" charset="0"/>
                  </a:rPr>
                  <a:t> có </a:t>
                </a:r>
                <a14:m>
                  <m:oMath xmlns:m="http://schemas.openxmlformats.org/officeDocument/2006/math">
                    <m:r>
                      <m:rPr>
                        <m:sty m:val="p"/>
                      </m:rPr>
                      <a:rPr lang="vi-VN" sz="3600" i="0">
                        <a:effectLst/>
                        <a:latin typeface="Cambria Math" panose="02040503050406030204" pitchFamily="18" charset="0"/>
                        <a:ea typeface="Calibri" panose="020F0502020204030204" pitchFamily="34" charset="0"/>
                        <a:cs typeface="Times New Roman" panose="02020603050405020304" pitchFamily="18" charset="0"/>
                      </a:rPr>
                      <m:t>A</m:t>
                    </m:r>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3600" i="0">
                            <a:effectLst/>
                            <a:latin typeface="Cambria Math" panose="02040503050406030204" pitchFamily="18" charset="0"/>
                            <a:ea typeface="Calibri" panose="020F0502020204030204" pitchFamily="34" charset="0"/>
                            <a:cs typeface="Times New Roman" panose="02020603050405020304" pitchFamily="18" charset="0"/>
                          </a:rPr>
                          <m:t>A</m:t>
                        </m:r>
                      </m:e>
                      <m:sup>
                        <m:r>
                          <a:rPr lang="vi-VN" sz="3600" i="0">
                            <a:effectLst/>
                            <a:latin typeface="Cambria Math" panose="02040503050406030204" pitchFamily="18" charset="0"/>
                            <a:ea typeface="Calibri" panose="020F0502020204030204" pitchFamily="34" charset="0"/>
                            <a:cs typeface="Times New Roman" panose="02020603050405020304" pitchFamily="18" charset="0"/>
                          </a:rPr>
                          <m:t>′</m:t>
                        </m:r>
                      </m:sup>
                    </m:sSup>
                    <m:r>
                      <a:rPr lang="vi-VN" sz="36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3600" i="0">
                        <a:effectLst/>
                        <a:latin typeface="Cambria Math" panose="02040503050406030204" pitchFamily="18" charset="0"/>
                        <a:ea typeface="Calibri" panose="020F0502020204030204" pitchFamily="34" charset="0"/>
                        <a:cs typeface="Times New Roman" panose="02020603050405020304" pitchFamily="18" charset="0"/>
                      </a:rPr>
                      <m:t>C</m:t>
                    </m:r>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vi-VN" sz="3600" i="0">
                            <a:effectLst/>
                            <a:latin typeface="Cambria Math" panose="02040503050406030204" pitchFamily="18" charset="0"/>
                            <a:ea typeface="Calibri" panose="020F0502020204030204" pitchFamily="34" charset="0"/>
                            <a:cs typeface="Times New Roman" panose="02020603050405020304" pitchFamily="18" charset="0"/>
                          </a:rPr>
                          <m:t>′</m:t>
                        </m:r>
                      </m:sup>
                    </m:sSup>
                  </m:oMath>
                </a14:m>
                <a:r>
                  <a:rPr lang="vi-VN" sz="3600">
                    <a:effectLst/>
                    <a:ea typeface="Calibri" panose="020F0502020204030204" pitchFamily="34" charset="0"/>
                    <a:cs typeface="Times New Roman" panose="02020603050405020304" pitchFamily="18" charset="0"/>
                  </a:rPr>
                  <a:t> và </a:t>
                </a:r>
                <a14:m>
                  <m:oMath xmlns:m="http://schemas.openxmlformats.org/officeDocument/2006/math">
                    <m:r>
                      <m:rPr>
                        <m:sty m:val="p"/>
                      </m:rPr>
                      <a:rPr lang="vi-VN" sz="3600" i="0">
                        <a:effectLst/>
                        <a:latin typeface="Cambria Math" panose="02040503050406030204" pitchFamily="18" charset="0"/>
                        <a:ea typeface="Calibri" panose="020F0502020204030204" pitchFamily="34" charset="0"/>
                        <a:cs typeface="Times New Roman" panose="02020603050405020304" pitchFamily="18" charset="0"/>
                      </a:rPr>
                      <m:t>A</m:t>
                    </m:r>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3600" i="0">
                            <a:effectLst/>
                            <a:latin typeface="Cambria Math" panose="02040503050406030204" pitchFamily="18" charset="0"/>
                            <a:ea typeface="Calibri" panose="020F0502020204030204" pitchFamily="34" charset="0"/>
                            <a:cs typeface="Times New Roman" panose="02020603050405020304" pitchFamily="18" charset="0"/>
                          </a:rPr>
                          <m:t>A</m:t>
                        </m:r>
                      </m:e>
                      <m:sup>
                        <m:r>
                          <a:rPr lang="vi-VN" sz="3600" i="0">
                            <a:effectLst/>
                            <a:latin typeface="Cambria Math" panose="02040503050406030204" pitchFamily="18" charset="0"/>
                            <a:ea typeface="Calibri" panose="020F0502020204030204" pitchFamily="34" charset="0"/>
                            <a:cs typeface="Times New Roman" panose="02020603050405020304" pitchFamily="18" charset="0"/>
                          </a:rPr>
                          <m:t>′</m:t>
                        </m:r>
                      </m:sup>
                    </m:sSup>
                    <m:r>
                      <a:rPr lang="vi-VN" sz="36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3600" i="0">
                        <a:effectLst/>
                        <a:latin typeface="Cambria Math" panose="02040503050406030204" pitchFamily="18" charset="0"/>
                        <a:ea typeface="Calibri" panose="020F0502020204030204" pitchFamily="34" charset="0"/>
                        <a:cs typeface="Times New Roman" panose="02020603050405020304" pitchFamily="18" charset="0"/>
                      </a:rPr>
                      <m:t>C</m:t>
                    </m:r>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vi-VN" sz="3600" i="0">
                            <a:effectLst/>
                            <a:latin typeface="Cambria Math" panose="02040503050406030204" pitchFamily="18" charset="0"/>
                            <a:ea typeface="Calibri" panose="020F0502020204030204" pitchFamily="34" charset="0"/>
                            <a:cs typeface="Times New Roman" panose="02020603050405020304" pitchFamily="18" charset="0"/>
                          </a:rPr>
                          <m:t>′</m:t>
                        </m:r>
                      </m:sup>
                    </m:sSup>
                  </m:oMath>
                </a14:m>
                <a:r>
                  <a:rPr lang="vi-VN" sz="3600">
                    <a:effectLst/>
                    <a:ea typeface="Calibri" panose="020F0502020204030204" pitchFamily="34" charset="0"/>
                    <a:cs typeface="Times New Roman" panose="02020603050405020304" pitchFamily="18" charset="0"/>
                  </a:rPr>
                  <a:t> (tính chất hình hộp) nên tứ giác </a:t>
                </a:r>
                <a14:m>
                  <m:oMath xmlns:m="http://schemas.openxmlformats.org/officeDocument/2006/math">
                    <m:r>
                      <m:rPr>
                        <m:sty m:val="p"/>
                      </m:rPr>
                      <a:rPr lang="vi-VN" sz="3600" i="0">
                        <a:effectLst/>
                        <a:latin typeface="Cambria Math" panose="02040503050406030204" pitchFamily="18" charset="0"/>
                        <a:ea typeface="Calibri" panose="020F0502020204030204" pitchFamily="34" charset="0"/>
                        <a:cs typeface="Times New Roman" panose="02020603050405020304" pitchFamily="18" charset="0"/>
                      </a:rPr>
                      <m:t>AC</m:t>
                    </m:r>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vi-VN" sz="3600" i="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3600" i="0">
                            <a:effectLst/>
                            <a:latin typeface="Cambria Math" panose="02040503050406030204" pitchFamily="18" charset="0"/>
                            <a:ea typeface="Calibri" panose="020F0502020204030204" pitchFamily="34" charset="0"/>
                            <a:cs typeface="Times New Roman" panose="02020603050405020304" pitchFamily="18" charset="0"/>
                          </a:rPr>
                          <m:t>A</m:t>
                        </m:r>
                      </m:e>
                      <m:sup>
                        <m:r>
                          <a:rPr lang="vi-VN" sz="3600" i="0">
                            <a:effectLst/>
                            <a:latin typeface="Cambria Math" panose="02040503050406030204" pitchFamily="18" charset="0"/>
                            <a:ea typeface="Calibri" panose="020F0502020204030204" pitchFamily="34" charset="0"/>
                            <a:cs typeface="Times New Roman" panose="02020603050405020304" pitchFamily="18" charset="0"/>
                          </a:rPr>
                          <m:t>′</m:t>
                        </m:r>
                      </m:sup>
                    </m:sSup>
                  </m:oMath>
                </a14:m>
                <a:r>
                  <a:rPr lang="vi-VN" sz="3600">
                    <a:effectLst/>
                    <a:ea typeface="Calibri" panose="020F0502020204030204" pitchFamily="34" charset="0"/>
                    <a:cs typeface="Times New Roman" panose="02020603050405020304" pitchFamily="18" charset="0"/>
                  </a:rPr>
                  <a:t> là hình bình hành. </a:t>
                </a:r>
                <a:endParaRPr lang="en-US" sz="3600">
                  <a:effectLs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en-US" sz="3600">
                    <a:effectLst/>
                    <a:latin typeface="Arial" panose="020B0604020202020204" pitchFamily="34" charset="0"/>
                    <a:ea typeface="Calibri" panose="020F0502020204030204" pitchFamily="34" charset="0"/>
                    <a:cs typeface="Arial" panose="020B0604020202020204" pitchFamily="34" charset="0"/>
                  </a:rPr>
                  <a:t>Do đó </a:t>
                </a:r>
                <a14:m>
                  <m:oMath xmlns:m="http://schemas.openxmlformats.org/officeDocument/2006/math">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AC</m:t>
                    </m:r>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3600">
                    <a:effectLst/>
                    <a:latin typeface="Arial" panose="020B0604020202020204" pitchFamily="34" charset="0"/>
                    <a:ea typeface="Calibri" panose="020F0502020204030204" pitchFamily="34" charset="0"/>
                    <a:cs typeface="Arial" panose="020B0604020202020204" pitchFamily="34" charset="0"/>
                  </a:rPr>
                  <a:t>, mà </a:t>
                </a:r>
                <a14:m>
                  <m:oMath xmlns:m="http://schemas.openxmlformats.org/officeDocument/2006/math">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D</m:t>
                        </m:r>
                      </m:e>
                    </m:d>
                  </m:oMath>
                </a14:m>
                <a:r>
                  <a:rPr lang="en-US" sz="3600">
                    <a:effectLst/>
                    <a:latin typeface="Arial" panose="020B0604020202020204" pitchFamily="34" charset="0"/>
                    <a:ea typeface="Calibri" panose="020F0502020204030204" pitchFamily="34" charset="0"/>
                    <a:cs typeface="Arial" panose="020B0604020202020204" pitchFamily="34" charset="0"/>
                  </a:rPr>
                  <a:t> suy ra </a:t>
                </a:r>
                <a14:m>
                  <m:oMath xmlns:m="http://schemas.openxmlformats.org/officeDocument/2006/math">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AC</m:t>
                    </m:r>
                    <m:r>
                      <a:rPr lang="en-US" sz="3600" i="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D</m:t>
                        </m:r>
                      </m:e>
                    </m:d>
                    <m:r>
                      <a:rPr lang="en-US" sz="3600" i="0">
                        <a:effectLst/>
                        <a:latin typeface="Cambria Math" panose="02040503050406030204" pitchFamily="18" charset="0"/>
                        <a:ea typeface="Calibri" panose="020F0502020204030204" pitchFamily="34" charset="0"/>
                        <a:cs typeface="Times New Roman" panose="02020603050405020304" pitchFamily="18" charset="0"/>
                      </a:rPr>
                      <m:t>(1)</m:t>
                    </m:r>
                  </m:oMath>
                </a14:m>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100"/>
                  </a:spcBef>
                  <a:spcAft>
                    <a:spcPts val="100"/>
                  </a:spcAft>
                </a:pPr>
                <a:r>
                  <a:rPr lang="en-US" sz="3600">
                    <a:effectLst/>
                    <a:latin typeface="Arial" panose="020B0604020202020204" pitchFamily="34" charset="0"/>
                    <a:ea typeface="Calibri" panose="020F0502020204030204" pitchFamily="34" charset="0"/>
                    <a:cs typeface="Arial" panose="020B0604020202020204" pitchFamily="34" charset="0"/>
                  </a:rPr>
                  <a:t>Tương tự, tứ giác </a:t>
                </a:r>
                <a14:m>
                  <m:oMath xmlns:m="http://schemas.openxmlformats.org/officeDocument/2006/math">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CD</m:t>
                    </m:r>
                  </m:oMath>
                </a14:m>
                <a:r>
                  <a:rPr lang="en-US" sz="3600">
                    <a:effectLst/>
                    <a:latin typeface="Arial" panose="020B0604020202020204" pitchFamily="34" charset="0"/>
                    <a:ea typeface="Calibri" panose="020F0502020204030204" pitchFamily="34" charset="0"/>
                    <a:cs typeface="Arial" panose="020B0604020202020204" pitchFamily="34" charset="0"/>
                  </a:rPr>
                  <a:t> cũng là hình bình hành nên </a:t>
                </a:r>
                <a14:m>
                  <m:oMath xmlns:m="http://schemas.openxmlformats.org/officeDocument/2006/math">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D</m:t>
                    </m:r>
                  </m:oMath>
                </a14:m>
                <a:r>
                  <a:rPr lang="en-US" sz="3600">
                    <a:effectLst/>
                    <a:latin typeface="Arial" panose="020B0604020202020204" pitchFamily="34" charset="0"/>
                    <a:ea typeface="Calibri" panose="020F0502020204030204" pitchFamily="34" charset="0"/>
                    <a:cs typeface="Arial" panose="020B0604020202020204" pitchFamily="34" charset="0"/>
                  </a:rPr>
                  <a:t> </a:t>
                </a:r>
              </a:p>
              <a:p>
                <a:pPr algn="just">
                  <a:lnSpc>
                    <a:spcPct val="150000"/>
                  </a:lnSpc>
                  <a:spcBef>
                    <a:spcPts val="100"/>
                  </a:spcBef>
                  <a:spcAft>
                    <a:spcPts val="100"/>
                  </a:spcAft>
                </a:pPr>
                <a:r>
                  <a:rPr lang="en-US" sz="3600">
                    <a:effectLst/>
                    <a:latin typeface="Arial" panose="020B0604020202020204" pitchFamily="34" charset="0"/>
                    <a:ea typeface="Calibri" panose="020F0502020204030204" pitchFamily="34" charset="0"/>
                    <a:cs typeface="Arial" panose="020B0604020202020204" pitchFamily="34" charset="0"/>
                  </a:rPr>
                  <a:t>mà </a:t>
                </a:r>
                <a14:m>
                  <m:oMath xmlns:m="http://schemas.openxmlformats.org/officeDocument/2006/math">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D</m:t>
                    </m:r>
                    <m:r>
                      <a:rPr lang="en-US" sz="3600" i="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D</m:t>
                        </m:r>
                      </m:e>
                    </m:d>
                  </m:oMath>
                </a14:m>
                <a:r>
                  <a:rPr lang="en-US" sz="3600">
                    <a:effectLst/>
                    <a:latin typeface="Arial" panose="020B0604020202020204" pitchFamily="34" charset="0"/>
                    <a:ea typeface="Calibri" panose="020F0502020204030204" pitchFamily="34" charset="0"/>
                    <a:cs typeface="Arial" panose="020B0604020202020204" pitchFamily="34" charset="0"/>
                  </a:rPr>
                  <a:t> suy ra </a:t>
                </a:r>
                <a14:m>
                  <m:oMath xmlns:m="http://schemas.openxmlformats.org/officeDocument/2006/math">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r>
                      <a:rPr lang="en-US" sz="3600" i="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D</m:t>
                        </m:r>
                      </m:e>
                    </m:d>
                    <m:r>
                      <a:rPr lang="en-US" sz="3600" i="0">
                        <a:effectLst/>
                        <a:latin typeface="Cambria Math" panose="02040503050406030204" pitchFamily="18" charset="0"/>
                        <a:ea typeface="Calibri" panose="020F0502020204030204" pitchFamily="34" charset="0"/>
                        <a:cs typeface="Times New Roman" panose="02020603050405020304" pitchFamily="18" charset="0"/>
                      </a:rPr>
                      <m:t>(2)</m:t>
                    </m:r>
                  </m:oMath>
                </a14:m>
                <a:r>
                  <a:rPr lang="en-US" sz="3600">
                    <a:effectLst/>
                    <a:latin typeface="Arial" panose="020B0604020202020204" pitchFamily="34" charset="0"/>
                    <a:ea typeface="Calibri" panose="020F0502020204030204" pitchFamily="34" charset="0"/>
                    <a:cs typeface="Arial" panose="020B0604020202020204" pitchFamily="34" charset="0"/>
                  </a:rPr>
                  <a:t> </a:t>
                </a:r>
              </a:p>
              <a:p>
                <a:pPr algn="just">
                  <a:lnSpc>
                    <a:spcPct val="150000"/>
                  </a:lnSpc>
                  <a:spcBef>
                    <a:spcPts val="100"/>
                  </a:spcBef>
                  <a:spcAft>
                    <a:spcPts val="100"/>
                  </a:spcAft>
                </a:pPr>
                <a:r>
                  <a:rPr lang="en-US" sz="3600">
                    <a:effectLst/>
                    <a:latin typeface="Arial" panose="020B0604020202020204" pitchFamily="34" charset="0"/>
                    <a:ea typeface="Calibri" panose="020F0502020204030204" pitchFamily="34" charset="0"/>
                    <a:cs typeface="Arial" panose="020B0604020202020204" pitchFamily="34" charset="0"/>
                  </a:rPr>
                  <a:t>Từ (1) và </a:t>
                </a:r>
                <a14:m>
                  <m:oMath xmlns:m="http://schemas.openxmlformats.org/officeDocument/2006/math">
                    <m:r>
                      <a:rPr lang="en-US" sz="3600" i="0">
                        <a:effectLst/>
                        <a:latin typeface="Cambria Math" panose="02040503050406030204" pitchFamily="18" charset="0"/>
                        <a:ea typeface="Calibri" panose="020F0502020204030204" pitchFamily="34" charset="0"/>
                        <a:cs typeface="Times New Roman" panose="02020603050405020304" pitchFamily="18" charset="0"/>
                      </a:rPr>
                      <m:t>(2)</m:t>
                    </m:r>
                  </m:oMath>
                </a14:m>
                <a:r>
                  <a:rPr lang="en-US" sz="3600">
                    <a:effectLst/>
                    <a:latin typeface="Arial" panose="020B0604020202020204" pitchFamily="34" charset="0"/>
                    <a:ea typeface="Calibri" panose="020F0502020204030204" pitchFamily="34" charset="0"/>
                    <a:cs typeface="Arial" panose="020B0604020202020204" pitchFamily="34" charset="0"/>
                  </a:rPr>
                  <a:t> suy ra </a:t>
                </a:r>
                <a14:m>
                  <m:oMath xmlns:m="http://schemas.openxmlformats.org/officeDocument/2006/math">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AC</m:t>
                        </m:r>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e>
                    </m:d>
                    <m:r>
                      <a:rPr lang="en-US" sz="3600" i="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D</m:t>
                        </m:r>
                      </m:e>
                    </m:d>
                  </m:oMath>
                </a14:m>
                <a:r>
                  <a:rPr lang="en-US" sz="360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9" name="Rectangle 8"/>
              <p:cNvSpPr>
                <a:spLocks noRot="1" noChangeAspect="1" noMove="1" noResize="1" noEditPoints="1" noAdjustHandles="1" noChangeArrowheads="1" noChangeShapeType="1" noTextEdit="1"/>
              </p:cNvSpPr>
              <p:nvPr/>
            </p:nvSpPr>
            <p:spPr>
              <a:xfrm>
                <a:off x="7220226" y="1257300"/>
                <a:ext cx="9696174" cy="8475525"/>
              </a:xfrm>
              <a:prstGeom prst="rect">
                <a:avLst/>
              </a:prstGeom>
              <a:blipFill>
                <a:blip r:embed="rId12"/>
                <a:stretch>
                  <a:fillRect l="-1886" r="-1886"/>
                </a:stretch>
              </a:blipFill>
            </p:spPr>
            <p:txBody>
              <a:bodyPr/>
              <a:lstStyle/>
              <a:p>
                <a:r>
                  <a:rPr lang="en-US">
                    <a:noFill/>
                  </a:rPr>
                  <a:t> </a:t>
                </a:r>
              </a:p>
            </p:txBody>
          </p:sp>
        </mc:Fallback>
      </mc:AlternateContent>
    </p:spTree>
    <p:extLst>
      <p:ext uri="{BB962C8B-B14F-4D97-AF65-F5344CB8AC3E}">
        <p14:creationId xmlns:p14="http://schemas.microsoft.com/office/powerpoint/2010/main" val="3052383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randombar(horizontal)">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wipe(left)">
                                      <p:cBhvr>
                                        <p:cTn id="22" dur="500"/>
                                        <p:tgtEl>
                                          <p:spTgt spid="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animEffect transition="in" filter="fade">
                                      <p:cBhvr>
                                        <p:cTn id="27" dur="500"/>
                                        <p:tgtEl>
                                          <p:spTgt spid="9">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9">
                                            <p:txEl>
                                              <p:pRg st="3" end="3"/>
                                            </p:txEl>
                                          </p:spTgt>
                                        </p:tgtEl>
                                        <p:attrNameLst>
                                          <p:attrName>style.visibility</p:attrName>
                                        </p:attrNameLst>
                                      </p:cBhvr>
                                      <p:to>
                                        <p:strVal val="visible"/>
                                      </p:to>
                                    </p:set>
                                    <p:animEffect transition="in" filter="wipe(down)">
                                      <p:cBhvr>
                                        <p:cTn id="32" dur="500"/>
                                        <p:tgtEl>
                                          <p:spTgt spid="9">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9">
                                            <p:txEl>
                                              <p:pRg st="4" end="4"/>
                                            </p:txEl>
                                          </p:spTgt>
                                        </p:tgtEl>
                                        <p:attrNameLst>
                                          <p:attrName>style.visibility</p:attrName>
                                        </p:attrNameLst>
                                      </p:cBhvr>
                                      <p:to>
                                        <p:strVal val="visible"/>
                                      </p:to>
                                    </p:set>
                                    <p:animEffect transition="in" filter="barn(inVertical)">
                                      <p:cBhvr>
                                        <p:cTn id="37"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609600" y="419100"/>
            <a:ext cx="17068799" cy="9409692"/>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Oval Callout 15"/>
          <p:cNvSpPr/>
          <p:nvPr/>
        </p:nvSpPr>
        <p:spPr>
          <a:xfrm>
            <a:off x="8362948" y="266700"/>
            <a:ext cx="1562101" cy="83820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p:cNvPicPr>
            <a:picLocks noChangeAspect="1"/>
          </p:cNvPicPr>
          <p:nvPr/>
        </p:nvPicPr>
        <p:blipFill>
          <a:blip r:embed="rId3">
            <a:biLevel thresh="75000"/>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1100224" y="1485900"/>
            <a:ext cx="5686805" cy="4724400"/>
          </a:xfrm>
          <a:prstGeom prst="rect">
            <a:avLst/>
          </a:prstGeom>
        </p:spPr>
      </p:pic>
      <p:pic>
        <p:nvPicPr>
          <p:cNvPr id="20"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50317">
            <a:off x="809354" y="419495"/>
            <a:ext cx="1178057" cy="1778200"/>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7220226" y="1257300"/>
                <a:ext cx="10229574" cy="7576626"/>
              </a:xfrm>
              <a:prstGeom prst="rect">
                <a:avLst/>
              </a:prstGeom>
            </p:spPr>
            <p:txBody>
              <a:bodyPr wrap="square">
                <a:spAutoFit/>
              </a:bodyPr>
              <a:lstStyle/>
              <a:p>
                <a:pPr lvl="0" algn="just">
                  <a:lnSpc>
                    <a:spcPct val="150000"/>
                  </a:lnSpc>
                  <a:defRPr/>
                </a:pP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b) Gọi </a:t>
                </a:r>
                <a14:m>
                  <m:oMath xmlns:m="http://schemas.openxmlformats.org/officeDocument/2006/math">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lần lượt là tâm của các hình bình hành </a:t>
                </a:r>
                <a14:m>
                  <m:oMath xmlns:m="http://schemas.openxmlformats.org/officeDocument/2006/math">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ABCD</m:t>
                    </m:r>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C</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D</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a:t>
                </a:r>
              </a:p>
              <a:p>
                <a:pPr lvl="0" algn="just">
                  <a:lnSpc>
                    <a:spcPct val="150000"/>
                  </a:lnSpc>
                  <a:defRPr/>
                </a:pP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Trong mặt phẳng </a:t>
                </a:r>
                <a14:m>
                  <m:oMath xmlns:m="http://schemas.openxmlformats.org/officeDocument/2006/math">
                    <m:d>
                      <m:d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BD</m:t>
                        </m:r>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D</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e>
                    </m:d>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gọi </a:t>
                </a:r>
                <a14:m>
                  <m:oMath xmlns:m="http://schemas.openxmlformats.org/officeDocument/2006/math">
                    <m:sSub>
                      <m:sSub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G</m:t>
                        </m:r>
                      </m:e>
                      <m:sub>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G</m:t>
                        </m:r>
                      </m:e>
                      <m:sub>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Sub>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lần lượt là giao điểm của </a:t>
                </a:r>
                <a14:m>
                  <m:oMath xmlns:m="http://schemas.openxmlformats.org/officeDocument/2006/math">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D</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 với </a:t>
                </a:r>
                <a14:m>
                  <m:oMath xmlns:m="http://schemas.openxmlformats.org/officeDocument/2006/math">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D</m:t>
                    </m:r>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a:t>
                </a:r>
              </a:p>
              <a:p>
                <a:pPr lvl="0" algn="just">
                  <a:lnSpc>
                    <a:spcPct val="150000"/>
                  </a:lnSpc>
                  <a:defRPr/>
                </a:pP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Khi đó </a:t>
                </a:r>
                <a14:m>
                  <m:oMath xmlns:m="http://schemas.openxmlformats.org/officeDocument/2006/math">
                    <m:sSub>
                      <m:sSub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G</m:t>
                        </m:r>
                      </m:e>
                      <m:sub>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D</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AC</m:t>
                        </m:r>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e>
                    </m:d>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sSub>
                      <m:sSub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G</m:t>
                        </m:r>
                      </m:e>
                      <m:sub>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Sub>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D</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C</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D</m:t>
                        </m:r>
                      </m:e>
                    </m:d>
                  </m:oMath>
                </a14:m>
                <a:endParaRPr lang="en-US" sz="36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defRPr/>
                </a:pP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Mà </a:t>
                </a:r>
                <a14:m>
                  <m:oMath xmlns:m="http://schemas.openxmlformats.org/officeDocument/2006/math">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BD</m:t>
                    </m:r>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D</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f>
                      <m:f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G</m:t>
                            </m:r>
                          </m:e>
                          <m:sub>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num>
                      <m:den>
                        <m:sSub>
                          <m:sSub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G</m:t>
                            </m:r>
                          </m:e>
                          <m:sub>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den>
                    </m:f>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OB</m:t>
                        </m:r>
                      </m:num>
                      <m:den>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D</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den>
                    </m:f>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OB</m:t>
                        </m:r>
                      </m:num>
                      <m:den>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BD</m:t>
                        </m:r>
                      </m:den>
                    </m:f>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a:t>
                </a:r>
              </a:p>
              <a:p>
                <a:pPr lvl="0" algn="just">
                  <a:lnSpc>
                    <a:spcPct val="150000"/>
                  </a:lnSpc>
                  <a:defRPr/>
                </a:pP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Xét tam giác </a:t>
                </a:r>
                <a14:m>
                  <m:oMath xmlns:m="http://schemas.openxmlformats.org/officeDocument/2006/math">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C</m:t>
                    </m:r>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có trung tuyến </a:t>
                </a:r>
                <a14:m>
                  <m:oMath xmlns:m="http://schemas.openxmlformats.org/officeDocument/2006/math">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f>
                      <m:f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G</m:t>
                            </m:r>
                          </m:e>
                          <m:sub>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num>
                      <m:den>
                        <m:sSub>
                          <m:sSub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G</m:t>
                            </m:r>
                          </m:e>
                          <m:sub>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den>
                    </m:f>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a:t>
                </a:r>
              </a:p>
              <a:p>
                <a:pPr lvl="0" algn="just">
                  <a:lnSpc>
                    <a:spcPct val="150000"/>
                  </a:lnSpc>
                  <a:defRPr/>
                </a:pP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Do đó </a:t>
                </a:r>
                <a14:m>
                  <m:oMath xmlns:m="http://schemas.openxmlformats.org/officeDocument/2006/math">
                    <m:sSub>
                      <m:sSub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G</m:t>
                        </m:r>
                      </m:e>
                      <m:sub>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là trọng tâm của tam giác </a:t>
                </a:r>
                <a14:m>
                  <m:oMath xmlns:m="http://schemas.openxmlformats.org/officeDocument/2006/math">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C</m:t>
                    </m:r>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9" name="Rectangle 8"/>
              <p:cNvSpPr>
                <a:spLocks noRot="1" noChangeAspect="1" noMove="1" noResize="1" noEditPoints="1" noAdjustHandles="1" noChangeArrowheads="1" noChangeShapeType="1" noTextEdit="1"/>
              </p:cNvSpPr>
              <p:nvPr/>
            </p:nvSpPr>
            <p:spPr>
              <a:xfrm>
                <a:off x="7220226" y="1257300"/>
                <a:ext cx="10229574" cy="7576626"/>
              </a:xfrm>
              <a:prstGeom prst="rect">
                <a:avLst/>
              </a:prstGeom>
              <a:blipFill>
                <a:blip r:embed="rId7"/>
                <a:stretch>
                  <a:fillRect l="-1787" r="-1787" b="-20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1676400" y="8801100"/>
                <a:ext cx="16267985" cy="923330"/>
              </a:xfrm>
              <a:prstGeom prst="rect">
                <a:avLst/>
              </a:prstGeom>
            </p:spPr>
            <p:txBody>
              <a:bodyPr wrap="square">
                <a:spAutoFit/>
              </a:bodyPr>
              <a:lstStyle/>
              <a:p>
                <a:pPr lvl="0" algn="just">
                  <a:lnSpc>
                    <a:spcPct val="150000"/>
                  </a:lnSpc>
                  <a:defRPr/>
                </a:pP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Chứng minh tương tự, ta cũng có </a:t>
                </a:r>
                <a14:m>
                  <m:oMath xmlns:m="http://schemas.openxmlformats.org/officeDocument/2006/math">
                    <m:sSub>
                      <m:sSub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G</m:t>
                        </m:r>
                      </m:e>
                      <m:sub>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Sub>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là trọng tâm của tam giác </a:t>
                </a:r>
                <a14:m>
                  <m:oMath xmlns:m="http://schemas.openxmlformats.org/officeDocument/2006/math">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C</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D</m:t>
                    </m:r>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3" name="Rectangle 2"/>
              <p:cNvSpPr>
                <a:spLocks noRot="1" noChangeAspect="1" noMove="1" noResize="1" noEditPoints="1" noAdjustHandles="1" noChangeArrowheads="1" noChangeShapeType="1" noTextEdit="1"/>
              </p:cNvSpPr>
              <p:nvPr/>
            </p:nvSpPr>
            <p:spPr>
              <a:xfrm>
                <a:off x="1676400" y="8801100"/>
                <a:ext cx="16267985" cy="923330"/>
              </a:xfrm>
              <a:prstGeom prst="rect">
                <a:avLst/>
              </a:prstGeom>
              <a:blipFill>
                <a:blip r:embed="rId8"/>
                <a:stretch>
                  <a:fillRect l="-1124" b="-13245"/>
                </a:stretch>
              </a:blipFill>
            </p:spPr>
            <p:txBody>
              <a:bodyPr/>
              <a:lstStyle/>
              <a:p>
                <a:r>
                  <a:rPr lang="en-US">
                    <a:noFill/>
                  </a:rPr>
                  <a:t> </a:t>
                </a:r>
              </a:p>
            </p:txBody>
          </p:sp>
        </mc:Fallback>
      </mc:AlternateContent>
    </p:spTree>
    <p:extLst>
      <p:ext uri="{BB962C8B-B14F-4D97-AF65-F5344CB8AC3E}">
        <p14:creationId xmlns:p14="http://schemas.microsoft.com/office/powerpoint/2010/main" val="1059835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randombar(horizont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down)">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wipe(left)">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barn(inVertical)">
                                      <p:cBhvr>
                                        <p:cTn id="32" dur="500"/>
                                        <p:tgtEl>
                                          <p:spTgt spid="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3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609600" y="419100"/>
            <a:ext cx="17068799" cy="9409692"/>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Oval Callout 15"/>
          <p:cNvSpPr/>
          <p:nvPr/>
        </p:nvSpPr>
        <p:spPr>
          <a:xfrm>
            <a:off x="8362948" y="266700"/>
            <a:ext cx="1562101" cy="83820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p:cNvPicPr>
            <a:picLocks noChangeAspect="1"/>
          </p:cNvPicPr>
          <p:nvPr/>
        </p:nvPicPr>
        <p:blipFill>
          <a:blip r:embed="rId3">
            <a:biLevel thresh="75000"/>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1100224" y="1485900"/>
            <a:ext cx="5686805" cy="4724400"/>
          </a:xfrm>
          <a:prstGeom prst="rect">
            <a:avLst/>
          </a:prstGeom>
        </p:spPr>
      </p:pic>
      <p:pic>
        <p:nvPicPr>
          <p:cNvPr id="20"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50317">
            <a:off x="809354" y="419495"/>
            <a:ext cx="1178057" cy="1778200"/>
          </a:xfrm>
          <a:prstGeom prst="rect">
            <a:avLst/>
          </a:prstGeom>
        </p:spPr>
      </p:pic>
      <mc:AlternateContent xmlns:mc="http://schemas.openxmlformats.org/markup-compatibility/2006" xmlns:a14="http://schemas.microsoft.com/office/drawing/2010/main">
        <mc:Choice Requires="a14">
          <p:sp>
            <p:nvSpPr>
              <p:cNvPr id="10" name="Rectangle 9"/>
              <p:cNvSpPr/>
              <p:nvPr/>
            </p:nvSpPr>
            <p:spPr>
              <a:xfrm>
                <a:off x="7734001" y="1333500"/>
                <a:ext cx="9094594" cy="1131848"/>
              </a:xfrm>
              <a:prstGeom prst="rect">
                <a:avLst/>
              </a:prstGeom>
            </p:spPr>
            <p:txBody>
              <a:bodyPr wrap="square">
                <a:spAutoFit/>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 Trong mặt phẳng </a:t>
                </a:r>
                <a14:m>
                  <m:oMath xmlns:m="http://schemas.openxmlformats.org/officeDocument/2006/math">
                    <m:d>
                      <m:d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BD</m:t>
                        </m:r>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D</m:t>
                            </m:r>
                          </m:e>
                          <m:sup>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up>
                        </m:sSup>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B</m:t>
                            </m:r>
                          </m:e>
                          <m:sup>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up>
                        </m:sSup>
                      </m:e>
                    </m:d>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có </a:t>
                </a:r>
                <a14:m>
                  <m:oMath xmlns:m="http://schemas.openxmlformats.org/officeDocument/2006/math">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BD</m:t>
                    </m:r>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B</m:t>
                        </m:r>
                      </m:e>
                      <m:sup>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up>
                    </m:sSup>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D</m:t>
                        </m:r>
                      </m:e>
                      <m:sup>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up>
                    </m:sSup>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p:txBody>
          </p:sp>
        </mc:Choice>
        <mc:Fallback xmlns="">
          <p:sp>
            <p:nvSpPr>
              <p:cNvPr id="10" name="Rectangle 9"/>
              <p:cNvSpPr>
                <a:spLocks noRot="1" noChangeAspect="1" noMove="1" noResize="1" noEditPoints="1" noAdjustHandles="1" noChangeArrowheads="1" noChangeShapeType="1" noTextEdit="1"/>
              </p:cNvSpPr>
              <p:nvPr/>
            </p:nvSpPr>
            <p:spPr>
              <a:xfrm>
                <a:off x="7734001" y="1333500"/>
                <a:ext cx="9094594" cy="1131848"/>
              </a:xfrm>
              <a:prstGeom prst="rect">
                <a:avLst/>
              </a:prstGeom>
              <a:blipFill>
                <a:blip r:embed="rId7"/>
                <a:stretch>
                  <a:fillRect l="-2078" b="-1081"/>
                </a:stretch>
              </a:blipFill>
            </p:spPr>
            <p:txBody>
              <a:bodyPr/>
              <a:lstStyle/>
              <a:p>
                <a:r>
                  <a:rPr lang="en-US">
                    <a:noFill/>
                  </a:rPr>
                  <a:t> </a:t>
                </a:r>
              </a:p>
            </p:txBody>
          </p:sp>
        </mc:Fallback>
      </mc:AlternateContent>
      <p:pic>
        <p:nvPicPr>
          <p:cNvPr id="11"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50943">
            <a:off x="15954948" y="8801045"/>
            <a:ext cx="1663829" cy="1108526"/>
          </a:xfrm>
          <a:prstGeom prst="rect">
            <a:avLst/>
          </a:prstGeom>
        </p:spPr>
      </p:pic>
      <p:grpSp>
        <p:nvGrpSpPr>
          <p:cNvPr id="15" name="Group 14"/>
          <p:cNvGrpSpPr/>
          <p:nvPr/>
        </p:nvGrpSpPr>
        <p:grpSpPr>
          <a:xfrm>
            <a:off x="8337987" y="2936985"/>
            <a:ext cx="7466834" cy="1223733"/>
            <a:chOff x="5410200" y="6967767"/>
            <a:chExt cx="7466834" cy="1223733"/>
          </a:xfrm>
        </p:grpSpPr>
        <p:grpSp>
          <p:nvGrpSpPr>
            <p:cNvPr id="7" name="Group 6"/>
            <p:cNvGrpSpPr/>
            <p:nvPr/>
          </p:nvGrpSpPr>
          <p:grpSpPr>
            <a:xfrm>
              <a:off x="5410200" y="6967767"/>
              <a:ext cx="4502817" cy="1223733"/>
              <a:chOff x="5410200" y="6629400"/>
              <a:chExt cx="4502817" cy="1223733"/>
            </a:xfrm>
          </p:grpSpPr>
          <mc:AlternateContent xmlns:mc="http://schemas.openxmlformats.org/markup-compatibility/2006" xmlns:a14="http://schemas.microsoft.com/office/drawing/2010/main">
            <mc:Choice Requires="a14">
              <p:sp>
                <p:nvSpPr>
                  <p:cNvPr id="4" name="Rectangle 3"/>
                  <p:cNvSpPr/>
                  <p:nvPr/>
                </p:nvSpPr>
                <p:spPr>
                  <a:xfrm>
                    <a:off x="6353516" y="6629400"/>
                    <a:ext cx="3559501" cy="122373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sSub>
                                <m:sSub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G</m:t>
                                  </m:r>
                                </m:e>
                                <m:sub>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num>
                            <m:den>
                              <m:sSub>
                                <m:sSub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G</m:t>
                                  </m:r>
                                </m:e>
                                <m:sub>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D</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den>
                          </m:f>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OB</m:t>
                              </m:r>
                            </m:num>
                            <m:den>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D</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den>
                          </m:f>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oMath>
                      </m:oMathPara>
                    </a14:m>
                    <a:endParaRPr lang="en-US"/>
                  </a:p>
                </p:txBody>
              </p:sp>
            </mc:Choice>
            <mc:Fallback xmlns="">
              <p:sp>
                <p:nvSpPr>
                  <p:cNvPr id="4" name="Rectangle 3"/>
                  <p:cNvSpPr>
                    <a:spLocks noRot="1" noChangeAspect="1" noMove="1" noResize="1" noEditPoints="1" noAdjustHandles="1" noChangeArrowheads="1" noChangeShapeType="1" noTextEdit="1"/>
                  </p:cNvSpPr>
                  <p:nvPr/>
                </p:nvSpPr>
                <p:spPr>
                  <a:xfrm>
                    <a:off x="6353516" y="6629400"/>
                    <a:ext cx="3559501" cy="1223733"/>
                  </a:xfrm>
                  <a:prstGeom prst="rect">
                    <a:avLst/>
                  </a:prstGeom>
                  <a:blipFill>
                    <a:blip r:embed="rId11"/>
                    <a:stretch>
                      <a:fillRect/>
                    </a:stretch>
                  </a:blipFill>
                </p:spPr>
                <p:txBody>
                  <a:bodyPr/>
                  <a:lstStyle/>
                  <a:p>
                    <a:r>
                      <a:rPr lang="en-US">
                        <a:noFill/>
                      </a:rPr>
                      <a:t> </a:t>
                    </a:r>
                  </a:p>
                </p:txBody>
              </p:sp>
            </mc:Fallback>
          </mc:AlternateContent>
          <p:sp>
            <p:nvSpPr>
              <p:cNvPr id="6" name="Rectangle 5"/>
              <p:cNvSpPr/>
              <p:nvPr/>
            </p:nvSpPr>
            <p:spPr>
              <a:xfrm>
                <a:off x="5410200" y="6953934"/>
                <a:ext cx="1082348" cy="646331"/>
              </a:xfrm>
              <a:prstGeom prst="rect">
                <a:avLst/>
              </a:prstGeom>
            </p:spPr>
            <p:txBody>
              <a:bodyPr wrap="none">
                <a:spAutoFit/>
              </a:bodyPr>
              <a:lstStyle/>
              <a:p>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nên </a:t>
                </a:r>
                <a:endParaRPr lang="en-US"/>
              </a:p>
            </p:txBody>
          </p:sp>
        </p:grpSp>
        <p:grpSp>
          <p:nvGrpSpPr>
            <p:cNvPr id="14" name="Group 13"/>
            <p:cNvGrpSpPr/>
            <p:nvPr/>
          </p:nvGrpSpPr>
          <p:grpSpPr>
            <a:xfrm>
              <a:off x="9972681" y="6967767"/>
              <a:ext cx="2904353" cy="1133067"/>
              <a:chOff x="11245263" y="7084501"/>
              <a:chExt cx="2904353" cy="1133067"/>
            </a:xfrm>
          </p:grpSpPr>
          <mc:AlternateContent xmlns:mc="http://schemas.openxmlformats.org/markup-compatibility/2006" xmlns:a14="http://schemas.microsoft.com/office/drawing/2010/main">
            <mc:Choice Requires="a14">
              <p:sp>
                <p:nvSpPr>
                  <p:cNvPr id="12" name="Rectangle 11"/>
                  <p:cNvSpPr/>
                  <p:nvPr/>
                </p:nvSpPr>
                <p:spPr>
                  <a:xfrm>
                    <a:off x="12236464" y="7084501"/>
                    <a:ext cx="1913152" cy="113306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sSub>
                                <m:sSub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G</m:t>
                                  </m:r>
                                </m:e>
                                <m:sub>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num>
                            <m:den>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D</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den>
                          </m:f>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oMath>
                      </m:oMathPara>
                    </a14:m>
                    <a:endParaRPr lang="en-US"/>
                  </a:p>
                </p:txBody>
              </p:sp>
            </mc:Choice>
            <mc:Fallback xmlns="">
              <p:sp>
                <p:nvSpPr>
                  <p:cNvPr id="12" name="Rectangle 11"/>
                  <p:cNvSpPr>
                    <a:spLocks noRot="1" noChangeAspect="1" noMove="1" noResize="1" noEditPoints="1" noAdjustHandles="1" noChangeArrowheads="1" noChangeShapeType="1" noTextEdit="1"/>
                  </p:cNvSpPr>
                  <p:nvPr/>
                </p:nvSpPr>
                <p:spPr>
                  <a:xfrm>
                    <a:off x="12236464" y="7084501"/>
                    <a:ext cx="1913152" cy="1133067"/>
                  </a:xfrm>
                  <a:prstGeom prst="rect">
                    <a:avLst/>
                  </a:prstGeom>
                  <a:blipFill>
                    <a:blip r:embed="rId12"/>
                    <a:stretch>
                      <a:fillRect/>
                    </a:stretch>
                  </a:blipFill>
                </p:spPr>
                <p:txBody>
                  <a:bodyPr/>
                  <a:lstStyle/>
                  <a:p>
                    <a:r>
                      <a:rPr lang="en-US">
                        <a:noFill/>
                      </a:rPr>
                      <a:t> </a:t>
                    </a:r>
                  </a:p>
                </p:txBody>
              </p:sp>
            </mc:Fallback>
          </mc:AlternateContent>
          <p:sp>
            <p:nvSpPr>
              <p:cNvPr id="13" name="Rectangle 12"/>
              <p:cNvSpPr/>
              <p:nvPr/>
            </p:nvSpPr>
            <p:spPr>
              <a:xfrm>
                <a:off x="11245263" y="7191970"/>
                <a:ext cx="928459" cy="923330"/>
              </a:xfrm>
              <a:prstGeom prst="rect">
                <a:avLst/>
              </a:prstGeom>
            </p:spPr>
            <p:txBody>
              <a:bodyPr wrap="none">
                <a:spAutoFit/>
              </a:bodyPr>
              <a:lstStyle/>
              <a:p>
                <a:pPr lvl="0">
                  <a:lnSpc>
                    <a:spcPct val="150000"/>
                  </a:lnSpc>
                  <a:spcBef>
                    <a:spcPts val="600"/>
                  </a:spcBef>
                  <a:spcAft>
                    <a:spcPts val="600"/>
                  </a:spcAft>
                  <a:defRPr/>
                </a:pP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hay</a:t>
                </a:r>
              </a:p>
            </p:txBody>
          </p:sp>
        </p:grpSp>
      </p:grpSp>
      <mc:AlternateContent xmlns:mc="http://schemas.openxmlformats.org/markup-compatibility/2006" xmlns:a14="http://schemas.microsoft.com/office/drawing/2010/main">
        <mc:Choice Requires="a14">
          <p:sp>
            <p:nvSpPr>
              <p:cNvPr id="18" name="Rectangle 17"/>
              <p:cNvSpPr/>
              <p:nvPr/>
            </p:nvSpPr>
            <p:spPr>
              <a:xfrm>
                <a:off x="8341892" y="5446059"/>
                <a:ext cx="9144000" cy="1908215"/>
              </a:xfrm>
              <a:prstGeom prst="rect">
                <a:avLst/>
              </a:prstGeom>
            </p:spPr>
            <p:txBody>
              <a:bodyPr>
                <a:spAutoFit/>
              </a:bodyPr>
              <a:lstStyle/>
              <a:p>
                <a:pPr lvl="0">
                  <a:lnSpc>
                    <a:spcPct val="150000"/>
                  </a:lnSpc>
                  <a:spcBef>
                    <a:spcPts val="600"/>
                  </a:spcBef>
                  <a:spcAft>
                    <a:spcPts val="600"/>
                  </a:spcAft>
                  <a:defRPr/>
                </a:pPr>
                <a:endParaRPr lang="en-US" sz="36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nSpc>
                    <a:spcPct val="150000"/>
                  </a:lnSpc>
                  <a:spcBef>
                    <a:spcPts val="600"/>
                  </a:spcBef>
                  <a:spcAft>
                    <a:spcPts val="600"/>
                  </a:spcAft>
                  <a:defRPr/>
                </a:pP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Từ đó suy ra </a:t>
                </a:r>
                <a14:m>
                  <m:oMath xmlns:m="http://schemas.openxmlformats.org/officeDocument/2006/math">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sSub>
                      <m:sSub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G</m:t>
                        </m:r>
                      </m:e>
                      <m:sub>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G</m:t>
                        </m:r>
                      </m:e>
                      <m:sub>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sSub>
                      <m:sSub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G</m:t>
                        </m:r>
                      </m:e>
                      <m:sub>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Sub>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G</m:t>
                        </m:r>
                      </m:e>
                      <m:sub>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Sub>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D</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18" name="Rectangle 17"/>
              <p:cNvSpPr>
                <a:spLocks noRot="1" noChangeAspect="1" noMove="1" noResize="1" noEditPoints="1" noAdjustHandles="1" noChangeArrowheads="1" noChangeShapeType="1" noTextEdit="1"/>
              </p:cNvSpPr>
              <p:nvPr/>
            </p:nvSpPr>
            <p:spPr>
              <a:xfrm>
                <a:off x="8341892" y="5446059"/>
                <a:ext cx="9144000" cy="1908215"/>
              </a:xfrm>
              <a:prstGeom prst="rect">
                <a:avLst/>
              </a:prstGeom>
              <a:blipFill>
                <a:blip r:embed="rId13"/>
                <a:stretch>
                  <a:fillRect l="-2000" b="-5751"/>
                </a:stretch>
              </a:blipFill>
            </p:spPr>
            <p:txBody>
              <a:bodyPr/>
              <a:lstStyle/>
              <a:p>
                <a:r>
                  <a:rPr lang="en-US">
                    <a:noFill/>
                  </a:rPr>
                  <a:t> </a:t>
                </a:r>
              </a:p>
            </p:txBody>
          </p:sp>
        </mc:Fallback>
      </mc:AlternateContent>
      <p:grpSp>
        <p:nvGrpSpPr>
          <p:cNvPr id="21" name="Group 20"/>
          <p:cNvGrpSpPr/>
          <p:nvPr/>
        </p:nvGrpSpPr>
        <p:grpSpPr>
          <a:xfrm>
            <a:off x="8268804" y="4740245"/>
            <a:ext cx="9144000" cy="1165255"/>
            <a:chOff x="8362948" y="4305300"/>
            <a:chExt cx="9144000" cy="1165255"/>
          </a:xfrm>
        </p:grpSpPr>
        <p:sp>
          <p:nvSpPr>
            <p:cNvPr id="17" name="Rectangle 16"/>
            <p:cNvSpPr/>
            <p:nvPr/>
          </p:nvSpPr>
          <p:spPr>
            <a:xfrm>
              <a:off x="8362948" y="4462786"/>
              <a:ext cx="9144000" cy="820674"/>
            </a:xfrm>
            <a:prstGeom prst="rect">
              <a:avLst/>
            </a:prstGeom>
          </p:spPr>
          <p:txBody>
            <a:bodyPr>
              <a:spAutoFit/>
            </a:bodyPr>
            <a:lstStyle/>
            <a:p>
              <a:pPr lvl="0">
                <a:lnSpc>
                  <a:spcPct val="150000"/>
                </a:lnSpc>
                <a:spcBef>
                  <a:spcPts val="600"/>
                </a:spcBef>
                <a:spcAft>
                  <a:spcPts val="600"/>
                </a:spcAft>
                <a:defRPr/>
              </a:pP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Tương tự, ta cũng có</a:t>
              </a:r>
            </a:p>
          </p:txBody>
        </p:sp>
        <mc:AlternateContent xmlns:mc="http://schemas.openxmlformats.org/markup-compatibility/2006" xmlns:a14="http://schemas.microsoft.com/office/drawing/2010/main">
          <mc:Choice Requires="a14">
            <p:sp>
              <p:nvSpPr>
                <p:cNvPr id="19" name="Rectangle 18"/>
                <p:cNvSpPr/>
                <p:nvPr/>
              </p:nvSpPr>
              <p:spPr>
                <a:xfrm>
                  <a:off x="12868878" y="4305300"/>
                  <a:ext cx="2087303" cy="116525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D</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sSub>
                              <m:sSub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G</m:t>
                                </m:r>
                              </m:e>
                              <m:sub>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Sub>
                          </m:num>
                          <m:den>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D</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den>
                        </m:f>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oMath>
                    </m:oMathPara>
                  </a14:m>
                  <a:endParaRPr lang="en-US"/>
                </a:p>
              </p:txBody>
            </p:sp>
          </mc:Choice>
          <mc:Fallback xmlns="">
            <p:sp>
              <p:nvSpPr>
                <p:cNvPr id="19" name="Rectangle 18"/>
                <p:cNvSpPr>
                  <a:spLocks noRot="1" noChangeAspect="1" noMove="1" noResize="1" noEditPoints="1" noAdjustHandles="1" noChangeArrowheads="1" noChangeShapeType="1" noTextEdit="1"/>
                </p:cNvSpPr>
                <p:nvPr/>
              </p:nvSpPr>
              <p:spPr>
                <a:xfrm>
                  <a:off x="12868878" y="4305300"/>
                  <a:ext cx="2087303" cy="1165255"/>
                </a:xfrm>
                <a:prstGeom prst="rect">
                  <a:avLst/>
                </a:prstGeom>
                <a:blipFill>
                  <a:blip r:embed="rId14"/>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951194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randombar(horizont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0237" b="30237"/>
          <a:stretch>
            <a:fillRect/>
          </a:stretch>
        </p:blipFill>
        <p:spPr>
          <a:xfrm>
            <a:off x="0" y="0"/>
            <a:ext cx="18288000" cy="10287000"/>
          </a:xfrm>
          <a:prstGeom prst="rect">
            <a:avLst/>
          </a:prstGeom>
        </p:spPr>
      </p:pic>
      <p:sp>
        <p:nvSpPr>
          <p:cNvPr id="8" name="Rounded Rectangle 7"/>
          <p:cNvSpPr/>
          <p:nvPr/>
        </p:nvSpPr>
        <p:spPr>
          <a:xfrm>
            <a:off x="533400" y="495300"/>
            <a:ext cx="17202150" cy="9328484"/>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84310">
            <a:off x="620527" y="479837"/>
            <a:ext cx="1281917" cy="1389612"/>
          </a:xfrm>
          <a:prstGeom prst="rect">
            <a:avLst/>
          </a:prstGeom>
        </p:spPr>
      </p:pic>
      <mc:AlternateContent xmlns:mc="http://schemas.openxmlformats.org/markup-compatibility/2006" xmlns:a14="http://schemas.microsoft.com/office/drawing/2010/main">
        <mc:Choice Requires="a14">
          <p:sp>
            <p:nvSpPr>
              <p:cNvPr id="12" name="Rectangle 11"/>
              <p:cNvSpPr/>
              <p:nvPr/>
            </p:nvSpPr>
            <p:spPr>
              <a:xfrm>
                <a:off x="1261486" y="2629179"/>
                <a:ext cx="15735300" cy="6248121"/>
              </a:xfrm>
              <a:prstGeom prst="rect">
                <a:avLst/>
              </a:prstGeom>
            </p:spPr>
            <p:txBody>
              <a:bodyPr wrap="square">
                <a:spAutoFit/>
              </a:bodyPr>
              <a:lstStyle/>
              <a:p>
                <a:pPr lvl="0" algn="just">
                  <a:lnSpc>
                    <a:spcPct val="150000"/>
                  </a:lnSpc>
                  <a:spcBef>
                    <a:spcPts val="600"/>
                  </a:spcBef>
                  <a:spcAft>
                    <a:spcPts val="600"/>
                  </a:spcAft>
                  <a:defRPr/>
                </a:pPr>
                <a:r>
                  <a:rPr lang="vi-VN" sz="3800">
                    <a:solidFill>
                      <a:prstClr val="black"/>
                    </a:solidFill>
                  </a:rPr>
                  <a:t>Cho hình hộp </a:t>
                </a:r>
                <a14:m>
                  <m:oMath xmlns:m="http://schemas.openxmlformats.org/officeDocument/2006/math">
                    <m:r>
                      <m:rPr>
                        <m:sty m:val="p"/>
                      </m:rPr>
                      <a:rPr lang="vi-VN" sz="3800" i="0" smtClean="0">
                        <a:solidFill>
                          <a:prstClr val="black"/>
                        </a:solidFill>
                        <a:latin typeface="Cambria Math" panose="02040503050406030204" pitchFamily="18" charset="0"/>
                      </a:rPr>
                      <m:t>ABCD</m:t>
                    </m:r>
                    <m:r>
                      <a:rPr lang="vi-VN" sz="3800" i="0" smtClean="0">
                        <a:solidFill>
                          <a:prstClr val="black"/>
                        </a:solidFill>
                        <a:latin typeface="Cambria Math" panose="02040503050406030204" pitchFamily="18" charset="0"/>
                      </a:rPr>
                      <m:t>.</m:t>
                    </m:r>
                    <m:r>
                      <m:rPr>
                        <m:sty m:val="p"/>
                      </m:rPr>
                      <a:rPr lang="vi-VN" sz="3800" i="0" smtClean="0">
                        <a:solidFill>
                          <a:prstClr val="black"/>
                        </a:solidFill>
                        <a:latin typeface="Cambria Math" panose="02040503050406030204" pitchFamily="18" charset="0"/>
                      </a:rPr>
                      <m:t>A</m:t>
                    </m:r>
                    <m:r>
                      <a:rPr lang="vi-VN" sz="3800" i="0" smtClean="0">
                        <a:solidFill>
                          <a:prstClr val="black"/>
                        </a:solidFill>
                        <a:latin typeface="Cambria Math" panose="02040503050406030204" pitchFamily="18" charset="0"/>
                      </a:rPr>
                      <m:t>’</m:t>
                    </m:r>
                    <m:r>
                      <m:rPr>
                        <m:sty m:val="p"/>
                      </m:rPr>
                      <a:rPr lang="vi-VN" sz="3800" i="0" smtClean="0">
                        <a:solidFill>
                          <a:prstClr val="black"/>
                        </a:solidFill>
                        <a:latin typeface="Cambria Math" panose="02040503050406030204" pitchFamily="18" charset="0"/>
                      </a:rPr>
                      <m:t>B</m:t>
                    </m:r>
                    <m:r>
                      <a:rPr lang="vi-VN" sz="3800" i="0" smtClean="0">
                        <a:solidFill>
                          <a:prstClr val="black"/>
                        </a:solidFill>
                        <a:latin typeface="Cambria Math" panose="02040503050406030204" pitchFamily="18" charset="0"/>
                      </a:rPr>
                      <m:t>’</m:t>
                    </m:r>
                    <m:r>
                      <m:rPr>
                        <m:sty m:val="p"/>
                      </m:rPr>
                      <a:rPr lang="vi-VN" sz="3800" i="0" smtClean="0">
                        <a:solidFill>
                          <a:prstClr val="black"/>
                        </a:solidFill>
                        <a:latin typeface="Cambria Math" panose="02040503050406030204" pitchFamily="18" charset="0"/>
                      </a:rPr>
                      <m:t>C</m:t>
                    </m:r>
                    <m:r>
                      <a:rPr lang="vi-VN" sz="3800" i="0" smtClean="0">
                        <a:solidFill>
                          <a:prstClr val="black"/>
                        </a:solidFill>
                        <a:latin typeface="Cambria Math" panose="02040503050406030204" pitchFamily="18" charset="0"/>
                      </a:rPr>
                      <m:t>’</m:t>
                    </m:r>
                    <m:r>
                      <m:rPr>
                        <m:sty m:val="p"/>
                      </m:rPr>
                      <a:rPr lang="vi-VN" sz="3800" i="0" smtClean="0">
                        <a:solidFill>
                          <a:prstClr val="black"/>
                        </a:solidFill>
                        <a:latin typeface="Cambria Math" panose="02040503050406030204" pitchFamily="18" charset="0"/>
                      </a:rPr>
                      <m:t>D</m:t>
                    </m:r>
                    <m:r>
                      <a:rPr lang="vi-VN" sz="3800" i="0" smtClean="0">
                        <a:solidFill>
                          <a:prstClr val="black"/>
                        </a:solidFill>
                        <a:latin typeface="Cambria Math" panose="02040503050406030204" pitchFamily="18" charset="0"/>
                      </a:rPr>
                      <m:t>’</m:t>
                    </m:r>
                  </m:oMath>
                </a14:m>
                <a:r>
                  <a:rPr lang="vi-VN" sz="3800">
                    <a:solidFill>
                      <a:prstClr val="black"/>
                    </a:solidFill>
                  </a:rPr>
                  <a:t>. Gọi </a:t>
                </a:r>
                <a14:m>
                  <m:oMath xmlns:m="http://schemas.openxmlformats.org/officeDocument/2006/math">
                    <m:r>
                      <m:rPr>
                        <m:sty m:val="p"/>
                      </m:rPr>
                      <a:rPr lang="vi-VN" sz="3800" i="0" smtClean="0">
                        <a:solidFill>
                          <a:prstClr val="black"/>
                        </a:solidFill>
                        <a:latin typeface="Cambria Math" panose="02040503050406030204" pitchFamily="18" charset="0"/>
                      </a:rPr>
                      <m:t>M</m:t>
                    </m:r>
                    <m:r>
                      <a:rPr lang="vi-VN" sz="3800" i="0" smtClean="0">
                        <a:solidFill>
                          <a:prstClr val="black"/>
                        </a:solidFill>
                        <a:latin typeface="Cambria Math" panose="02040503050406030204" pitchFamily="18" charset="0"/>
                      </a:rPr>
                      <m:t>, </m:t>
                    </m:r>
                    <m:r>
                      <m:rPr>
                        <m:sty m:val="p"/>
                      </m:rPr>
                      <a:rPr lang="vi-VN" sz="3800" i="0" smtClean="0">
                        <a:solidFill>
                          <a:prstClr val="black"/>
                        </a:solidFill>
                        <a:latin typeface="Cambria Math" panose="02040503050406030204" pitchFamily="18" charset="0"/>
                      </a:rPr>
                      <m:t>N</m:t>
                    </m:r>
                    <m:r>
                      <a:rPr lang="vi-VN" sz="3800" i="0" smtClean="0">
                        <a:solidFill>
                          <a:prstClr val="black"/>
                        </a:solidFill>
                        <a:latin typeface="Cambria Math" panose="02040503050406030204" pitchFamily="18" charset="0"/>
                      </a:rPr>
                      <m:t>, </m:t>
                    </m:r>
                    <m:r>
                      <m:rPr>
                        <m:sty m:val="p"/>
                      </m:rPr>
                      <a:rPr lang="vi-VN" sz="3800" i="0" smtClean="0">
                        <a:solidFill>
                          <a:prstClr val="black"/>
                        </a:solidFill>
                        <a:latin typeface="Cambria Math" panose="02040503050406030204" pitchFamily="18" charset="0"/>
                      </a:rPr>
                      <m:t>P</m:t>
                    </m:r>
                    <m:r>
                      <a:rPr lang="vi-VN" sz="3800" i="0" smtClean="0">
                        <a:solidFill>
                          <a:prstClr val="black"/>
                        </a:solidFill>
                        <a:latin typeface="Cambria Math" panose="02040503050406030204" pitchFamily="18" charset="0"/>
                      </a:rPr>
                      <m:t>, </m:t>
                    </m:r>
                    <m:r>
                      <m:rPr>
                        <m:sty m:val="p"/>
                      </m:rPr>
                      <a:rPr lang="vi-VN" sz="3800" i="0" smtClean="0">
                        <a:solidFill>
                          <a:prstClr val="black"/>
                        </a:solidFill>
                        <a:latin typeface="Cambria Math" panose="02040503050406030204" pitchFamily="18" charset="0"/>
                      </a:rPr>
                      <m:t>Q</m:t>
                    </m:r>
                    <m:r>
                      <a:rPr lang="vi-VN" sz="3800" i="0" smtClean="0">
                        <a:solidFill>
                          <a:prstClr val="black"/>
                        </a:solidFill>
                        <a:latin typeface="Cambria Math" panose="02040503050406030204" pitchFamily="18" charset="0"/>
                      </a:rPr>
                      <m:t> </m:t>
                    </m:r>
                  </m:oMath>
                </a14:m>
                <a:r>
                  <a:rPr lang="vi-VN" sz="3800">
                    <a:solidFill>
                      <a:prstClr val="black"/>
                    </a:solidFill>
                  </a:rPr>
                  <a:t>lần lượt là trung điểm của các cạnh </a:t>
                </a:r>
                <a14:m>
                  <m:oMath xmlns:m="http://schemas.openxmlformats.org/officeDocument/2006/math">
                    <m:r>
                      <m:rPr>
                        <m:sty m:val="p"/>
                      </m:rPr>
                      <a:rPr lang="vi-VN" sz="3800" i="0" smtClean="0">
                        <a:solidFill>
                          <a:prstClr val="black"/>
                        </a:solidFill>
                        <a:latin typeface="Cambria Math" panose="02040503050406030204" pitchFamily="18" charset="0"/>
                      </a:rPr>
                      <m:t>BC</m:t>
                    </m:r>
                    <m:r>
                      <a:rPr lang="vi-VN" sz="3800" i="0" smtClean="0">
                        <a:solidFill>
                          <a:prstClr val="black"/>
                        </a:solidFill>
                        <a:latin typeface="Cambria Math" panose="02040503050406030204" pitchFamily="18" charset="0"/>
                      </a:rPr>
                      <m:t>, </m:t>
                    </m:r>
                    <m:r>
                      <m:rPr>
                        <m:sty m:val="p"/>
                      </m:rPr>
                      <a:rPr lang="vi-VN" sz="3800" i="0" smtClean="0">
                        <a:solidFill>
                          <a:prstClr val="black"/>
                        </a:solidFill>
                        <a:latin typeface="Cambria Math" panose="02040503050406030204" pitchFamily="18" charset="0"/>
                      </a:rPr>
                      <m:t>AA</m:t>
                    </m:r>
                    <m:r>
                      <a:rPr lang="vi-VN" sz="3800" i="0" smtClean="0">
                        <a:solidFill>
                          <a:prstClr val="black"/>
                        </a:solidFill>
                        <a:latin typeface="Cambria Math" panose="02040503050406030204" pitchFamily="18" charset="0"/>
                      </a:rPr>
                      <m:t>’, </m:t>
                    </m:r>
                    <m:r>
                      <m:rPr>
                        <m:sty m:val="p"/>
                      </m:rPr>
                      <a:rPr lang="vi-VN" sz="3800" i="0" smtClean="0">
                        <a:solidFill>
                          <a:prstClr val="black"/>
                        </a:solidFill>
                        <a:latin typeface="Cambria Math" panose="02040503050406030204" pitchFamily="18" charset="0"/>
                      </a:rPr>
                      <m:t>C</m:t>
                    </m:r>
                    <m:r>
                      <a:rPr lang="vi-VN" sz="3800" i="0" smtClean="0">
                        <a:solidFill>
                          <a:prstClr val="black"/>
                        </a:solidFill>
                        <a:latin typeface="Cambria Math" panose="02040503050406030204" pitchFamily="18" charset="0"/>
                      </a:rPr>
                      <m:t>’</m:t>
                    </m:r>
                    <m:r>
                      <m:rPr>
                        <m:sty m:val="p"/>
                      </m:rPr>
                      <a:rPr lang="vi-VN" sz="3800" i="0" smtClean="0">
                        <a:solidFill>
                          <a:prstClr val="black"/>
                        </a:solidFill>
                        <a:latin typeface="Cambria Math" panose="02040503050406030204" pitchFamily="18" charset="0"/>
                      </a:rPr>
                      <m:t>D</m:t>
                    </m:r>
                    <m:r>
                      <a:rPr lang="vi-VN" sz="3800" i="0" smtClean="0">
                        <a:solidFill>
                          <a:prstClr val="black"/>
                        </a:solidFill>
                        <a:latin typeface="Cambria Math" panose="02040503050406030204" pitchFamily="18" charset="0"/>
                      </a:rPr>
                      <m:t>’, </m:t>
                    </m:r>
                    <m:r>
                      <m:rPr>
                        <m:sty m:val="p"/>
                      </m:rPr>
                      <a:rPr lang="vi-VN" sz="3800" i="0" smtClean="0">
                        <a:solidFill>
                          <a:prstClr val="black"/>
                        </a:solidFill>
                        <a:latin typeface="Cambria Math" panose="02040503050406030204" pitchFamily="18" charset="0"/>
                      </a:rPr>
                      <m:t>AD</m:t>
                    </m:r>
                    <m:r>
                      <a:rPr lang="vi-VN" sz="3800" i="0" smtClean="0">
                        <a:solidFill>
                          <a:prstClr val="black"/>
                        </a:solidFill>
                        <a:latin typeface="Cambria Math" panose="02040503050406030204" pitchFamily="18" charset="0"/>
                      </a:rPr>
                      <m:t>’</m:t>
                    </m:r>
                  </m:oMath>
                </a14:m>
                <a:r>
                  <a:rPr lang="vi-VN" sz="3800">
                    <a:solidFill>
                      <a:prstClr val="black"/>
                    </a:solidFill>
                  </a:rPr>
                  <a:t>. Chứng minh rằng:</a:t>
                </a:r>
              </a:p>
              <a:p>
                <a:pPr marL="30480" marR="30480" algn="just">
                  <a:lnSpc>
                    <a:spcPct val="150000"/>
                  </a:lnSpc>
                  <a:spcBef>
                    <a:spcPts val="600"/>
                  </a:spcBef>
                  <a:spcAft>
                    <a:spcPts val="600"/>
                  </a:spcAft>
                </a:pPr>
                <a:r>
                  <a:rPr lang="vi-VN" sz="3800">
                    <a:solidFill>
                      <a:prstClr val="black"/>
                    </a:solidFill>
                  </a:rPr>
                  <a:t>a) </a:t>
                </a:r>
                <a14:m>
                  <m:oMath xmlns:m="http://schemas.openxmlformats.org/officeDocument/2006/math">
                    <m:r>
                      <m:rPr>
                        <m:sty m:val="p"/>
                      </m:rPr>
                      <a:rPr lang="vi-VN" sz="3800" i="0" smtClean="0">
                        <a:solidFill>
                          <a:prstClr val="black"/>
                        </a:solidFill>
                        <a:latin typeface="Cambria Math" panose="02040503050406030204" pitchFamily="18" charset="0"/>
                      </a:rPr>
                      <m:t>NQ</m:t>
                    </m:r>
                    <m:r>
                      <a:rPr lang="vi-VN" sz="3800" i="0" smtClean="0">
                        <a:solidFill>
                          <a:prstClr val="black"/>
                        </a:solidFill>
                        <a:latin typeface="Cambria Math" panose="02040503050406030204" pitchFamily="18" charset="0"/>
                      </a:rPr>
                      <m:t> // </m:t>
                    </m:r>
                    <m:r>
                      <m:rPr>
                        <m:sty m:val="p"/>
                      </m:rPr>
                      <a:rPr lang="vi-VN" sz="3800" i="0" smtClean="0">
                        <a:solidFill>
                          <a:prstClr val="black"/>
                        </a:solidFill>
                        <a:latin typeface="Cambria Math" panose="02040503050406030204" pitchFamily="18" charset="0"/>
                      </a:rPr>
                      <m:t>A</m:t>
                    </m:r>
                    <m:r>
                      <a:rPr lang="vi-VN" sz="3800" i="0" smtClean="0">
                        <a:solidFill>
                          <a:prstClr val="black"/>
                        </a:solidFill>
                        <a:latin typeface="Cambria Math" panose="02040503050406030204" pitchFamily="18" charset="0"/>
                      </a:rPr>
                      <m:t>’</m:t>
                    </m:r>
                    <m:r>
                      <m:rPr>
                        <m:sty m:val="p"/>
                      </m:rPr>
                      <a:rPr lang="vi-VN" sz="3800" i="0" smtClean="0">
                        <a:solidFill>
                          <a:prstClr val="black"/>
                        </a:solidFill>
                        <a:latin typeface="Cambria Math" panose="02040503050406030204" pitchFamily="18" charset="0"/>
                      </a:rPr>
                      <m:t>D</m:t>
                    </m:r>
                    <m:r>
                      <a:rPr lang="vi-VN" sz="3800" i="0" smtClean="0">
                        <a:solidFill>
                          <a:prstClr val="black"/>
                        </a:solidFill>
                        <a:latin typeface="Cambria Math" panose="02040503050406030204" pitchFamily="18" charset="0"/>
                      </a:rPr>
                      <m:t>’ </m:t>
                    </m:r>
                  </m:oMath>
                </a14:m>
                <a:r>
                  <a:rPr lang="vi-VN" sz="3800">
                    <a:solidFill>
                      <a:prstClr val="black"/>
                    </a:solidFill>
                  </a:rPr>
                  <a:t>và </a:t>
                </a:r>
                <a14:m>
                  <m:oMath xmlns:m="http://schemas.openxmlformats.org/officeDocument/2006/math">
                    <m:r>
                      <m:rPr>
                        <m:sty m:val="p"/>
                      </m:rPr>
                      <a:rPr lang="en-US" sz="3800" i="0">
                        <a:solidFill>
                          <a:srgbClr val="000000"/>
                        </a:solidFill>
                        <a:latin typeface="Cambria Math" panose="02040503050406030204" pitchFamily="18" charset="0"/>
                        <a:ea typeface="Calibri" panose="020F0502020204030204" pitchFamily="34" charset="0"/>
                      </a:rPr>
                      <m:t>NQ</m:t>
                    </m:r>
                    <m:r>
                      <a:rPr lang="en-US" sz="3800" i="0">
                        <a:solidFill>
                          <a:srgbClr val="000000"/>
                        </a:solidFill>
                        <a:latin typeface="Cambria Math" panose="02040503050406030204" pitchFamily="18" charset="0"/>
                        <a:ea typeface="Calibri" panose="020F0502020204030204" pitchFamily="34" charset="0"/>
                      </a:rPr>
                      <m:t> =</m:t>
                    </m:r>
                    <m:f>
                      <m:fPr>
                        <m:ctrlPr>
                          <a:rPr lang="en-US" sz="3800" i="1">
                            <a:solidFill>
                              <a:srgbClr val="000000"/>
                            </a:solidFill>
                            <a:effectLst/>
                            <a:latin typeface="Cambria Math" panose="02040503050406030204" pitchFamily="18" charset="0"/>
                            <a:ea typeface="Calibri" panose="020F0502020204030204" pitchFamily="34" charset="0"/>
                          </a:rPr>
                        </m:ctrlPr>
                      </m:fPr>
                      <m:num>
                        <m:r>
                          <a:rPr lang="en-US" sz="3800" i="0">
                            <a:solidFill>
                              <a:srgbClr val="000000"/>
                            </a:solidFill>
                            <a:effectLst/>
                            <a:latin typeface="Cambria Math" panose="02040503050406030204" pitchFamily="18" charset="0"/>
                            <a:ea typeface="Calibri" panose="020F0502020204030204" pitchFamily="34" charset="0"/>
                          </a:rPr>
                          <m:t> 1</m:t>
                        </m:r>
                      </m:num>
                      <m:den>
                        <m:r>
                          <a:rPr lang="en-US" sz="3800" i="0">
                            <a:solidFill>
                              <a:srgbClr val="000000"/>
                            </a:solidFill>
                            <a:effectLst/>
                            <a:latin typeface="Cambria Math" panose="02040503050406030204" pitchFamily="18" charset="0"/>
                            <a:ea typeface="Calibri" panose="020F0502020204030204" pitchFamily="34" charset="0"/>
                          </a:rPr>
                          <m:t>2</m:t>
                        </m:r>
                      </m:den>
                    </m:f>
                    <m:r>
                      <a:rPr lang="en-US" sz="3800" i="0">
                        <a:solidFill>
                          <a:srgbClr val="000000"/>
                        </a:solidFill>
                        <a:effectLst/>
                        <a:latin typeface="Cambria Math" panose="02040503050406030204" pitchFamily="18" charset="0"/>
                        <a:ea typeface="Calibri" panose="020F0502020204030204" pitchFamily="34" charset="0"/>
                      </a:rPr>
                      <m:t> </m:t>
                    </m:r>
                    <m:r>
                      <m:rPr>
                        <m:sty m:val="p"/>
                      </m:rPr>
                      <a:rPr lang="en-US" sz="3800" i="0">
                        <a:solidFill>
                          <a:srgbClr val="000000"/>
                        </a:solidFill>
                        <a:effectLst/>
                        <a:latin typeface="Cambria Math" panose="02040503050406030204" pitchFamily="18" charset="0"/>
                        <a:ea typeface="Calibri" panose="020F0502020204030204" pitchFamily="34" charset="0"/>
                      </a:rPr>
                      <m:t>A</m:t>
                    </m:r>
                    <m:r>
                      <a:rPr lang="en-US" sz="3800" i="0">
                        <a:solidFill>
                          <a:srgbClr val="000000"/>
                        </a:solidFill>
                        <a:effectLst/>
                        <a:latin typeface="Cambria Math" panose="02040503050406030204" pitchFamily="18" charset="0"/>
                        <a:ea typeface="Calibri" panose="020F0502020204030204" pitchFamily="34" charset="0"/>
                      </a:rPr>
                      <m:t>’</m:t>
                    </m:r>
                    <m:r>
                      <m:rPr>
                        <m:sty m:val="p"/>
                      </m:rPr>
                      <a:rPr lang="en-US" sz="3800" i="0">
                        <a:solidFill>
                          <a:srgbClr val="000000"/>
                        </a:solidFill>
                        <a:effectLst/>
                        <a:latin typeface="Cambria Math" panose="02040503050406030204" pitchFamily="18" charset="0"/>
                        <a:ea typeface="Calibri" panose="020F0502020204030204" pitchFamily="34" charset="0"/>
                      </a:rPr>
                      <m:t>D</m:t>
                    </m:r>
                    <m:r>
                      <a:rPr lang="en-US" sz="3800" i="0">
                        <a:solidFill>
                          <a:srgbClr val="000000"/>
                        </a:solidFill>
                        <a:effectLst/>
                        <a:latin typeface="Cambria Math" panose="02040503050406030204" pitchFamily="18" charset="0"/>
                        <a:ea typeface="Calibri" panose="020F0502020204030204" pitchFamily="34" charset="0"/>
                      </a:rPr>
                      <m:t>’;</m:t>
                    </m:r>
                  </m:oMath>
                </a14:m>
                <a:endParaRPr lang="vi-VN" sz="3800">
                  <a:solidFill>
                    <a:prstClr val="black"/>
                  </a:solidFill>
                </a:endParaRPr>
              </a:p>
              <a:p>
                <a:pPr lvl="0" algn="just">
                  <a:lnSpc>
                    <a:spcPct val="150000"/>
                  </a:lnSpc>
                  <a:spcBef>
                    <a:spcPts val="600"/>
                  </a:spcBef>
                  <a:spcAft>
                    <a:spcPts val="600"/>
                  </a:spcAft>
                  <a:defRPr/>
                </a:pPr>
                <a:r>
                  <a:rPr lang="vi-VN" sz="3800">
                    <a:solidFill>
                      <a:prstClr val="black"/>
                    </a:solidFill>
                  </a:rPr>
                  <a:t>b) Tứ giác </a:t>
                </a:r>
                <a14:m>
                  <m:oMath xmlns:m="http://schemas.openxmlformats.org/officeDocument/2006/math">
                    <m:r>
                      <m:rPr>
                        <m:sty m:val="p"/>
                      </m:rPr>
                      <a:rPr lang="vi-VN" sz="3800" i="0" smtClean="0">
                        <a:solidFill>
                          <a:prstClr val="black"/>
                        </a:solidFill>
                        <a:latin typeface="Cambria Math" panose="02040503050406030204" pitchFamily="18" charset="0"/>
                      </a:rPr>
                      <m:t>MNQC</m:t>
                    </m:r>
                  </m:oMath>
                </a14:m>
                <a:r>
                  <a:rPr lang="vi-VN" sz="3800">
                    <a:solidFill>
                      <a:prstClr val="black"/>
                    </a:solidFill>
                  </a:rPr>
                  <a:t> là hình bình hành;</a:t>
                </a:r>
              </a:p>
              <a:p>
                <a:pPr lvl="0" algn="just">
                  <a:lnSpc>
                    <a:spcPct val="150000"/>
                  </a:lnSpc>
                  <a:spcBef>
                    <a:spcPts val="600"/>
                  </a:spcBef>
                  <a:spcAft>
                    <a:spcPts val="600"/>
                  </a:spcAft>
                  <a:defRPr/>
                </a:pPr>
                <a:r>
                  <a:rPr lang="vi-VN" sz="3800">
                    <a:solidFill>
                      <a:prstClr val="black"/>
                    </a:solidFill>
                  </a:rPr>
                  <a:t>c) </a:t>
                </a:r>
                <a14:m>
                  <m:oMath xmlns:m="http://schemas.openxmlformats.org/officeDocument/2006/math">
                    <m:r>
                      <m:rPr>
                        <m:sty m:val="p"/>
                      </m:rPr>
                      <a:rPr lang="vi-VN" sz="3800" i="0" smtClean="0">
                        <a:solidFill>
                          <a:prstClr val="black"/>
                        </a:solidFill>
                        <a:latin typeface="Cambria Math" panose="02040503050406030204" pitchFamily="18" charset="0"/>
                      </a:rPr>
                      <m:t>MN</m:t>
                    </m:r>
                    <m:r>
                      <a:rPr lang="vi-VN" sz="3800" i="0" smtClean="0">
                        <a:solidFill>
                          <a:prstClr val="black"/>
                        </a:solidFill>
                        <a:latin typeface="Cambria Math" panose="02040503050406030204" pitchFamily="18" charset="0"/>
                      </a:rPr>
                      <m:t> // (</m:t>
                    </m:r>
                    <m:r>
                      <m:rPr>
                        <m:sty m:val="p"/>
                      </m:rPr>
                      <a:rPr lang="vi-VN" sz="3800" i="0">
                        <a:solidFill>
                          <a:prstClr val="black"/>
                        </a:solidFill>
                        <a:latin typeface="Cambria Math" panose="02040503050406030204" pitchFamily="18" charset="0"/>
                      </a:rPr>
                      <m:t>ACD</m:t>
                    </m:r>
                    <m:r>
                      <a:rPr lang="vi-VN" sz="3800" i="0" smtClean="0">
                        <a:solidFill>
                          <a:prstClr val="black"/>
                        </a:solidFill>
                        <a:latin typeface="Cambria Math" panose="02040503050406030204" pitchFamily="18" charset="0"/>
                      </a:rPr>
                      <m:t>’);</m:t>
                    </m:r>
                  </m:oMath>
                </a14:m>
                <a:endParaRPr lang="vi-VN" sz="3800">
                  <a:solidFill>
                    <a:prstClr val="black"/>
                  </a:solidFill>
                </a:endParaRPr>
              </a:p>
              <a:p>
                <a:pPr lvl="0" algn="just">
                  <a:lnSpc>
                    <a:spcPct val="150000"/>
                  </a:lnSpc>
                  <a:spcBef>
                    <a:spcPts val="600"/>
                  </a:spcBef>
                  <a:spcAft>
                    <a:spcPts val="600"/>
                  </a:spcAft>
                  <a:defRPr/>
                </a:pPr>
                <a:r>
                  <a:rPr lang="vi-VN" sz="3800">
                    <a:solidFill>
                      <a:prstClr val="black"/>
                    </a:solidFill>
                  </a:rPr>
                  <a:t>d) </a:t>
                </a:r>
                <a14:m>
                  <m:oMath xmlns:m="http://schemas.openxmlformats.org/officeDocument/2006/math">
                    <m:r>
                      <a:rPr lang="vi-VN" sz="3800" i="0" smtClean="0">
                        <a:solidFill>
                          <a:prstClr val="black"/>
                        </a:solidFill>
                        <a:latin typeface="Cambria Math" panose="02040503050406030204" pitchFamily="18" charset="0"/>
                      </a:rPr>
                      <m:t>(</m:t>
                    </m:r>
                    <m:r>
                      <m:rPr>
                        <m:sty m:val="p"/>
                      </m:rPr>
                      <a:rPr lang="vi-VN" sz="3800" i="0" smtClean="0">
                        <a:solidFill>
                          <a:prstClr val="black"/>
                        </a:solidFill>
                        <a:latin typeface="Cambria Math" panose="02040503050406030204" pitchFamily="18" charset="0"/>
                      </a:rPr>
                      <m:t>MNP</m:t>
                    </m:r>
                    <m:r>
                      <a:rPr lang="vi-VN" sz="3800" i="0" smtClean="0">
                        <a:solidFill>
                          <a:prstClr val="black"/>
                        </a:solidFill>
                        <a:latin typeface="Cambria Math" panose="02040503050406030204" pitchFamily="18" charset="0"/>
                      </a:rPr>
                      <m:t>) // (</m:t>
                    </m:r>
                    <m:r>
                      <m:rPr>
                        <m:sty m:val="p"/>
                      </m:rPr>
                      <a:rPr lang="vi-VN" sz="3800" i="0" smtClean="0">
                        <a:solidFill>
                          <a:prstClr val="black"/>
                        </a:solidFill>
                        <a:latin typeface="Cambria Math" panose="02040503050406030204" pitchFamily="18" charset="0"/>
                      </a:rPr>
                      <m:t>ACD</m:t>
                    </m:r>
                    <m:r>
                      <a:rPr lang="vi-VN" sz="3800" i="0" smtClean="0">
                        <a:solidFill>
                          <a:prstClr val="black"/>
                        </a:solidFill>
                        <a:latin typeface="Cambria Math" panose="02040503050406030204" pitchFamily="18" charset="0"/>
                      </a:rPr>
                      <m:t>’).</m:t>
                    </m:r>
                  </m:oMath>
                </a14:m>
                <a:endParaRPr kumimoji="0" lang="vi-VN" sz="3800" b="0" u="none" strike="noStrike" kern="1200" cap="none" spc="0" normalizeH="0" baseline="0" noProof="0">
                  <a:ln>
                    <a:noFill/>
                  </a:ln>
                  <a:solidFill>
                    <a:prstClr val="black"/>
                  </a:solidFill>
                  <a:effectLst/>
                  <a:uLnTx/>
                  <a:uFillTx/>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1261486" y="2629179"/>
                <a:ext cx="15735300" cy="6248121"/>
              </a:xfrm>
              <a:prstGeom prst="rect">
                <a:avLst/>
              </a:prstGeom>
              <a:blipFill>
                <a:blip r:embed="rId9"/>
                <a:stretch>
                  <a:fillRect l="-1279" r="-1279" b="-3024"/>
                </a:stretch>
              </a:blipFill>
            </p:spPr>
            <p:txBody>
              <a:bodyPr/>
              <a:lstStyle/>
              <a:p>
                <a:r>
                  <a:rPr lang="en-US">
                    <a:noFill/>
                  </a:rPr>
                  <a:t> </a:t>
                </a:r>
              </a:p>
            </p:txBody>
          </p:sp>
        </mc:Fallback>
      </mc:AlternateContent>
      <p:pic>
        <p:nvPicPr>
          <p:cNvPr id="22" name="Picture 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639139" y="7957023"/>
            <a:ext cx="1447800" cy="1447800"/>
          </a:xfrm>
          <a:prstGeom prst="rect">
            <a:avLst/>
          </a:prstGeom>
        </p:spPr>
      </p:pic>
      <p:grpSp>
        <p:nvGrpSpPr>
          <p:cNvPr id="17" name="Group 16"/>
          <p:cNvGrpSpPr/>
          <p:nvPr/>
        </p:nvGrpSpPr>
        <p:grpSpPr>
          <a:xfrm>
            <a:off x="6423134" y="1020819"/>
            <a:ext cx="5412004" cy="1082842"/>
            <a:chOff x="381000" y="174458"/>
            <a:chExt cx="11814970" cy="1082842"/>
          </a:xfrm>
        </p:grpSpPr>
        <p:sp>
          <p:nvSpPr>
            <p:cNvPr id="18" name="Rectangle 17"/>
            <p:cNvSpPr/>
            <p:nvPr/>
          </p:nvSpPr>
          <p:spPr>
            <a:xfrm>
              <a:off x="381000" y="190500"/>
              <a:ext cx="11814970" cy="106680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793840" y="174458"/>
              <a:ext cx="10924390" cy="1061829"/>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200" b="1" i="0" u="none" strike="noStrike" kern="1200" cap="none" spc="0" normalizeH="0" baseline="0" noProof="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2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2 (SGK – tr113)</a:t>
              </a:r>
              <a:endPar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2297693869"/>
      </p:ext>
    </p:extLst>
  </p:cSld>
  <p:clrMapOvr>
    <a:masterClrMapping/>
  </p:clrMapOvr>
  <mc:AlternateContent xmlns:mc="http://schemas.openxmlformats.org/markup-compatibility/2006" xmlns:p14="http://schemas.microsoft.com/office/powerpoint/2010/main">
    <mc:Choice Requires="p14">
      <p:transition spd="slow" p14:dur="800">
        <p:pull dir="r"/>
      </p:transition>
    </mc:Choice>
    <mc:Fallback xmlns="">
      <p:transition spd="slow">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anim calcmode="lin" valueType="num">
                                      <p:cBhvr>
                                        <p:cTn id="18" dur="500" fill="hold"/>
                                        <p:tgtEl>
                                          <p:spTgt spid="22"/>
                                        </p:tgtEl>
                                        <p:attrNameLst>
                                          <p:attrName>ppt_x</p:attrName>
                                        </p:attrNameLst>
                                      </p:cBhvr>
                                      <p:tavLst>
                                        <p:tav tm="0">
                                          <p:val>
                                            <p:strVal val="#ppt_x"/>
                                          </p:val>
                                        </p:tav>
                                        <p:tav tm="100000">
                                          <p:val>
                                            <p:strVal val="#ppt_x"/>
                                          </p:val>
                                        </p:tav>
                                      </p:tavLst>
                                    </p:anim>
                                    <p:anim calcmode="lin" valueType="num">
                                      <p:cBhvr>
                                        <p:cTn id="1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0237" b="30237"/>
          <a:stretch>
            <a:fillRect/>
          </a:stretch>
        </p:blipFill>
        <p:spPr>
          <a:xfrm>
            <a:off x="0" y="0"/>
            <a:ext cx="18288000" cy="10287000"/>
          </a:xfrm>
          <a:prstGeom prst="rect">
            <a:avLst/>
          </a:prstGeom>
        </p:spPr>
      </p:pic>
      <p:sp>
        <p:nvSpPr>
          <p:cNvPr id="8" name="Rounded Rectangle 7"/>
          <p:cNvSpPr/>
          <p:nvPr/>
        </p:nvSpPr>
        <p:spPr>
          <a:xfrm>
            <a:off x="124326" y="76200"/>
            <a:ext cx="18059400" cy="10128584"/>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Callout 9"/>
          <p:cNvSpPr/>
          <p:nvPr/>
        </p:nvSpPr>
        <p:spPr>
          <a:xfrm>
            <a:off x="742949" y="437668"/>
            <a:ext cx="1562101" cy="83820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p:cNvPicPr>
            <a:picLocks noChangeAspect="1"/>
          </p:cNvPicPr>
          <p:nvPr/>
        </p:nvPicPr>
        <p:blipFill>
          <a:blip r:embed="rId4">
            <a:biLevel thresh="75000"/>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152400" y="1819556"/>
            <a:ext cx="6888628" cy="5375590"/>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7467599" y="675959"/>
                <a:ext cx="9985829" cy="3781741"/>
              </a:xfrm>
              <a:prstGeom prst="rect">
                <a:avLst/>
              </a:prstGeom>
            </p:spPr>
            <p:txBody>
              <a:bodyPr wrap="square">
                <a:spAutoFit/>
              </a:bodyPr>
              <a:lstStyle/>
              <a:p>
                <a:pPr marL="30480" marR="30480" algn="just">
                  <a:lnSpc>
                    <a:spcPct val="150000"/>
                  </a:lnSpc>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a)</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 X</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ét </a:t>
                </a:r>
                <a14:m>
                  <m:oMath xmlns:m="http://schemas.openxmlformats.org/officeDocument/2006/math">
                    <m:r>
                      <a:rPr lang="en-US" sz="3600" i="0">
                        <a:solidFill>
                          <a:srgbClr val="000000"/>
                        </a:solidFill>
                        <a:effectLst/>
                        <a:latin typeface="Cambria Math" panose="02040503050406030204" pitchFamily="18" charset="0"/>
                        <a:ea typeface="Calibri" panose="020F0502020204030204" pitchFamily="34" charset="0"/>
                      </a:rPr>
                      <m:t>∆</m:t>
                    </m:r>
                    <m:r>
                      <m:rPr>
                        <m:sty m:val="p"/>
                      </m:rPr>
                      <a:rPr lang="en-US" sz="3600" i="0">
                        <a:solidFill>
                          <a:srgbClr val="000000"/>
                        </a:solidFill>
                        <a:effectLst/>
                        <a:latin typeface="Cambria Math" panose="02040503050406030204" pitchFamily="18" charset="0"/>
                        <a:ea typeface="Calibri" panose="020F0502020204030204" pitchFamily="34" charset="0"/>
                      </a:rPr>
                      <m:t>AA</m:t>
                    </m:r>
                    <m:r>
                      <a:rPr lang="en-US" sz="3600" i="0">
                        <a:solidFill>
                          <a:srgbClr val="000000"/>
                        </a:solidFill>
                        <a:effectLst/>
                        <a:latin typeface="Cambria Math" panose="02040503050406030204" pitchFamily="18" charset="0"/>
                        <a:ea typeface="Calibri" panose="020F0502020204030204" pitchFamily="34" charset="0"/>
                      </a:rPr>
                      <m:t>’</m:t>
                    </m:r>
                    <m:r>
                      <m:rPr>
                        <m:sty m:val="p"/>
                      </m:rPr>
                      <a:rPr lang="en-US" sz="3600" i="0">
                        <a:solidFill>
                          <a:srgbClr val="000000"/>
                        </a:solidFill>
                        <a:effectLst/>
                        <a:latin typeface="Cambria Math" panose="02040503050406030204" pitchFamily="18" charset="0"/>
                        <a:ea typeface="Calibri" panose="020F0502020204030204" pitchFamily="34" charset="0"/>
                      </a:rPr>
                      <m:t>D</m:t>
                    </m:r>
                    <m:r>
                      <a:rPr lang="en-US" sz="3600" i="0">
                        <a:solidFill>
                          <a:srgbClr val="000000"/>
                        </a:solidFill>
                        <a:effectLst/>
                        <a:latin typeface="Cambria Math" panose="02040503050406030204" pitchFamily="18" charset="0"/>
                        <a:ea typeface="Calibri" panose="020F0502020204030204" pitchFamily="34" charset="0"/>
                      </a:rPr>
                      <m:t>’ </m:t>
                    </m:r>
                  </m:oMath>
                </a14:m>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có </a:t>
                </a:r>
                <a14:m>
                  <m:oMath xmlns:m="http://schemas.openxmlformats.org/officeDocument/2006/math">
                    <m:r>
                      <m:rPr>
                        <m:sty m:val="p"/>
                      </m:rPr>
                      <a:rPr lang="en-US" sz="36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N</m:t>
                    </m:r>
                    <m:r>
                      <a:rPr lang="en-US" sz="36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 </m:t>
                    </m:r>
                    <m:r>
                      <m:rPr>
                        <m:sty m:val="p"/>
                      </m:rPr>
                      <a:rPr lang="en-US" sz="36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Q</m:t>
                    </m:r>
                    <m:r>
                      <a:rPr lang="en-US" sz="36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 </m:t>
                    </m:r>
                  </m:oMath>
                </a14:m>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lần lượt là trung điểm của </a:t>
                </a:r>
                <a14:m>
                  <m:oMath xmlns:m="http://schemas.openxmlformats.org/officeDocument/2006/math">
                    <m:r>
                      <m:rPr>
                        <m:sty m:val="p"/>
                      </m:rPr>
                      <a:rPr lang="en-US" sz="36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AA</m:t>
                    </m:r>
                    <m:r>
                      <a:rPr lang="en-US" sz="36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 </m:t>
                    </m:r>
                  </m:oMath>
                </a14:m>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và </a:t>
                </a:r>
                <a14:m>
                  <m:oMath xmlns:m="http://schemas.openxmlformats.org/officeDocument/2006/math">
                    <m:r>
                      <m:rPr>
                        <m:sty m:val="p"/>
                      </m:rPr>
                      <a:rPr lang="en-US" sz="36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AD</m:t>
                    </m:r>
                    <m:r>
                      <a:rPr lang="en-US" sz="36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oMath>
                </a14:m>
                <a:endParaRPr lang="en-US" sz="36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Do đó </a:t>
                </a:r>
                <a14:m>
                  <m:oMath xmlns:m="http://schemas.openxmlformats.org/officeDocument/2006/math">
                    <m:r>
                      <m:rPr>
                        <m:sty m:val="p"/>
                      </m:rPr>
                      <a:rPr lang="en-US" sz="36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NQ</m:t>
                    </m:r>
                  </m:oMath>
                </a14:m>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là đường trung bình của tam giác</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Suy ra </a:t>
                </a:r>
                <a14:m>
                  <m:oMath xmlns:m="http://schemas.openxmlformats.org/officeDocument/2006/math">
                    <m:r>
                      <m:rPr>
                        <m:sty m:val="p"/>
                      </m:rPr>
                      <a:rPr lang="en-US" sz="3600" i="0">
                        <a:solidFill>
                          <a:srgbClr val="000000"/>
                        </a:solidFill>
                        <a:effectLst/>
                        <a:latin typeface="Cambria Math" panose="02040503050406030204" pitchFamily="18" charset="0"/>
                        <a:ea typeface="Calibri" panose="020F0502020204030204" pitchFamily="34" charset="0"/>
                      </a:rPr>
                      <m:t>NQ</m:t>
                    </m:r>
                    <m:r>
                      <a:rPr lang="en-US" sz="3600" i="0">
                        <a:solidFill>
                          <a:srgbClr val="000000"/>
                        </a:solidFill>
                        <a:effectLst/>
                        <a:latin typeface="Cambria Math" panose="02040503050406030204" pitchFamily="18" charset="0"/>
                        <a:ea typeface="Calibri" panose="020F0502020204030204" pitchFamily="34" charset="0"/>
                      </a:rPr>
                      <m:t> // </m:t>
                    </m:r>
                    <m:r>
                      <m:rPr>
                        <m:sty m:val="p"/>
                      </m:rPr>
                      <a:rPr lang="en-US" sz="3600" i="0">
                        <a:solidFill>
                          <a:srgbClr val="000000"/>
                        </a:solidFill>
                        <a:effectLst/>
                        <a:latin typeface="Cambria Math" panose="02040503050406030204" pitchFamily="18" charset="0"/>
                        <a:ea typeface="Calibri" panose="020F0502020204030204" pitchFamily="34" charset="0"/>
                      </a:rPr>
                      <m:t>A</m:t>
                    </m:r>
                    <m:r>
                      <a:rPr lang="en-US" sz="3600" i="0">
                        <a:solidFill>
                          <a:srgbClr val="000000"/>
                        </a:solidFill>
                        <a:effectLst/>
                        <a:latin typeface="Cambria Math" panose="02040503050406030204" pitchFamily="18" charset="0"/>
                        <a:ea typeface="Calibri" panose="020F0502020204030204" pitchFamily="34" charset="0"/>
                      </a:rPr>
                      <m:t>’</m:t>
                    </m:r>
                    <m:r>
                      <m:rPr>
                        <m:sty m:val="p"/>
                      </m:rPr>
                      <a:rPr lang="en-US" sz="3600" i="0">
                        <a:solidFill>
                          <a:srgbClr val="000000"/>
                        </a:solidFill>
                        <a:effectLst/>
                        <a:latin typeface="Cambria Math" panose="02040503050406030204" pitchFamily="18" charset="0"/>
                        <a:ea typeface="Calibri" panose="020F0502020204030204" pitchFamily="34" charset="0"/>
                      </a:rPr>
                      <m:t>D</m:t>
                    </m:r>
                    <m:r>
                      <a:rPr lang="en-US" sz="3600" i="0">
                        <a:solidFill>
                          <a:srgbClr val="000000"/>
                        </a:solidFill>
                        <a:effectLst/>
                        <a:latin typeface="Cambria Math" panose="02040503050406030204" pitchFamily="18" charset="0"/>
                        <a:ea typeface="Calibri" panose="020F0502020204030204" pitchFamily="34" charset="0"/>
                      </a:rPr>
                      <m:t>’</m:t>
                    </m:r>
                  </m:oMath>
                </a14:m>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m:rPr>
                        <m:sty m:val="p"/>
                      </m:rPr>
                      <a:rPr lang="en-US" sz="3600" i="0">
                        <a:solidFill>
                          <a:srgbClr val="000000"/>
                        </a:solidFill>
                        <a:effectLst/>
                        <a:latin typeface="Cambria Math" panose="02040503050406030204" pitchFamily="18" charset="0"/>
                        <a:ea typeface="Calibri" panose="020F0502020204030204" pitchFamily="34" charset="0"/>
                      </a:rPr>
                      <m:t>NQ</m:t>
                    </m:r>
                    <m:r>
                      <a:rPr lang="en-US" sz="3600" i="0">
                        <a:solidFill>
                          <a:srgbClr val="000000"/>
                        </a:solidFill>
                        <a:effectLst/>
                        <a:latin typeface="Cambria Math" panose="02040503050406030204" pitchFamily="18" charset="0"/>
                        <a:ea typeface="Calibri" panose="020F0502020204030204" pitchFamily="34" charset="0"/>
                      </a:rPr>
                      <m:t> =</m:t>
                    </m:r>
                    <m:f>
                      <m:fPr>
                        <m:ctrlPr>
                          <a:rPr lang="en-US" sz="3600" i="1">
                            <a:solidFill>
                              <a:srgbClr val="000000"/>
                            </a:solidFill>
                            <a:effectLst/>
                            <a:latin typeface="Cambria Math" panose="02040503050406030204" pitchFamily="18" charset="0"/>
                            <a:ea typeface="Calibri" panose="020F0502020204030204" pitchFamily="34" charset="0"/>
                          </a:rPr>
                        </m:ctrlPr>
                      </m:fPr>
                      <m:num>
                        <m:r>
                          <a:rPr lang="en-US" sz="3600" i="0">
                            <a:solidFill>
                              <a:srgbClr val="000000"/>
                            </a:solidFill>
                            <a:effectLst/>
                            <a:latin typeface="Cambria Math" panose="02040503050406030204" pitchFamily="18" charset="0"/>
                            <a:ea typeface="Calibri" panose="020F0502020204030204" pitchFamily="34" charset="0"/>
                          </a:rPr>
                          <m:t> 1</m:t>
                        </m:r>
                      </m:num>
                      <m:den>
                        <m:r>
                          <a:rPr lang="en-US" sz="3600" i="0">
                            <a:solidFill>
                              <a:srgbClr val="000000"/>
                            </a:solidFill>
                            <a:effectLst/>
                            <a:latin typeface="Cambria Math" panose="02040503050406030204" pitchFamily="18" charset="0"/>
                            <a:ea typeface="Calibri" panose="020F0502020204030204" pitchFamily="34" charset="0"/>
                          </a:rPr>
                          <m:t>2</m:t>
                        </m:r>
                      </m:den>
                    </m:f>
                    <m:r>
                      <a:rPr lang="en-US" sz="3600" i="0">
                        <a:solidFill>
                          <a:srgbClr val="000000"/>
                        </a:solidFill>
                        <a:effectLst/>
                        <a:latin typeface="Cambria Math" panose="02040503050406030204" pitchFamily="18" charset="0"/>
                        <a:ea typeface="Calibri" panose="020F0502020204030204" pitchFamily="34" charset="0"/>
                      </a:rPr>
                      <m:t> </m:t>
                    </m:r>
                    <m:r>
                      <m:rPr>
                        <m:sty m:val="p"/>
                      </m:rPr>
                      <a:rPr lang="en-US" sz="3600" i="0">
                        <a:solidFill>
                          <a:srgbClr val="000000"/>
                        </a:solidFill>
                        <a:effectLst/>
                        <a:latin typeface="Cambria Math" panose="02040503050406030204" pitchFamily="18" charset="0"/>
                        <a:ea typeface="Calibri" panose="020F0502020204030204" pitchFamily="34" charset="0"/>
                      </a:rPr>
                      <m:t>A</m:t>
                    </m:r>
                    <m:r>
                      <a:rPr lang="en-US" sz="3600" i="0">
                        <a:solidFill>
                          <a:srgbClr val="000000"/>
                        </a:solidFill>
                        <a:effectLst/>
                        <a:latin typeface="Cambria Math" panose="02040503050406030204" pitchFamily="18" charset="0"/>
                        <a:ea typeface="Calibri" panose="020F0502020204030204" pitchFamily="34" charset="0"/>
                      </a:rPr>
                      <m:t>’</m:t>
                    </m:r>
                    <m:r>
                      <m:rPr>
                        <m:sty m:val="p"/>
                      </m:rPr>
                      <a:rPr lang="en-US" sz="3600" i="0">
                        <a:solidFill>
                          <a:srgbClr val="000000"/>
                        </a:solidFill>
                        <a:effectLst/>
                        <a:latin typeface="Cambria Math" panose="02040503050406030204" pitchFamily="18" charset="0"/>
                        <a:ea typeface="Calibri" panose="020F0502020204030204" pitchFamily="34" charset="0"/>
                      </a:rPr>
                      <m:t>D</m:t>
                    </m:r>
                    <m:r>
                      <a:rPr lang="en-US" sz="3600" i="0">
                        <a:solidFill>
                          <a:srgbClr val="000000"/>
                        </a:solidFill>
                        <a:effectLst/>
                        <a:latin typeface="Cambria Math" panose="02040503050406030204" pitchFamily="18" charset="0"/>
                        <a:ea typeface="Calibri" panose="020F0502020204030204" pitchFamily="34" charset="0"/>
                      </a:rPr>
                      <m:t>’.</m:t>
                    </m:r>
                  </m:oMath>
                </a14:m>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7467599" y="675959"/>
                <a:ext cx="9985829" cy="3781741"/>
              </a:xfrm>
              <a:prstGeom prst="rect">
                <a:avLst/>
              </a:prstGeom>
              <a:blipFill>
                <a:blip r:embed="rId6"/>
                <a:stretch>
                  <a:fillRect l="-1526" r="-1526"/>
                </a:stretch>
              </a:blipFill>
            </p:spPr>
            <p:txBody>
              <a:bodyPr/>
              <a:lstStyle/>
              <a:p>
                <a:r>
                  <a:rPr lang="en-US">
                    <a:noFill/>
                  </a:rPr>
                  <a:t> </a:t>
                </a:r>
              </a:p>
            </p:txBody>
          </p:sp>
        </mc:Fallback>
      </mc:AlternateContent>
      <p:cxnSp>
        <p:nvCxnSpPr>
          <p:cNvPr id="6" name="Straight Connector 5"/>
          <p:cNvCxnSpPr/>
          <p:nvPr/>
        </p:nvCxnSpPr>
        <p:spPr>
          <a:xfrm>
            <a:off x="1524000" y="4838700"/>
            <a:ext cx="3581400" cy="137160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211549" y="4441658"/>
            <a:ext cx="3581400" cy="137160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Rectangle 6"/>
              <p:cNvSpPr/>
              <p:nvPr/>
            </p:nvSpPr>
            <p:spPr>
              <a:xfrm>
                <a:off x="7467599" y="4461619"/>
                <a:ext cx="9829800" cy="3758850"/>
              </a:xfrm>
              <a:prstGeom prst="rect">
                <a:avLst/>
              </a:prstGeom>
            </p:spPr>
            <p:txBody>
              <a:bodyPr wrap="square">
                <a:spAutoFit/>
              </a:bodyPr>
              <a:lstStyle/>
              <a:p>
                <a:pPr marL="30480" marR="30480" algn="just">
                  <a:lnSpc>
                    <a:spcPct val="150000"/>
                  </a:lnSpc>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b) Ta có: </a:t>
                </a:r>
                <a14:m>
                  <m:oMath xmlns:m="http://schemas.openxmlformats.org/officeDocument/2006/math">
                    <m:r>
                      <m:rPr>
                        <m:sty m:val="p"/>
                      </m:rPr>
                      <a:rPr lang="en-US" sz="3600" i="0">
                        <a:solidFill>
                          <a:srgbClr val="000000"/>
                        </a:solidFill>
                        <a:effectLst/>
                        <a:latin typeface="Cambria Math" panose="02040503050406030204" pitchFamily="18" charset="0"/>
                        <a:ea typeface="Calibri" panose="020F0502020204030204" pitchFamily="34" charset="0"/>
                      </a:rPr>
                      <m:t>A</m:t>
                    </m:r>
                    <m:r>
                      <a:rPr lang="en-US" sz="3600" i="0">
                        <a:solidFill>
                          <a:srgbClr val="000000"/>
                        </a:solidFill>
                        <a:effectLst/>
                        <a:latin typeface="Cambria Math" panose="02040503050406030204" pitchFamily="18" charset="0"/>
                        <a:ea typeface="Calibri" panose="020F0502020204030204" pitchFamily="34" charset="0"/>
                      </a:rPr>
                      <m:t>’</m:t>
                    </m:r>
                    <m:r>
                      <m:rPr>
                        <m:sty m:val="p"/>
                      </m:rPr>
                      <a:rPr lang="en-US" sz="3600" i="0">
                        <a:solidFill>
                          <a:srgbClr val="000000"/>
                        </a:solidFill>
                        <a:effectLst/>
                        <a:latin typeface="Cambria Math" panose="02040503050406030204" pitchFamily="18" charset="0"/>
                        <a:ea typeface="Calibri" panose="020F0502020204030204" pitchFamily="34" charset="0"/>
                      </a:rPr>
                      <m:t>D</m:t>
                    </m:r>
                    <m:r>
                      <a:rPr lang="en-US" sz="3600" i="0">
                        <a:solidFill>
                          <a:srgbClr val="000000"/>
                        </a:solidFill>
                        <a:effectLst/>
                        <a:latin typeface="Cambria Math" panose="02040503050406030204" pitchFamily="18" charset="0"/>
                        <a:ea typeface="Calibri" panose="020F0502020204030204" pitchFamily="34" charset="0"/>
                      </a:rPr>
                      <m:t>’ // </m:t>
                    </m:r>
                    <m:r>
                      <m:rPr>
                        <m:sty m:val="p"/>
                      </m:rPr>
                      <a:rPr lang="en-US" sz="3600" i="0">
                        <a:solidFill>
                          <a:srgbClr val="000000"/>
                        </a:solidFill>
                        <a:effectLst/>
                        <a:latin typeface="Cambria Math" panose="02040503050406030204" pitchFamily="18" charset="0"/>
                        <a:ea typeface="Calibri" panose="020F0502020204030204" pitchFamily="34" charset="0"/>
                      </a:rPr>
                      <m:t>AD</m:t>
                    </m:r>
                    <m:r>
                      <a:rPr lang="en-US" sz="3600" i="0">
                        <a:solidFill>
                          <a:srgbClr val="000000"/>
                        </a:solidFill>
                        <a:effectLst/>
                        <a:latin typeface="Cambria Math" panose="02040503050406030204" pitchFamily="18" charset="0"/>
                        <a:ea typeface="Calibri" panose="020F0502020204030204" pitchFamily="34" charset="0"/>
                      </a:rPr>
                      <m:t> // </m:t>
                    </m:r>
                    <m:r>
                      <m:rPr>
                        <m:sty m:val="p"/>
                      </m:rPr>
                      <a:rPr lang="en-US" sz="3600" i="0">
                        <a:solidFill>
                          <a:srgbClr val="000000"/>
                        </a:solidFill>
                        <a:effectLst/>
                        <a:latin typeface="Cambria Math" panose="02040503050406030204" pitchFamily="18" charset="0"/>
                        <a:ea typeface="Calibri" panose="020F0502020204030204" pitchFamily="34" charset="0"/>
                      </a:rPr>
                      <m:t>BC</m:t>
                    </m:r>
                    <m:r>
                      <a:rPr lang="en-US" sz="3600" i="0">
                        <a:solidFill>
                          <a:srgbClr val="000000"/>
                        </a:solidFill>
                        <a:effectLst/>
                        <a:latin typeface="Cambria Math" panose="02040503050406030204" pitchFamily="18" charset="0"/>
                        <a:ea typeface="Calibri" panose="020F0502020204030204" pitchFamily="34" charset="0"/>
                      </a:rPr>
                      <m:t>,</m:t>
                    </m:r>
                  </m:oMath>
                </a14:m>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mà </a:t>
                </a:r>
                <a14:m>
                  <m:oMath xmlns:m="http://schemas.openxmlformats.org/officeDocument/2006/math">
                    <m:r>
                      <m:rPr>
                        <m:sty m:val="p"/>
                      </m:rPr>
                      <a:rPr lang="en-US" sz="3600" i="0">
                        <a:solidFill>
                          <a:srgbClr val="000000"/>
                        </a:solidFill>
                        <a:effectLst/>
                        <a:latin typeface="Cambria Math" panose="02040503050406030204" pitchFamily="18" charset="0"/>
                        <a:ea typeface="Calibri" panose="020F0502020204030204" pitchFamily="34" charset="0"/>
                      </a:rPr>
                      <m:t>NQ</m:t>
                    </m:r>
                    <m:r>
                      <a:rPr lang="en-US" sz="3600" i="0">
                        <a:solidFill>
                          <a:srgbClr val="000000"/>
                        </a:solidFill>
                        <a:effectLst/>
                        <a:latin typeface="Cambria Math" panose="02040503050406030204" pitchFamily="18" charset="0"/>
                        <a:ea typeface="Calibri" panose="020F0502020204030204" pitchFamily="34" charset="0"/>
                      </a:rPr>
                      <m:t> // </m:t>
                    </m:r>
                    <m:r>
                      <m:rPr>
                        <m:sty m:val="p"/>
                      </m:rPr>
                      <a:rPr lang="en-US" sz="3600" i="0">
                        <a:solidFill>
                          <a:srgbClr val="000000"/>
                        </a:solidFill>
                        <a:effectLst/>
                        <a:latin typeface="Cambria Math" panose="02040503050406030204" pitchFamily="18" charset="0"/>
                        <a:ea typeface="Calibri" panose="020F0502020204030204" pitchFamily="34" charset="0"/>
                      </a:rPr>
                      <m:t>A</m:t>
                    </m:r>
                    <m:r>
                      <a:rPr lang="en-US" sz="3600" i="0">
                        <a:solidFill>
                          <a:srgbClr val="000000"/>
                        </a:solidFill>
                        <a:effectLst/>
                        <a:latin typeface="Cambria Math" panose="02040503050406030204" pitchFamily="18" charset="0"/>
                        <a:ea typeface="Calibri" panose="020F0502020204030204" pitchFamily="34" charset="0"/>
                      </a:rPr>
                      <m:t>’</m:t>
                    </m:r>
                    <m:r>
                      <m:rPr>
                        <m:sty m:val="p"/>
                      </m:rPr>
                      <a:rPr lang="en-US" sz="3600" i="0">
                        <a:solidFill>
                          <a:srgbClr val="000000"/>
                        </a:solidFill>
                        <a:effectLst/>
                        <a:latin typeface="Cambria Math" panose="02040503050406030204" pitchFamily="18" charset="0"/>
                        <a:ea typeface="Calibri" panose="020F0502020204030204" pitchFamily="34" charset="0"/>
                      </a:rPr>
                      <m:t>D</m:t>
                    </m:r>
                    <m:r>
                      <a:rPr lang="en-US" sz="3600" i="0">
                        <a:solidFill>
                          <a:srgbClr val="000000"/>
                        </a:solidFill>
                        <a:effectLst/>
                        <a:latin typeface="Cambria Math" panose="02040503050406030204" pitchFamily="18" charset="0"/>
                        <a:ea typeface="Calibri" panose="020F0502020204030204" pitchFamily="34" charset="0"/>
                      </a:rPr>
                      <m:t>’</m:t>
                    </m:r>
                  </m:oMath>
                </a14:m>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pPr marL="30480" marR="30480" algn="just">
                  <a:lnSpc>
                    <a:spcPct val="150000"/>
                  </a:lnSpc>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nên </a:t>
                </a:r>
                <a14:m>
                  <m:oMath xmlns:m="http://schemas.openxmlformats.org/officeDocument/2006/math">
                    <m:r>
                      <m:rPr>
                        <m:sty m:val="p"/>
                      </m:rPr>
                      <a:rPr lang="en-US" sz="36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NQ</m:t>
                    </m:r>
                    <m:r>
                      <a:rPr lang="en-US" sz="36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 // </m:t>
                    </m:r>
                    <m:r>
                      <m:rPr>
                        <m:sty m:val="p"/>
                      </m:rPr>
                      <a:rPr lang="en-US" sz="36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BC</m:t>
                    </m:r>
                    <m:r>
                      <a:rPr lang="en-US" sz="36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 </m:t>
                    </m:r>
                  </m:oMath>
                </a14:m>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hay </a:t>
                </a:r>
                <a14:m>
                  <m:oMath xmlns:m="http://schemas.openxmlformats.org/officeDocument/2006/math">
                    <m:r>
                      <m:rPr>
                        <m:sty m:val="p"/>
                      </m:rPr>
                      <a:rPr lang="en-US" sz="36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NQ</m:t>
                    </m:r>
                    <m:r>
                      <a:rPr lang="en-US" sz="36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 // </m:t>
                    </m:r>
                    <m:r>
                      <m:rPr>
                        <m:sty m:val="p"/>
                      </m:rPr>
                      <a:rPr lang="en-US" sz="36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MC</m:t>
                    </m:r>
                  </m:oMath>
                </a14:m>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mà </a:t>
                </a:r>
                <a14:m>
                  <m:oMath xmlns:m="http://schemas.openxmlformats.org/officeDocument/2006/math">
                    <m:r>
                      <m:rPr>
                        <m:sty m:val="p"/>
                      </m:rPr>
                      <a:rPr lang="en-US" sz="3600" i="0">
                        <a:solidFill>
                          <a:srgbClr val="000000"/>
                        </a:solidFill>
                        <a:effectLst/>
                        <a:latin typeface="Cambria Math" panose="02040503050406030204" pitchFamily="18" charset="0"/>
                        <a:ea typeface="Calibri" panose="020F0502020204030204" pitchFamily="34" charset="0"/>
                      </a:rPr>
                      <m:t>NQ</m:t>
                    </m:r>
                    <m:r>
                      <a:rPr lang="en-US" sz="3600" i="0">
                        <a:solidFill>
                          <a:srgbClr val="000000"/>
                        </a:solidFill>
                        <a:effectLst/>
                        <a:latin typeface="Cambria Math" panose="02040503050406030204" pitchFamily="18" charset="0"/>
                        <a:ea typeface="Calibri" panose="020F0502020204030204" pitchFamily="34" charset="0"/>
                      </a:rPr>
                      <m:t> =</m:t>
                    </m:r>
                    <m:f>
                      <m:fPr>
                        <m:ctrlPr>
                          <a:rPr lang="en-US" sz="3600" i="1">
                            <a:solidFill>
                              <a:srgbClr val="000000"/>
                            </a:solidFill>
                            <a:effectLst/>
                            <a:latin typeface="Cambria Math" panose="02040503050406030204" pitchFamily="18" charset="0"/>
                            <a:ea typeface="Calibri" panose="020F0502020204030204" pitchFamily="34" charset="0"/>
                          </a:rPr>
                        </m:ctrlPr>
                      </m:fPr>
                      <m:num>
                        <m:r>
                          <a:rPr lang="en-US" sz="3600" i="0">
                            <a:solidFill>
                              <a:srgbClr val="000000"/>
                            </a:solidFill>
                            <a:effectLst/>
                            <a:latin typeface="Cambria Math" panose="02040503050406030204" pitchFamily="18" charset="0"/>
                            <a:ea typeface="Calibri" panose="020F0502020204030204" pitchFamily="34" charset="0"/>
                          </a:rPr>
                          <m:t> 1</m:t>
                        </m:r>
                      </m:num>
                      <m:den>
                        <m:r>
                          <a:rPr lang="en-US" sz="3600" i="0">
                            <a:solidFill>
                              <a:srgbClr val="000000"/>
                            </a:solidFill>
                            <a:effectLst/>
                            <a:latin typeface="Cambria Math" panose="02040503050406030204" pitchFamily="18" charset="0"/>
                            <a:ea typeface="Calibri" panose="020F0502020204030204" pitchFamily="34" charset="0"/>
                          </a:rPr>
                          <m:t>2</m:t>
                        </m:r>
                      </m:den>
                    </m:f>
                    <m:sSup>
                      <m:sSupPr>
                        <m:ctrlPr>
                          <a:rPr lang="en-US" sz="3600" i="1">
                            <a:solidFill>
                              <a:srgbClr val="000000"/>
                            </a:solidFill>
                            <a:effectLst/>
                            <a:latin typeface="Cambria Math" panose="02040503050406030204" pitchFamily="18" charset="0"/>
                            <a:ea typeface="Calibri" panose="020F0502020204030204" pitchFamily="34" charset="0"/>
                          </a:rPr>
                        </m:ctrlPr>
                      </m:sSupPr>
                      <m:e>
                        <m:r>
                          <m:rPr>
                            <m:sty m:val="p"/>
                          </m:rPr>
                          <a:rPr lang="vi-VN" sz="3600" i="0">
                            <a:solidFill>
                              <a:srgbClr val="000000"/>
                            </a:solidFill>
                            <a:effectLst/>
                            <a:latin typeface="Cambria Math" panose="02040503050406030204" pitchFamily="18" charset="0"/>
                            <a:ea typeface="Calibri" panose="020F0502020204030204" pitchFamily="34" charset="0"/>
                          </a:rPr>
                          <m:t>A</m:t>
                        </m:r>
                      </m:e>
                      <m:sup>
                        <m:r>
                          <a:rPr lang="vi-VN" sz="3600" i="0">
                            <a:solidFill>
                              <a:srgbClr val="000000"/>
                            </a:solidFill>
                            <a:effectLst/>
                            <a:latin typeface="Cambria Math" panose="02040503050406030204" pitchFamily="18" charset="0"/>
                            <a:ea typeface="Calibri" panose="020F0502020204030204" pitchFamily="34" charset="0"/>
                          </a:rPr>
                          <m:t>′</m:t>
                        </m:r>
                      </m:sup>
                    </m:sSup>
                    <m:sSup>
                      <m:sSupPr>
                        <m:ctrlPr>
                          <a:rPr lang="en-US" sz="3600" i="1">
                            <a:solidFill>
                              <a:srgbClr val="000000"/>
                            </a:solidFill>
                            <a:effectLst/>
                            <a:latin typeface="Cambria Math" panose="02040503050406030204" pitchFamily="18" charset="0"/>
                            <a:ea typeface="Calibri" panose="020F0502020204030204" pitchFamily="34" charset="0"/>
                          </a:rPr>
                        </m:ctrlPr>
                      </m:sSupPr>
                      <m:e>
                        <m:r>
                          <m:rPr>
                            <m:sty m:val="p"/>
                          </m:rPr>
                          <a:rPr lang="vi-VN" sz="3600" i="0">
                            <a:solidFill>
                              <a:srgbClr val="000000"/>
                            </a:solidFill>
                            <a:effectLst/>
                            <a:latin typeface="Cambria Math" panose="02040503050406030204" pitchFamily="18" charset="0"/>
                            <a:ea typeface="Calibri" panose="020F0502020204030204" pitchFamily="34" charset="0"/>
                          </a:rPr>
                          <m:t>D</m:t>
                        </m:r>
                      </m:e>
                      <m:sup>
                        <m:r>
                          <a:rPr lang="vi-VN" sz="3600" i="0">
                            <a:solidFill>
                              <a:srgbClr val="000000"/>
                            </a:solidFill>
                            <a:effectLst/>
                            <a:latin typeface="Cambria Math" panose="02040503050406030204" pitchFamily="18" charset="0"/>
                            <a:ea typeface="Calibri" panose="020F0502020204030204" pitchFamily="34" charset="0"/>
                          </a:rPr>
                          <m:t>′</m:t>
                        </m:r>
                      </m:sup>
                    </m:sSup>
                    <m:r>
                      <a:rPr lang="vi-VN" sz="3600" i="0">
                        <a:solidFill>
                          <a:srgbClr val="000000"/>
                        </a:solidFill>
                        <a:effectLst/>
                        <a:latin typeface="Cambria Math" panose="02040503050406030204" pitchFamily="18" charset="0"/>
                        <a:ea typeface="Calibri" panose="020F0502020204030204" pitchFamily="34" charset="0"/>
                      </a:rPr>
                      <m:t>;</m:t>
                    </m:r>
                    <m:r>
                      <m:rPr>
                        <m:sty m:val="p"/>
                      </m:rPr>
                      <a:rPr lang="vi-VN" sz="3600" i="0">
                        <a:solidFill>
                          <a:srgbClr val="000000"/>
                        </a:solidFill>
                        <a:effectLst/>
                        <a:latin typeface="Cambria Math" panose="02040503050406030204" pitchFamily="18" charset="0"/>
                        <a:ea typeface="Calibri" panose="020F0502020204030204" pitchFamily="34" charset="0"/>
                      </a:rPr>
                      <m:t>A</m:t>
                    </m:r>
                    <m:sSup>
                      <m:sSupPr>
                        <m:ctrlPr>
                          <a:rPr lang="en-US" sz="3600" i="1">
                            <a:solidFill>
                              <a:srgbClr val="000000"/>
                            </a:solidFill>
                            <a:effectLst/>
                            <a:latin typeface="Cambria Math" panose="02040503050406030204" pitchFamily="18" charset="0"/>
                            <a:ea typeface="Calibri" panose="020F0502020204030204" pitchFamily="34" charset="0"/>
                          </a:rPr>
                        </m:ctrlPr>
                      </m:sSupPr>
                      <m:e>
                        <m:r>
                          <m:rPr>
                            <m:sty m:val="p"/>
                          </m:rPr>
                          <a:rPr lang="vi-VN" sz="3600" i="0">
                            <a:solidFill>
                              <a:srgbClr val="000000"/>
                            </a:solidFill>
                            <a:effectLst/>
                            <a:latin typeface="Cambria Math" panose="02040503050406030204" pitchFamily="18" charset="0"/>
                            <a:ea typeface="Calibri" panose="020F0502020204030204" pitchFamily="34" charset="0"/>
                          </a:rPr>
                          <m:t>D</m:t>
                        </m:r>
                      </m:e>
                      <m:sup>
                        <m:r>
                          <a:rPr lang="vi-VN" sz="3600" i="0">
                            <a:solidFill>
                              <a:srgbClr val="000000"/>
                            </a:solidFill>
                            <a:effectLst/>
                            <a:latin typeface="Cambria Math" panose="02040503050406030204" pitchFamily="18" charset="0"/>
                            <a:ea typeface="Calibri" panose="020F0502020204030204" pitchFamily="34" charset="0"/>
                          </a:rPr>
                          <m:t>′</m:t>
                        </m:r>
                      </m:sup>
                    </m:sSup>
                    <m:r>
                      <a:rPr lang="vi-VN" sz="3600" i="0">
                        <a:solidFill>
                          <a:srgbClr val="000000"/>
                        </a:solidFill>
                        <a:effectLst/>
                        <a:latin typeface="Cambria Math" panose="02040503050406030204" pitchFamily="18" charset="0"/>
                        <a:ea typeface="Calibri" panose="020F0502020204030204" pitchFamily="34" charset="0"/>
                      </a:rPr>
                      <m:t>=</m:t>
                    </m:r>
                    <m:r>
                      <m:rPr>
                        <m:sty m:val="p"/>
                      </m:rPr>
                      <a:rPr lang="vi-VN" sz="3600" i="0">
                        <a:solidFill>
                          <a:srgbClr val="000000"/>
                        </a:solidFill>
                        <a:effectLst/>
                        <a:latin typeface="Cambria Math" panose="02040503050406030204" pitchFamily="18" charset="0"/>
                        <a:ea typeface="Calibri" panose="020F0502020204030204" pitchFamily="34" charset="0"/>
                      </a:rPr>
                      <m:t>BC</m:t>
                    </m:r>
                  </m:oMath>
                </a14:m>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r>
                      <m:rPr>
                        <m:sty m:val="p"/>
                      </m:rPr>
                      <a:rPr lang="en-US" sz="3600" i="0">
                        <a:solidFill>
                          <a:srgbClr val="000000"/>
                        </a:solidFill>
                        <a:effectLst/>
                        <a:latin typeface="Cambria Math" panose="02040503050406030204" pitchFamily="18" charset="0"/>
                        <a:ea typeface="Calibri" panose="020F0502020204030204" pitchFamily="34" charset="0"/>
                      </a:rPr>
                      <m:t>NQ</m:t>
                    </m:r>
                    <m:r>
                      <a:rPr lang="en-US" sz="3600" i="0">
                        <a:solidFill>
                          <a:srgbClr val="000000"/>
                        </a:solidFill>
                        <a:effectLst/>
                        <a:latin typeface="Cambria Math" panose="02040503050406030204" pitchFamily="18" charset="0"/>
                        <a:ea typeface="Calibri" panose="020F0502020204030204" pitchFamily="34" charset="0"/>
                      </a:rPr>
                      <m:t> =</m:t>
                    </m:r>
                    <m:f>
                      <m:fPr>
                        <m:ctrlPr>
                          <a:rPr lang="en-US" sz="3600" i="1">
                            <a:solidFill>
                              <a:srgbClr val="000000"/>
                            </a:solidFill>
                            <a:effectLst/>
                            <a:latin typeface="Cambria Math" panose="02040503050406030204" pitchFamily="18" charset="0"/>
                            <a:ea typeface="Calibri" panose="020F0502020204030204" pitchFamily="34" charset="0"/>
                          </a:rPr>
                        </m:ctrlPr>
                      </m:fPr>
                      <m:num>
                        <m:r>
                          <a:rPr lang="en-US" sz="3600" i="0">
                            <a:solidFill>
                              <a:srgbClr val="000000"/>
                            </a:solidFill>
                            <a:effectLst/>
                            <a:latin typeface="Cambria Math" panose="02040503050406030204" pitchFamily="18" charset="0"/>
                            <a:ea typeface="Calibri" panose="020F0502020204030204" pitchFamily="34" charset="0"/>
                          </a:rPr>
                          <m:t> 1</m:t>
                        </m:r>
                      </m:num>
                      <m:den>
                        <m:r>
                          <a:rPr lang="en-US" sz="3600" i="0">
                            <a:solidFill>
                              <a:srgbClr val="000000"/>
                            </a:solidFill>
                            <a:effectLst/>
                            <a:latin typeface="Cambria Math" panose="02040503050406030204" pitchFamily="18" charset="0"/>
                            <a:ea typeface="Calibri" panose="020F0502020204030204" pitchFamily="34" charset="0"/>
                          </a:rPr>
                          <m:t>2</m:t>
                        </m:r>
                      </m:den>
                    </m:f>
                    <m:r>
                      <a:rPr lang="en-US" sz="3600" i="0">
                        <a:solidFill>
                          <a:srgbClr val="000000"/>
                        </a:solidFill>
                        <a:effectLst/>
                        <a:latin typeface="Cambria Math" panose="02040503050406030204" pitchFamily="18" charset="0"/>
                        <a:ea typeface="Calibri" panose="020F0502020204030204" pitchFamily="34" charset="0"/>
                      </a:rPr>
                      <m:t> </m:t>
                    </m:r>
                    <m:r>
                      <m:rPr>
                        <m:sty m:val="p"/>
                      </m:rPr>
                      <a:rPr lang="en-US" sz="3600" i="0">
                        <a:solidFill>
                          <a:srgbClr val="000000"/>
                        </a:solidFill>
                        <a:effectLst/>
                        <a:latin typeface="Cambria Math" panose="02040503050406030204" pitchFamily="18" charset="0"/>
                        <a:ea typeface="Calibri" panose="020F0502020204030204" pitchFamily="34" charset="0"/>
                      </a:rPr>
                      <m:t>BC</m:t>
                    </m:r>
                  </m:oMath>
                </a14:m>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pPr marL="30480" marR="30480" algn="just">
                  <a:lnSpc>
                    <a:spcPct val="150000"/>
                  </a:lnSpc>
                </a:pP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Suy ra </a:t>
                </a:r>
                <a14:m>
                  <m:oMath xmlns:m="http://schemas.openxmlformats.org/officeDocument/2006/math">
                    <m:r>
                      <m:rPr>
                        <m:sty m:val="p"/>
                      </m:rPr>
                      <a:rPr lang="en-US" sz="36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NQ</m:t>
                    </m:r>
                    <m:r>
                      <a:rPr lang="en-US" sz="36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 = </m:t>
                    </m:r>
                    <m:r>
                      <m:rPr>
                        <m:sty m:val="p"/>
                      </m:rPr>
                      <a:rPr lang="en-US" sz="3600" i="0">
                        <a:solidFill>
                          <a:srgbClr val="000000"/>
                        </a:solidFill>
                        <a:effectLst/>
                        <a:latin typeface="Cambria Math" panose="02040503050406030204" pitchFamily="18" charset="0"/>
                        <a:ea typeface="Calibri" panose="020F0502020204030204" pitchFamily="34" charset="0"/>
                        <a:cs typeface="Arial" panose="020B0604020202020204" pitchFamily="34" charset="0"/>
                      </a:rPr>
                      <m:t>MC</m:t>
                    </m:r>
                  </m:oMath>
                </a14:m>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7467599" y="4461619"/>
                <a:ext cx="9829800" cy="3758850"/>
              </a:xfrm>
              <a:prstGeom prst="rect">
                <a:avLst/>
              </a:prstGeom>
              <a:blipFill>
                <a:blip r:embed="rId7"/>
                <a:stretch>
                  <a:fillRect l="-1551" b="-24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7467599" y="8189774"/>
                <a:ext cx="9517743" cy="1754326"/>
              </a:xfrm>
              <a:prstGeom prst="rect">
                <a:avLst/>
              </a:prstGeom>
            </p:spPr>
            <p:txBody>
              <a:bodyPr wrap="square">
                <a:spAutoFit/>
              </a:bodyPr>
              <a:lstStyle/>
              <a:p>
                <a:pPr marL="30480" marR="30480" lvl="0" algn="just">
                  <a:lnSpc>
                    <a:spcPct val="150000"/>
                  </a:lnSpc>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Tứ giác </a:t>
                </a:r>
                <a14:m>
                  <m:oMath xmlns:m="http://schemas.openxmlformats.org/officeDocument/2006/math">
                    <m:r>
                      <m:rPr>
                        <m:sty m:val="p"/>
                      </m:rPr>
                      <a:rPr lang="en-US" sz="36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MNQC</m:t>
                    </m:r>
                    <m:r>
                      <a:rPr lang="en-US" sz="36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oMath>
                </a14:m>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có </a:t>
                </a:r>
                <a14:m>
                  <m:oMath xmlns:m="http://schemas.openxmlformats.org/officeDocument/2006/math">
                    <m:r>
                      <m:rPr>
                        <m:sty m:val="p"/>
                      </m:rPr>
                      <a:rPr lang="en-US" sz="3600" i="0">
                        <a:solidFill>
                          <a:srgbClr val="000000"/>
                        </a:solidFill>
                        <a:latin typeface="Cambria Math" panose="02040503050406030204" pitchFamily="18" charset="0"/>
                        <a:ea typeface="Calibri" panose="020F0502020204030204" pitchFamily="34" charset="0"/>
                      </a:rPr>
                      <m:t>NQ</m:t>
                    </m:r>
                    <m:r>
                      <a:rPr lang="en-US" sz="3600" i="0">
                        <a:solidFill>
                          <a:srgbClr val="000000"/>
                        </a:solidFill>
                        <a:latin typeface="Cambria Math" panose="02040503050406030204" pitchFamily="18" charset="0"/>
                        <a:ea typeface="Calibri" panose="020F0502020204030204" pitchFamily="34" charset="0"/>
                      </a:rPr>
                      <m:t> // </m:t>
                    </m:r>
                    <m:r>
                      <m:rPr>
                        <m:sty m:val="p"/>
                      </m:rPr>
                      <a:rPr lang="en-US" sz="3600" i="0">
                        <a:solidFill>
                          <a:srgbClr val="000000"/>
                        </a:solidFill>
                        <a:latin typeface="Cambria Math" panose="02040503050406030204" pitchFamily="18" charset="0"/>
                        <a:ea typeface="Calibri" panose="020F0502020204030204" pitchFamily="34" charset="0"/>
                      </a:rPr>
                      <m:t>MC</m:t>
                    </m:r>
                  </m:oMath>
                </a14:m>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m:rPr>
                        <m:sty m:val="p"/>
                      </m:rPr>
                      <a:rPr lang="en-US" sz="36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NQ</m:t>
                    </m:r>
                    <m:r>
                      <a:rPr lang="en-US" sz="36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 = </m:t>
                    </m:r>
                    <m:r>
                      <m:rPr>
                        <m:sty m:val="p"/>
                      </m:rPr>
                      <a:rPr lang="en-US" sz="36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MC</m:t>
                    </m:r>
                    <m:r>
                      <a:rPr lang="en-US" sz="36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oMath>
                </a14:m>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nên là </a:t>
                </a:r>
                <a14:m>
                  <m:oMath xmlns:m="http://schemas.openxmlformats.org/officeDocument/2006/math">
                    <m:r>
                      <m:rPr>
                        <m:sty m:val="p"/>
                      </m:rPr>
                      <a:rPr lang="en-US" sz="3600" i="0">
                        <a:solidFill>
                          <a:srgbClr val="000000"/>
                        </a:solidFill>
                        <a:latin typeface="Cambria Math" panose="02040503050406030204" pitchFamily="18" charset="0"/>
                        <a:ea typeface="Calibri" panose="020F0502020204030204" pitchFamily="34" charset="0"/>
                        <a:cs typeface="Arial" panose="020B0604020202020204" pitchFamily="34" charset="0"/>
                      </a:rPr>
                      <m:t>MNQC</m:t>
                    </m:r>
                  </m:oMath>
                </a14:m>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 hình bình hành.</a:t>
                </a:r>
                <a:endParaRPr lang="en-US" sz="36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7467599" y="8189774"/>
                <a:ext cx="9517743" cy="1754326"/>
              </a:xfrm>
              <a:prstGeom prst="rect">
                <a:avLst/>
              </a:prstGeom>
              <a:blipFill>
                <a:blip r:embed="rId8"/>
                <a:stretch>
                  <a:fillRect l="-1602" r="-1602" b="-6250"/>
                </a:stretch>
              </a:blipFill>
            </p:spPr>
            <p:txBody>
              <a:bodyPr/>
              <a:lstStyle/>
              <a:p>
                <a:r>
                  <a:rPr lang="en-US">
                    <a:noFill/>
                  </a:rPr>
                  <a:t> </a:t>
                </a:r>
              </a:p>
            </p:txBody>
          </p:sp>
        </mc:Fallback>
      </mc:AlternateContent>
      <p:pic>
        <p:nvPicPr>
          <p:cNvPr id="19"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04800" y="8724900"/>
            <a:ext cx="1252079" cy="1357267"/>
          </a:xfrm>
          <a:prstGeom prst="rect">
            <a:avLst/>
          </a:prstGeom>
        </p:spPr>
      </p:pic>
    </p:spTree>
    <p:extLst>
      <p:ext uri="{BB962C8B-B14F-4D97-AF65-F5344CB8AC3E}">
        <p14:creationId xmlns:p14="http://schemas.microsoft.com/office/powerpoint/2010/main" val="909397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wipe(down)">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wipe(left)">
                                      <p:cBhvr>
                                        <p:cTn id="27" dur="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32" dur="500"/>
                                        <p:tgtEl>
                                          <p:spTgt spid="7">
                                            <p:txEl>
                                              <p:pRg st="0" end="0"/>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7">
                                            <p:txEl>
                                              <p:pRg st="1" end="1"/>
                                            </p:txEl>
                                          </p:spTgt>
                                        </p:tgtEl>
                                        <p:attrNameLst>
                                          <p:attrName>style.visibility</p:attrName>
                                        </p:attrNameLst>
                                      </p:cBhvr>
                                      <p:to>
                                        <p:strVal val="visible"/>
                                      </p:to>
                                    </p:set>
                                    <p:animEffect transition="in" filter="randombar(horizontal)">
                                      <p:cBhvr>
                                        <p:cTn id="35" dur="500"/>
                                        <p:tgtEl>
                                          <p:spTgt spid="7">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up)">
                                      <p:cBhvr>
                                        <p:cTn id="40" dur="500"/>
                                        <p:tgtEl>
                                          <p:spTgt spid="6"/>
                                        </p:tgtEl>
                                      </p:cBhvr>
                                    </p:animEffect>
                                  </p:childTnLst>
                                </p:cTn>
                              </p:par>
                              <p:par>
                                <p:cTn id="41" presetID="22" presetClass="entr" presetSubtype="1"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up)">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7">
                                            <p:txEl>
                                              <p:pRg st="2" end="2"/>
                                            </p:txEl>
                                          </p:spTgt>
                                        </p:tgtEl>
                                        <p:attrNameLst>
                                          <p:attrName>style.visibility</p:attrName>
                                        </p:attrNameLst>
                                      </p:cBhvr>
                                      <p:to>
                                        <p:strVal val="visible"/>
                                      </p:to>
                                    </p:set>
                                    <p:animEffect transition="in" filter="fade">
                                      <p:cBhvr>
                                        <p:cTn id="48" dur="500"/>
                                        <p:tgtEl>
                                          <p:spTgt spid="7">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7">
                                            <p:txEl>
                                              <p:pRg st="3" end="3"/>
                                            </p:txEl>
                                          </p:spTgt>
                                        </p:tgtEl>
                                        <p:attrNameLst>
                                          <p:attrName>style.visibility</p:attrName>
                                        </p:attrNameLst>
                                      </p:cBhvr>
                                      <p:to>
                                        <p:strVal val="visible"/>
                                      </p:to>
                                    </p:set>
                                    <p:animEffect transition="in" filter="wipe(left)">
                                      <p:cBhvr>
                                        <p:cTn id="53" dur="500"/>
                                        <p:tgtEl>
                                          <p:spTgt spid="7">
                                            <p:txEl>
                                              <p:pRg st="3" end="3"/>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9">
                                            <p:txEl>
                                              <p:pRg st="0" end="0"/>
                                            </p:txEl>
                                          </p:spTgt>
                                        </p:tgtEl>
                                        <p:attrNameLst>
                                          <p:attrName>style.visibility</p:attrName>
                                        </p:attrNameLst>
                                      </p:cBhvr>
                                      <p:to>
                                        <p:strVal val="visible"/>
                                      </p:to>
                                    </p:set>
                                    <p:animEffect transition="in" filter="randombar(horizontal)">
                                      <p:cBhvr>
                                        <p:cTn id="58"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0237" b="30237"/>
          <a:stretch>
            <a:fillRect/>
          </a:stretch>
        </p:blipFill>
        <p:spPr>
          <a:xfrm>
            <a:off x="0" y="0"/>
            <a:ext cx="18288000" cy="10287000"/>
          </a:xfrm>
          <a:prstGeom prst="rect">
            <a:avLst/>
          </a:prstGeom>
        </p:spPr>
      </p:pic>
      <p:sp>
        <p:nvSpPr>
          <p:cNvPr id="8" name="Rounded Rectangle 7"/>
          <p:cNvSpPr/>
          <p:nvPr/>
        </p:nvSpPr>
        <p:spPr>
          <a:xfrm>
            <a:off x="124326" y="76200"/>
            <a:ext cx="18059400" cy="10128584"/>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Callout 9"/>
          <p:cNvSpPr/>
          <p:nvPr/>
        </p:nvSpPr>
        <p:spPr>
          <a:xfrm>
            <a:off x="742949" y="437668"/>
            <a:ext cx="1562101" cy="83820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4" name="Rectangle 3"/>
              <p:cNvSpPr/>
              <p:nvPr/>
            </p:nvSpPr>
            <p:spPr>
              <a:xfrm>
                <a:off x="8602579" y="2009351"/>
                <a:ext cx="8618621" cy="4247317"/>
              </a:xfrm>
              <a:prstGeom prst="rect">
                <a:avLst/>
              </a:prstGeom>
            </p:spPr>
            <p:txBody>
              <a:bodyPr wrap="square">
                <a:spAutoFit/>
              </a:bodyPr>
              <a:lstStyle/>
              <a:p>
                <a:pPr marL="30480" marR="30480" algn="just">
                  <a:lnSpc>
                    <a:spcPct val="150000"/>
                  </a:lnSpc>
                  <a:spcBef>
                    <a:spcPts val="600"/>
                  </a:spcBef>
                  <a:spcAft>
                    <a:spcPts val="600"/>
                  </a:spcAft>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a:t>
                </a:r>
                <a:r>
                  <a:rPr kumimoji="0" lang="en-US" sz="4000" b="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r>
                  <a:rPr kumimoji="0" lang="vi-VN" sz="4000" b="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Do </a:t>
                </a:r>
                <a14:m>
                  <m:oMath xmlns:m="http://schemas.openxmlformats.org/officeDocument/2006/math">
                    <m:r>
                      <m:rPr>
                        <m:sty m:val="p"/>
                      </m:rPr>
                      <a:rPr lang="en-US" sz="40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MNQC</m:t>
                    </m:r>
                  </m:oMath>
                </a14:m>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hình bình hành </a:t>
                </a:r>
              </a:p>
              <a:p>
                <a:pPr marL="30480" marR="30480" algn="just">
                  <a:lnSpc>
                    <a:spcPct val="150000"/>
                  </a:lnSpc>
                  <a:spcBef>
                    <a:spcPts val="600"/>
                  </a:spcBef>
                  <a:spcAft>
                    <a:spcPts val="600"/>
                  </a:spcAft>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r>
                      <m:rPr>
                        <m:sty m:val="p"/>
                      </m:rPr>
                      <a:rPr lang="en-US" sz="40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MN</m:t>
                    </m:r>
                    <m:r>
                      <a:rPr lang="en-US" sz="40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 // </m:t>
                    </m:r>
                    <m:r>
                      <m:rPr>
                        <m:sty m:val="p"/>
                      </m:rPr>
                      <a:rPr lang="en-US" sz="40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QC</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Bef>
                    <a:spcPts val="600"/>
                  </a:spcBef>
                  <a:spcAft>
                    <a:spcPts val="60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Mà </a:t>
                </a:r>
                <a14:m>
                  <m:oMath xmlns:m="http://schemas.openxmlformats.org/officeDocument/2006/math">
                    <m:r>
                      <m:rPr>
                        <m:sty m:val="p"/>
                      </m:rPr>
                      <a:rPr lang="en-US" sz="4000" i="0">
                        <a:solidFill>
                          <a:srgbClr val="000000"/>
                        </a:solidFill>
                        <a:effectLst/>
                        <a:latin typeface="Cambria Math" panose="02040503050406030204" pitchFamily="18" charset="0"/>
                        <a:ea typeface="Calibri" panose="020F0502020204030204" pitchFamily="34" charset="0"/>
                      </a:rPr>
                      <m:t>QC</m:t>
                    </m:r>
                    <m:r>
                      <a:rPr lang="en-US" sz="4000" i="0">
                        <a:solidFill>
                          <a:srgbClr val="000000"/>
                        </a:solidFill>
                        <a:effectLst/>
                        <a:latin typeface="Cambria Math" panose="02040503050406030204" pitchFamily="18" charset="0"/>
                        <a:ea typeface="Calibri" panose="020F0502020204030204" pitchFamily="34" charset="0"/>
                      </a:rPr>
                      <m:t> ⊂ (</m:t>
                    </m:r>
                    <m:r>
                      <m:rPr>
                        <m:sty m:val="p"/>
                      </m:rPr>
                      <a:rPr lang="en-US" sz="4000" i="0">
                        <a:solidFill>
                          <a:srgbClr val="000000"/>
                        </a:solidFill>
                        <a:effectLst/>
                        <a:latin typeface="Cambria Math" panose="02040503050406030204" pitchFamily="18" charset="0"/>
                        <a:ea typeface="Calibri" panose="020F0502020204030204" pitchFamily="34" charset="0"/>
                      </a:rPr>
                      <m:t>ACD</m:t>
                    </m:r>
                    <m:r>
                      <a:rPr lang="en-US" sz="4000" i="0">
                        <a:solidFill>
                          <a:srgbClr val="000000"/>
                        </a:solidFill>
                        <a:effectLst/>
                        <a:latin typeface="Cambria Math" panose="02040503050406030204" pitchFamily="18" charset="0"/>
                        <a:ea typeface="Calibri" panose="020F0502020204030204" pitchFamily="34" charset="0"/>
                      </a:rPr>
                      <m:t>’)</m:t>
                    </m:r>
                  </m:oMath>
                </a14:m>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pPr marL="30480" marR="30480" algn="just">
                  <a:lnSpc>
                    <a:spcPct val="150000"/>
                  </a:lnSpc>
                  <a:spcBef>
                    <a:spcPts val="600"/>
                  </a:spcBef>
                  <a:spcAft>
                    <a:spcPts val="600"/>
                  </a:spcAft>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nên </a:t>
                </a:r>
                <a14:m>
                  <m:oMath xmlns:m="http://schemas.openxmlformats.org/officeDocument/2006/math">
                    <m:r>
                      <m:rPr>
                        <m:sty m:val="p"/>
                      </m:rPr>
                      <a:rPr lang="en-US" sz="4000" i="0">
                        <a:solidFill>
                          <a:srgbClr val="000000"/>
                        </a:solidFill>
                        <a:effectLst/>
                        <a:latin typeface="Cambria Math" panose="02040503050406030204" pitchFamily="18" charset="0"/>
                        <a:ea typeface="Calibri" panose="020F0502020204030204" pitchFamily="34" charset="0"/>
                      </a:rPr>
                      <m:t>MN</m:t>
                    </m:r>
                    <m:r>
                      <a:rPr lang="en-US" sz="4000" i="0">
                        <a:solidFill>
                          <a:srgbClr val="000000"/>
                        </a:solidFill>
                        <a:effectLst/>
                        <a:latin typeface="Cambria Math" panose="02040503050406030204" pitchFamily="18" charset="0"/>
                        <a:ea typeface="Calibri" panose="020F0502020204030204" pitchFamily="34" charset="0"/>
                      </a:rPr>
                      <m:t> // (</m:t>
                    </m:r>
                    <m:r>
                      <m:rPr>
                        <m:sty m:val="p"/>
                      </m:rPr>
                      <a:rPr lang="en-US" sz="4000" i="0">
                        <a:solidFill>
                          <a:srgbClr val="000000"/>
                        </a:solidFill>
                        <a:effectLst/>
                        <a:latin typeface="Cambria Math" panose="02040503050406030204" pitchFamily="18" charset="0"/>
                        <a:ea typeface="Calibri" panose="020F0502020204030204" pitchFamily="34" charset="0"/>
                      </a:rPr>
                      <m:t>ACD</m:t>
                    </m:r>
                    <m:r>
                      <a:rPr lang="en-US" sz="4000" i="0">
                        <a:solidFill>
                          <a:srgbClr val="000000"/>
                        </a:solidFill>
                        <a:effectLst/>
                        <a:latin typeface="Cambria Math" panose="02040503050406030204" pitchFamily="18" charset="0"/>
                        <a:ea typeface="Calibri" panose="020F0502020204030204" pitchFamily="34" charset="0"/>
                      </a:rPr>
                      <m:t>’).</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8602579" y="2009351"/>
                <a:ext cx="8618621" cy="4247317"/>
              </a:xfrm>
              <a:prstGeom prst="rect">
                <a:avLst/>
              </a:prstGeom>
              <a:blipFill>
                <a:blip r:embed="rId4"/>
                <a:stretch>
                  <a:fillRect l="-2122" b="-2730"/>
                </a:stretch>
              </a:blipFill>
            </p:spPr>
            <p:txBody>
              <a:bodyPr/>
              <a:lstStyle/>
              <a:p>
                <a:r>
                  <a:rPr lang="en-US">
                    <a:noFill/>
                  </a:rPr>
                  <a:t> </a:t>
                </a:r>
              </a:p>
            </p:txBody>
          </p:sp>
        </mc:Fallback>
      </mc:AlternateContent>
      <p:pic>
        <p:nvPicPr>
          <p:cNvPr id="19"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04800" y="8724900"/>
            <a:ext cx="1252079" cy="1357267"/>
          </a:xfrm>
          <a:prstGeom prst="rect">
            <a:avLst/>
          </a:prstGeom>
        </p:spPr>
      </p:pic>
      <p:pic>
        <p:nvPicPr>
          <p:cNvPr id="5" name="Picture 4"/>
          <p:cNvPicPr>
            <a:picLocks noChangeAspect="1"/>
          </p:cNvPicPr>
          <p:nvPr/>
        </p:nvPicPr>
        <p:blipFill>
          <a:blip r:embed="rId7">
            <a:biLevel thresh="75000"/>
            <a:extLst>
              <a:ext uri="{BEBA8EAE-BF5A-486C-A8C5-ECC9F3942E4B}">
                <a14:imgProps xmlns:a14="http://schemas.microsoft.com/office/drawing/2010/main">
                  <a14:imgLayer r:embed="rId8">
                    <a14:imgEffect>
                      <a14:sharpenSoften amount="50000"/>
                    </a14:imgEffect>
                    <a14:imgEffect>
                      <a14:brightnessContrast contrast="-40000"/>
                    </a14:imgEffect>
                  </a14:imgLayer>
                </a14:imgProps>
              </a:ext>
            </a:extLst>
          </a:blip>
          <a:stretch>
            <a:fillRect/>
          </a:stretch>
        </p:blipFill>
        <p:spPr>
          <a:xfrm>
            <a:off x="1363579" y="2009351"/>
            <a:ext cx="6614166" cy="5402599"/>
          </a:xfrm>
          <a:prstGeom prst="rect">
            <a:avLst/>
          </a:prstGeom>
        </p:spPr>
      </p:pic>
    </p:spTree>
    <p:extLst>
      <p:ext uri="{BB962C8B-B14F-4D97-AF65-F5344CB8AC3E}">
        <p14:creationId xmlns:p14="http://schemas.microsoft.com/office/powerpoint/2010/main" val="299399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down)">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wipe(left)">
                                      <p:cBhvr>
                                        <p:cTn id="2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0237" b="30237"/>
          <a:stretch>
            <a:fillRect/>
          </a:stretch>
        </p:blipFill>
        <p:spPr>
          <a:xfrm>
            <a:off x="0" y="0"/>
            <a:ext cx="18288000" cy="10287000"/>
          </a:xfrm>
          <a:prstGeom prst="rect">
            <a:avLst/>
          </a:prstGeom>
        </p:spPr>
      </p:pic>
      <p:sp>
        <p:nvSpPr>
          <p:cNvPr id="8" name="Rounded Rectangle 7"/>
          <p:cNvSpPr/>
          <p:nvPr/>
        </p:nvSpPr>
        <p:spPr>
          <a:xfrm>
            <a:off x="124326" y="76200"/>
            <a:ext cx="18059400" cy="10128584"/>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Callout 9"/>
          <p:cNvSpPr/>
          <p:nvPr/>
        </p:nvSpPr>
        <p:spPr>
          <a:xfrm>
            <a:off x="742949" y="437668"/>
            <a:ext cx="1562101" cy="83820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7" name="Rectangle 6"/>
              <p:cNvSpPr/>
              <p:nvPr/>
            </p:nvSpPr>
            <p:spPr>
              <a:xfrm>
                <a:off x="8001000" y="1494049"/>
                <a:ext cx="8991600" cy="7154651"/>
              </a:xfrm>
              <a:prstGeom prst="rect">
                <a:avLst/>
              </a:prstGeom>
            </p:spPr>
            <p:txBody>
              <a:bodyPr wrap="square">
                <a:spAutoFit/>
              </a:bodyPr>
              <a:lstStyle/>
              <a:p>
                <a:pPr marL="30480" marR="30480" lvl="0" indent="0" algn="just" defTabSz="914400" rtl="0" eaLnBrk="1" fontAlgn="auto" latinLnBrk="0" hangingPunct="1">
                  <a:lnSpc>
                    <a:spcPct val="150000"/>
                  </a:lnSpc>
                  <a:spcBef>
                    <a:spcPts val="300"/>
                  </a:spcBef>
                  <a:spcAft>
                    <a:spcPts val="300"/>
                  </a:spcAft>
                  <a:buClrTx/>
                  <a:buSzTx/>
                  <a:buFontTx/>
                  <a:buNone/>
                  <a:tabLst/>
                  <a:defRPr/>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d) </a:t>
                </a:r>
                <a:r>
                  <a:rPr kumimoji="0" lang="en-US" sz="3800" b="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Gọi </a:t>
                </a:r>
                <a14:m>
                  <m:oMath xmlns:m="http://schemas.openxmlformats.org/officeDocument/2006/math">
                    <m:r>
                      <m:rPr>
                        <m:sty m:val="p"/>
                      </m:rPr>
                      <a:rPr kumimoji="0" lang="en-US" sz="38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O</m:t>
                    </m:r>
                  </m:oMath>
                </a14:m>
                <a:r>
                  <a:rPr kumimoji="0" lang="en-US" sz="3800" b="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là trung điểm của </a:t>
                </a:r>
                <a14:m>
                  <m:oMath xmlns:m="http://schemas.openxmlformats.org/officeDocument/2006/math">
                    <m:r>
                      <m:rPr>
                        <m:sty m:val="p"/>
                      </m:rPr>
                      <a:rPr kumimoji="0" lang="en-US" sz="38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ABCD</m:t>
                    </m:r>
                  </m:oMath>
                </a14:m>
                <a:r>
                  <a:rPr kumimoji="0" lang="en-US" sz="3800" b="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3800" b="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0480" marR="30480" lvl="0" indent="0" algn="just" defTabSz="914400" rtl="0" eaLnBrk="1" fontAlgn="auto" latinLnBrk="0" hangingPunct="1">
                  <a:lnSpc>
                    <a:spcPct val="150000"/>
                  </a:lnSpc>
                  <a:spcBef>
                    <a:spcPts val="300"/>
                  </a:spcBef>
                  <a:spcAft>
                    <a:spcPts val="300"/>
                  </a:spcAft>
                  <a:buClrTx/>
                  <a:buSzTx/>
                  <a:buFontTx/>
                  <a:buNone/>
                  <a:tabLst/>
                  <a:defRPr/>
                </a:pPr>
                <a:r>
                  <a:rPr kumimoji="0" lang="vi-VN" sz="3800" b="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X</a:t>
                </a:r>
                <a:r>
                  <a:rPr kumimoji="0" lang="en-US" sz="3800" b="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ét </a:t>
                </a:r>
                <a:r>
                  <a:rPr kumimoji="0" lang="vi-VN" sz="3800" b="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tam giác </a:t>
                </a:r>
                <a14:m>
                  <m:oMath xmlns:m="http://schemas.openxmlformats.org/officeDocument/2006/math">
                    <m:r>
                      <m:rPr>
                        <m:sty m:val="p"/>
                      </m:rPr>
                      <a:rPr kumimoji="0" lang="en-US" sz="38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ABC</m:t>
                    </m:r>
                  </m:oMath>
                </a14:m>
                <a:r>
                  <a:rPr kumimoji="0" lang="en-US" sz="3800" b="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có </a:t>
                </a:r>
                <a14:m>
                  <m:oMath xmlns:m="http://schemas.openxmlformats.org/officeDocument/2006/math">
                    <m:r>
                      <m:rPr>
                        <m:sty m:val="p"/>
                      </m:rPr>
                      <a:rPr kumimoji="0" lang="en-US" sz="38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O</m:t>
                    </m:r>
                    <m:r>
                      <a:rPr kumimoji="0" lang="en-US" sz="38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 </m:t>
                    </m:r>
                    <m:r>
                      <m:rPr>
                        <m:sty m:val="p"/>
                      </m:rPr>
                      <a:rPr kumimoji="0" lang="en-US" sz="38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m:t>
                    </m:r>
                    <m:r>
                      <a:rPr kumimoji="0" lang="en-US" sz="38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 </m:t>
                    </m:r>
                  </m:oMath>
                </a14:m>
                <a:r>
                  <a:rPr kumimoji="0" lang="en-US" sz="3800" b="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lần lượt là trung điểm của </a:t>
                </a:r>
                <a14:m>
                  <m:oMath xmlns:m="http://schemas.openxmlformats.org/officeDocument/2006/math">
                    <m:r>
                      <m:rPr>
                        <m:sty m:val="p"/>
                      </m:rPr>
                      <a:rPr kumimoji="0" lang="en-US" sz="38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AC</m:t>
                    </m:r>
                    <m:r>
                      <a:rPr kumimoji="0" lang="en-US" sz="38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 </m:t>
                    </m:r>
                    <m:r>
                      <m:rPr>
                        <m:sty m:val="p"/>
                      </m:rPr>
                      <a:rPr kumimoji="0" lang="en-US" sz="38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BC</m:t>
                    </m:r>
                    <m:r>
                      <a:rPr kumimoji="0" lang="en-US" sz="38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 </m:t>
                    </m:r>
                  </m:oMath>
                </a14:m>
                <a:r>
                  <a:rPr kumimoji="0" lang="en-US" sz="3800" b="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nên </a:t>
                </a:r>
                <a14:m>
                  <m:oMath xmlns:m="http://schemas.openxmlformats.org/officeDocument/2006/math">
                    <m:r>
                      <m:rPr>
                        <m:sty m:val="p"/>
                      </m:rPr>
                      <a:rPr kumimoji="0" lang="en-US" sz="38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OM</m:t>
                    </m:r>
                  </m:oMath>
                </a14:m>
                <a:r>
                  <a:rPr kumimoji="0" lang="en-US" sz="3800" b="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là đường trung bình của tam giác.</a:t>
                </a:r>
                <a:endParaRPr kumimoji="0" lang="en-US" sz="3800" b="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0480" marR="30480" lvl="0" indent="0" algn="just" defTabSz="914400" rtl="0" eaLnBrk="1" fontAlgn="auto" latinLnBrk="0" hangingPunct="1">
                  <a:lnSpc>
                    <a:spcPct val="150000"/>
                  </a:lnSpc>
                  <a:spcBef>
                    <a:spcPts val="300"/>
                  </a:spcBef>
                  <a:spcAft>
                    <a:spcPts val="300"/>
                  </a:spcAft>
                  <a:buClrTx/>
                  <a:buSzTx/>
                  <a:buFontTx/>
                  <a:buNone/>
                  <a:tabLst/>
                  <a:defRPr/>
                </a:pPr>
                <a:r>
                  <a:rPr kumimoji="0" lang="en-US" sz="3800" b="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Do đó </a:t>
                </a:r>
                <a14:m>
                  <m:oMath xmlns:m="http://schemas.openxmlformats.org/officeDocument/2006/math">
                    <m:r>
                      <m:rPr>
                        <m:sty m:val="p"/>
                      </m:rPr>
                      <a:rPr kumimoji="0" lang="en-US" sz="38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OM</m:t>
                    </m:r>
                    <m:r>
                      <a:rPr kumimoji="0" lang="en-US" sz="38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 // </m:t>
                    </m:r>
                    <m:r>
                      <m:rPr>
                        <m:sty m:val="p"/>
                      </m:rPr>
                      <a:rPr kumimoji="0" lang="en-US" sz="38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AB</m:t>
                    </m:r>
                    <m:r>
                      <a:rPr kumimoji="0" lang="en-US" sz="38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 </m:t>
                    </m:r>
                  </m:oMath>
                </a14:m>
                <a:r>
                  <a:rPr kumimoji="0" lang="en-US" sz="3800" b="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và </a:t>
                </a:r>
                <a14:m>
                  <m:oMath xmlns:m="http://schemas.openxmlformats.org/officeDocument/2006/math">
                    <m:r>
                      <m:rPr>
                        <m:sty m:val="p"/>
                      </m:rPr>
                      <a:rPr kumimoji="0" lang="en-US" sz="38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rPr>
                      <m:t>OM</m:t>
                    </m:r>
                    <m:r>
                      <a:rPr kumimoji="0" lang="en-US" sz="38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rPr>
                      <m:t> =</m:t>
                    </m:r>
                    <m:f>
                      <m:fPr>
                        <m:ctrlP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rPr>
                        </m:ctrlPr>
                      </m:fPr>
                      <m:num>
                        <m:r>
                          <a:rPr kumimoji="0" lang="en-US" sz="38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rPr>
                          <m:t> 1</m:t>
                        </m:r>
                      </m:num>
                      <m:den>
                        <m:r>
                          <a:rPr kumimoji="0" lang="en-US" sz="38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rPr>
                          <m:t>2</m:t>
                        </m:r>
                      </m:den>
                    </m:f>
                    <m:r>
                      <a:rPr kumimoji="0" lang="en-US" sz="38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rPr>
                      <m:t> </m:t>
                    </m:r>
                    <m:r>
                      <m:rPr>
                        <m:sty m:val="p"/>
                      </m:rPr>
                      <a:rPr kumimoji="0" lang="en-US" sz="38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rPr>
                      <m:t>AB</m:t>
                    </m:r>
                    <m:r>
                      <a:rPr kumimoji="0" lang="en-US" sz="38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rPr>
                      <m:t>.</m:t>
                    </m:r>
                  </m:oMath>
                </a14:m>
                <a:endParaRPr kumimoji="0" lang="en-US" sz="3800" b="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0480" marR="30480" lvl="0" indent="0" algn="just" defTabSz="914400" rtl="0" eaLnBrk="1" fontAlgn="auto" latinLnBrk="0" hangingPunct="1">
                  <a:lnSpc>
                    <a:spcPct val="150000"/>
                  </a:lnSpc>
                  <a:spcBef>
                    <a:spcPts val="300"/>
                  </a:spcBef>
                  <a:spcAft>
                    <a:spcPts val="300"/>
                  </a:spcAft>
                  <a:buClrTx/>
                  <a:buSzTx/>
                  <a:buFontTx/>
                  <a:buNone/>
                  <a:tabLst/>
                  <a:defRPr/>
                </a:pPr>
                <a:r>
                  <a:rPr kumimoji="0" lang="en-US" sz="3800" b="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Lại có </a:t>
                </a:r>
                <a14:m>
                  <m:oMath xmlns:m="http://schemas.openxmlformats.org/officeDocument/2006/math">
                    <m:r>
                      <m:rPr>
                        <m:sty m:val="p"/>
                      </m:rPr>
                      <a:rPr kumimoji="0" lang="en-US" sz="38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rPr>
                      <m:t>D</m:t>
                    </m:r>
                    <m:r>
                      <a:rPr kumimoji="0" lang="en-US" sz="38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rPr>
                      <m:t>’</m:t>
                    </m:r>
                    <m:r>
                      <m:rPr>
                        <m:sty m:val="p"/>
                      </m:rPr>
                      <a:rPr kumimoji="0" lang="en-US" sz="38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rPr>
                      <m:t>P</m:t>
                    </m:r>
                    <m:r>
                      <a:rPr kumimoji="0" lang="en-US" sz="38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rPr>
                      <m:t> =</m:t>
                    </m:r>
                    <m:f>
                      <m:fPr>
                        <m:ctrlP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rPr>
                        </m:ctrlPr>
                      </m:fPr>
                      <m:num>
                        <m:r>
                          <a:rPr kumimoji="0" lang="en-US" sz="38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rPr>
                          <m:t>1</m:t>
                        </m:r>
                      </m:num>
                      <m:den>
                        <m:r>
                          <a:rPr kumimoji="0" lang="en-US" sz="38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rPr>
                          <m:t>2</m:t>
                        </m:r>
                      </m:den>
                    </m:f>
                    <m:r>
                      <m:rPr>
                        <m:sty m:val="p"/>
                      </m:rPr>
                      <a:rPr kumimoji="0" lang="en-US" sz="38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rPr>
                      <m:t>D</m:t>
                    </m:r>
                    <m:r>
                      <a:rPr kumimoji="0" lang="en-US" sz="38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rPr>
                      <m:t>’</m:t>
                    </m:r>
                    <m:r>
                      <m:rPr>
                        <m:sty m:val="p"/>
                      </m:rPr>
                      <a:rPr kumimoji="0" lang="en-US" sz="38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rPr>
                      <m:t>C</m:t>
                    </m:r>
                    <m:r>
                      <a:rPr kumimoji="0" lang="en-US" sz="38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rPr>
                      <m:t>’</m:t>
                    </m:r>
                  </m:oMath>
                </a14:m>
                <a:r>
                  <a:rPr kumimoji="0" lang="en-US" sz="3800" b="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m:rPr>
                        <m:sty m:val="p"/>
                      </m:rPr>
                      <a:rPr kumimoji="0" lang="en-US" sz="38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D</m:t>
                    </m:r>
                    <m:r>
                      <a:rPr kumimoji="0" lang="en-US" sz="38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r>
                      <m:rPr>
                        <m:sty m:val="p"/>
                      </m:rPr>
                      <a:rPr kumimoji="0" lang="en-US" sz="38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C</m:t>
                    </m:r>
                    <m:r>
                      <a:rPr kumimoji="0" lang="en-US" sz="38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 = </m:t>
                    </m:r>
                    <m:r>
                      <m:rPr>
                        <m:sty m:val="p"/>
                      </m:rPr>
                      <a:rPr kumimoji="0" lang="en-US" sz="38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AB</m:t>
                    </m:r>
                    <m:r>
                      <a:rPr kumimoji="0" lang="en-US" sz="38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 </m:t>
                    </m:r>
                  </m:oMath>
                </a14:m>
                <a:endParaRPr kumimoji="0" lang="en-US" sz="3800" b="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30480" marR="30480" lvl="0" indent="0" algn="just" defTabSz="914400" rtl="0" eaLnBrk="1" fontAlgn="auto" latinLnBrk="0" hangingPunct="1">
                  <a:lnSpc>
                    <a:spcPct val="150000"/>
                  </a:lnSpc>
                  <a:spcBef>
                    <a:spcPts val="300"/>
                  </a:spcBef>
                  <a:spcAft>
                    <a:spcPts val="300"/>
                  </a:spcAft>
                  <a:buClrTx/>
                  <a:buSzTx/>
                  <a:buFontTx/>
                  <a:buNone/>
                  <a:tabLst/>
                  <a:defRPr/>
                </a:pPr>
                <a:r>
                  <a:rPr kumimoji="0" lang="en-US" sz="3800" b="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nên </a:t>
                </a:r>
                <a14:m>
                  <m:oMath xmlns:m="http://schemas.openxmlformats.org/officeDocument/2006/math">
                    <m:r>
                      <m:rPr>
                        <m:sty m:val="p"/>
                      </m:rPr>
                      <a:rPr kumimoji="0" lang="en-US" sz="38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OM</m:t>
                    </m:r>
                    <m:r>
                      <a:rPr kumimoji="0" lang="en-US" sz="38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 = </m:t>
                    </m:r>
                    <m:r>
                      <m:rPr>
                        <m:sty m:val="p"/>
                      </m:rPr>
                      <a:rPr kumimoji="0" lang="en-US" sz="38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D</m:t>
                    </m:r>
                    <m:r>
                      <a:rPr kumimoji="0" lang="en-US" sz="38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r>
                      <m:rPr>
                        <m:sty m:val="p"/>
                      </m:rPr>
                      <a:rPr kumimoji="0" lang="en-US" sz="38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P</m:t>
                    </m:r>
                    <m:r>
                      <a:rPr kumimoji="0" lang="en-US" sz="38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oMath>
                </a14:m>
                <a:endParaRPr kumimoji="0" lang="en-US" sz="3800" b="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8001000" y="1494049"/>
                <a:ext cx="8991600" cy="7154651"/>
              </a:xfrm>
              <a:prstGeom prst="rect">
                <a:avLst/>
              </a:prstGeom>
              <a:blipFill>
                <a:blip r:embed="rId4"/>
                <a:stretch>
                  <a:fillRect l="-1898" r="-1831" b="-2470"/>
                </a:stretch>
              </a:blipFill>
            </p:spPr>
            <p:txBody>
              <a:bodyPr/>
              <a:lstStyle/>
              <a:p>
                <a:r>
                  <a:rPr lang="en-US">
                    <a:noFill/>
                  </a:rPr>
                  <a:t> </a:t>
                </a:r>
              </a:p>
            </p:txBody>
          </p:sp>
        </mc:Fallback>
      </mc:AlternateContent>
      <p:pic>
        <p:nvPicPr>
          <p:cNvPr id="19"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04800" y="8724900"/>
            <a:ext cx="1252079" cy="1357267"/>
          </a:xfrm>
          <a:prstGeom prst="rect">
            <a:avLst/>
          </a:prstGeom>
        </p:spPr>
      </p:pic>
      <p:pic>
        <p:nvPicPr>
          <p:cNvPr id="3" name="Picture 2"/>
          <p:cNvPicPr>
            <a:picLocks noChangeAspect="1"/>
          </p:cNvPicPr>
          <p:nvPr/>
        </p:nvPicPr>
        <p:blipFill>
          <a:blip r:embed="rId7">
            <a:biLevel thresh="75000"/>
            <a:extLst>
              <a:ext uri="{BEBA8EAE-BF5A-486C-A8C5-ECC9F3942E4B}">
                <a14:imgProps xmlns:a14="http://schemas.microsoft.com/office/drawing/2010/main">
                  <a14:imgLayer r:embed="rId8">
                    <a14:imgEffect>
                      <a14:sharpenSoften amount="50000"/>
                    </a14:imgEffect>
                    <a14:imgEffect>
                      <a14:brightnessContrast contrast="-40000"/>
                    </a14:imgEffect>
                  </a14:imgLayer>
                </a14:imgProps>
              </a:ext>
            </a:extLst>
          </a:blip>
          <a:stretch>
            <a:fillRect/>
          </a:stretch>
        </p:blipFill>
        <p:spPr>
          <a:xfrm>
            <a:off x="240371" y="1562100"/>
            <a:ext cx="6970816" cy="5492160"/>
          </a:xfrm>
          <a:prstGeom prst="rect">
            <a:avLst/>
          </a:prstGeom>
        </p:spPr>
      </p:pic>
    </p:spTree>
    <p:extLst>
      <p:ext uri="{BB962C8B-B14F-4D97-AF65-F5344CB8AC3E}">
        <p14:creationId xmlns:p14="http://schemas.microsoft.com/office/powerpoint/2010/main" val="2027891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wipe(down)">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fade">
                                      <p:cBhvr>
                                        <p:cTn id="27" dur="500"/>
                                        <p:tgtEl>
                                          <p:spTgt spid="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wipe(left)">
                                      <p:cBhvr>
                                        <p:cTn id="32"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0237" b="30237"/>
          <a:stretch>
            <a:fillRect/>
          </a:stretch>
        </p:blipFill>
        <p:spPr>
          <a:xfrm>
            <a:off x="0" y="0"/>
            <a:ext cx="18288000" cy="10287000"/>
          </a:xfrm>
          <a:prstGeom prst="rect">
            <a:avLst/>
          </a:prstGeom>
        </p:spPr>
      </p:pic>
      <p:sp>
        <p:nvSpPr>
          <p:cNvPr id="8" name="Rounded Rectangle 7"/>
          <p:cNvSpPr/>
          <p:nvPr/>
        </p:nvSpPr>
        <p:spPr>
          <a:xfrm>
            <a:off x="124326" y="76200"/>
            <a:ext cx="18059400" cy="10128584"/>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Callout 9"/>
          <p:cNvSpPr/>
          <p:nvPr/>
        </p:nvSpPr>
        <p:spPr>
          <a:xfrm>
            <a:off x="742949" y="437668"/>
            <a:ext cx="1562101" cy="83820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7" name="Rectangle 6"/>
              <p:cNvSpPr/>
              <p:nvPr/>
            </p:nvSpPr>
            <p:spPr>
              <a:xfrm>
                <a:off x="7391400" y="1303020"/>
                <a:ext cx="9292129" cy="7879080"/>
              </a:xfrm>
              <a:prstGeom prst="rect">
                <a:avLst/>
              </a:prstGeom>
            </p:spPr>
            <p:txBody>
              <a:bodyPr wrap="square">
                <a:spAutoFit/>
              </a:bodyPr>
              <a:lstStyle/>
              <a:p>
                <a:pPr marL="30480" marR="30480" lvl="0" algn="just">
                  <a:lnSpc>
                    <a:spcPct val="150000"/>
                  </a:lnSpc>
                  <a:spcBef>
                    <a:spcPts val="600"/>
                  </a:spcBef>
                  <a:spcAft>
                    <a:spcPts val="600"/>
                  </a:spcAft>
                  <a:defRPr/>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Xét tứ giác </a:t>
                </a:r>
                <a14:m>
                  <m:oMath xmlns:m="http://schemas.openxmlformats.org/officeDocument/2006/math">
                    <m:r>
                      <m:rPr>
                        <m:sty m:val="p"/>
                      </m:rPr>
                      <a:rPr lang="en-US" sz="38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D</m:t>
                    </m:r>
                    <m:r>
                      <a:rPr lang="en-US" sz="38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m:rPr>
                        <m:sty m:val="p"/>
                      </m:rPr>
                      <a:rPr lang="en-US" sz="38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PMO</m:t>
                    </m:r>
                  </m:oMath>
                </a14:m>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 có </a:t>
                </a:r>
                <a14:m>
                  <m:oMath xmlns:m="http://schemas.openxmlformats.org/officeDocument/2006/math">
                    <m:r>
                      <m:rPr>
                        <m:sty m:val="p"/>
                      </m:rPr>
                      <a:rPr lang="en-US" sz="38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OM</m:t>
                    </m:r>
                    <m:r>
                      <a:rPr lang="en-US" sz="38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 // </m:t>
                    </m:r>
                    <m:r>
                      <m:rPr>
                        <m:sty m:val="p"/>
                      </m:rPr>
                      <a:rPr lang="en-US" sz="38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D</m:t>
                    </m:r>
                    <m:r>
                      <a:rPr lang="en-US" sz="38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m:rPr>
                        <m:sty m:val="p"/>
                      </m:rPr>
                      <a:rPr lang="en-US" sz="38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P</m:t>
                    </m:r>
                  </m:oMath>
                </a14:m>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3800" b="0" i="0"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r>
                      <m:rPr>
                        <m:sty m:val="p"/>
                      </m:rPr>
                      <a:rPr lang="en-US" sz="38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OM</m:t>
                    </m:r>
                    <m:r>
                      <a:rPr lang="en-US" sz="38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 = </m:t>
                    </m:r>
                    <m:r>
                      <m:rPr>
                        <m:sty m:val="p"/>
                      </m:rPr>
                      <a:rPr lang="en-US" sz="38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D</m:t>
                    </m:r>
                    <m:r>
                      <a:rPr lang="en-US" sz="38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m:rPr>
                        <m:sty m:val="p"/>
                      </m:rPr>
                      <a:rPr lang="en-US" sz="38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P</m:t>
                    </m:r>
                    <m:r>
                      <a:rPr lang="en-US" sz="38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oMath>
                </a14:m>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nên </a:t>
                </a:r>
                <a14:m>
                  <m:oMath xmlns:m="http://schemas.openxmlformats.org/officeDocument/2006/math">
                    <m:r>
                      <m:rPr>
                        <m:sty m:val="p"/>
                      </m:rPr>
                      <a:rPr lang="en-US" sz="38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D</m:t>
                    </m:r>
                    <m:r>
                      <a:rPr lang="en-US" sz="38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m:rPr>
                        <m:sty m:val="p"/>
                      </m:rPr>
                      <a:rPr lang="en-US" sz="38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PMO</m:t>
                    </m:r>
                  </m:oMath>
                </a14:m>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 là hình bình hành</a:t>
                </a:r>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a:p>
                <a:pPr marL="30480" marR="30480" lvl="0" algn="just">
                  <a:lnSpc>
                    <a:spcPct val="150000"/>
                  </a:lnSpc>
                  <a:spcBef>
                    <a:spcPts val="600"/>
                  </a:spcBef>
                  <a:spcAft>
                    <a:spcPts val="600"/>
                  </a:spcAft>
                  <a:defRPr/>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Suy ra </a:t>
                </a:r>
                <a14:m>
                  <m:oMath xmlns:m="http://schemas.openxmlformats.org/officeDocument/2006/math">
                    <m:r>
                      <m:rPr>
                        <m:sty m:val="p"/>
                      </m:rPr>
                      <a:rPr lang="en-US" sz="38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PM</m:t>
                    </m:r>
                    <m:r>
                      <a:rPr lang="en-US" sz="38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 // </m:t>
                    </m:r>
                    <m:r>
                      <m:rPr>
                        <m:sty m:val="p"/>
                      </m:rPr>
                      <a:rPr lang="en-US" sz="38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D</m:t>
                    </m:r>
                    <m:r>
                      <a:rPr lang="en-US" sz="38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m:rPr>
                        <m:sty m:val="p"/>
                      </m:rPr>
                      <a:rPr lang="en-US" sz="38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O</m:t>
                    </m:r>
                  </m:oMath>
                </a14:m>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a:p>
                <a:pPr marL="30480" marR="30480" lvl="0" algn="just">
                  <a:lnSpc>
                    <a:spcPct val="150000"/>
                  </a:lnSpc>
                  <a:spcBef>
                    <a:spcPts val="600"/>
                  </a:spcBef>
                  <a:spcAft>
                    <a:spcPts val="600"/>
                  </a:spcAft>
                  <a:defRPr/>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Mà </a:t>
                </a:r>
                <a14:m>
                  <m:oMath xmlns:m="http://schemas.openxmlformats.org/officeDocument/2006/math">
                    <m:r>
                      <m:rPr>
                        <m:sty m:val="p"/>
                      </m:rPr>
                      <a:rPr lang="en-US" sz="3800" i="0">
                        <a:solidFill>
                          <a:srgbClr val="000000"/>
                        </a:solidFill>
                        <a:latin typeface="Cambria Math" panose="02040503050406030204" pitchFamily="18" charset="0"/>
                        <a:ea typeface="Calibri" panose="020F0502020204030204" pitchFamily="34" charset="0"/>
                      </a:rPr>
                      <m:t>D</m:t>
                    </m:r>
                    <m:r>
                      <a:rPr lang="en-US" sz="3800" i="0">
                        <a:solidFill>
                          <a:srgbClr val="000000"/>
                        </a:solidFill>
                        <a:latin typeface="Cambria Math" panose="02040503050406030204" pitchFamily="18" charset="0"/>
                        <a:ea typeface="Calibri" panose="020F0502020204030204" pitchFamily="34" charset="0"/>
                      </a:rPr>
                      <m:t>’</m:t>
                    </m:r>
                    <m:r>
                      <m:rPr>
                        <m:sty m:val="p"/>
                      </m:rPr>
                      <a:rPr lang="en-US" sz="3800" i="0">
                        <a:solidFill>
                          <a:srgbClr val="000000"/>
                        </a:solidFill>
                        <a:latin typeface="Cambria Math" panose="02040503050406030204" pitchFamily="18" charset="0"/>
                        <a:ea typeface="Calibri" panose="020F0502020204030204" pitchFamily="34" charset="0"/>
                      </a:rPr>
                      <m:t>O</m:t>
                    </m:r>
                    <m:r>
                      <a:rPr lang="en-US" sz="3800" i="0">
                        <a:solidFill>
                          <a:srgbClr val="000000"/>
                        </a:solidFill>
                        <a:latin typeface="Cambria Math" panose="02040503050406030204" pitchFamily="18" charset="0"/>
                        <a:ea typeface="Calibri" panose="020F0502020204030204" pitchFamily="34" charset="0"/>
                      </a:rPr>
                      <m:t> ⊂ (</m:t>
                    </m:r>
                    <m:r>
                      <m:rPr>
                        <m:sty m:val="p"/>
                      </m:rPr>
                      <a:rPr lang="en-US" sz="3800" i="0">
                        <a:solidFill>
                          <a:srgbClr val="000000"/>
                        </a:solidFill>
                        <a:latin typeface="Cambria Math" panose="02040503050406030204" pitchFamily="18" charset="0"/>
                        <a:ea typeface="Calibri" panose="020F0502020204030204" pitchFamily="34" charset="0"/>
                      </a:rPr>
                      <m:t>ACD</m:t>
                    </m:r>
                    <m:r>
                      <a:rPr lang="en-US" sz="3800" i="0">
                        <a:solidFill>
                          <a:srgbClr val="000000"/>
                        </a:solidFill>
                        <a:latin typeface="Cambria Math" panose="02040503050406030204" pitchFamily="18" charset="0"/>
                        <a:ea typeface="Calibri" panose="020F0502020204030204" pitchFamily="34" charset="0"/>
                      </a:rPr>
                      <m:t>’</m:t>
                    </m:r>
                  </m:oMath>
                </a14:m>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r>
                      <m:rPr>
                        <m:sty m:val="p"/>
                      </m:rPr>
                      <a:rPr lang="en-US" sz="3800" i="0">
                        <a:solidFill>
                          <a:srgbClr val="000000"/>
                        </a:solidFill>
                        <a:latin typeface="Cambria Math" panose="02040503050406030204" pitchFamily="18" charset="0"/>
                        <a:ea typeface="Calibri" panose="020F0502020204030204" pitchFamily="34" charset="0"/>
                      </a:rPr>
                      <m:t>PM</m:t>
                    </m:r>
                    <m:r>
                      <a:rPr lang="en-US" sz="3800" i="0">
                        <a:solidFill>
                          <a:srgbClr val="000000"/>
                        </a:solidFill>
                        <a:latin typeface="Cambria Math" panose="02040503050406030204" pitchFamily="18" charset="0"/>
                        <a:ea typeface="Calibri" panose="020F0502020204030204" pitchFamily="34" charset="0"/>
                      </a:rPr>
                      <m:t> // (</m:t>
                    </m:r>
                    <m:r>
                      <m:rPr>
                        <m:sty m:val="p"/>
                      </m:rPr>
                      <a:rPr lang="en-US" sz="3800" i="0">
                        <a:solidFill>
                          <a:srgbClr val="000000"/>
                        </a:solidFill>
                        <a:latin typeface="Cambria Math" panose="02040503050406030204" pitchFamily="18" charset="0"/>
                        <a:ea typeface="Calibri" panose="020F0502020204030204" pitchFamily="34" charset="0"/>
                      </a:rPr>
                      <m:t>ACD</m:t>
                    </m:r>
                    <m:r>
                      <a:rPr lang="en-US" sz="3800" i="0">
                        <a:solidFill>
                          <a:srgbClr val="000000"/>
                        </a:solidFill>
                        <a:latin typeface="Cambria Math" panose="02040503050406030204" pitchFamily="18" charset="0"/>
                        <a:ea typeface="Calibri" panose="020F0502020204030204" pitchFamily="34" charset="0"/>
                      </a:rPr>
                      <m:t>’).</m:t>
                    </m:r>
                  </m:oMath>
                </a14:m>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a:p>
                <a:pPr marL="30480" marR="30480" lvl="0" algn="just">
                  <a:lnSpc>
                    <a:spcPct val="150000"/>
                  </a:lnSpc>
                  <a:spcBef>
                    <a:spcPts val="600"/>
                  </a:spcBef>
                  <a:spcAft>
                    <a:spcPts val="600"/>
                  </a:spcAft>
                  <a:defRPr/>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r>
                      <m:rPr>
                        <m:sty m:val="p"/>
                      </m:rPr>
                      <a:rPr lang="en-US" sz="3800" i="0">
                        <a:solidFill>
                          <a:srgbClr val="000000"/>
                        </a:solidFill>
                        <a:latin typeface="Cambria Math" panose="02040503050406030204" pitchFamily="18" charset="0"/>
                        <a:ea typeface="Calibri" panose="020F0502020204030204" pitchFamily="34" charset="0"/>
                      </a:rPr>
                      <m:t>MN</m:t>
                    </m:r>
                    <m:r>
                      <a:rPr lang="en-US" sz="3800" i="0">
                        <a:solidFill>
                          <a:srgbClr val="000000"/>
                        </a:solidFill>
                        <a:latin typeface="Cambria Math" panose="02040503050406030204" pitchFamily="18" charset="0"/>
                        <a:ea typeface="Calibri" panose="020F0502020204030204" pitchFamily="34" charset="0"/>
                      </a:rPr>
                      <m:t> // (</m:t>
                    </m:r>
                    <m:r>
                      <m:rPr>
                        <m:sty m:val="p"/>
                      </m:rPr>
                      <a:rPr lang="en-US" sz="3800" i="0">
                        <a:solidFill>
                          <a:srgbClr val="000000"/>
                        </a:solidFill>
                        <a:latin typeface="Cambria Math" panose="02040503050406030204" pitchFamily="18" charset="0"/>
                        <a:ea typeface="Calibri" panose="020F0502020204030204" pitchFamily="34" charset="0"/>
                      </a:rPr>
                      <m:t>ACD</m:t>
                    </m:r>
                    <m:r>
                      <a:rPr lang="en-US" sz="3800" i="0">
                        <a:solidFill>
                          <a:srgbClr val="000000"/>
                        </a:solidFill>
                        <a:latin typeface="Cambria Math" panose="02040503050406030204" pitchFamily="18" charset="0"/>
                        <a:ea typeface="Calibri" panose="020F0502020204030204" pitchFamily="34" charset="0"/>
                      </a:rPr>
                      <m:t>’); </m:t>
                    </m:r>
                    <m:r>
                      <m:rPr>
                        <m:sty m:val="p"/>
                      </m:rPr>
                      <a:rPr lang="en-US" sz="3800" i="0">
                        <a:solidFill>
                          <a:srgbClr val="000000"/>
                        </a:solidFill>
                        <a:latin typeface="Cambria Math" panose="02040503050406030204" pitchFamily="18" charset="0"/>
                        <a:ea typeface="Calibri" panose="020F0502020204030204" pitchFamily="34" charset="0"/>
                      </a:rPr>
                      <m:t>PM</m:t>
                    </m:r>
                    <m:r>
                      <a:rPr lang="en-US" sz="3800" i="0">
                        <a:solidFill>
                          <a:srgbClr val="000000"/>
                        </a:solidFill>
                        <a:latin typeface="Cambria Math" panose="02040503050406030204" pitchFamily="18" charset="0"/>
                        <a:ea typeface="Calibri" panose="020F0502020204030204" pitchFamily="34" charset="0"/>
                      </a:rPr>
                      <m:t> // (</m:t>
                    </m:r>
                    <m:r>
                      <m:rPr>
                        <m:sty m:val="p"/>
                      </m:rPr>
                      <a:rPr lang="en-US" sz="3800" i="0">
                        <a:solidFill>
                          <a:srgbClr val="000000"/>
                        </a:solidFill>
                        <a:latin typeface="Cambria Math" panose="02040503050406030204" pitchFamily="18" charset="0"/>
                        <a:ea typeface="Calibri" panose="020F0502020204030204" pitchFamily="34" charset="0"/>
                      </a:rPr>
                      <m:t>ACD</m:t>
                    </m:r>
                    <m:r>
                      <a:rPr lang="en-US" sz="3800" i="0">
                        <a:solidFill>
                          <a:srgbClr val="000000"/>
                        </a:solidFill>
                        <a:latin typeface="Cambria Math" panose="02040503050406030204" pitchFamily="18" charset="0"/>
                        <a:ea typeface="Calibri" panose="020F0502020204030204" pitchFamily="34" charset="0"/>
                      </a:rPr>
                      <m:t>’);</m:t>
                    </m:r>
                  </m:oMath>
                </a14:m>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a:p>
                <a:pPr marL="30480" marR="30480" lvl="0" algn="just">
                  <a:lnSpc>
                    <a:spcPct val="150000"/>
                  </a:lnSpc>
                  <a:spcBef>
                    <a:spcPts val="600"/>
                  </a:spcBef>
                  <a:spcAft>
                    <a:spcPts val="600"/>
                  </a:spcAft>
                  <a:defRPr/>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38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MN</m:t>
                    </m:r>
                    <m:r>
                      <a:rPr lang="en-US" sz="38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r>
                      <m:rPr>
                        <m:sty m:val="p"/>
                      </m:rPr>
                      <a:rPr lang="en-US" sz="38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PM</m:t>
                    </m:r>
                    <m:r>
                      <a:rPr lang="en-US" sz="38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oMath>
                </a14:m>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cắt nhau tại điểm </a:t>
                </a:r>
                <a14:m>
                  <m:oMath xmlns:m="http://schemas.openxmlformats.org/officeDocument/2006/math">
                    <m:r>
                      <m:rPr>
                        <m:sty m:val="p"/>
                      </m:rPr>
                      <a:rPr lang="en-US" sz="38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M</m:t>
                    </m:r>
                  </m:oMath>
                </a14:m>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 và cùng nằm trong </a:t>
                </a:r>
                <a14:m>
                  <m:oMath xmlns:m="http://schemas.openxmlformats.org/officeDocument/2006/math">
                    <m:r>
                      <m:rPr>
                        <m:sty m:val="p"/>
                      </m:rPr>
                      <a:rPr lang="en-US" sz="38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mp</m:t>
                    </m:r>
                    <m:r>
                      <a:rPr lang="en-US" sz="38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m:rPr>
                        <m:sty m:val="p"/>
                      </m:rPr>
                      <a:rPr lang="en-US" sz="38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MNP</m:t>
                    </m:r>
                    <m:r>
                      <a:rPr lang="en-US" sz="38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oMath>
                </a14:m>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a:p>
                <a:pPr marL="30480" marR="30480" lvl="0" algn="just">
                  <a:lnSpc>
                    <a:spcPct val="150000"/>
                  </a:lnSpc>
                  <a:spcBef>
                    <a:spcPts val="600"/>
                  </a:spcBef>
                  <a:spcAft>
                    <a:spcPts val="600"/>
                  </a:spcAft>
                  <a:defRPr/>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Do đó</a:t>
                </a:r>
                <a14:m>
                  <m:oMath xmlns:m="http://schemas.openxmlformats.org/officeDocument/2006/math">
                    <m:r>
                      <a:rPr lang="en-US" sz="3800" i="0">
                        <a:solidFill>
                          <a:srgbClr val="000000"/>
                        </a:solidFill>
                        <a:latin typeface="Cambria Math" panose="02040503050406030204" pitchFamily="18" charset="0"/>
                        <a:ea typeface="Calibri" panose="020F0502020204030204" pitchFamily="34" charset="0"/>
                      </a:rPr>
                      <m:t> (</m:t>
                    </m:r>
                    <m:r>
                      <m:rPr>
                        <m:sty m:val="p"/>
                      </m:rPr>
                      <a:rPr lang="en-US" sz="3800" i="0">
                        <a:solidFill>
                          <a:srgbClr val="000000"/>
                        </a:solidFill>
                        <a:latin typeface="Cambria Math" panose="02040503050406030204" pitchFamily="18" charset="0"/>
                        <a:ea typeface="Calibri" panose="020F0502020204030204" pitchFamily="34" charset="0"/>
                      </a:rPr>
                      <m:t>MNP</m:t>
                    </m:r>
                    <m:r>
                      <a:rPr lang="en-US" sz="3800" i="0">
                        <a:solidFill>
                          <a:srgbClr val="000000"/>
                        </a:solidFill>
                        <a:latin typeface="Cambria Math" panose="02040503050406030204" pitchFamily="18" charset="0"/>
                        <a:ea typeface="Calibri" panose="020F0502020204030204" pitchFamily="34" charset="0"/>
                      </a:rPr>
                      <m:t>) // (</m:t>
                    </m:r>
                    <m:r>
                      <m:rPr>
                        <m:sty m:val="p"/>
                      </m:rPr>
                      <a:rPr lang="en-US" sz="3800" i="0">
                        <a:solidFill>
                          <a:srgbClr val="000000"/>
                        </a:solidFill>
                        <a:latin typeface="Cambria Math" panose="02040503050406030204" pitchFamily="18" charset="0"/>
                        <a:ea typeface="Calibri" panose="020F0502020204030204" pitchFamily="34" charset="0"/>
                      </a:rPr>
                      <m:t>ACD</m:t>
                    </m:r>
                    <m:r>
                      <a:rPr lang="en-US" sz="3800" i="0">
                        <a:solidFill>
                          <a:srgbClr val="000000"/>
                        </a:solidFill>
                        <a:latin typeface="Cambria Math" panose="02040503050406030204" pitchFamily="18" charset="0"/>
                        <a:ea typeface="Calibri" panose="020F0502020204030204" pitchFamily="34" charset="0"/>
                      </a:rPr>
                      <m:t>’).</m:t>
                    </m:r>
                  </m:oMath>
                </a14:m>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7391400" y="1303020"/>
                <a:ext cx="9292129" cy="7879080"/>
              </a:xfrm>
              <a:prstGeom prst="rect">
                <a:avLst/>
              </a:prstGeom>
              <a:blipFill>
                <a:blip r:embed="rId4"/>
                <a:stretch>
                  <a:fillRect l="-1837" r="-1772" b="-774"/>
                </a:stretch>
              </a:blipFill>
            </p:spPr>
            <p:txBody>
              <a:bodyPr/>
              <a:lstStyle/>
              <a:p>
                <a:r>
                  <a:rPr lang="en-US">
                    <a:noFill/>
                  </a:rPr>
                  <a:t> </a:t>
                </a:r>
              </a:p>
            </p:txBody>
          </p:sp>
        </mc:Fallback>
      </mc:AlternateContent>
      <p:pic>
        <p:nvPicPr>
          <p:cNvPr id="19"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04800" y="8724900"/>
            <a:ext cx="1252079" cy="1357267"/>
          </a:xfrm>
          <a:prstGeom prst="rect">
            <a:avLst/>
          </a:prstGeom>
        </p:spPr>
      </p:pic>
      <p:pic>
        <p:nvPicPr>
          <p:cNvPr id="3" name="Picture 2"/>
          <p:cNvPicPr>
            <a:picLocks noChangeAspect="1"/>
          </p:cNvPicPr>
          <p:nvPr/>
        </p:nvPicPr>
        <p:blipFill>
          <a:blip r:embed="rId7">
            <a:biLevel thresh="75000"/>
            <a:extLst>
              <a:ext uri="{BEBA8EAE-BF5A-486C-A8C5-ECC9F3942E4B}">
                <a14:imgProps xmlns:a14="http://schemas.microsoft.com/office/drawing/2010/main">
                  <a14:imgLayer r:embed="rId8">
                    <a14:imgEffect>
                      <a14:sharpenSoften amount="50000"/>
                    </a14:imgEffect>
                    <a14:imgEffect>
                      <a14:brightnessContrast contrast="-40000"/>
                    </a14:imgEffect>
                  </a14:imgLayer>
                </a14:imgProps>
              </a:ext>
            </a:extLst>
          </a:blip>
          <a:stretch>
            <a:fillRect/>
          </a:stretch>
        </p:blipFill>
        <p:spPr>
          <a:xfrm>
            <a:off x="240371" y="1562100"/>
            <a:ext cx="6970816" cy="5492160"/>
          </a:xfrm>
          <a:prstGeom prst="rect">
            <a:avLst/>
          </a:prstGeom>
        </p:spPr>
      </p:pic>
    </p:spTree>
    <p:extLst>
      <p:ext uri="{BB962C8B-B14F-4D97-AF65-F5344CB8AC3E}">
        <p14:creationId xmlns:p14="http://schemas.microsoft.com/office/powerpoint/2010/main" val="2404847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down)">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left)">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barn(inVertical)">
                                      <p:cBhvr>
                                        <p:cTn id="32"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9DDC3">
            <a:alpha val="69000"/>
          </a:srgbClr>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62200">
            <a:off x="15010128" y="7073729"/>
            <a:ext cx="2160494" cy="2559169"/>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957432">
            <a:off x="5727" y="934758"/>
            <a:ext cx="2739651" cy="2949828"/>
          </a:xfrm>
          <a:prstGeom prst="rect">
            <a:avLst/>
          </a:prstGeom>
        </p:spPr>
      </p:pic>
      <p:sp>
        <p:nvSpPr>
          <p:cNvPr id="8" name="TextBox 8"/>
          <p:cNvSpPr txBox="1"/>
          <p:nvPr/>
        </p:nvSpPr>
        <p:spPr>
          <a:xfrm>
            <a:off x="2438400" y="1409700"/>
            <a:ext cx="13935391" cy="1007263"/>
          </a:xfrm>
          <a:prstGeom prst="rect">
            <a:avLst/>
          </a:prstGeom>
        </p:spPr>
        <p:txBody>
          <a:bodyPr lIns="0" tIns="0" rIns="0" bIns="0" rtlCol="0" anchor="t">
            <a:spAutoFit/>
          </a:bodyPr>
          <a:lstStyle/>
          <a:p>
            <a:pPr algn="ctr">
              <a:lnSpc>
                <a:spcPts val="8499"/>
              </a:lnSpc>
            </a:pPr>
            <a:r>
              <a:rPr lang="en-US" sz="6500" b="1" dirty="0">
                <a:solidFill>
                  <a:srgbClr val="C00000"/>
                </a:solidFill>
                <a:latin typeface="Arial" panose="020B0604020202020204" pitchFamily="34" charset="0"/>
                <a:cs typeface="Arial" panose="020B0604020202020204" pitchFamily="34" charset="0"/>
              </a:rPr>
              <a:t>NỘI DUNG BÀI HỌC </a:t>
            </a:r>
          </a:p>
        </p:txBody>
      </p:sp>
      <p:grpSp>
        <p:nvGrpSpPr>
          <p:cNvPr id="10" name="Group 9"/>
          <p:cNvGrpSpPr/>
          <p:nvPr/>
        </p:nvGrpSpPr>
        <p:grpSpPr>
          <a:xfrm>
            <a:off x="5780751" y="3695700"/>
            <a:ext cx="1317192" cy="1296009"/>
            <a:chOff x="3352800" y="3102142"/>
            <a:chExt cx="1412687" cy="1285465"/>
          </a:xfrm>
        </p:grpSpPr>
        <p:grpSp>
          <p:nvGrpSpPr>
            <p:cNvPr id="11" name="Group 4"/>
            <p:cNvGrpSpPr/>
            <p:nvPr/>
          </p:nvGrpSpPr>
          <p:grpSpPr>
            <a:xfrm>
              <a:off x="3352800" y="3102142"/>
              <a:ext cx="1412687" cy="1285465"/>
              <a:chOff x="0" y="0"/>
              <a:chExt cx="6350000" cy="6350000"/>
            </a:xfrm>
          </p:grpSpPr>
          <p:sp>
            <p:nvSpPr>
              <p:cNvPr id="13"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sp>
          <p:nvSpPr>
            <p:cNvPr id="12" name="TextBox 15"/>
            <p:cNvSpPr txBox="1"/>
            <p:nvPr/>
          </p:nvSpPr>
          <p:spPr>
            <a:xfrm>
              <a:off x="3534358" y="3579348"/>
              <a:ext cx="1043391" cy="564500"/>
            </a:xfrm>
            <a:prstGeom prst="rect">
              <a:avLst/>
            </a:prstGeom>
          </p:spPr>
          <p:txBody>
            <a:bodyPr lIns="0" tIns="0" rIns="0" bIns="0" rtlCol="0" anchor="t">
              <a:spAutoFit/>
            </a:bodyPr>
            <a:lstStyle/>
            <a:p>
              <a:pPr algn="ctr">
                <a:lnSpc>
                  <a:spcPts val="4368"/>
                </a:lnSpc>
              </a:pPr>
              <a:r>
                <a:rPr lang="en-US" sz="5500" b="1">
                  <a:solidFill>
                    <a:schemeClr val="tx2"/>
                  </a:solidFill>
                  <a:latin typeface="Arial" panose="020B0604020202020204" pitchFamily="34" charset="0"/>
                  <a:cs typeface="Arial" panose="020B0604020202020204" pitchFamily="34" charset="0"/>
                </a:rPr>
                <a:t>I</a:t>
              </a:r>
            </a:p>
          </p:txBody>
        </p:sp>
      </p:grpSp>
      <p:sp>
        <p:nvSpPr>
          <p:cNvPr id="16" name="Rectangle 15"/>
          <p:cNvSpPr/>
          <p:nvPr/>
        </p:nvSpPr>
        <p:spPr>
          <a:xfrm>
            <a:off x="7467600" y="3754156"/>
            <a:ext cx="14480656" cy="1103892"/>
          </a:xfrm>
          <a:prstGeom prst="rect">
            <a:avLst/>
          </a:prstGeom>
        </p:spPr>
        <p:txBody>
          <a:bodyPr wrap="square">
            <a:spAutoFit/>
          </a:bodyPr>
          <a:lstStyle/>
          <a:p>
            <a:pPr algn="just">
              <a:lnSpc>
                <a:spcPct val="150000"/>
              </a:lnSpc>
              <a:tabLst>
                <a:tab pos="360045" algn="l"/>
                <a:tab pos="720090" algn="l"/>
              </a:tabLst>
            </a:pPr>
            <a:r>
              <a:rPr lang="en-US" sz="5000" b="1">
                <a:solidFill>
                  <a:schemeClr val="tx2"/>
                </a:solidFill>
                <a:latin typeface="Arial" panose="020B0604020202020204" pitchFamily="34" charset="0"/>
                <a:ea typeface="Calibri" panose="020F0502020204030204" pitchFamily="34" charset="0"/>
                <a:cs typeface="Arial" panose="020B0604020202020204" pitchFamily="34" charset="0"/>
              </a:rPr>
              <a:t>HÌNH LĂNG TRỤ</a:t>
            </a:r>
            <a:endParaRPr lang="en-US" sz="5000" dirty="0">
              <a:solidFill>
                <a:schemeClr val="tx2"/>
              </a:solidFill>
              <a:latin typeface="Arial" panose="020B0604020202020204" pitchFamily="34" charset="0"/>
              <a:cs typeface="Arial" panose="020B0604020202020204" pitchFamily="34" charset="0"/>
            </a:endParaRPr>
          </a:p>
        </p:txBody>
      </p:sp>
      <p:grpSp>
        <p:nvGrpSpPr>
          <p:cNvPr id="27" name="Group 26"/>
          <p:cNvGrpSpPr/>
          <p:nvPr/>
        </p:nvGrpSpPr>
        <p:grpSpPr>
          <a:xfrm>
            <a:off x="5755616" y="6419510"/>
            <a:ext cx="1317192" cy="1296009"/>
            <a:chOff x="3352800" y="3102142"/>
            <a:chExt cx="1412687" cy="1285465"/>
          </a:xfrm>
        </p:grpSpPr>
        <p:grpSp>
          <p:nvGrpSpPr>
            <p:cNvPr id="28" name="Group 4"/>
            <p:cNvGrpSpPr/>
            <p:nvPr/>
          </p:nvGrpSpPr>
          <p:grpSpPr>
            <a:xfrm>
              <a:off x="3352800" y="3102142"/>
              <a:ext cx="1412687" cy="1285465"/>
              <a:chOff x="0" y="0"/>
              <a:chExt cx="6350000" cy="6350000"/>
            </a:xfrm>
          </p:grpSpPr>
          <p:sp>
            <p:nvSpPr>
              <p:cNvPr id="30"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sp>
          <p:nvSpPr>
            <p:cNvPr id="29" name="TextBox 15"/>
            <p:cNvSpPr txBox="1"/>
            <p:nvPr/>
          </p:nvSpPr>
          <p:spPr>
            <a:xfrm>
              <a:off x="3534358" y="3579348"/>
              <a:ext cx="1043391" cy="579001"/>
            </a:xfrm>
            <a:prstGeom prst="rect">
              <a:avLst/>
            </a:prstGeom>
          </p:spPr>
          <p:txBody>
            <a:bodyPr lIns="0" tIns="0" rIns="0" bIns="0" rtlCol="0" anchor="t">
              <a:spAutoFit/>
            </a:bodyPr>
            <a:lstStyle/>
            <a:p>
              <a:pPr algn="ctr">
                <a:lnSpc>
                  <a:spcPts val="4368"/>
                </a:lnSpc>
              </a:pPr>
              <a:r>
                <a:rPr lang="en-US" sz="5500" b="1">
                  <a:solidFill>
                    <a:schemeClr val="tx2"/>
                  </a:solidFill>
                  <a:latin typeface="Arial" panose="020B0604020202020204" pitchFamily="34" charset="0"/>
                  <a:cs typeface="Arial" panose="020B0604020202020204" pitchFamily="34" charset="0"/>
                </a:rPr>
                <a:t>II</a:t>
              </a:r>
            </a:p>
          </p:txBody>
        </p:sp>
      </p:grpSp>
      <p:sp>
        <p:nvSpPr>
          <p:cNvPr id="24" name="Rectangle 23"/>
          <p:cNvSpPr/>
          <p:nvPr/>
        </p:nvSpPr>
        <p:spPr>
          <a:xfrm>
            <a:off x="7467600" y="6380488"/>
            <a:ext cx="10983770" cy="1103892"/>
          </a:xfrm>
          <a:prstGeom prst="rect">
            <a:avLst/>
          </a:prstGeom>
        </p:spPr>
        <p:txBody>
          <a:bodyPr wrap="square">
            <a:spAutoFit/>
          </a:bodyPr>
          <a:lstStyle/>
          <a:p>
            <a:pPr>
              <a:lnSpc>
                <a:spcPct val="150000"/>
              </a:lnSpc>
            </a:pPr>
            <a:r>
              <a:rPr lang="en-US" sz="5000" b="1">
                <a:solidFill>
                  <a:schemeClr val="tx2"/>
                </a:solidFill>
                <a:latin typeface="Arial" panose="020B0604020202020204" pitchFamily="34" charset="0"/>
                <a:ea typeface="Calibri" panose="020F0502020204030204" pitchFamily="34" charset="0"/>
                <a:cs typeface="Arial" panose="020B0604020202020204" pitchFamily="34" charset="0"/>
              </a:rPr>
              <a:t>HÌNH HỘP</a:t>
            </a:r>
            <a:endParaRPr lang="en-US" sz="5000" dirty="0">
              <a:solidFill>
                <a:schemeClr val="tx2"/>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up)">
                                      <p:cBhvr>
                                        <p:cTn id="12" dur="500"/>
                                        <p:tgtEl>
                                          <p:spTgt spid="16"/>
                                        </p:tgtEl>
                                      </p:cBhvr>
                                    </p:animEffect>
                                  </p:childTnLst>
                                </p:cTn>
                              </p:par>
                              <p:par>
                                <p:cTn id="13" presetID="22" presetClass="entr" presetSubtype="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up)">
                                      <p:cBhvr>
                                        <p:cTn id="20" dur="500"/>
                                        <p:tgtEl>
                                          <p:spTgt spid="24"/>
                                        </p:tgtEl>
                                      </p:cBhvr>
                                    </p:animEffect>
                                  </p:childTnLst>
                                </p:cTn>
                              </p:par>
                              <p:par>
                                <p:cTn id="21" presetID="22" presetClass="entr" presetSubtype="1"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up)">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P spid="2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942341" y="495300"/>
            <a:ext cx="16403317" cy="92964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9"/>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6422692" y="7773240"/>
            <a:ext cx="5442613" cy="2074996"/>
          </a:xfrm>
          <a:prstGeom prst="rect">
            <a:avLst/>
          </a:prstGeom>
        </p:spPr>
      </p:pic>
      <p:pic>
        <p:nvPicPr>
          <p:cNvPr id="11"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85137">
            <a:off x="15645306" y="663668"/>
            <a:ext cx="1532221" cy="1660944"/>
          </a:xfrm>
          <a:prstGeom prst="rect">
            <a:avLst/>
          </a:prstGeom>
        </p:spPr>
      </p:pic>
      <p:sp>
        <p:nvSpPr>
          <p:cNvPr id="17" name="Rectangle 16"/>
          <p:cNvSpPr/>
          <p:nvPr/>
        </p:nvSpPr>
        <p:spPr>
          <a:xfrm>
            <a:off x="4267198" y="3001748"/>
            <a:ext cx="9753600" cy="1913152"/>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en-US" sz="90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VẬN</a:t>
            </a:r>
            <a:r>
              <a:rPr kumimoji="0" lang="en-US" sz="9000" b="1" i="0" u="none" strike="noStrike" kern="1200" cap="none" spc="0" normalizeH="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 DỤNG</a:t>
            </a:r>
            <a:endParaRPr kumimoji="0" lang="vi-VN" sz="9000" b="1"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8"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6200000">
            <a:off x="16584285" y="158947"/>
            <a:ext cx="1098542" cy="1658177"/>
          </a:xfrm>
          <a:prstGeom prst="rect">
            <a:avLst/>
          </a:prstGeom>
        </p:spPr>
      </p:pic>
    </p:spTree>
    <p:extLst>
      <p:ext uri="{BB962C8B-B14F-4D97-AF65-F5344CB8AC3E}">
        <p14:creationId xmlns:p14="http://schemas.microsoft.com/office/powerpoint/2010/main" val="1781178301"/>
      </p:ext>
    </p:extLst>
  </p:cSld>
  <p:clrMapOvr>
    <a:masterClrMapping/>
  </p:clrMapOvr>
  <mc:AlternateContent xmlns:mc="http://schemas.openxmlformats.org/markup-compatibility/2006" xmlns:p14="http://schemas.microsoft.com/office/powerpoint/2010/main">
    <mc:Choice Requires="p14">
      <p:transition spd="med" p14:dur="700">
        <p:blinds dir="vert"/>
      </p:transition>
    </mc:Choice>
    <mc:Fallback xmlns="">
      <p:transition spd="med">
        <p:blinds dir="ver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685800" y="659119"/>
            <a:ext cx="16992600" cy="92202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9861901" flipH="1">
            <a:off x="16281969" y="818175"/>
            <a:ext cx="1417750" cy="1536856"/>
          </a:xfrm>
          <a:prstGeom prst="rect">
            <a:avLst/>
          </a:prstGeom>
        </p:spPr>
      </p:pic>
      <p:pic>
        <p:nvPicPr>
          <p:cNvPr id="2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14400" y="8561081"/>
            <a:ext cx="878216" cy="1383019"/>
          </a:xfrm>
          <a:prstGeom prst="rect">
            <a:avLst/>
          </a:prstGeom>
        </p:spPr>
      </p:pic>
      <p:sp>
        <p:nvSpPr>
          <p:cNvPr id="12" name="Rectangle 11"/>
          <p:cNvSpPr/>
          <p:nvPr/>
        </p:nvSpPr>
        <p:spPr>
          <a:xfrm>
            <a:off x="2019300" y="3009900"/>
            <a:ext cx="14325600" cy="5016758"/>
          </a:xfrm>
          <a:prstGeom prst="rect">
            <a:avLst/>
          </a:prstGeom>
        </p:spPr>
        <p:txBody>
          <a:bodyPr wrap="square">
            <a:spAutoFit/>
          </a:bodyPr>
          <a:lstStyle/>
          <a:p>
            <a:pPr algn="just">
              <a:lnSpc>
                <a:spcPct val="150000"/>
              </a:lnSpc>
              <a:spcBef>
                <a:spcPts val="600"/>
              </a:spcBef>
              <a:spcAft>
                <a:spcPts val="600"/>
              </a:spcAft>
            </a:pPr>
            <a:r>
              <a:rPr lang="vi-VN" sz="4000">
                <a:solidFill>
                  <a:srgbClr val="000000"/>
                </a:solidFill>
                <a:ea typeface="Calibri" panose="020F0502020204030204" pitchFamily="34" charset="0"/>
                <a:cs typeface="Arial" panose="020B0604020202020204" pitchFamily="34" charset="0"/>
              </a:rPr>
              <a:t>Cho hình lăng trụ tam giác ABC.A’B’C’. Gọi E, F lần lượt là trung điểm của các cạnh AC và A’B’.</a:t>
            </a:r>
            <a:endParaRPr lang="en-US" sz="4000">
              <a:solidFill>
                <a:srgbClr val="000000"/>
              </a:solidFill>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vi-VN" sz="4000">
                <a:solidFill>
                  <a:srgbClr val="000000"/>
                </a:solidFill>
                <a:ea typeface="Calibri" panose="020F0502020204030204" pitchFamily="34" charset="0"/>
                <a:cs typeface="Arial" panose="020B0604020202020204" pitchFamily="34" charset="0"/>
              </a:rPr>
              <a:t>a) Chứng minh rằng EF // (BCC’B’).</a:t>
            </a:r>
          </a:p>
          <a:p>
            <a:pPr algn="just">
              <a:lnSpc>
                <a:spcPct val="150000"/>
              </a:lnSpc>
              <a:spcBef>
                <a:spcPts val="600"/>
              </a:spcBef>
              <a:spcAft>
                <a:spcPts val="600"/>
              </a:spcAft>
            </a:pPr>
            <a:r>
              <a:rPr lang="vi-VN" sz="4000">
                <a:solidFill>
                  <a:srgbClr val="000000"/>
                </a:solidFill>
                <a:ea typeface="Calibri" panose="020F0502020204030204" pitchFamily="34" charset="0"/>
                <a:cs typeface="Arial" panose="020B0604020202020204" pitchFamily="34" charset="0"/>
              </a:rPr>
              <a:t>b) Gọi I là giao điểm của đường thẳng CF với mặt phẳng (AC’B). Chứng minh rằng I là trung điểm đoạn thẳng CF.</a:t>
            </a:r>
          </a:p>
        </p:txBody>
      </p:sp>
      <p:grpSp>
        <p:nvGrpSpPr>
          <p:cNvPr id="13" name="Group 12"/>
          <p:cNvGrpSpPr/>
          <p:nvPr/>
        </p:nvGrpSpPr>
        <p:grpSpPr>
          <a:xfrm>
            <a:off x="6437998" y="1488059"/>
            <a:ext cx="5412004" cy="1082842"/>
            <a:chOff x="381000" y="174458"/>
            <a:chExt cx="11814970" cy="1082842"/>
          </a:xfrm>
        </p:grpSpPr>
        <p:sp>
          <p:nvSpPr>
            <p:cNvPr id="14" name="Rectangle 13"/>
            <p:cNvSpPr/>
            <p:nvPr/>
          </p:nvSpPr>
          <p:spPr>
            <a:xfrm>
              <a:off x="381000" y="190500"/>
              <a:ext cx="11814970" cy="106680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863883" y="174458"/>
              <a:ext cx="10924390" cy="1061829"/>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200" b="1" i="0" u="none" strike="noStrike" kern="1200" cap="none" spc="0" normalizeH="0" baseline="0" noProof="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2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3 (SGK – tr113)</a:t>
              </a:r>
              <a:endPar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38884225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641684" y="364165"/>
            <a:ext cx="17004632" cy="9536419"/>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9861901" flipH="1">
            <a:off x="16265927" y="540057"/>
            <a:ext cx="1417750" cy="1536856"/>
          </a:xfrm>
          <a:prstGeom prst="rect">
            <a:avLst/>
          </a:prstGeom>
        </p:spPr>
      </p:pic>
      <p:pic>
        <p:nvPicPr>
          <p:cNvPr id="2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14400" y="8561081"/>
            <a:ext cx="878216" cy="1383019"/>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6737684" y="2171700"/>
                <a:ext cx="10026316" cy="6881371"/>
              </a:xfrm>
              <a:prstGeom prst="rect">
                <a:avLst/>
              </a:prstGeom>
            </p:spPr>
            <p:txBody>
              <a:bodyPr wrap="square">
                <a:spAutoFit/>
              </a:bodyPr>
              <a:lstStyle/>
              <a:p>
                <a:pPr algn="just">
                  <a:lnSpc>
                    <a:spcPct val="150000"/>
                  </a:lnSpc>
                  <a:spcBef>
                    <a:spcPts val="100"/>
                  </a:spcBef>
                  <a:spcAft>
                    <a:spcPts val="100"/>
                  </a:spcAft>
                </a:pPr>
                <a:r>
                  <a:rPr lang="en-US" sz="3600">
                    <a:latin typeface="Arial" panose="020B0604020202020204" pitchFamily="34" charset="0"/>
                    <a:ea typeface="Calibri" panose="020F0502020204030204" pitchFamily="34" charset="0"/>
                    <a:cs typeface="Arial" panose="020B0604020202020204" pitchFamily="34" charset="0"/>
                  </a:rPr>
                  <a:t>a) Lấy </a:t>
                </a:r>
                <a14:m>
                  <m:oMath xmlns:m="http://schemas.openxmlformats.org/officeDocument/2006/math">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D</m:t>
                    </m:r>
                  </m:oMath>
                </a14:m>
                <a:r>
                  <a:rPr lang="en-US" sz="3600">
                    <a:effectLst/>
                    <a:latin typeface="Arial" panose="020B0604020202020204" pitchFamily="34" charset="0"/>
                    <a:ea typeface="Calibri" panose="020F0502020204030204" pitchFamily="34" charset="0"/>
                    <a:cs typeface="Arial" panose="020B0604020202020204" pitchFamily="34" charset="0"/>
                  </a:rPr>
                  <a:t> là trung điểm của </a:t>
                </a:r>
                <a14:m>
                  <m:oMath xmlns:m="http://schemas.openxmlformats.org/officeDocument/2006/math">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AB</m:t>
                    </m:r>
                  </m:oMath>
                </a14:m>
                <a:r>
                  <a:rPr lang="en-US" sz="3600">
                    <a:effectLst/>
                    <a:latin typeface="Arial" panose="020B0604020202020204" pitchFamily="34" charset="0"/>
                    <a:ea typeface="Calibri" panose="020F0502020204030204" pitchFamily="34" charset="0"/>
                    <a:cs typeface="Arial" panose="020B0604020202020204" pitchFamily="34" charset="0"/>
                  </a:rPr>
                  <a:t> </a:t>
                </a:r>
              </a:p>
              <a:p>
                <a:pPr algn="just">
                  <a:lnSpc>
                    <a:spcPct val="150000"/>
                  </a:lnSpc>
                  <a:spcBef>
                    <a:spcPts val="100"/>
                  </a:spcBef>
                  <a:spcAft>
                    <a:spcPts val="100"/>
                  </a:spcAft>
                </a:pPr>
                <a:r>
                  <a:rPr lang="en-US" sz="3600">
                    <a:effectLst/>
                    <a:latin typeface="Arial" panose="020B0604020202020204" pitchFamily="34" charset="0"/>
                    <a:ea typeface="Calibri" panose="020F0502020204030204" pitchFamily="34" charset="0"/>
                    <a:cs typeface="Arial" panose="020B0604020202020204" pitchFamily="34" charset="0"/>
                  </a:rPr>
                  <a:t>Tứ giác </a:t>
                </a:r>
                <a14:m>
                  <m:oMath xmlns:m="http://schemas.openxmlformats.org/officeDocument/2006/math">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AB</m:t>
                    </m:r>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3600">
                    <a:effectLst/>
                    <a:latin typeface="Arial" panose="020B0604020202020204" pitchFamily="34" charset="0"/>
                    <a:ea typeface="Calibri" panose="020F0502020204030204" pitchFamily="34" charset="0"/>
                    <a:cs typeface="Arial" panose="020B0604020202020204" pitchFamily="34" charset="0"/>
                  </a:rPr>
                  <a:t> là hình bình hành nên </a:t>
                </a:r>
                <a14:m>
                  <m:oMath xmlns:m="http://schemas.openxmlformats.org/officeDocument/2006/math">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DF</m:t>
                    </m:r>
                    <m:r>
                      <a:rPr lang="en-US" sz="36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m:t>
                    </m:r>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3600">
                    <a:effectLst/>
                    <a:latin typeface="Arial" panose="020B0604020202020204" pitchFamily="34" charset="0"/>
                    <a:ea typeface="Calibri" panose="020F0502020204030204" pitchFamily="34" charset="0"/>
                    <a:cs typeface="Arial" panose="020B0604020202020204" pitchFamily="34" charset="0"/>
                  </a:rPr>
                  <a:t>, mà </a:t>
                </a:r>
                <a14:m>
                  <m:oMath xmlns:m="http://schemas.openxmlformats.org/officeDocument/2006/math">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m:t>
                    </m:r>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m:t>
                        </m:r>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d>
                  </m:oMath>
                </a14:m>
                <a:r>
                  <a:rPr lang="en-US" sz="3600">
                    <a:effectLst/>
                    <a:latin typeface="Arial" panose="020B0604020202020204" pitchFamily="34" charset="0"/>
                    <a:ea typeface="Calibri" panose="020F0502020204030204" pitchFamily="34" charset="0"/>
                    <a:cs typeface="Arial" panose="020B0604020202020204" pitchFamily="34" charset="0"/>
                  </a:rPr>
                  <a:t> suy ra </a:t>
                </a:r>
                <a14:m>
                  <m:oMath xmlns:m="http://schemas.openxmlformats.org/officeDocument/2006/math">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DF</m:t>
                    </m:r>
                    <m:r>
                      <a:rPr lang="en-US" sz="3600" i="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m:t>
                        </m:r>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d>
                    <m:r>
                      <a:rPr lang="en-US" sz="3600" i="0">
                        <a:effectLst/>
                        <a:latin typeface="Cambria Math" panose="02040503050406030204" pitchFamily="18" charset="0"/>
                        <a:ea typeface="Calibri" panose="020F0502020204030204" pitchFamily="34" charset="0"/>
                        <a:cs typeface="Times New Roman" panose="02020603050405020304" pitchFamily="18" charset="0"/>
                      </a:rPr>
                      <m:t>(1)</m:t>
                    </m:r>
                  </m:oMath>
                </a14:m>
                <a:r>
                  <a:rPr lang="en-US" sz="360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spcBef>
                    <a:spcPts val="100"/>
                  </a:spcBef>
                  <a:spcAft>
                    <a:spcPts val="100"/>
                  </a:spcAft>
                </a:pPr>
                <a:r>
                  <a:rPr lang="en-US" sz="3600">
                    <a:effectLst/>
                    <a:latin typeface="Arial" panose="020B0604020202020204" pitchFamily="34" charset="0"/>
                    <a:ea typeface="Calibri" panose="020F0502020204030204" pitchFamily="34" charset="0"/>
                    <a:cs typeface="Arial" panose="020B0604020202020204" pitchFamily="34" charset="0"/>
                  </a:rPr>
                  <a:t>Do </a:t>
                </a:r>
                <a14:m>
                  <m:oMath xmlns:m="http://schemas.openxmlformats.org/officeDocument/2006/math">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DE</m:t>
                    </m:r>
                  </m:oMath>
                </a14:m>
                <a:r>
                  <a:rPr lang="en-US" sz="3600">
                    <a:effectLst/>
                    <a:latin typeface="Arial" panose="020B0604020202020204" pitchFamily="34" charset="0"/>
                    <a:ea typeface="Calibri" panose="020F0502020204030204" pitchFamily="34" charset="0"/>
                    <a:cs typeface="Arial" panose="020B0604020202020204" pitchFamily="34" charset="0"/>
                  </a:rPr>
                  <a:t> là đường trung bình tam giác </a:t>
                </a:r>
                <a14:m>
                  <m:oMath xmlns:m="http://schemas.openxmlformats.org/officeDocument/2006/math">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ABC</m:t>
                    </m:r>
                  </m:oMath>
                </a14:m>
                <a:r>
                  <a:rPr lang="en-US" sz="3600">
                    <a:effectLst/>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DE</m:t>
                    </m:r>
                    <m:r>
                      <a:rPr lang="en-US" sz="36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BC</m:t>
                    </m:r>
                  </m:oMath>
                </a14:m>
                <a:r>
                  <a:rPr lang="en-US" sz="3600">
                    <a:effectLst/>
                    <a:latin typeface="Arial" panose="020B0604020202020204" pitchFamily="34" charset="0"/>
                    <a:ea typeface="Calibri" panose="020F0502020204030204" pitchFamily="34" charset="0"/>
                    <a:cs typeface="Arial" panose="020B0604020202020204" pitchFamily="34" charset="0"/>
                  </a:rPr>
                  <a:t> </a:t>
                </a:r>
              </a:p>
              <a:p>
                <a:pPr lvl="0" algn="just">
                  <a:lnSpc>
                    <a:spcPct val="150000"/>
                  </a:lnSpc>
                  <a:spcBef>
                    <a:spcPts val="100"/>
                  </a:spcBef>
                  <a:spcAft>
                    <a:spcPts val="100"/>
                  </a:spcAft>
                </a:pP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mà </a:t>
                </a:r>
                <a14:m>
                  <m:oMath xmlns:m="http://schemas.openxmlformats.org/officeDocument/2006/math">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BC</m:t>
                    </m:r>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C</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C</m:t>
                        </m:r>
                      </m:e>
                    </m:d>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suy ra </a:t>
                </a:r>
                <a14:m>
                  <m:oMath xmlns:m="http://schemas.openxmlformats.org/officeDocument/2006/math">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DE</m:t>
                    </m:r>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C</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C</m:t>
                        </m:r>
                      </m:e>
                    </m:d>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360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100"/>
                  </a:spcBef>
                  <a:spcAft>
                    <a:spcPts val="100"/>
                  </a:spcAft>
                </a:pPr>
                <a:r>
                  <a:rPr lang="en-US" sz="3600">
                    <a:effectLst/>
                    <a:latin typeface="Arial" panose="020B0604020202020204" pitchFamily="34" charset="0"/>
                    <a:ea typeface="Calibri" panose="020F0502020204030204" pitchFamily="34" charset="0"/>
                    <a:cs typeface="Arial" panose="020B0604020202020204" pitchFamily="34" charset="0"/>
                  </a:rPr>
                  <a:t>Từ (1) và (2) suy ra </a:t>
                </a:r>
                <a14:m>
                  <m:oMath xmlns:m="http://schemas.openxmlformats.org/officeDocument/2006/math">
                    <m:r>
                      <a:rPr lang="en-US" sz="36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DEF</m:t>
                    </m:r>
                    <m:r>
                      <a:rPr lang="en-US" sz="3600" i="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m:t>
                        </m:r>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d>
                  </m:oMath>
                </a14:m>
                <a:r>
                  <a:rPr lang="en-US" sz="360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spcBef>
                    <a:spcPts val="100"/>
                  </a:spcBef>
                  <a:spcAft>
                    <a:spcPts val="100"/>
                  </a:spcAft>
                </a:pPr>
                <a14:m>
                  <m:oMath xmlns:m="http://schemas.openxmlformats.org/officeDocument/2006/math">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EF</m:t>
                    </m:r>
                    <m:r>
                      <a:rPr lang="en-US" sz="36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DEF</m:t>
                    </m:r>
                    <m:r>
                      <a:rPr lang="en-US" sz="3600" i="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600">
                    <a:effectLst/>
                    <a:latin typeface="Arial" panose="020B0604020202020204" pitchFamily="34" charset="0"/>
                    <a:ea typeface="Calibri" panose="020F0502020204030204" pitchFamily="34" charset="0"/>
                    <a:cs typeface="Arial" panose="020B0604020202020204" pitchFamily="34" charset="0"/>
                  </a:rPr>
                  <a:t> suy ra </a:t>
                </a:r>
                <a14:m>
                  <m:oMath xmlns:m="http://schemas.openxmlformats.org/officeDocument/2006/math">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EF</m:t>
                    </m:r>
                    <m:r>
                      <a:rPr lang="en-US" sz="3600" i="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m:t>
                        </m:r>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d>
                  </m:oMath>
                </a14:m>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737684" y="2171700"/>
                <a:ext cx="10026316" cy="6881371"/>
              </a:xfrm>
              <a:prstGeom prst="rect">
                <a:avLst/>
              </a:prstGeom>
              <a:blipFill>
                <a:blip r:embed="rId17"/>
                <a:stretch>
                  <a:fillRect l="-1824" r="-1884" b="-709"/>
                </a:stretch>
              </a:blipFill>
            </p:spPr>
            <p:txBody>
              <a:bodyPr/>
              <a:lstStyle/>
              <a:p>
                <a:r>
                  <a:rPr lang="en-US">
                    <a:noFill/>
                  </a:rPr>
                  <a:t> </a:t>
                </a:r>
              </a:p>
            </p:txBody>
          </p:sp>
        </mc:Fallback>
      </mc:AlternateContent>
      <p:sp>
        <p:nvSpPr>
          <p:cNvPr id="15" name="Oval Callout 14"/>
          <p:cNvSpPr/>
          <p:nvPr/>
        </p:nvSpPr>
        <p:spPr>
          <a:xfrm>
            <a:off x="8362949" y="848833"/>
            <a:ext cx="1562101" cy="83820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6" name="Picture 15"/>
          <p:cNvPicPr>
            <a:picLocks noChangeAspect="1"/>
          </p:cNvPicPr>
          <p:nvPr/>
        </p:nvPicPr>
        <p:blipFill>
          <a:blip r:embed="rId18">
            <a:biLevel thresh="75000"/>
            <a:extLst>
              <a:ext uri="{BEBA8EAE-BF5A-486C-A8C5-ECC9F3942E4B}">
                <a14:imgProps xmlns:a14="http://schemas.microsoft.com/office/drawing/2010/main">
                  <a14:imgLayer r:embed="rId19">
                    <a14:imgEffect>
                      <a14:sharpenSoften amount="50000"/>
                    </a14:imgEffect>
                    <a14:imgEffect>
                      <a14:brightnessContrast contrast="-40000"/>
                    </a14:imgEffect>
                  </a14:imgLayer>
                </a14:imgProps>
              </a:ext>
            </a:extLst>
          </a:blip>
          <a:stretch>
            <a:fillRect/>
          </a:stretch>
        </p:blipFill>
        <p:spPr>
          <a:xfrm>
            <a:off x="1470838" y="2324100"/>
            <a:ext cx="4437692" cy="5061895"/>
          </a:xfrm>
          <a:prstGeom prst="rect">
            <a:avLst/>
          </a:prstGeom>
        </p:spPr>
      </p:pic>
    </p:spTree>
    <p:extLst>
      <p:ext uri="{BB962C8B-B14F-4D97-AF65-F5344CB8AC3E}">
        <p14:creationId xmlns:p14="http://schemas.microsoft.com/office/powerpoint/2010/main" val="3148935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up)">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wipe(left)">
                                      <p:cBhvr>
                                        <p:cTn id="27" dur="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fade">
                                      <p:cBhvr>
                                        <p:cTn id="32" dur="500"/>
                                        <p:tgtEl>
                                          <p:spTgt spid="4">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Effect transition="in" filter="wipe(down)">
                                      <p:cBhvr>
                                        <p:cTn id="37" dur="500"/>
                                        <p:tgtEl>
                                          <p:spTgt spid="4">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randombar(horizontal)">
                                      <p:cBhvr>
                                        <p:cTn id="4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641684" y="364165"/>
            <a:ext cx="17004632" cy="9536419"/>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9861901" flipH="1">
            <a:off x="16265927" y="540057"/>
            <a:ext cx="1417750" cy="1536856"/>
          </a:xfrm>
          <a:prstGeom prst="rect">
            <a:avLst/>
          </a:prstGeom>
        </p:spPr>
      </p:pic>
      <p:pic>
        <p:nvPicPr>
          <p:cNvPr id="2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14400" y="8561081"/>
            <a:ext cx="878216" cy="1383019"/>
          </a:xfrm>
          <a:prstGeom prst="rect">
            <a:avLst/>
          </a:prstGeom>
        </p:spPr>
      </p:pic>
      <p:sp>
        <p:nvSpPr>
          <p:cNvPr id="10" name="Oval Callout 9"/>
          <p:cNvSpPr/>
          <p:nvPr/>
        </p:nvSpPr>
        <p:spPr>
          <a:xfrm>
            <a:off x="8362949" y="571500"/>
            <a:ext cx="1562101" cy="83820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p:cNvPicPr>
            <a:picLocks noChangeAspect="1"/>
          </p:cNvPicPr>
          <p:nvPr/>
        </p:nvPicPr>
        <p:blipFill>
          <a:blip r:embed="rId7">
            <a:biLevel thresh="75000"/>
            <a:extLst>
              <a:ext uri="{BEBA8EAE-BF5A-486C-A8C5-ECC9F3942E4B}">
                <a14:imgProps xmlns:a14="http://schemas.microsoft.com/office/drawing/2010/main">
                  <a14:imgLayer r:embed="rId8">
                    <a14:imgEffect>
                      <a14:sharpenSoften amount="50000"/>
                    </a14:imgEffect>
                    <a14:imgEffect>
                      <a14:brightnessContrast contrast="-40000"/>
                    </a14:imgEffect>
                  </a14:imgLayer>
                </a14:imgProps>
              </a:ext>
            </a:extLst>
          </a:blip>
          <a:stretch>
            <a:fillRect/>
          </a:stretch>
        </p:blipFill>
        <p:spPr>
          <a:xfrm>
            <a:off x="1550024" y="1604650"/>
            <a:ext cx="4437692" cy="5061895"/>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6629400" y="1562100"/>
                <a:ext cx="10026316" cy="8376588"/>
              </a:xfrm>
              <a:prstGeom prst="rect">
                <a:avLst/>
              </a:prstGeom>
            </p:spPr>
            <p:txBody>
              <a:bodyPr wrap="square">
                <a:spAutoFit/>
              </a:bodyPr>
              <a:lstStyle/>
              <a:p>
                <a:pPr lvl="0" algn="just">
                  <a:lnSpc>
                    <a:spcPct val="150000"/>
                  </a:lnSpc>
                  <a:defRPr/>
                </a:pP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Trong mặt phẳng </a:t>
                </a:r>
                <a14:m>
                  <m:oMath xmlns:m="http://schemas.openxmlformats.org/officeDocument/2006/math">
                    <m:d>
                      <m:d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C</m:t>
                        </m:r>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C</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FD</m:t>
                        </m:r>
                      </m:e>
                    </m:d>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gọi </a:t>
                </a:r>
                <a14:m>
                  <m:oMath xmlns:m="http://schemas.openxmlformats.org/officeDocument/2006/math">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I</m:t>
                    </m:r>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là giao điểm của </a:t>
                </a:r>
                <a14:m>
                  <m:oMath xmlns:m="http://schemas.openxmlformats.org/officeDocument/2006/math">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CF</m:t>
                    </m:r>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C</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D</m:t>
                    </m:r>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a:t>
                </a:r>
              </a:p>
              <a:p>
                <a:pPr lvl="0" algn="just">
                  <a:lnSpc>
                    <a:spcPct val="150000"/>
                  </a:lnSpc>
                  <a:defRPr/>
                </a:pP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Do </a:t>
                </a:r>
                <a14:m>
                  <m:oMath xmlns:m="http://schemas.openxmlformats.org/officeDocument/2006/math">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C</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D</m:t>
                    </m:r>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C</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d>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I</m:t>
                    </m:r>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thuộc mặt phẳng </a:t>
                </a:r>
                <a14:m>
                  <m:oMath xmlns:m="http://schemas.openxmlformats.org/officeDocument/2006/math">
                    <m:d>
                      <m:d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C</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d>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a:t>
                </a:r>
              </a:p>
              <a:p>
                <a:pPr lvl="0" algn="just">
                  <a:lnSpc>
                    <a:spcPct val="150000"/>
                  </a:lnSpc>
                  <a:defRPr/>
                </a:pP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Vậy </a:t>
                </a:r>
                <a14:m>
                  <m:oMath xmlns:m="http://schemas.openxmlformats.org/officeDocument/2006/math">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I</m:t>
                    </m:r>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là giao điểm của đường thẳng </a:t>
                </a:r>
                <a14:m>
                  <m:oMath xmlns:m="http://schemas.openxmlformats.org/officeDocument/2006/math">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CF</m:t>
                    </m:r>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với mặt phẳng </a:t>
                </a:r>
                <a14:m>
                  <m:oMath xmlns:m="http://schemas.openxmlformats.org/officeDocument/2006/math">
                    <m:d>
                      <m:d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C</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d>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a:t>
                </a:r>
              </a:p>
              <a:p>
                <a:pPr lvl="0" algn="just">
                  <a:lnSpc>
                    <a:spcPct val="150000"/>
                  </a:lnSpc>
                  <a:defRPr/>
                </a:pP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Tứ giác </a:t>
                </a:r>
                <a14:m>
                  <m:oMath xmlns:m="http://schemas.openxmlformats.org/officeDocument/2006/math">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C</m:t>
                    </m:r>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C</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FD</m:t>
                    </m:r>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có </a:t>
                </a:r>
                <a14:m>
                  <m:oMath xmlns:m="http://schemas.openxmlformats.org/officeDocument/2006/math">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C</m:t>
                    </m:r>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C</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FD</m:t>
                    </m:r>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(vì cùng song song với </a:t>
                </a:r>
                <a14:m>
                  <m:oMath xmlns:m="http://schemas.openxmlformats.org/officeDocument/2006/math">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 và </a:t>
                </a:r>
                <a14:m>
                  <m:oMath xmlns:m="http://schemas.openxmlformats.org/officeDocument/2006/math">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C</m:t>
                    </m:r>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C</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FD</m:t>
                    </m:r>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(cùng bằng </a:t>
                </a:r>
                <a14:m>
                  <m:oMath xmlns:m="http://schemas.openxmlformats.org/officeDocument/2006/math">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a:t>
                </a:r>
              </a:p>
              <a:p>
                <a:pPr lvl="0" algn="just">
                  <a:lnSpc>
                    <a:spcPct val="150000"/>
                  </a:lnSpc>
                  <a:defRPr/>
                </a:pP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Do đó, tứ giác </a:t>
                </a:r>
                <a14:m>
                  <m:oMath xmlns:m="http://schemas.openxmlformats.org/officeDocument/2006/math">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C</m:t>
                    </m:r>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C</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FD</m:t>
                    </m:r>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là hình bình hành nên </a:t>
                </a:r>
                <a14:m>
                  <m:oMath xmlns:m="http://schemas.openxmlformats.org/officeDocument/2006/math">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I</m:t>
                    </m:r>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là giao điểm của hai đường chéo </a:t>
                </a:r>
                <a14:m>
                  <m:oMath xmlns:m="http://schemas.openxmlformats.org/officeDocument/2006/math">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CF</m:t>
                    </m:r>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C</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D</m:t>
                    </m:r>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a:t>
                </a:r>
              </a:p>
              <a:p>
                <a:pPr lvl="0" algn="just">
                  <a:lnSpc>
                    <a:spcPct val="150000"/>
                  </a:lnSpc>
                  <a:defRPr/>
                </a:pP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nên </a:t>
                </a:r>
                <a14:m>
                  <m:oMath xmlns:m="http://schemas.openxmlformats.org/officeDocument/2006/math">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I</m:t>
                    </m:r>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là trung điểm của </a:t>
                </a:r>
                <a14:m>
                  <m:oMath xmlns:m="http://schemas.openxmlformats.org/officeDocument/2006/math">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CF</m:t>
                    </m:r>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4" name="Rectangle 3"/>
              <p:cNvSpPr>
                <a:spLocks noRot="1" noChangeAspect="1" noMove="1" noResize="1" noEditPoints="1" noAdjustHandles="1" noChangeArrowheads="1" noChangeShapeType="1" noTextEdit="1"/>
              </p:cNvSpPr>
              <p:nvPr/>
            </p:nvSpPr>
            <p:spPr>
              <a:xfrm>
                <a:off x="6629400" y="1562100"/>
                <a:ext cx="10026316" cy="8376588"/>
              </a:xfrm>
              <a:prstGeom prst="rect">
                <a:avLst/>
              </a:prstGeom>
              <a:blipFill>
                <a:blip r:embed="rId19"/>
                <a:stretch>
                  <a:fillRect l="-1886" r="-1886" b="-873"/>
                </a:stretch>
              </a:blipFill>
            </p:spPr>
            <p:txBody>
              <a:bodyPr/>
              <a:lstStyle/>
              <a:p>
                <a:r>
                  <a:rPr lang="en-US">
                    <a:noFill/>
                  </a:rPr>
                  <a:t> </a:t>
                </a:r>
              </a:p>
            </p:txBody>
          </p:sp>
        </mc:Fallback>
      </mc:AlternateContent>
    </p:spTree>
    <p:extLst>
      <p:ext uri="{BB962C8B-B14F-4D97-AF65-F5344CB8AC3E}">
        <p14:creationId xmlns:p14="http://schemas.microsoft.com/office/powerpoint/2010/main" val="486095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left)">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barn(inVertical)">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D9DDC3"/>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62200">
            <a:off x="886593" y="1043452"/>
            <a:ext cx="1824152" cy="2241661"/>
          </a:xfrm>
          <a:prstGeom prst="rect">
            <a:avLst/>
          </a:prstGeom>
        </p:spPr>
      </p:pic>
      <p:sp>
        <p:nvSpPr>
          <p:cNvPr id="8" name="TextBox 8"/>
          <p:cNvSpPr txBox="1"/>
          <p:nvPr/>
        </p:nvSpPr>
        <p:spPr>
          <a:xfrm>
            <a:off x="2176305" y="1171575"/>
            <a:ext cx="13935391" cy="992708"/>
          </a:xfrm>
          <a:prstGeom prst="rect">
            <a:avLst/>
          </a:prstGeom>
        </p:spPr>
        <p:txBody>
          <a:bodyPr lIns="0" tIns="0" rIns="0" bIns="0" rtlCol="0" anchor="t">
            <a:spAutoFit/>
          </a:bodyPr>
          <a:lstStyle/>
          <a:p>
            <a:pPr algn="ctr">
              <a:lnSpc>
                <a:spcPts val="8499"/>
              </a:lnSpc>
            </a:pPr>
            <a:r>
              <a:rPr lang="en-US" sz="6000" b="1">
                <a:latin typeface="Arial" panose="020B0604020202020204" pitchFamily="34" charset="0"/>
                <a:cs typeface="Arial" panose="020B0604020202020204" pitchFamily="34" charset="0"/>
              </a:rPr>
              <a:t>HƯỚNG DẪN VỀ NHÀ</a:t>
            </a:r>
          </a:p>
        </p:txBody>
      </p:sp>
      <p:pic>
        <p:nvPicPr>
          <p:cNvPr id="13"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18941" b="23301"/>
          <a:stretch>
            <a:fillRect/>
          </a:stretch>
        </p:blipFill>
        <p:spPr>
          <a:xfrm rot="181335">
            <a:off x="15393100" y="540234"/>
            <a:ext cx="2404625" cy="2255389"/>
          </a:xfrm>
          <a:prstGeom prst="rect">
            <a:avLst/>
          </a:prstGeom>
        </p:spPr>
      </p:pic>
      <p:grpSp>
        <p:nvGrpSpPr>
          <p:cNvPr id="12" name="Group 11"/>
          <p:cNvGrpSpPr/>
          <p:nvPr/>
        </p:nvGrpSpPr>
        <p:grpSpPr>
          <a:xfrm>
            <a:off x="637809" y="3309783"/>
            <a:ext cx="5411428" cy="5024436"/>
            <a:chOff x="924909" y="3568797"/>
            <a:chExt cx="5411428" cy="4241703"/>
          </a:xfrm>
        </p:grpSpPr>
        <p:grpSp>
          <p:nvGrpSpPr>
            <p:cNvPr id="15" name="Group 3"/>
            <p:cNvGrpSpPr/>
            <p:nvPr/>
          </p:nvGrpSpPr>
          <p:grpSpPr>
            <a:xfrm>
              <a:off x="924909" y="3568797"/>
              <a:ext cx="5411428" cy="4241703"/>
              <a:chOff x="0" y="0"/>
              <a:chExt cx="3183193" cy="3101958"/>
            </a:xfrm>
          </p:grpSpPr>
          <p:sp>
            <p:nvSpPr>
              <p:cNvPr id="17" name="Freeform 4"/>
              <p:cNvSpPr/>
              <p:nvPr/>
            </p:nvSpPr>
            <p:spPr>
              <a:xfrm>
                <a:off x="10160" y="16510"/>
                <a:ext cx="3160333"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18"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16" name="Rectangle 15"/>
            <p:cNvSpPr/>
            <p:nvPr/>
          </p:nvSpPr>
          <p:spPr>
            <a:xfrm>
              <a:off x="1125300" y="4637847"/>
              <a:ext cx="4796230" cy="1636926"/>
            </a:xfrm>
            <a:prstGeom prst="rect">
              <a:avLst/>
            </a:prstGeom>
          </p:spPr>
          <p:txBody>
            <a:bodyPr wrap="square">
              <a:spAutoFit/>
            </a:bodyPr>
            <a:lstStyle/>
            <a:p>
              <a:pPr algn="ctr">
                <a:lnSpc>
                  <a:spcPct val="150000"/>
                </a:lnSpc>
                <a:buClr>
                  <a:srgbClr val="000000"/>
                </a:buClr>
                <a:buFont typeface="Arial"/>
                <a:buNone/>
              </a:pPr>
              <a:r>
                <a:rPr lang="pt-BR" sz="4000" kern="0">
                  <a:latin typeface="Arial"/>
                  <a:ea typeface="Calibri" panose="020F0502020204030204" pitchFamily="34" charset="0"/>
                  <a:cs typeface="Times New Roman" panose="02020603050405020304" pitchFamily="18" charset="0"/>
                  <a:sym typeface="Arial"/>
                </a:rPr>
                <a:t>Ghi nhớ </a:t>
              </a:r>
            </a:p>
            <a:p>
              <a:pPr algn="ctr">
                <a:lnSpc>
                  <a:spcPct val="150000"/>
                </a:lnSpc>
                <a:buClr>
                  <a:srgbClr val="000000"/>
                </a:buClr>
                <a:buFont typeface="Arial"/>
                <a:buNone/>
              </a:pPr>
              <a:r>
                <a:rPr lang="pt-BR" sz="4000" kern="0">
                  <a:latin typeface="Arial"/>
                  <a:ea typeface="Calibri" panose="020F0502020204030204" pitchFamily="34" charset="0"/>
                  <a:cs typeface="Times New Roman" panose="02020603050405020304" pitchFamily="18" charset="0"/>
                  <a:sym typeface="Arial"/>
                </a:rPr>
                <a:t>kiến thức trong bài </a:t>
              </a:r>
            </a:p>
          </p:txBody>
        </p:sp>
      </p:grpSp>
      <p:grpSp>
        <p:nvGrpSpPr>
          <p:cNvPr id="19" name="Group 18"/>
          <p:cNvGrpSpPr/>
          <p:nvPr/>
        </p:nvGrpSpPr>
        <p:grpSpPr>
          <a:xfrm>
            <a:off x="6527710" y="3332358"/>
            <a:ext cx="5422223" cy="5001862"/>
            <a:chOff x="6840639" y="3553166"/>
            <a:chExt cx="5422223" cy="5001862"/>
          </a:xfrm>
        </p:grpSpPr>
        <p:grpSp>
          <p:nvGrpSpPr>
            <p:cNvPr id="20" name="Group 3"/>
            <p:cNvGrpSpPr/>
            <p:nvPr/>
          </p:nvGrpSpPr>
          <p:grpSpPr>
            <a:xfrm>
              <a:off x="6840639" y="3553166"/>
              <a:ext cx="5422223" cy="5001862"/>
              <a:chOff x="-3810" y="-1"/>
              <a:chExt cx="3189543" cy="3657863"/>
            </a:xfrm>
          </p:grpSpPr>
          <p:sp>
            <p:nvSpPr>
              <p:cNvPr id="22"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23"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21" name="Rectangle 20"/>
            <p:cNvSpPr/>
            <p:nvPr/>
          </p:nvSpPr>
          <p:spPr>
            <a:xfrm>
              <a:off x="7399529" y="4830908"/>
              <a:ext cx="4360209" cy="1938992"/>
            </a:xfrm>
            <a:prstGeom prst="rect">
              <a:avLst/>
            </a:prstGeom>
          </p:spPr>
          <p:txBody>
            <a:bodyPr wrap="square">
              <a:spAutoFit/>
            </a:bodyPr>
            <a:lstStyle/>
            <a:p>
              <a:pPr algn="ctr">
                <a:lnSpc>
                  <a:spcPct val="150000"/>
                </a:lnSpc>
                <a:spcBef>
                  <a:spcPts val="600"/>
                </a:spcBef>
                <a:spcAft>
                  <a:spcPts val="600"/>
                </a:spcAft>
                <a:buClr>
                  <a:srgbClr val="000000"/>
                </a:buClr>
                <a:buFont typeface="Arial"/>
                <a:buNone/>
              </a:pPr>
              <a:r>
                <a:rPr lang="pt-BR" sz="4000" kern="0">
                  <a:latin typeface="Arial"/>
                  <a:ea typeface="Calibri" panose="020F0502020204030204" pitchFamily="34" charset="0"/>
                  <a:cs typeface="Times New Roman" panose="02020603050405020304" pitchFamily="18" charset="0"/>
                  <a:sym typeface="Arial"/>
                </a:rPr>
                <a:t>Hoàn thành các bài tập trong SBT </a:t>
              </a:r>
            </a:p>
          </p:txBody>
        </p:sp>
      </p:grpSp>
      <p:grpSp>
        <p:nvGrpSpPr>
          <p:cNvPr id="24" name="Group 23"/>
          <p:cNvGrpSpPr/>
          <p:nvPr/>
        </p:nvGrpSpPr>
        <p:grpSpPr>
          <a:xfrm>
            <a:off x="12433287" y="3306055"/>
            <a:ext cx="5422223" cy="5013607"/>
            <a:chOff x="12644694" y="3479846"/>
            <a:chExt cx="5422223" cy="4709752"/>
          </a:xfrm>
        </p:grpSpPr>
        <p:grpSp>
          <p:nvGrpSpPr>
            <p:cNvPr id="25" name="Group 3"/>
            <p:cNvGrpSpPr/>
            <p:nvPr/>
          </p:nvGrpSpPr>
          <p:grpSpPr>
            <a:xfrm>
              <a:off x="12644694" y="3479846"/>
              <a:ext cx="5422223" cy="4709752"/>
              <a:chOff x="-3810" y="0"/>
              <a:chExt cx="3189543" cy="3444242"/>
            </a:xfrm>
          </p:grpSpPr>
          <p:sp>
            <p:nvSpPr>
              <p:cNvPr id="27"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28"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26" name="Rectangle 25"/>
            <p:cNvSpPr/>
            <p:nvPr/>
          </p:nvSpPr>
          <p:spPr>
            <a:xfrm>
              <a:off x="12708207" y="3631131"/>
              <a:ext cx="5196871" cy="4423588"/>
            </a:xfrm>
            <a:prstGeom prst="rect">
              <a:avLst/>
            </a:prstGeom>
          </p:spPr>
          <p:txBody>
            <a:bodyPr wrap="square">
              <a:spAutoFit/>
            </a:bodyPr>
            <a:lstStyle/>
            <a:p>
              <a:pPr algn="ctr">
                <a:lnSpc>
                  <a:spcPct val="150000"/>
                </a:lnSpc>
                <a:buClr>
                  <a:srgbClr val="000000"/>
                </a:buClr>
                <a:buFont typeface="Arial"/>
                <a:buNone/>
              </a:pPr>
              <a:r>
                <a:rPr lang="vi-VN" sz="4000" kern="0">
                  <a:latin typeface="Arial"/>
                  <a:ea typeface="Calibri" panose="020F0502020204030204" pitchFamily="34" charset="0"/>
                  <a:cs typeface="Times New Roman" panose="02020603050405020304" pitchFamily="18" charset="0"/>
                  <a:sym typeface="Arial"/>
                </a:rPr>
                <a:t>Chuẩn </a:t>
              </a:r>
              <a:r>
                <a:rPr lang="vi-VN" sz="4000" kern="0" dirty="0">
                  <a:latin typeface="Arial"/>
                  <a:ea typeface="Calibri" panose="020F0502020204030204" pitchFamily="34" charset="0"/>
                  <a:cs typeface="Times New Roman" panose="02020603050405020304" pitchFamily="18" charset="0"/>
                  <a:sym typeface="Arial"/>
                </a:rPr>
                <a:t>bị trước </a:t>
              </a:r>
              <a:endParaRPr lang="en-US" sz="4000" kern="0" dirty="0">
                <a:latin typeface="Arial"/>
                <a:ea typeface="Calibri" panose="020F0502020204030204" pitchFamily="34" charset="0"/>
                <a:cs typeface="Times New Roman" panose="02020603050405020304" pitchFamily="18" charset="0"/>
                <a:sym typeface="Arial"/>
              </a:endParaRPr>
            </a:p>
            <a:p>
              <a:pPr algn="ctr">
                <a:lnSpc>
                  <a:spcPct val="150000"/>
                </a:lnSpc>
                <a:buClr>
                  <a:srgbClr val="000000"/>
                </a:buClr>
                <a:buFont typeface="Arial"/>
                <a:buNone/>
              </a:pPr>
              <a:r>
                <a:rPr lang="nn-NO" sz="4000" b="1" kern="0">
                  <a:latin typeface="Arial"/>
                  <a:ea typeface="Calibri" panose="020F0502020204030204" pitchFamily="34" charset="0"/>
                  <a:cs typeface="Times New Roman" panose="02020603050405020304" pitchFamily="18" charset="0"/>
                  <a:sym typeface="Arial"/>
                </a:rPr>
                <a:t>Bài 6. Phép chiếu song song. Hình biểu diễn của một hình không gian</a:t>
              </a:r>
              <a:endParaRPr lang="pt-BR" sz="4000" b="1" kern="0" dirty="0">
                <a:latin typeface="Arial"/>
                <a:ea typeface="Calibri" panose="020F0502020204030204" pitchFamily="34" charset="0"/>
                <a:cs typeface="Times New Roman" panose="02020603050405020304" pitchFamily="18" charset="0"/>
                <a:sym typeface="Arial"/>
              </a:endParaRPr>
            </a:p>
          </p:txBody>
        </p:sp>
      </p:grpSp>
      <p:pic>
        <p:nvPicPr>
          <p:cNvPr id="29"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194222">
            <a:off x="16012971" y="8124881"/>
            <a:ext cx="1930447" cy="2078544"/>
          </a:xfrm>
          <a:prstGeom prst="rect">
            <a:avLst/>
          </a:prstGeom>
        </p:spPr>
      </p:pic>
      <p:pic>
        <p:nvPicPr>
          <p:cNvPr id="3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90184" y="7419880"/>
            <a:ext cx="1796427" cy="2829020"/>
          </a:xfrm>
          <a:prstGeom prst="rect">
            <a:avLst/>
          </a:prstGeom>
        </p:spPr>
      </p:pic>
    </p:spTree>
    <p:extLst>
      <p:ext uri="{BB962C8B-B14F-4D97-AF65-F5344CB8AC3E}">
        <p14:creationId xmlns:p14="http://schemas.microsoft.com/office/powerpoint/2010/main" val="7455828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childTnLst>
                          </p:cTn>
                        </p:par>
                        <p:par>
                          <p:cTn id="17" fill="hold">
                            <p:stCondLst>
                              <p:cond delay="1500"/>
                            </p:stCondLst>
                            <p:childTnLst>
                              <p:par>
                                <p:cTn id="18" presetID="14" presetClass="entr" presetSubtype="10" fill="hold"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33600" y="1253171"/>
            <a:ext cx="13749766" cy="8386129"/>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759923" y="636828"/>
            <a:ext cx="768154" cy="1834398"/>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89419">
            <a:off x="16203808" y="6526974"/>
            <a:ext cx="2110984" cy="1902524"/>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833489">
            <a:off x="199199" y="1236830"/>
            <a:ext cx="1965132" cy="1898809"/>
          </a:xfrm>
          <a:prstGeom prst="rect">
            <a:avLst/>
          </a:prstGeom>
        </p:spPr>
      </p:pic>
      <p:pic>
        <p:nvPicPr>
          <p:cNvPr id="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28700" y="7478236"/>
            <a:ext cx="2445044" cy="1983542"/>
          </a:xfrm>
          <a:prstGeom prst="rect">
            <a:avLst/>
          </a:prstGeom>
        </p:spPr>
      </p:pic>
      <p:pic>
        <p:nvPicPr>
          <p:cNvPr id="8"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5619047" y="1706336"/>
            <a:ext cx="2129994" cy="1637433"/>
          </a:xfrm>
          <a:prstGeom prst="rect">
            <a:avLst/>
          </a:prstGeom>
        </p:spPr>
      </p:pic>
      <p:sp>
        <p:nvSpPr>
          <p:cNvPr id="9" name="TextBox 9"/>
          <p:cNvSpPr txBox="1"/>
          <p:nvPr/>
        </p:nvSpPr>
        <p:spPr>
          <a:xfrm>
            <a:off x="2225822" y="4233245"/>
            <a:ext cx="13487120" cy="3000821"/>
          </a:xfrm>
          <a:prstGeom prst="rect">
            <a:avLst/>
          </a:prstGeom>
        </p:spPr>
        <p:txBody>
          <a:bodyPr wrap="square" lIns="0" tIns="0" rIns="0" bIns="0" rtlCol="0" anchor="t">
            <a:spAutoFit/>
          </a:bodyPr>
          <a:lstStyle/>
          <a:p>
            <a:pPr algn="ctr">
              <a:lnSpc>
                <a:spcPct val="150000"/>
              </a:lnSpc>
            </a:pPr>
            <a:r>
              <a:rPr lang="en-US" sz="6500" b="1">
                <a:latin typeface="Arial" panose="020B0604020202020204" pitchFamily="34" charset="0"/>
                <a:cs typeface="Arial" panose="020B0604020202020204" pitchFamily="34" charset="0"/>
              </a:rPr>
              <a:t>CẢM ƠN CÁC EM ĐÃ CHÚ Ý LẮNG NGHE BÀI GIẢNG!</a:t>
            </a:r>
          </a:p>
        </p:txBody>
      </p:sp>
    </p:spTree>
    <p:extLst>
      <p:ext uri="{BB962C8B-B14F-4D97-AF65-F5344CB8AC3E}">
        <p14:creationId xmlns:p14="http://schemas.microsoft.com/office/powerpoint/2010/main" val="3424963874"/>
      </p:ext>
    </p:extLst>
  </p:cSld>
  <p:clrMapOvr>
    <a:masterClrMapping/>
  </p:clrMapOvr>
  <mc:AlternateContent xmlns:mc="http://schemas.openxmlformats.org/markup-compatibility/2006" xmlns:p14="http://schemas.microsoft.com/office/powerpoint/2010/main">
    <mc:Choice Requires="p14">
      <p:transition spd="med" p14:dur="700">
        <p:blinds dir="vert"/>
      </p:transition>
    </mc:Choice>
    <mc:Fallback xmlns="">
      <p:transition spd="med">
        <p:blinds dir="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942341" y="495300"/>
            <a:ext cx="16403317" cy="92964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85137">
            <a:off x="15645306" y="663668"/>
            <a:ext cx="1532221" cy="1660944"/>
          </a:xfrm>
          <a:prstGeom prst="rect">
            <a:avLst/>
          </a:prstGeom>
        </p:spPr>
      </p:pic>
      <p:grpSp>
        <p:nvGrpSpPr>
          <p:cNvPr id="13" name="Group 12"/>
          <p:cNvGrpSpPr/>
          <p:nvPr/>
        </p:nvGrpSpPr>
        <p:grpSpPr>
          <a:xfrm>
            <a:off x="3574013" y="3449032"/>
            <a:ext cx="1976440" cy="1883404"/>
            <a:chOff x="3406404" y="3088476"/>
            <a:chExt cx="1308629" cy="1214763"/>
          </a:xfrm>
          <a:solidFill>
            <a:srgbClr val="92D050"/>
          </a:solidFill>
        </p:grpSpPr>
        <p:grpSp>
          <p:nvGrpSpPr>
            <p:cNvPr id="14" name="Group 4"/>
            <p:cNvGrpSpPr/>
            <p:nvPr/>
          </p:nvGrpSpPr>
          <p:grpSpPr>
            <a:xfrm>
              <a:off x="3406404" y="3088476"/>
              <a:ext cx="1308629" cy="1214763"/>
              <a:chOff x="240953" y="-67507"/>
              <a:chExt cx="5882262" cy="6000744"/>
            </a:xfrm>
            <a:grpFill/>
          </p:grpSpPr>
          <p:sp>
            <p:nvSpPr>
              <p:cNvPr id="16" name="Freeform 5"/>
              <p:cNvSpPr/>
              <p:nvPr/>
            </p:nvSpPr>
            <p:spPr>
              <a:xfrm>
                <a:off x="240953" y="-67507"/>
                <a:ext cx="5882262" cy="6000744"/>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9966"/>
              </a:solidFill>
            </p:spPr>
          </p:sp>
        </p:grpSp>
        <p:sp>
          <p:nvSpPr>
            <p:cNvPr id="15" name="TextBox 15"/>
            <p:cNvSpPr txBox="1"/>
            <p:nvPr/>
          </p:nvSpPr>
          <p:spPr>
            <a:xfrm>
              <a:off x="3556585" y="3654623"/>
              <a:ext cx="1011619" cy="423572"/>
            </a:xfrm>
            <a:prstGeom prst="rect">
              <a:avLst/>
            </a:prstGeom>
            <a:noFill/>
          </p:spPr>
          <p:txBody>
            <a:bodyPr wrap="square" lIns="0" tIns="0" rIns="0" bIns="0" rtlCol="0" anchor="t">
              <a:spAutoFit/>
            </a:bodyPr>
            <a:lstStyle/>
            <a:p>
              <a:pPr algn="ctr">
                <a:lnSpc>
                  <a:spcPts val="4368"/>
                </a:lnSpc>
              </a:pPr>
              <a:r>
                <a:rPr lang="en-US" sz="8000" b="1">
                  <a:solidFill>
                    <a:schemeClr val="bg1"/>
                  </a:solidFill>
                  <a:latin typeface="Arial" panose="020B0604020202020204" pitchFamily="34" charset="0"/>
                  <a:cs typeface="Arial" panose="020B0604020202020204" pitchFamily="34" charset="0"/>
                </a:rPr>
                <a:t>I</a:t>
              </a:r>
              <a:endParaRPr lang="en-US" sz="8000" b="1" dirty="0">
                <a:solidFill>
                  <a:schemeClr val="bg1"/>
                </a:solidFill>
                <a:latin typeface="Arial" panose="020B0604020202020204" pitchFamily="34" charset="0"/>
                <a:cs typeface="Arial" panose="020B0604020202020204" pitchFamily="34" charset="0"/>
              </a:endParaRPr>
            </a:p>
          </p:txBody>
        </p:sp>
      </p:grpSp>
      <p:sp>
        <p:nvSpPr>
          <p:cNvPr id="17" name="Rectangle 16"/>
          <p:cNvSpPr/>
          <p:nvPr/>
        </p:nvSpPr>
        <p:spPr>
          <a:xfrm>
            <a:off x="4191000" y="3373933"/>
            <a:ext cx="11903827" cy="1710853"/>
          </a:xfrm>
          <a:prstGeom prst="rect">
            <a:avLst/>
          </a:prstGeom>
        </p:spPr>
        <p:txBody>
          <a:bodyPr wrap="square">
            <a:spAutoFit/>
          </a:bodyPr>
          <a:lstStyle/>
          <a:p>
            <a:pPr algn="ctr">
              <a:lnSpc>
                <a:spcPct val="150000"/>
              </a:lnSpc>
              <a:tabLst>
                <a:tab pos="360045" algn="l"/>
                <a:tab pos="720090" algn="l"/>
              </a:tabLst>
            </a:pPr>
            <a:r>
              <a:rPr lang="en-US" sz="8000" b="1">
                <a:solidFill>
                  <a:schemeClr val="tx2"/>
                </a:solidFill>
                <a:latin typeface="Arial" panose="020B0604020202020204" pitchFamily="34" charset="0"/>
                <a:ea typeface="Calibri" panose="020F0502020204030204" pitchFamily="34" charset="0"/>
                <a:cs typeface="Arial" panose="020B0604020202020204" pitchFamily="34" charset="0"/>
              </a:rPr>
              <a:t>HÌNH LĂNG TRỤ</a:t>
            </a:r>
            <a:endParaRPr lang="vi-VN" sz="8000" b="1" dirty="0">
              <a:solidFill>
                <a:schemeClr val="tx2"/>
              </a:solidFill>
              <a:latin typeface="Arial" panose="020B0604020202020204" pitchFamily="34" charset="0"/>
              <a:ea typeface="Calibri" panose="020F0502020204030204" pitchFamily="34" charset="0"/>
              <a:cs typeface="Arial" panose="020B0604020202020204" pitchFamily="34" charset="0"/>
            </a:endParaRPr>
          </a:p>
        </p:txBody>
      </p:sp>
      <p:pic>
        <p:nvPicPr>
          <p:cNvPr id="18"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6200000">
            <a:off x="16584285" y="158947"/>
            <a:ext cx="1098542" cy="1658177"/>
          </a:xfrm>
          <a:prstGeom prst="rect">
            <a:avLst/>
          </a:prstGeom>
        </p:spPr>
      </p:pic>
      <p:sp>
        <p:nvSpPr>
          <p:cNvPr id="4" name="TextBox 3">
            <a:extLst>
              <a:ext uri="{FF2B5EF4-FFF2-40B4-BE49-F238E27FC236}">
                <a16:creationId xmlns:a16="http://schemas.microsoft.com/office/drawing/2014/main" id="{5713F43C-1E40-55E4-FF4B-F6EC4464E972}"/>
              </a:ext>
            </a:extLst>
          </p:cNvPr>
          <p:cNvSpPr txBox="1"/>
          <p:nvPr/>
        </p:nvSpPr>
        <p:spPr>
          <a:xfrm>
            <a:off x="6167440" y="4521856"/>
            <a:ext cx="9144000" cy="923330"/>
          </a:xfrm>
          <a:prstGeom prst="rect">
            <a:avLst/>
          </a:prstGeom>
          <a:noFill/>
        </p:spPr>
        <p:txBody>
          <a:bodyPr wrap="square">
            <a:spAutoFit/>
          </a:bodyPr>
          <a:lstStyle/>
          <a:p>
            <a:endParaRPr lang="en-US"/>
          </a:p>
          <a:p>
            <a:r>
              <a:rPr lang="en-US"/>
              <a:t>Tài liệu được chia sẻ bởi Website VnTeach.Com</a:t>
            </a:r>
          </a:p>
          <a:p>
            <a:r>
              <a:rPr lang="en-US"/>
              <a:t>https://www.vnteach.com</a:t>
            </a:r>
          </a:p>
        </p:txBody>
      </p:sp>
    </p:spTree>
    <p:extLst>
      <p:ext uri="{BB962C8B-B14F-4D97-AF65-F5344CB8AC3E}">
        <p14:creationId xmlns:p14="http://schemas.microsoft.com/office/powerpoint/2010/main" val="4104915132"/>
      </p:ext>
    </p:extLst>
  </p:cSld>
  <p:clrMapOvr>
    <a:masterClrMapping/>
  </p:clrMapOvr>
  <mc:AlternateContent xmlns:mc="http://schemas.openxmlformats.org/markup-compatibility/2006" xmlns:p14="http://schemas.microsoft.com/office/powerpoint/2010/main">
    <mc:Choice Requires="p14">
      <p:transition spd="med" p14:dur="700">
        <p:blinds dir="vert"/>
      </p:transition>
    </mc:Choice>
    <mc:Fallback xmlns="">
      <p:transition spd="med">
        <p:blinds dir="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304800" y="338728"/>
            <a:ext cx="17678399" cy="9605372"/>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741627">
            <a:off x="16971265" y="211399"/>
            <a:ext cx="906242" cy="1367913"/>
          </a:xfrm>
          <a:prstGeom prst="rect">
            <a:avLst/>
          </a:prstGeom>
        </p:spPr>
      </p:pic>
      <p:pic>
        <p:nvPicPr>
          <p:cNvPr id="14" name="Picture 13"/>
          <p:cNvPicPr>
            <a:picLocks noChangeAspect="1"/>
          </p:cNvPicPr>
          <p:nvPr/>
        </p:nvPicPr>
        <p:blipFill>
          <a:blip r:embed="rId5" cstate="print">
            <a:duotone>
              <a:schemeClr val="accent2">
                <a:shade val="45000"/>
                <a:satMod val="135000"/>
              </a:schemeClr>
              <a:prstClr val="white"/>
            </a:duotone>
            <a:extLst>
              <a:ext uri="{BEBA8EAE-BF5A-486C-A8C5-ECC9F3942E4B}">
                <a14:imgProps xmlns:a14="http://schemas.microsoft.com/office/drawing/2010/main">
                  <a14:imgLayer r:embed="rId6">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945026" y="1383738"/>
            <a:ext cx="1032846" cy="963915"/>
          </a:xfrm>
          <a:prstGeom prst="rect">
            <a:avLst/>
          </a:prstGeom>
        </p:spPr>
      </p:pic>
      <p:sp>
        <p:nvSpPr>
          <p:cNvPr id="20" name="TextBox 19"/>
          <p:cNvSpPr txBox="1"/>
          <p:nvPr/>
        </p:nvSpPr>
        <p:spPr>
          <a:xfrm>
            <a:off x="2049311" y="1585653"/>
            <a:ext cx="3581400" cy="707886"/>
          </a:xfrm>
          <a:prstGeom prst="rect">
            <a:avLst/>
          </a:prstGeom>
          <a:noFill/>
        </p:spPr>
        <p:txBody>
          <a:bodyPr wrap="square" rtlCol="0">
            <a:spAutoFit/>
          </a:bodyPr>
          <a:lstStyle/>
          <a:p>
            <a:r>
              <a:rPr lang="nl-NL" sz="4000" b="1">
                <a:solidFill>
                  <a:srgbClr val="C00000"/>
                </a:solidFill>
                <a:latin typeface="Arial" panose="020B0604020202020204" pitchFamily="34" charset="0"/>
                <a:cs typeface="Arial" panose="020B0604020202020204" pitchFamily="34" charset="0"/>
              </a:rPr>
              <a:t>HĐ1</a:t>
            </a:r>
            <a:r>
              <a:rPr lang="nl-NL" sz="4000" b="1" dirty="0">
                <a:solidFill>
                  <a:srgbClr val="C00000"/>
                </a:solidFill>
                <a:latin typeface="Arial" panose="020B0604020202020204" pitchFamily="34" charset="0"/>
                <a:cs typeface="Arial" panose="020B0604020202020204" pitchFamily="34" charset="0"/>
              </a:rPr>
              <a:t>:</a:t>
            </a:r>
            <a:endParaRPr lang="en-US" sz="4000" dirty="0">
              <a:solidFill>
                <a:srgbClr val="C00000"/>
              </a:solidFill>
              <a:latin typeface="Arial" panose="020B0604020202020204" pitchFamily="34" charset="0"/>
              <a:cs typeface="Arial" panose="020B0604020202020204" pitchFamily="34" charset="0"/>
            </a:endParaRPr>
          </a:p>
        </p:txBody>
      </p:sp>
      <p:sp>
        <p:nvSpPr>
          <p:cNvPr id="11" name="Rectangle 3"/>
          <p:cNvSpPr>
            <a:spLocks noChangeArrowheads="1"/>
          </p:cNvSpPr>
          <p:nvPr/>
        </p:nvSpPr>
        <p:spPr bwMode="auto">
          <a:xfrm>
            <a:off x="873557" y="2308465"/>
            <a:ext cx="16651324" cy="1846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lnSpc>
                <a:spcPct val="150000"/>
              </a:lnSpc>
              <a:spcBef>
                <a:spcPct val="0"/>
              </a:spcBef>
              <a:spcAft>
                <a:spcPct val="0"/>
              </a:spcAft>
            </a:pPr>
            <a:r>
              <a:rPr lang="vi-VN" sz="3800">
                <a:solidFill>
                  <a:srgbClr val="000000"/>
                </a:solidFill>
              </a:rPr>
              <a:t>Cho hai mặt phẳng song song (P) và (P’). Trong mặt phẳng (P), cho đa giác A</a:t>
            </a:r>
            <a:r>
              <a:rPr lang="vi-VN" sz="3800" baseline="-25000">
                <a:solidFill>
                  <a:srgbClr val="000000"/>
                </a:solidFill>
              </a:rPr>
              <a:t>1</a:t>
            </a:r>
            <a:r>
              <a:rPr lang="vi-VN" sz="3800">
                <a:solidFill>
                  <a:srgbClr val="000000"/>
                </a:solidFill>
              </a:rPr>
              <a:t>A</a:t>
            </a:r>
            <a:r>
              <a:rPr lang="vi-VN" sz="3800" baseline="-25000">
                <a:solidFill>
                  <a:srgbClr val="000000"/>
                </a:solidFill>
              </a:rPr>
              <a:t>2</a:t>
            </a:r>
            <a:r>
              <a:rPr lang="vi-VN" sz="3800">
                <a:solidFill>
                  <a:srgbClr val="000000"/>
                </a:solidFill>
              </a:rPr>
              <a:t>….A</a:t>
            </a:r>
            <a:r>
              <a:rPr lang="vi-VN" sz="3800" baseline="-25000">
                <a:solidFill>
                  <a:srgbClr val="000000"/>
                </a:solidFill>
              </a:rPr>
              <a:t>n</a:t>
            </a:r>
            <a:r>
              <a:rPr lang="vi-VN" sz="3800">
                <a:solidFill>
                  <a:srgbClr val="000000"/>
                </a:solidFill>
              </a:rPr>
              <a:t>. Qua các đỉnh A</a:t>
            </a:r>
            <a:r>
              <a:rPr lang="vi-VN" sz="3800" baseline="-25000">
                <a:solidFill>
                  <a:srgbClr val="000000"/>
                </a:solidFill>
              </a:rPr>
              <a:t>1</a:t>
            </a:r>
            <a:r>
              <a:rPr lang="vi-VN" sz="3800">
                <a:solidFill>
                  <a:srgbClr val="000000"/>
                </a:solidFill>
              </a:rPr>
              <a:t>, A</a:t>
            </a:r>
            <a:r>
              <a:rPr lang="vi-VN" sz="3800" baseline="-25000">
                <a:solidFill>
                  <a:srgbClr val="000000"/>
                </a:solidFill>
              </a:rPr>
              <a:t>2</a:t>
            </a:r>
            <a:r>
              <a:rPr lang="vi-VN" sz="3800">
                <a:solidFill>
                  <a:srgbClr val="000000"/>
                </a:solidFill>
              </a:rPr>
              <a:t>, ..., A</a:t>
            </a:r>
            <a:r>
              <a:rPr lang="vi-VN" sz="3800" baseline="-25000">
                <a:solidFill>
                  <a:srgbClr val="000000"/>
                </a:solidFill>
              </a:rPr>
              <a:t>n</a:t>
            </a:r>
            <a:r>
              <a:rPr lang="vi-VN" sz="3800">
                <a:solidFill>
                  <a:srgbClr val="000000"/>
                </a:solidFill>
              </a:rPr>
              <a:t> vẽ các đường thẳng song song với</a:t>
            </a:r>
            <a:endParaRPr kumimoji="0" lang="en-US" altLang="en-US" sz="3800" b="0" i="0" u="none" strike="noStrike" cap="none" normalizeH="0" baseline="0" dirty="0">
              <a:ln>
                <a:noFill/>
              </a:ln>
              <a:solidFill>
                <a:schemeClr val="tx1"/>
              </a:solidFill>
              <a:effectLst/>
              <a:cs typeface="Arial" panose="020B0604020202020204" pitchFamily="34" charset="0"/>
            </a:endParaRPr>
          </a:p>
        </p:txBody>
      </p:sp>
      <p:grpSp>
        <p:nvGrpSpPr>
          <p:cNvPr id="12" name="Group 11"/>
          <p:cNvGrpSpPr/>
          <p:nvPr/>
        </p:nvGrpSpPr>
        <p:grpSpPr>
          <a:xfrm>
            <a:off x="6251271" y="342900"/>
            <a:ext cx="5895897" cy="1045709"/>
            <a:chOff x="5868874" y="411479"/>
            <a:chExt cx="4724400" cy="1436835"/>
          </a:xfrm>
        </p:grpSpPr>
        <p:sp>
          <p:nvSpPr>
            <p:cNvPr id="13" name="Round Same Side Corner Rectangle 12"/>
            <p:cNvSpPr/>
            <p:nvPr/>
          </p:nvSpPr>
          <p:spPr>
            <a:xfrm flipH="1" flipV="1">
              <a:off x="6019800" y="411479"/>
              <a:ext cx="4422548" cy="1436835"/>
            </a:xfrm>
            <a:prstGeom prst="round2SameRect">
              <a:avLst>
                <a:gd name="adj1" fmla="val 36667"/>
                <a:gd name="adj2" fmla="val 0"/>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5868874" y="591901"/>
              <a:ext cx="4724400" cy="784831"/>
            </a:xfrm>
            <a:prstGeom prst="rect">
              <a:avLst/>
            </a:prstGeom>
            <a:noFill/>
          </p:spPr>
          <p:txBody>
            <a:bodyPr wrap="square" rtlCol="0">
              <a:spAutoFit/>
            </a:bodyPr>
            <a:lstStyle/>
            <a:p>
              <a:pPr algn="ctr"/>
              <a:r>
                <a:rPr lang="en-US" sz="4500" b="1">
                  <a:solidFill>
                    <a:srgbClr val="FFFF00"/>
                  </a:solidFill>
                  <a:latin typeface="Arial" panose="020B0604020202020204" pitchFamily="34" charset="0"/>
                  <a:cs typeface="Arial" panose="020B0604020202020204" pitchFamily="34" charset="0"/>
                </a:rPr>
                <a:t>1. Định nghĩa</a:t>
              </a:r>
              <a:endParaRPr lang="en-US" sz="4500" b="1" dirty="0">
                <a:solidFill>
                  <a:srgbClr val="FFFF00"/>
                </a:solidFill>
                <a:latin typeface="Arial" panose="020B0604020202020204" pitchFamily="34" charset="0"/>
                <a:cs typeface="Arial" panose="020B0604020202020204" pitchFamily="34" charset="0"/>
              </a:endParaRPr>
            </a:p>
          </p:txBody>
        </p:sp>
      </p:grpSp>
      <p:sp>
        <p:nvSpPr>
          <p:cNvPr id="9" name="Rectangle 8"/>
          <p:cNvSpPr/>
          <p:nvPr/>
        </p:nvSpPr>
        <p:spPr>
          <a:xfrm>
            <a:off x="945026" y="5893265"/>
            <a:ext cx="9144000" cy="3492623"/>
          </a:xfrm>
          <a:prstGeom prst="rect">
            <a:avLst/>
          </a:prstGeom>
        </p:spPr>
        <p:txBody>
          <a:bodyPr>
            <a:spAutoFit/>
          </a:bodyPr>
          <a:lstStyle/>
          <a:p>
            <a:pPr algn="just">
              <a:lnSpc>
                <a:spcPct val="150000"/>
              </a:lnSpc>
            </a:pPr>
            <a:r>
              <a:rPr lang="vi-VN" sz="3800">
                <a:solidFill>
                  <a:srgbClr val="000000"/>
                </a:solidFill>
              </a:rPr>
              <a:t>a) Các tứ giác A</a:t>
            </a:r>
            <a:r>
              <a:rPr lang="vi-VN" sz="3800" baseline="-25000">
                <a:solidFill>
                  <a:srgbClr val="000000"/>
                </a:solidFill>
              </a:rPr>
              <a:t>1</a:t>
            </a:r>
            <a:r>
              <a:rPr lang="vi-VN" sz="3800">
                <a:solidFill>
                  <a:srgbClr val="000000"/>
                </a:solidFill>
              </a:rPr>
              <a:t>A</a:t>
            </a:r>
            <a:r>
              <a:rPr lang="vi-VN" sz="3800" baseline="-25000">
                <a:solidFill>
                  <a:srgbClr val="000000"/>
                </a:solidFill>
              </a:rPr>
              <a:t>2</a:t>
            </a:r>
            <a:r>
              <a:rPr lang="vi-VN" sz="3800">
                <a:solidFill>
                  <a:srgbClr val="000000"/>
                </a:solidFill>
              </a:rPr>
              <a:t>A</a:t>
            </a:r>
            <a:r>
              <a:rPr lang="vi-VN" sz="3800" baseline="-25000">
                <a:solidFill>
                  <a:srgbClr val="000000"/>
                </a:solidFill>
              </a:rPr>
              <a:t>2</a:t>
            </a:r>
            <a:r>
              <a:rPr lang="vi-VN" sz="3800">
                <a:solidFill>
                  <a:srgbClr val="000000"/>
                </a:solidFill>
              </a:rPr>
              <a:t>’A</a:t>
            </a:r>
            <a:r>
              <a:rPr lang="vi-VN" sz="3800" baseline="-25000">
                <a:solidFill>
                  <a:srgbClr val="000000"/>
                </a:solidFill>
              </a:rPr>
              <a:t>1</a:t>
            </a:r>
            <a:r>
              <a:rPr lang="vi-VN" sz="3800">
                <a:solidFill>
                  <a:srgbClr val="000000"/>
                </a:solidFill>
              </a:rPr>
              <a:t>’, A</a:t>
            </a:r>
            <a:r>
              <a:rPr lang="vi-VN" sz="3800" baseline="-25000">
                <a:solidFill>
                  <a:srgbClr val="000000"/>
                </a:solidFill>
              </a:rPr>
              <a:t>2</a:t>
            </a:r>
            <a:r>
              <a:rPr lang="vi-VN" sz="3800">
                <a:solidFill>
                  <a:srgbClr val="000000"/>
                </a:solidFill>
              </a:rPr>
              <a:t>A</a:t>
            </a:r>
            <a:r>
              <a:rPr lang="vi-VN" sz="3800" baseline="-25000">
                <a:solidFill>
                  <a:srgbClr val="000000"/>
                </a:solidFill>
              </a:rPr>
              <a:t>3</a:t>
            </a:r>
            <a:r>
              <a:rPr lang="vi-VN" sz="3800">
                <a:solidFill>
                  <a:srgbClr val="000000"/>
                </a:solidFill>
              </a:rPr>
              <a:t>A</a:t>
            </a:r>
            <a:r>
              <a:rPr lang="vi-VN" sz="3800" baseline="-25000">
                <a:solidFill>
                  <a:srgbClr val="000000"/>
                </a:solidFill>
              </a:rPr>
              <a:t>3</a:t>
            </a:r>
            <a:r>
              <a:rPr lang="vi-VN" sz="3800">
                <a:solidFill>
                  <a:srgbClr val="000000"/>
                </a:solidFill>
              </a:rPr>
              <a:t>’A</a:t>
            </a:r>
            <a:r>
              <a:rPr lang="vi-VN" sz="3800" baseline="-25000">
                <a:solidFill>
                  <a:srgbClr val="000000"/>
                </a:solidFill>
              </a:rPr>
              <a:t>2</a:t>
            </a:r>
            <a:r>
              <a:rPr lang="vi-VN" sz="3800">
                <a:solidFill>
                  <a:srgbClr val="000000"/>
                </a:solidFill>
              </a:rPr>
              <a:t>’, …, A</a:t>
            </a:r>
            <a:r>
              <a:rPr lang="vi-VN" sz="3800" baseline="-25000">
                <a:solidFill>
                  <a:srgbClr val="000000"/>
                </a:solidFill>
              </a:rPr>
              <a:t>n</a:t>
            </a:r>
            <a:r>
              <a:rPr lang="vi-VN" sz="3800">
                <a:solidFill>
                  <a:srgbClr val="000000"/>
                </a:solidFill>
              </a:rPr>
              <a:t>A</a:t>
            </a:r>
            <a:r>
              <a:rPr lang="vi-VN" sz="3800" baseline="-25000">
                <a:solidFill>
                  <a:srgbClr val="000000"/>
                </a:solidFill>
              </a:rPr>
              <a:t>1</a:t>
            </a:r>
            <a:r>
              <a:rPr lang="vi-VN" sz="3800">
                <a:solidFill>
                  <a:srgbClr val="000000"/>
                </a:solidFill>
              </a:rPr>
              <a:t>A</a:t>
            </a:r>
            <a:r>
              <a:rPr lang="vi-VN" sz="3800" baseline="-25000">
                <a:solidFill>
                  <a:srgbClr val="000000"/>
                </a:solidFill>
              </a:rPr>
              <a:t>1</a:t>
            </a:r>
            <a:r>
              <a:rPr lang="vi-VN" sz="3800">
                <a:solidFill>
                  <a:srgbClr val="000000"/>
                </a:solidFill>
              </a:rPr>
              <a:t>’A</a:t>
            </a:r>
            <a:r>
              <a:rPr lang="vi-VN" sz="3800" baseline="-25000">
                <a:solidFill>
                  <a:srgbClr val="000000"/>
                </a:solidFill>
              </a:rPr>
              <a:t>n</a:t>
            </a:r>
            <a:r>
              <a:rPr lang="vi-VN" sz="3800">
                <a:solidFill>
                  <a:srgbClr val="000000"/>
                </a:solidFill>
              </a:rPr>
              <a:t>’ là những hình gì?</a:t>
            </a:r>
          </a:p>
          <a:p>
            <a:pPr algn="just">
              <a:lnSpc>
                <a:spcPct val="150000"/>
              </a:lnSpc>
            </a:pPr>
            <a:r>
              <a:rPr lang="vi-VN" sz="3800">
                <a:solidFill>
                  <a:srgbClr val="000000"/>
                </a:solidFill>
              </a:rPr>
              <a:t>b) Các cạnh tương ứng của hai đa giác A</a:t>
            </a:r>
            <a:r>
              <a:rPr lang="vi-VN" sz="3800" baseline="-25000">
                <a:solidFill>
                  <a:srgbClr val="000000"/>
                </a:solidFill>
              </a:rPr>
              <a:t>1</a:t>
            </a:r>
            <a:r>
              <a:rPr lang="vi-VN" sz="3800">
                <a:solidFill>
                  <a:srgbClr val="000000"/>
                </a:solidFill>
              </a:rPr>
              <a:t>A</a:t>
            </a:r>
            <a:r>
              <a:rPr lang="vi-VN" sz="3800" baseline="-25000">
                <a:solidFill>
                  <a:srgbClr val="000000"/>
                </a:solidFill>
              </a:rPr>
              <a:t>2</a:t>
            </a:r>
            <a:r>
              <a:rPr lang="vi-VN" sz="3800">
                <a:solidFill>
                  <a:srgbClr val="000000"/>
                </a:solidFill>
              </a:rPr>
              <a:t>…A</a:t>
            </a:r>
            <a:r>
              <a:rPr lang="vi-VN" sz="3800" baseline="-25000">
                <a:solidFill>
                  <a:srgbClr val="000000"/>
                </a:solidFill>
              </a:rPr>
              <a:t>n</a:t>
            </a:r>
            <a:r>
              <a:rPr lang="vi-VN" sz="3800">
                <a:solidFill>
                  <a:srgbClr val="000000"/>
                </a:solidFill>
              </a:rPr>
              <a:t> và A</a:t>
            </a:r>
            <a:r>
              <a:rPr lang="vi-VN" sz="3800" baseline="-25000">
                <a:solidFill>
                  <a:srgbClr val="000000"/>
                </a:solidFill>
              </a:rPr>
              <a:t>1</a:t>
            </a:r>
            <a:r>
              <a:rPr lang="vi-VN" sz="3800">
                <a:solidFill>
                  <a:srgbClr val="000000"/>
                </a:solidFill>
              </a:rPr>
              <a:t>’A</a:t>
            </a:r>
            <a:r>
              <a:rPr lang="vi-VN" sz="3800" baseline="-25000">
                <a:solidFill>
                  <a:srgbClr val="000000"/>
                </a:solidFill>
              </a:rPr>
              <a:t>2</a:t>
            </a:r>
            <a:r>
              <a:rPr lang="vi-VN" sz="3800">
                <a:solidFill>
                  <a:srgbClr val="000000"/>
                </a:solidFill>
              </a:rPr>
              <a:t>’…A</a:t>
            </a:r>
            <a:r>
              <a:rPr lang="vi-VN" sz="3800" baseline="-25000">
                <a:solidFill>
                  <a:srgbClr val="000000"/>
                </a:solidFill>
              </a:rPr>
              <a:t>n</a:t>
            </a:r>
            <a:r>
              <a:rPr lang="vi-VN" sz="3800">
                <a:solidFill>
                  <a:srgbClr val="000000"/>
                </a:solidFill>
              </a:rPr>
              <a:t>’ có đặc điểm gì?</a:t>
            </a:r>
            <a:endParaRPr lang="vi-VN" sz="3800" b="0" i="0">
              <a:solidFill>
                <a:srgbClr val="000000"/>
              </a:solidFill>
              <a:effectLst/>
            </a:endParaRPr>
          </a:p>
        </p:txBody>
      </p:sp>
      <p:pic>
        <p:nvPicPr>
          <p:cNvPr id="10" name="Picture 9"/>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brightnessContrast contrast="-40000"/>
                    </a14:imgEffect>
                  </a14:imgLayer>
                </a14:imgProps>
              </a:ext>
            </a:extLst>
          </a:blip>
          <a:stretch>
            <a:fillRect/>
          </a:stretch>
        </p:blipFill>
        <p:spPr>
          <a:xfrm>
            <a:off x="12221701" y="4152900"/>
            <a:ext cx="5202685" cy="5380917"/>
          </a:xfrm>
          <a:prstGeom prst="rect">
            <a:avLst/>
          </a:prstGeom>
        </p:spPr>
      </p:pic>
      <p:sp>
        <p:nvSpPr>
          <p:cNvPr id="16" name="Rectangle 15"/>
          <p:cNvSpPr/>
          <p:nvPr/>
        </p:nvSpPr>
        <p:spPr>
          <a:xfrm>
            <a:off x="879472" y="4076700"/>
            <a:ext cx="11492603" cy="1846659"/>
          </a:xfrm>
          <a:prstGeom prst="rect">
            <a:avLst/>
          </a:prstGeom>
        </p:spPr>
        <p:txBody>
          <a:bodyPr wrap="square">
            <a:spAutoFit/>
          </a:bodyPr>
          <a:lstStyle/>
          <a:p>
            <a:pPr lvl="0" algn="just" eaLnBrk="0" fontAlgn="base" hangingPunct="0">
              <a:lnSpc>
                <a:spcPct val="150000"/>
              </a:lnSpc>
              <a:spcBef>
                <a:spcPct val="0"/>
              </a:spcBef>
              <a:spcAft>
                <a:spcPct val="0"/>
              </a:spcAft>
            </a:pPr>
            <a:r>
              <a:rPr lang="vi-VN" sz="3800">
                <a:solidFill>
                  <a:srgbClr val="000000"/>
                </a:solidFill>
              </a:rPr>
              <a:t>nhau và cắt mặt phẳng (P’) lần lượt tại A</a:t>
            </a:r>
            <a:r>
              <a:rPr lang="vi-VN" sz="3800" baseline="-25000">
                <a:solidFill>
                  <a:srgbClr val="000000"/>
                </a:solidFill>
              </a:rPr>
              <a:t>1</a:t>
            </a:r>
            <a:r>
              <a:rPr lang="vi-VN" sz="3800">
                <a:solidFill>
                  <a:srgbClr val="000000"/>
                </a:solidFill>
              </a:rPr>
              <a:t>’, A</a:t>
            </a:r>
            <a:r>
              <a:rPr lang="vi-VN" sz="3800" baseline="-25000">
                <a:solidFill>
                  <a:srgbClr val="000000"/>
                </a:solidFill>
              </a:rPr>
              <a:t>2</a:t>
            </a:r>
            <a:r>
              <a:rPr lang="vi-VN" sz="3800">
                <a:solidFill>
                  <a:srgbClr val="000000"/>
                </a:solidFill>
              </a:rPr>
              <a:t>­’, ..., A</a:t>
            </a:r>
            <a:r>
              <a:rPr lang="vi-VN" sz="3800" baseline="-25000">
                <a:solidFill>
                  <a:srgbClr val="000000"/>
                </a:solidFill>
              </a:rPr>
              <a:t>n</a:t>
            </a:r>
            <a:r>
              <a:rPr lang="vi-VN" sz="3800">
                <a:solidFill>
                  <a:srgbClr val="000000"/>
                </a:solidFill>
              </a:rPr>
              <a:t>’ (Hình 70 minh hoạ cho trường hợp n = 5).</a:t>
            </a:r>
            <a:endParaRPr lang="en-US" altLang="en-US" sz="3800" dirty="0">
              <a:solidFill>
                <a:prstClr val="black"/>
              </a:solidFill>
              <a:cs typeface="Arial" panose="020B0604020202020204" pitchFamily="34" charset="0"/>
            </a:endParaRPr>
          </a:p>
        </p:txBody>
      </p:sp>
    </p:spTree>
    <p:extLst>
      <p:ext uri="{BB962C8B-B14F-4D97-AF65-F5344CB8AC3E}">
        <p14:creationId xmlns:p14="http://schemas.microsoft.com/office/powerpoint/2010/main" val="28305158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anim calcmode="lin" valueType="num">
                                      <p:cBhvr>
                                        <p:cTn id="18" dur="500" fill="hold"/>
                                        <p:tgtEl>
                                          <p:spTgt spid="20"/>
                                        </p:tgtEl>
                                        <p:attrNameLst>
                                          <p:attrName>ppt_x</p:attrName>
                                        </p:attrNameLst>
                                      </p:cBhvr>
                                      <p:tavLst>
                                        <p:tav tm="0">
                                          <p:val>
                                            <p:strVal val="#ppt_x"/>
                                          </p:val>
                                        </p:tav>
                                        <p:tav tm="100000">
                                          <p:val>
                                            <p:strVal val="#ppt_x"/>
                                          </p:val>
                                        </p:tav>
                                      </p:tavLst>
                                    </p:anim>
                                    <p:anim calcmode="lin" valueType="num">
                                      <p:cBhvr>
                                        <p:cTn id="19" dur="5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anim calcmode="lin" valueType="num">
                                      <p:cBhvr>
                                        <p:cTn id="28" dur="500" fill="hold"/>
                                        <p:tgtEl>
                                          <p:spTgt spid="9"/>
                                        </p:tgtEl>
                                        <p:attrNameLst>
                                          <p:attrName>ppt_x</p:attrName>
                                        </p:attrNameLst>
                                      </p:cBhvr>
                                      <p:tavLst>
                                        <p:tav tm="0">
                                          <p:val>
                                            <p:strVal val="#ppt_x"/>
                                          </p:val>
                                        </p:tav>
                                        <p:tav tm="100000">
                                          <p:val>
                                            <p:strVal val="#ppt_x"/>
                                          </p:val>
                                        </p:tav>
                                      </p:tavLst>
                                    </p:anim>
                                    <p:anim calcmode="lin" valueType="num">
                                      <p:cBhvr>
                                        <p:cTn id="29" dur="5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anim calcmode="lin" valueType="num">
                                      <p:cBhvr>
                                        <p:cTn id="33" dur="500" fill="hold"/>
                                        <p:tgtEl>
                                          <p:spTgt spid="16"/>
                                        </p:tgtEl>
                                        <p:attrNameLst>
                                          <p:attrName>ppt_x</p:attrName>
                                        </p:attrNameLst>
                                      </p:cBhvr>
                                      <p:tavLst>
                                        <p:tav tm="0">
                                          <p:val>
                                            <p:strVal val="#ppt_x"/>
                                          </p:val>
                                        </p:tav>
                                        <p:tav tm="100000">
                                          <p:val>
                                            <p:strVal val="#ppt_x"/>
                                          </p:val>
                                        </p:tav>
                                      </p:tavLst>
                                    </p:anim>
                                    <p:anim calcmode="lin" valueType="num">
                                      <p:cBhvr>
                                        <p:cTn id="34" dur="5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anim calcmode="lin" valueType="num">
                                      <p:cBhvr>
                                        <p:cTn id="38" dur="500" fill="hold"/>
                                        <p:tgtEl>
                                          <p:spTgt spid="10"/>
                                        </p:tgtEl>
                                        <p:attrNameLst>
                                          <p:attrName>ppt_x</p:attrName>
                                        </p:attrNameLst>
                                      </p:cBhvr>
                                      <p:tavLst>
                                        <p:tav tm="0">
                                          <p:val>
                                            <p:strVal val="#ppt_x"/>
                                          </p:val>
                                        </p:tav>
                                        <p:tav tm="100000">
                                          <p:val>
                                            <p:strVal val="#ppt_x"/>
                                          </p:val>
                                        </p:tav>
                                      </p:tavLst>
                                    </p:anim>
                                    <p:anim calcmode="lin" valueType="num">
                                      <p:cBhvr>
                                        <p:cTn id="3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1" grpId="0"/>
      <p:bldP spid="9"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304800" y="338728"/>
            <a:ext cx="17678399" cy="9605372"/>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57006">
            <a:off x="16880683" y="8780682"/>
            <a:ext cx="906242" cy="1367913"/>
          </a:xfrm>
          <a:prstGeom prst="rect">
            <a:avLst/>
          </a:prstGeom>
        </p:spPr>
      </p:pic>
      <p:sp>
        <p:nvSpPr>
          <p:cNvPr id="21" name="Rectangle 20"/>
          <p:cNvSpPr/>
          <p:nvPr/>
        </p:nvSpPr>
        <p:spPr>
          <a:xfrm>
            <a:off x="786063" y="647700"/>
            <a:ext cx="1905000" cy="969496"/>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3800" b="1" i="0" u="sng"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Giải:</a:t>
            </a:r>
            <a:endParaRPr kumimoji="0" lang="en-US" sz="3800" b="1" i="0" u="sng"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Rectangle 6"/>
              <p:cNvSpPr/>
              <p:nvPr/>
            </p:nvSpPr>
            <p:spPr>
              <a:xfrm>
                <a:off x="762001" y="1538634"/>
                <a:ext cx="10287000" cy="5168081"/>
              </a:xfrm>
              <a:prstGeom prst="rect">
                <a:avLst/>
              </a:prstGeom>
            </p:spPr>
            <p:txBody>
              <a:bodyPr wrap="square">
                <a:spAutoFit/>
              </a:bodyPr>
              <a:lstStyle/>
              <a:p>
                <a:pPr marL="30480" marR="30480" algn="just">
                  <a:lnSpc>
                    <a:spcPct val="150000"/>
                  </a:lnSpc>
                  <a:spcBef>
                    <a:spcPts val="100"/>
                  </a:spcBef>
                  <a:spcAft>
                    <a:spcPts val="100"/>
                  </a:spcAft>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a) Ta có: </a:t>
                </a:r>
                <a14:m>
                  <m:oMath xmlns:m="http://schemas.openxmlformats.org/officeDocument/2006/math">
                    <m:r>
                      <a:rPr lang="en-US" sz="3600" i="0">
                        <a:solidFill>
                          <a:srgbClr val="000000"/>
                        </a:solidFill>
                        <a:effectLst/>
                        <a:latin typeface="Cambria Math" panose="02040503050406030204" pitchFamily="18" charset="0"/>
                        <a:ea typeface="Calibri" panose="020F0502020204030204" pitchFamily="34" charset="0"/>
                      </a:rPr>
                      <m:t>(</m:t>
                    </m:r>
                    <m:r>
                      <m:rPr>
                        <m:sty m:val="p"/>
                      </m:rPr>
                      <a:rPr lang="en-US" sz="3600" i="0">
                        <a:solidFill>
                          <a:srgbClr val="000000"/>
                        </a:solidFill>
                        <a:effectLst/>
                        <a:latin typeface="Cambria Math" panose="02040503050406030204" pitchFamily="18" charset="0"/>
                        <a:ea typeface="Calibri" panose="020F0502020204030204" pitchFamily="34" charset="0"/>
                      </a:rPr>
                      <m:t>P</m:t>
                    </m:r>
                    <m:r>
                      <a:rPr lang="en-US" sz="3600" i="0">
                        <a:solidFill>
                          <a:srgbClr val="000000"/>
                        </a:solidFill>
                        <a:effectLst/>
                        <a:latin typeface="Cambria Math" panose="02040503050406030204" pitchFamily="18" charset="0"/>
                        <a:ea typeface="Calibri" panose="020F0502020204030204" pitchFamily="34" charset="0"/>
                      </a:rPr>
                      <m:t>) // (</m:t>
                    </m:r>
                    <m:r>
                      <m:rPr>
                        <m:sty m:val="p"/>
                      </m:rPr>
                      <a:rPr lang="en-US" sz="3600" i="0">
                        <a:solidFill>
                          <a:srgbClr val="000000"/>
                        </a:solidFill>
                        <a:effectLst/>
                        <a:latin typeface="Cambria Math" panose="02040503050406030204" pitchFamily="18" charset="0"/>
                        <a:ea typeface="Calibri" panose="020F0502020204030204" pitchFamily="34" charset="0"/>
                      </a:rPr>
                      <m:t>P</m:t>
                    </m:r>
                    <m:r>
                      <a:rPr lang="en-US" sz="3600" i="0">
                        <a:solidFill>
                          <a:srgbClr val="000000"/>
                        </a:solidFill>
                        <a:effectLst/>
                        <a:latin typeface="Cambria Math" panose="02040503050406030204" pitchFamily="18" charset="0"/>
                        <a:ea typeface="Calibri" panose="020F0502020204030204" pitchFamily="34" charset="0"/>
                      </a:rPr>
                      <m:t>’);(</m:t>
                    </m:r>
                    <m:sSub>
                      <m:sSubPr>
                        <m:ctrlPr>
                          <a:rPr lang="en-US" sz="3600" i="1">
                            <a:solidFill>
                              <a:srgbClr val="000000"/>
                            </a:solidFill>
                            <a:effectLst/>
                            <a:latin typeface="Cambria Math" panose="02040503050406030204" pitchFamily="18" charset="0"/>
                            <a:ea typeface="Calibri" panose="020F0502020204030204" pitchFamily="34" charset="0"/>
                          </a:rPr>
                        </m:ctrlPr>
                      </m:sSubPr>
                      <m:e>
                        <m:r>
                          <m:rPr>
                            <m:sty m:val="p"/>
                          </m:rPr>
                          <a:rPr lang="en-US" sz="3600" i="0">
                            <a:solidFill>
                              <a:srgbClr val="000000"/>
                            </a:solidFill>
                            <a:effectLst/>
                            <a:latin typeface="Cambria Math" panose="02040503050406030204" pitchFamily="18" charset="0"/>
                            <a:ea typeface="Calibri" panose="020F0502020204030204" pitchFamily="34" charset="0"/>
                          </a:rPr>
                          <m:t>A</m:t>
                        </m:r>
                      </m:e>
                      <m:sub>
                        <m:r>
                          <a:rPr lang="en-US" sz="3600" i="0">
                            <a:solidFill>
                              <a:srgbClr val="000000"/>
                            </a:solidFill>
                            <a:effectLst/>
                            <a:latin typeface="Cambria Math" panose="02040503050406030204" pitchFamily="18" charset="0"/>
                            <a:ea typeface="Calibri" panose="020F0502020204030204" pitchFamily="34" charset="0"/>
                          </a:rPr>
                          <m:t>1</m:t>
                        </m:r>
                      </m:sub>
                    </m:sSub>
                    <m:sSub>
                      <m:sSubPr>
                        <m:ctrlPr>
                          <a:rPr lang="en-US" sz="3600" i="1">
                            <a:solidFill>
                              <a:srgbClr val="000000"/>
                            </a:solidFill>
                            <a:effectLst/>
                            <a:latin typeface="Cambria Math" panose="02040503050406030204" pitchFamily="18" charset="0"/>
                            <a:ea typeface="Calibri" panose="020F0502020204030204" pitchFamily="34" charset="0"/>
                          </a:rPr>
                        </m:ctrlPr>
                      </m:sSubPr>
                      <m:e>
                        <m:r>
                          <m:rPr>
                            <m:sty m:val="p"/>
                          </m:rPr>
                          <a:rPr lang="en-US" sz="3600" i="0">
                            <a:solidFill>
                              <a:srgbClr val="000000"/>
                            </a:solidFill>
                            <a:effectLst/>
                            <a:latin typeface="Cambria Math" panose="02040503050406030204" pitchFamily="18" charset="0"/>
                            <a:ea typeface="Calibri" panose="020F0502020204030204" pitchFamily="34" charset="0"/>
                          </a:rPr>
                          <m:t>A</m:t>
                        </m:r>
                      </m:e>
                      <m:sub>
                        <m:r>
                          <a:rPr lang="en-US" sz="3600" i="0">
                            <a:solidFill>
                              <a:srgbClr val="000000"/>
                            </a:solidFill>
                            <a:effectLst/>
                            <a:latin typeface="Cambria Math" panose="02040503050406030204" pitchFamily="18" charset="0"/>
                            <a:ea typeface="Calibri" panose="020F0502020204030204" pitchFamily="34" charset="0"/>
                          </a:rPr>
                          <m:t>2</m:t>
                        </m:r>
                      </m:sub>
                    </m:sSub>
                    <m:sSub>
                      <m:sSubPr>
                        <m:ctrlPr>
                          <a:rPr lang="en-US" sz="3600" i="1">
                            <a:solidFill>
                              <a:srgbClr val="000000"/>
                            </a:solidFill>
                            <a:effectLst/>
                            <a:latin typeface="Cambria Math" panose="02040503050406030204" pitchFamily="18" charset="0"/>
                            <a:ea typeface="Calibri" panose="020F0502020204030204" pitchFamily="34" charset="0"/>
                          </a:rPr>
                        </m:ctrlPr>
                      </m:sSubPr>
                      <m:e>
                        <m:r>
                          <m:rPr>
                            <m:sty m:val="p"/>
                          </m:rPr>
                          <a:rPr lang="en-US" sz="3600" i="0">
                            <a:solidFill>
                              <a:srgbClr val="000000"/>
                            </a:solidFill>
                            <a:effectLst/>
                            <a:latin typeface="Cambria Math" panose="02040503050406030204" pitchFamily="18" charset="0"/>
                            <a:ea typeface="Calibri" panose="020F0502020204030204" pitchFamily="34" charset="0"/>
                          </a:rPr>
                          <m:t>A</m:t>
                        </m:r>
                      </m:e>
                      <m:sub>
                        <m:r>
                          <a:rPr lang="en-US" sz="3600" i="0">
                            <a:solidFill>
                              <a:srgbClr val="000000"/>
                            </a:solidFill>
                            <a:effectLst/>
                            <a:latin typeface="Cambria Math" panose="02040503050406030204" pitchFamily="18" charset="0"/>
                            <a:ea typeface="Calibri" panose="020F0502020204030204" pitchFamily="34" charset="0"/>
                          </a:rPr>
                          <m:t>2</m:t>
                        </m:r>
                      </m:sub>
                    </m:sSub>
                    <m:r>
                      <a:rPr lang="en-US" sz="3600" i="0">
                        <a:solidFill>
                          <a:srgbClr val="000000"/>
                        </a:solidFill>
                        <a:effectLst/>
                        <a:latin typeface="Cambria Math" panose="02040503050406030204" pitchFamily="18" charset="0"/>
                        <a:ea typeface="Calibri" panose="020F0502020204030204" pitchFamily="34" charset="0"/>
                      </a:rPr>
                      <m:t>’</m:t>
                    </m:r>
                    <m:sSub>
                      <m:sSubPr>
                        <m:ctrlPr>
                          <a:rPr lang="en-US" sz="3600" i="1">
                            <a:solidFill>
                              <a:srgbClr val="000000"/>
                            </a:solidFill>
                            <a:effectLst/>
                            <a:latin typeface="Cambria Math" panose="02040503050406030204" pitchFamily="18" charset="0"/>
                            <a:ea typeface="Calibri" panose="020F0502020204030204" pitchFamily="34" charset="0"/>
                          </a:rPr>
                        </m:ctrlPr>
                      </m:sSubPr>
                      <m:e>
                        <m:r>
                          <m:rPr>
                            <m:sty m:val="p"/>
                          </m:rPr>
                          <a:rPr lang="en-US" sz="3600" i="0">
                            <a:solidFill>
                              <a:srgbClr val="000000"/>
                            </a:solidFill>
                            <a:effectLst/>
                            <a:latin typeface="Cambria Math" panose="02040503050406030204" pitchFamily="18" charset="0"/>
                            <a:ea typeface="Calibri" panose="020F0502020204030204" pitchFamily="34" charset="0"/>
                          </a:rPr>
                          <m:t>A</m:t>
                        </m:r>
                      </m:e>
                      <m:sub>
                        <m:r>
                          <a:rPr lang="en-US" sz="3600" i="0">
                            <a:solidFill>
                              <a:srgbClr val="000000"/>
                            </a:solidFill>
                            <a:effectLst/>
                            <a:latin typeface="Cambria Math" panose="02040503050406030204" pitchFamily="18" charset="0"/>
                            <a:ea typeface="Calibri" panose="020F0502020204030204" pitchFamily="34" charset="0"/>
                          </a:rPr>
                          <m:t>1</m:t>
                        </m:r>
                      </m:sub>
                    </m:sSub>
                    <m:r>
                      <a:rPr lang="en-US" sz="3600" i="0">
                        <a:solidFill>
                          <a:srgbClr val="000000"/>
                        </a:solidFill>
                        <a:effectLst/>
                        <a:latin typeface="Cambria Math" panose="02040503050406030204" pitchFamily="18" charset="0"/>
                        <a:ea typeface="Calibri" panose="020F0502020204030204" pitchFamily="34" charset="0"/>
                      </a:rPr>
                      <m:t>’) ∩ (</m:t>
                    </m:r>
                    <m:r>
                      <m:rPr>
                        <m:sty m:val="p"/>
                      </m:rPr>
                      <a:rPr lang="en-US" sz="3600" i="0">
                        <a:solidFill>
                          <a:srgbClr val="000000"/>
                        </a:solidFill>
                        <a:effectLst/>
                        <a:latin typeface="Cambria Math" panose="02040503050406030204" pitchFamily="18" charset="0"/>
                        <a:ea typeface="Calibri" panose="020F0502020204030204" pitchFamily="34" charset="0"/>
                      </a:rPr>
                      <m:t>P</m:t>
                    </m:r>
                    <m:r>
                      <a:rPr lang="en-US" sz="3600" i="0">
                        <a:solidFill>
                          <a:srgbClr val="000000"/>
                        </a:solidFill>
                        <a:effectLst/>
                        <a:latin typeface="Cambria Math" panose="02040503050406030204" pitchFamily="18" charset="0"/>
                        <a:ea typeface="Calibri" panose="020F0502020204030204" pitchFamily="34" charset="0"/>
                      </a:rPr>
                      <m:t>) = </m:t>
                    </m:r>
                    <m:sSub>
                      <m:sSubPr>
                        <m:ctrlPr>
                          <a:rPr lang="en-US" sz="3600" i="1">
                            <a:solidFill>
                              <a:srgbClr val="000000"/>
                            </a:solidFill>
                            <a:effectLst/>
                            <a:latin typeface="Cambria Math" panose="02040503050406030204" pitchFamily="18" charset="0"/>
                            <a:ea typeface="Calibri" panose="020F0502020204030204" pitchFamily="34" charset="0"/>
                          </a:rPr>
                        </m:ctrlPr>
                      </m:sSubPr>
                      <m:e>
                        <m:r>
                          <m:rPr>
                            <m:sty m:val="p"/>
                          </m:rPr>
                          <a:rPr lang="en-US" sz="3600" i="0">
                            <a:solidFill>
                              <a:srgbClr val="000000"/>
                            </a:solidFill>
                            <a:effectLst/>
                            <a:latin typeface="Cambria Math" panose="02040503050406030204" pitchFamily="18" charset="0"/>
                            <a:ea typeface="Calibri" panose="020F0502020204030204" pitchFamily="34" charset="0"/>
                          </a:rPr>
                          <m:t>A</m:t>
                        </m:r>
                      </m:e>
                      <m:sub>
                        <m:r>
                          <a:rPr lang="en-US" sz="3600" i="0">
                            <a:solidFill>
                              <a:srgbClr val="000000"/>
                            </a:solidFill>
                            <a:effectLst/>
                            <a:latin typeface="Cambria Math" panose="02040503050406030204" pitchFamily="18" charset="0"/>
                            <a:ea typeface="Calibri" panose="020F0502020204030204" pitchFamily="34" charset="0"/>
                          </a:rPr>
                          <m:t>1</m:t>
                        </m:r>
                      </m:sub>
                    </m:sSub>
                    <m:sSub>
                      <m:sSubPr>
                        <m:ctrlPr>
                          <a:rPr lang="en-US" sz="3600" i="1">
                            <a:solidFill>
                              <a:srgbClr val="000000"/>
                            </a:solidFill>
                            <a:effectLst/>
                            <a:latin typeface="Cambria Math" panose="02040503050406030204" pitchFamily="18" charset="0"/>
                            <a:ea typeface="Calibri" panose="020F0502020204030204" pitchFamily="34" charset="0"/>
                          </a:rPr>
                        </m:ctrlPr>
                      </m:sSubPr>
                      <m:e>
                        <m:r>
                          <m:rPr>
                            <m:sty m:val="p"/>
                          </m:rPr>
                          <a:rPr lang="en-US" sz="3600" i="0">
                            <a:solidFill>
                              <a:srgbClr val="000000"/>
                            </a:solidFill>
                            <a:effectLst/>
                            <a:latin typeface="Cambria Math" panose="02040503050406030204" pitchFamily="18" charset="0"/>
                            <a:ea typeface="Calibri" panose="020F0502020204030204" pitchFamily="34" charset="0"/>
                          </a:rPr>
                          <m:t>A</m:t>
                        </m:r>
                      </m:e>
                      <m:sub>
                        <m:r>
                          <a:rPr lang="en-US" sz="3600" i="0">
                            <a:solidFill>
                              <a:srgbClr val="000000"/>
                            </a:solidFill>
                            <a:effectLst/>
                            <a:latin typeface="Cambria Math" panose="02040503050406030204" pitchFamily="18" charset="0"/>
                            <a:ea typeface="Calibri" panose="020F0502020204030204" pitchFamily="34" charset="0"/>
                          </a:rPr>
                          <m:t>2</m:t>
                        </m:r>
                      </m:sub>
                    </m:sSub>
                    <m:r>
                      <a:rPr lang="en-US" sz="3600" i="0">
                        <a:solidFill>
                          <a:srgbClr val="000000"/>
                        </a:solidFill>
                        <a:effectLst/>
                        <a:latin typeface="Cambria Math" panose="02040503050406030204" pitchFamily="18" charset="0"/>
                        <a:ea typeface="Calibri" panose="020F0502020204030204" pitchFamily="34" charset="0"/>
                      </a:rPr>
                      <m:t>;</m:t>
                    </m:r>
                  </m:oMath>
                </a14:m>
                <a:endParaRPr lang="en-US" sz="36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3600" i="0">
                          <a:solidFill>
                            <a:srgbClr val="000000"/>
                          </a:solidFill>
                          <a:effectLst/>
                          <a:latin typeface="Cambria Math" panose="02040503050406030204" pitchFamily="18" charset="0"/>
                          <a:ea typeface="Calibri" panose="020F0502020204030204" pitchFamily="34" charset="0"/>
                        </a:rPr>
                        <m:t>(</m:t>
                      </m:r>
                      <m:sSub>
                        <m:sSubPr>
                          <m:ctrlPr>
                            <a:rPr lang="en-US" sz="3600" i="1">
                              <a:solidFill>
                                <a:srgbClr val="000000"/>
                              </a:solidFill>
                              <a:effectLst/>
                              <a:latin typeface="Cambria Math" panose="02040503050406030204" pitchFamily="18" charset="0"/>
                              <a:ea typeface="Calibri" panose="020F0502020204030204" pitchFamily="34" charset="0"/>
                            </a:rPr>
                          </m:ctrlPr>
                        </m:sSubPr>
                        <m:e>
                          <m:r>
                            <m:rPr>
                              <m:sty m:val="p"/>
                            </m:rPr>
                            <a:rPr lang="en-US" sz="3600" i="0">
                              <a:solidFill>
                                <a:srgbClr val="000000"/>
                              </a:solidFill>
                              <a:effectLst/>
                              <a:latin typeface="Cambria Math" panose="02040503050406030204" pitchFamily="18" charset="0"/>
                              <a:ea typeface="Calibri" panose="020F0502020204030204" pitchFamily="34" charset="0"/>
                            </a:rPr>
                            <m:t>A</m:t>
                          </m:r>
                        </m:e>
                        <m:sub>
                          <m:r>
                            <a:rPr lang="en-US" sz="3600" i="0">
                              <a:solidFill>
                                <a:srgbClr val="000000"/>
                              </a:solidFill>
                              <a:effectLst/>
                              <a:latin typeface="Cambria Math" panose="02040503050406030204" pitchFamily="18" charset="0"/>
                              <a:ea typeface="Calibri" panose="020F0502020204030204" pitchFamily="34" charset="0"/>
                            </a:rPr>
                            <m:t>1</m:t>
                          </m:r>
                        </m:sub>
                      </m:sSub>
                      <m:sSub>
                        <m:sSubPr>
                          <m:ctrlPr>
                            <a:rPr lang="en-US" sz="3600" i="1">
                              <a:solidFill>
                                <a:srgbClr val="000000"/>
                              </a:solidFill>
                              <a:effectLst/>
                              <a:latin typeface="Cambria Math" panose="02040503050406030204" pitchFamily="18" charset="0"/>
                              <a:ea typeface="Calibri" panose="020F0502020204030204" pitchFamily="34" charset="0"/>
                            </a:rPr>
                          </m:ctrlPr>
                        </m:sSubPr>
                        <m:e>
                          <m:r>
                            <m:rPr>
                              <m:sty m:val="p"/>
                            </m:rPr>
                            <a:rPr lang="en-US" sz="3600" i="0">
                              <a:solidFill>
                                <a:srgbClr val="000000"/>
                              </a:solidFill>
                              <a:effectLst/>
                              <a:latin typeface="Cambria Math" panose="02040503050406030204" pitchFamily="18" charset="0"/>
                              <a:ea typeface="Calibri" panose="020F0502020204030204" pitchFamily="34" charset="0"/>
                            </a:rPr>
                            <m:t>A</m:t>
                          </m:r>
                        </m:e>
                        <m:sub>
                          <m:r>
                            <a:rPr lang="en-US" sz="3600" i="0">
                              <a:solidFill>
                                <a:srgbClr val="000000"/>
                              </a:solidFill>
                              <a:effectLst/>
                              <a:latin typeface="Cambria Math" panose="02040503050406030204" pitchFamily="18" charset="0"/>
                              <a:ea typeface="Calibri" panose="020F0502020204030204" pitchFamily="34" charset="0"/>
                            </a:rPr>
                            <m:t>2</m:t>
                          </m:r>
                        </m:sub>
                      </m:sSub>
                      <m:sSub>
                        <m:sSubPr>
                          <m:ctrlPr>
                            <a:rPr lang="en-US" sz="3600" i="1">
                              <a:solidFill>
                                <a:srgbClr val="000000"/>
                              </a:solidFill>
                              <a:effectLst/>
                              <a:latin typeface="Cambria Math" panose="02040503050406030204" pitchFamily="18" charset="0"/>
                              <a:ea typeface="Calibri" panose="020F0502020204030204" pitchFamily="34" charset="0"/>
                            </a:rPr>
                          </m:ctrlPr>
                        </m:sSubPr>
                        <m:e>
                          <m:r>
                            <m:rPr>
                              <m:sty m:val="p"/>
                            </m:rPr>
                            <a:rPr lang="en-US" sz="3600" i="0">
                              <a:solidFill>
                                <a:srgbClr val="000000"/>
                              </a:solidFill>
                              <a:effectLst/>
                              <a:latin typeface="Cambria Math" panose="02040503050406030204" pitchFamily="18" charset="0"/>
                              <a:ea typeface="Calibri" panose="020F0502020204030204" pitchFamily="34" charset="0"/>
                            </a:rPr>
                            <m:t>A</m:t>
                          </m:r>
                        </m:e>
                        <m:sub>
                          <m:r>
                            <a:rPr lang="en-US" sz="3600" i="0">
                              <a:solidFill>
                                <a:srgbClr val="000000"/>
                              </a:solidFill>
                              <a:effectLst/>
                              <a:latin typeface="Cambria Math" panose="02040503050406030204" pitchFamily="18" charset="0"/>
                              <a:ea typeface="Calibri" panose="020F0502020204030204" pitchFamily="34" charset="0"/>
                            </a:rPr>
                            <m:t>2</m:t>
                          </m:r>
                        </m:sub>
                      </m:sSub>
                      <m:r>
                        <a:rPr lang="en-US" sz="3600" i="0">
                          <a:solidFill>
                            <a:srgbClr val="000000"/>
                          </a:solidFill>
                          <a:effectLst/>
                          <a:latin typeface="Cambria Math" panose="02040503050406030204" pitchFamily="18" charset="0"/>
                          <a:ea typeface="Calibri" panose="020F0502020204030204" pitchFamily="34" charset="0"/>
                        </a:rPr>
                        <m:t>’</m:t>
                      </m:r>
                      <m:sSub>
                        <m:sSubPr>
                          <m:ctrlPr>
                            <a:rPr lang="en-US" sz="3600" i="1">
                              <a:solidFill>
                                <a:srgbClr val="000000"/>
                              </a:solidFill>
                              <a:effectLst/>
                              <a:latin typeface="Cambria Math" panose="02040503050406030204" pitchFamily="18" charset="0"/>
                              <a:ea typeface="Calibri" panose="020F0502020204030204" pitchFamily="34" charset="0"/>
                            </a:rPr>
                          </m:ctrlPr>
                        </m:sSubPr>
                        <m:e>
                          <m:r>
                            <m:rPr>
                              <m:sty m:val="p"/>
                            </m:rPr>
                            <a:rPr lang="en-US" sz="3600" i="0">
                              <a:solidFill>
                                <a:srgbClr val="000000"/>
                              </a:solidFill>
                              <a:effectLst/>
                              <a:latin typeface="Cambria Math" panose="02040503050406030204" pitchFamily="18" charset="0"/>
                              <a:ea typeface="Calibri" panose="020F0502020204030204" pitchFamily="34" charset="0"/>
                            </a:rPr>
                            <m:t>A</m:t>
                          </m:r>
                        </m:e>
                        <m:sub>
                          <m:r>
                            <a:rPr lang="en-US" sz="3600" i="0">
                              <a:solidFill>
                                <a:srgbClr val="000000"/>
                              </a:solidFill>
                              <a:effectLst/>
                              <a:latin typeface="Cambria Math" panose="02040503050406030204" pitchFamily="18" charset="0"/>
                              <a:ea typeface="Calibri" panose="020F0502020204030204" pitchFamily="34" charset="0"/>
                            </a:rPr>
                            <m:t>1</m:t>
                          </m:r>
                        </m:sub>
                      </m:sSub>
                      <m:r>
                        <a:rPr lang="en-US" sz="3600" i="0">
                          <a:solidFill>
                            <a:srgbClr val="000000"/>
                          </a:solidFill>
                          <a:effectLst/>
                          <a:latin typeface="Cambria Math" panose="02040503050406030204" pitchFamily="18" charset="0"/>
                          <a:ea typeface="Calibri" panose="020F0502020204030204" pitchFamily="34" charset="0"/>
                        </a:rPr>
                        <m:t>’) ∩ (</m:t>
                      </m:r>
                      <m:r>
                        <m:rPr>
                          <m:sty m:val="p"/>
                        </m:rPr>
                        <a:rPr lang="en-US" sz="3600" i="0">
                          <a:solidFill>
                            <a:srgbClr val="000000"/>
                          </a:solidFill>
                          <a:effectLst/>
                          <a:latin typeface="Cambria Math" panose="02040503050406030204" pitchFamily="18" charset="0"/>
                          <a:ea typeface="Calibri" panose="020F0502020204030204" pitchFamily="34" charset="0"/>
                        </a:rPr>
                        <m:t>P</m:t>
                      </m:r>
                      <m:r>
                        <a:rPr lang="en-US" sz="3600" i="0">
                          <a:solidFill>
                            <a:srgbClr val="000000"/>
                          </a:solidFill>
                          <a:effectLst/>
                          <a:latin typeface="Cambria Math" panose="02040503050406030204" pitchFamily="18" charset="0"/>
                          <a:ea typeface="Calibri" panose="020F0502020204030204" pitchFamily="34" charset="0"/>
                        </a:rPr>
                        <m:t>’) = </m:t>
                      </m:r>
                      <m:sSub>
                        <m:sSubPr>
                          <m:ctrlPr>
                            <a:rPr lang="en-US" sz="3600" i="1">
                              <a:solidFill>
                                <a:srgbClr val="000000"/>
                              </a:solidFill>
                              <a:effectLst/>
                              <a:latin typeface="Cambria Math" panose="02040503050406030204" pitchFamily="18" charset="0"/>
                              <a:ea typeface="Calibri" panose="020F0502020204030204" pitchFamily="34" charset="0"/>
                            </a:rPr>
                          </m:ctrlPr>
                        </m:sSubPr>
                        <m:e>
                          <m:r>
                            <m:rPr>
                              <m:sty m:val="p"/>
                            </m:rPr>
                            <a:rPr lang="en-US" sz="3600" i="0">
                              <a:solidFill>
                                <a:srgbClr val="000000"/>
                              </a:solidFill>
                              <a:effectLst/>
                              <a:latin typeface="Cambria Math" panose="02040503050406030204" pitchFamily="18" charset="0"/>
                              <a:ea typeface="Calibri" panose="020F0502020204030204" pitchFamily="34" charset="0"/>
                            </a:rPr>
                            <m:t>A</m:t>
                          </m:r>
                        </m:e>
                        <m:sub>
                          <m:r>
                            <a:rPr lang="en-US" sz="3600" i="0">
                              <a:solidFill>
                                <a:srgbClr val="000000"/>
                              </a:solidFill>
                              <a:effectLst/>
                              <a:latin typeface="Cambria Math" panose="02040503050406030204" pitchFamily="18" charset="0"/>
                              <a:ea typeface="Calibri" panose="020F0502020204030204" pitchFamily="34" charset="0"/>
                            </a:rPr>
                            <m:t>1</m:t>
                          </m:r>
                        </m:sub>
                      </m:sSub>
                      <m:r>
                        <a:rPr lang="en-US" sz="3600" i="0">
                          <a:solidFill>
                            <a:srgbClr val="000000"/>
                          </a:solidFill>
                          <a:effectLst/>
                          <a:latin typeface="Cambria Math" panose="02040503050406030204" pitchFamily="18" charset="0"/>
                          <a:ea typeface="Calibri" panose="020F0502020204030204" pitchFamily="34" charset="0"/>
                        </a:rPr>
                        <m:t>’</m:t>
                      </m:r>
                      <m:sSub>
                        <m:sSubPr>
                          <m:ctrlPr>
                            <a:rPr lang="en-US" sz="3600" i="1">
                              <a:solidFill>
                                <a:srgbClr val="000000"/>
                              </a:solidFill>
                              <a:effectLst/>
                              <a:latin typeface="Cambria Math" panose="02040503050406030204" pitchFamily="18" charset="0"/>
                              <a:ea typeface="Calibri" panose="020F0502020204030204" pitchFamily="34" charset="0"/>
                            </a:rPr>
                          </m:ctrlPr>
                        </m:sSubPr>
                        <m:e>
                          <m:r>
                            <m:rPr>
                              <m:sty m:val="p"/>
                            </m:rPr>
                            <a:rPr lang="en-US" sz="3600" i="0">
                              <a:solidFill>
                                <a:srgbClr val="000000"/>
                              </a:solidFill>
                              <a:effectLst/>
                              <a:latin typeface="Cambria Math" panose="02040503050406030204" pitchFamily="18" charset="0"/>
                              <a:ea typeface="Calibri" panose="020F0502020204030204" pitchFamily="34" charset="0"/>
                            </a:rPr>
                            <m:t>A</m:t>
                          </m:r>
                        </m:e>
                        <m:sub>
                          <m:r>
                            <a:rPr lang="en-US" sz="3600" i="0">
                              <a:solidFill>
                                <a:srgbClr val="000000"/>
                              </a:solidFill>
                              <a:effectLst/>
                              <a:latin typeface="Cambria Math" panose="02040503050406030204" pitchFamily="18" charset="0"/>
                              <a:ea typeface="Calibri" panose="020F0502020204030204" pitchFamily="34" charset="0"/>
                            </a:rPr>
                            <m:t>2</m:t>
                          </m:r>
                        </m:sub>
                      </m:sSub>
                      <m:r>
                        <a:rPr lang="en-US" sz="3600" i="0">
                          <a:solidFill>
                            <a:srgbClr val="000000"/>
                          </a:solidFill>
                          <a:effectLst/>
                          <a:latin typeface="Cambria Math" panose="02040503050406030204" pitchFamily="18" charset="0"/>
                          <a:ea typeface="Calibri" panose="020F0502020204030204" pitchFamily="34" charset="0"/>
                        </a:rPr>
                        <m:t>’.</m:t>
                      </m:r>
                    </m:oMath>
                  </m:oMathPara>
                </a14:m>
                <a:endParaRPr lang="en-US" sz="36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Bef>
                    <a:spcPts val="100"/>
                  </a:spcBef>
                  <a:spcAft>
                    <a:spcPts val="1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Do đó </a:t>
                </a:r>
                <a14:m>
                  <m:oMath xmlns:m="http://schemas.openxmlformats.org/officeDocument/2006/math">
                    <m:sSub>
                      <m:sSubPr>
                        <m:ctrlPr>
                          <a:rPr lang="en-US" sz="3600" i="1">
                            <a:solidFill>
                              <a:srgbClr val="000000"/>
                            </a:solidFill>
                            <a:effectLst/>
                            <a:latin typeface="Cambria Math" panose="02040503050406030204" pitchFamily="18" charset="0"/>
                            <a:ea typeface="Calibri" panose="020F0502020204030204" pitchFamily="34" charset="0"/>
                          </a:rPr>
                        </m:ctrlPr>
                      </m:sSubPr>
                      <m:e>
                        <m:r>
                          <m:rPr>
                            <m:sty m:val="p"/>
                          </m:rPr>
                          <a:rPr lang="en-US" sz="3600" i="0">
                            <a:solidFill>
                              <a:srgbClr val="000000"/>
                            </a:solidFill>
                            <a:effectLst/>
                            <a:latin typeface="Cambria Math" panose="02040503050406030204" pitchFamily="18" charset="0"/>
                            <a:ea typeface="Calibri" panose="020F0502020204030204" pitchFamily="34" charset="0"/>
                          </a:rPr>
                          <m:t>A</m:t>
                        </m:r>
                      </m:e>
                      <m:sub>
                        <m:r>
                          <a:rPr lang="en-US" sz="3600" i="0">
                            <a:solidFill>
                              <a:srgbClr val="000000"/>
                            </a:solidFill>
                            <a:effectLst/>
                            <a:latin typeface="Cambria Math" panose="02040503050406030204" pitchFamily="18" charset="0"/>
                            <a:ea typeface="Calibri" panose="020F0502020204030204" pitchFamily="34" charset="0"/>
                          </a:rPr>
                          <m:t>1</m:t>
                        </m:r>
                      </m:sub>
                    </m:sSub>
                    <m:sSub>
                      <m:sSubPr>
                        <m:ctrlPr>
                          <a:rPr lang="en-US" sz="3600" i="1">
                            <a:solidFill>
                              <a:srgbClr val="000000"/>
                            </a:solidFill>
                            <a:effectLst/>
                            <a:latin typeface="Cambria Math" panose="02040503050406030204" pitchFamily="18" charset="0"/>
                            <a:ea typeface="Calibri" panose="020F0502020204030204" pitchFamily="34" charset="0"/>
                          </a:rPr>
                        </m:ctrlPr>
                      </m:sSubPr>
                      <m:e>
                        <m:r>
                          <m:rPr>
                            <m:sty m:val="p"/>
                          </m:rPr>
                          <a:rPr lang="en-US" sz="3600" i="0">
                            <a:solidFill>
                              <a:srgbClr val="000000"/>
                            </a:solidFill>
                            <a:effectLst/>
                            <a:latin typeface="Cambria Math" panose="02040503050406030204" pitchFamily="18" charset="0"/>
                            <a:ea typeface="Calibri" panose="020F0502020204030204" pitchFamily="34" charset="0"/>
                          </a:rPr>
                          <m:t>A</m:t>
                        </m:r>
                      </m:e>
                      <m:sub>
                        <m:r>
                          <a:rPr lang="en-US" sz="3600" i="0">
                            <a:solidFill>
                              <a:srgbClr val="000000"/>
                            </a:solidFill>
                            <a:effectLst/>
                            <a:latin typeface="Cambria Math" panose="02040503050406030204" pitchFamily="18" charset="0"/>
                            <a:ea typeface="Calibri" panose="020F0502020204030204" pitchFamily="34" charset="0"/>
                          </a:rPr>
                          <m:t>2</m:t>
                        </m:r>
                      </m:sub>
                    </m:sSub>
                    <m:r>
                      <a:rPr lang="en-US" sz="3600" i="0">
                        <a:solidFill>
                          <a:srgbClr val="000000"/>
                        </a:solidFill>
                        <a:effectLst/>
                        <a:latin typeface="Cambria Math" panose="02040503050406030204" pitchFamily="18" charset="0"/>
                        <a:ea typeface="Calibri" panose="020F0502020204030204" pitchFamily="34" charset="0"/>
                      </a:rPr>
                      <m:t> //  </m:t>
                    </m:r>
                    <m:sSub>
                      <m:sSubPr>
                        <m:ctrlPr>
                          <a:rPr lang="en-US" sz="3600" i="1">
                            <a:solidFill>
                              <a:srgbClr val="000000"/>
                            </a:solidFill>
                            <a:effectLst/>
                            <a:latin typeface="Cambria Math" panose="02040503050406030204" pitchFamily="18" charset="0"/>
                            <a:ea typeface="Calibri" panose="020F0502020204030204" pitchFamily="34" charset="0"/>
                          </a:rPr>
                        </m:ctrlPr>
                      </m:sSubPr>
                      <m:e>
                        <m:r>
                          <m:rPr>
                            <m:sty m:val="p"/>
                          </m:rPr>
                          <a:rPr lang="en-US" sz="3600" i="0">
                            <a:solidFill>
                              <a:srgbClr val="000000"/>
                            </a:solidFill>
                            <a:effectLst/>
                            <a:latin typeface="Cambria Math" panose="02040503050406030204" pitchFamily="18" charset="0"/>
                            <a:ea typeface="Calibri" panose="020F0502020204030204" pitchFamily="34" charset="0"/>
                          </a:rPr>
                          <m:t>A</m:t>
                        </m:r>
                      </m:e>
                      <m:sub>
                        <m:r>
                          <a:rPr lang="en-US" sz="3600" i="0">
                            <a:solidFill>
                              <a:srgbClr val="000000"/>
                            </a:solidFill>
                            <a:effectLst/>
                            <a:latin typeface="Cambria Math" panose="02040503050406030204" pitchFamily="18" charset="0"/>
                            <a:ea typeface="Calibri" panose="020F0502020204030204" pitchFamily="34" charset="0"/>
                          </a:rPr>
                          <m:t>1</m:t>
                        </m:r>
                      </m:sub>
                    </m:sSub>
                    <m:r>
                      <a:rPr lang="en-US" sz="3600" i="0">
                        <a:solidFill>
                          <a:srgbClr val="000000"/>
                        </a:solidFill>
                        <a:effectLst/>
                        <a:latin typeface="Cambria Math" panose="02040503050406030204" pitchFamily="18" charset="0"/>
                        <a:ea typeface="Calibri" panose="020F0502020204030204" pitchFamily="34" charset="0"/>
                      </a:rPr>
                      <m:t> ’</m:t>
                    </m:r>
                    <m:sSub>
                      <m:sSubPr>
                        <m:ctrlPr>
                          <a:rPr lang="en-US" sz="3600" i="1">
                            <a:solidFill>
                              <a:srgbClr val="000000"/>
                            </a:solidFill>
                            <a:effectLst/>
                            <a:latin typeface="Cambria Math" panose="02040503050406030204" pitchFamily="18" charset="0"/>
                            <a:ea typeface="Calibri" panose="020F0502020204030204" pitchFamily="34" charset="0"/>
                          </a:rPr>
                        </m:ctrlPr>
                      </m:sSubPr>
                      <m:e>
                        <m:r>
                          <m:rPr>
                            <m:sty m:val="p"/>
                          </m:rPr>
                          <a:rPr lang="en-US" sz="3600" i="0">
                            <a:solidFill>
                              <a:srgbClr val="000000"/>
                            </a:solidFill>
                            <a:effectLst/>
                            <a:latin typeface="Cambria Math" panose="02040503050406030204" pitchFamily="18" charset="0"/>
                            <a:ea typeface="Calibri" panose="020F0502020204030204" pitchFamily="34" charset="0"/>
                          </a:rPr>
                          <m:t>A</m:t>
                        </m:r>
                      </m:e>
                      <m:sub>
                        <m:r>
                          <a:rPr lang="en-US" sz="3600" i="0">
                            <a:solidFill>
                              <a:srgbClr val="000000"/>
                            </a:solidFill>
                            <a:effectLst/>
                            <a:latin typeface="Cambria Math" panose="02040503050406030204" pitchFamily="18" charset="0"/>
                            <a:ea typeface="Calibri" panose="020F0502020204030204" pitchFamily="34" charset="0"/>
                          </a:rPr>
                          <m:t>2</m:t>
                        </m:r>
                      </m:sub>
                    </m:sSub>
                    <m:r>
                      <a:rPr lang="en-US" sz="3600" i="0">
                        <a:solidFill>
                          <a:srgbClr val="000000"/>
                        </a:solidFill>
                        <a:effectLst/>
                        <a:latin typeface="Cambria Math" panose="02040503050406030204" pitchFamily="18" charset="0"/>
                        <a:ea typeface="Calibri" panose="020F0502020204030204" pitchFamily="34" charset="0"/>
                      </a:rPr>
                      <m:t>’.</m:t>
                    </m:r>
                  </m:oMath>
                </a14:m>
                <a:endParaRPr lang="en-US" sz="36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Bef>
                    <a:spcPts val="100"/>
                  </a:spcBef>
                  <a:spcAft>
                    <a:spcPts val="1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Trong mp</a:t>
                </a:r>
                <a14:m>
                  <m:oMath xmlns:m="http://schemas.openxmlformats.org/officeDocument/2006/math">
                    <m:r>
                      <a:rPr lang="en-US" sz="3600" i="0">
                        <a:solidFill>
                          <a:srgbClr val="000000"/>
                        </a:solidFill>
                        <a:effectLst/>
                        <a:latin typeface="Cambria Math" panose="02040503050406030204" pitchFamily="18" charset="0"/>
                        <a:ea typeface="Calibri" panose="020F0502020204030204" pitchFamily="34" charset="0"/>
                      </a:rPr>
                      <m:t> (</m:t>
                    </m:r>
                    <m:sSub>
                      <m:sSubPr>
                        <m:ctrlPr>
                          <a:rPr lang="en-US" sz="3600" i="1">
                            <a:solidFill>
                              <a:srgbClr val="000000"/>
                            </a:solidFill>
                            <a:effectLst/>
                            <a:latin typeface="Cambria Math" panose="02040503050406030204" pitchFamily="18" charset="0"/>
                            <a:ea typeface="Calibri" panose="020F0502020204030204" pitchFamily="34" charset="0"/>
                          </a:rPr>
                        </m:ctrlPr>
                      </m:sSubPr>
                      <m:e>
                        <m:r>
                          <m:rPr>
                            <m:sty m:val="p"/>
                          </m:rPr>
                          <a:rPr lang="en-US" sz="3600" i="0">
                            <a:solidFill>
                              <a:srgbClr val="000000"/>
                            </a:solidFill>
                            <a:effectLst/>
                            <a:latin typeface="Cambria Math" panose="02040503050406030204" pitchFamily="18" charset="0"/>
                            <a:ea typeface="Calibri" panose="020F0502020204030204" pitchFamily="34" charset="0"/>
                          </a:rPr>
                          <m:t>A</m:t>
                        </m:r>
                      </m:e>
                      <m:sub>
                        <m:r>
                          <a:rPr lang="en-US" sz="3600" i="0">
                            <a:solidFill>
                              <a:srgbClr val="000000"/>
                            </a:solidFill>
                            <a:effectLst/>
                            <a:latin typeface="Cambria Math" panose="02040503050406030204" pitchFamily="18" charset="0"/>
                            <a:ea typeface="Calibri" panose="020F0502020204030204" pitchFamily="34" charset="0"/>
                          </a:rPr>
                          <m:t>1</m:t>
                        </m:r>
                      </m:sub>
                    </m:sSub>
                    <m:sSub>
                      <m:sSubPr>
                        <m:ctrlPr>
                          <a:rPr lang="en-US" sz="3600" i="1">
                            <a:solidFill>
                              <a:srgbClr val="000000"/>
                            </a:solidFill>
                            <a:effectLst/>
                            <a:latin typeface="Cambria Math" panose="02040503050406030204" pitchFamily="18" charset="0"/>
                            <a:ea typeface="Calibri" panose="020F0502020204030204" pitchFamily="34" charset="0"/>
                          </a:rPr>
                        </m:ctrlPr>
                      </m:sSubPr>
                      <m:e>
                        <m:r>
                          <m:rPr>
                            <m:sty m:val="p"/>
                          </m:rPr>
                          <a:rPr lang="en-US" sz="3600" i="0">
                            <a:solidFill>
                              <a:srgbClr val="000000"/>
                            </a:solidFill>
                            <a:effectLst/>
                            <a:latin typeface="Cambria Math" panose="02040503050406030204" pitchFamily="18" charset="0"/>
                            <a:ea typeface="Calibri" panose="020F0502020204030204" pitchFamily="34" charset="0"/>
                          </a:rPr>
                          <m:t>A</m:t>
                        </m:r>
                      </m:e>
                      <m:sub>
                        <m:r>
                          <a:rPr lang="en-US" sz="3600" i="0">
                            <a:solidFill>
                              <a:srgbClr val="000000"/>
                            </a:solidFill>
                            <a:effectLst/>
                            <a:latin typeface="Cambria Math" panose="02040503050406030204" pitchFamily="18" charset="0"/>
                            <a:ea typeface="Calibri" panose="020F0502020204030204" pitchFamily="34" charset="0"/>
                          </a:rPr>
                          <m:t>2</m:t>
                        </m:r>
                      </m:sub>
                    </m:sSub>
                    <m:sSub>
                      <m:sSubPr>
                        <m:ctrlPr>
                          <a:rPr lang="en-US" sz="3600" i="1">
                            <a:solidFill>
                              <a:srgbClr val="000000"/>
                            </a:solidFill>
                            <a:effectLst/>
                            <a:latin typeface="Cambria Math" panose="02040503050406030204" pitchFamily="18" charset="0"/>
                            <a:ea typeface="Calibri" panose="020F0502020204030204" pitchFamily="34" charset="0"/>
                          </a:rPr>
                        </m:ctrlPr>
                      </m:sSubPr>
                      <m:e>
                        <m:r>
                          <m:rPr>
                            <m:sty m:val="p"/>
                          </m:rPr>
                          <a:rPr lang="en-US" sz="3600" i="0">
                            <a:solidFill>
                              <a:srgbClr val="000000"/>
                            </a:solidFill>
                            <a:effectLst/>
                            <a:latin typeface="Cambria Math" panose="02040503050406030204" pitchFamily="18" charset="0"/>
                            <a:ea typeface="Calibri" panose="020F0502020204030204" pitchFamily="34" charset="0"/>
                          </a:rPr>
                          <m:t>A</m:t>
                        </m:r>
                      </m:e>
                      <m:sub>
                        <m:r>
                          <a:rPr lang="en-US" sz="3600" i="0">
                            <a:solidFill>
                              <a:srgbClr val="000000"/>
                            </a:solidFill>
                            <a:effectLst/>
                            <a:latin typeface="Cambria Math" panose="02040503050406030204" pitchFamily="18" charset="0"/>
                            <a:ea typeface="Calibri" panose="020F0502020204030204" pitchFamily="34" charset="0"/>
                          </a:rPr>
                          <m:t>2</m:t>
                        </m:r>
                      </m:sub>
                    </m:sSub>
                    <m:r>
                      <a:rPr lang="en-US" sz="3600" i="0">
                        <a:solidFill>
                          <a:srgbClr val="000000"/>
                        </a:solidFill>
                        <a:effectLst/>
                        <a:latin typeface="Cambria Math" panose="02040503050406030204" pitchFamily="18" charset="0"/>
                        <a:ea typeface="Calibri" panose="020F0502020204030204" pitchFamily="34" charset="0"/>
                      </a:rPr>
                      <m:t>’</m:t>
                    </m:r>
                    <m:sSub>
                      <m:sSubPr>
                        <m:ctrlPr>
                          <a:rPr lang="en-US" sz="3600" i="1">
                            <a:solidFill>
                              <a:srgbClr val="000000"/>
                            </a:solidFill>
                            <a:effectLst/>
                            <a:latin typeface="Cambria Math" panose="02040503050406030204" pitchFamily="18" charset="0"/>
                            <a:ea typeface="Calibri" panose="020F0502020204030204" pitchFamily="34" charset="0"/>
                          </a:rPr>
                        </m:ctrlPr>
                      </m:sSubPr>
                      <m:e>
                        <m:r>
                          <m:rPr>
                            <m:sty m:val="p"/>
                          </m:rPr>
                          <a:rPr lang="en-US" sz="3600" i="0">
                            <a:solidFill>
                              <a:srgbClr val="000000"/>
                            </a:solidFill>
                            <a:effectLst/>
                            <a:latin typeface="Cambria Math" panose="02040503050406030204" pitchFamily="18" charset="0"/>
                            <a:ea typeface="Calibri" panose="020F0502020204030204" pitchFamily="34" charset="0"/>
                          </a:rPr>
                          <m:t>A</m:t>
                        </m:r>
                      </m:e>
                      <m:sub>
                        <m:r>
                          <a:rPr lang="en-US" sz="3600" i="0">
                            <a:solidFill>
                              <a:srgbClr val="000000"/>
                            </a:solidFill>
                            <a:effectLst/>
                            <a:latin typeface="Cambria Math" panose="02040503050406030204" pitchFamily="18" charset="0"/>
                            <a:ea typeface="Calibri" panose="020F0502020204030204" pitchFamily="34" charset="0"/>
                          </a:rPr>
                          <m:t>1</m:t>
                        </m:r>
                      </m:sub>
                    </m:sSub>
                    <m:r>
                      <a:rPr lang="en-US" sz="3600" i="0">
                        <a:solidFill>
                          <a:srgbClr val="000000"/>
                        </a:solidFill>
                        <a:effectLst/>
                        <a:latin typeface="Cambria Math" panose="02040503050406030204" pitchFamily="18" charset="0"/>
                        <a:ea typeface="Calibri" panose="020F0502020204030204" pitchFamily="34" charset="0"/>
                      </a:rPr>
                      <m:t>’),</m:t>
                    </m:r>
                  </m:oMath>
                </a14:m>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tứ giác </a:t>
                </a:r>
                <a14:m>
                  <m:oMath xmlns:m="http://schemas.openxmlformats.org/officeDocument/2006/math">
                    <m:sSub>
                      <m:sSubPr>
                        <m:ctrlPr>
                          <a:rPr lang="en-US" sz="3600" i="1">
                            <a:solidFill>
                              <a:srgbClr val="000000"/>
                            </a:solidFill>
                            <a:effectLst/>
                            <a:latin typeface="Cambria Math" panose="02040503050406030204" pitchFamily="18" charset="0"/>
                            <a:ea typeface="Calibri" panose="020F0502020204030204" pitchFamily="34" charset="0"/>
                          </a:rPr>
                        </m:ctrlPr>
                      </m:sSubPr>
                      <m:e>
                        <m:r>
                          <m:rPr>
                            <m:sty m:val="p"/>
                          </m:rPr>
                          <a:rPr lang="en-US" sz="3600" i="0">
                            <a:solidFill>
                              <a:srgbClr val="000000"/>
                            </a:solidFill>
                            <a:effectLst/>
                            <a:latin typeface="Cambria Math" panose="02040503050406030204" pitchFamily="18" charset="0"/>
                            <a:ea typeface="Calibri" panose="020F0502020204030204" pitchFamily="34" charset="0"/>
                          </a:rPr>
                          <m:t>A</m:t>
                        </m:r>
                      </m:e>
                      <m:sub>
                        <m:r>
                          <a:rPr lang="en-US" sz="3600" i="0">
                            <a:solidFill>
                              <a:srgbClr val="000000"/>
                            </a:solidFill>
                            <a:effectLst/>
                            <a:latin typeface="Cambria Math" panose="02040503050406030204" pitchFamily="18" charset="0"/>
                            <a:ea typeface="Calibri" panose="020F0502020204030204" pitchFamily="34" charset="0"/>
                          </a:rPr>
                          <m:t>1</m:t>
                        </m:r>
                      </m:sub>
                    </m:sSub>
                    <m:sSub>
                      <m:sSubPr>
                        <m:ctrlPr>
                          <a:rPr lang="en-US" sz="3600" i="1">
                            <a:solidFill>
                              <a:srgbClr val="000000"/>
                            </a:solidFill>
                            <a:effectLst/>
                            <a:latin typeface="Cambria Math" panose="02040503050406030204" pitchFamily="18" charset="0"/>
                            <a:ea typeface="Calibri" panose="020F0502020204030204" pitchFamily="34" charset="0"/>
                          </a:rPr>
                        </m:ctrlPr>
                      </m:sSubPr>
                      <m:e>
                        <m:r>
                          <m:rPr>
                            <m:sty m:val="p"/>
                          </m:rPr>
                          <a:rPr lang="en-US" sz="3600" i="0">
                            <a:solidFill>
                              <a:srgbClr val="000000"/>
                            </a:solidFill>
                            <a:effectLst/>
                            <a:latin typeface="Cambria Math" panose="02040503050406030204" pitchFamily="18" charset="0"/>
                            <a:ea typeface="Calibri" panose="020F0502020204030204" pitchFamily="34" charset="0"/>
                          </a:rPr>
                          <m:t>A</m:t>
                        </m:r>
                      </m:e>
                      <m:sub>
                        <m:r>
                          <a:rPr lang="en-US" sz="3600" i="0">
                            <a:solidFill>
                              <a:srgbClr val="000000"/>
                            </a:solidFill>
                            <a:effectLst/>
                            <a:latin typeface="Cambria Math" panose="02040503050406030204" pitchFamily="18" charset="0"/>
                            <a:ea typeface="Calibri" panose="020F0502020204030204" pitchFamily="34" charset="0"/>
                          </a:rPr>
                          <m:t>2</m:t>
                        </m:r>
                      </m:sub>
                    </m:sSub>
                    <m:sSub>
                      <m:sSubPr>
                        <m:ctrlPr>
                          <a:rPr lang="en-US" sz="3600" i="1">
                            <a:solidFill>
                              <a:srgbClr val="000000"/>
                            </a:solidFill>
                            <a:effectLst/>
                            <a:latin typeface="Cambria Math" panose="02040503050406030204" pitchFamily="18" charset="0"/>
                            <a:ea typeface="Calibri" panose="020F0502020204030204" pitchFamily="34" charset="0"/>
                          </a:rPr>
                        </m:ctrlPr>
                      </m:sSubPr>
                      <m:e>
                        <m:r>
                          <m:rPr>
                            <m:sty m:val="p"/>
                          </m:rPr>
                          <a:rPr lang="en-US" sz="3600" i="0">
                            <a:solidFill>
                              <a:srgbClr val="000000"/>
                            </a:solidFill>
                            <a:effectLst/>
                            <a:latin typeface="Cambria Math" panose="02040503050406030204" pitchFamily="18" charset="0"/>
                            <a:ea typeface="Calibri" panose="020F0502020204030204" pitchFamily="34" charset="0"/>
                          </a:rPr>
                          <m:t>A</m:t>
                        </m:r>
                      </m:e>
                      <m:sub>
                        <m:r>
                          <a:rPr lang="en-US" sz="3600" i="0">
                            <a:solidFill>
                              <a:srgbClr val="000000"/>
                            </a:solidFill>
                            <a:effectLst/>
                            <a:latin typeface="Cambria Math" panose="02040503050406030204" pitchFamily="18" charset="0"/>
                            <a:ea typeface="Calibri" panose="020F0502020204030204" pitchFamily="34" charset="0"/>
                          </a:rPr>
                          <m:t>2</m:t>
                        </m:r>
                      </m:sub>
                    </m:sSub>
                    <m:r>
                      <a:rPr lang="en-US" sz="3600" i="0">
                        <a:solidFill>
                          <a:srgbClr val="000000"/>
                        </a:solidFill>
                        <a:effectLst/>
                        <a:latin typeface="Cambria Math" panose="02040503050406030204" pitchFamily="18" charset="0"/>
                        <a:ea typeface="Calibri" panose="020F0502020204030204" pitchFamily="34" charset="0"/>
                      </a:rPr>
                      <m:t>’</m:t>
                    </m:r>
                    <m:sSub>
                      <m:sSubPr>
                        <m:ctrlPr>
                          <a:rPr lang="en-US" sz="3600" i="1">
                            <a:solidFill>
                              <a:srgbClr val="000000"/>
                            </a:solidFill>
                            <a:effectLst/>
                            <a:latin typeface="Cambria Math" panose="02040503050406030204" pitchFamily="18" charset="0"/>
                            <a:ea typeface="Calibri" panose="020F0502020204030204" pitchFamily="34" charset="0"/>
                          </a:rPr>
                        </m:ctrlPr>
                      </m:sSubPr>
                      <m:e>
                        <m:r>
                          <m:rPr>
                            <m:sty m:val="p"/>
                          </m:rPr>
                          <a:rPr lang="en-US" sz="3600" i="0">
                            <a:solidFill>
                              <a:srgbClr val="000000"/>
                            </a:solidFill>
                            <a:effectLst/>
                            <a:latin typeface="Cambria Math" panose="02040503050406030204" pitchFamily="18" charset="0"/>
                            <a:ea typeface="Calibri" panose="020F0502020204030204" pitchFamily="34" charset="0"/>
                          </a:rPr>
                          <m:t>A</m:t>
                        </m:r>
                      </m:e>
                      <m:sub>
                        <m:r>
                          <a:rPr lang="en-US" sz="3600" i="0">
                            <a:solidFill>
                              <a:srgbClr val="000000"/>
                            </a:solidFill>
                            <a:effectLst/>
                            <a:latin typeface="Cambria Math" panose="02040503050406030204" pitchFamily="18" charset="0"/>
                            <a:ea typeface="Calibri" panose="020F0502020204030204" pitchFamily="34" charset="0"/>
                          </a:rPr>
                          <m:t>1</m:t>
                        </m:r>
                      </m:sub>
                    </m:sSub>
                    <m:r>
                      <a:rPr lang="en-US" sz="3600" i="0">
                        <a:solidFill>
                          <a:srgbClr val="000000"/>
                        </a:solidFill>
                        <a:effectLst/>
                        <a:latin typeface="Cambria Math" panose="02040503050406030204" pitchFamily="18" charset="0"/>
                        <a:ea typeface="Calibri" panose="020F0502020204030204" pitchFamily="34" charset="0"/>
                      </a:rPr>
                      <m:t>’ </m:t>
                    </m:r>
                  </m:oMath>
                </a14:m>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có </a:t>
                </a:r>
                <a14:m>
                  <m:oMath xmlns:m="http://schemas.openxmlformats.org/officeDocument/2006/math">
                    <m:sSub>
                      <m:sSubPr>
                        <m:ctrlPr>
                          <a:rPr lang="en-US" sz="3600" i="1">
                            <a:solidFill>
                              <a:srgbClr val="000000"/>
                            </a:solidFill>
                            <a:effectLst/>
                            <a:latin typeface="Cambria Math" panose="02040503050406030204" pitchFamily="18" charset="0"/>
                            <a:ea typeface="Calibri" panose="020F0502020204030204" pitchFamily="34" charset="0"/>
                          </a:rPr>
                        </m:ctrlPr>
                      </m:sSubPr>
                      <m:e>
                        <m:r>
                          <m:rPr>
                            <m:sty m:val="p"/>
                          </m:rPr>
                          <a:rPr lang="en-US" sz="3600" i="0">
                            <a:solidFill>
                              <a:srgbClr val="000000"/>
                            </a:solidFill>
                            <a:effectLst/>
                            <a:latin typeface="Cambria Math" panose="02040503050406030204" pitchFamily="18" charset="0"/>
                            <a:ea typeface="Calibri" panose="020F0502020204030204" pitchFamily="34" charset="0"/>
                          </a:rPr>
                          <m:t>A</m:t>
                        </m:r>
                      </m:e>
                      <m:sub>
                        <m:r>
                          <a:rPr lang="en-US" sz="3600" i="0">
                            <a:solidFill>
                              <a:srgbClr val="000000"/>
                            </a:solidFill>
                            <a:effectLst/>
                            <a:latin typeface="Cambria Math" panose="02040503050406030204" pitchFamily="18" charset="0"/>
                            <a:ea typeface="Calibri" panose="020F0502020204030204" pitchFamily="34" charset="0"/>
                          </a:rPr>
                          <m:t>1</m:t>
                        </m:r>
                      </m:sub>
                    </m:sSub>
                    <m:sSub>
                      <m:sSubPr>
                        <m:ctrlPr>
                          <a:rPr lang="en-US" sz="3600" i="1">
                            <a:solidFill>
                              <a:srgbClr val="000000"/>
                            </a:solidFill>
                            <a:effectLst/>
                            <a:latin typeface="Cambria Math" panose="02040503050406030204" pitchFamily="18" charset="0"/>
                            <a:ea typeface="Calibri" panose="020F0502020204030204" pitchFamily="34" charset="0"/>
                          </a:rPr>
                        </m:ctrlPr>
                      </m:sSubPr>
                      <m:e>
                        <m:r>
                          <m:rPr>
                            <m:sty m:val="p"/>
                          </m:rPr>
                          <a:rPr lang="en-US" sz="3600" i="0">
                            <a:solidFill>
                              <a:srgbClr val="000000"/>
                            </a:solidFill>
                            <a:effectLst/>
                            <a:latin typeface="Cambria Math" panose="02040503050406030204" pitchFamily="18" charset="0"/>
                            <a:ea typeface="Calibri" panose="020F0502020204030204" pitchFamily="34" charset="0"/>
                          </a:rPr>
                          <m:t>A</m:t>
                        </m:r>
                      </m:e>
                      <m:sub>
                        <m:r>
                          <a:rPr lang="en-US" sz="3600" i="0">
                            <a:solidFill>
                              <a:srgbClr val="000000"/>
                            </a:solidFill>
                            <a:effectLst/>
                            <a:latin typeface="Cambria Math" panose="02040503050406030204" pitchFamily="18" charset="0"/>
                            <a:ea typeface="Calibri" panose="020F0502020204030204" pitchFamily="34" charset="0"/>
                          </a:rPr>
                          <m:t>1</m:t>
                        </m:r>
                      </m:sub>
                    </m:sSub>
                    <m:r>
                      <a:rPr lang="en-US" sz="3600" i="0">
                        <a:solidFill>
                          <a:srgbClr val="000000"/>
                        </a:solidFill>
                        <a:effectLst/>
                        <a:latin typeface="Cambria Math" panose="02040503050406030204" pitchFamily="18" charset="0"/>
                        <a:ea typeface="Calibri" panose="020F0502020204030204" pitchFamily="34" charset="0"/>
                      </a:rPr>
                      <m:t>’ //  </m:t>
                    </m:r>
                    <m:sSub>
                      <m:sSubPr>
                        <m:ctrlPr>
                          <a:rPr lang="en-US" sz="3600" i="1">
                            <a:solidFill>
                              <a:srgbClr val="000000"/>
                            </a:solidFill>
                            <a:effectLst/>
                            <a:latin typeface="Cambria Math" panose="02040503050406030204" pitchFamily="18" charset="0"/>
                            <a:ea typeface="Calibri" panose="020F0502020204030204" pitchFamily="34" charset="0"/>
                          </a:rPr>
                        </m:ctrlPr>
                      </m:sSubPr>
                      <m:e>
                        <m:r>
                          <m:rPr>
                            <m:sty m:val="p"/>
                          </m:rPr>
                          <a:rPr lang="en-US" sz="3600" i="0">
                            <a:solidFill>
                              <a:srgbClr val="000000"/>
                            </a:solidFill>
                            <a:effectLst/>
                            <a:latin typeface="Cambria Math" panose="02040503050406030204" pitchFamily="18" charset="0"/>
                            <a:ea typeface="Calibri" panose="020F0502020204030204" pitchFamily="34" charset="0"/>
                          </a:rPr>
                          <m:t>A</m:t>
                        </m:r>
                      </m:e>
                      <m:sub>
                        <m:r>
                          <a:rPr lang="en-US" sz="3600" i="0">
                            <a:solidFill>
                              <a:srgbClr val="000000"/>
                            </a:solidFill>
                            <a:effectLst/>
                            <a:latin typeface="Cambria Math" panose="02040503050406030204" pitchFamily="18" charset="0"/>
                            <a:ea typeface="Calibri" panose="020F0502020204030204" pitchFamily="34" charset="0"/>
                          </a:rPr>
                          <m:t>2</m:t>
                        </m:r>
                      </m:sub>
                    </m:sSub>
                    <m:r>
                      <a:rPr lang="en-US" sz="3600" i="0">
                        <a:solidFill>
                          <a:srgbClr val="000000"/>
                        </a:solidFill>
                        <a:effectLst/>
                        <a:latin typeface="Cambria Math" panose="02040503050406030204" pitchFamily="18" charset="0"/>
                        <a:ea typeface="Calibri" panose="020F0502020204030204" pitchFamily="34" charset="0"/>
                      </a:rPr>
                      <m:t> </m:t>
                    </m:r>
                    <m:sSub>
                      <m:sSubPr>
                        <m:ctrlPr>
                          <a:rPr lang="en-US" sz="3600" i="1">
                            <a:solidFill>
                              <a:srgbClr val="000000"/>
                            </a:solidFill>
                            <a:effectLst/>
                            <a:latin typeface="Cambria Math" panose="02040503050406030204" pitchFamily="18" charset="0"/>
                            <a:ea typeface="Calibri" panose="020F0502020204030204" pitchFamily="34" charset="0"/>
                          </a:rPr>
                        </m:ctrlPr>
                      </m:sSubPr>
                      <m:e>
                        <m:r>
                          <m:rPr>
                            <m:sty m:val="p"/>
                          </m:rPr>
                          <a:rPr lang="en-US" sz="3600" i="0">
                            <a:solidFill>
                              <a:srgbClr val="000000"/>
                            </a:solidFill>
                            <a:effectLst/>
                            <a:latin typeface="Cambria Math" panose="02040503050406030204" pitchFamily="18" charset="0"/>
                            <a:ea typeface="Calibri" panose="020F0502020204030204" pitchFamily="34" charset="0"/>
                          </a:rPr>
                          <m:t>A</m:t>
                        </m:r>
                      </m:e>
                      <m:sub>
                        <m:r>
                          <a:rPr lang="en-US" sz="3600" i="0">
                            <a:solidFill>
                              <a:srgbClr val="000000"/>
                            </a:solidFill>
                            <a:effectLst/>
                            <a:latin typeface="Cambria Math" panose="02040503050406030204" pitchFamily="18" charset="0"/>
                            <a:ea typeface="Calibri" panose="020F0502020204030204" pitchFamily="34" charset="0"/>
                          </a:rPr>
                          <m:t>2</m:t>
                        </m:r>
                      </m:sub>
                    </m:sSub>
                    <m:r>
                      <a:rPr lang="en-US" sz="3600" i="0">
                        <a:solidFill>
                          <a:srgbClr val="000000"/>
                        </a:solidFill>
                        <a:effectLst/>
                        <a:latin typeface="Cambria Math" panose="02040503050406030204" pitchFamily="18" charset="0"/>
                        <a:ea typeface="Calibri" panose="020F0502020204030204" pitchFamily="34" charset="0"/>
                      </a:rPr>
                      <m:t>’ </m:t>
                    </m:r>
                  </m:oMath>
                </a14:m>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và </a:t>
                </a:r>
                <a14:m>
                  <m:oMath xmlns:m="http://schemas.openxmlformats.org/officeDocument/2006/math">
                    <m:sSub>
                      <m:sSubPr>
                        <m:ctrlPr>
                          <a:rPr lang="en-US" sz="3600" i="1">
                            <a:solidFill>
                              <a:srgbClr val="000000"/>
                            </a:solidFill>
                            <a:effectLst/>
                            <a:latin typeface="Cambria Math" panose="02040503050406030204" pitchFamily="18" charset="0"/>
                            <a:ea typeface="Calibri" panose="020F0502020204030204" pitchFamily="34" charset="0"/>
                          </a:rPr>
                        </m:ctrlPr>
                      </m:sSubPr>
                      <m:e>
                        <m:r>
                          <m:rPr>
                            <m:sty m:val="p"/>
                          </m:rPr>
                          <a:rPr lang="en-US" sz="3600" i="0">
                            <a:solidFill>
                              <a:srgbClr val="000000"/>
                            </a:solidFill>
                            <a:effectLst/>
                            <a:latin typeface="Cambria Math" panose="02040503050406030204" pitchFamily="18" charset="0"/>
                            <a:ea typeface="Calibri" panose="020F0502020204030204" pitchFamily="34" charset="0"/>
                          </a:rPr>
                          <m:t>A</m:t>
                        </m:r>
                      </m:e>
                      <m:sub>
                        <m:r>
                          <a:rPr lang="en-US" sz="3600" i="0">
                            <a:solidFill>
                              <a:srgbClr val="000000"/>
                            </a:solidFill>
                            <a:effectLst/>
                            <a:latin typeface="Cambria Math" panose="02040503050406030204" pitchFamily="18" charset="0"/>
                            <a:ea typeface="Calibri" panose="020F0502020204030204" pitchFamily="34" charset="0"/>
                          </a:rPr>
                          <m:t>1</m:t>
                        </m:r>
                      </m:sub>
                    </m:sSub>
                    <m:sSub>
                      <m:sSubPr>
                        <m:ctrlPr>
                          <a:rPr lang="en-US" sz="3600" i="1">
                            <a:solidFill>
                              <a:srgbClr val="000000"/>
                            </a:solidFill>
                            <a:effectLst/>
                            <a:latin typeface="Cambria Math" panose="02040503050406030204" pitchFamily="18" charset="0"/>
                            <a:ea typeface="Calibri" panose="020F0502020204030204" pitchFamily="34" charset="0"/>
                          </a:rPr>
                        </m:ctrlPr>
                      </m:sSubPr>
                      <m:e>
                        <m:r>
                          <m:rPr>
                            <m:sty m:val="p"/>
                          </m:rPr>
                          <a:rPr lang="en-US" sz="3600" i="0">
                            <a:solidFill>
                              <a:srgbClr val="000000"/>
                            </a:solidFill>
                            <a:effectLst/>
                            <a:latin typeface="Cambria Math" panose="02040503050406030204" pitchFamily="18" charset="0"/>
                            <a:ea typeface="Calibri" panose="020F0502020204030204" pitchFamily="34" charset="0"/>
                          </a:rPr>
                          <m:t>A</m:t>
                        </m:r>
                      </m:e>
                      <m:sub>
                        <m:r>
                          <a:rPr lang="en-US" sz="3600" i="0">
                            <a:solidFill>
                              <a:srgbClr val="000000"/>
                            </a:solidFill>
                            <a:effectLst/>
                            <a:latin typeface="Cambria Math" panose="02040503050406030204" pitchFamily="18" charset="0"/>
                            <a:ea typeface="Calibri" panose="020F0502020204030204" pitchFamily="34" charset="0"/>
                          </a:rPr>
                          <m:t>2</m:t>
                        </m:r>
                      </m:sub>
                    </m:sSub>
                    <m:r>
                      <a:rPr lang="en-US" sz="3600" i="0">
                        <a:solidFill>
                          <a:srgbClr val="000000"/>
                        </a:solidFill>
                        <a:effectLst/>
                        <a:latin typeface="Cambria Math" panose="02040503050406030204" pitchFamily="18" charset="0"/>
                        <a:ea typeface="Calibri" panose="020F0502020204030204" pitchFamily="34" charset="0"/>
                      </a:rPr>
                      <m:t> //  </m:t>
                    </m:r>
                    <m:sSub>
                      <m:sSubPr>
                        <m:ctrlPr>
                          <a:rPr lang="en-US" sz="3600" i="1">
                            <a:solidFill>
                              <a:srgbClr val="000000"/>
                            </a:solidFill>
                            <a:effectLst/>
                            <a:latin typeface="Cambria Math" panose="02040503050406030204" pitchFamily="18" charset="0"/>
                            <a:ea typeface="Calibri" panose="020F0502020204030204" pitchFamily="34" charset="0"/>
                          </a:rPr>
                        </m:ctrlPr>
                      </m:sSubPr>
                      <m:e>
                        <m:r>
                          <m:rPr>
                            <m:sty m:val="p"/>
                          </m:rPr>
                          <a:rPr lang="en-US" sz="3600" i="0">
                            <a:solidFill>
                              <a:srgbClr val="000000"/>
                            </a:solidFill>
                            <a:effectLst/>
                            <a:latin typeface="Cambria Math" panose="02040503050406030204" pitchFamily="18" charset="0"/>
                            <a:ea typeface="Calibri" panose="020F0502020204030204" pitchFamily="34" charset="0"/>
                          </a:rPr>
                          <m:t>A</m:t>
                        </m:r>
                      </m:e>
                      <m:sub>
                        <m:r>
                          <a:rPr lang="en-US" sz="3600" i="0">
                            <a:solidFill>
                              <a:srgbClr val="000000"/>
                            </a:solidFill>
                            <a:effectLst/>
                            <a:latin typeface="Cambria Math" panose="02040503050406030204" pitchFamily="18" charset="0"/>
                            <a:ea typeface="Calibri" panose="020F0502020204030204" pitchFamily="34" charset="0"/>
                          </a:rPr>
                          <m:t>1</m:t>
                        </m:r>
                      </m:sub>
                    </m:sSub>
                    <m:r>
                      <a:rPr lang="en-US" sz="3600" i="0">
                        <a:solidFill>
                          <a:srgbClr val="000000"/>
                        </a:solidFill>
                        <a:effectLst/>
                        <a:latin typeface="Cambria Math" panose="02040503050406030204" pitchFamily="18" charset="0"/>
                        <a:ea typeface="Calibri" panose="020F0502020204030204" pitchFamily="34" charset="0"/>
                      </a:rPr>
                      <m:t> ’</m:t>
                    </m:r>
                    <m:sSub>
                      <m:sSubPr>
                        <m:ctrlPr>
                          <a:rPr lang="en-US" sz="3600" i="1">
                            <a:solidFill>
                              <a:srgbClr val="000000"/>
                            </a:solidFill>
                            <a:effectLst/>
                            <a:latin typeface="Cambria Math" panose="02040503050406030204" pitchFamily="18" charset="0"/>
                            <a:ea typeface="Calibri" panose="020F0502020204030204" pitchFamily="34" charset="0"/>
                          </a:rPr>
                        </m:ctrlPr>
                      </m:sSubPr>
                      <m:e>
                        <m:r>
                          <m:rPr>
                            <m:sty m:val="p"/>
                          </m:rPr>
                          <a:rPr lang="en-US" sz="3600" i="0">
                            <a:solidFill>
                              <a:srgbClr val="000000"/>
                            </a:solidFill>
                            <a:effectLst/>
                            <a:latin typeface="Cambria Math" panose="02040503050406030204" pitchFamily="18" charset="0"/>
                            <a:ea typeface="Calibri" panose="020F0502020204030204" pitchFamily="34" charset="0"/>
                          </a:rPr>
                          <m:t>A</m:t>
                        </m:r>
                      </m:e>
                      <m:sub>
                        <m:r>
                          <a:rPr lang="en-US" sz="3600" i="0">
                            <a:solidFill>
                              <a:srgbClr val="000000"/>
                            </a:solidFill>
                            <a:effectLst/>
                            <a:latin typeface="Cambria Math" panose="02040503050406030204" pitchFamily="18" charset="0"/>
                            <a:ea typeface="Calibri" panose="020F0502020204030204" pitchFamily="34" charset="0"/>
                          </a:rPr>
                          <m:t>2</m:t>
                        </m:r>
                      </m:sub>
                    </m:sSub>
                    <m:r>
                      <a:rPr lang="en-US" sz="3600" i="0">
                        <a:solidFill>
                          <a:srgbClr val="000000"/>
                        </a:solidFill>
                        <a:effectLst/>
                        <a:latin typeface="Cambria Math" panose="02040503050406030204" pitchFamily="18" charset="0"/>
                        <a:ea typeface="Calibri" panose="020F0502020204030204" pitchFamily="34" charset="0"/>
                      </a:rPr>
                      <m:t>’</m:t>
                    </m:r>
                  </m:oMath>
                </a14:m>
                <a:endParaRPr lang="en-US" sz="36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Bef>
                    <a:spcPts val="100"/>
                  </a:spcBef>
                  <a:spcAft>
                    <a:spcPts val="1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Do đó </a:t>
                </a:r>
                <a14:m>
                  <m:oMath xmlns:m="http://schemas.openxmlformats.org/officeDocument/2006/math">
                    <m:sSub>
                      <m:sSubPr>
                        <m:ctrlPr>
                          <a:rPr lang="en-US" sz="3600" i="1">
                            <a:solidFill>
                              <a:srgbClr val="000000"/>
                            </a:solidFill>
                            <a:effectLst/>
                            <a:latin typeface="Cambria Math" panose="02040503050406030204" pitchFamily="18" charset="0"/>
                            <a:ea typeface="Calibri" panose="020F0502020204030204" pitchFamily="34" charset="0"/>
                          </a:rPr>
                        </m:ctrlPr>
                      </m:sSubPr>
                      <m:e>
                        <m:r>
                          <m:rPr>
                            <m:sty m:val="p"/>
                          </m:rPr>
                          <a:rPr lang="en-US" sz="3600" i="0">
                            <a:solidFill>
                              <a:srgbClr val="000000"/>
                            </a:solidFill>
                            <a:effectLst/>
                            <a:latin typeface="Cambria Math" panose="02040503050406030204" pitchFamily="18" charset="0"/>
                            <a:ea typeface="Calibri" panose="020F0502020204030204" pitchFamily="34" charset="0"/>
                          </a:rPr>
                          <m:t>A</m:t>
                        </m:r>
                      </m:e>
                      <m:sub>
                        <m:r>
                          <a:rPr lang="en-US" sz="3600" i="0">
                            <a:solidFill>
                              <a:srgbClr val="000000"/>
                            </a:solidFill>
                            <a:effectLst/>
                            <a:latin typeface="Cambria Math" panose="02040503050406030204" pitchFamily="18" charset="0"/>
                            <a:ea typeface="Calibri" panose="020F0502020204030204" pitchFamily="34" charset="0"/>
                          </a:rPr>
                          <m:t>1</m:t>
                        </m:r>
                      </m:sub>
                    </m:sSub>
                    <m:sSub>
                      <m:sSubPr>
                        <m:ctrlPr>
                          <a:rPr lang="en-US" sz="3600" i="1">
                            <a:solidFill>
                              <a:srgbClr val="000000"/>
                            </a:solidFill>
                            <a:effectLst/>
                            <a:latin typeface="Cambria Math" panose="02040503050406030204" pitchFamily="18" charset="0"/>
                            <a:ea typeface="Calibri" panose="020F0502020204030204" pitchFamily="34" charset="0"/>
                          </a:rPr>
                        </m:ctrlPr>
                      </m:sSubPr>
                      <m:e>
                        <m:r>
                          <m:rPr>
                            <m:sty m:val="p"/>
                          </m:rPr>
                          <a:rPr lang="en-US" sz="3600" i="0">
                            <a:solidFill>
                              <a:srgbClr val="000000"/>
                            </a:solidFill>
                            <a:effectLst/>
                            <a:latin typeface="Cambria Math" panose="02040503050406030204" pitchFamily="18" charset="0"/>
                            <a:ea typeface="Calibri" panose="020F0502020204030204" pitchFamily="34" charset="0"/>
                          </a:rPr>
                          <m:t>A</m:t>
                        </m:r>
                      </m:e>
                      <m:sub>
                        <m:r>
                          <a:rPr lang="en-US" sz="3600" i="0">
                            <a:solidFill>
                              <a:srgbClr val="000000"/>
                            </a:solidFill>
                            <a:effectLst/>
                            <a:latin typeface="Cambria Math" panose="02040503050406030204" pitchFamily="18" charset="0"/>
                            <a:ea typeface="Calibri" panose="020F0502020204030204" pitchFamily="34" charset="0"/>
                          </a:rPr>
                          <m:t>2</m:t>
                        </m:r>
                      </m:sub>
                    </m:sSub>
                    <m:sSub>
                      <m:sSubPr>
                        <m:ctrlPr>
                          <a:rPr lang="en-US" sz="3600" i="1">
                            <a:solidFill>
                              <a:srgbClr val="000000"/>
                            </a:solidFill>
                            <a:effectLst/>
                            <a:latin typeface="Cambria Math" panose="02040503050406030204" pitchFamily="18" charset="0"/>
                            <a:ea typeface="Calibri" panose="020F0502020204030204" pitchFamily="34" charset="0"/>
                          </a:rPr>
                        </m:ctrlPr>
                      </m:sSubPr>
                      <m:e>
                        <m:r>
                          <m:rPr>
                            <m:sty m:val="p"/>
                          </m:rPr>
                          <a:rPr lang="en-US" sz="3600" i="0">
                            <a:solidFill>
                              <a:srgbClr val="000000"/>
                            </a:solidFill>
                            <a:effectLst/>
                            <a:latin typeface="Cambria Math" panose="02040503050406030204" pitchFamily="18" charset="0"/>
                            <a:ea typeface="Calibri" panose="020F0502020204030204" pitchFamily="34" charset="0"/>
                          </a:rPr>
                          <m:t>A</m:t>
                        </m:r>
                      </m:e>
                      <m:sub>
                        <m:r>
                          <a:rPr lang="en-US" sz="3600" i="0">
                            <a:solidFill>
                              <a:srgbClr val="000000"/>
                            </a:solidFill>
                            <a:effectLst/>
                            <a:latin typeface="Cambria Math" panose="02040503050406030204" pitchFamily="18" charset="0"/>
                            <a:ea typeface="Calibri" panose="020F0502020204030204" pitchFamily="34" charset="0"/>
                          </a:rPr>
                          <m:t>2</m:t>
                        </m:r>
                      </m:sub>
                    </m:sSub>
                    <m:r>
                      <a:rPr lang="en-US" sz="3600" i="0">
                        <a:solidFill>
                          <a:srgbClr val="000000"/>
                        </a:solidFill>
                        <a:effectLst/>
                        <a:latin typeface="Cambria Math" panose="02040503050406030204" pitchFamily="18" charset="0"/>
                        <a:ea typeface="Calibri" panose="020F0502020204030204" pitchFamily="34" charset="0"/>
                      </a:rPr>
                      <m:t>’</m:t>
                    </m:r>
                    <m:sSub>
                      <m:sSubPr>
                        <m:ctrlPr>
                          <a:rPr lang="en-US" sz="3600" i="1">
                            <a:solidFill>
                              <a:srgbClr val="000000"/>
                            </a:solidFill>
                            <a:effectLst/>
                            <a:latin typeface="Cambria Math" panose="02040503050406030204" pitchFamily="18" charset="0"/>
                            <a:ea typeface="Calibri" panose="020F0502020204030204" pitchFamily="34" charset="0"/>
                          </a:rPr>
                        </m:ctrlPr>
                      </m:sSubPr>
                      <m:e>
                        <m:r>
                          <m:rPr>
                            <m:sty m:val="p"/>
                          </m:rPr>
                          <a:rPr lang="en-US" sz="3600" i="0">
                            <a:solidFill>
                              <a:srgbClr val="000000"/>
                            </a:solidFill>
                            <a:effectLst/>
                            <a:latin typeface="Cambria Math" panose="02040503050406030204" pitchFamily="18" charset="0"/>
                            <a:ea typeface="Calibri" panose="020F0502020204030204" pitchFamily="34" charset="0"/>
                          </a:rPr>
                          <m:t>A</m:t>
                        </m:r>
                      </m:e>
                      <m:sub>
                        <m:r>
                          <a:rPr lang="en-US" sz="3600" i="0">
                            <a:solidFill>
                              <a:srgbClr val="000000"/>
                            </a:solidFill>
                            <a:effectLst/>
                            <a:latin typeface="Cambria Math" panose="02040503050406030204" pitchFamily="18" charset="0"/>
                            <a:ea typeface="Calibri" panose="020F0502020204030204" pitchFamily="34" charset="0"/>
                          </a:rPr>
                          <m:t>1</m:t>
                        </m:r>
                      </m:sub>
                    </m:sSub>
                    <m:r>
                      <a:rPr lang="en-US" sz="3600" i="0">
                        <a:solidFill>
                          <a:srgbClr val="000000"/>
                        </a:solidFill>
                        <a:effectLst/>
                        <a:latin typeface="Cambria Math" panose="02040503050406030204" pitchFamily="18" charset="0"/>
                        <a:ea typeface="Calibri" panose="020F0502020204030204" pitchFamily="34" charset="0"/>
                      </a:rPr>
                      <m:t>’</m:t>
                    </m:r>
                  </m:oMath>
                </a14:m>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là hình bình hành.</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762001" y="1538634"/>
                <a:ext cx="10287000" cy="5168081"/>
              </a:xfrm>
              <a:prstGeom prst="rect">
                <a:avLst/>
              </a:prstGeom>
              <a:blipFill>
                <a:blip r:embed="rId7"/>
                <a:stretch>
                  <a:fillRect l="-1481" r="-1422" b="-1533"/>
                </a:stretch>
              </a:blipFill>
            </p:spPr>
            <p:txBody>
              <a:bodyPr/>
              <a:lstStyle/>
              <a:p>
                <a:r>
                  <a:rPr lang="en-US">
                    <a:noFill/>
                  </a:rPr>
                  <a:t> </a:t>
                </a:r>
              </a:p>
            </p:txBody>
          </p:sp>
        </mc:Fallback>
      </mc:AlternateContent>
      <p:pic>
        <p:nvPicPr>
          <p:cNvPr id="13" name="Picture 12"/>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brightnessContrast contrast="-40000"/>
                    </a14:imgEffect>
                  </a14:imgLayer>
                </a14:imgProps>
              </a:ext>
            </a:extLst>
          </a:blip>
          <a:stretch>
            <a:fillRect/>
          </a:stretch>
        </p:blipFill>
        <p:spPr>
          <a:xfrm>
            <a:off x="12198856" y="1562100"/>
            <a:ext cx="4946144" cy="5115587"/>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762000" y="6647329"/>
                <a:ext cx="16563113" cy="2610971"/>
              </a:xfrm>
              <a:prstGeom prst="rect">
                <a:avLst/>
              </a:prstGeom>
            </p:spPr>
            <p:txBody>
              <a:bodyPr wrap="square">
                <a:spAutoFit/>
              </a:bodyPr>
              <a:lstStyle/>
              <a:p>
                <a:pPr marL="30480" marR="30480" lvl="0" algn="just">
                  <a:lnSpc>
                    <a:spcPct val="150000"/>
                  </a:lnSpc>
                  <a:spcBef>
                    <a:spcPts val="100"/>
                  </a:spcBef>
                  <a:spcAft>
                    <a:spcPts val="100"/>
                  </a:spcAft>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Chứng minh tương tự ta có: các tứ giác </a:t>
                </a:r>
                <a14:m>
                  <m:oMath xmlns:m="http://schemas.openxmlformats.org/officeDocument/2006/math">
                    <m:sSub>
                      <m:sSubPr>
                        <m:ctrlPr>
                          <a:rPr lang="en-US" sz="3600" i="1">
                            <a:solidFill>
                              <a:srgbClr val="000000"/>
                            </a:solidFill>
                            <a:latin typeface="Cambria Math" panose="02040503050406030204" pitchFamily="18" charset="0"/>
                            <a:ea typeface="Calibri" panose="020F0502020204030204" pitchFamily="34" charset="0"/>
                          </a:rPr>
                        </m:ctrlPr>
                      </m:sSubPr>
                      <m:e>
                        <m:r>
                          <m:rPr>
                            <m:sty m:val="p"/>
                          </m:rPr>
                          <a:rPr lang="en-US" sz="3600">
                            <a:solidFill>
                              <a:srgbClr val="000000"/>
                            </a:solidFill>
                            <a:latin typeface="Cambria Math" panose="02040503050406030204" pitchFamily="18" charset="0"/>
                            <a:ea typeface="Calibri" panose="020F0502020204030204" pitchFamily="34" charset="0"/>
                          </a:rPr>
                          <m:t>A</m:t>
                        </m:r>
                      </m:e>
                      <m:sub>
                        <m:r>
                          <a:rPr lang="en-US" sz="3600">
                            <a:solidFill>
                              <a:srgbClr val="000000"/>
                            </a:solidFill>
                            <a:latin typeface="Cambria Math" panose="02040503050406030204" pitchFamily="18" charset="0"/>
                            <a:ea typeface="Calibri" panose="020F0502020204030204" pitchFamily="34" charset="0"/>
                          </a:rPr>
                          <m:t>2</m:t>
                        </m:r>
                      </m:sub>
                    </m:sSub>
                    <m:sSub>
                      <m:sSubPr>
                        <m:ctrlPr>
                          <a:rPr lang="en-US" sz="3600" i="1">
                            <a:solidFill>
                              <a:srgbClr val="000000"/>
                            </a:solidFill>
                            <a:latin typeface="Cambria Math" panose="02040503050406030204" pitchFamily="18" charset="0"/>
                            <a:ea typeface="Calibri" panose="020F0502020204030204" pitchFamily="34" charset="0"/>
                          </a:rPr>
                        </m:ctrlPr>
                      </m:sSubPr>
                      <m:e>
                        <m:r>
                          <m:rPr>
                            <m:sty m:val="p"/>
                          </m:rPr>
                          <a:rPr lang="en-US" sz="3600">
                            <a:solidFill>
                              <a:srgbClr val="000000"/>
                            </a:solidFill>
                            <a:latin typeface="Cambria Math" panose="02040503050406030204" pitchFamily="18" charset="0"/>
                            <a:ea typeface="Calibri" panose="020F0502020204030204" pitchFamily="34" charset="0"/>
                          </a:rPr>
                          <m:t>A</m:t>
                        </m:r>
                      </m:e>
                      <m:sub>
                        <m:r>
                          <a:rPr lang="en-US" sz="3600">
                            <a:solidFill>
                              <a:srgbClr val="000000"/>
                            </a:solidFill>
                            <a:latin typeface="Cambria Math" panose="02040503050406030204" pitchFamily="18" charset="0"/>
                            <a:ea typeface="Calibri" panose="020F0502020204030204" pitchFamily="34" charset="0"/>
                          </a:rPr>
                          <m:t>3</m:t>
                        </m:r>
                      </m:sub>
                    </m:sSub>
                    <m:sSub>
                      <m:sSubPr>
                        <m:ctrlPr>
                          <a:rPr lang="en-US" sz="3600" i="1">
                            <a:solidFill>
                              <a:srgbClr val="000000"/>
                            </a:solidFill>
                            <a:latin typeface="Cambria Math" panose="02040503050406030204" pitchFamily="18" charset="0"/>
                            <a:ea typeface="Calibri" panose="020F0502020204030204" pitchFamily="34" charset="0"/>
                          </a:rPr>
                        </m:ctrlPr>
                      </m:sSubPr>
                      <m:e>
                        <m:r>
                          <m:rPr>
                            <m:sty m:val="p"/>
                          </m:rPr>
                          <a:rPr lang="en-US" sz="3600">
                            <a:solidFill>
                              <a:srgbClr val="000000"/>
                            </a:solidFill>
                            <a:latin typeface="Cambria Math" panose="02040503050406030204" pitchFamily="18" charset="0"/>
                            <a:ea typeface="Calibri" panose="020F0502020204030204" pitchFamily="34" charset="0"/>
                          </a:rPr>
                          <m:t>A</m:t>
                        </m:r>
                      </m:e>
                      <m:sub>
                        <m:r>
                          <a:rPr lang="en-US" sz="3600">
                            <a:solidFill>
                              <a:srgbClr val="000000"/>
                            </a:solidFill>
                            <a:latin typeface="Cambria Math" panose="02040503050406030204" pitchFamily="18" charset="0"/>
                            <a:ea typeface="Calibri" panose="020F0502020204030204" pitchFamily="34" charset="0"/>
                          </a:rPr>
                          <m:t>3</m:t>
                        </m:r>
                      </m:sub>
                    </m:sSub>
                    <m:r>
                      <a:rPr lang="en-US" sz="3600">
                        <a:solidFill>
                          <a:srgbClr val="000000"/>
                        </a:solidFill>
                        <a:latin typeface="Cambria Math" panose="02040503050406030204" pitchFamily="18" charset="0"/>
                        <a:ea typeface="Calibri" panose="020F0502020204030204" pitchFamily="34" charset="0"/>
                      </a:rPr>
                      <m:t>’</m:t>
                    </m:r>
                    <m:sSub>
                      <m:sSubPr>
                        <m:ctrlPr>
                          <a:rPr lang="en-US" sz="3600" i="1">
                            <a:solidFill>
                              <a:srgbClr val="000000"/>
                            </a:solidFill>
                            <a:latin typeface="Cambria Math" panose="02040503050406030204" pitchFamily="18" charset="0"/>
                            <a:ea typeface="Calibri" panose="020F0502020204030204" pitchFamily="34" charset="0"/>
                          </a:rPr>
                        </m:ctrlPr>
                      </m:sSubPr>
                      <m:e>
                        <m:r>
                          <m:rPr>
                            <m:sty m:val="p"/>
                          </m:rPr>
                          <a:rPr lang="en-US" sz="3600">
                            <a:solidFill>
                              <a:srgbClr val="000000"/>
                            </a:solidFill>
                            <a:latin typeface="Cambria Math" panose="02040503050406030204" pitchFamily="18" charset="0"/>
                            <a:ea typeface="Calibri" panose="020F0502020204030204" pitchFamily="34" charset="0"/>
                          </a:rPr>
                          <m:t>A</m:t>
                        </m:r>
                      </m:e>
                      <m:sub>
                        <m:r>
                          <a:rPr lang="en-US" sz="3600">
                            <a:solidFill>
                              <a:srgbClr val="000000"/>
                            </a:solidFill>
                            <a:latin typeface="Cambria Math" panose="02040503050406030204" pitchFamily="18" charset="0"/>
                            <a:ea typeface="Calibri" panose="020F0502020204030204" pitchFamily="34" charset="0"/>
                          </a:rPr>
                          <m:t>2</m:t>
                        </m:r>
                      </m:sub>
                    </m:sSub>
                    <m:r>
                      <a:rPr lang="en-US" sz="3600">
                        <a:solidFill>
                          <a:srgbClr val="000000"/>
                        </a:solidFill>
                        <a:latin typeface="Cambria Math" panose="02040503050406030204" pitchFamily="18" charset="0"/>
                        <a:ea typeface="Calibri" panose="020F0502020204030204" pitchFamily="34" charset="0"/>
                      </a:rPr>
                      <m:t>’, …, </m:t>
                    </m:r>
                    <m:sSub>
                      <m:sSubPr>
                        <m:ctrlPr>
                          <a:rPr lang="en-US" sz="3600" i="1">
                            <a:solidFill>
                              <a:srgbClr val="000000"/>
                            </a:solidFill>
                            <a:latin typeface="Cambria Math" panose="02040503050406030204" pitchFamily="18" charset="0"/>
                            <a:ea typeface="Calibri" panose="020F0502020204030204" pitchFamily="34" charset="0"/>
                          </a:rPr>
                        </m:ctrlPr>
                      </m:sSubPr>
                      <m:e>
                        <m:r>
                          <m:rPr>
                            <m:sty m:val="p"/>
                          </m:rPr>
                          <a:rPr lang="en-US" sz="3600">
                            <a:solidFill>
                              <a:srgbClr val="000000"/>
                            </a:solidFill>
                            <a:latin typeface="Cambria Math" panose="02040503050406030204" pitchFamily="18" charset="0"/>
                            <a:ea typeface="Calibri" panose="020F0502020204030204" pitchFamily="34" charset="0"/>
                          </a:rPr>
                          <m:t>A</m:t>
                        </m:r>
                      </m:e>
                      <m:sub>
                        <m:r>
                          <m:rPr>
                            <m:sty m:val="p"/>
                          </m:rPr>
                          <a:rPr lang="en-US" sz="3600">
                            <a:solidFill>
                              <a:srgbClr val="000000"/>
                            </a:solidFill>
                            <a:latin typeface="Cambria Math" panose="02040503050406030204" pitchFamily="18" charset="0"/>
                            <a:ea typeface="Calibri" panose="020F0502020204030204" pitchFamily="34" charset="0"/>
                          </a:rPr>
                          <m:t>n</m:t>
                        </m:r>
                      </m:sub>
                    </m:sSub>
                    <m:sSub>
                      <m:sSubPr>
                        <m:ctrlPr>
                          <a:rPr lang="en-US" sz="3600" i="1">
                            <a:solidFill>
                              <a:srgbClr val="000000"/>
                            </a:solidFill>
                            <a:latin typeface="Cambria Math" panose="02040503050406030204" pitchFamily="18" charset="0"/>
                            <a:ea typeface="Calibri" panose="020F0502020204030204" pitchFamily="34" charset="0"/>
                          </a:rPr>
                        </m:ctrlPr>
                      </m:sSubPr>
                      <m:e>
                        <m:r>
                          <m:rPr>
                            <m:sty m:val="p"/>
                          </m:rPr>
                          <a:rPr lang="en-US" sz="3600">
                            <a:solidFill>
                              <a:srgbClr val="000000"/>
                            </a:solidFill>
                            <a:latin typeface="Cambria Math" panose="02040503050406030204" pitchFamily="18" charset="0"/>
                            <a:ea typeface="Calibri" panose="020F0502020204030204" pitchFamily="34" charset="0"/>
                          </a:rPr>
                          <m:t>A</m:t>
                        </m:r>
                      </m:e>
                      <m:sub>
                        <m:r>
                          <a:rPr lang="en-US" sz="3600">
                            <a:solidFill>
                              <a:srgbClr val="000000"/>
                            </a:solidFill>
                            <a:latin typeface="Cambria Math" panose="02040503050406030204" pitchFamily="18" charset="0"/>
                            <a:ea typeface="Calibri" panose="020F0502020204030204" pitchFamily="34" charset="0"/>
                          </a:rPr>
                          <m:t>1</m:t>
                        </m:r>
                      </m:sub>
                    </m:sSub>
                    <m:sSub>
                      <m:sSubPr>
                        <m:ctrlPr>
                          <a:rPr lang="en-US" sz="3600" i="1">
                            <a:solidFill>
                              <a:srgbClr val="000000"/>
                            </a:solidFill>
                            <a:latin typeface="Cambria Math" panose="02040503050406030204" pitchFamily="18" charset="0"/>
                            <a:ea typeface="Calibri" panose="020F0502020204030204" pitchFamily="34" charset="0"/>
                          </a:rPr>
                        </m:ctrlPr>
                      </m:sSubPr>
                      <m:e>
                        <m:r>
                          <m:rPr>
                            <m:sty m:val="p"/>
                          </m:rPr>
                          <a:rPr lang="en-US" sz="3600">
                            <a:solidFill>
                              <a:srgbClr val="000000"/>
                            </a:solidFill>
                            <a:latin typeface="Cambria Math" panose="02040503050406030204" pitchFamily="18" charset="0"/>
                            <a:ea typeface="Calibri" panose="020F0502020204030204" pitchFamily="34" charset="0"/>
                          </a:rPr>
                          <m:t>A</m:t>
                        </m:r>
                      </m:e>
                      <m:sub>
                        <m:r>
                          <a:rPr lang="en-US" sz="3600">
                            <a:solidFill>
                              <a:srgbClr val="000000"/>
                            </a:solidFill>
                            <a:latin typeface="Cambria Math" panose="02040503050406030204" pitchFamily="18" charset="0"/>
                            <a:ea typeface="Calibri" panose="020F0502020204030204" pitchFamily="34" charset="0"/>
                          </a:rPr>
                          <m:t>1</m:t>
                        </m:r>
                      </m:sub>
                    </m:sSub>
                    <m:r>
                      <a:rPr lang="en-US" sz="3600">
                        <a:solidFill>
                          <a:srgbClr val="000000"/>
                        </a:solidFill>
                        <a:latin typeface="Cambria Math" panose="02040503050406030204" pitchFamily="18" charset="0"/>
                        <a:ea typeface="Calibri" panose="020F0502020204030204" pitchFamily="34" charset="0"/>
                      </a:rPr>
                      <m:t>’</m:t>
                    </m:r>
                    <m:sSub>
                      <m:sSubPr>
                        <m:ctrlPr>
                          <a:rPr lang="en-US" sz="3600" i="1">
                            <a:solidFill>
                              <a:srgbClr val="000000"/>
                            </a:solidFill>
                            <a:latin typeface="Cambria Math" panose="02040503050406030204" pitchFamily="18" charset="0"/>
                            <a:ea typeface="Calibri" panose="020F0502020204030204" pitchFamily="34" charset="0"/>
                          </a:rPr>
                        </m:ctrlPr>
                      </m:sSubPr>
                      <m:e>
                        <m:r>
                          <m:rPr>
                            <m:sty m:val="p"/>
                          </m:rPr>
                          <a:rPr lang="en-US" sz="3600">
                            <a:solidFill>
                              <a:srgbClr val="000000"/>
                            </a:solidFill>
                            <a:latin typeface="Cambria Math" panose="02040503050406030204" pitchFamily="18" charset="0"/>
                            <a:ea typeface="Calibri" panose="020F0502020204030204" pitchFamily="34" charset="0"/>
                          </a:rPr>
                          <m:t>A</m:t>
                        </m:r>
                      </m:e>
                      <m:sub>
                        <m:r>
                          <m:rPr>
                            <m:sty m:val="p"/>
                          </m:rPr>
                          <a:rPr lang="en-US" sz="3600">
                            <a:solidFill>
                              <a:srgbClr val="000000"/>
                            </a:solidFill>
                            <a:latin typeface="Cambria Math" panose="02040503050406030204" pitchFamily="18" charset="0"/>
                            <a:ea typeface="Calibri" panose="020F0502020204030204" pitchFamily="34" charset="0"/>
                          </a:rPr>
                          <m:t>n</m:t>
                        </m:r>
                      </m:sub>
                    </m:sSub>
                    <m:r>
                      <a:rPr lang="en-US" sz="3600">
                        <a:solidFill>
                          <a:srgbClr val="000000"/>
                        </a:solidFill>
                        <a:latin typeface="Cambria Math" panose="02040503050406030204" pitchFamily="18" charset="0"/>
                        <a:ea typeface="Calibri" panose="020F0502020204030204" pitchFamily="34" charset="0"/>
                      </a:rPr>
                      <m:t>’</m:t>
                    </m:r>
                  </m:oMath>
                </a14:m>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 cũng là những hình bình hành.</a:t>
                </a:r>
                <a:endParaRPr lang="en-US" sz="3600">
                  <a:solidFill>
                    <a:prstClr val="black"/>
                  </a:solidFill>
                  <a:latin typeface="Arial" panose="020B0604020202020204" pitchFamily="34" charset="0"/>
                  <a:ea typeface="Calibri" panose="020F0502020204030204" pitchFamily="34" charset="0"/>
                  <a:cs typeface="Arial" panose="020B0604020202020204" pitchFamily="34" charset="0"/>
                </a:endParaRPr>
              </a:p>
              <a:p>
                <a:pPr marL="30480" marR="30480" lvl="0">
                  <a:lnSpc>
                    <a:spcPct val="150000"/>
                  </a:lnSpc>
                  <a:spcBef>
                    <a:spcPts val="100"/>
                  </a:spcBef>
                  <a:spcAft>
                    <a:spcPts val="100"/>
                  </a:spcAft>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Vậy các tứ giác </a:t>
                </a:r>
                <a14:m>
                  <m:oMath xmlns:m="http://schemas.openxmlformats.org/officeDocument/2006/math">
                    <m:sSub>
                      <m:sSubPr>
                        <m:ctrlPr>
                          <a:rPr lang="en-US" sz="3600" i="1">
                            <a:solidFill>
                              <a:srgbClr val="000000"/>
                            </a:solidFill>
                            <a:latin typeface="Cambria Math" panose="02040503050406030204" pitchFamily="18" charset="0"/>
                            <a:ea typeface="Calibri" panose="020F0502020204030204" pitchFamily="34" charset="0"/>
                          </a:rPr>
                        </m:ctrlPr>
                      </m:sSubPr>
                      <m:e>
                        <m:r>
                          <m:rPr>
                            <m:sty m:val="p"/>
                          </m:rPr>
                          <a:rPr lang="en-US" sz="3600">
                            <a:solidFill>
                              <a:srgbClr val="000000"/>
                            </a:solidFill>
                            <a:latin typeface="Cambria Math" panose="02040503050406030204" pitchFamily="18" charset="0"/>
                            <a:ea typeface="Calibri" panose="020F0502020204030204" pitchFamily="34" charset="0"/>
                          </a:rPr>
                          <m:t>A</m:t>
                        </m:r>
                      </m:e>
                      <m:sub>
                        <m:r>
                          <a:rPr lang="en-US" sz="3600">
                            <a:solidFill>
                              <a:srgbClr val="000000"/>
                            </a:solidFill>
                            <a:latin typeface="Cambria Math" panose="02040503050406030204" pitchFamily="18" charset="0"/>
                            <a:ea typeface="Calibri" panose="020F0502020204030204" pitchFamily="34" charset="0"/>
                          </a:rPr>
                          <m:t>1</m:t>
                        </m:r>
                      </m:sub>
                    </m:sSub>
                    <m:sSub>
                      <m:sSubPr>
                        <m:ctrlPr>
                          <a:rPr lang="en-US" sz="3600" i="1">
                            <a:solidFill>
                              <a:srgbClr val="000000"/>
                            </a:solidFill>
                            <a:latin typeface="Cambria Math" panose="02040503050406030204" pitchFamily="18" charset="0"/>
                            <a:ea typeface="Calibri" panose="020F0502020204030204" pitchFamily="34" charset="0"/>
                          </a:rPr>
                        </m:ctrlPr>
                      </m:sSubPr>
                      <m:e>
                        <m:r>
                          <m:rPr>
                            <m:sty m:val="p"/>
                          </m:rPr>
                          <a:rPr lang="en-US" sz="3600">
                            <a:solidFill>
                              <a:srgbClr val="000000"/>
                            </a:solidFill>
                            <a:latin typeface="Cambria Math" panose="02040503050406030204" pitchFamily="18" charset="0"/>
                            <a:ea typeface="Calibri" panose="020F0502020204030204" pitchFamily="34" charset="0"/>
                          </a:rPr>
                          <m:t>A</m:t>
                        </m:r>
                      </m:e>
                      <m:sub>
                        <m:r>
                          <a:rPr lang="en-US" sz="3600">
                            <a:solidFill>
                              <a:srgbClr val="000000"/>
                            </a:solidFill>
                            <a:latin typeface="Cambria Math" panose="02040503050406030204" pitchFamily="18" charset="0"/>
                            <a:ea typeface="Calibri" panose="020F0502020204030204" pitchFamily="34" charset="0"/>
                          </a:rPr>
                          <m:t>2</m:t>
                        </m:r>
                      </m:sub>
                    </m:sSub>
                    <m:sSub>
                      <m:sSubPr>
                        <m:ctrlPr>
                          <a:rPr lang="en-US" sz="3600" i="1">
                            <a:solidFill>
                              <a:srgbClr val="000000"/>
                            </a:solidFill>
                            <a:latin typeface="Cambria Math" panose="02040503050406030204" pitchFamily="18" charset="0"/>
                            <a:ea typeface="Calibri" panose="020F0502020204030204" pitchFamily="34" charset="0"/>
                          </a:rPr>
                        </m:ctrlPr>
                      </m:sSubPr>
                      <m:e>
                        <m:r>
                          <m:rPr>
                            <m:sty m:val="p"/>
                          </m:rPr>
                          <a:rPr lang="en-US" sz="3600">
                            <a:solidFill>
                              <a:srgbClr val="000000"/>
                            </a:solidFill>
                            <a:latin typeface="Cambria Math" panose="02040503050406030204" pitchFamily="18" charset="0"/>
                            <a:ea typeface="Calibri" panose="020F0502020204030204" pitchFamily="34" charset="0"/>
                          </a:rPr>
                          <m:t>A</m:t>
                        </m:r>
                      </m:e>
                      <m:sub>
                        <m:r>
                          <a:rPr lang="en-US" sz="3600">
                            <a:solidFill>
                              <a:srgbClr val="000000"/>
                            </a:solidFill>
                            <a:latin typeface="Cambria Math" panose="02040503050406030204" pitchFamily="18" charset="0"/>
                            <a:ea typeface="Calibri" panose="020F0502020204030204" pitchFamily="34" charset="0"/>
                          </a:rPr>
                          <m:t>2</m:t>
                        </m:r>
                      </m:sub>
                    </m:sSub>
                    <m:r>
                      <a:rPr lang="en-US" sz="3600">
                        <a:solidFill>
                          <a:srgbClr val="000000"/>
                        </a:solidFill>
                        <a:latin typeface="Cambria Math" panose="02040503050406030204" pitchFamily="18" charset="0"/>
                        <a:ea typeface="Calibri" panose="020F0502020204030204" pitchFamily="34" charset="0"/>
                      </a:rPr>
                      <m:t>’</m:t>
                    </m:r>
                    <m:sSub>
                      <m:sSubPr>
                        <m:ctrlPr>
                          <a:rPr lang="en-US" sz="3600" i="1">
                            <a:solidFill>
                              <a:srgbClr val="000000"/>
                            </a:solidFill>
                            <a:latin typeface="Cambria Math" panose="02040503050406030204" pitchFamily="18" charset="0"/>
                            <a:ea typeface="Calibri" panose="020F0502020204030204" pitchFamily="34" charset="0"/>
                          </a:rPr>
                        </m:ctrlPr>
                      </m:sSubPr>
                      <m:e>
                        <m:r>
                          <m:rPr>
                            <m:sty m:val="p"/>
                          </m:rPr>
                          <a:rPr lang="en-US" sz="3600">
                            <a:solidFill>
                              <a:srgbClr val="000000"/>
                            </a:solidFill>
                            <a:latin typeface="Cambria Math" panose="02040503050406030204" pitchFamily="18" charset="0"/>
                            <a:ea typeface="Calibri" panose="020F0502020204030204" pitchFamily="34" charset="0"/>
                          </a:rPr>
                          <m:t>A</m:t>
                        </m:r>
                      </m:e>
                      <m:sub>
                        <m:r>
                          <a:rPr lang="en-US" sz="3600">
                            <a:solidFill>
                              <a:srgbClr val="000000"/>
                            </a:solidFill>
                            <a:latin typeface="Cambria Math" panose="02040503050406030204" pitchFamily="18" charset="0"/>
                            <a:ea typeface="Calibri" panose="020F0502020204030204" pitchFamily="34" charset="0"/>
                          </a:rPr>
                          <m:t>1</m:t>
                        </m:r>
                      </m:sub>
                    </m:sSub>
                    <m:r>
                      <a:rPr lang="en-US" sz="3600">
                        <a:solidFill>
                          <a:srgbClr val="000000"/>
                        </a:solidFill>
                        <a:latin typeface="Cambria Math" panose="02040503050406030204" pitchFamily="18" charset="0"/>
                        <a:ea typeface="Calibri" panose="020F0502020204030204" pitchFamily="34" charset="0"/>
                      </a:rPr>
                      <m:t>’ ,</m:t>
                    </m:r>
                    <m:sSub>
                      <m:sSubPr>
                        <m:ctrlPr>
                          <a:rPr lang="en-US" sz="3600" i="1">
                            <a:solidFill>
                              <a:srgbClr val="000000"/>
                            </a:solidFill>
                            <a:latin typeface="Cambria Math" panose="02040503050406030204" pitchFamily="18" charset="0"/>
                            <a:ea typeface="Calibri" panose="020F0502020204030204" pitchFamily="34" charset="0"/>
                          </a:rPr>
                        </m:ctrlPr>
                      </m:sSubPr>
                      <m:e>
                        <m:r>
                          <m:rPr>
                            <m:sty m:val="p"/>
                          </m:rPr>
                          <a:rPr lang="en-US" sz="3600">
                            <a:solidFill>
                              <a:srgbClr val="000000"/>
                            </a:solidFill>
                            <a:latin typeface="Cambria Math" panose="02040503050406030204" pitchFamily="18" charset="0"/>
                            <a:ea typeface="Calibri" panose="020F0502020204030204" pitchFamily="34" charset="0"/>
                          </a:rPr>
                          <m:t>A</m:t>
                        </m:r>
                      </m:e>
                      <m:sub>
                        <m:r>
                          <a:rPr lang="en-US" sz="3600">
                            <a:solidFill>
                              <a:srgbClr val="000000"/>
                            </a:solidFill>
                            <a:latin typeface="Cambria Math" panose="02040503050406030204" pitchFamily="18" charset="0"/>
                            <a:ea typeface="Calibri" panose="020F0502020204030204" pitchFamily="34" charset="0"/>
                          </a:rPr>
                          <m:t>2</m:t>
                        </m:r>
                      </m:sub>
                    </m:sSub>
                    <m:sSub>
                      <m:sSubPr>
                        <m:ctrlPr>
                          <a:rPr lang="en-US" sz="3600" i="1">
                            <a:solidFill>
                              <a:srgbClr val="000000"/>
                            </a:solidFill>
                            <a:latin typeface="Cambria Math" panose="02040503050406030204" pitchFamily="18" charset="0"/>
                            <a:ea typeface="Calibri" panose="020F0502020204030204" pitchFamily="34" charset="0"/>
                          </a:rPr>
                        </m:ctrlPr>
                      </m:sSubPr>
                      <m:e>
                        <m:r>
                          <m:rPr>
                            <m:sty m:val="p"/>
                          </m:rPr>
                          <a:rPr lang="en-US" sz="3600">
                            <a:solidFill>
                              <a:srgbClr val="000000"/>
                            </a:solidFill>
                            <a:latin typeface="Cambria Math" panose="02040503050406030204" pitchFamily="18" charset="0"/>
                            <a:ea typeface="Calibri" panose="020F0502020204030204" pitchFamily="34" charset="0"/>
                          </a:rPr>
                          <m:t>A</m:t>
                        </m:r>
                      </m:e>
                      <m:sub>
                        <m:r>
                          <a:rPr lang="en-US" sz="3600">
                            <a:solidFill>
                              <a:srgbClr val="000000"/>
                            </a:solidFill>
                            <a:latin typeface="Cambria Math" panose="02040503050406030204" pitchFamily="18" charset="0"/>
                            <a:ea typeface="Calibri" panose="020F0502020204030204" pitchFamily="34" charset="0"/>
                          </a:rPr>
                          <m:t>3</m:t>
                        </m:r>
                      </m:sub>
                    </m:sSub>
                    <m:sSub>
                      <m:sSubPr>
                        <m:ctrlPr>
                          <a:rPr lang="en-US" sz="3600" i="1">
                            <a:solidFill>
                              <a:srgbClr val="000000"/>
                            </a:solidFill>
                            <a:latin typeface="Cambria Math" panose="02040503050406030204" pitchFamily="18" charset="0"/>
                            <a:ea typeface="Calibri" panose="020F0502020204030204" pitchFamily="34" charset="0"/>
                          </a:rPr>
                        </m:ctrlPr>
                      </m:sSubPr>
                      <m:e>
                        <m:r>
                          <m:rPr>
                            <m:sty m:val="p"/>
                          </m:rPr>
                          <a:rPr lang="en-US" sz="3600">
                            <a:solidFill>
                              <a:srgbClr val="000000"/>
                            </a:solidFill>
                            <a:latin typeface="Cambria Math" panose="02040503050406030204" pitchFamily="18" charset="0"/>
                            <a:ea typeface="Calibri" panose="020F0502020204030204" pitchFamily="34" charset="0"/>
                          </a:rPr>
                          <m:t>A</m:t>
                        </m:r>
                      </m:e>
                      <m:sub>
                        <m:r>
                          <a:rPr lang="en-US" sz="3600">
                            <a:solidFill>
                              <a:srgbClr val="000000"/>
                            </a:solidFill>
                            <a:latin typeface="Cambria Math" panose="02040503050406030204" pitchFamily="18" charset="0"/>
                            <a:ea typeface="Calibri" panose="020F0502020204030204" pitchFamily="34" charset="0"/>
                          </a:rPr>
                          <m:t>3</m:t>
                        </m:r>
                      </m:sub>
                    </m:sSub>
                    <m:r>
                      <a:rPr lang="en-US" sz="3600">
                        <a:solidFill>
                          <a:srgbClr val="000000"/>
                        </a:solidFill>
                        <a:latin typeface="Cambria Math" panose="02040503050406030204" pitchFamily="18" charset="0"/>
                        <a:ea typeface="Calibri" panose="020F0502020204030204" pitchFamily="34" charset="0"/>
                      </a:rPr>
                      <m:t>’</m:t>
                    </m:r>
                    <m:sSub>
                      <m:sSubPr>
                        <m:ctrlPr>
                          <a:rPr lang="en-US" sz="3600" i="1">
                            <a:solidFill>
                              <a:srgbClr val="000000"/>
                            </a:solidFill>
                            <a:latin typeface="Cambria Math" panose="02040503050406030204" pitchFamily="18" charset="0"/>
                            <a:ea typeface="Calibri" panose="020F0502020204030204" pitchFamily="34" charset="0"/>
                          </a:rPr>
                        </m:ctrlPr>
                      </m:sSubPr>
                      <m:e>
                        <m:r>
                          <m:rPr>
                            <m:sty m:val="p"/>
                          </m:rPr>
                          <a:rPr lang="en-US" sz="3600">
                            <a:solidFill>
                              <a:srgbClr val="000000"/>
                            </a:solidFill>
                            <a:latin typeface="Cambria Math" panose="02040503050406030204" pitchFamily="18" charset="0"/>
                            <a:ea typeface="Calibri" panose="020F0502020204030204" pitchFamily="34" charset="0"/>
                          </a:rPr>
                          <m:t>A</m:t>
                        </m:r>
                      </m:e>
                      <m:sub>
                        <m:r>
                          <a:rPr lang="en-US" sz="3600">
                            <a:solidFill>
                              <a:srgbClr val="000000"/>
                            </a:solidFill>
                            <a:latin typeface="Cambria Math" panose="02040503050406030204" pitchFamily="18" charset="0"/>
                            <a:ea typeface="Calibri" panose="020F0502020204030204" pitchFamily="34" charset="0"/>
                          </a:rPr>
                          <m:t>2</m:t>
                        </m:r>
                      </m:sub>
                    </m:sSub>
                    <m:r>
                      <a:rPr lang="en-US" sz="3600">
                        <a:solidFill>
                          <a:srgbClr val="000000"/>
                        </a:solidFill>
                        <a:latin typeface="Cambria Math" panose="02040503050406030204" pitchFamily="18" charset="0"/>
                        <a:ea typeface="Calibri" panose="020F0502020204030204" pitchFamily="34" charset="0"/>
                      </a:rPr>
                      <m:t>’, …, </m:t>
                    </m:r>
                    <m:sSub>
                      <m:sSubPr>
                        <m:ctrlPr>
                          <a:rPr lang="en-US" sz="3600" i="1">
                            <a:solidFill>
                              <a:srgbClr val="000000"/>
                            </a:solidFill>
                            <a:latin typeface="Cambria Math" panose="02040503050406030204" pitchFamily="18" charset="0"/>
                            <a:ea typeface="Calibri" panose="020F0502020204030204" pitchFamily="34" charset="0"/>
                          </a:rPr>
                        </m:ctrlPr>
                      </m:sSubPr>
                      <m:e>
                        <m:r>
                          <m:rPr>
                            <m:sty m:val="p"/>
                          </m:rPr>
                          <a:rPr lang="en-US" sz="3600">
                            <a:solidFill>
                              <a:srgbClr val="000000"/>
                            </a:solidFill>
                            <a:latin typeface="Cambria Math" panose="02040503050406030204" pitchFamily="18" charset="0"/>
                            <a:ea typeface="Calibri" panose="020F0502020204030204" pitchFamily="34" charset="0"/>
                          </a:rPr>
                          <m:t>A</m:t>
                        </m:r>
                      </m:e>
                      <m:sub>
                        <m:r>
                          <m:rPr>
                            <m:sty m:val="p"/>
                          </m:rPr>
                          <a:rPr lang="en-US" sz="3600">
                            <a:solidFill>
                              <a:srgbClr val="000000"/>
                            </a:solidFill>
                            <a:latin typeface="Cambria Math" panose="02040503050406030204" pitchFamily="18" charset="0"/>
                            <a:ea typeface="Calibri" panose="020F0502020204030204" pitchFamily="34" charset="0"/>
                          </a:rPr>
                          <m:t>n</m:t>
                        </m:r>
                      </m:sub>
                    </m:sSub>
                    <m:sSub>
                      <m:sSubPr>
                        <m:ctrlPr>
                          <a:rPr lang="en-US" sz="3600" i="1">
                            <a:solidFill>
                              <a:srgbClr val="000000"/>
                            </a:solidFill>
                            <a:latin typeface="Cambria Math" panose="02040503050406030204" pitchFamily="18" charset="0"/>
                            <a:ea typeface="Calibri" panose="020F0502020204030204" pitchFamily="34" charset="0"/>
                          </a:rPr>
                        </m:ctrlPr>
                      </m:sSubPr>
                      <m:e>
                        <m:r>
                          <m:rPr>
                            <m:sty m:val="p"/>
                          </m:rPr>
                          <a:rPr lang="en-US" sz="3600">
                            <a:solidFill>
                              <a:srgbClr val="000000"/>
                            </a:solidFill>
                            <a:latin typeface="Cambria Math" panose="02040503050406030204" pitchFamily="18" charset="0"/>
                            <a:ea typeface="Calibri" panose="020F0502020204030204" pitchFamily="34" charset="0"/>
                          </a:rPr>
                          <m:t>A</m:t>
                        </m:r>
                      </m:e>
                      <m:sub>
                        <m:r>
                          <a:rPr lang="en-US" sz="3600">
                            <a:solidFill>
                              <a:srgbClr val="000000"/>
                            </a:solidFill>
                            <a:latin typeface="Cambria Math" panose="02040503050406030204" pitchFamily="18" charset="0"/>
                            <a:ea typeface="Calibri" panose="020F0502020204030204" pitchFamily="34" charset="0"/>
                          </a:rPr>
                          <m:t>1</m:t>
                        </m:r>
                      </m:sub>
                    </m:sSub>
                    <m:sSub>
                      <m:sSubPr>
                        <m:ctrlPr>
                          <a:rPr lang="en-US" sz="3600" i="1">
                            <a:solidFill>
                              <a:srgbClr val="000000"/>
                            </a:solidFill>
                            <a:latin typeface="Cambria Math" panose="02040503050406030204" pitchFamily="18" charset="0"/>
                            <a:ea typeface="Calibri" panose="020F0502020204030204" pitchFamily="34" charset="0"/>
                          </a:rPr>
                        </m:ctrlPr>
                      </m:sSubPr>
                      <m:e>
                        <m:r>
                          <m:rPr>
                            <m:sty m:val="p"/>
                          </m:rPr>
                          <a:rPr lang="en-US" sz="3600">
                            <a:solidFill>
                              <a:srgbClr val="000000"/>
                            </a:solidFill>
                            <a:latin typeface="Cambria Math" panose="02040503050406030204" pitchFamily="18" charset="0"/>
                            <a:ea typeface="Calibri" panose="020F0502020204030204" pitchFamily="34" charset="0"/>
                          </a:rPr>
                          <m:t>A</m:t>
                        </m:r>
                      </m:e>
                      <m:sub>
                        <m:r>
                          <a:rPr lang="en-US" sz="3600">
                            <a:solidFill>
                              <a:srgbClr val="000000"/>
                            </a:solidFill>
                            <a:latin typeface="Cambria Math" panose="02040503050406030204" pitchFamily="18" charset="0"/>
                            <a:ea typeface="Calibri" panose="020F0502020204030204" pitchFamily="34" charset="0"/>
                          </a:rPr>
                          <m:t>1</m:t>
                        </m:r>
                      </m:sub>
                    </m:sSub>
                    <m:r>
                      <a:rPr lang="en-US" sz="3600">
                        <a:solidFill>
                          <a:srgbClr val="000000"/>
                        </a:solidFill>
                        <a:latin typeface="Cambria Math" panose="02040503050406030204" pitchFamily="18" charset="0"/>
                        <a:ea typeface="Calibri" panose="020F0502020204030204" pitchFamily="34" charset="0"/>
                      </a:rPr>
                      <m:t>’</m:t>
                    </m:r>
                    <m:sSub>
                      <m:sSubPr>
                        <m:ctrlPr>
                          <a:rPr lang="en-US" sz="3600" i="1">
                            <a:solidFill>
                              <a:srgbClr val="000000"/>
                            </a:solidFill>
                            <a:latin typeface="Cambria Math" panose="02040503050406030204" pitchFamily="18" charset="0"/>
                            <a:ea typeface="Calibri" panose="020F0502020204030204" pitchFamily="34" charset="0"/>
                          </a:rPr>
                        </m:ctrlPr>
                      </m:sSubPr>
                      <m:e>
                        <m:r>
                          <m:rPr>
                            <m:sty m:val="p"/>
                          </m:rPr>
                          <a:rPr lang="en-US" sz="3600">
                            <a:solidFill>
                              <a:srgbClr val="000000"/>
                            </a:solidFill>
                            <a:latin typeface="Cambria Math" panose="02040503050406030204" pitchFamily="18" charset="0"/>
                            <a:ea typeface="Calibri" panose="020F0502020204030204" pitchFamily="34" charset="0"/>
                          </a:rPr>
                          <m:t>A</m:t>
                        </m:r>
                      </m:e>
                      <m:sub>
                        <m:r>
                          <m:rPr>
                            <m:sty m:val="p"/>
                          </m:rPr>
                          <a:rPr lang="en-US" sz="3600">
                            <a:solidFill>
                              <a:srgbClr val="000000"/>
                            </a:solidFill>
                            <a:latin typeface="Cambria Math" panose="02040503050406030204" pitchFamily="18" charset="0"/>
                            <a:ea typeface="Calibri" panose="020F0502020204030204" pitchFamily="34" charset="0"/>
                          </a:rPr>
                          <m:t>n</m:t>
                        </m:r>
                      </m:sub>
                    </m:sSub>
                    <m:r>
                      <a:rPr lang="en-US" sz="3600">
                        <a:solidFill>
                          <a:srgbClr val="000000"/>
                        </a:solidFill>
                        <a:latin typeface="Cambria Math" panose="02040503050406030204" pitchFamily="18" charset="0"/>
                        <a:ea typeface="Calibri" panose="020F0502020204030204" pitchFamily="34" charset="0"/>
                      </a:rPr>
                      <m:t>’</m:t>
                    </m:r>
                  </m:oMath>
                </a14:m>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 là những hình bình hành.</a:t>
                </a:r>
                <a:endParaRPr lang="en-US" sz="36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762000" y="6647329"/>
                <a:ext cx="16563113" cy="2610971"/>
              </a:xfrm>
              <a:prstGeom prst="rect">
                <a:avLst/>
              </a:prstGeom>
              <a:blipFill>
                <a:blip r:embed="rId10"/>
                <a:stretch>
                  <a:fillRect l="-920" r="-920" b="-3730"/>
                </a:stretch>
              </a:blipFill>
            </p:spPr>
            <p:txBody>
              <a:bodyPr/>
              <a:lstStyle/>
              <a:p>
                <a:r>
                  <a:rPr lang="en-US">
                    <a:noFill/>
                  </a:rPr>
                  <a:t> </a:t>
                </a:r>
              </a:p>
            </p:txBody>
          </p:sp>
        </mc:Fallback>
      </mc:AlternateContent>
    </p:spTree>
    <p:extLst>
      <p:ext uri="{BB962C8B-B14F-4D97-AF65-F5344CB8AC3E}">
        <p14:creationId xmlns:p14="http://schemas.microsoft.com/office/powerpoint/2010/main" val="866568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7" dur="500"/>
                                        <p:tgtEl>
                                          <p:spTgt spid="7">
                                            <p:txEl>
                                              <p:pRg st="0" end="0"/>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randombar(horizontal)">
                                      <p:cBhvr>
                                        <p:cTn id="20" dur="500"/>
                                        <p:tgtEl>
                                          <p:spTgt spid="7">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wipe(down)">
                                      <p:cBhvr>
                                        <p:cTn id="25" dur="500"/>
                                        <p:tgtEl>
                                          <p:spTgt spid="7">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xEl>
                                              <p:pRg st="3" end="3"/>
                                            </p:txEl>
                                          </p:spTgt>
                                        </p:tgtEl>
                                        <p:attrNameLst>
                                          <p:attrName>style.visibility</p:attrName>
                                        </p:attrNameLst>
                                      </p:cBhvr>
                                      <p:to>
                                        <p:strVal val="visible"/>
                                      </p:to>
                                    </p:set>
                                    <p:animEffect transition="in" filter="fade">
                                      <p:cBhvr>
                                        <p:cTn id="30" dur="500"/>
                                        <p:tgtEl>
                                          <p:spTgt spid="7">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wipe(left)">
                                      <p:cBhvr>
                                        <p:cTn id="35" dur="500"/>
                                        <p:tgtEl>
                                          <p:spTgt spid="7">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3">
                                            <p:txEl>
                                              <p:pRg st="0" end="0"/>
                                            </p:txEl>
                                          </p:spTgt>
                                        </p:tgtEl>
                                        <p:attrNameLst>
                                          <p:attrName>style.visibility</p:attrName>
                                        </p:attrNameLst>
                                      </p:cBhvr>
                                      <p:to>
                                        <p:strVal val="visible"/>
                                      </p:to>
                                    </p:set>
                                    <p:animEffect transition="in" filter="randombar(horizontal)">
                                      <p:cBhvr>
                                        <p:cTn id="40" dur="500"/>
                                        <p:tgtEl>
                                          <p:spTgt spid="3">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3">
                                            <p:txEl>
                                              <p:pRg st="1" end="1"/>
                                            </p:txEl>
                                          </p:spTgt>
                                        </p:tgtEl>
                                        <p:attrNameLst>
                                          <p:attrName>style.visibility</p:attrName>
                                        </p:attrNameLst>
                                      </p:cBhvr>
                                      <p:to>
                                        <p:strVal val="visible"/>
                                      </p:to>
                                    </p:set>
                                    <p:animEffect transition="in" filter="wipe(down)">
                                      <p:cBhvr>
                                        <p:cTn id="4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304800" y="338728"/>
            <a:ext cx="17678399" cy="9605372"/>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57006">
            <a:off x="16880683" y="8780682"/>
            <a:ext cx="906242" cy="1367913"/>
          </a:xfrm>
          <a:prstGeom prst="rect">
            <a:avLst/>
          </a:prstGeom>
        </p:spPr>
      </p:pic>
      <p:sp>
        <p:nvSpPr>
          <p:cNvPr id="21" name="Rectangle 20"/>
          <p:cNvSpPr/>
          <p:nvPr/>
        </p:nvSpPr>
        <p:spPr>
          <a:xfrm>
            <a:off x="1896398" y="1023799"/>
            <a:ext cx="1905000" cy="969496"/>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3800" b="1" i="0" u="sng"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Giải:</a:t>
            </a:r>
            <a:endParaRPr kumimoji="0" lang="en-US" sz="3800" b="1" i="0" u="sng"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Rectangle 6"/>
              <p:cNvSpPr/>
              <p:nvPr/>
            </p:nvSpPr>
            <p:spPr>
              <a:xfrm>
                <a:off x="1860303" y="2336195"/>
                <a:ext cx="8229599" cy="5509200"/>
              </a:xfrm>
              <a:prstGeom prst="rect">
                <a:avLst/>
              </a:prstGeom>
            </p:spPr>
            <p:txBody>
              <a:bodyPr wrap="square">
                <a:spAutoFit/>
              </a:bodyPr>
              <a:lstStyle/>
              <a:p>
                <a:pPr marL="30480" marR="30480" algn="just">
                  <a:lnSpc>
                    <a:spcPct val="150000"/>
                  </a:lnSpc>
                  <a:spcBef>
                    <a:spcPts val="600"/>
                  </a:spcBef>
                  <a:spcAft>
                    <a:spcPts val="600"/>
                  </a:spcAft>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b) Theo câu a, </a:t>
                </a:r>
                <a14:m>
                  <m:oMath xmlns:m="http://schemas.openxmlformats.org/officeDocument/2006/math">
                    <m:sSub>
                      <m:sSubPr>
                        <m:ctrlPr>
                          <a:rPr lang="en-US" sz="3800" i="1">
                            <a:solidFill>
                              <a:srgbClr val="000000"/>
                            </a:solidFill>
                            <a:effectLst/>
                            <a:latin typeface="Cambria Math" panose="02040503050406030204" pitchFamily="18" charset="0"/>
                            <a:ea typeface="Calibri" panose="020F0502020204030204" pitchFamily="34" charset="0"/>
                          </a:rPr>
                        </m:ctrlPr>
                      </m:sSubPr>
                      <m:e>
                        <m:r>
                          <a:rPr lang="en-US" sz="3800" i="1">
                            <a:solidFill>
                              <a:srgbClr val="000000"/>
                            </a:solidFill>
                            <a:effectLst/>
                            <a:latin typeface="Cambria Math" panose="02040503050406030204" pitchFamily="18" charset="0"/>
                            <a:ea typeface="Calibri" panose="020F0502020204030204" pitchFamily="34" charset="0"/>
                          </a:rPr>
                          <m:t>𝐴</m:t>
                        </m:r>
                      </m:e>
                      <m:sub>
                        <m:r>
                          <a:rPr lang="en-US" sz="3800" i="1">
                            <a:solidFill>
                              <a:srgbClr val="000000"/>
                            </a:solidFill>
                            <a:effectLst/>
                            <a:latin typeface="Cambria Math" panose="02040503050406030204" pitchFamily="18" charset="0"/>
                            <a:ea typeface="Calibri" panose="020F0502020204030204" pitchFamily="34" charset="0"/>
                          </a:rPr>
                          <m:t>1</m:t>
                        </m:r>
                      </m:sub>
                    </m:sSub>
                    <m:sSub>
                      <m:sSubPr>
                        <m:ctrlPr>
                          <a:rPr lang="en-US" sz="3800" i="1">
                            <a:solidFill>
                              <a:srgbClr val="000000"/>
                            </a:solidFill>
                            <a:effectLst/>
                            <a:latin typeface="Cambria Math" panose="02040503050406030204" pitchFamily="18" charset="0"/>
                            <a:ea typeface="Calibri" panose="020F0502020204030204" pitchFamily="34" charset="0"/>
                          </a:rPr>
                        </m:ctrlPr>
                      </m:sSubPr>
                      <m:e>
                        <m:r>
                          <a:rPr lang="en-US" sz="3800" i="1">
                            <a:solidFill>
                              <a:srgbClr val="000000"/>
                            </a:solidFill>
                            <a:effectLst/>
                            <a:latin typeface="Cambria Math" panose="02040503050406030204" pitchFamily="18" charset="0"/>
                            <a:ea typeface="Calibri" panose="020F0502020204030204" pitchFamily="34" charset="0"/>
                          </a:rPr>
                          <m:t>𝐴</m:t>
                        </m:r>
                      </m:e>
                      <m:sub>
                        <m:r>
                          <a:rPr lang="en-US" sz="3800" i="1">
                            <a:solidFill>
                              <a:srgbClr val="000000"/>
                            </a:solidFill>
                            <a:effectLst/>
                            <a:latin typeface="Cambria Math" panose="02040503050406030204" pitchFamily="18" charset="0"/>
                            <a:ea typeface="Calibri" panose="020F0502020204030204" pitchFamily="34" charset="0"/>
                          </a:rPr>
                          <m:t>2</m:t>
                        </m:r>
                      </m:sub>
                    </m:sSub>
                    <m:sSub>
                      <m:sSubPr>
                        <m:ctrlPr>
                          <a:rPr lang="en-US" sz="3800" i="1">
                            <a:solidFill>
                              <a:srgbClr val="000000"/>
                            </a:solidFill>
                            <a:effectLst/>
                            <a:latin typeface="Cambria Math" panose="02040503050406030204" pitchFamily="18" charset="0"/>
                            <a:ea typeface="Calibri" panose="020F0502020204030204" pitchFamily="34" charset="0"/>
                          </a:rPr>
                        </m:ctrlPr>
                      </m:sSubPr>
                      <m:e>
                        <m:r>
                          <a:rPr lang="en-US" sz="3800" i="1">
                            <a:solidFill>
                              <a:srgbClr val="000000"/>
                            </a:solidFill>
                            <a:effectLst/>
                            <a:latin typeface="Cambria Math" panose="02040503050406030204" pitchFamily="18" charset="0"/>
                            <a:ea typeface="Calibri" panose="020F0502020204030204" pitchFamily="34" charset="0"/>
                          </a:rPr>
                          <m:t>𝐴</m:t>
                        </m:r>
                      </m:e>
                      <m:sub>
                        <m:r>
                          <a:rPr lang="en-US" sz="3800" i="1">
                            <a:solidFill>
                              <a:srgbClr val="000000"/>
                            </a:solidFill>
                            <a:effectLst/>
                            <a:latin typeface="Cambria Math" panose="02040503050406030204" pitchFamily="18" charset="0"/>
                            <a:ea typeface="Calibri" panose="020F0502020204030204" pitchFamily="34" charset="0"/>
                          </a:rPr>
                          <m:t>2</m:t>
                        </m:r>
                      </m:sub>
                    </m:sSub>
                    <m:r>
                      <a:rPr lang="en-US" sz="3800" i="1">
                        <a:solidFill>
                          <a:srgbClr val="000000"/>
                        </a:solidFill>
                        <a:effectLst/>
                        <a:latin typeface="Cambria Math" panose="02040503050406030204" pitchFamily="18" charset="0"/>
                        <a:ea typeface="Calibri" panose="020F0502020204030204" pitchFamily="34" charset="0"/>
                      </a:rPr>
                      <m:t>’</m:t>
                    </m:r>
                    <m:sSub>
                      <m:sSubPr>
                        <m:ctrlPr>
                          <a:rPr lang="en-US" sz="3800" i="1">
                            <a:solidFill>
                              <a:srgbClr val="000000"/>
                            </a:solidFill>
                            <a:effectLst/>
                            <a:latin typeface="Cambria Math" panose="02040503050406030204" pitchFamily="18" charset="0"/>
                            <a:ea typeface="Calibri" panose="020F0502020204030204" pitchFamily="34" charset="0"/>
                          </a:rPr>
                        </m:ctrlPr>
                      </m:sSubPr>
                      <m:e>
                        <m:r>
                          <a:rPr lang="en-US" sz="3800" i="1">
                            <a:solidFill>
                              <a:srgbClr val="000000"/>
                            </a:solidFill>
                            <a:effectLst/>
                            <a:latin typeface="Cambria Math" panose="02040503050406030204" pitchFamily="18" charset="0"/>
                            <a:ea typeface="Calibri" panose="020F0502020204030204" pitchFamily="34" charset="0"/>
                          </a:rPr>
                          <m:t>𝐴</m:t>
                        </m:r>
                      </m:e>
                      <m:sub>
                        <m:r>
                          <a:rPr lang="en-US" sz="3800" i="1">
                            <a:solidFill>
                              <a:srgbClr val="000000"/>
                            </a:solidFill>
                            <a:effectLst/>
                            <a:latin typeface="Cambria Math" panose="02040503050406030204" pitchFamily="18" charset="0"/>
                            <a:ea typeface="Calibri" panose="020F0502020204030204" pitchFamily="34" charset="0"/>
                          </a:rPr>
                          <m:t>1</m:t>
                        </m:r>
                      </m:sub>
                    </m:sSub>
                    <m:r>
                      <a:rPr lang="en-US" sz="3800" i="1">
                        <a:solidFill>
                          <a:srgbClr val="000000"/>
                        </a:solidFill>
                        <a:effectLst/>
                        <a:latin typeface="Cambria Math" panose="02040503050406030204" pitchFamily="18" charset="0"/>
                        <a:ea typeface="Calibri" panose="020F0502020204030204" pitchFamily="34" charset="0"/>
                      </a:rPr>
                      <m:t>’</m:t>
                    </m:r>
                    <m:r>
                      <a:rPr lang="en-US" sz="3800">
                        <a:solidFill>
                          <a:srgbClr val="000000"/>
                        </a:solidFill>
                        <a:effectLst/>
                        <a:latin typeface="Cambria Math" panose="02040503050406030204" pitchFamily="18" charset="0"/>
                        <a:ea typeface="Calibri" panose="020F0502020204030204" pitchFamily="34" charset="0"/>
                      </a:rPr>
                      <m:t>  </m:t>
                    </m:r>
                  </m:oMath>
                </a14:m>
                <a:r>
                  <a:rPr lang="en-US" sz="3800">
                    <a:solidFill>
                      <a:srgbClr val="000000"/>
                    </a:solidFill>
                    <a:effectLst/>
                    <a:latin typeface="Arial" panose="020B0604020202020204" pitchFamily="34" charset="0"/>
                    <a:ea typeface="Calibri" panose="020F0502020204030204" pitchFamily="34" charset="0"/>
                    <a:cs typeface="Arial" panose="020B0604020202020204" pitchFamily="34" charset="0"/>
                  </a:rPr>
                  <a:t>là hình bình hành nên </a:t>
                </a:r>
                <a14:m>
                  <m:oMath xmlns:m="http://schemas.openxmlformats.org/officeDocument/2006/math">
                    <m:sSub>
                      <m:sSubPr>
                        <m:ctrlPr>
                          <a:rPr lang="en-US" sz="3800" i="1">
                            <a:solidFill>
                              <a:srgbClr val="000000"/>
                            </a:solidFill>
                            <a:effectLst/>
                            <a:latin typeface="Cambria Math" panose="02040503050406030204" pitchFamily="18" charset="0"/>
                            <a:ea typeface="Calibri" panose="020F0502020204030204" pitchFamily="34" charset="0"/>
                          </a:rPr>
                        </m:ctrlPr>
                      </m:sSubPr>
                      <m:e>
                        <m:r>
                          <a:rPr lang="en-US" sz="3800" i="1">
                            <a:solidFill>
                              <a:srgbClr val="000000"/>
                            </a:solidFill>
                            <a:effectLst/>
                            <a:latin typeface="Cambria Math" panose="02040503050406030204" pitchFamily="18" charset="0"/>
                            <a:ea typeface="Calibri" panose="020F0502020204030204" pitchFamily="34" charset="0"/>
                          </a:rPr>
                          <m:t>𝐴</m:t>
                        </m:r>
                      </m:e>
                      <m:sub>
                        <m:r>
                          <a:rPr lang="en-US" sz="3800" i="1">
                            <a:solidFill>
                              <a:srgbClr val="000000"/>
                            </a:solidFill>
                            <a:effectLst/>
                            <a:latin typeface="Cambria Math" panose="02040503050406030204" pitchFamily="18" charset="0"/>
                            <a:ea typeface="Calibri" panose="020F0502020204030204" pitchFamily="34" charset="0"/>
                          </a:rPr>
                          <m:t>1</m:t>
                        </m:r>
                      </m:sub>
                    </m:sSub>
                    <m:sSub>
                      <m:sSubPr>
                        <m:ctrlPr>
                          <a:rPr lang="en-US" sz="3800" i="1">
                            <a:solidFill>
                              <a:srgbClr val="000000"/>
                            </a:solidFill>
                            <a:effectLst/>
                            <a:latin typeface="Cambria Math" panose="02040503050406030204" pitchFamily="18" charset="0"/>
                            <a:ea typeface="Calibri" panose="020F0502020204030204" pitchFamily="34" charset="0"/>
                          </a:rPr>
                        </m:ctrlPr>
                      </m:sSubPr>
                      <m:e>
                        <m:r>
                          <a:rPr lang="en-US" sz="3800" i="1">
                            <a:solidFill>
                              <a:srgbClr val="000000"/>
                            </a:solidFill>
                            <a:effectLst/>
                            <a:latin typeface="Cambria Math" panose="02040503050406030204" pitchFamily="18" charset="0"/>
                            <a:ea typeface="Calibri" panose="020F0502020204030204" pitchFamily="34" charset="0"/>
                          </a:rPr>
                          <m:t>𝐴</m:t>
                        </m:r>
                      </m:e>
                      <m:sub>
                        <m:r>
                          <a:rPr lang="en-US" sz="3800" i="1">
                            <a:solidFill>
                              <a:srgbClr val="000000"/>
                            </a:solidFill>
                            <a:effectLst/>
                            <a:latin typeface="Cambria Math" panose="02040503050406030204" pitchFamily="18" charset="0"/>
                            <a:ea typeface="Calibri" panose="020F0502020204030204" pitchFamily="34" charset="0"/>
                          </a:rPr>
                          <m:t>2</m:t>
                        </m:r>
                      </m:sub>
                    </m:sSub>
                    <m:r>
                      <a:rPr lang="en-US" sz="3800" i="1">
                        <a:solidFill>
                          <a:srgbClr val="000000"/>
                        </a:solidFill>
                        <a:effectLst/>
                        <a:latin typeface="Cambria Math" panose="02040503050406030204" pitchFamily="18" charset="0"/>
                        <a:ea typeface="Calibri" panose="020F0502020204030204" pitchFamily="34" charset="0"/>
                      </a:rPr>
                      <m:t> = </m:t>
                    </m:r>
                    <m:sSub>
                      <m:sSubPr>
                        <m:ctrlPr>
                          <a:rPr lang="en-US" sz="3800" i="1">
                            <a:solidFill>
                              <a:srgbClr val="000000"/>
                            </a:solidFill>
                            <a:effectLst/>
                            <a:latin typeface="Cambria Math" panose="02040503050406030204" pitchFamily="18" charset="0"/>
                            <a:ea typeface="Calibri" panose="020F0502020204030204" pitchFamily="34" charset="0"/>
                          </a:rPr>
                        </m:ctrlPr>
                      </m:sSubPr>
                      <m:e>
                        <m:r>
                          <a:rPr lang="en-US" sz="3800" i="1">
                            <a:solidFill>
                              <a:srgbClr val="000000"/>
                            </a:solidFill>
                            <a:effectLst/>
                            <a:latin typeface="Cambria Math" panose="02040503050406030204" pitchFamily="18" charset="0"/>
                            <a:ea typeface="Calibri" panose="020F0502020204030204" pitchFamily="34" charset="0"/>
                          </a:rPr>
                          <m:t>𝐴</m:t>
                        </m:r>
                      </m:e>
                      <m:sub>
                        <m:r>
                          <a:rPr lang="en-US" sz="3800" i="1">
                            <a:solidFill>
                              <a:srgbClr val="000000"/>
                            </a:solidFill>
                            <a:effectLst/>
                            <a:latin typeface="Cambria Math" panose="02040503050406030204" pitchFamily="18" charset="0"/>
                            <a:ea typeface="Calibri" panose="020F0502020204030204" pitchFamily="34" charset="0"/>
                          </a:rPr>
                          <m:t>1</m:t>
                        </m:r>
                      </m:sub>
                    </m:sSub>
                    <m:r>
                      <a:rPr lang="en-US" sz="3800" i="1">
                        <a:solidFill>
                          <a:srgbClr val="000000"/>
                        </a:solidFill>
                        <a:effectLst/>
                        <a:latin typeface="Cambria Math" panose="02040503050406030204" pitchFamily="18" charset="0"/>
                        <a:ea typeface="Calibri" panose="020F0502020204030204" pitchFamily="34" charset="0"/>
                      </a:rPr>
                      <m:t>’</m:t>
                    </m:r>
                    <m:sSub>
                      <m:sSubPr>
                        <m:ctrlPr>
                          <a:rPr lang="en-US" sz="3800" i="1">
                            <a:solidFill>
                              <a:srgbClr val="000000"/>
                            </a:solidFill>
                            <a:effectLst/>
                            <a:latin typeface="Cambria Math" panose="02040503050406030204" pitchFamily="18" charset="0"/>
                            <a:ea typeface="Calibri" panose="020F0502020204030204" pitchFamily="34" charset="0"/>
                          </a:rPr>
                        </m:ctrlPr>
                      </m:sSubPr>
                      <m:e>
                        <m:r>
                          <a:rPr lang="en-US" sz="3800" i="1">
                            <a:solidFill>
                              <a:srgbClr val="000000"/>
                            </a:solidFill>
                            <a:effectLst/>
                            <a:latin typeface="Cambria Math" panose="02040503050406030204" pitchFamily="18" charset="0"/>
                            <a:ea typeface="Calibri" panose="020F0502020204030204" pitchFamily="34" charset="0"/>
                          </a:rPr>
                          <m:t>𝐴</m:t>
                        </m:r>
                      </m:e>
                      <m:sub>
                        <m:r>
                          <a:rPr lang="en-US" sz="3800" i="1">
                            <a:solidFill>
                              <a:srgbClr val="000000"/>
                            </a:solidFill>
                            <a:effectLst/>
                            <a:latin typeface="Cambria Math" panose="02040503050406030204" pitchFamily="18" charset="0"/>
                            <a:ea typeface="Calibri" panose="020F0502020204030204" pitchFamily="34" charset="0"/>
                          </a:rPr>
                          <m:t>2</m:t>
                        </m:r>
                      </m:sub>
                    </m:sSub>
                    <m:r>
                      <a:rPr lang="en-US" sz="3800" i="1">
                        <a:solidFill>
                          <a:srgbClr val="000000"/>
                        </a:solidFill>
                        <a:effectLst/>
                        <a:latin typeface="Cambria Math" panose="02040503050406030204" pitchFamily="18" charset="0"/>
                        <a:ea typeface="Calibri" panose="020F0502020204030204" pitchFamily="34" charset="0"/>
                      </a:rPr>
                      <m:t>’</m:t>
                    </m:r>
                  </m:oMath>
                </a14:m>
                <a:endParaRPr lang="en-US" sz="38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Bef>
                    <a:spcPts val="600"/>
                  </a:spcBef>
                  <a:spcAft>
                    <a:spcPts val="600"/>
                  </a:spcAft>
                </a:pPr>
                <a:r>
                  <a:rPr lang="en-US" sz="3800">
                    <a:solidFill>
                      <a:srgbClr val="000000"/>
                    </a:solidFill>
                    <a:effectLst/>
                    <a:latin typeface="Arial" panose="020B0604020202020204" pitchFamily="34" charset="0"/>
                    <a:ea typeface="Calibri" panose="020F0502020204030204" pitchFamily="34" charset="0"/>
                    <a:cs typeface="Arial" panose="020B0604020202020204" pitchFamily="34" charset="0"/>
                  </a:rPr>
                  <a:t>Tương tự như vậy, ta kết luận các cạnh tương ứng của hai đa giác </a:t>
                </a:r>
                <a14:m>
                  <m:oMath xmlns:m="http://schemas.openxmlformats.org/officeDocument/2006/math">
                    <m:sSub>
                      <m:sSubPr>
                        <m:ctrlPr>
                          <a:rPr lang="en-US" sz="3800" i="1">
                            <a:solidFill>
                              <a:srgbClr val="000000"/>
                            </a:solidFill>
                            <a:effectLst/>
                            <a:latin typeface="Cambria Math" panose="02040503050406030204" pitchFamily="18" charset="0"/>
                            <a:ea typeface="Calibri" panose="020F0502020204030204" pitchFamily="34" charset="0"/>
                          </a:rPr>
                        </m:ctrlPr>
                      </m:sSubPr>
                      <m:e>
                        <m:r>
                          <a:rPr lang="en-US" sz="3800" i="1">
                            <a:solidFill>
                              <a:srgbClr val="000000"/>
                            </a:solidFill>
                            <a:effectLst/>
                            <a:latin typeface="Cambria Math" panose="02040503050406030204" pitchFamily="18" charset="0"/>
                            <a:ea typeface="Calibri" panose="020F0502020204030204" pitchFamily="34" charset="0"/>
                          </a:rPr>
                          <m:t>𝐴</m:t>
                        </m:r>
                      </m:e>
                      <m:sub>
                        <m:r>
                          <a:rPr lang="en-US" sz="3800" i="1">
                            <a:solidFill>
                              <a:srgbClr val="000000"/>
                            </a:solidFill>
                            <a:effectLst/>
                            <a:latin typeface="Cambria Math" panose="02040503050406030204" pitchFamily="18" charset="0"/>
                            <a:ea typeface="Calibri" panose="020F0502020204030204" pitchFamily="34" charset="0"/>
                          </a:rPr>
                          <m:t>1</m:t>
                        </m:r>
                      </m:sub>
                    </m:sSub>
                    <m:sSub>
                      <m:sSubPr>
                        <m:ctrlPr>
                          <a:rPr lang="en-US" sz="3800" i="1">
                            <a:solidFill>
                              <a:srgbClr val="000000"/>
                            </a:solidFill>
                            <a:effectLst/>
                            <a:latin typeface="Cambria Math" panose="02040503050406030204" pitchFamily="18" charset="0"/>
                            <a:ea typeface="Calibri" panose="020F0502020204030204" pitchFamily="34" charset="0"/>
                          </a:rPr>
                        </m:ctrlPr>
                      </m:sSubPr>
                      <m:e>
                        <m:r>
                          <a:rPr lang="en-US" sz="3800" i="1">
                            <a:solidFill>
                              <a:srgbClr val="000000"/>
                            </a:solidFill>
                            <a:effectLst/>
                            <a:latin typeface="Cambria Math" panose="02040503050406030204" pitchFamily="18" charset="0"/>
                            <a:ea typeface="Calibri" panose="020F0502020204030204" pitchFamily="34" charset="0"/>
                          </a:rPr>
                          <m:t>𝐴</m:t>
                        </m:r>
                      </m:e>
                      <m:sub>
                        <m:r>
                          <a:rPr lang="en-US" sz="3800" i="1">
                            <a:solidFill>
                              <a:srgbClr val="000000"/>
                            </a:solidFill>
                            <a:effectLst/>
                            <a:latin typeface="Cambria Math" panose="02040503050406030204" pitchFamily="18" charset="0"/>
                            <a:ea typeface="Calibri" panose="020F0502020204030204" pitchFamily="34" charset="0"/>
                          </a:rPr>
                          <m:t>2</m:t>
                        </m:r>
                      </m:sub>
                    </m:sSub>
                    <m:r>
                      <a:rPr lang="en-US" sz="3800" i="1">
                        <a:solidFill>
                          <a:srgbClr val="000000"/>
                        </a:solidFill>
                        <a:effectLst/>
                        <a:latin typeface="Cambria Math" panose="02040503050406030204" pitchFamily="18" charset="0"/>
                        <a:ea typeface="Calibri" panose="020F0502020204030204" pitchFamily="34" charset="0"/>
                      </a:rPr>
                      <m:t>…</m:t>
                    </m:r>
                    <m:sSub>
                      <m:sSubPr>
                        <m:ctrlPr>
                          <a:rPr lang="en-US" sz="3800" i="1">
                            <a:solidFill>
                              <a:srgbClr val="000000"/>
                            </a:solidFill>
                            <a:effectLst/>
                            <a:latin typeface="Cambria Math" panose="02040503050406030204" pitchFamily="18" charset="0"/>
                            <a:ea typeface="Calibri" panose="020F0502020204030204" pitchFamily="34" charset="0"/>
                          </a:rPr>
                        </m:ctrlPr>
                      </m:sSubPr>
                      <m:e>
                        <m:r>
                          <a:rPr lang="en-US" sz="3800" i="1">
                            <a:solidFill>
                              <a:srgbClr val="000000"/>
                            </a:solidFill>
                            <a:effectLst/>
                            <a:latin typeface="Cambria Math" panose="02040503050406030204" pitchFamily="18" charset="0"/>
                            <a:ea typeface="Calibri" panose="020F0502020204030204" pitchFamily="34" charset="0"/>
                          </a:rPr>
                          <m:t>𝐴</m:t>
                        </m:r>
                      </m:e>
                      <m:sub>
                        <m:r>
                          <a:rPr lang="en-US" sz="3800" i="1">
                            <a:solidFill>
                              <a:srgbClr val="000000"/>
                            </a:solidFill>
                            <a:effectLst/>
                            <a:latin typeface="Cambria Math" panose="02040503050406030204" pitchFamily="18" charset="0"/>
                            <a:ea typeface="Calibri" panose="020F0502020204030204" pitchFamily="34" charset="0"/>
                          </a:rPr>
                          <m:t>𝑛</m:t>
                        </m:r>
                      </m:sub>
                    </m:sSub>
                    <m:r>
                      <a:rPr lang="en-US" sz="3800" i="1">
                        <a:solidFill>
                          <a:srgbClr val="000000"/>
                        </a:solidFill>
                        <a:effectLst/>
                        <a:latin typeface="Cambria Math" panose="02040503050406030204" pitchFamily="18" charset="0"/>
                        <a:ea typeface="Calibri" panose="020F0502020204030204" pitchFamily="34" charset="0"/>
                      </a:rPr>
                      <m:t> </m:t>
                    </m:r>
                    <m:r>
                      <a:rPr lang="en-US" sz="3800" i="1">
                        <a:solidFill>
                          <a:srgbClr val="000000"/>
                        </a:solidFill>
                        <a:effectLst/>
                        <a:latin typeface="Cambria Math" panose="02040503050406030204" pitchFamily="18" charset="0"/>
                        <a:ea typeface="Calibri" panose="020F0502020204030204" pitchFamily="34" charset="0"/>
                      </a:rPr>
                      <m:t>𝑣</m:t>
                    </m:r>
                    <m:r>
                      <a:rPr lang="en-US" sz="3800" i="1">
                        <a:solidFill>
                          <a:srgbClr val="000000"/>
                        </a:solidFill>
                        <a:effectLst/>
                        <a:latin typeface="Cambria Math" panose="02040503050406030204" pitchFamily="18" charset="0"/>
                        <a:ea typeface="Calibri" panose="020F0502020204030204" pitchFamily="34" charset="0"/>
                      </a:rPr>
                      <m:t>à </m:t>
                    </m:r>
                    <m:sSub>
                      <m:sSubPr>
                        <m:ctrlPr>
                          <a:rPr lang="en-US" sz="3800" i="1">
                            <a:solidFill>
                              <a:srgbClr val="000000"/>
                            </a:solidFill>
                            <a:effectLst/>
                            <a:latin typeface="Cambria Math" panose="02040503050406030204" pitchFamily="18" charset="0"/>
                            <a:ea typeface="Calibri" panose="020F0502020204030204" pitchFamily="34" charset="0"/>
                          </a:rPr>
                        </m:ctrlPr>
                      </m:sSubPr>
                      <m:e>
                        <m:r>
                          <a:rPr lang="en-US" sz="3800" i="1">
                            <a:solidFill>
                              <a:srgbClr val="000000"/>
                            </a:solidFill>
                            <a:effectLst/>
                            <a:latin typeface="Cambria Math" panose="02040503050406030204" pitchFamily="18" charset="0"/>
                            <a:ea typeface="Calibri" panose="020F0502020204030204" pitchFamily="34" charset="0"/>
                          </a:rPr>
                          <m:t>𝐴</m:t>
                        </m:r>
                      </m:e>
                      <m:sub>
                        <m:r>
                          <a:rPr lang="en-US" sz="3800" i="1">
                            <a:solidFill>
                              <a:srgbClr val="000000"/>
                            </a:solidFill>
                            <a:effectLst/>
                            <a:latin typeface="Cambria Math" panose="02040503050406030204" pitchFamily="18" charset="0"/>
                            <a:ea typeface="Calibri" panose="020F0502020204030204" pitchFamily="34" charset="0"/>
                          </a:rPr>
                          <m:t>1</m:t>
                        </m:r>
                      </m:sub>
                    </m:sSub>
                    <m:r>
                      <a:rPr lang="en-US" sz="3800" i="1">
                        <a:solidFill>
                          <a:srgbClr val="000000"/>
                        </a:solidFill>
                        <a:effectLst/>
                        <a:latin typeface="Cambria Math" panose="02040503050406030204" pitchFamily="18" charset="0"/>
                        <a:ea typeface="Calibri" panose="020F0502020204030204" pitchFamily="34" charset="0"/>
                      </a:rPr>
                      <m:t>’</m:t>
                    </m:r>
                    <m:sSub>
                      <m:sSubPr>
                        <m:ctrlPr>
                          <a:rPr lang="en-US" sz="3800" i="1">
                            <a:solidFill>
                              <a:srgbClr val="000000"/>
                            </a:solidFill>
                            <a:effectLst/>
                            <a:latin typeface="Cambria Math" panose="02040503050406030204" pitchFamily="18" charset="0"/>
                            <a:ea typeface="Calibri" panose="020F0502020204030204" pitchFamily="34" charset="0"/>
                          </a:rPr>
                        </m:ctrlPr>
                      </m:sSubPr>
                      <m:e>
                        <m:r>
                          <a:rPr lang="en-US" sz="3800" i="1">
                            <a:solidFill>
                              <a:srgbClr val="000000"/>
                            </a:solidFill>
                            <a:effectLst/>
                            <a:latin typeface="Cambria Math" panose="02040503050406030204" pitchFamily="18" charset="0"/>
                            <a:ea typeface="Calibri" panose="020F0502020204030204" pitchFamily="34" charset="0"/>
                          </a:rPr>
                          <m:t>𝐴</m:t>
                        </m:r>
                      </m:e>
                      <m:sub>
                        <m:r>
                          <a:rPr lang="en-US" sz="3800" i="1">
                            <a:solidFill>
                              <a:srgbClr val="000000"/>
                            </a:solidFill>
                            <a:effectLst/>
                            <a:latin typeface="Cambria Math" panose="02040503050406030204" pitchFamily="18" charset="0"/>
                            <a:ea typeface="Calibri" panose="020F0502020204030204" pitchFamily="34" charset="0"/>
                          </a:rPr>
                          <m:t>2</m:t>
                        </m:r>
                      </m:sub>
                    </m:sSub>
                    <m:r>
                      <a:rPr lang="en-US" sz="3800" i="1">
                        <a:solidFill>
                          <a:srgbClr val="000000"/>
                        </a:solidFill>
                        <a:effectLst/>
                        <a:latin typeface="Cambria Math" panose="02040503050406030204" pitchFamily="18" charset="0"/>
                        <a:ea typeface="Calibri" panose="020F0502020204030204" pitchFamily="34" charset="0"/>
                      </a:rPr>
                      <m:t>’…</m:t>
                    </m:r>
                    <m:sSub>
                      <m:sSubPr>
                        <m:ctrlPr>
                          <a:rPr lang="en-US" sz="3800" i="1">
                            <a:solidFill>
                              <a:srgbClr val="000000"/>
                            </a:solidFill>
                            <a:effectLst/>
                            <a:latin typeface="Cambria Math" panose="02040503050406030204" pitchFamily="18" charset="0"/>
                            <a:ea typeface="Calibri" panose="020F0502020204030204" pitchFamily="34" charset="0"/>
                          </a:rPr>
                        </m:ctrlPr>
                      </m:sSubPr>
                      <m:e>
                        <m:r>
                          <a:rPr lang="en-US" sz="3800" i="1">
                            <a:solidFill>
                              <a:srgbClr val="000000"/>
                            </a:solidFill>
                            <a:effectLst/>
                            <a:latin typeface="Cambria Math" panose="02040503050406030204" pitchFamily="18" charset="0"/>
                            <a:ea typeface="Calibri" panose="020F0502020204030204" pitchFamily="34" charset="0"/>
                          </a:rPr>
                          <m:t>𝐴</m:t>
                        </m:r>
                      </m:e>
                      <m:sub>
                        <m:r>
                          <a:rPr lang="en-US" sz="3800" i="1">
                            <a:solidFill>
                              <a:srgbClr val="000000"/>
                            </a:solidFill>
                            <a:effectLst/>
                            <a:latin typeface="Cambria Math" panose="02040503050406030204" pitchFamily="18" charset="0"/>
                            <a:ea typeface="Calibri" panose="020F0502020204030204" pitchFamily="34" charset="0"/>
                          </a:rPr>
                          <m:t>𝑛</m:t>
                        </m:r>
                      </m:sub>
                    </m:sSub>
                    <m:r>
                      <a:rPr lang="en-US" sz="3800" i="1">
                        <a:solidFill>
                          <a:srgbClr val="000000"/>
                        </a:solidFill>
                        <a:effectLst/>
                        <a:latin typeface="Cambria Math" panose="02040503050406030204" pitchFamily="18" charset="0"/>
                        <a:ea typeface="Calibri" panose="020F0502020204030204" pitchFamily="34" charset="0"/>
                      </a:rPr>
                      <m:t>’ </m:t>
                    </m:r>
                  </m:oMath>
                </a14:m>
                <a:r>
                  <a:rPr lang="en-US" sz="3800">
                    <a:solidFill>
                      <a:srgbClr val="000000"/>
                    </a:solidFill>
                    <a:effectLst/>
                    <a:latin typeface="Arial" panose="020B0604020202020204" pitchFamily="34" charset="0"/>
                    <a:ea typeface="Calibri" panose="020F0502020204030204" pitchFamily="34" charset="0"/>
                    <a:cs typeface="Arial" panose="020B0604020202020204" pitchFamily="34" charset="0"/>
                  </a:rPr>
                  <a:t>song song và bằng nhau.</a:t>
                </a:r>
                <a:endParaRPr lang="en-US" sz="38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860303" y="2336195"/>
                <a:ext cx="8229599" cy="5509200"/>
              </a:xfrm>
              <a:prstGeom prst="rect">
                <a:avLst/>
              </a:prstGeom>
              <a:blipFill>
                <a:blip r:embed="rId7"/>
                <a:stretch>
                  <a:fillRect l="-2074" r="-2074" b="-1549"/>
                </a:stretch>
              </a:blipFill>
            </p:spPr>
            <p:txBody>
              <a:bodyPr/>
              <a:lstStyle/>
              <a:p>
                <a:r>
                  <a:rPr lang="en-US">
                    <a:noFill/>
                  </a:rPr>
                  <a:t> </a:t>
                </a:r>
              </a:p>
            </p:txBody>
          </p:sp>
        </mc:Fallback>
      </mc:AlternateContent>
      <p:pic>
        <p:nvPicPr>
          <p:cNvPr id="13" name="Picture 12"/>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brightnessContrast contrast="-40000"/>
                    </a14:imgEffect>
                  </a14:imgLayer>
                </a14:imgProps>
              </a:ext>
            </a:extLst>
          </a:blip>
          <a:stretch>
            <a:fillRect/>
          </a:stretch>
        </p:blipFill>
        <p:spPr>
          <a:xfrm>
            <a:off x="11049000" y="2185491"/>
            <a:ext cx="5894083" cy="6096000"/>
          </a:xfrm>
          <a:prstGeom prst="rect">
            <a:avLst/>
          </a:prstGeom>
        </p:spPr>
      </p:pic>
    </p:spTree>
    <p:extLst>
      <p:ext uri="{BB962C8B-B14F-4D97-AF65-F5344CB8AC3E}">
        <p14:creationId xmlns:p14="http://schemas.microsoft.com/office/powerpoint/2010/main" val="2576137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5" dur="5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fade">
                                      <p:cBhvr>
                                        <p:cTn id="20" dur="500"/>
                                        <p:tgtEl>
                                          <p:spTgt spid="7">
                                            <p:txEl>
                                              <p:pRg st="1" end="1"/>
                                            </p:txEl>
                                          </p:spTgt>
                                        </p:tgtEl>
                                      </p:cBhvr>
                                    </p:animEffect>
                                    <p:anim calcmode="lin" valueType="num">
                                      <p:cBhvr>
                                        <p:cTn id="2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2" dur="5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457196" y="494945"/>
            <a:ext cx="17373599" cy="96012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50317">
            <a:off x="16913279" y="8600576"/>
            <a:ext cx="938295" cy="1416295"/>
          </a:xfrm>
          <a:prstGeom prst="rect">
            <a:avLst/>
          </a:prstGeom>
        </p:spPr>
      </p:pic>
      <p:sp>
        <p:nvSpPr>
          <p:cNvPr id="16" name="Freeform 5"/>
          <p:cNvSpPr/>
          <p:nvPr/>
        </p:nvSpPr>
        <p:spPr>
          <a:xfrm rot="1171939" flipH="1">
            <a:off x="404435" y="538290"/>
            <a:ext cx="1335114" cy="966176"/>
          </a:xfrm>
          <a:custGeom>
            <a:avLst/>
            <a:gdLst/>
            <a:ahLst/>
            <a:cxnLst/>
            <a:rect l="l" t="t" r="r" b="b"/>
            <a:pathLst>
              <a:path w="5546912" h="4114800">
                <a:moveTo>
                  <a:pt x="0" y="0"/>
                </a:moveTo>
                <a:lnTo>
                  <a:pt x="5546912" y="0"/>
                </a:lnTo>
                <a:lnTo>
                  <a:pt x="554691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17" name="Group 16"/>
          <p:cNvGrpSpPr/>
          <p:nvPr/>
        </p:nvGrpSpPr>
        <p:grpSpPr>
          <a:xfrm>
            <a:off x="6196046" y="495300"/>
            <a:ext cx="5895897" cy="1436835"/>
            <a:chOff x="5868874" y="411479"/>
            <a:chExt cx="4724400" cy="1436835"/>
          </a:xfrm>
        </p:grpSpPr>
        <p:sp>
          <p:nvSpPr>
            <p:cNvPr id="18" name="Round Same Side Corner Rectangle 17"/>
            <p:cNvSpPr/>
            <p:nvPr/>
          </p:nvSpPr>
          <p:spPr>
            <a:xfrm flipH="1" flipV="1">
              <a:off x="6019800" y="411479"/>
              <a:ext cx="4422548" cy="1436835"/>
            </a:xfrm>
            <a:prstGeom prst="round2SameRect">
              <a:avLst>
                <a:gd name="adj1" fmla="val 36667"/>
                <a:gd name="adj2" fmla="val 0"/>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5868874" y="761192"/>
              <a:ext cx="4724400" cy="861774"/>
            </a:xfrm>
            <a:prstGeom prst="rect">
              <a:avLst/>
            </a:prstGeom>
            <a:noFill/>
          </p:spPr>
          <p:txBody>
            <a:bodyPr wrap="square" rtlCol="0">
              <a:spAutoFit/>
            </a:bodyPr>
            <a:lstStyle/>
            <a:p>
              <a:pPr algn="ctr"/>
              <a:r>
                <a:rPr lang="en-US" sz="5000" b="1">
                  <a:solidFill>
                    <a:schemeClr val="bg1"/>
                  </a:solidFill>
                  <a:latin typeface="Arial" panose="020B0604020202020204" pitchFamily="34" charset="0"/>
                  <a:cs typeface="Arial" panose="020B0604020202020204" pitchFamily="34" charset="0"/>
                </a:rPr>
                <a:t>ĐỊNH NGHĨA</a:t>
              </a:r>
              <a:endParaRPr lang="en-US" sz="5000" b="1" dirty="0">
                <a:solidFill>
                  <a:schemeClr val="bg1"/>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0" name="Rectangle 9"/>
              <p:cNvSpPr/>
              <p:nvPr/>
            </p:nvSpPr>
            <p:spPr>
              <a:xfrm>
                <a:off x="1724264" y="2385179"/>
                <a:ext cx="14839465" cy="3139321"/>
              </a:xfrm>
              <a:prstGeom prst="rect">
                <a:avLst/>
              </a:prstGeom>
            </p:spPr>
            <p:txBody>
              <a:bodyPr wrap="square">
                <a:spAutoFit/>
              </a:bodyPr>
              <a:lstStyle/>
              <a:p>
                <a:pPr algn="just">
                  <a:lnSpc>
                    <a:spcPct val="150000"/>
                  </a:lnSpc>
                  <a:spcBef>
                    <a:spcPts val="100"/>
                  </a:spcBef>
                  <a:spcAft>
                    <a:spcPts val="100"/>
                  </a:spcAft>
                </a:pPr>
                <a:r>
                  <a:rPr lang="nl-NL" sz="4400">
                    <a:latin typeface="Arial" panose="020B0604020202020204" pitchFamily="34" charset="0"/>
                    <a:ea typeface="Calibri" panose="020F0502020204030204" pitchFamily="34" charset="0"/>
                    <a:cs typeface="Arial" panose="020B0604020202020204" pitchFamily="34" charset="0"/>
                  </a:rPr>
                  <a:t>Hình gồm các đa giác </a:t>
                </a:r>
                <a14:m>
                  <m:oMath xmlns:m="http://schemas.openxmlformats.org/officeDocument/2006/math">
                    <m:sSub>
                      <m:sSubPr>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4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nl-NL" sz="4400">
                            <a:effectLst/>
                            <a:latin typeface="Cambria Math" panose="02040503050406030204" pitchFamily="18" charset="0"/>
                            <a:ea typeface="Calibri" panose="020F0502020204030204" pitchFamily="34" charset="0"/>
                            <a:cs typeface="Times New Roman" panose="02020603050405020304" pitchFamily="18" charset="0"/>
                          </a:rPr>
                          <m:t>1</m:t>
                        </m:r>
                      </m:sub>
                    </m:sSub>
                    <m:sSub>
                      <m:sSubPr>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4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nl-NL" sz="4400">
                            <a:effectLst/>
                            <a:latin typeface="Cambria Math" panose="02040503050406030204" pitchFamily="18" charset="0"/>
                            <a:ea typeface="Calibri" panose="020F0502020204030204" pitchFamily="34" charset="0"/>
                            <a:cs typeface="Times New Roman" panose="02020603050405020304" pitchFamily="18" charset="0"/>
                          </a:rPr>
                          <m:t>2</m:t>
                        </m:r>
                      </m:sub>
                    </m:sSub>
                    <m:r>
                      <a:rPr lang="nl-NL" sz="44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4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en-US" sz="4400" i="1">
                            <a:effectLst/>
                            <a:latin typeface="Cambria Math" panose="02040503050406030204" pitchFamily="18" charset="0"/>
                            <a:ea typeface="Calibri" panose="020F0502020204030204" pitchFamily="34" charset="0"/>
                            <a:cs typeface="Times New Roman" panose="02020603050405020304" pitchFamily="18" charset="0"/>
                          </a:rPr>
                          <m:t>𝑛</m:t>
                        </m:r>
                      </m:sub>
                    </m:sSub>
                    <m:r>
                      <a:rPr lang="nl-NL" sz="4400">
                        <a:effectLst/>
                        <a:latin typeface="Cambria Math" panose="02040503050406030204" pitchFamily="18" charset="0"/>
                        <a:ea typeface="Calibri" panose="020F0502020204030204" pitchFamily="34" charset="0"/>
                        <a:cs typeface="Times New Roman" panose="02020603050405020304" pitchFamily="18" charset="0"/>
                      </a:rPr>
                      <m:t>, </m:t>
                    </m:r>
                    <m:sSubSup>
                      <m:sSubSupPr>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en-US" sz="44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nl-NL" sz="4400">
                            <a:effectLst/>
                            <a:latin typeface="Cambria Math" panose="02040503050406030204" pitchFamily="18" charset="0"/>
                            <a:ea typeface="Calibri" panose="020F0502020204030204" pitchFamily="34" charset="0"/>
                            <a:cs typeface="Times New Roman" panose="02020603050405020304" pitchFamily="18" charset="0"/>
                          </a:rPr>
                          <m:t>1</m:t>
                        </m:r>
                      </m:sub>
                      <m:sup>
                        <m:r>
                          <a:rPr lang="nl-NL" sz="4400" i="1">
                            <a:effectLst/>
                            <a:latin typeface="Cambria Math" panose="02040503050406030204" pitchFamily="18" charset="0"/>
                            <a:ea typeface="Calibri" panose="020F0502020204030204" pitchFamily="34" charset="0"/>
                            <a:cs typeface="Times New Roman" panose="02020603050405020304" pitchFamily="18" charset="0"/>
                          </a:rPr>
                          <m:t>′</m:t>
                        </m:r>
                      </m:sup>
                    </m:sSubSup>
                    <m:sSubSup>
                      <m:sSubSupPr>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en-US" sz="44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nl-NL" sz="4400">
                            <a:effectLst/>
                            <a:latin typeface="Cambria Math" panose="02040503050406030204" pitchFamily="18" charset="0"/>
                            <a:ea typeface="Calibri" panose="020F0502020204030204" pitchFamily="34" charset="0"/>
                            <a:cs typeface="Times New Roman" panose="02020603050405020304" pitchFamily="18" charset="0"/>
                          </a:rPr>
                          <m:t>2</m:t>
                        </m:r>
                      </m:sub>
                      <m:sup>
                        <m:r>
                          <a:rPr lang="nl-NL" sz="4400" i="1">
                            <a:effectLst/>
                            <a:latin typeface="Cambria Math" panose="02040503050406030204" pitchFamily="18" charset="0"/>
                            <a:ea typeface="Calibri" panose="020F0502020204030204" pitchFamily="34" charset="0"/>
                            <a:cs typeface="Times New Roman" panose="02020603050405020304" pitchFamily="18" charset="0"/>
                          </a:rPr>
                          <m:t>′</m:t>
                        </m:r>
                      </m:sup>
                    </m:sSubSup>
                    <m:r>
                      <a:rPr lang="nl-NL" sz="4400">
                        <a:effectLst/>
                        <a:latin typeface="Cambria Math" panose="02040503050406030204" pitchFamily="18" charset="0"/>
                        <a:ea typeface="Calibri" panose="020F0502020204030204" pitchFamily="34" charset="0"/>
                        <a:cs typeface="Times New Roman" panose="02020603050405020304" pitchFamily="18" charset="0"/>
                      </a:rPr>
                      <m:t>…</m:t>
                    </m:r>
                    <m:sSubSup>
                      <m:sSubSupPr>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en-US" sz="44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en-US" sz="4400" i="1">
                            <a:effectLst/>
                            <a:latin typeface="Cambria Math" panose="02040503050406030204" pitchFamily="18" charset="0"/>
                            <a:ea typeface="Calibri" panose="020F0502020204030204" pitchFamily="34" charset="0"/>
                            <a:cs typeface="Times New Roman" panose="02020603050405020304" pitchFamily="18" charset="0"/>
                          </a:rPr>
                          <m:t>𝑛</m:t>
                        </m:r>
                      </m:sub>
                      <m:sup>
                        <m:r>
                          <a:rPr lang="nl-NL" sz="4400" i="1">
                            <a:effectLst/>
                            <a:latin typeface="Cambria Math" panose="02040503050406030204" pitchFamily="18" charset="0"/>
                            <a:ea typeface="Calibri" panose="020F0502020204030204" pitchFamily="34" charset="0"/>
                            <a:cs typeface="Times New Roman" panose="02020603050405020304" pitchFamily="18" charset="0"/>
                          </a:rPr>
                          <m:t>′</m:t>
                        </m:r>
                      </m:sup>
                    </m:sSubSup>
                  </m:oMath>
                </a14:m>
                <a:r>
                  <a:rPr lang="nl-NL" sz="4400">
                    <a:effectLst/>
                    <a:latin typeface="Arial" panose="020B0604020202020204" pitchFamily="34" charset="0"/>
                    <a:ea typeface="Calibri" panose="020F0502020204030204" pitchFamily="34" charset="0"/>
                    <a:cs typeface="Arial" panose="020B0604020202020204" pitchFamily="34" charset="0"/>
                  </a:rPr>
                  <a:t> và các hình bình hành </a:t>
                </a:r>
                <a14:m>
                  <m:oMath xmlns:m="http://schemas.openxmlformats.org/officeDocument/2006/math">
                    <m:sSub>
                      <m:sSubPr>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4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nl-NL" sz="4400" i="1">
                            <a:effectLst/>
                            <a:latin typeface="Cambria Math" panose="02040503050406030204" pitchFamily="18" charset="0"/>
                            <a:ea typeface="Calibri" panose="020F0502020204030204" pitchFamily="34" charset="0"/>
                            <a:cs typeface="Times New Roman" panose="02020603050405020304" pitchFamily="18" charset="0"/>
                          </a:rPr>
                          <m:t>1</m:t>
                        </m:r>
                      </m:sub>
                    </m:sSub>
                    <m:sSubSup>
                      <m:sSubSupPr>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en-US" sz="44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nl-NL" sz="4400" i="1">
                            <a:effectLst/>
                            <a:latin typeface="Cambria Math" panose="02040503050406030204" pitchFamily="18" charset="0"/>
                            <a:ea typeface="Calibri" panose="020F0502020204030204" pitchFamily="34" charset="0"/>
                            <a:cs typeface="Times New Roman" panose="02020603050405020304" pitchFamily="18" charset="0"/>
                          </a:rPr>
                          <m:t>1</m:t>
                        </m:r>
                      </m:sub>
                      <m:sup>
                        <m:r>
                          <a:rPr lang="nl-NL" sz="4400" i="1">
                            <a:effectLst/>
                            <a:latin typeface="Cambria Math" panose="02040503050406030204" pitchFamily="18" charset="0"/>
                            <a:ea typeface="Calibri" panose="020F0502020204030204" pitchFamily="34" charset="0"/>
                            <a:cs typeface="Times New Roman" panose="02020603050405020304" pitchFamily="18" charset="0"/>
                          </a:rPr>
                          <m:t>′</m:t>
                        </m:r>
                      </m:sup>
                    </m:sSubSup>
                    <m:sSubSup>
                      <m:sSubSupPr>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en-US" sz="44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nl-NL" sz="4400" i="1">
                            <a:effectLst/>
                            <a:latin typeface="Cambria Math" panose="02040503050406030204" pitchFamily="18" charset="0"/>
                            <a:ea typeface="Calibri" panose="020F0502020204030204" pitchFamily="34" charset="0"/>
                            <a:cs typeface="Times New Roman" panose="02020603050405020304" pitchFamily="18" charset="0"/>
                          </a:rPr>
                          <m:t>2</m:t>
                        </m:r>
                      </m:sub>
                      <m:sup>
                        <m:r>
                          <a:rPr lang="nl-NL" sz="4400" i="1">
                            <a:effectLst/>
                            <a:latin typeface="Cambria Math" panose="02040503050406030204" pitchFamily="18" charset="0"/>
                            <a:ea typeface="Calibri" panose="020F0502020204030204" pitchFamily="34" charset="0"/>
                            <a:cs typeface="Times New Roman" panose="02020603050405020304" pitchFamily="18" charset="0"/>
                          </a:rPr>
                          <m:t>′</m:t>
                        </m:r>
                      </m:sup>
                    </m:sSubSup>
                    <m:sSub>
                      <m:sSubPr>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400" i="1">
                            <a:effectLst/>
                            <a:latin typeface="Cambria Math" panose="02040503050406030204" pitchFamily="18" charset="0"/>
                            <a:ea typeface="Calibri" panose="020F0502020204030204" pitchFamily="34" charset="0"/>
                            <a:cs typeface="Times New Roman" panose="02020603050405020304" pitchFamily="18" charset="0"/>
                          </a:rPr>
                          <m:t>𝐴</m:t>
                        </m:r>
                        <m:r>
                          <a:rPr lang="nl-NL" sz="4400" i="1">
                            <a:effectLst/>
                            <a:latin typeface="Cambria Math" panose="02040503050406030204" pitchFamily="18" charset="0"/>
                            <a:ea typeface="Calibri" panose="020F0502020204030204" pitchFamily="34" charset="0"/>
                            <a:cs typeface="Times New Roman" panose="02020603050405020304" pitchFamily="18" charset="0"/>
                          </a:rPr>
                          <m:t>′</m:t>
                        </m:r>
                      </m:e>
                      <m:sub>
                        <m:r>
                          <a:rPr lang="nl-NL" sz="44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nl-NL" sz="44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4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nl-NL" sz="4400" i="1">
                            <a:effectLst/>
                            <a:latin typeface="Cambria Math" panose="02040503050406030204" pitchFamily="18" charset="0"/>
                            <a:ea typeface="Calibri" panose="020F0502020204030204" pitchFamily="34" charset="0"/>
                            <a:cs typeface="Times New Roman" panose="02020603050405020304" pitchFamily="18" charset="0"/>
                          </a:rPr>
                          <m:t>2</m:t>
                        </m:r>
                      </m:sub>
                    </m:sSub>
                    <m:sSub>
                      <m:sSubPr>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4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nl-NL" sz="4400" i="1">
                            <a:effectLst/>
                            <a:latin typeface="Cambria Math" panose="02040503050406030204" pitchFamily="18" charset="0"/>
                            <a:ea typeface="Calibri" panose="020F0502020204030204" pitchFamily="34" charset="0"/>
                            <a:cs typeface="Times New Roman" panose="02020603050405020304" pitchFamily="18" charset="0"/>
                          </a:rPr>
                          <m:t>3</m:t>
                        </m:r>
                      </m:sub>
                    </m:sSub>
                    <m:sSubSup>
                      <m:sSubSupPr>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en-US" sz="44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nl-NL" sz="4400" i="1">
                            <a:effectLst/>
                            <a:latin typeface="Cambria Math" panose="02040503050406030204" pitchFamily="18" charset="0"/>
                            <a:ea typeface="Calibri" panose="020F0502020204030204" pitchFamily="34" charset="0"/>
                            <a:cs typeface="Times New Roman" panose="02020603050405020304" pitchFamily="18" charset="0"/>
                          </a:rPr>
                          <m:t>3</m:t>
                        </m:r>
                      </m:sub>
                      <m:sup>
                        <m:r>
                          <a:rPr lang="nl-NL" sz="4400" i="1">
                            <a:effectLst/>
                            <a:latin typeface="Cambria Math" panose="02040503050406030204" pitchFamily="18" charset="0"/>
                            <a:ea typeface="Calibri" panose="020F0502020204030204" pitchFamily="34" charset="0"/>
                            <a:cs typeface="Times New Roman" panose="02020603050405020304" pitchFamily="18" charset="0"/>
                          </a:rPr>
                          <m:t>′</m:t>
                        </m:r>
                      </m:sup>
                    </m:sSubSup>
                    <m:sSub>
                      <m:sSubPr>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400" i="1">
                            <a:effectLst/>
                            <a:latin typeface="Cambria Math" panose="02040503050406030204" pitchFamily="18" charset="0"/>
                            <a:ea typeface="Calibri" panose="020F0502020204030204" pitchFamily="34" charset="0"/>
                            <a:cs typeface="Times New Roman" panose="02020603050405020304" pitchFamily="18" charset="0"/>
                          </a:rPr>
                          <m:t>𝐴</m:t>
                        </m:r>
                        <m:r>
                          <a:rPr lang="nl-NL" sz="4400" i="1">
                            <a:effectLst/>
                            <a:latin typeface="Cambria Math" panose="02040503050406030204" pitchFamily="18" charset="0"/>
                            <a:ea typeface="Calibri" panose="020F0502020204030204" pitchFamily="34" charset="0"/>
                            <a:cs typeface="Times New Roman" panose="02020603050405020304" pitchFamily="18" charset="0"/>
                          </a:rPr>
                          <m:t>′</m:t>
                        </m:r>
                      </m:e>
                      <m:sub>
                        <m:r>
                          <a:rPr lang="nl-NL" sz="4400" i="1">
                            <a:effectLst/>
                            <a:latin typeface="Cambria Math" panose="02040503050406030204" pitchFamily="18" charset="0"/>
                            <a:ea typeface="Calibri" panose="020F0502020204030204" pitchFamily="34" charset="0"/>
                            <a:cs typeface="Times New Roman" panose="02020603050405020304" pitchFamily="18" charset="0"/>
                          </a:rPr>
                          <m:t>2</m:t>
                        </m:r>
                      </m:sub>
                    </m:sSub>
                    <m:r>
                      <a:rPr lang="nl-NL" sz="44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4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en-US" sz="4400" i="1">
                            <a:effectLst/>
                            <a:latin typeface="Cambria Math" panose="02040503050406030204" pitchFamily="18" charset="0"/>
                            <a:ea typeface="Calibri" panose="020F0502020204030204" pitchFamily="34" charset="0"/>
                            <a:cs typeface="Times New Roman" panose="02020603050405020304" pitchFamily="18" charset="0"/>
                          </a:rPr>
                          <m:t>𝑛</m:t>
                        </m:r>
                      </m:sub>
                    </m:sSub>
                    <m:sSub>
                      <m:sSubPr>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4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nl-NL" sz="4400" i="1">
                            <a:effectLst/>
                            <a:latin typeface="Cambria Math" panose="02040503050406030204" pitchFamily="18" charset="0"/>
                            <a:ea typeface="Calibri" panose="020F0502020204030204" pitchFamily="34" charset="0"/>
                            <a:cs typeface="Times New Roman" panose="02020603050405020304" pitchFamily="18" charset="0"/>
                          </a:rPr>
                          <m:t>1</m:t>
                        </m:r>
                      </m:sub>
                    </m:sSub>
                    <m:sSubSup>
                      <m:sSubSupPr>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en-US" sz="44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nl-NL" sz="4400" i="1">
                            <a:effectLst/>
                            <a:latin typeface="Cambria Math" panose="02040503050406030204" pitchFamily="18" charset="0"/>
                            <a:ea typeface="Calibri" panose="020F0502020204030204" pitchFamily="34" charset="0"/>
                            <a:cs typeface="Times New Roman" panose="02020603050405020304" pitchFamily="18" charset="0"/>
                          </a:rPr>
                          <m:t>1</m:t>
                        </m:r>
                      </m:sub>
                      <m:sup>
                        <m:r>
                          <a:rPr lang="nl-NL" sz="4400" i="1">
                            <a:effectLst/>
                            <a:latin typeface="Cambria Math" panose="02040503050406030204" pitchFamily="18" charset="0"/>
                            <a:ea typeface="Calibri" panose="020F0502020204030204" pitchFamily="34" charset="0"/>
                            <a:cs typeface="Times New Roman" panose="02020603050405020304" pitchFamily="18" charset="0"/>
                          </a:rPr>
                          <m:t>′</m:t>
                        </m:r>
                      </m:sup>
                    </m:sSubSup>
                    <m:sSubSup>
                      <m:sSubSupPr>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en-US" sz="44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en-US" sz="4400" i="1">
                            <a:effectLst/>
                            <a:latin typeface="Cambria Math" panose="02040503050406030204" pitchFamily="18" charset="0"/>
                            <a:ea typeface="Calibri" panose="020F0502020204030204" pitchFamily="34" charset="0"/>
                            <a:cs typeface="Times New Roman" panose="02020603050405020304" pitchFamily="18" charset="0"/>
                          </a:rPr>
                          <m:t>𝑛</m:t>
                        </m:r>
                      </m:sub>
                      <m:sup>
                        <m:r>
                          <a:rPr lang="nl-NL" sz="4400" i="1">
                            <a:effectLst/>
                            <a:latin typeface="Cambria Math" panose="02040503050406030204" pitchFamily="18" charset="0"/>
                            <a:ea typeface="Calibri" panose="020F0502020204030204" pitchFamily="34" charset="0"/>
                            <a:cs typeface="Times New Roman" panose="02020603050405020304" pitchFamily="18" charset="0"/>
                          </a:rPr>
                          <m:t>′</m:t>
                        </m:r>
                      </m:sup>
                    </m:sSubSup>
                    <m:r>
                      <a:rPr lang="en-US" sz="4400" i="1">
                        <a:effectLst/>
                        <a:latin typeface="Cambria Math" panose="02040503050406030204" pitchFamily="18" charset="0"/>
                        <a:ea typeface="Calibri" panose="020F0502020204030204" pitchFamily="34" charset="0"/>
                        <a:cs typeface="Times New Roman" panose="02020603050405020304" pitchFamily="18" charset="0"/>
                      </a:rPr>
                      <m:t> </m:t>
                    </m:r>
                  </m:oMath>
                </a14:m>
                <a:r>
                  <a:rPr lang="nl-NL" sz="4400">
                    <a:effectLst/>
                    <a:latin typeface="Arial" panose="020B0604020202020204" pitchFamily="34" charset="0"/>
                    <a:ea typeface="Calibri" panose="020F0502020204030204" pitchFamily="34" charset="0"/>
                    <a:cs typeface="Arial" panose="020B0604020202020204" pitchFamily="34" charset="0"/>
                  </a:rPr>
                  <a:t>được gọi là hình lăng trụ, kí hiệu là </a:t>
                </a:r>
                <a14:m>
                  <m:oMath xmlns:m="http://schemas.openxmlformats.org/officeDocument/2006/math">
                    <m:sSub>
                      <m:sSubPr>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4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nl-NL" sz="4400">
                            <a:effectLst/>
                            <a:latin typeface="Cambria Math" panose="02040503050406030204" pitchFamily="18" charset="0"/>
                            <a:ea typeface="Calibri" panose="020F0502020204030204" pitchFamily="34" charset="0"/>
                            <a:cs typeface="Times New Roman" panose="02020603050405020304" pitchFamily="18" charset="0"/>
                          </a:rPr>
                          <m:t>1</m:t>
                        </m:r>
                      </m:sub>
                    </m:sSub>
                    <m:sSub>
                      <m:sSubPr>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4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nl-NL" sz="4400">
                            <a:effectLst/>
                            <a:latin typeface="Cambria Math" panose="02040503050406030204" pitchFamily="18" charset="0"/>
                            <a:ea typeface="Calibri" panose="020F0502020204030204" pitchFamily="34" charset="0"/>
                            <a:cs typeface="Times New Roman" panose="02020603050405020304" pitchFamily="18" charset="0"/>
                          </a:rPr>
                          <m:t>2</m:t>
                        </m:r>
                      </m:sub>
                    </m:sSub>
                    <m:r>
                      <a:rPr lang="nl-NL" sz="44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4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en-US" sz="4400" i="1">
                            <a:effectLst/>
                            <a:latin typeface="Cambria Math" panose="02040503050406030204" pitchFamily="18" charset="0"/>
                            <a:ea typeface="Calibri" panose="020F0502020204030204" pitchFamily="34" charset="0"/>
                            <a:cs typeface="Times New Roman" panose="02020603050405020304" pitchFamily="18" charset="0"/>
                          </a:rPr>
                          <m:t>𝑛</m:t>
                        </m:r>
                      </m:sub>
                    </m:sSub>
                    <m:r>
                      <a:rPr lang="nl-NL" sz="4400" i="1">
                        <a:effectLst/>
                        <a:latin typeface="Cambria Math" panose="02040503050406030204" pitchFamily="18" charset="0"/>
                        <a:ea typeface="Calibri" panose="020F0502020204030204" pitchFamily="34" charset="0"/>
                        <a:cs typeface="Times New Roman" panose="02020603050405020304" pitchFamily="18" charset="0"/>
                      </a:rPr>
                      <m:t>.</m:t>
                    </m:r>
                    <m:sSubSup>
                      <m:sSubSupPr>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en-US" sz="44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nl-NL" sz="4400">
                            <a:effectLst/>
                            <a:latin typeface="Cambria Math" panose="02040503050406030204" pitchFamily="18" charset="0"/>
                            <a:ea typeface="Calibri" panose="020F0502020204030204" pitchFamily="34" charset="0"/>
                            <a:cs typeface="Times New Roman" panose="02020603050405020304" pitchFamily="18" charset="0"/>
                          </a:rPr>
                          <m:t>1</m:t>
                        </m:r>
                      </m:sub>
                      <m:sup>
                        <m:r>
                          <a:rPr lang="nl-NL" sz="4400" i="1">
                            <a:effectLst/>
                            <a:latin typeface="Cambria Math" panose="02040503050406030204" pitchFamily="18" charset="0"/>
                            <a:ea typeface="Calibri" panose="020F0502020204030204" pitchFamily="34" charset="0"/>
                            <a:cs typeface="Times New Roman" panose="02020603050405020304" pitchFamily="18" charset="0"/>
                          </a:rPr>
                          <m:t>′</m:t>
                        </m:r>
                      </m:sup>
                    </m:sSubSup>
                    <m:sSubSup>
                      <m:sSubSupPr>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en-US" sz="44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nl-NL" sz="4400">
                            <a:effectLst/>
                            <a:latin typeface="Cambria Math" panose="02040503050406030204" pitchFamily="18" charset="0"/>
                            <a:ea typeface="Calibri" panose="020F0502020204030204" pitchFamily="34" charset="0"/>
                            <a:cs typeface="Times New Roman" panose="02020603050405020304" pitchFamily="18" charset="0"/>
                          </a:rPr>
                          <m:t>2</m:t>
                        </m:r>
                      </m:sub>
                      <m:sup>
                        <m:r>
                          <a:rPr lang="nl-NL" sz="4400" i="1">
                            <a:effectLst/>
                            <a:latin typeface="Cambria Math" panose="02040503050406030204" pitchFamily="18" charset="0"/>
                            <a:ea typeface="Calibri" panose="020F0502020204030204" pitchFamily="34" charset="0"/>
                            <a:cs typeface="Times New Roman" panose="02020603050405020304" pitchFamily="18" charset="0"/>
                          </a:rPr>
                          <m:t>′</m:t>
                        </m:r>
                      </m:sup>
                    </m:sSubSup>
                    <m:r>
                      <a:rPr lang="nl-NL" sz="4400">
                        <a:effectLst/>
                        <a:latin typeface="Cambria Math" panose="02040503050406030204" pitchFamily="18" charset="0"/>
                        <a:ea typeface="Calibri" panose="020F0502020204030204" pitchFamily="34" charset="0"/>
                        <a:cs typeface="Times New Roman" panose="02020603050405020304" pitchFamily="18" charset="0"/>
                      </a:rPr>
                      <m:t>…</m:t>
                    </m:r>
                    <m:sSubSup>
                      <m:sSubSupPr>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en-US" sz="44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en-US" sz="4400" i="1">
                            <a:effectLst/>
                            <a:latin typeface="Cambria Math" panose="02040503050406030204" pitchFamily="18" charset="0"/>
                            <a:ea typeface="Calibri" panose="020F0502020204030204" pitchFamily="34" charset="0"/>
                            <a:cs typeface="Times New Roman" panose="02020603050405020304" pitchFamily="18" charset="0"/>
                          </a:rPr>
                          <m:t>𝑛</m:t>
                        </m:r>
                      </m:sub>
                      <m:sup>
                        <m:r>
                          <a:rPr lang="nl-NL" sz="4400" i="1">
                            <a:effectLst/>
                            <a:latin typeface="Cambria Math" panose="02040503050406030204" pitchFamily="18" charset="0"/>
                            <a:ea typeface="Calibri" panose="020F0502020204030204" pitchFamily="34" charset="0"/>
                            <a:cs typeface="Times New Roman" panose="02020603050405020304" pitchFamily="18" charset="0"/>
                          </a:rPr>
                          <m:t>′</m:t>
                        </m:r>
                      </m:sup>
                    </m:sSubSup>
                  </m:oMath>
                </a14:m>
                <a:r>
                  <a:rPr lang="nl-NL" sz="4400">
                    <a:effectLst/>
                    <a:latin typeface="Arial" panose="020B0604020202020204" pitchFamily="34" charset="0"/>
                    <a:ea typeface="Malgun Gothic" panose="020B0503020000020004" pitchFamily="34" charset="-127"/>
                    <a:cs typeface="Arial" panose="020B0604020202020204" pitchFamily="34" charset="0"/>
                  </a:rPr>
                  <a:t>.</a:t>
                </a:r>
                <a:endParaRPr lang="en-US" sz="44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1724264" y="2385179"/>
                <a:ext cx="14839465" cy="3139321"/>
              </a:xfrm>
              <a:prstGeom prst="rect">
                <a:avLst/>
              </a:prstGeom>
              <a:blipFill>
                <a:blip r:embed="rId9"/>
                <a:stretch>
                  <a:fillRect l="-1684" r="-1643" b="-4272"/>
                </a:stretch>
              </a:blipFill>
            </p:spPr>
            <p:txBody>
              <a:bodyPr/>
              <a:lstStyle/>
              <a:p>
                <a:r>
                  <a:rPr lang="en-US">
                    <a:noFill/>
                  </a:rPr>
                  <a:t> </a:t>
                </a:r>
              </a:p>
            </p:txBody>
          </p:sp>
        </mc:Fallback>
      </mc:AlternateContent>
      <p:pic>
        <p:nvPicPr>
          <p:cNvPr id="20" name="Picture 5"/>
          <p:cNvPicPr>
            <a:picLocks noChangeAspect="1"/>
          </p:cNvPicPr>
          <p:nvPr/>
        </p:nvPicPr>
        <p:blipFill>
          <a:blip r:embed="rId10"/>
          <a:srcRect/>
          <a:stretch>
            <a:fillRect/>
          </a:stretch>
        </p:blipFill>
        <p:spPr>
          <a:xfrm>
            <a:off x="5689081" y="6564720"/>
            <a:ext cx="6909833" cy="3653575"/>
          </a:xfrm>
          <a:prstGeom prst="rect">
            <a:avLst/>
          </a:prstGeom>
        </p:spPr>
      </p:pic>
    </p:spTree>
    <p:extLst>
      <p:ext uri="{BB962C8B-B14F-4D97-AF65-F5344CB8AC3E}">
        <p14:creationId xmlns:p14="http://schemas.microsoft.com/office/powerpoint/2010/main" val="27114915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2561</TotalTime>
  <Words>3157</Words>
  <Application>Microsoft Office PowerPoint</Application>
  <PresentationFormat>Custom</PresentationFormat>
  <Paragraphs>252</Paragraphs>
  <Slides>45</Slides>
  <Notes>13</Notes>
  <HiddenSlides>0</HiddenSlides>
  <MMClips>21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45</vt:i4>
      </vt:variant>
    </vt:vector>
  </HeadingPairs>
  <TitlesOfParts>
    <vt:vector size="55" baseType="lpstr">
      <vt:lpstr>Calibri Light</vt:lpstr>
      <vt:lpstr>Wingdings</vt:lpstr>
      <vt:lpstr>Elsie</vt:lpstr>
      <vt:lpstr>等线 Light</vt:lpstr>
      <vt:lpstr>Arial</vt:lpstr>
      <vt:lpstr>Cambria Math</vt:lpstr>
      <vt:lpstr>Calibri</vt:lpstr>
      <vt:lpstr>Office Theme</vt:lpstr>
      <vt:lpstr>1_Office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cp:revision>
  <dcterms:created xsi:type="dcterms:W3CDTF">2006-08-16T00:00:00Z</dcterms:created>
  <dcterms:modified xsi:type="dcterms:W3CDTF">2023-12-22T15:45:52Z</dcterms:modified>
  <dc:identifier>DAFKql8qNNg</dc:identifier>
</cp:coreProperties>
</file>