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75" r:id="rId3"/>
    <p:sldMasterId id="2147483687" r:id="rId4"/>
  </p:sldMasterIdLst>
  <p:notesMasterIdLst>
    <p:notesMasterId r:id="rId26"/>
  </p:notesMasterIdLst>
  <p:sldIdLst>
    <p:sldId id="380" r:id="rId5"/>
    <p:sldId id="381" r:id="rId6"/>
    <p:sldId id="383" r:id="rId7"/>
    <p:sldId id="389" r:id="rId8"/>
    <p:sldId id="388" r:id="rId9"/>
    <p:sldId id="359" r:id="rId10"/>
    <p:sldId id="385" r:id="rId11"/>
    <p:sldId id="384" r:id="rId12"/>
    <p:sldId id="386" r:id="rId13"/>
    <p:sldId id="387" r:id="rId14"/>
    <p:sldId id="327" r:id="rId15"/>
    <p:sldId id="351" r:id="rId16"/>
    <p:sldId id="362" r:id="rId17"/>
    <p:sldId id="363" r:id="rId18"/>
    <p:sldId id="364" r:id="rId19"/>
    <p:sldId id="365" r:id="rId20"/>
    <p:sldId id="366" r:id="rId21"/>
    <p:sldId id="367" r:id="rId22"/>
    <p:sldId id="369" r:id="rId23"/>
    <p:sldId id="378" r:id="rId24"/>
    <p:sldId id="3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99"/>
    <a:srgbClr val="00FFCC"/>
    <a:srgbClr val="336600"/>
    <a:srgbClr val="0000CC"/>
    <a:srgbClr val="FF00FF"/>
    <a:srgbClr val="FF0000"/>
    <a:srgbClr val="FF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4" autoAdjust="0"/>
    <p:restoredTop sz="93950" autoAdjust="0"/>
  </p:normalViewPr>
  <p:slideViewPr>
    <p:cSldViewPr>
      <p:cViewPr>
        <p:scale>
          <a:sx n="66" d="100"/>
          <a:sy n="66" d="100"/>
        </p:scale>
        <p:origin x="-102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41871-EA16-4099-BE1E-278CED4E91C7}"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638C8337-FE66-4BF0-9D6F-9D21500DAA1F}">
      <dgm:prSet phldrT="[Text]" custT="1"/>
      <dgm:spPr/>
      <dgm:t>
        <a:bodyPr/>
        <a:lstStyle/>
        <a:p>
          <a:r>
            <a:rPr lang="en-US" sz="2100" b="0" dirty="0" err="1" smtClean="0">
              <a:latin typeface="Arial" pitchFamily="34" charset="0"/>
              <a:cs typeface="Arial" pitchFamily="34" charset="0"/>
            </a:rPr>
            <a:t>Nội</a:t>
          </a:r>
          <a:r>
            <a:rPr lang="en-US" sz="2100" b="0" dirty="0" smtClean="0">
              <a:latin typeface="Arial" pitchFamily="34" charset="0"/>
              <a:cs typeface="Arial" pitchFamily="34" charset="0"/>
            </a:rPr>
            <a:t> dung</a:t>
          </a:r>
          <a:endParaRPr lang="en-US" sz="2100" b="0" dirty="0">
            <a:latin typeface="Arial" pitchFamily="34" charset="0"/>
            <a:cs typeface="Arial" pitchFamily="34" charset="0"/>
          </a:endParaRPr>
        </a:p>
      </dgm:t>
    </dgm:pt>
    <dgm:pt modelId="{26B9B2EB-350D-4137-8B48-DE4D4B5C21C8}" type="parTrans" cxnId="{7AA31029-36B6-486C-BB2D-C547082BA741}">
      <dgm:prSet/>
      <dgm:spPr/>
      <dgm:t>
        <a:bodyPr/>
        <a:lstStyle/>
        <a:p>
          <a:endParaRPr lang="en-US"/>
        </a:p>
      </dgm:t>
    </dgm:pt>
    <dgm:pt modelId="{B6338508-AA85-4695-8C74-05F215FCC0B0}" type="sibTrans" cxnId="{7AA31029-36B6-486C-BB2D-C547082BA741}">
      <dgm:prSet/>
      <dgm:spPr/>
      <dgm:t>
        <a:bodyPr/>
        <a:lstStyle/>
        <a:p>
          <a:endParaRPr lang="en-US"/>
        </a:p>
      </dgm:t>
    </dgm:pt>
    <dgm:pt modelId="{B20ADBB4-B691-473D-BE64-B70EDD71F0D0}">
      <dgm:prSet phldrT="[Text]" custT="1"/>
      <dgm:spPr/>
      <dgm:t>
        <a:bodyPr/>
        <a:lstStyle/>
        <a:p>
          <a:r>
            <a:rPr lang="en-US" sz="2100" b="0" smtClean="0">
              <a:latin typeface="Arial" pitchFamily="34" charset="0"/>
              <a:cs typeface="Arial" pitchFamily="34" charset="0"/>
            </a:rPr>
            <a:t>III. Qúa trình đẳng áp</a:t>
          </a:r>
          <a:endParaRPr lang="en-US" sz="2100" b="0" dirty="0">
            <a:latin typeface="Arial" pitchFamily="34" charset="0"/>
            <a:cs typeface="Arial" pitchFamily="34" charset="0"/>
          </a:endParaRPr>
        </a:p>
      </dgm:t>
    </dgm:pt>
    <dgm:pt modelId="{4EF17F13-0054-45CA-B777-811D56609205}" type="parTrans" cxnId="{BA7C6C70-4835-4603-8E25-7FE3D2BCD81E}">
      <dgm:prSet/>
      <dgm:spPr/>
      <dgm:t>
        <a:bodyPr/>
        <a:lstStyle/>
        <a:p>
          <a:endParaRPr lang="en-US"/>
        </a:p>
      </dgm:t>
    </dgm:pt>
    <dgm:pt modelId="{27EF6D06-92F1-4E26-8B69-B4EEA6D27F4D}" type="sibTrans" cxnId="{BA7C6C70-4835-4603-8E25-7FE3D2BCD81E}">
      <dgm:prSet/>
      <dgm:spPr/>
      <dgm:t>
        <a:bodyPr/>
        <a:lstStyle/>
        <a:p>
          <a:endParaRPr lang="en-US"/>
        </a:p>
      </dgm:t>
    </dgm:pt>
    <dgm:pt modelId="{DE985C01-309F-4AC1-9369-969E50D1D591}">
      <dgm:prSet phldrT="[Text]" custT="1"/>
      <dgm:spPr/>
      <dgm:t>
        <a:bodyPr/>
        <a:lstStyle/>
        <a:p>
          <a:r>
            <a:rPr lang="en-US" sz="2100" b="0" dirty="0" smtClean="0">
              <a:ln w="0"/>
              <a:effectLst/>
              <a:latin typeface="Arial" pitchFamily="34" charset="0"/>
              <a:cs typeface="Arial" pitchFamily="34" charset="0"/>
            </a:rPr>
            <a:t>I. </a:t>
          </a:r>
          <a:r>
            <a:rPr lang="en-US" sz="2100" b="0" dirty="0" err="1" smtClean="0">
              <a:ln w="0"/>
              <a:effectLst/>
              <a:latin typeface="Arial" pitchFamily="34" charset="0"/>
              <a:cs typeface="Arial" pitchFamily="34" charset="0"/>
            </a:rPr>
            <a:t>Khí</a:t>
          </a:r>
          <a:r>
            <a:rPr lang="en-US" sz="2100" b="0" dirty="0" smtClean="0">
              <a:ln w="0"/>
              <a:effectLst/>
              <a:latin typeface="Arial" pitchFamily="34" charset="0"/>
              <a:cs typeface="Arial" pitchFamily="34" charset="0"/>
            </a:rPr>
            <a:t> </a:t>
          </a:r>
          <a:r>
            <a:rPr lang="en-US" sz="2100" b="0" dirty="0" err="1" smtClean="0">
              <a:ln w="0"/>
              <a:effectLst/>
              <a:latin typeface="Arial" pitchFamily="34" charset="0"/>
              <a:cs typeface="Arial" pitchFamily="34" charset="0"/>
            </a:rPr>
            <a:t>thực</a:t>
          </a:r>
          <a:r>
            <a:rPr lang="en-US" sz="2100" b="0" dirty="0" smtClean="0">
              <a:ln w="0"/>
              <a:effectLst/>
              <a:latin typeface="Arial" pitchFamily="34" charset="0"/>
              <a:cs typeface="Arial" pitchFamily="34" charset="0"/>
            </a:rPr>
            <a:t> </a:t>
          </a:r>
          <a:r>
            <a:rPr lang="en-US" sz="2100" b="0" dirty="0" err="1" smtClean="0">
              <a:ln w="0"/>
              <a:effectLst/>
              <a:latin typeface="Arial" pitchFamily="34" charset="0"/>
              <a:cs typeface="Arial" pitchFamily="34" charset="0"/>
            </a:rPr>
            <a:t>và</a:t>
          </a:r>
          <a:r>
            <a:rPr lang="en-US" sz="2100" b="0" dirty="0" smtClean="0">
              <a:ln w="0"/>
              <a:effectLst/>
              <a:latin typeface="Arial" pitchFamily="34" charset="0"/>
              <a:cs typeface="Arial" pitchFamily="34" charset="0"/>
            </a:rPr>
            <a:t> </a:t>
          </a:r>
          <a:r>
            <a:rPr lang="en-US" sz="2100" b="0" dirty="0" err="1" smtClean="0">
              <a:ln w="0"/>
              <a:effectLst/>
              <a:latin typeface="Arial" pitchFamily="34" charset="0"/>
              <a:cs typeface="Arial" pitchFamily="34" charset="0"/>
            </a:rPr>
            <a:t>khí</a:t>
          </a:r>
          <a:r>
            <a:rPr lang="en-US" sz="2100" b="0" dirty="0" smtClean="0">
              <a:ln w="0"/>
              <a:effectLst/>
              <a:latin typeface="Arial" pitchFamily="34" charset="0"/>
              <a:cs typeface="Arial" pitchFamily="34" charset="0"/>
            </a:rPr>
            <a:t> </a:t>
          </a:r>
          <a:r>
            <a:rPr lang="en-US" sz="2100" b="0" dirty="0" err="1" smtClean="0">
              <a:ln w="0"/>
              <a:effectLst/>
              <a:latin typeface="Arial" pitchFamily="34" charset="0"/>
              <a:cs typeface="Arial" pitchFamily="34" charset="0"/>
            </a:rPr>
            <a:t>lí</a:t>
          </a:r>
          <a:r>
            <a:rPr lang="en-US" sz="2100" b="0" dirty="0" smtClean="0">
              <a:ln w="0"/>
              <a:effectLst/>
              <a:latin typeface="Arial" pitchFamily="34" charset="0"/>
              <a:cs typeface="Arial" pitchFamily="34" charset="0"/>
            </a:rPr>
            <a:t> </a:t>
          </a:r>
          <a:r>
            <a:rPr lang="en-US" sz="2100" b="0" dirty="0" err="1" smtClean="0">
              <a:ln w="0"/>
              <a:effectLst/>
              <a:latin typeface="Arial" pitchFamily="34" charset="0"/>
              <a:cs typeface="Arial" pitchFamily="34" charset="0"/>
            </a:rPr>
            <a:t>tưởng</a:t>
          </a:r>
          <a:endParaRPr lang="en-US" sz="2100" b="0" dirty="0">
            <a:effectLst/>
            <a:latin typeface="Arial" pitchFamily="34" charset="0"/>
            <a:cs typeface="Arial" pitchFamily="34" charset="0"/>
          </a:endParaRPr>
        </a:p>
      </dgm:t>
    </dgm:pt>
    <dgm:pt modelId="{F44556D9-D464-434D-B344-49A89E23EB03}" type="sibTrans" cxnId="{8D097253-3299-47B3-91F3-ED4B07173595}">
      <dgm:prSet/>
      <dgm:spPr/>
      <dgm:t>
        <a:bodyPr/>
        <a:lstStyle/>
        <a:p>
          <a:endParaRPr lang="en-US"/>
        </a:p>
      </dgm:t>
    </dgm:pt>
    <dgm:pt modelId="{FF9938F3-E33D-4DB1-9680-427C3D1A7B85}" type="parTrans" cxnId="{8D097253-3299-47B3-91F3-ED4B07173595}">
      <dgm:prSet/>
      <dgm:spPr/>
      <dgm:t>
        <a:bodyPr/>
        <a:lstStyle/>
        <a:p>
          <a:endParaRPr lang="en-US"/>
        </a:p>
      </dgm:t>
    </dgm:pt>
    <dgm:pt modelId="{25427285-5014-4171-A52D-0E584E25FB9D}">
      <dgm:prSet custT="1"/>
      <dgm:spPr/>
      <dgm:t>
        <a:bodyPr/>
        <a:lstStyle/>
        <a:p>
          <a:r>
            <a:rPr lang="en-US" sz="2000" b="0" smtClean="0">
              <a:latin typeface="Arial" pitchFamily="34" charset="0"/>
              <a:cs typeface="Arial" pitchFamily="34" charset="0"/>
            </a:rPr>
            <a:t>II. Phương trình trạng thái của khí lí tưởng</a:t>
          </a:r>
          <a:endParaRPr lang="en-US" sz="2000" b="0" dirty="0">
            <a:latin typeface="Arial" pitchFamily="34" charset="0"/>
            <a:cs typeface="Arial" pitchFamily="34" charset="0"/>
          </a:endParaRPr>
        </a:p>
      </dgm:t>
    </dgm:pt>
    <dgm:pt modelId="{7C3BD6DE-6E38-4D66-9989-816D6E146876}" type="parTrans" cxnId="{029B2E47-5D1A-4084-84E8-F8618A1C77FA}">
      <dgm:prSet/>
      <dgm:spPr/>
      <dgm:t>
        <a:bodyPr/>
        <a:lstStyle/>
        <a:p>
          <a:endParaRPr lang="en-US"/>
        </a:p>
      </dgm:t>
    </dgm:pt>
    <dgm:pt modelId="{406C36BD-5083-466B-A9D6-432F401E7FDD}" type="sibTrans" cxnId="{029B2E47-5D1A-4084-84E8-F8618A1C77FA}">
      <dgm:prSet/>
      <dgm:spPr/>
      <dgm:t>
        <a:bodyPr/>
        <a:lstStyle/>
        <a:p>
          <a:endParaRPr lang="en-US"/>
        </a:p>
      </dgm:t>
    </dgm:pt>
    <dgm:pt modelId="{B6F21C96-1CC2-40CB-92C5-7AA8B4B4840C}">
      <dgm:prSet custT="1"/>
      <dgm:spPr/>
      <dgm:t>
        <a:bodyPr/>
        <a:lstStyle/>
        <a:p>
          <a:r>
            <a:rPr lang="en-US" sz="2100" b="0" smtClean="0">
              <a:latin typeface="Arial" pitchFamily="34" charset="0"/>
              <a:cs typeface="Arial" pitchFamily="34" charset="0"/>
            </a:rPr>
            <a:t>IV. Độ không tuyệt đối</a:t>
          </a:r>
          <a:endParaRPr lang="en-US" sz="2100" b="0" dirty="0">
            <a:latin typeface="Arial" pitchFamily="34" charset="0"/>
            <a:cs typeface="Arial" pitchFamily="34" charset="0"/>
          </a:endParaRPr>
        </a:p>
      </dgm:t>
    </dgm:pt>
    <dgm:pt modelId="{281E9117-C9B4-4467-AF7B-79F68F6087FB}" type="parTrans" cxnId="{89193679-E6E5-4503-9B42-E259260BB51E}">
      <dgm:prSet/>
      <dgm:spPr/>
      <dgm:t>
        <a:bodyPr/>
        <a:lstStyle/>
        <a:p>
          <a:endParaRPr lang="en-US"/>
        </a:p>
      </dgm:t>
    </dgm:pt>
    <dgm:pt modelId="{BA155A5C-E845-47D9-8459-E2BEED56E1EA}" type="sibTrans" cxnId="{89193679-E6E5-4503-9B42-E259260BB51E}">
      <dgm:prSet/>
      <dgm:spPr/>
      <dgm:t>
        <a:bodyPr/>
        <a:lstStyle/>
        <a:p>
          <a:endParaRPr lang="en-US"/>
        </a:p>
      </dgm:t>
    </dgm:pt>
    <dgm:pt modelId="{98CDF2E7-6E1D-4780-B1FE-9849A4D938A4}" type="pres">
      <dgm:prSet presAssocID="{01741871-EA16-4099-BE1E-278CED4E91C7}" presName="hierChild1" presStyleCnt="0">
        <dgm:presLayoutVars>
          <dgm:orgChart val="1"/>
          <dgm:chPref val="1"/>
          <dgm:dir/>
          <dgm:animOne val="branch"/>
          <dgm:animLvl val="lvl"/>
          <dgm:resizeHandles/>
        </dgm:presLayoutVars>
      </dgm:prSet>
      <dgm:spPr/>
      <dgm:t>
        <a:bodyPr/>
        <a:lstStyle/>
        <a:p>
          <a:endParaRPr lang="en-US"/>
        </a:p>
      </dgm:t>
    </dgm:pt>
    <dgm:pt modelId="{D3BBA792-AFFD-4D39-805C-E9152A2B8B7C}" type="pres">
      <dgm:prSet presAssocID="{638C8337-FE66-4BF0-9D6F-9D21500DAA1F}" presName="hierRoot1" presStyleCnt="0">
        <dgm:presLayoutVars>
          <dgm:hierBranch val="init"/>
        </dgm:presLayoutVars>
      </dgm:prSet>
      <dgm:spPr/>
    </dgm:pt>
    <dgm:pt modelId="{29C8FD99-81E0-44BB-BC39-39A766365235}" type="pres">
      <dgm:prSet presAssocID="{638C8337-FE66-4BF0-9D6F-9D21500DAA1F}" presName="rootComposite1" presStyleCnt="0"/>
      <dgm:spPr/>
    </dgm:pt>
    <dgm:pt modelId="{8424986F-B535-464D-93E3-8CC7D921E385}" type="pres">
      <dgm:prSet presAssocID="{638C8337-FE66-4BF0-9D6F-9D21500DAA1F}" presName="rootText1" presStyleLbl="node0" presStyleIdx="0" presStyleCnt="1" custLinFactNeighborX="-3151" custLinFactNeighborY="-59006">
        <dgm:presLayoutVars>
          <dgm:chPref val="3"/>
        </dgm:presLayoutVars>
      </dgm:prSet>
      <dgm:spPr/>
      <dgm:t>
        <a:bodyPr/>
        <a:lstStyle/>
        <a:p>
          <a:endParaRPr lang="en-US"/>
        </a:p>
      </dgm:t>
    </dgm:pt>
    <dgm:pt modelId="{EF6B33D2-535C-456D-BD2E-0B8247B12914}" type="pres">
      <dgm:prSet presAssocID="{638C8337-FE66-4BF0-9D6F-9D21500DAA1F}" presName="rootConnector1" presStyleLbl="node1" presStyleIdx="0" presStyleCnt="0"/>
      <dgm:spPr/>
      <dgm:t>
        <a:bodyPr/>
        <a:lstStyle/>
        <a:p>
          <a:endParaRPr lang="en-US"/>
        </a:p>
      </dgm:t>
    </dgm:pt>
    <dgm:pt modelId="{8F2533D3-306E-4FDE-9738-0AFB110C6414}" type="pres">
      <dgm:prSet presAssocID="{638C8337-FE66-4BF0-9D6F-9D21500DAA1F}" presName="hierChild2" presStyleCnt="0"/>
      <dgm:spPr/>
    </dgm:pt>
    <dgm:pt modelId="{7061CF9C-4EC7-4264-B557-614562445C4C}" type="pres">
      <dgm:prSet presAssocID="{FF9938F3-E33D-4DB1-9680-427C3D1A7B85}" presName="Name37" presStyleLbl="parChTrans1D2" presStyleIdx="0" presStyleCnt="4"/>
      <dgm:spPr/>
      <dgm:t>
        <a:bodyPr/>
        <a:lstStyle/>
        <a:p>
          <a:endParaRPr lang="en-US"/>
        </a:p>
      </dgm:t>
    </dgm:pt>
    <dgm:pt modelId="{5EFA7998-B2AF-4132-A225-AA1740895A3C}" type="pres">
      <dgm:prSet presAssocID="{DE985C01-309F-4AC1-9369-969E50D1D591}" presName="hierRoot2" presStyleCnt="0">
        <dgm:presLayoutVars>
          <dgm:hierBranch val="init"/>
        </dgm:presLayoutVars>
      </dgm:prSet>
      <dgm:spPr/>
    </dgm:pt>
    <dgm:pt modelId="{7D7A5CD2-B79B-47E8-8425-9D53A1FCF1BB}" type="pres">
      <dgm:prSet presAssocID="{DE985C01-309F-4AC1-9369-969E50D1D591}" presName="rootComposite" presStyleCnt="0"/>
      <dgm:spPr/>
    </dgm:pt>
    <dgm:pt modelId="{A20BAD63-9E76-4F04-A273-B14FADD65C58}" type="pres">
      <dgm:prSet presAssocID="{DE985C01-309F-4AC1-9369-969E50D1D591}" presName="rootText" presStyleLbl="node2" presStyleIdx="0" presStyleCnt="4">
        <dgm:presLayoutVars>
          <dgm:chPref val="3"/>
        </dgm:presLayoutVars>
      </dgm:prSet>
      <dgm:spPr/>
      <dgm:t>
        <a:bodyPr/>
        <a:lstStyle/>
        <a:p>
          <a:endParaRPr lang="en-US"/>
        </a:p>
      </dgm:t>
    </dgm:pt>
    <dgm:pt modelId="{B846E68C-FA54-4553-9892-72A4B38C26F2}" type="pres">
      <dgm:prSet presAssocID="{DE985C01-309F-4AC1-9369-969E50D1D591}" presName="rootConnector" presStyleLbl="node2" presStyleIdx="0" presStyleCnt="4"/>
      <dgm:spPr/>
      <dgm:t>
        <a:bodyPr/>
        <a:lstStyle/>
        <a:p>
          <a:endParaRPr lang="en-US"/>
        </a:p>
      </dgm:t>
    </dgm:pt>
    <dgm:pt modelId="{91F5D617-2D5D-45D0-A4A9-32D6111E3A6E}" type="pres">
      <dgm:prSet presAssocID="{DE985C01-309F-4AC1-9369-969E50D1D591}" presName="hierChild4" presStyleCnt="0"/>
      <dgm:spPr/>
    </dgm:pt>
    <dgm:pt modelId="{6D20FA4E-E01C-42DA-875E-C3FE3D416EC2}" type="pres">
      <dgm:prSet presAssocID="{DE985C01-309F-4AC1-9369-969E50D1D591}" presName="hierChild5" presStyleCnt="0"/>
      <dgm:spPr/>
    </dgm:pt>
    <dgm:pt modelId="{405F2CDD-D4B4-4073-B05B-81FFC5097927}" type="pres">
      <dgm:prSet presAssocID="{7C3BD6DE-6E38-4D66-9989-816D6E146876}" presName="Name37" presStyleLbl="parChTrans1D2" presStyleIdx="1" presStyleCnt="4"/>
      <dgm:spPr/>
      <dgm:t>
        <a:bodyPr/>
        <a:lstStyle/>
        <a:p>
          <a:endParaRPr lang="en-US"/>
        </a:p>
      </dgm:t>
    </dgm:pt>
    <dgm:pt modelId="{80C394E3-642F-44C5-A46C-4AC9E74C27CD}" type="pres">
      <dgm:prSet presAssocID="{25427285-5014-4171-A52D-0E584E25FB9D}" presName="hierRoot2" presStyleCnt="0">
        <dgm:presLayoutVars>
          <dgm:hierBranch val="init"/>
        </dgm:presLayoutVars>
      </dgm:prSet>
      <dgm:spPr/>
    </dgm:pt>
    <dgm:pt modelId="{E39586C1-5B0B-4CD7-806A-A24B17B0B2F1}" type="pres">
      <dgm:prSet presAssocID="{25427285-5014-4171-A52D-0E584E25FB9D}" presName="rootComposite" presStyleCnt="0"/>
      <dgm:spPr/>
    </dgm:pt>
    <dgm:pt modelId="{2F43F398-47FF-4932-9DED-0E3A08710353}" type="pres">
      <dgm:prSet presAssocID="{25427285-5014-4171-A52D-0E584E25FB9D}" presName="rootText" presStyleLbl="node2" presStyleIdx="1" presStyleCnt="4">
        <dgm:presLayoutVars>
          <dgm:chPref val="3"/>
        </dgm:presLayoutVars>
      </dgm:prSet>
      <dgm:spPr/>
      <dgm:t>
        <a:bodyPr/>
        <a:lstStyle/>
        <a:p>
          <a:endParaRPr lang="en-US"/>
        </a:p>
      </dgm:t>
    </dgm:pt>
    <dgm:pt modelId="{789445D1-0442-4EB1-B13B-09C3F0ACB04D}" type="pres">
      <dgm:prSet presAssocID="{25427285-5014-4171-A52D-0E584E25FB9D}" presName="rootConnector" presStyleLbl="node2" presStyleIdx="1" presStyleCnt="4"/>
      <dgm:spPr/>
      <dgm:t>
        <a:bodyPr/>
        <a:lstStyle/>
        <a:p>
          <a:endParaRPr lang="en-US"/>
        </a:p>
      </dgm:t>
    </dgm:pt>
    <dgm:pt modelId="{51E395E3-62B1-400A-A1E0-6092552B69F4}" type="pres">
      <dgm:prSet presAssocID="{25427285-5014-4171-A52D-0E584E25FB9D}" presName="hierChild4" presStyleCnt="0"/>
      <dgm:spPr/>
    </dgm:pt>
    <dgm:pt modelId="{36EF3B3F-D8F4-4C4E-92FF-F1CA52DBF274}" type="pres">
      <dgm:prSet presAssocID="{25427285-5014-4171-A52D-0E584E25FB9D}" presName="hierChild5" presStyleCnt="0"/>
      <dgm:spPr/>
    </dgm:pt>
    <dgm:pt modelId="{11D63A7B-25E8-4C25-935D-E3AE80968936}" type="pres">
      <dgm:prSet presAssocID="{4EF17F13-0054-45CA-B777-811D56609205}" presName="Name37" presStyleLbl="parChTrans1D2" presStyleIdx="2" presStyleCnt="4"/>
      <dgm:spPr/>
      <dgm:t>
        <a:bodyPr/>
        <a:lstStyle/>
        <a:p>
          <a:endParaRPr lang="en-US"/>
        </a:p>
      </dgm:t>
    </dgm:pt>
    <dgm:pt modelId="{E4453A70-FD8D-414A-B87D-165E7AB46BF0}" type="pres">
      <dgm:prSet presAssocID="{B20ADBB4-B691-473D-BE64-B70EDD71F0D0}" presName="hierRoot2" presStyleCnt="0">
        <dgm:presLayoutVars>
          <dgm:hierBranch val="init"/>
        </dgm:presLayoutVars>
      </dgm:prSet>
      <dgm:spPr/>
    </dgm:pt>
    <dgm:pt modelId="{AEBE1BD4-450C-463B-9580-48F69CB190EA}" type="pres">
      <dgm:prSet presAssocID="{B20ADBB4-B691-473D-BE64-B70EDD71F0D0}" presName="rootComposite" presStyleCnt="0"/>
      <dgm:spPr/>
    </dgm:pt>
    <dgm:pt modelId="{1BF6B808-72F4-4749-B4B1-CFA8BE995C16}" type="pres">
      <dgm:prSet presAssocID="{B20ADBB4-B691-473D-BE64-B70EDD71F0D0}" presName="rootText" presStyleLbl="node2" presStyleIdx="2" presStyleCnt="4">
        <dgm:presLayoutVars>
          <dgm:chPref val="3"/>
        </dgm:presLayoutVars>
      </dgm:prSet>
      <dgm:spPr/>
      <dgm:t>
        <a:bodyPr/>
        <a:lstStyle/>
        <a:p>
          <a:endParaRPr lang="en-US"/>
        </a:p>
      </dgm:t>
    </dgm:pt>
    <dgm:pt modelId="{4B56D8E5-04F5-4498-8B55-EDF74ED3DF8E}" type="pres">
      <dgm:prSet presAssocID="{B20ADBB4-B691-473D-BE64-B70EDD71F0D0}" presName="rootConnector" presStyleLbl="node2" presStyleIdx="2" presStyleCnt="4"/>
      <dgm:spPr/>
      <dgm:t>
        <a:bodyPr/>
        <a:lstStyle/>
        <a:p>
          <a:endParaRPr lang="en-US"/>
        </a:p>
      </dgm:t>
    </dgm:pt>
    <dgm:pt modelId="{68211D1D-0DF7-48A5-8E87-D4DC5A0CC2E6}" type="pres">
      <dgm:prSet presAssocID="{B20ADBB4-B691-473D-BE64-B70EDD71F0D0}" presName="hierChild4" presStyleCnt="0"/>
      <dgm:spPr/>
    </dgm:pt>
    <dgm:pt modelId="{1A8CCFF8-6EC2-4064-B400-F64FAC94285F}" type="pres">
      <dgm:prSet presAssocID="{B20ADBB4-B691-473D-BE64-B70EDD71F0D0}" presName="hierChild5" presStyleCnt="0"/>
      <dgm:spPr/>
    </dgm:pt>
    <dgm:pt modelId="{96642491-FF63-4F16-BC9E-F7A7E592ACBC}" type="pres">
      <dgm:prSet presAssocID="{281E9117-C9B4-4467-AF7B-79F68F6087FB}" presName="Name37" presStyleLbl="parChTrans1D2" presStyleIdx="3" presStyleCnt="4"/>
      <dgm:spPr/>
      <dgm:t>
        <a:bodyPr/>
        <a:lstStyle/>
        <a:p>
          <a:endParaRPr lang="en-US"/>
        </a:p>
      </dgm:t>
    </dgm:pt>
    <dgm:pt modelId="{2F94EF7B-B6C2-428A-B48B-B5BB7E2C51B3}" type="pres">
      <dgm:prSet presAssocID="{B6F21C96-1CC2-40CB-92C5-7AA8B4B4840C}" presName="hierRoot2" presStyleCnt="0">
        <dgm:presLayoutVars>
          <dgm:hierBranch val="init"/>
        </dgm:presLayoutVars>
      </dgm:prSet>
      <dgm:spPr/>
    </dgm:pt>
    <dgm:pt modelId="{57771999-3CAB-4341-A50B-B8EE0DE00E93}" type="pres">
      <dgm:prSet presAssocID="{B6F21C96-1CC2-40CB-92C5-7AA8B4B4840C}" presName="rootComposite" presStyleCnt="0"/>
      <dgm:spPr/>
    </dgm:pt>
    <dgm:pt modelId="{28D4BA6B-7F7F-4F5F-AB1A-379185319225}" type="pres">
      <dgm:prSet presAssocID="{B6F21C96-1CC2-40CB-92C5-7AA8B4B4840C}" presName="rootText" presStyleLbl="node2" presStyleIdx="3" presStyleCnt="4">
        <dgm:presLayoutVars>
          <dgm:chPref val="3"/>
        </dgm:presLayoutVars>
      </dgm:prSet>
      <dgm:spPr/>
      <dgm:t>
        <a:bodyPr/>
        <a:lstStyle/>
        <a:p>
          <a:endParaRPr lang="en-US"/>
        </a:p>
      </dgm:t>
    </dgm:pt>
    <dgm:pt modelId="{D08F0871-35CE-4B66-8477-E0CE929855A5}" type="pres">
      <dgm:prSet presAssocID="{B6F21C96-1CC2-40CB-92C5-7AA8B4B4840C}" presName="rootConnector" presStyleLbl="node2" presStyleIdx="3" presStyleCnt="4"/>
      <dgm:spPr/>
      <dgm:t>
        <a:bodyPr/>
        <a:lstStyle/>
        <a:p>
          <a:endParaRPr lang="en-US"/>
        </a:p>
      </dgm:t>
    </dgm:pt>
    <dgm:pt modelId="{CDA9D698-2A4E-45C4-9AFC-E574B85336AF}" type="pres">
      <dgm:prSet presAssocID="{B6F21C96-1CC2-40CB-92C5-7AA8B4B4840C}" presName="hierChild4" presStyleCnt="0"/>
      <dgm:spPr/>
    </dgm:pt>
    <dgm:pt modelId="{B3936CC7-8374-488C-8D6D-C9A87D394101}" type="pres">
      <dgm:prSet presAssocID="{B6F21C96-1CC2-40CB-92C5-7AA8B4B4840C}" presName="hierChild5" presStyleCnt="0"/>
      <dgm:spPr/>
    </dgm:pt>
    <dgm:pt modelId="{853E87A5-8439-4C46-A658-96D742A078EC}" type="pres">
      <dgm:prSet presAssocID="{638C8337-FE66-4BF0-9D6F-9D21500DAA1F}" presName="hierChild3" presStyleCnt="0"/>
      <dgm:spPr/>
    </dgm:pt>
  </dgm:ptLst>
  <dgm:cxnLst>
    <dgm:cxn modelId="{029B2E47-5D1A-4084-84E8-F8618A1C77FA}" srcId="{638C8337-FE66-4BF0-9D6F-9D21500DAA1F}" destId="{25427285-5014-4171-A52D-0E584E25FB9D}" srcOrd="1" destOrd="0" parTransId="{7C3BD6DE-6E38-4D66-9989-816D6E146876}" sibTransId="{406C36BD-5083-466B-A9D6-432F401E7FDD}"/>
    <dgm:cxn modelId="{3DE09EDB-3F7E-4160-BAA8-620F02C52655}" type="presOf" srcId="{638C8337-FE66-4BF0-9D6F-9D21500DAA1F}" destId="{8424986F-B535-464D-93E3-8CC7D921E385}" srcOrd="0" destOrd="0" presId="urn:microsoft.com/office/officeart/2005/8/layout/orgChart1"/>
    <dgm:cxn modelId="{BA7C6C70-4835-4603-8E25-7FE3D2BCD81E}" srcId="{638C8337-FE66-4BF0-9D6F-9D21500DAA1F}" destId="{B20ADBB4-B691-473D-BE64-B70EDD71F0D0}" srcOrd="2" destOrd="0" parTransId="{4EF17F13-0054-45CA-B777-811D56609205}" sibTransId="{27EF6D06-92F1-4E26-8B69-B4EEA6D27F4D}"/>
    <dgm:cxn modelId="{A8D8409A-F52F-42C8-8D98-3393C4364F18}" type="presOf" srcId="{4EF17F13-0054-45CA-B777-811D56609205}" destId="{11D63A7B-25E8-4C25-935D-E3AE80968936}" srcOrd="0" destOrd="0" presId="urn:microsoft.com/office/officeart/2005/8/layout/orgChart1"/>
    <dgm:cxn modelId="{AD38757F-7107-4CBB-81E7-AC954AEF82E8}" type="presOf" srcId="{281E9117-C9B4-4467-AF7B-79F68F6087FB}" destId="{96642491-FF63-4F16-BC9E-F7A7E592ACBC}" srcOrd="0" destOrd="0" presId="urn:microsoft.com/office/officeart/2005/8/layout/orgChart1"/>
    <dgm:cxn modelId="{89193679-E6E5-4503-9B42-E259260BB51E}" srcId="{638C8337-FE66-4BF0-9D6F-9D21500DAA1F}" destId="{B6F21C96-1CC2-40CB-92C5-7AA8B4B4840C}" srcOrd="3" destOrd="0" parTransId="{281E9117-C9B4-4467-AF7B-79F68F6087FB}" sibTransId="{BA155A5C-E845-47D9-8459-E2BEED56E1EA}"/>
    <dgm:cxn modelId="{FC0A28CC-0E87-4037-85C2-7F2D0A407D72}" type="presOf" srcId="{01741871-EA16-4099-BE1E-278CED4E91C7}" destId="{98CDF2E7-6E1D-4780-B1FE-9849A4D938A4}" srcOrd="0" destOrd="0" presId="urn:microsoft.com/office/officeart/2005/8/layout/orgChart1"/>
    <dgm:cxn modelId="{148158F1-319D-4946-9666-268DA6FCAA8F}" type="presOf" srcId="{638C8337-FE66-4BF0-9D6F-9D21500DAA1F}" destId="{EF6B33D2-535C-456D-BD2E-0B8247B12914}" srcOrd="1" destOrd="0" presId="urn:microsoft.com/office/officeart/2005/8/layout/orgChart1"/>
    <dgm:cxn modelId="{19963FFF-1F2A-483B-8BEE-3EE0B2F21F14}" type="presOf" srcId="{FF9938F3-E33D-4DB1-9680-427C3D1A7B85}" destId="{7061CF9C-4EC7-4264-B557-614562445C4C}" srcOrd="0" destOrd="0" presId="urn:microsoft.com/office/officeart/2005/8/layout/orgChart1"/>
    <dgm:cxn modelId="{B99F6833-0F59-4CF0-AA23-F43A8FFEF72B}" type="presOf" srcId="{25427285-5014-4171-A52D-0E584E25FB9D}" destId="{2F43F398-47FF-4932-9DED-0E3A08710353}" srcOrd="0" destOrd="0" presId="urn:microsoft.com/office/officeart/2005/8/layout/orgChart1"/>
    <dgm:cxn modelId="{3FFBD63F-2ACC-4456-A3E8-1281356D4117}" type="presOf" srcId="{25427285-5014-4171-A52D-0E584E25FB9D}" destId="{789445D1-0442-4EB1-B13B-09C3F0ACB04D}" srcOrd="1" destOrd="0" presId="urn:microsoft.com/office/officeart/2005/8/layout/orgChart1"/>
    <dgm:cxn modelId="{64E9684E-34C1-4531-9C6E-176D35193917}" type="presOf" srcId="{B20ADBB4-B691-473D-BE64-B70EDD71F0D0}" destId="{1BF6B808-72F4-4749-B4B1-CFA8BE995C16}" srcOrd="0" destOrd="0" presId="urn:microsoft.com/office/officeart/2005/8/layout/orgChart1"/>
    <dgm:cxn modelId="{44D24947-CE2D-4D88-A40C-6B34460E6EE4}" type="presOf" srcId="{B6F21C96-1CC2-40CB-92C5-7AA8B4B4840C}" destId="{D08F0871-35CE-4B66-8477-E0CE929855A5}" srcOrd="1" destOrd="0" presId="urn:microsoft.com/office/officeart/2005/8/layout/orgChart1"/>
    <dgm:cxn modelId="{8D097253-3299-47B3-91F3-ED4B07173595}" srcId="{638C8337-FE66-4BF0-9D6F-9D21500DAA1F}" destId="{DE985C01-309F-4AC1-9369-969E50D1D591}" srcOrd="0" destOrd="0" parTransId="{FF9938F3-E33D-4DB1-9680-427C3D1A7B85}" sibTransId="{F44556D9-D464-434D-B344-49A89E23EB03}"/>
    <dgm:cxn modelId="{8AD85214-BBE3-4604-9A70-3A28814410EA}" type="presOf" srcId="{7C3BD6DE-6E38-4D66-9989-816D6E146876}" destId="{405F2CDD-D4B4-4073-B05B-81FFC5097927}" srcOrd="0" destOrd="0" presId="urn:microsoft.com/office/officeart/2005/8/layout/orgChart1"/>
    <dgm:cxn modelId="{EBEEE977-3993-4271-811A-61B7A9999CC1}" type="presOf" srcId="{DE985C01-309F-4AC1-9369-969E50D1D591}" destId="{B846E68C-FA54-4553-9892-72A4B38C26F2}" srcOrd="1" destOrd="0" presId="urn:microsoft.com/office/officeart/2005/8/layout/orgChart1"/>
    <dgm:cxn modelId="{7AA31029-36B6-486C-BB2D-C547082BA741}" srcId="{01741871-EA16-4099-BE1E-278CED4E91C7}" destId="{638C8337-FE66-4BF0-9D6F-9D21500DAA1F}" srcOrd="0" destOrd="0" parTransId="{26B9B2EB-350D-4137-8B48-DE4D4B5C21C8}" sibTransId="{B6338508-AA85-4695-8C74-05F215FCC0B0}"/>
    <dgm:cxn modelId="{BF21DC57-9D7F-4173-83C7-BFD9D02BFAF6}" type="presOf" srcId="{DE985C01-309F-4AC1-9369-969E50D1D591}" destId="{A20BAD63-9E76-4F04-A273-B14FADD65C58}" srcOrd="0" destOrd="0" presId="urn:microsoft.com/office/officeart/2005/8/layout/orgChart1"/>
    <dgm:cxn modelId="{C5E2ACE9-DA2A-46CD-A878-AB5BB9C5B7CF}" type="presOf" srcId="{B6F21C96-1CC2-40CB-92C5-7AA8B4B4840C}" destId="{28D4BA6B-7F7F-4F5F-AB1A-379185319225}" srcOrd="0" destOrd="0" presId="urn:microsoft.com/office/officeart/2005/8/layout/orgChart1"/>
    <dgm:cxn modelId="{D73DCF62-3C76-4C5A-A865-3C67985A7726}" type="presOf" srcId="{B20ADBB4-B691-473D-BE64-B70EDD71F0D0}" destId="{4B56D8E5-04F5-4498-8B55-EDF74ED3DF8E}" srcOrd="1" destOrd="0" presId="urn:microsoft.com/office/officeart/2005/8/layout/orgChart1"/>
    <dgm:cxn modelId="{42C65E75-6EE3-47F9-932A-4B7E985F91CF}" type="presParOf" srcId="{98CDF2E7-6E1D-4780-B1FE-9849A4D938A4}" destId="{D3BBA792-AFFD-4D39-805C-E9152A2B8B7C}" srcOrd="0" destOrd="0" presId="urn:microsoft.com/office/officeart/2005/8/layout/orgChart1"/>
    <dgm:cxn modelId="{252BCAFF-53BC-466F-9E3C-705E07F72B12}" type="presParOf" srcId="{D3BBA792-AFFD-4D39-805C-E9152A2B8B7C}" destId="{29C8FD99-81E0-44BB-BC39-39A766365235}" srcOrd="0" destOrd="0" presId="urn:microsoft.com/office/officeart/2005/8/layout/orgChart1"/>
    <dgm:cxn modelId="{BAF8BE0C-342A-4722-99DA-7EA8E68C82EA}" type="presParOf" srcId="{29C8FD99-81E0-44BB-BC39-39A766365235}" destId="{8424986F-B535-464D-93E3-8CC7D921E385}" srcOrd="0" destOrd="0" presId="urn:microsoft.com/office/officeart/2005/8/layout/orgChart1"/>
    <dgm:cxn modelId="{B0590F14-D102-4CA8-9D0B-C2C6DC43C09A}" type="presParOf" srcId="{29C8FD99-81E0-44BB-BC39-39A766365235}" destId="{EF6B33D2-535C-456D-BD2E-0B8247B12914}" srcOrd="1" destOrd="0" presId="urn:microsoft.com/office/officeart/2005/8/layout/orgChart1"/>
    <dgm:cxn modelId="{25CD317E-C0EB-4F84-A40D-33BCF920463B}" type="presParOf" srcId="{D3BBA792-AFFD-4D39-805C-E9152A2B8B7C}" destId="{8F2533D3-306E-4FDE-9738-0AFB110C6414}" srcOrd="1" destOrd="0" presId="urn:microsoft.com/office/officeart/2005/8/layout/orgChart1"/>
    <dgm:cxn modelId="{0FECF126-D44F-4E1B-9914-62042A023C11}" type="presParOf" srcId="{8F2533D3-306E-4FDE-9738-0AFB110C6414}" destId="{7061CF9C-4EC7-4264-B557-614562445C4C}" srcOrd="0" destOrd="0" presId="urn:microsoft.com/office/officeart/2005/8/layout/orgChart1"/>
    <dgm:cxn modelId="{3787AD9F-67C7-4433-BA11-E41C4670F354}" type="presParOf" srcId="{8F2533D3-306E-4FDE-9738-0AFB110C6414}" destId="{5EFA7998-B2AF-4132-A225-AA1740895A3C}" srcOrd="1" destOrd="0" presId="urn:microsoft.com/office/officeart/2005/8/layout/orgChart1"/>
    <dgm:cxn modelId="{94E3F039-46D8-4C7F-A272-0F90615CCFC6}" type="presParOf" srcId="{5EFA7998-B2AF-4132-A225-AA1740895A3C}" destId="{7D7A5CD2-B79B-47E8-8425-9D53A1FCF1BB}" srcOrd="0" destOrd="0" presId="urn:microsoft.com/office/officeart/2005/8/layout/orgChart1"/>
    <dgm:cxn modelId="{87F24401-9380-4882-AF64-6DF013CB7390}" type="presParOf" srcId="{7D7A5CD2-B79B-47E8-8425-9D53A1FCF1BB}" destId="{A20BAD63-9E76-4F04-A273-B14FADD65C58}" srcOrd="0" destOrd="0" presId="urn:microsoft.com/office/officeart/2005/8/layout/orgChart1"/>
    <dgm:cxn modelId="{FFE7100D-A557-45EC-9D85-6332BD8DD752}" type="presParOf" srcId="{7D7A5CD2-B79B-47E8-8425-9D53A1FCF1BB}" destId="{B846E68C-FA54-4553-9892-72A4B38C26F2}" srcOrd="1" destOrd="0" presId="urn:microsoft.com/office/officeart/2005/8/layout/orgChart1"/>
    <dgm:cxn modelId="{CA61C9A7-A97A-4119-83FA-BD49C6D2CCD2}" type="presParOf" srcId="{5EFA7998-B2AF-4132-A225-AA1740895A3C}" destId="{91F5D617-2D5D-45D0-A4A9-32D6111E3A6E}" srcOrd="1" destOrd="0" presId="urn:microsoft.com/office/officeart/2005/8/layout/orgChart1"/>
    <dgm:cxn modelId="{F59247A3-27DA-429E-B965-5E395E557F5D}" type="presParOf" srcId="{5EFA7998-B2AF-4132-A225-AA1740895A3C}" destId="{6D20FA4E-E01C-42DA-875E-C3FE3D416EC2}" srcOrd="2" destOrd="0" presId="urn:microsoft.com/office/officeart/2005/8/layout/orgChart1"/>
    <dgm:cxn modelId="{A82C48E8-3599-4A2A-AE33-D6B156688304}" type="presParOf" srcId="{8F2533D3-306E-4FDE-9738-0AFB110C6414}" destId="{405F2CDD-D4B4-4073-B05B-81FFC5097927}" srcOrd="2" destOrd="0" presId="urn:microsoft.com/office/officeart/2005/8/layout/orgChart1"/>
    <dgm:cxn modelId="{BD59E438-1E96-49C1-91F3-8ADDCE869805}" type="presParOf" srcId="{8F2533D3-306E-4FDE-9738-0AFB110C6414}" destId="{80C394E3-642F-44C5-A46C-4AC9E74C27CD}" srcOrd="3" destOrd="0" presId="urn:microsoft.com/office/officeart/2005/8/layout/orgChart1"/>
    <dgm:cxn modelId="{00A191DC-D227-4490-B037-4556C73177F7}" type="presParOf" srcId="{80C394E3-642F-44C5-A46C-4AC9E74C27CD}" destId="{E39586C1-5B0B-4CD7-806A-A24B17B0B2F1}" srcOrd="0" destOrd="0" presId="urn:microsoft.com/office/officeart/2005/8/layout/orgChart1"/>
    <dgm:cxn modelId="{6DF9CE15-21B0-40F0-8E54-A1F1432BF32C}" type="presParOf" srcId="{E39586C1-5B0B-4CD7-806A-A24B17B0B2F1}" destId="{2F43F398-47FF-4932-9DED-0E3A08710353}" srcOrd="0" destOrd="0" presId="urn:microsoft.com/office/officeart/2005/8/layout/orgChart1"/>
    <dgm:cxn modelId="{264DB4B8-9333-498A-8DD6-C9D936F5F209}" type="presParOf" srcId="{E39586C1-5B0B-4CD7-806A-A24B17B0B2F1}" destId="{789445D1-0442-4EB1-B13B-09C3F0ACB04D}" srcOrd="1" destOrd="0" presId="urn:microsoft.com/office/officeart/2005/8/layout/orgChart1"/>
    <dgm:cxn modelId="{71DB9D66-2776-462E-A365-AE0673523E28}" type="presParOf" srcId="{80C394E3-642F-44C5-A46C-4AC9E74C27CD}" destId="{51E395E3-62B1-400A-A1E0-6092552B69F4}" srcOrd="1" destOrd="0" presId="urn:microsoft.com/office/officeart/2005/8/layout/orgChart1"/>
    <dgm:cxn modelId="{300A578D-63D6-44EF-99C9-DF663B1CD9A5}" type="presParOf" srcId="{80C394E3-642F-44C5-A46C-4AC9E74C27CD}" destId="{36EF3B3F-D8F4-4C4E-92FF-F1CA52DBF274}" srcOrd="2" destOrd="0" presId="urn:microsoft.com/office/officeart/2005/8/layout/orgChart1"/>
    <dgm:cxn modelId="{9E4338D9-7A54-4F11-A94F-B9412AC0338B}" type="presParOf" srcId="{8F2533D3-306E-4FDE-9738-0AFB110C6414}" destId="{11D63A7B-25E8-4C25-935D-E3AE80968936}" srcOrd="4" destOrd="0" presId="urn:microsoft.com/office/officeart/2005/8/layout/orgChart1"/>
    <dgm:cxn modelId="{7560D3DF-678C-4633-BD17-085C011B5056}" type="presParOf" srcId="{8F2533D3-306E-4FDE-9738-0AFB110C6414}" destId="{E4453A70-FD8D-414A-B87D-165E7AB46BF0}" srcOrd="5" destOrd="0" presId="urn:microsoft.com/office/officeart/2005/8/layout/orgChart1"/>
    <dgm:cxn modelId="{DEB09E14-CEE7-413F-BC2E-841032C5AF42}" type="presParOf" srcId="{E4453A70-FD8D-414A-B87D-165E7AB46BF0}" destId="{AEBE1BD4-450C-463B-9580-48F69CB190EA}" srcOrd="0" destOrd="0" presId="urn:microsoft.com/office/officeart/2005/8/layout/orgChart1"/>
    <dgm:cxn modelId="{AEFAE6DD-5A36-4E8A-B39E-817639E0C667}" type="presParOf" srcId="{AEBE1BD4-450C-463B-9580-48F69CB190EA}" destId="{1BF6B808-72F4-4749-B4B1-CFA8BE995C16}" srcOrd="0" destOrd="0" presId="urn:microsoft.com/office/officeart/2005/8/layout/orgChart1"/>
    <dgm:cxn modelId="{57941DB5-160C-4341-AE81-5EB49387B129}" type="presParOf" srcId="{AEBE1BD4-450C-463B-9580-48F69CB190EA}" destId="{4B56D8E5-04F5-4498-8B55-EDF74ED3DF8E}" srcOrd="1" destOrd="0" presId="urn:microsoft.com/office/officeart/2005/8/layout/orgChart1"/>
    <dgm:cxn modelId="{952EEBFE-21E1-4637-BADE-2D78A71AA0F1}" type="presParOf" srcId="{E4453A70-FD8D-414A-B87D-165E7AB46BF0}" destId="{68211D1D-0DF7-48A5-8E87-D4DC5A0CC2E6}" srcOrd="1" destOrd="0" presId="urn:microsoft.com/office/officeart/2005/8/layout/orgChart1"/>
    <dgm:cxn modelId="{654984EF-5323-40DB-84C6-6CA49C40B073}" type="presParOf" srcId="{E4453A70-FD8D-414A-B87D-165E7AB46BF0}" destId="{1A8CCFF8-6EC2-4064-B400-F64FAC94285F}" srcOrd="2" destOrd="0" presId="urn:microsoft.com/office/officeart/2005/8/layout/orgChart1"/>
    <dgm:cxn modelId="{2896DB0A-6346-4C46-9CE9-DD1A34A5F744}" type="presParOf" srcId="{8F2533D3-306E-4FDE-9738-0AFB110C6414}" destId="{96642491-FF63-4F16-BC9E-F7A7E592ACBC}" srcOrd="6" destOrd="0" presId="urn:microsoft.com/office/officeart/2005/8/layout/orgChart1"/>
    <dgm:cxn modelId="{75A06081-4656-4FD6-A715-7FFA9E3F75C2}" type="presParOf" srcId="{8F2533D3-306E-4FDE-9738-0AFB110C6414}" destId="{2F94EF7B-B6C2-428A-B48B-B5BB7E2C51B3}" srcOrd="7" destOrd="0" presId="urn:microsoft.com/office/officeart/2005/8/layout/orgChart1"/>
    <dgm:cxn modelId="{6057187F-189C-48D0-B37B-BFCCCFCC7920}" type="presParOf" srcId="{2F94EF7B-B6C2-428A-B48B-B5BB7E2C51B3}" destId="{57771999-3CAB-4341-A50B-B8EE0DE00E93}" srcOrd="0" destOrd="0" presId="urn:microsoft.com/office/officeart/2005/8/layout/orgChart1"/>
    <dgm:cxn modelId="{16C115A1-4129-4E06-AA00-6118F2861579}" type="presParOf" srcId="{57771999-3CAB-4341-A50B-B8EE0DE00E93}" destId="{28D4BA6B-7F7F-4F5F-AB1A-379185319225}" srcOrd="0" destOrd="0" presId="urn:microsoft.com/office/officeart/2005/8/layout/orgChart1"/>
    <dgm:cxn modelId="{9C575383-1A68-4CF3-9AD4-C3E1198367A8}" type="presParOf" srcId="{57771999-3CAB-4341-A50B-B8EE0DE00E93}" destId="{D08F0871-35CE-4B66-8477-E0CE929855A5}" srcOrd="1" destOrd="0" presId="urn:microsoft.com/office/officeart/2005/8/layout/orgChart1"/>
    <dgm:cxn modelId="{86D902C3-38CF-4F07-BB3D-839D04D8E0D8}" type="presParOf" srcId="{2F94EF7B-B6C2-428A-B48B-B5BB7E2C51B3}" destId="{CDA9D698-2A4E-45C4-9AFC-E574B85336AF}" srcOrd="1" destOrd="0" presId="urn:microsoft.com/office/officeart/2005/8/layout/orgChart1"/>
    <dgm:cxn modelId="{F1F4F006-DFD6-4942-BADA-091B6A57F210}" type="presParOf" srcId="{2F94EF7B-B6C2-428A-B48B-B5BB7E2C51B3}" destId="{B3936CC7-8374-488C-8D6D-C9A87D394101}" srcOrd="2" destOrd="0" presId="urn:microsoft.com/office/officeart/2005/8/layout/orgChart1"/>
    <dgm:cxn modelId="{7CB5E692-4103-4EC8-AAD5-81AAC6F5FA3D}" type="presParOf" srcId="{D3BBA792-AFFD-4D39-805C-E9152A2B8B7C}" destId="{853E87A5-8439-4C46-A658-96D742A078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42491-FF63-4F16-BC9E-F7A7E592ACBC}">
      <dsp:nvSpPr>
        <dsp:cNvPr id="0" name=""/>
        <dsp:cNvSpPr/>
      </dsp:nvSpPr>
      <dsp:spPr>
        <a:xfrm>
          <a:off x="4096432" y="1937424"/>
          <a:ext cx="3309044" cy="905040"/>
        </a:xfrm>
        <a:custGeom>
          <a:avLst/>
          <a:gdLst/>
          <a:ahLst/>
          <a:cxnLst/>
          <a:rect l="0" t="0" r="0" b="0"/>
          <a:pathLst>
            <a:path>
              <a:moveTo>
                <a:pt x="0" y="0"/>
              </a:moveTo>
              <a:lnTo>
                <a:pt x="0" y="716875"/>
              </a:lnTo>
              <a:lnTo>
                <a:pt x="3309044" y="716875"/>
              </a:lnTo>
              <a:lnTo>
                <a:pt x="3309044" y="9050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D63A7B-25E8-4C25-935D-E3AE80968936}">
      <dsp:nvSpPr>
        <dsp:cNvPr id="0" name=""/>
        <dsp:cNvSpPr/>
      </dsp:nvSpPr>
      <dsp:spPr>
        <a:xfrm>
          <a:off x="4096432" y="1937424"/>
          <a:ext cx="1140659" cy="905040"/>
        </a:xfrm>
        <a:custGeom>
          <a:avLst/>
          <a:gdLst/>
          <a:ahLst/>
          <a:cxnLst/>
          <a:rect l="0" t="0" r="0" b="0"/>
          <a:pathLst>
            <a:path>
              <a:moveTo>
                <a:pt x="0" y="0"/>
              </a:moveTo>
              <a:lnTo>
                <a:pt x="0" y="716875"/>
              </a:lnTo>
              <a:lnTo>
                <a:pt x="1140659" y="716875"/>
              </a:lnTo>
              <a:lnTo>
                <a:pt x="1140659" y="9050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F2CDD-D4B4-4073-B05B-81FFC5097927}">
      <dsp:nvSpPr>
        <dsp:cNvPr id="0" name=""/>
        <dsp:cNvSpPr/>
      </dsp:nvSpPr>
      <dsp:spPr>
        <a:xfrm>
          <a:off x="3068707" y="1937424"/>
          <a:ext cx="1027724" cy="905040"/>
        </a:xfrm>
        <a:custGeom>
          <a:avLst/>
          <a:gdLst/>
          <a:ahLst/>
          <a:cxnLst/>
          <a:rect l="0" t="0" r="0" b="0"/>
          <a:pathLst>
            <a:path>
              <a:moveTo>
                <a:pt x="1027724" y="0"/>
              </a:moveTo>
              <a:lnTo>
                <a:pt x="1027724" y="716875"/>
              </a:lnTo>
              <a:lnTo>
                <a:pt x="0" y="716875"/>
              </a:lnTo>
              <a:lnTo>
                <a:pt x="0" y="9050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1CF9C-4EC7-4264-B557-614562445C4C}">
      <dsp:nvSpPr>
        <dsp:cNvPr id="0" name=""/>
        <dsp:cNvSpPr/>
      </dsp:nvSpPr>
      <dsp:spPr>
        <a:xfrm>
          <a:off x="900323" y="1937424"/>
          <a:ext cx="3196109" cy="905040"/>
        </a:xfrm>
        <a:custGeom>
          <a:avLst/>
          <a:gdLst/>
          <a:ahLst/>
          <a:cxnLst/>
          <a:rect l="0" t="0" r="0" b="0"/>
          <a:pathLst>
            <a:path>
              <a:moveTo>
                <a:pt x="3196109" y="0"/>
              </a:moveTo>
              <a:lnTo>
                <a:pt x="3196109" y="716875"/>
              </a:lnTo>
              <a:lnTo>
                <a:pt x="0" y="716875"/>
              </a:lnTo>
              <a:lnTo>
                <a:pt x="0" y="9050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4986F-B535-464D-93E3-8CC7D921E385}">
      <dsp:nvSpPr>
        <dsp:cNvPr id="0" name=""/>
        <dsp:cNvSpPr/>
      </dsp:nvSpPr>
      <dsp:spPr>
        <a:xfrm>
          <a:off x="3200405" y="1041398"/>
          <a:ext cx="1792053" cy="8960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0" kern="1200" dirty="0" err="1" smtClean="0">
              <a:latin typeface="Arial" pitchFamily="34" charset="0"/>
              <a:cs typeface="Arial" pitchFamily="34" charset="0"/>
            </a:rPr>
            <a:t>Nội</a:t>
          </a:r>
          <a:r>
            <a:rPr lang="en-US" sz="2100" b="0" kern="1200" dirty="0" smtClean="0">
              <a:latin typeface="Arial" pitchFamily="34" charset="0"/>
              <a:cs typeface="Arial" pitchFamily="34" charset="0"/>
            </a:rPr>
            <a:t> dung</a:t>
          </a:r>
          <a:endParaRPr lang="en-US" sz="2100" b="0" kern="1200" dirty="0">
            <a:latin typeface="Arial" pitchFamily="34" charset="0"/>
            <a:cs typeface="Arial" pitchFamily="34" charset="0"/>
          </a:endParaRPr>
        </a:p>
      </dsp:txBody>
      <dsp:txXfrm>
        <a:off x="3200405" y="1041398"/>
        <a:ext cx="1792053" cy="896026"/>
      </dsp:txXfrm>
    </dsp:sp>
    <dsp:sp modelId="{A20BAD63-9E76-4F04-A273-B14FADD65C58}">
      <dsp:nvSpPr>
        <dsp:cNvPr id="0" name=""/>
        <dsp:cNvSpPr/>
      </dsp:nvSpPr>
      <dsp:spPr>
        <a:xfrm>
          <a:off x="4296" y="2842465"/>
          <a:ext cx="1792053" cy="8960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0" kern="1200" dirty="0" smtClean="0">
              <a:ln w="0"/>
              <a:effectLst/>
              <a:latin typeface="Arial" pitchFamily="34" charset="0"/>
              <a:cs typeface="Arial" pitchFamily="34" charset="0"/>
            </a:rPr>
            <a:t>I. </a:t>
          </a:r>
          <a:r>
            <a:rPr lang="en-US" sz="2100" b="0" kern="1200" dirty="0" err="1" smtClean="0">
              <a:ln w="0"/>
              <a:effectLst/>
              <a:latin typeface="Arial" pitchFamily="34" charset="0"/>
              <a:cs typeface="Arial" pitchFamily="34" charset="0"/>
            </a:rPr>
            <a:t>Khí</a:t>
          </a:r>
          <a:r>
            <a:rPr lang="en-US" sz="2100" b="0" kern="1200" dirty="0" smtClean="0">
              <a:ln w="0"/>
              <a:effectLst/>
              <a:latin typeface="Arial" pitchFamily="34" charset="0"/>
              <a:cs typeface="Arial" pitchFamily="34" charset="0"/>
            </a:rPr>
            <a:t> </a:t>
          </a:r>
          <a:r>
            <a:rPr lang="en-US" sz="2100" b="0" kern="1200" dirty="0" err="1" smtClean="0">
              <a:ln w="0"/>
              <a:effectLst/>
              <a:latin typeface="Arial" pitchFamily="34" charset="0"/>
              <a:cs typeface="Arial" pitchFamily="34" charset="0"/>
            </a:rPr>
            <a:t>thực</a:t>
          </a:r>
          <a:r>
            <a:rPr lang="en-US" sz="2100" b="0" kern="1200" dirty="0" smtClean="0">
              <a:ln w="0"/>
              <a:effectLst/>
              <a:latin typeface="Arial" pitchFamily="34" charset="0"/>
              <a:cs typeface="Arial" pitchFamily="34" charset="0"/>
            </a:rPr>
            <a:t> </a:t>
          </a:r>
          <a:r>
            <a:rPr lang="en-US" sz="2100" b="0" kern="1200" dirty="0" err="1" smtClean="0">
              <a:ln w="0"/>
              <a:effectLst/>
              <a:latin typeface="Arial" pitchFamily="34" charset="0"/>
              <a:cs typeface="Arial" pitchFamily="34" charset="0"/>
            </a:rPr>
            <a:t>và</a:t>
          </a:r>
          <a:r>
            <a:rPr lang="en-US" sz="2100" b="0" kern="1200" dirty="0" smtClean="0">
              <a:ln w="0"/>
              <a:effectLst/>
              <a:latin typeface="Arial" pitchFamily="34" charset="0"/>
              <a:cs typeface="Arial" pitchFamily="34" charset="0"/>
            </a:rPr>
            <a:t> </a:t>
          </a:r>
          <a:r>
            <a:rPr lang="en-US" sz="2100" b="0" kern="1200" dirty="0" err="1" smtClean="0">
              <a:ln w="0"/>
              <a:effectLst/>
              <a:latin typeface="Arial" pitchFamily="34" charset="0"/>
              <a:cs typeface="Arial" pitchFamily="34" charset="0"/>
            </a:rPr>
            <a:t>khí</a:t>
          </a:r>
          <a:r>
            <a:rPr lang="en-US" sz="2100" b="0" kern="1200" dirty="0" smtClean="0">
              <a:ln w="0"/>
              <a:effectLst/>
              <a:latin typeface="Arial" pitchFamily="34" charset="0"/>
              <a:cs typeface="Arial" pitchFamily="34" charset="0"/>
            </a:rPr>
            <a:t> </a:t>
          </a:r>
          <a:r>
            <a:rPr lang="en-US" sz="2100" b="0" kern="1200" dirty="0" err="1" smtClean="0">
              <a:ln w="0"/>
              <a:effectLst/>
              <a:latin typeface="Arial" pitchFamily="34" charset="0"/>
              <a:cs typeface="Arial" pitchFamily="34" charset="0"/>
            </a:rPr>
            <a:t>lí</a:t>
          </a:r>
          <a:r>
            <a:rPr lang="en-US" sz="2100" b="0" kern="1200" dirty="0" smtClean="0">
              <a:ln w="0"/>
              <a:effectLst/>
              <a:latin typeface="Arial" pitchFamily="34" charset="0"/>
              <a:cs typeface="Arial" pitchFamily="34" charset="0"/>
            </a:rPr>
            <a:t> </a:t>
          </a:r>
          <a:r>
            <a:rPr lang="en-US" sz="2100" b="0" kern="1200" dirty="0" err="1" smtClean="0">
              <a:ln w="0"/>
              <a:effectLst/>
              <a:latin typeface="Arial" pitchFamily="34" charset="0"/>
              <a:cs typeface="Arial" pitchFamily="34" charset="0"/>
            </a:rPr>
            <a:t>tưởng</a:t>
          </a:r>
          <a:endParaRPr lang="en-US" sz="2100" b="0" kern="1200" dirty="0">
            <a:effectLst/>
            <a:latin typeface="Arial" pitchFamily="34" charset="0"/>
            <a:cs typeface="Arial" pitchFamily="34" charset="0"/>
          </a:endParaRPr>
        </a:p>
      </dsp:txBody>
      <dsp:txXfrm>
        <a:off x="4296" y="2842465"/>
        <a:ext cx="1792053" cy="896026"/>
      </dsp:txXfrm>
    </dsp:sp>
    <dsp:sp modelId="{2F43F398-47FF-4932-9DED-0E3A08710353}">
      <dsp:nvSpPr>
        <dsp:cNvPr id="0" name=""/>
        <dsp:cNvSpPr/>
      </dsp:nvSpPr>
      <dsp:spPr>
        <a:xfrm>
          <a:off x="2172680" y="2842465"/>
          <a:ext cx="1792053" cy="8960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smtClean="0">
              <a:latin typeface="Arial" pitchFamily="34" charset="0"/>
              <a:cs typeface="Arial" pitchFamily="34" charset="0"/>
            </a:rPr>
            <a:t>II. Phương trình trạng thái của khí lí tưởng</a:t>
          </a:r>
          <a:endParaRPr lang="en-US" sz="2000" b="0" kern="1200" dirty="0">
            <a:latin typeface="Arial" pitchFamily="34" charset="0"/>
            <a:cs typeface="Arial" pitchFamily="34" charset="0"/>
          </a:endParaRPr>
        </a:p>
      </dsp:txBody>
      <dsp:txXfrm>
        <a:off x="2172680" y="2842465"/>
        <a:ext cx="1792053" cy="896026"/>
      </dsp:txXfrm>
    </dsp:sp>
    <dsp:sp modelId="{1BF6B808-72F4-4749-B4B1-CFA8BE995C16}">
      <dsp:nvSpPr>
        <dsp:cNvPr id="0" name=""/>
        <dsp:cNvSpPr/>
      </dsp:nvSpPr>
      <dsp:spPr>
        <a:xfrm>
          <a:off x="4341065" y="2842465"/>
          <a:ext cx="1792053" cy="8960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0" kern="1200" smtClean="0">
              <a:latin typeface="Arial" pitchFamily="34" charset="0"/>
              <a:cs typeface="Arial" pitchFamily="34" charset="0"/>
            </a:rPr>
            <a:t>III. Qúa trình đẳng áp</a:t>
          </a:r>
          <a:endParaRPr lang="en-US" sz="2100" b="0" kern="1200" dirty="0">
            <a:latin typeface="Arial" pitchFamily="34" charset="0"/>
            <a:cs typeface="Arial" pitchFamily="34" charset="0"/>
          </a:endParaRPr>
        </a:p>
      </dsp:txBody>
      <dsp:txXfrm>
        <a:off x="4341065" y="2842465"/>
        <a:ext cx="1792053" cy="896026"/>
      </dsp:txXfrm>
    </dsp:sp>
    <dsp:sp modelId="{28D4BA6B-7F7F-4F5F-AB1A-379185319225}">
      <dsp:nvSpPr>
        <dsp:cNvPr id="0" name=""/>
        <dsp:cNvSpPr/>
      </dsp:nvSpPr>
      <dsp:spPr>
        <a:xfrm>
          <a:off x="6509450" y="2842465"/>
          <a:ext cx="1792053" cy="8960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0" kern="1200" smtClean="0">
              <a:latin typeface="Arial" pitchFamily="34" charset="0"/>
              <a:cs typeface="Arial" pitchFamily="34" charset="0"/>
            </a:rPr>
            <a:t>IV. Độ không tuyệt đối</a:t>
          </a:r>
          <a:endParaRPr lang="en-US" sz="2100" b="0" kern="1200" dirty="0">
            <a:latin typeface="Arial" pitchFamily="34" charset="0"/>
            <a:cs typeface="Arial" pitchFamily="34" charset="0"/>
          </a:endParaRPr>
        </a:p>
      </dsp:txBody>
      <dsp:txXfrm>
        <a:off x="6509450" y="2842465"/>
        <a:ext cx="1792053" cy="8960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23.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62D5CDA-DD26-4748-9499-9E00FFECEA0C}" type="slidenum">
              <a:rPr lang="en-US"/>
              <a:pPr>
                <a:defRPr/>
              </a:pPr>
              <a:t>‹#›</a:t>
            </a:fld>
            <a:endParaRPr lang="en-US"/>
          </a:p>
        </p:txBody>
      </p:sp>
    </p:spTree>
    <p:extLst>
      <p:ext uri="{BB962C8B-B14F-4D97-AF65-F5344CB8AC3E}">
        <p14:creationId xmlns:p14="http://schemas.microsoft.com/office/powerpoint/2010/main" val="2745026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C0BE7D4E-DCEC-469F-94B0-EBE4F4396F76}" type="slidenum">
              <a:rPr lang="en-US" smtClean="0">
                <a:solidFill>
                  <a:srgbClr val="000000"/>
                </a:solidFill>
                <a:latin typeface="Arial" pitchFamily="34" charset="0"/>
              </a:rPr>
              <a:pPr eaLnBrk="1" hangingPunct="1"/>
              <a:t>10</a:t>
            </a:fld>
            <a:endParaRPr lang="en-US"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EC8C55-53D7-4CFA-BADE-73292B3CD1D4}" type="slidenum">
              <a:rPr lang="en-US"/>
              <a:pPr>
                <a:defRPr/>
              </a:pPr>
              <a:t>‹#›</a:t>
            </a:fld>
            <a:endParaRPr lang="en-US"/>
          </a:p>
        </p:txBody>
      </p:sp>
    </p:spTree>
    <p:extLst>
      <p:ext uri="{BB962C8B-B14F-4D97-AF65-F5344CB8AC3E}">
        <p14:creationId xmlns:p14="http://schemas.microsoft.com/office/powerpoint/2010/main" val="89615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7CFECF-4D5C-412F-8CE6-1403BF8A60D1}" type="slidenum">
              <a:rPr lang="en-US"/>
              <a:pPr>
                <a:defRPr/>
              </a:pPr>
              <a:t>‹#›</a:t>
            </a:fld>
            <a:endParaRPr lang="en-US"/>
          </a:p>
        </p:txBody>
      </p:sp>
    </p:spTree>
    <p:extLst>
      <p:ext uri="{BB962C8B-B14F-4D97-AF65-F5344CB8AC3E}">
        <p14:creationId xmlns:p14="http://schemas.microsoft.com/office/powerpoint/2010/main" val="21869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76AF0E-14BE-45E2-ADAE-BC69268573FE}" type="slidenum">
              <a:rPr lang="en-US"/>
              <a:pPr>
                <a:defRPr/>
              </a:pPr>
              <a:t>‹#›</a:t>
            </a:fld>
            <a:endParaRPr lang="en-US"/>
          </a:p>
        </p:txBody>
      </p:sp>
    </p:spTree>
    <p:extLst>
      <p:ext uri="{BB962C8B-B14F-4D97-AF65-F5344CB8AC3E}">
        <p14:creationId xmlns:p14="http://schemas.microsoft.com/office/powerpoint/2010/main" val="226955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4"/>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4"/>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7FFC3F-E6D8-40A7-9390-9E13A372E39E}" type="slidenum">
              <a:rPr lang="en-US"/>
              <a:pPr>
                <a:defRPr/>
              </a:pPr>
              <a:t>‹#›</a:t>
            </a:fld>
            <a:endParaRPr lang="en-US"/>
          </a:p>
        </p:txBody>
      </p:sp>
    </p:spTree>
    <p:extLst>
      <p:ext uri="{BB962C8B-B14F-4D97-AF65-F5344CB8AC3E}">
        <p14:creationId xmlns:p14="http://schemas.microsoft.com/office/powerpoint/2010/main" val="258994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325811-F93B-465D-BB10-F565F36542A1}" type="slidenum">
              <a:rPr lang="en-US"/>
              <a:pPr>
                <a:defRPr/>
              </a:pPr>
              <a:t>‹#›</a:t>
            </a:fld>
            <a:endParaRPr lang="en-US"/>
          </a:p>
        </p:txBody>
      </p:sp>
    </p:spTree>
    <p:extLst>
      <p:ext uri="{BB962C8B-B14F-4D97-AF65-F5344CB8AC3E}">
        <p14:creationId xmlns:p14="http://schemas.microsoft.com/office/powerpoint/2010/main" val="53036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7980759C-F681-470F-8152-94039391D0AF}" type="datetimeFigureOut">
              <a:rPr lang="en-US"/>
              <a:pPr>
                <a:defRPr/>
              </a:pPr>
              <a:t>2/24/2021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9C3178F7-608D-41F4-B13A-E2AAEAFF9B52}" type="slidenum">
              <a:rPr lang="en-US"/>
              <a:pPr>
                <a:defRPr/>
              </a:pPr>
              <a:t>‹#›</a:t>
            </a:fld>
            <a:endParaRPr lang="en-US"/>
          </a:p>
        </p:txBody>
      </p:sp>
    </p:spTree>
    <p:extLst>
      <p:ext uri="{BB962C8B-B14F-4D97-AF65-F5344CB8AC3E}">
        <p14:creationId xmlns:p14="http://schemas.microsoft.com/office/powerpoint/2010/main" val="183531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3A7FEB40-AF4F-43CD-83AB-84FC0CD9D3ED}" type="datetimeFigureOut">
              <a:rPr lang="en-US"/>
              <a:pPr>
                <a:defRPr/>
              </a:pPr>
              <a:t>2/24/2021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F4F12BC7-3B55-49C6-9960-F4ABF46C0A72}" type="slidenum">
              <a:rPr lang="en-US"/>
              <a:pPr>
                <a:defRPr/>
              </a:pPr>
              <a:t>‹#›</a:t>
            </a:fld>
            <a:endParaRPr lang="en-US"/>
          </a:p>
        </p:txBody>
      </p:sp>
    </p:spTree>
    <p:extLst>
      <p:ext uri="{BB962C8B-B14F-4D97-AF65-F5344CB8AC3E}">
        <p14:creationId xmlns:p14="http://schemas.microsoft.com/office/powerpoint/2010/main" val="254686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3DEA4878-2B52-4701-A3F1-37AC5562B62C}" type="datetimeFigureOut">
              <a:rPr lang="en-US"/>
              <a:pPr>
                <a:defRPr/>
              </a:pPr>
              <a:t>2/24/2021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F17C248F-A743-49F0-995D-523408747FA3}" type="slidenum">
              <a:rPr lang="en-US"/>
              <a:pPr>
                <a:defRPr/>
              </a:pPr>
              <a:t>‹#›</a:t>
            </a:fld>
            <a:endParaRPr lang="en-US"/>
          </a:p>
        </p:txBody>
      </p:sp>
    </p:spTree>
    <p:extLst>
      <p:ext uri="{BB962C8B-B14F-4D97-AF65-F5344CB8AC3E}">
        <p14:creationId xmlns:p14="http://schemas.microsoft.com/office/powerpoint/2010/main" val="962101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BB2DE8AF-D4BF-41FC-B1FC-72F72BA9F3AA}" type="datetimeFigureOut">
              <a:rPr lang="en-US"/>
              <a:pPr>
                <a:defRPr/>
              </a:pPr>
              <a:t>2/24/2021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663CC8F9-AFEA-4FDE-8AF3-19D811FDB372}" type="slidenum">
              <a:rPr lang="en-US"/>
              <a:pPr>
                <a:defRPr/>
              </a:pPr>
              <a:t>‹#›</a:t>
            </a:fld>
            <a:endParaRPr lang="en-US"/>
          </a:p>
        </p:txBody>
      </p:sp>
    </p:spTree>
    <p:extLst>
      <p:ext uri="{BB962C8B-B14F-4D97-AF65-F5344CB8AC3E}">
        <p14:creationId xmlns:p14="http://schemas.microsoft.com/office/powerpoint/2010/main" val="158097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2FBD9C9A-BF8E-49D8-87C6-7ACB279A464F}" type="datetimeFigureOut">
              <a:rPr lang="en-US"/>
              <a:pPr>
                <a:defRPr/>
              </a:pPr>
              <a:t>2/24/2021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189C585F-B6AD-4B89-96F2-8F6177C1B01F}" type="slidenum">
              <a:rPr lang="en-US"/>
              <a:pPr>
                <a:defRPr/>
              </a:pPr>
              <a:t>‹#›</a:t>
            </a:fld>
            <a:endParaRPr lang="en-US"/>
          </a:p>
        </p:txBody>
      </p:sp>
    </p:spTree>
    <p:extLst>
      <p:ext uri="{BB962C8B-B14F-4D97-AF65-F5344CB8AC3E}">
        <p14:creationId xmlns:p14="http://schemas.microsoft.com/office/powerpoint/2010/main" val="3240326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4016FFA3-81A3-42BF-949A-5A01175154CC}" type="datetimeFigureOut">
              <a:rPr lang="en-US"/>
              <a:pPr>
                <a:defRPr/>
              </a:pPr>
              <a:t>2/24/2021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8C314B53-8C81-4CC3-8FE4-4CDF1BF4A6EE}" type="slidenum">
              <a:rPr lang="en-US"/>
              <a:pPr>
                <a:defRPr/>
              </a:pPr>
              <a:t>‹#›</a:t>
            </a:fld>
            <a:endParaRPr lang="en-US"/>
          </a:p>
        </p:txBody>
      </p:sp>
    </p:spTree>
    <p:extLst>
      <p:ext uri="{BB962C8B-B14F-4D97-AF65-F5344CB8AC3E}">
        <p14:creationId xmlns:p14="http://schemas.microsoft.com/office/powerpoint/2010/main" val="96238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4366C5-7175-4816-8F18-54A253FA3C47}" type="slidenum">
              <a:rPr lang="en-US"/>
              <a:pPr>
                <a:defRPr/>
              </a:pPr>
              <a:t>‹#›</a:t>
            </a:fld>
            <a:endParaRPr lang="en-US"/>
          </a:p>
        </p:txBody>
      </p:sp>
    </p:spTree>
    <p:extLst>
      <p:ext uri="{BB962C8B-B14F-4D97-AF65-F5344CB8AC3E}">
        <p14:creationId xmlns:p14="http://schemas.microsoft.com/office/powerpoint/2010/main" val="1957433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1D4BCEEC-FF1F-4ABD-A0BD-39ACB6F92B7B}" type="datetimeFigureOut">
              <a:rPr lang="en-US"/>
              <a:pPr>
                <a:defRPr/>
              </a:pPr>
              <a:t>2/24/2021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41D08EFC-088B-4F78-9B11-0A416A7BE8C2}" type="slidenum">
              <a:rPr lang="en-US"/>
              <a:pPr>
                <a:defRPr/>
              </a:pPr>
              <a:t>‹#›</a:t>
            </a:fld>
            <a:endParaRPr lang="en-US"/>
          </a:p>
        </p:txBody>
      </p:sp>
    </p:spTree>
    <p:extLst>
      <p:ext uri="{BB962C8B-B14F-4D97-AF65-F5344CB8AC3E}">
        <p14:creationId xmlns:p14="http://schemas.microsoft.com/office/powerpoint/2010/main" val="2872706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F61E8EC7-4B41-4197-94F3-135BCEC9BDB8}" type="datetimeFigureOut">
              <a:rPr lang="en-US"/>
              <a:pPr>
                <a:defRPr/>
              </a:pPr>
              <a:t>2/24/2021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E848669B-4F31-4267-BB14-4085E9E85647}" type="slidenum">
              <a:rPr lang="en-US"/>
              <a:pPr>
                <a:defRPr/>
              </a:pPr>
              <a:t>‹#›</a:t>
            </a:fld>
            <a:endParaRPr lang="en-US"/>
          </a:p>
        </p:txBody>
      </p:sp>
    </p:spTree>
    <p:extLst>
      <p:ext uri="{BB962C8B-B14F-4D97-AF65-F5344CB8AC3E}">
        <p14:creationId xmlns:p14="http://schemas.microsoft.com/office/powerpoint/2010/main" val="1612977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2"/>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12D7C935-920A-47B7-81E3-9273C087E72B}" type="datetimeFigureOut">
              <a:rPr lang="en-US"/>
              <a:pPr>
                <a:defRPr/>
              </a:pPr>
              <a:t>2/24/2021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AD6DD5DF-CA9F-4CF3-8E41-7AE7A6FF9416}" type="slidenum">
              <a:rPr lang="en-US"/>
              <a:pPr>
                <a:defRPr/>
              </a:pPr>
              <a:t>‹#›</a:t>
            </a:fld>
            <a:endParaRPr lang="en-US"/>
          </a:p>
        </p:txBody>
      </p:sp>
    </p:spTree>
    <p:extLst>
      <p:ext uri="{BB962C8B-B14F-4D97-AF65-F5344CB8AC3E}">
        <p14:creationId xmlns:p14="http://schemas.microsoft.com/office/powerpoint/2010/main" val="1884940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2222FA6F-2D41-4F27-818C-BC8EB876C3BA}" type="datetimeFigureOut">
              <a:rPr lang="en-US"/>
              <a:pPr>
                <a:defRPr/>
              </a:pPr>
              <a:t>2/24/2021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369BFB87-FF40-4335-986A-DEE0570B1C3E}" type="slidenum">
              <a:rPr lang="en-US"/>
              <a:pPr>
                <a:defRPr/>
              </a:pPr>
              <a:t>‹#›</a:t>
            </a:fld>
            <a:endParaRPr lang="en-US"/>
          </a:p>
        </p:txBody>
      </p:sp>
    </p:spTree>
    <p:extLst>
      <p:ext uri="{BB962C8B-B14F-4D97-AF65-F5344CB8AC3E}">
        <p14:creationId xmlns:p14="http://schemas.microsoft.com/office/powerpoint/2010/main" val="248988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3B0A61CE-9DC5-40D2-916C-881913C0A47D}" type="datetimeFigureOut">
              <a:rPr lang="en-US"/>
              <a:pPr>
                <a:defRPr/>
              </a:pPr>
              <a:t>2/24/2021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A27D741F-652E-4572-914F-CCCCBCC03FD9}" type="slidenum">
              <a:rPr lang="en-US"/>
              <a:pPr>
                <a:defRPr/>
              </a:pPr>
              <a:t>‹#›</a:t>
            </a:fld>
            <a:endParaRPr lang="en-US"/>
          </a:p>
        </p:txBody>
      </p:sp>
    </p:spTree>
    <p:extLst>
      <p:ext uri="{BB962C8B-B14F-4D97-AF65-F5344CB8AC3E}">
        <p14:creationId xmlns:p14="http://schemas.microsoft.com/office/powerpoint/2010/main" val="3947416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1D7C19-E163-44A9-BCCC-FD2B7E6E015B}"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8B38E95E-F98A-42C0-9222-3E3542FBC914}" type="slidenum">
              <a:rPr lang="en-US"/>
              <a:pPr>
                <a:defRPr/>
              </a:pPr>
              <a:t>‹#›</a:t>
            </a:fld>
            <a:endParaRPr lang="en-US"/>
          </a:p>
        </p:txBody>
      </p:sp>
    </p:spTree>
    <p:extLst>
      <p:ext uri="{BB962C8B-B14F-4D97-AF65-F5344CB8AC3E}">
        <p14:creationId xmlns:p14="http://schemas.microsoft.com/office/powerpoint/2010/main" val="1679084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15EABB-D811-4438-951E-34E200DB9D89}"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4F76891-19BB-4F5F-B3F8-258069BC495C}" type="slidenum">
              <a:rPr lang="en-US"/>
              <a:pPr>
                <a:defRPr/>
              </a:pPr>
              <a:t>‹#›</a:t>
            </a:fld>
            <a:endParaRPr lang="en-US"/>
          </a:p>
        </p:txBody>
      </p:sp>
    </p:spTree>
    <p:extLst>
      <p:ext uri="{BB962C8B-B14F-4D97-AF65-F5344CB8AC3E}">
        <p14:creationId xmlns:p14="http://schemas.microsoft.com/office/powerpoint/2010/main" val="195472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73B7F4-F075-41CF-8624-5AD82FFF9EE3}"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3FA3414A-7716-4703-9A57-A596E0B8F607}" type="slidenum">
              <a:rPr lang="en-US"/>
              <a:pPr>
                <a:defRPr/>
              </a:pPr>
              <a:t>‹#›</a:t>
            </a:fld>
            <a:endParaRPr lang="en-US"/>
          </a:p>
        </p:txBody>
      </p:sp>
    </p:spTree>
    <p:extLst>
      <p:ext uri="{BB962C8B-B14F-4D97-AF65-F5344CB8AC3E}">
        <p14:creationId xmlns:p14="http://schemas.microsoft.com/office/powerpoint/2010/main" val="663434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92530C-326A-4A41-AC40-34AA96DD7A6D}" type="datetimeFigureOut">
              <a:rPr lang="en-US"/>
              <a:pPr>
                <a:defRPr/>
              </a:pPr>
              <a:t>2/24/2021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64611CFF-1DC5-40AE-8A1B-336222EA1F8A}" type="slidenum">
              <a:rPr lang="en-US"/>
              <a:pPr>
                <a:defRPr/>
              </a:pPr>
              <a:t>‹#›</a:t>
            </a:fld>
            <a:endParaRPr lang="en-US"/>
          </a:p>
        </p:txBody>
      </p:sp>
    </p:spTree>
    <p:extLst>
      <p:ext uri="{BB962C8B-B14F-4D97-AF65-F5344CB8AC3E}">
        <p14:creationId xmlns:p14="http://schemas.microsoft.com/office/powerpoint/2010/main" val="3508344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E1334C-6C06-43D7-9C4D-943CC60ABEF7}" type="datetimeFigureOut">
              <a:rPr lang="en-US"/>
              <a:pPr>
                <a:defRPr/>
              </a:pPr>
              <a:t>2/24/2021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D12E2F34-B78A-44D1-9492-9E891BD46C22}" type="slidenum">
              <a:rPr lang="en-US"/>
              <a:pPr>
                <a:defRPr/>
              </a:pPr>
              <a:t>‹#›</a:t>
            </a:fld>
            <a:endParaRPr lang="en-US"/>
          </a:p>
        </p:txBody>
      </p:sp>
    </p:spTree>
    <p:extLst>
      <p:ext uri="{BB962C8B-B14F-4D97-AF65-F5344CB8AC3E}">
        <p14:creationId xmlns:p14="http://schemas.microsoft.com/office/powerpoint/2010/main" val="68181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9113FB-D897-4A66-B909-5456231563E8}" type="slidenum">
              <a:rPr lang="en-US"/>
              <a:pPr>
                <a:defRPr/>
              </a:pPr>
              <a:t>‹#›</a:t>
            </a:fld>
            <a:endParaRPr lang="en-US"/>
          </a:p>
        </p:txBody>
      </p:sp>
    </p:spTree>
    <p:extLst>
      <p:ext uri="{BB962C8B-B14F-4D97-AF65-F5344CB8AC3E}">
        <p14:creationId xmlns:p14="http://schemas.microsoft.com/office/powerpoint/2010/main" val="159033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D1CD4C-948F-43A8-8A1D-C245C2D11DE3}" type="datetimeFigureOut">
              <a:rPr lang="en-US"/>
              <a:pPr>
                <a:defRPr/>
              </a:pPr>
              <a:t>2/24/2021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F44CBBDB-1C77-48E8-83B0-DF6030ED0CD1}" type="slidenum">
              <a:rPr lang="en-US"/>
              <a:pPr>
                <a:defRPr/>
              </a:pPr>
              <a:t>‹#›</a:t>
            </a:fld>
            <a:endParaRPr lang="en-US"/>
          </a:p>
        </p:txBody>
      </p:sp>
    </p:spTree>
    <p:extLst>
      <p:ext uri="{BB962C8B-B14F-4D97-AF65-F5344CB8AC3E}">
        <p14:creationId xmlns:p14="http://schemas.microsoft.com/office/powerpoint/2010/main" val="398952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854EA2-2EE8-4F04-BBC1-F00DD52CFF4C}" type="datetimeFigureOut">
              <a:rPr lang="en-US"/>
              <a:pPr>
                <a:defRPr/>
              </a:pPr>
              <a:t>2/24/2021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DBEE3CD4-C1CE-49F7-A8C4-CC0C1F8108F1}" type="slidenum">
              <a:rPr lang="en-US"/>
              <a:pPr>
                <a:defRPr/>
              </a:pPr>
              <a:t>‹#›</a:t>
            </a:fld>
            <a:endParaRPr lang="en-US"/>
          </a:p>
        </p:txBody>
      </p:sp>
    </p:spTree>
    <p:extLst>
      <p:ext uri="{BB962C8B-B14F-4D97-AF65-F5344CB8AC3E}">
        <p14:creationId xmlns:p14="http://schemas.microsoft.com/office/powerpoint/2010/main" val="210466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B275EC-FC3A-4DC0-A07B-96C4A41506DF}" type="datetimeFigureOut">
              <a:rPr lang="en-US"/>
              <a:pPr>
                <a:defRPr/>
              </a:pPr>
              <a:t>2/24/2021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86D019A9-1DA8-40AC-BEFC-BC7294616752}" type="slidenum">
              <a:rPr lang="en-US"/>
              <a:pPr>
                <a:defRPr/>
              </a:pPr>
              <a:t>‹#›</a:t>
            </a:fld>
            <a:endParaRPr lang="en-US"/>
          </a:p>
        </p:txBody>
      </p:sp>
    </p:spTree>
    <p:extLst>
      <p:ext uri="{BB962C8B-B14F-4D97-AF65-F5344CB8AC3E}">
        <p14:creationId xmlns:p14="http://schemas.microsoft.com/office/powerpoint/2010/main" val="377304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08B800-BB88-4F8B-A274-C98AFF99212B}" type="datetimeFigureOut">
              <a:rPr lang="en-US"/>
              <a:pPr>
                <a:defRPr/>
              </a:pPr>
              <a:t>2/24/2021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931C0A67-4D0F-4CB1-ACE8-3A30E687E8F2}" type="slidenum">
              <a:rPr lang="en-US"/>
              <a:pPr>
                <a:defRPr/>
              </a:pPr>
              <a:t>‹#›</a:t>
            </a:fld>
            <a:endParaRPr lang="en-US"/>
          </a:p>
        </p:txBody>
      </p:sp>
    </p:spTree>
    <p:extLst>
      <p:ext uri="{BB962C8B-B14F-4D97-AF65-F5344CB8AC3E}">
        <p14:creationId xmlns:p14="http://schemas.microsoft.com/office/powerpoint/2010/main" val="1928657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13D10E-4850-4E0D-A31A-00448421AD2B}"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3054A1B-635C-4C98-AAB4-09F22F6BC272}" type="slidenum">
              <a:rPr lang="en-US"/>
              <a:pPr>
                <a:defRPr/>
              </a:pPr>
              <a:t>‹#›</a:t>
            </a:fld>
            <a:endParaRPr lang="en-US"/>
          </a:p>
        </p:txBody>
      </p:sp>
    </p:spTree>
    <p:extLst>
      <p:ext uri="{BB962C8B-B14F-4D97-AF65-F5344CB8AC3E}">
        <p14:creationId xmlns:p14="http://schemas.microsoft.com/office/powerpoint/2010/main" val="1538233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3A25B4-C08E-45DD-992E-3186027B1D89}"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68B27ED-3429-44D7-B180-5543E7E3F71C}" type="slidenum">
              <a:rPr lang="en-US"/>
              <a:pPr>
                <a:defRPr/>
              </a:pPr>
              <a:t>‹#›</a:t>
            </a:fld>
            <a:endParaRPr lang="en-US"/>
          </a:p>
        </p:txBody>
      </p:sp>
    </p:spTree>
    <p:extLst>
      <p:ext uri="{BB962C8B-B14F-4D97-AF65-F5344CB8AC3E}">
        <p14:creationId xmlns:p14="http://schemas.microsoft.com/office/powerpoint/2010/main" val="33831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162F7E-AD84-4C8B-ABEE-F5882611FA1A}"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A8BBB1C-EEC4-495A-A38F-04AAE5F27CDC}" type="slidenum">
              <a:rPr lang="en-US"/>
              <a:pPr>
                <a:defRPr/>
              </a:pPr>
              <a:t>‹#›</a:t>
            </a:fld>
            <a:endParaRPr lang="en-US"/>
          </a:p>
        </p:txBody>
      </p:sp>
    </p:spTree>
    <p:extLst>
      <p:ext uri="{BB962C8B-B14F-4D97-AF65-F5344CB8AC3E}">
        <p14:creationId xmlns:p14="http://schemas.microsoft.com/office/powerpoint/2010/main" val="3033103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B5A141-97F9-42ED-AAE2-80C8537D0CD0}"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C6C7F08-66DB-4040-BE96-3772B1CBB3F6}" type="slidenum">
              <a:rPr lang="en-US"/>
              <a:pPr>
                <a:defRPr/>
              </a:pPr>
              <a:t>‹#›</a:t>
            </a:fld>
            <a:endParaRPr lang="en-US"/>
          </a:p>
        </p:txBody>
      </p:sp>
    </p:spTree>
    <p:extLst>
      <p:ext uri="{BB962C8B-B14F-4D97-AF65-F5344CB8AC3E}">
        <p14:creationId xmlns:p14="http://schemas.microsoft.com/office/powerpoint/2010/main" val="3170853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CDC029-9CE5-4CC6-B290-4E29A80C6DF0}"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D908899-969B-49CC-89B2-9F9F755C8CF1}" type="slidenum">
              <a:rPr lang="en-US"/>
              <a:pPr>
                <a:defRPr/>
              </a:pPr>
              <a:t>‹#›</a:t>
            </a:fld>
            <a:endParaRPr lang="en-US"/>
          </a:p>
        </p:txBody>
      </p:sp>
    </p:spTree>
    <p:extLst>
      <p:ext uri="{BB962C8B-B14F-4D97-AF65-F5344CB8AC3E}">
        <p14:creationId xmlns:p14="http://schemas.microsoft.com/office/powerpoint/2010/main" val="3318110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7C6DF1-ACB0-4274-9846-05CC1240BEB7}" type="datetimeFigureOut">
              <a:rPr lang="en-US"/>
              <a:pPr>
                <a:defRPr/>
              </a:pPr>
              <a:t>2/24/2021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AAB39657-029A-4E6F-B896-A180A5DF5796}" type="slidenum">
              <a:rPr lang="en-US"/>
              <a:pPr>
                <a:defRPr/>
              </a:pPr>
              <a:t>‹#›</a:t>
            </a:fld>
            <a:endParaRPr lang="en-US"/>
          </a:p>
        </p:txBody>
      </p:sp>
    </p:spTree>
    <p:extLst>
      <p:ext uri="{BB962C8B-B14F-4D97-AF65-F5344CB8AC3E}">
        <p14:creationId xmlns:p14="http://schemas.microsoft.com/office/powerpoint/2010/main" val="420449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9BD4FC-837C-469B-A0F3-5475EC5136E0}" type="slidenum">
              <a:rPr lang="en-US"/>
              <a:pPr>
                <a:defRPr/>
              </a:pPr>
              <a:t>‹#›</a:t>
            </a:fld>
            <a:endParaRPr lang="en-US"/>
          </a:p>
        </p:txBody>
      </p:sp>
    </p:spTree>
    <p:extLst>
      <p:ext uri="{BB962C8B-B14F-4D97-AF65-F5344CB8AC3E}">
        <p14:creationId xmlns:p14="http://schemas.microsoft.com/office/powerpoint/2010/main" val="2951302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44011D-E9A4-4DB0-9FD7-A7AD30D12FF3}" type="datetimeFigureOut">
              <a:rPr lang="en-US"/>
              <a:pPr>
                <a:defRPr/>
              </a:pPr>
              <a:t>2/24/2021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6AF1DF1D-F8C1-4544-8489-417A8AB1E960}" type="slidenum">
              <a:rPr lang="en-US"/>
              <a:pPr>
                <a:defRPr/>
              </a:pPr>
              <a:t>‹#›</a:t>
            </a:fld>
            <a:endParaRPr lang="en-US"/>
          </a:p>
        </p:txBody>
      </p:sp>
    </p:spTree>
    <p:extLst>
      <p:ext uri="{BB962C8B-B14F-4D97-AF65-F5344CB8AC3E}">
        <p14:creationId xmlns:p14="http://schemas.microsoft.com/office/powerpoint/2010/main" val="3101604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EBC9FD-E5CD-414E-8882-7CF251E0360B}" type="datetimeFigureOut">
              <a:rPr lang="en-US"/>
              <a:pPr>
                <a:defRPr/>
              </a:pPr>
              <a:t>2/24/2021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895B7E5D-AC4F-4E7A-BC1F-B6587AE423D9}" type="slidenum">
              <a:rPr lang="en-US"/>
              <a:pPr>
                <a:defRPr/>
              </a:pPr>
              <a:t>‹#›</a:t>
            </a:fld>
            <a:endParaRPr lang="en-US"/>
          </a:p>
        </p:txBody>
      </p:sp>
    </p:spTree>
    <p:extLst>
      <p:ext uri="{BB962C8B-B14F-4D97-AF65-F5344CB8AC3E}">
        <p14:creationId xmlns:p14="http://schemas.microsoft.com/office/powerpoint/2010/main" val="1028773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FDD83B-897D-438D-B7FB-57C19F9D0960}" type="datetimeFigureOut">
              <a:rPr lang="en-US"/>
              <a:pPr>
                <a:defRPr/>
              </a:pPr>
              <a:t>2/24/2021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50A1EF4E-4A4E-4020-B221-48ADBB815292}" type="slidenum">
              <a:rPr lang="en-US"/>
              <a:pPr>
                <a:defRPr/>
              </a:pPr>
              <a:t>‹#›</a:t>
            </a:fld>
            <a:endParaRPr lang="en-US"/>
          </a:p>
        </p:txBody>
      </p:sp>
    </p:spTree>
    <p:extLst>
      <p:ext uri="{BB962C8B-B14F-4D97-AF65-F5344CB8AC3E}">
        <p14:creationId xmlns:p14="http://schemas.microsoft.com/office/powerpoint/2010/main" val="1676294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A28503-179E-4D4A-A8CD-7EA1A528B121}" type="datetimeFigureOut">
              <a:rPr lang="en-US"/>
              <a:pPr>
                <a:defRPr/>
              </a:pPr>
              <a:t>2/24/2021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3A512881-ECF1-4AE0-8DFC-F14DEF22CB34}" type="slidenum">
              <a:rPr lang="en-US"/>
              <a:pPr>
                <a:defRPr/>
              </a:pPr>
              <a:t>‹#›</a:t>
            </a:fld>
            <a:endParaRPr lang="en-US"/>
          </a:p>
        </p:txBody>
      </p:sp>
    </p:spTree>
    <p:extLst>
      <p:ext uri="{BB962C8B-B14F-4D97-AF65-F5344CB8AC3E}">
        <p14:creationId xmlns:p14="http://schemas.microsoft.com/office/powerpoint/2010/main" val="3771822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72D82-7B82-4F0A-BFE4-A377D2E60F32}" type="datetimeFigureOut">
              <a:rPr lang="en-US"/>
              <a:pPr>
                <a:defRPr/>
              </a:pPr>
              <a:t>2/24/2021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7C223B0F-6722-490C-8DDC-A0752D089B3B}" type="slidenum">
              <a:rPr lang="en-US"/>
              <a:pPr>
                <a:defRPr/>
              </a:pPr>
              <a:t>‹#›</a:t>
            </a:fld>
            <a:endParaRPr lang="en-US"/>
          </a:p>
        </p:txBody>
      </p:sp>
    </p:spTree>
    <p:extLst>
      <p:ext uri="{BB962C8B-B14F-4D97-AF65-F5344CB8AC3E}">
        <p14:creationId xmlns:p14="http://schemas.microsoft.com/office/powerpoint/2010/main" val="1808735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CEF5B9-FB35-4A58-AF55-FF1865C6C94C}"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FEEEF14-46D1-4B3B-8CFB-47F58E54B519}" type="slidenum">
              <a:rPr lang="en-US"/>
              <a:pPr>
                <a:defRPr/>
              </a:pPr>
              <a:t>‹#›</a:t>
            </a:fld>
            <a:endParaRPr lang="en-US"/>
          </a:p>
        </p:txBody>
      </p:sp>
    </p:spTree>
    <p:extLst>
      <p:ext uri="{BB962C8B-B14F-4D97-AF65-F5344CB8AC3E}">
        <p14:creationId xmlns:p14="http://schemas.microsoft.com/office/powerpoint/2010/main" val="4011379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48ED43-C32B-4DD5-BBB7-00730C3875FA}" type="datetimeFigureOut">
              <a:rPr lang="en-US"/>
              <a:pPr>
                <a:defRPr/>
              </a:pPr>
              <a:t>2/24/2021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4B7E944C-1E80-4C17-B05E-F417DC55CC67}" type="slidenum">
              <a:rPr lang="en-US"/>
              <a:pPr>
                <a:defRPr/>
              </a:pPr>
              <a:t>‹#›</a:t>
            </a:fld>
            <a:endParaRPr lang="en-US"/>
          </a:p>
        </p:txBody>
      </p:sp>
    </p:spTree>
    <p:extLst>
      <p:ext uri="{BB962C8B-B14F-4D97-AF65-F5344CB8AC3E}">
        <p14:creationId xmlns:p14="http://schemas.microsoft.com/office/powerpoint/2010/main" val="174611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297424-49AF-404D-882D-10FB4CC8E57C}" type="slidenum">
              <a:rPr lang="en-US"/>
              <a:pPr>
                <a:defRPr/>
              </a:pPr>
              <a:t>‹#›</a:t>
            </a:fld>
            <a:endParaRPr lang="en-US"/>
          </a:p>
        </p:txBody>
      </p:sp>
    </p:spTree>
    <p:extLst>
      <p:ext uri="{BB962C8B-B14F-4D97-AF65-F5344CB8AC3E}">
        <p14:creationId xmlns:p14="http://schemas.microsoft.com/office/powerpoint/2010/main" val="78104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17ECF2-094E-4033-A91B-9698B3979110}" type="slidenum">
              <a:rPr lang="en-US"/>
              <a:pPr>
                <a:defRPr/>
              </a:pPr>
              <a:t>‹#›</a:t>
            </a:fld>
            <a:endParaRPr lang="en-US"/>
          </a:p>
        </p:txBody>
      </p:sp>
    </p:spTree>
    <p:extLst>
      <p:ext uri="{BB962C8B-B14F-4D97-AF65-F5344CB8AC3E}">
        <p14:creationId xmlns:p14="http://schemas.microsoft.com/office/powerpoint/2010/main" val="119559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453BF2-8C3A-4C8A-8ED9-FFC74C72DC8E}" type="slidenum">
              <a:rPr lang="en-US"/>
              <a:pPr>
                <a:defRPr/>
              </a:pPr>
              <a:t>‹#›</a:t>
            </a:fld>
            <a:endParaRPr lang="en-US"/>
          </a:p>
        </p:txBody>
      </p:sp>
    </p:spTree>
    <p:extLst>
      <p:ext uri="{BB962C8B-B14F-4D97-AF65-F5344CB8AC3E}">
        <p14:creationId xmlns:p14="http://schemas.microsoft.com/office/powerpoint/2010/main" val="308470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828A10-C8B5-462D-AFB1-18525DD914DD}" type="slidenum">
              <a:rPr lang="en-US"/>
              <a:pPr>
                <a:defRPr/>
              </a:pPr>
              <a:t>‹#›</a:t>
            </a:fld>
            <a:endParaRPr lang="en-US"/>
          </a:p>
        </p:txBody>
      </p:sp>
    </p:spTree>
    <p:extLst>
      <p:ext uri="{BB962C8B-B14F-4D97-AF65-F5344CB8AC3E}">
        <p14:creationId xmlns:p14="http://schemas.microsoft.com/office/powerpoint/2010/main" val="193478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87E05B-0280-46D8-B940-3F495A1E3B97}" type="slidenum">
              <a:rPr lang="en-US"/>
              <a:pPr>
                <a:defRPr/>
              </a:pPr>
              <a:t>‹#›</a:t>
            </a:fld>
            <a:endParaRPr lang="en-US"/>
          </a:p>
        </p:txBody>
      </p:sp>
    </p:spTree>
    <p:extLst>
      <p:ext uri="{BB962C8B-B14F-4D97-AF65-F5344CB8AC3E}">
        <p14:creationId xmlns:p14="http://schemas.microsoft.com/office/powerpoint/2010/main" val="226027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6614AF04-CBDB-4A44-B7DC-4A7F21330D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E117FF49-777D-461E-A7E2-35F20A6654C7}" type="datetimeFigureOut">
              <a:rPr lang="en-US"/>
              <a:pPr>
                <a:defRPr/>
              </a:pPr>
              <a:t>2/24/2021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336BAA13-8EC7-480C-BBC4-31EF05FC5B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F7BF0D7-2CDF-4E10-87D0-D6E5A0EB164B}" type="datetimeFigureOut">
              <a:rPr lang="en-US"/>
              <a:pPr>
                <a:defRPr/>
              </a:pPr>
              <a:t>2/24/2021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a:defRPr/>
            </a:pPr>
            <a:fld id="{75CA9476-B0C1-4BFC-9959-060AF2976A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9E1DDCB-548F-46B0-BFFB-A5E302B18EB7}" type="datetimeFigureOut">
              <a:rPr lang="en-US"/>
              <a:pPr>
                <a:defRPr/>
              </a:pPr>
              <a:t>2/24/2021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a:defRPr/>
            </a:pPr>
            <a:fld id="{E39525E7-3CE9-47B3-8A26-D83FF4ABD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gif"/><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slide" Target="slide2.xml"/><Relationship Id="rId4" Type="http://schemas.openxmlformats.org/officeDocument/2006/relationships/image" Target="../media/image3.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3.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5.bin"/><Relationship Id="rId10" Type="http://schemas.openxmlformats.org/officeDocument/2006/relationships/image" Target="../media/image25.wmf"/><Relationship Id="rId4" Type="http://schemas.openxmlformats.org/officeDocument/2006/relationships/image" Target="../media/image23.wmf"/><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9.bin"/><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4.gif"/><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gif"/><Relationship Id="rId11" Type="http://schemas.openxmlformats.org/officeDocument/2006/relationships/image" Target="../media/image14.png"/><Relationship Id="rId5" Type="http://schemas.openxmlformats.org/officeDocument/2006/relationships/image" Target="../media/image3.gif"/><Relationship Id="rId1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1.gif"/><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33.png"/><Relationship Id="rId7" Type="http://schemas.openxmlformats.org/officeDocument/2006/relationships/image" Target="../media/image31.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30.wmf"/><Relationship Id="rId4" Type="http://schemas.openxmlformats.org/officeDocument/2006/relationships/oleObject" Target="../embeddings/oleObject10.bin"/><Relationship Id="rId9"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14.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4.gif"/><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gif"/><Relationship Id="rId11" Type="http://schemas.openxmlformats.org/officeDocument/2006/relationships/image" Target="../media/image14.png"/><Relationship Id="rId5" Type="http://schemas.openxmlformats.org/officeDocument/2006/relationships/image" Target="../media/image3.gif"/><Relationship Id="rId1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1.gif"/><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Administrator\Downloads\th&#237;%20nghi&#7879;m%20nh&#250;ng%20b&#243;ng%20b&#224;n%20b&#7865;p%20v&#224;o%20n&#432;&#7899;c%20n&#243;ng.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8"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3589338"/>
            <a:ext cx="9867901" cy="1210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descr="Flam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75600" y="6248400"/>
            <a:ext cx="1257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3" descr="firebur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1150" y="5734050"/>
            <a:ext cx="644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3" descr="firebur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53338" y="6151563"/>
            <a:ext cx="644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6"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5232400"/>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7"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2250" y="5075238"/>
            <a:ext cx="8223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 y="-2047875"/>
            <a:ext cx="107156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91350" y="-158750"/>
            <a:ext cx="1595438"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ADMIN\Desktop\Tai nguyen thiet ke tro choi\Bảng gỗ\wooden-blank-sign-clipart-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7913" y="-1047750"/>
            <a:ext cx="51689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895600" y="1009650"/>
            <a:ext cx="454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en-US" sz="3600" b="1">
                <a:solidFill>
                  <a:srgbClr val="FFFFFF"/>
                </a:solidFill>
                <a:latin typeface="Arial" pitchFamily="34" charset="0"/>
              </a:rPr>
              <a:t>GIẢI CỨU RỪNG XANH </a:t>
            </a:r>
          </a:p>
        </p:txBody>
      </p:sp>
      <p:pic>
        <p:nvPicPr>
          <p:cNvPr id="13" name="Picture 11" descr="C:\Users\ADMIN\Desktop\Tai nguyen thiet ke tro choi\Angry birds epic birds\1505573783630 (2).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4200" y="5937250"/>
            <a:ext cx="801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Epic Legend ok - nhac trailer">
            <a:hlinkClick r:id="" action="ppaction://media"/>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10700" y="3857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74"/>
          <p:cNvSpPr txBox="1">
            <a:spLocks noChangeArrowheads="1"/>
          </p:cNvSpPr>
          <p:nvPr/>
        </p:nvSpPr>
        <p:spPr bwMode="auto">
          <a:xfrm>
            <a:off x="5300663" y="2000250"/>
            <a:ext cx="2606675" cy="1076325"/>
          </a:xfrm>
          <a:prstGeom prst="rect">
            <a:avLst/>
          </a:prstGeom>
          <a:solidFill>
            <a:schemeClr val="accent6">
              <a:lumMod val="60000"/>
              <a:lumOff val="40000"/>
            </a:schemeClr>
          </a:solidFill>
          <a:ln w="9525">
            <a:solidFill>
              <a:srgbClr val="FF0000"/>
            </a:solidFill>
            <a:miter lim="800000"/>
          </a:ln>
        </p:spPr>
        <p:txBody>
          <a:bodyPr>
            <a:spAutoFit/>
          </a:bodyPr>
          <a:lstStyle/>
          <a:p>
            <a:pPr fontAlgn="auto">
              <a:spcBef>
                <a:spcPct val="50000"/>
              </a:spcBef>
              <a:spcAft>
                <a:spcPts val="0"/>
              </a:spcAft>
              <a:defRPr/>
            </a:pPr>
            <a:r>
              <a:rPr lang="en-US" sz="3200" dirty="0">
                <a:solidFill>
                  <a:prstClr val="black"/>
                </a:solidFill>
                <a:cs typeface="Times New Roman" pitchFamily="18" charset="0"/>
              </a:rPr>
              <a:t>p</a:t>
            </a:r>
            <a:r>
              <a:rPr lang="en-US" sz="3200" baseline="-25000" dirty="0">
                <a:solidFill>
                  <a:prstClr val="black"/>
                </a:solidFill>
                <a:cs typeface="Times New Roman" pitchFamily="18" charset="0"/>
              </a:rPr>
              <a:t>1</a:t>
            </a:r>
            <a:r>
              <a:rPr lang="en-US" sz="3200" dirty="0">
                <a:solidFill>
                  <a:prstClr val="black"/>
                </a:solidFill>
                <a:cs typeface="Times New Roman" pitchFamily="18" charset="0"/>
              </a:rPr>
              <a:t>V</a:t>
            </a:r>
            <a:r>
              <a:rPr lang="en-US" sz="3200" baseline="-25000" dirty="0">
                <a:solidFill>
                  <a:prstClr val="black"/>
                </a:solidFill>
                <a:cs typeface="Times New Roman" pitchFamily="18" charset="0"/>
              </a:rPr>
              <a:t>1</a:t>
            </a:r>
            <a:r>
              <a:rPr lang="en-US" sz="3200" dirty="0">
                <a:solidFill>
                  <a:prstClr val="black"/>
                </a:solidFill>
                <a:cs typeface="Times New Roman" pitchFamily="18" charset="0"/>
              </a:rPr>
              <a:t> = p’V</a:t>
            </a:r>
            <a:r>
              <a:rPr lang="en-US" sz="3200" baseline="-25000" dirty="0">
                <a:solidFill>
                  <a:prstClr val="black"/>
                </a:solidFill>
                <a:cs typeface="Times New Roman" pitchFamily="18" charset="0"/>
              </a:rPr>
              <a:t>2         </a:t>
            </a:r>
            <a:r>
              <a:rPr lang="en-US" sz="3200" dirty="0">
                <a:solidFill>
                  <a:prstClr val="black"/>
                </a:solidFill>
                <a:cs typeface="Times New Roman" pitchFamily="18" charset="0"/>
              </a:rPr>
              <a:t> (1)</a:t>
            </a:r>
          </a:p>
        </p:txBody>
      </p:sp>
      <p:grpSp>
        <p:nvGrpSpPr>
          <p:cNvPr id="2" name="Group 1"/>
          <p:cNvGrpSpPr>
            <a:grpSpLocks/>
          </p:cNvGrpSpPr>
          <p:nvPr/>
        </p:nvGrpSpPr>
        <p:grpSpPr bwMode="auto">
          <a:xfrm>
            <a:off x="933450" y="817563"/>
            <a:ext cx="2828925" cy="2267073"/>
            <a:chOff x="235185" y="2060574"/>
            <a:chExt cx="3770250" cy="2265895"/>
          </a:xfrm>
        </p:grpSpPr>
        <p:grpSp>
          <p:nvGrpSpPr>
            <p:cNvPr id="47132" name="Group 55"/>
            <p:cNvGrpSpPr>
              <a:grpSpLocks/>
            </p:cNvGrpSpPr>
            <p:nvPr/>
          </p:nvGrpSpPr>
          <p:grpSpPr bwMode="auto">
            <a:xfrm>
              <a:off x="235185" y="2722044"/>
              <a:ext cx="1696031" cy="1604425"/>
              <a:chOff x="2601119" y="2895601"/>
              <a:chExt cx="1696031" cy="1604425"/>
            </a:xfrm>
          </p:grpSpPr>
          <p:sp>
            <p:nvSpPr>
              <p:cNvPr id="47143" name="AutoShape 7"/>
              <p:cNvSpPr>
                <a:spLocks/>
              </p:cNvSpPr>
              <p:nvPr/>
            </p:nvSpPr>
            <p:spPr bwMode="auto">
              <a:xfrm>
                <a:off x="2601119" y="3062581"/>
                <a:ext cx="228600" cy="1219200"/>
              </a:xfrm>
              <a:prstGeom prst="leftBrace">
                <a:avLst>
                  <a:gd name="adj1" fmla="val 4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chemeClr val="bg1"/>
                  </a:solidFill>
                  <a:cs typeface="Times New Roman" pitchFamily="18" charset="0"/>
                </a:endParaRPr>
              </a:p>
            </p:txBody>
          </p:sp>
          <p:sp>
            <p:nvSpPr>
              <p:cNvPr id="47144" name="Text Box 8"/>
              <p:cNvSpPr txBox="1">
                <a:spLocks noChangeArrowheads="1"/>
              </p:cNvSpPr>
              <p:nvPr/>
            </p:nvSpPr>
            <p:spPr bwMode="auto">
              <a:xfrm>
                <a:off x="2819401" y="2895601"/>
                <a:ext cx="879788" cy="4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V</a:t>
                </a:r>
                <a:r>
                  <a:rPr lang="en-US" sz="2400" b="1" baseline="-25000" dirty="0">
                    <a:solidFill>
                      <a:schemeClr val="bg1"/>
                    </a:solidFill>
                    <a:cs typeface="Times New Roman" pitchFamily="18" charset="0"/>
                  </a:rPr>
                  <a:t>1</a:t>
                </a:r>
                <a:endParaRPr lang="en-US" sz="2400" b="1" dirty="0">
                  <a:solidFill>
                    <a:schemeClr val="bg1"/>
                  </a:solidFill>
                  <a:cs typeface="Times New Roman" pitchFamily="18" charset="0"/>
                </a:endParaRPr>
              </a:p>
            </p:txBody>
          </p:sp>
          <p:sp>
            <p:nvSpPr>
              <p:cNvPr id="47145" name="Text Box 9"/>
              <p:cNvSpPr txBox="1">
                <a:spLocks noChangeArrowheads="1"/>
              </p:cNvSpPr>
              <p:nvPr/>
            </p:nvSpPr>
            <p:spPr bwMode="auto">
              <a:xfrm>
                <a:off x="2819400" y="3429001"/>
                <a:ext cx="1135792" cy="4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P</a:t>
                </a:r>
                <a:r>
                  <a:rPr lang="en-US" sz="2400" b="1" baseline="-25000" dirty="0">
                    <a:solidFill>
                      <a:schemeClr val="bg1"/>
                    </a:solidFill>
                    <a:cs typeface="Times New Roman" pitchFamily="18" charset="0"/>
                  </a:rPr>
                  <a:t>1 </a:t>
                </a:r>
                <a:endParaRPr lang="en-US" sz="2400" b="1" dirty="0">
                  <a:solidFill>
                    <a:schemeClr val="bg1"/>
                  </a:solidFill>
                  <a:cs typeface="Times New Roman" pitchFamily="18" charset="0"/>
                </a:endParaRPr>
              </a:p>
            </p:txBody>
          </p:sp>
          <p:sp>
            <p:nvSpPr>
              <p:cNvPr id="47146" name="Text Box 10"/>
              <p:cNvSpPr txBox="1">
                <a:spLocks noChangeArrowheads="1"/>
              </p:cNvSpPr>
              <p:nvPr/>
            </p:nvSpPr>
            <p:spPr bwMode="auto">
              <a:xfrm>
                <a:off x="2819399" y="4038601"/>
                <a:ext cx="1477751" cy="4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T</a:t>
                </a:r>
                <a:r>
                  <a:rPr lang="en-US" sz="2400" b="1" baseline="-25000" dirty="0">
                    <a:solidFill>
                      <a:schemeClr val="bg1"/>
                    </a:solidFill>
                    <a:cs typeface="Times New Roman" pitchFamily="18" charset="0"/>
                  </a:rPr>
                  <a:t>1 </a:t>
                </a:r>
                <a:endParaRPr lang="en-US" sz="2400" b="1" dirty="0">
                  <a:solidFill>
                    <a:schemeClr val="bg1"/>
                  </a:solidFill>
                  <a:cs typeface="Times New Roman" pitchFamily="18" charset="0"/>
                </a:endParaRPr>
              </a:p>
            </p:txBody>
          </p:sp>
        </p:grpSp>
        <p:grpSp>
          <p:nvGrpSpPr>
            <p:cNvPr id="47133" name="Group 60"/>
            <p:cNvGrpSpPr>
              <a:grpSpLocks/>
            </p:cNvGrpSpPr>
            <p:nvPr/>
          </p:nvGrpSpPr>
          <p:grpSpPr bwMode="auto">
            <a:xfrm>
              <a:off x="2737480" y="2713979"/>
              <a:ext cx="1267955" cy="1604424"/>
              <a:chOff x="2601119" y="2895602"/>
              <a:chExt cx="1267955" cy="1604424"/>
            </a:xfrm>
          </p:grpSpPr>
          <p:sp>
            <p:nvSpPr>
              <p:cNvPr id="47139" name="AutoShape 7"/>
              <p:cNvSpPr>
                <a:spLocks/>
              </p:cNvSpPr>
              <p:nvPr/>
            </p:nvSpPr>
            <p:spPr bwMode="auto">
              <a:xfrm>
                <a:off x="2601119" y="3062581"/>
                <a:ext cx="228600" cy="1219200"/>
              </a:xfrm>
              <a:prstGeom prst="leftBrace">
                <a:avLst>
                  <a:gd name="adj1" fmla="val 4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chemeClr val="bg1"/>
                  </a:solidFill>
                  <a:cs typeface="Times New Roman" pitchFamily="18" charset="0"/>
                </a:endParaRPr>
              </a:p>
            </p:txBody>
          </p:sp>
          <p:sp>
            <p:nvSpPr>
              <p:cNvPr id="47140" name="Text Box 8"/>
              <p:cNvSpPr txBox="1">
                <a:spLocks noChangeArrowheads="1"/>
              </p:cNvSpPr>
              <p:nvPr/>
            </p:nvSpPr>
            <p:spPr bwMode="auto">
              <a:xfrm>
                <a:off x="2819398" y="2895602"/>
                <a:ext cx="948520" cy="4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V</a:t>
                </a:r>
                <a:r>
                  <a:rPr lang="en-US" sz="2400" b="1" baseline="-25000" dirty="0">
                    <a:solidFill>
                      <a:schemeClr val="bg1"/>
                    </a:solidFill>
                    <a:cs typeface="Times New Roman" pitchFamily="18" charset="0"/>
                  </a:rPr>
                  <a:t>2</a:t>
                </a:r>
                <a:endParaRPr lang="en-US" sz="2400" b="1" dirty="0">
                  <a:solidFill>
                    <a:schemeClr val="bg1"/>
                  </a:solidFill>
                  <a:cs typeface="Times New Roman" pitchFamily="18" charset="0"/>
                </a:endParaRPr>
              </a:p>
            </p:txBody>
          </p:sp>
          <p:sp>
            <p:nvSpPr>
              <p:cNvPr id="47141" name="Text Box 9"/>
              <p:cNvSpPr txBox="1">
                <a:spLocks noChangeArrowheads="1"/>
              </p:cNvSpPr>
              <p:nvPr/>
            </p:nvSpPr>
            <p:spPr bwMode="auto">
              <a:xfrm>
                <a:off x="2819400" y="3429001"/>
                <a:ext cx="714814" cy="4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P</a:t>
                </a:r>
                <a:r>
                  <a:rPr lang="en-US" sz="2400" b="1" baseline="-25000">
                    <a:solidFill>
                      <a:schemeClr val="bg1"/>
                    </a:solidFill>
                    <a:cs typeface="Times New Roman" pitchFamily="18" charset="0"/>
                  </a:rPr>
                  <a:t>1</a:t>
                </a:r>
                <a:r>
                  <a:rPr lang="en-US" sz="2400" b="1" baseline="30000">
                    <a:solidFill>
                      <a:schemeClr val="bg1"/>
                    </a:solidFill>
                    <a:cs typeface="Times New Roman" pitchFamily="18" charset="0"/>
                  </a:rPr>
                  <a:t>’</a:t>
                </a:r>
                <a:r>
                  <a:rPr lang="en-US" sz="2400" b="1" baseline="-25000">
                    <a:solidFill>
                      <a:schemeClr val="bg1"/>
                    </a:solidFill>
                    <a:cs typeface="Times New Roman" pitchFamily="18" charset="0"/>
                  </a:rPr>
                  <a:t> </a:t>
                </a:r>
                <a:endParaRPr lang="en-US" sz="2400" b="1">
                  <a:solidFill>
                    <a:schemeClr val="bg1"/>
                  </a:solidFill>
                  <a:cs typeface="Times New Roman" pitchFamily="18" charset="0"/>
                </a:endParaRPr>
              </a:p>
            </p:txBody>
          </p:sp>
          <p:sp>
            <p:nvSpPr>
              <p:cNvPr id="47142" name="Text Box 10"/>
              <p:cNvSpPr txBox="1">
                <a:spLocks noChangeArrowheads="1"/>
              </p:cNvSpPr>
              <p:nvPr/>
            </p:nvSpPr>
            <p:spPr bwMode="auto">
              <a:xfrm>
                <a:off x="2819400" y="4038601"/>
                <a:ext cx="1049674" cy="4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T</a:t>
                </a:r>
                <a:r>
                  <a:rPr lang="en-US" sz="2400" b="1" baseline="-25000" dirty="0">
                    <a:solidFill>
                      <a:schemeClr val="bg1"/>
                    </a:solidFill>
                    <a:cs typeface="Times New Roman" pitchFamily="18" charset="0"/>
                  </a:rPr>
                  <a:t>1 </a:t>
                </a:r>
                <a:endParaRPr lang="en-US" sz="2400" b="1" dirty="0">
                  <a:solidFill>
                    <a:schemeClr val="bg1"/>
                  </a:solidFill>
                  <a:cs typeface="Times New Roman" pitchFamily="18" charset="0"/>
                </a:endParaRPr>
              </a:p>
            </p:txBody>
          </p:sp>
        </p:grpSp>
        <p:sp>
          <p:nvSpPr>
            <p:cNvPr id="68" name="Right Arrow 67"/>
            <p:cNvSpPr/>
            <p:nvPr/>
          </p:nvSpPr>
          <p:spPr>
            <a:xfrm>
              <a:off x="1333255" y="3401314"/>
              <a:ext cx="1309643" cy="230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7135" name="TextBox 68"/>
            <p:cNvSpPr txBox="1">
              <a:spLocks noChangeArrowheads="1"/>
            </p:cNvSpPr>
            <p:nvPr/>
          </p:nvSpPr>
          <p:spPr bwMode="auto">
            <a:xfrm>
              <a:off x="1232898" y="2929852"/>
              <a:ext cx="191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400" dirty="0" err="1">
                  <a:solidFill>
                    <a:schemeClr val="bg1"/>
                  </a:solidFill>
                  <a:cs typeface="Times New Roman" pitchFamily="18" charset="0"/>
                </a:rPr>
                <a:t>Đẳng</a:t>
              </a:r>
              <a:r>
                <a:rPr lang="en-US" sz="2400" dirty="0">
                  <a:solidFill>
                    <a:schemeClr val="bg1"/>
                  </a:solidFill>
                  <a:cs typeface="Times New Roman" pitchFamily="18" charset="0"/>
                </a:rPr>
                <a:t> </a:t>
              </a:r>
              <a:r>
                <a:rPr lang="en-US" sz="2400" dirty="0" err="1">
                  <a:solidFill>
                    <a:schemeClr val="bg1"/>
                  </a:solidFill>
                  <a:cs typeface="Times New Roman" pitchFamily="18" charset="0"/>
                </a:rPr>
                <a:t>nhiệt</a:t>
              </a:r>
              <a:endParaRPr lang="en-US" sz="2400" dirty="0">
                <a:solidFill>
                  <a:schemeClr val="bg1"/>
                </a:solidFill>
                <a:cs typeface="Times New Roman" pitchFamily="18" charset="0"/>
              </a:endParaRPr>
            </a:p>
          </p:txBody>
        </p:sp>
        <p:sp>
          <p:nvSpPr>
            <p:cNvPr id="47136" name="TextBox 69"/>
            <p:cNvSpPr txBox="1">
              <a:spLocks noChangeArrowheads="1"/>
            </p:cNvSpPr>
            <p:nvPr/>
          </p:nvSpPr>
          <p:spPr bwMode="auto">
            <a:xfrm>
              <a:off x="822787" y="3575044"/>
              <a:ext cx="221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endParaRPr lang="en-US" sz="2400">
                <a:solidFill>
                  <a:schemeClr val="bg1"/>
                </a:solidFill>
                <a:cs typeface="Times New Roman" pitchFamily="18" charset="0"/>
              </a:endParaRPr>
            </a:p>
          </p:txBody>
        </p:sp>
        <p:sp>
          <p:nvSpPr>
            <p:cNvPr id="71" name="Rectangle 70"/>
            <p:cNvSpPr/>
            <p:nvPr/>
          </p:nvSpPr>
          <p:spPr>
            <a:xfrm>
              <a:off x="307120" y="2060574"/>
              <a:ext cx="835718" cy="65371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TT1</a:t>
              </a:r>
            </a:p>
          </p:txBody>
        </p:sp>
        <p:sp>
          <p:nvSpPr>
            <p:cNvPr id="73" name="Rectangle 72"/>
            <p:cNvSpPr/>
            <p:nvPr/>
          </p:nvSpPr>
          <p:spPr>
            <a:xfrm>
              <a:off x="2729644" y="2074854"/>
              <a:ext cx="835717" cy="65371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TT1</a:t>
              </a:r>
              <a:r>
                <a:rPr lang="en-US" sz="2400" baseline="300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grpSp>
      <p:sp>
        <p:nvSpPr>
          <p:cNvPr id="3" name="Right Arrow 2"/>
          <p:cNvSpPr/>
          <p:nvPr/>
        </p:nvSpPr>
        <p:spPr>
          <a:xfrm>
            <a:off x="3721100" y="2205038"/>
            <a:ext cx="1243013"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3"/>
          <p:cNvSpPr txBox="1">
            <a:spLocks noChangeArrowheads="1"/>
          </p:cNvSpPr>
          <p:nvPr/>
        </p:nvSpPr>
        <p:spPr bwMode="auto">
          <a:xfrm>
            <a:off x="3382963" y="1035050"/>
            <a:ext cx="20066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en-US" sz="2400" dirty="0" err="1">
                <a:solidFill>
                  <a:schemeClr val="bg1"/>
                </a:solidFill>
                <a:cs typeface="Times New Roman" pitchFamily="18" charset="0"/>
              </a:rPr>
              <a:t>Định</a:t>
            </a:r>
            <a:r>
              <a:rPr lang="en-US" sz="2400" dirty="0">
                <a:solidFill>
                  <a:schemeClr val="bg1"/>
                </a:solidFill>
                <a:cs typeface="Times New Roman" pitchFamily="18" charset="0"/>
              </a:rPr>
              <a:t> </a:t>
            </a:r>
            <a:r>
              <a:rPr lang="en-US" sz="2400" dirty="0" err="1">
                <a:solidFill>
                  <a:schemeClr val="bg1"/>
                </a:solidFill>
                <a:cs typeface="Times New Roman" pitchFamily="18" charset="0"/>
              </a:rPr>
              <a:t>luật</a:t>
            </a:r>
            <a:r>
              <a:rPr lang="en-US" sz="2400" dirty="0">
                <a:solidFill>
                  <a:schemeClr val="bg1"/>
                </a:solidFill>
                <a:cs typeface="Times New Roman" pitchFamily="18" charset="0"/>
              </a:rPr>
              <a:t> </a:t>
            </a:r>
          </a:p>
          <a:p>
            <a:pPr algn="ctr" eaLnBrk="1" hangingPunct="1"/>
            <a:r>
              <a:rPr lang="en-US" sz="2400" dirty="0" err="1">
                <a:solidFill>
                  <a:schemeClr val="bg1"/>
                </a:solidFill>
                <a:cs typeface="Times New Roman" pitchFamily="18" charset="0"/>
              </a:rPr>
              <a:t>Bôi</a:t>
            </a:r>
            <a:r>
              <a:rPr lang="en-US" sz="2400" dirty="0">
                <a:solidFill>
                  <a:schemeClr val="bg1"/>
                </a:solidFill>
                <a:cs typeface="Times New Roman" pitchFamily="18" charset="0"/>
              </a:rPr>
              <a:t>-</a:t>
            </a:r>
            <a:r>
              <a:rPr lang="en-US" sz="2400" dirty="0" err="1">
                <a:solidFill>
                  <a:schemeClr val="bg1"/>
                </a:solidFill>
                <a:cs typeface="Times New Roman" pitchFamily="18" charset="0"/>
              </a:rPr>
              <a:t>lơ</a:t>
            </a:r>
            <a:r>
              <a:rPr lang="en-US" sz="2400" dirty="0">
                <a:solidFill>
                  <a:schemeClr val="bg1"/>
                </a:solidFill>
                <a:cs typeface="Times New Roman" pitchFamily="18" charset="0"/>
              </a:rPr>
              <a:t>-Ma-</a:t>
            </a:r>
            <a:r>
              <a:rPr lang="en-US" sz="2400" dirty="0" err="1">
                <a:solidFill>
                  <a:schemeClr val="bg1"/>
                </a:solidFill>
                <a:cs typeface="Times New Roman" pitchFamily="18" charset="0"/>
              </a:rPr>
              <a:t>ri</a:t>
            </a:r>
            <a:r>
              <a:rPr lang="en-US" sz="2400" dirty="0">
                <a:solidFill>
                  <a:schemeClr val="bg1"/>
                </a:solidFill>
                <a:cs typeface="Times New Roman" pitchFamily="18" charset="0"/>
              </a:rPr>
              <a:t>-</a:t>
            </a:r>
            <a:r>
              <a:rPr lang="en-US" sz="2400" dirty="0" err="1">
                <a:solidFill>
                  <a:schemeClr val="bg1"/>
                </a:solidFill>
                <a:cs typeface="Times New Roman" pitchFamily="18" charset="0"/>
              </a:rPr>
              <a:t>ốt</a:t>
            </a:r>
            <a:endParaRPr lang="en-US" sz="2400" dirty="0">
              <a:solidFill>
                <a:schemeClr val="bg1"/>
              </a:solidFill>
              <a:cs typeface="Times New Roman" pitchFamily="18" charset="0"/>
            </a:endParaRPr>
          </a:p>
        </p:txBody>
      </p:sp>
      <p:grpSp>
        <p:nvGrpSpPr>
          <p:cNvPr id="5" name="Group 4"/>
          <p:cNvGrpSpPr>
            <a:grpSpLocks/>
          </p:cNvGrpSpPr>
          <p:nvPr/>
        </p:nvGrpSpPr>
        <p:grpSpPr bwMode="auto">
          <a:xfrm>
            <a:off x="833438" y="3281363"/>
            <a:ext cx="2995612" cy="2668587"/>
            <a:chOff x="2730636" y="2075253"/>
            <a:chExt cx="3994725" cy="2669607"/>
          </a:xfrm>
        </p:grpSpPr>
        <p:grpSp>
          <p:nvGrpSpPr>
            <p:cNvPr id="47118" name="Group 76"/>
            <p:cNvGrpSpPr>
              <a:grpSpLocks/>
            </p:cNvGrpSpPr>
            <p:nvPr/>
          </p:nvGrpSpPr>
          <p:grpSpPr bwMode="auto">
            <a:xfrm>
              <a:off x="5135481" y="2770863"/>
              <a:ext cx="1589880" cy="1973997"/>
              <a:chOff x="1366838" y="4308743"/>
              <a:chExt cx="1143000" cy="1973997"/>
            </a:xfrm>
          </p:grpSpPr>
          <p:sp>
            <p:nvSpPr>
              <p:cNvPr id="47128" name="Text Box 12"/>
              <p:cNvSpPr txBox="1">
                <a:spLocks noChangeArrowheads="1"/>
              </p:cNvSpPr>
              <p:nvPr/>
            </p:nvSpPr>
            <p:spPr bwMode="auto">
              <a:xfrm>
                <a:off x="1595438" y="485643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P</a:t>
                </a:r>
                <a:r>
                  <a:rPr lang="en-US" sz="2400" b="1" baseline="-25000">
                    <a:solidFill>
                      <a:schemeClr val="bg1"/>
                    </a:solidFill>
                    <a:cs typeface="Times New Roman" pitchFamily="18" charset="0"/>
                  </a:rPr>
                  <a:t>2 </a:t>
                </a:r>
                <a:endParaRPr lang="en-US" sz="2400" b="1">
                  <a:solidFill>
                    <a:schemeClr val="bg1"/>
                  </a:solidFill>
                  <a:cs typeface="Times New Roman" pitchFamily="18" charset="0"/>
                </a:endParaRPr>
              </a:p>
            </p:txBody>
          </p:sp>
          <p:sp>
            <p:nvSpPr>
              <p:cNvPr id="47129" name="AutoShape 17"/>
              <p:cNvSpPr>
                <a:spLocks/>
              </p:cNvSpPr>
              <p:nvPr/>
            </p:nvSpPr>
            <p:spPr bwMode="auto">
              <a:xfrm>
                <a:off x="1366838" y="4461143"/>
                <a:ext cx="228600" cy="1219200"/>
              </a:xfrm>
              <a:prstGeom prst="leftBrace">
                <a:avLst>
                  <a:gd name="adj1" fmla="val 4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cs typeface="Times New Roman" pitchFamily="18" charset="0"/>
                </a:endParaRPr>
              </a:p>
            </p:txBody>
          </p:sp>
          <p:sp>
            <p:nvSpPr>
              <p:cNvPr id="47130" name="Text Box 18"/>
              <p:cNvSpPr txBox="1">
                <a:spLocks noChangeArrowheads="1"/>
              </p:cNvSpPr>
              <p:nvPr/>
            </p:nvSpPr>
            <p:spPr bwMode="auto">
              <a:xfrm>
                <a:off x="1595438" y="4308743"/>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V</a:t>
                </a:r>
                <a:r>
                  <a:rPr lang="en-US" sz="2400" b="1" baseline="-25000">
                    <a:solidFill>
                      <a:schemeClr val="bg1"/>
                    </a:solidFill>
                    <a:cs typeface="Times New Roman" pitchFamily="18" charset="0"/>
                  </a:rPr>
                  <a:t>2</a:t>
                </a:r>
                <a:endParaRPr lang="en-US" sz="2400" b="1">
                  <a:solidFill>
                    <a:schemeClr val="bg1"/>
                  </a:solidFill>
                  <a:cs typeface="Times New Roman" pitchFamily="18" charset="0"/>
                </a:endParaRPr>
              </a:p>
            </p:txBody>
          </p:sp>
          <p:sp>
            <p:nvSpPr>
              <p:cNvPr id="47131" name="Text Box 19"/>
              <p:cNvSpPr txBox="1">
                <a:spLocks noChangeArrowheads="1"/>
              </p:cNvSpPr>
              <p:nvPr/>
            </p:nvSpPr>
            <p:spPr bwMode="auto">
              <a:xfrm>
                <a:off x="1595438" y="545174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T</a:t>
                </a:r>
                <a:r>
                  <a:rPr lang="en-US" sz="2400" b="1" baseline="-25000">
                    <a:solidFill>
                      <a:schemeClr val="bg1"/>
                    </a:solidFill>
                    <a:cs typeface="Times New Roman" pitchFamily="18" charset="0"/>
                  </a:rPr>
                  <a:t>2 </a:t>
                </a:r>
                <a:r>
                  <a:rPr lang="en-US" sz="2400" b="1">
                    <a:solidFill>
                      <a:schemeClr val="bg1"/>
                    </a:solidFill>
                    <a:cs typeface="Times New Roman" pitchFamily="18" charset="0"/>
                  </a:rPr>
                  <a:t>&gt; T</a:t>
                </a:r>
                <a:r>
                  <a:rPr lang="en-US" sz="2400" b="1" baseline="-25000">
                    <a:solidFill>
                      <a:schemeClr val="bg1"/>
                    </a:solidFill>
                    <a:cs typeface="Times New Roman" pitchFamily="18" charset="0"/>
                  </a:rPr>
                  <a:t>1</a:t>
                </a:r>
                <a:endParaRPr lang="en-US" sz="2400" b="1">
                  <a:solidFill>
                    <a:schemeClr val="bg1"/>
                  </a:solidFill>
                  <a:cs typeface="Times New Roman" pitchFamily="18" charset="0"/>
                </a:endParaRPr>
              </a:p>
            </p:txBody>
          </p:sp>
        </p:grpSp>
        <p:grpSp>
          <p:nvGrpSpPr>
            <p:cNvPr id="47119" name="Group 86"/>
            <p:cNvGrpSpPr>
              <a:grpSpLocks/>
            </p:cNvGrpSpPr>
            <p:nvPr/>
          </p:nvGrpSpPr>
          <p:grpSpPr bwMode="auto">
            <a:xfrm>
              <a:off x="2737480" y="2713978"/>
              <a:ext cx="1225235" cy="1615383"/>
              <a:chOff x="2601119" y="2895601"/>
              <a:chExt cx="1225235" cy="1615383"/>
            </a:xfrm>
          </p:grpSpPr>
          <p:sp>
            <p:nvSpPr>
              <p:cNvPr id="47124" name="AutoShape 7"/>
              <p:cNvSpPr>
                <a:spLocks/>
              </p:cNvSpPr>
              <p:nvPr/>
            </p:nvSpPr>
            <p:spPr bwMode="auto">
              <a:xfrm>
                <a:off x="2601119" y="3062581"/>
                <a:ext cx="228600" cy="1219200"/>
              </a:xfrm>
              <a:prstGeom prst="leftBrace">
                <a:avLst>
                  <a:gd name="adj1" fmla="val 4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cs typeface="Times New Roman" pitchFamily="18" charset="0"/>
                </a:endParaRPr>
              </a:p>
            </p:txBody>
          </p:sp>
          <p:sp>
            <p:nvSpPr>
              <p:cNvPr id="47125" name="Text Box 8"/>
              <p:cNvSpPr txBox="1">
                <a:spLocks noChangeArrowheads="1"/>
              </p:cNvSpPr>
              <p:nvPr/>
            </p:nvSpPr>
            <p:spPr bwMode="auto">
              <a:xfrm>
                <a:off x="2819400" y="2895601"/>
                <a:ext cx="1006954" cy="46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V</a:t>
                </a:r>
                <a:r>
                  <a:rPr lang="en-US" sz="2400" b="1" baseline="-25000" dirty="0">
                    <a:solidFill>
                      <a:schemeClr val="bg1"/>
                    </a:solidFill>
                    <a:cs typeface="Times New Roman" pitchFamily="18" charset="0"/>
                  </a:rPr>
                  <a:t>2</a:t>
                </a:r>
                <a:endParaRPr lang="en-US" sz="2400" b="1" dirty="0">
                  <a:solidFill>
                    <a:schemeClr val="bg1"/>
                  </a:solidFill>
                  <a:cs typeface="Times New Roman" pitchFamily="18" charset="0"/>
                </a:endParaRPr>
              </a:p>
            </p:txBody>
          </p:sp>
          <p:sp>
            <p:nvSpPr>
              <p:cNvPr id="47126" name="Text Box 9"/>
              <p:cNvSpPr txBox="1">
                <a:spLocks noChangeArrowheads="1"/>
              </p:cNvSpPr>
              <p:nvPr/>
            </p:nvSpPr>
            <p:spPr bwMode="auto">
              <a:xfrm>
                <a:off x="2819398" y="3429001"/>
                <a:ext cx="816425" cy="46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P</a:t>
                </a:r>
                <a:r>
                  <a:rPr lang="en-US" sz="2400" b="1" baseline="-25000" dirty="0">
                    <a:solidFill>
                      <a:schemeClr val="bg1"/>
                    </a:solidFill>
                    <a:cs typeface="Times New Roman" pitchFamily="18" charset="0"/>
                  </a:rPr>
                  <a:t>1</a:t>
                </a:r>
                <a:r>
                  <a:rPr lang="en-US" sz="2400" b="1" baseline="30000" dirty="0">
                    <a:solidFill>
                      <a:schemeClr val="bg1"/>
                    </a:solidFill>
                    <a:cs typeface="Times New Roman" pitchFamily="18" charset="0"/>
                  </a:rPr>
                  <a:t>’</a:t>
                </a:r>
                <a:r>
                  <a:rPr lang="en-US" sz="2400" b="1" baseline="-25000" dirty="0">
                    <a:solidFill>
                      <a:schemeClr val="bg1"/>
                    </a:solidFill>
                    <a:cs typeface="Times New Roman" pitchFamily="18" charset="0"/>
                  </a:rPr>
                  <a:t> </a:t>
                </a:r>
                <a:endParaRPr lang="en-US" sz="2400" b="1" dirty="0">
                  <a:solidFill>
                    <a:schemeClr val="bg1"/>
                  </a:solidFill>
                  <a:cs typeface="Times New Roman" pitchFamily="18" charset="0"/>
                </a:endParaRPr>
              </a:p>
            </p:txBody>
          </p:sp>
          <p:sp>
            <p:nvSpPr>
              <p:cNvPr id="47127" name="Text Box 10"/>
              <p:cNvSpPr txBox="1">
                <a:spLocks noChangeArrowheads="1"/>
              </p:cNvSpPr>
              <p:nvPr/>
            </p:nvSpPr>
            <p:spPr bwMode="auto">
              <a:xfrm>
                <a:off x="2819398" y="4038601"/>
                <a:ext cx="906537" cy="47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T</a:t>
                </a:r>
                <a:r>
                  <a:rPr lang="en-US" sz="2400" b="1" baseline="-25000" dirty="0">
                    <a:solidFill>
                      <a:schemeClr val="bg1"/>
                    </a:solidFill>
                    <a:cs typeface="Times New Roman" pitchFamily="18" charset="0"/>
                  </a:rPr>
                  <a:t>1 </a:t>
                </a:r>
                <a:endParaRPr lang="en-US" sz="2400" b="1" dirty="0">
                  <a:solidFill>
                    <a:schemeClr val="bg1"/>
                  </a:solidFill>
                  <a:cs typeface="Times New Roman" pitchFamily="18" charset="0"/>
                </a:endParaRPr>
              </a:p>
            </p:txBody>
          </p:sp>
        </p:grpSp>
        <p:sp>
          <p:nvSpPr>
            <p:cNvPr id="92" name="Right Arrow 91"/>
            <p:cNvSpPr/>
            <p:nvPr/>
          </p:nvSpPr>
          <p:spPr>
            <a:xfrm>
              <a:off x="3564723" y="3401322"/>
              <a:ext cx="1308289" cy="230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7121" name="TextBox 92"/>
            <p:cNvSpPr txBox="1">
              <a:spLocks noChangeArrowheads="1"/>
            </p:cNvSpPr>
            <p:nvPr/>
          </p:nvSpPr>
          <p:spPr bwMode="auto">
            <a:xfrm>
              <a:off x="3504380" y="2972076"/>
              <a:ext cx="1913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400" dirty="0" err="1">
                  <a:solidFill>
                    <a:schemeClr val="bg1"/>
                  </a:solidFill>
                  <a:cs typeface="Times New Roman" pitchFamily="18" charset="0"/>
                </a:rPr>
                <a:t>Đẳng</a:t>
              </a:r>
              <a:r>
                <a:rPr lang="en-US" sz="2400" dirty="0">
                  <a:solidFill>
                    <a:schemeClr val="bg1"/>
                  </a:solidFill>
                  <a:cs typeface="Times New Roman" pitchFamily="18" charset="0"/>
                </a:rPr>
                <a:t> </a:t>
              </a:r>
              <a:r>
                <a:rPr lang="en-US" sz="2400" dirty="0" err="1">
                  <a:solidFill>
                    <a:schemeClr val="bg1"/>
                  </a:solidFill>
                  <a:cs typeface="Times New Roman" pitchFamily="18" charset="0"/>
                </a:rPr>
                <a:t>tích</a:t>
              </a:r>
              <a:endParaRPr lang="en-US" sz="2400" dirty="0">
                <a:solidFill>
                  <a:schemeClr val="bg1"/>
                </a:solidFill>
                <a:cs typeface="Times New Roman" pitchFamily="18" charset="0"/>
              </a:endParaRPr>
            </a:p>
          </p:txBody>
        </p:sp>
        <p:sp>
          <p:nvSpPr>
            <p:cNvPr id="94" name="Rectangle 93"/>
            <p:cNvSpPr/>
            <p:nvPr/>
          </p:nvSpPr>
          <p:spPr>
            <a:xfrm>
              <a:off x="5381085" y="2157835"/>
              <a:ext cx="836203" cy="65271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TT2</a:t>
              </a:r>
            </a:p>
          </p:txBody>
        </p:sp>
        <p:sp>
          <p:nvSpPr>
            <p:cNvPr id="95" name="Rectangle 94"/>
            <p:cNvSpPr/>
            <p:nvPr/>
          </p:nvSpPr>
          <p:spPr>
            <a:xfrm>
              <a:off x="2730636" y="2075253"/>
              <a:ext cx="834087" cy="65271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TT1</a:t>
              </a:r>
              <a:r>
                <a:rPr lang="en-US" sz="2400" baseline="30000"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grpSp>
      <p:sp>
        <p:nvSpPr>
          <p:cNvPr id="96" name="Right Arrow 95"/>
          <p:cNvSpPr/>
          <p:nvPr/>
        </p:nvSpPr>
        <p:spPr>
          <a:xfrm>
            <a:off x="3762375" y="4575175"/>
            <a:ext cx="1243013"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7" name="TextBox 96"/>
          <p:cNvSpPr txBox="1">
            <a:spLocks noChangeArrowheads="1"/>
          </p:cNvSpPr>
          <p:nvPr/>
        </p:nvSpPr>
        <p:spPr bwMode="auto">
          <a:xfrm>
            <a:off x="3375025" y="3525838"/>
            <a:ext cx="200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en-US" sz="2400" dirty="0" err="1">
                <a:solidFill>
                  <a:schemeClr val="bg1"/>
                </a:solidFill>
                <a:cs typeface="Times New Roman" pitchFamily="18" charset="0"/>
              </a:rPr>
              <a:t>Định</a:t>
            </a:r>
            <a:r>
              <a:rPr lang="en-US" sz="2400" dirty="0">
                <a:solidFill>
                  <a:schemeClr val="bg1"/>
                </a:solidFill>
                <a:cs typeface="Times New Roman" pitchFamily="18" charset="0"/>
              </a:rPr>
              <a:t> </a:t>
            </a:r>
            <a:r>
              <a:rPr lang="en-US" sz="2400" dirty="0" err="1">
                <a:solidFill>
                  <a:schemeClr val="bg1"/>
                </a:solidFill>
                <a:cs typeface="Times New Roman" pitchFamily="18" charset="0"/>
              </a:rPr>
              <a:t>luật</a:t>
            </a:r>
            <a:r>
              <a:rPr lang="en-US" sz="2400" dirty="0">
                <a:solidFill>
                  <a:schemeClr val="bg1"/>
                </a:solidFill>
                <a:cs typeface="Times New Roman" pitchFamily="18" charset="0"/>
              </a:rPr>
              <a:t> </a:t>
            </a:r>
          </a:p>
          <a:p>
            <a:pPr algn="ctr" eaLnBrk="1" hangingPunct="1"/>
            <a:r>
              <a:rPr lang="en-US" sz="2400" dirty="0" err="1">
                <a:solidFill>
                  <a:schemeClr val="bg1"/>
                </a:solidFill>
                <a:cs typeface="Times New Roman" pitchFamily="18" charset="0"/>
              </a:rPr>
              <a:t>Sác-lơ</a:t>
            </a:r>
            <a:endParaRPr lang="en-US" sz="2400" dirty="0">
              <a:solidFill>
                <a:schemeClr val="bg1"/>
              </a:solidFill>
              <a:cs typeface="Times New Roman" pitchFamily="18" charset="0"/>
            </a:endParaRPr>
          </a:p>
        </p:txBody>
      </p:sp>
      <p:sp>
        <p:nvSpPr>
          <p:cNvPr id="7" name="TextBox 6"/>
          <p:cNvSpPr txBox="1">
            <a:spLocks noRot="1" noChangeAspect="1" noMove="1" noResize="1" noEditPoints="1" noAdjustHandles="1" noChangeArrowheads="1" noChangeShapeType="1" noTextEdit="1"/>
          </p:cNvSpPr>
          <p:nvPr/>
        </p:nvSpPr>
        <p:spPr>
          <a:xfrm>
            <a:off x="5380928" y="4206791"/>
            <a:ext cx="2384103" cy="837217"/>
          </a:xfrm>
          <a:prstGeom prst="rect">
            <a:avLst/>
          </a:prstGeom>
          <a:blipFill rotWithShape="1">
            <a:blip r:embed="rId4"/>
            <a:stretch>
              <a:fillRect t="-2878" b="-10791"/>
            </a:stretch>
          </a:blipFill>
          <a:ln>
            <a:solidFill>
              <a:srgbClr val="FF0000"/>
            </a:solidFill>
          </a:ln>
        </p:spPr>
        <p:txBody>
          <a:bodyPr/>
          <a:lstStyle/>
          <a:p>
            <a:r>
              <a:rPr lang="en-US">
                <a:noFill/>
              </a:rPr>
              <a:t> </a:t>
            </a:r>
          </a:p>
        </p:txBody>
      </p:sp>
      <p:sp>
        <p:nvSpPr>
          <p:cNvPr id="8" name="TextBox 7"/>
          <p:cNvSpPr txBox="1">
            <a:spLocks noChangeArrowheads="1"/>
          </p:cNvSpPr>
          <p:nvPr/>
        </p:nvSpPr>
        <p:spPr bwMode="auto">
          <a:xfrm>
            <a:off x="7251700" y="4668838"/>
            <a:ext cx="655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solidFill>
                  <a:srgbClr val="000000"/>
                </a:solidFill>
                <a:cs typeface="Times New Roman" pitchFamily="18" charset="0"/>
              </a:rPr>
              <a:t>(2)</a:t>
            </a:r>
          </a:p>
        </p:txBody>
      </p:sp>
      <p:sp>
        <p:nvSpPr>
          <p:cNvPr id="6" name="TextBox 5"/>
          <p:cNvSpPr txBox="1"/>
          <p:nvPr/>
        </p:nvSpPr>
        <p:spPr>
          <a:xfrm>
            <a:off x="1437561" y="6029685"/>
            <a:ext cx="1309688" cy="369888"/>
          </a:xfrm>
          <a:prstGeom prst="rect">
            <a:avLst/>
          </a:prstGeom>
          <a:noFill/>
        </p:spPr>
        <p:txBody>
          <a:bodyPr wrap="none">
            <a:spAutoFit/>
          </a:bodyPr>
          <a:lstStyle/>
          <a:p>
            <a:pPr fontAlgn="auto">
              <a:spcBef>
                <a:spcPts val="0"/>
              </a:spcBef>
              <a:spcAft>
                <a:spcPts val="0"/>
              </a:spcAft>
              <a:defRPr/>
            </a:pPr>
            <a:r>
              <a:rPr lang="en-US" dirty="0">
                <a:solidFill>
                  <a:schemeClr val="bg1"/>
                </a:solidFill>
                <a:latin typeface="Calibri"/>
                <a:cs typeface="+mn-cs"/>
              </a:rPr>
              <a:t>Từ (1) và (2)</a:t>
            </a:r>
          </a:p>
        </p:txBody>
      </p:sp>
      <p:graphicFrame>
        <p:nvGraphicFramePr>
          <p:cNvPr id="9" name="Object 8"/>
          <p:cNvGraphicFramePr>
            <a:graphicFrameLocks noChangeAspect="1"/>
          </p:cNvGraphicFramePr>
          <p:nvPr>
            <p:extLst>
              <p:ext uri="{D42A27DB-BD31-4B8C-83A1-F6EECF244321}">
                <p14:modId xmlns:p14="http://schemas.microsoft.com/office/powerpoint/2010/main" val="2466476365"/>
              </p:ext>
            </p:extLst>
          </p:nvPr>
        </p:nvGraphicFramePr>
        <p:xfrm>
          <a:off x="3791351" y="5534610"/>
          <a:ext cx="2235200" cy="1206500"/>
        </p:xfrm>
        <a:graphic>
          <a:graphicData uri="http://schemas.openxmlformats.org/presentationml/2006/ole">
            <mc:AlternateContent xmlns:mc="http://schemas.openxmlformats.org/markup-compatibility/2006">
              <mc:Choice xmlns:v="urn:schemas-microsoft-com:vml" Requires="v">
                <p:oleObj spid="_x0000_s47151" name="Equation" r:id="rId5" imgW="812447" imgH="431613" progId="Equation.DSMT4">
                  <p:embed/>
                </p:oleObj>
              </mc:Choice>
              <mc:Fallback>
                <p:oleObj name="Equation" r:id="rId5" imgW="812447" imgH="431613"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351" y="5534610"/>
                        <a:ext cx="2235200" cy="12065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barn(inVertical)">
                                      <p:cBhvr>
                                        <p:cTn id="23" dur="500"/>
                                        <p:tgtEl>
                                          <p:spTgt spid="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barn(inVertical)">
                                      <p:cBhvr>
                                        <p:cTn id="28" dur="500"/>
                                        <p:tgtEl>
                                          <p:spTgt spid="9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arn(inVertical)">
                                      <p:cBhvr>
                                        <p:cTn id="31" dur="500"/>
                                        <p:tgtEl>
                                          <p:spTgt spid="97"/>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70" decel="100000"/>
                                        <p:tgtEl>
                                          <p:spTgt spid="9"/>
                                        </p:tgtEl>
                                      </p:cBhvr>
                                    </p:animEffect>
                                    <p:animScale>
                                      <p:cBhvr>
                                        <p:cTn id="43" dur="770" decel="100000"/>
                                        <p:tgtEl>
                                          <p:spTgt spid="9"/>
                                        </p:tgtEl>
                                      </p:cBhvr>
                                      <p:from x="10000" y="10000"/>
                                      <p:to x="200000" y="450000"/>
                                    </p:animScale>
                                    <p:animScale>
                                      <p:cBhvr>
                                        <p:cTn id="44" dur="1230" accel="100000" fill="hold">
                                          <p:stCondLst>
                                            <p:cond delay="770"/>
                                          </p:stCondLst>
                                        </p:cTn>
                                        <p:tgtEl>
                                          <p:spTgt spid="9"/>
                                        </p:tgtEl>
                                      </p:cBhvr>
                                      <p:from x="200000" y="450000"/>
                                      <p:to x="100000" y="100000"/>
                                    </p:animScale>
                                    <p:set>
                                      <p:cBhvr>
                                        <p:cTn id="45" dur="770" fill="hold"/>
                                        <p:tgtEl>
                                          <p:spTgt spid="9"/>
                                        </p:tgtEl>
                                        <p:attrNameLst>
                                          <p:attrName>ppt_x</p:attrName>
                                        </p:attrNameLst>
                                      </p:cBhvr>
                                      <p:to>
                                        <p:strVal val="(0.5)"/>
                                      </p:to>
                                    </p:set>
                                    <p:anim from="(0.5)" to="(#ppt_x)" calcmode="lin" valueType="num">
                                      <p:cBhvr>
                                        <p:cTn id="46" dur="1230" accel="100000" fill="hold">
                                          <p:stCondLst>
                                            <p:cond delay="770"/>
                                          </p:stCondLst>
                                        </p:cTn>
                                        <p:tgtEl>
                                          <p:spTgt spid="9"/>
                                        </p:tgtEl>
                                        <p:attrNameLst>
                                          <p:attrName>ppt_x</p:attrName>
                                        </p:attrNameLst>
                                      </p:cBhvr>
                                    </p:anim>
                                    <p:set>
                                      <p:cBhvr>
                                        <p:cTn id="47" dur="770" fill="hold"/>
                                        <p:tgtEl>
                                          <p:spTgt spid="9"/>
                                        </p:tgtEl>
                                        <p:attrNameLst>
                                          <p:attrName>ppt_y</p:attrName>
                                        </p:attrNameLst>
                                      </p:cBhvr>
                                      <p:to>
                                        <p:strVal val="(#ppt_y+0.4)"/>
                                      </p:to>
                                    </p:set>
                                    <p:anim from="(#ppt_y+0.4)" to="(#ppt_y)" calcmode="lin" valueType="num">
                                      <p:cBhvr>
                                        <p:cTn id="48" dur="1230" accel="100000" fill="hold">
                                          <p:stCondLst>
                                            <p:cond delay="770"/>
                                          </p:stCondLst>
                                        </p:cTn>
                                        <p:tgtEl>
                                          <p:spTgt spid="9"/>
                                        </p:tgtEl>
                                        <p:attrNameLst>
                                          <p:attrName>ppt_y</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3" grpId="0" animBg="1"/>
      <p:bldP spid="4" grpId="0"/>
      <p:bldP spid="96" grpId="0" animBg="1"/>
      <p:bldP spid="97" grpId="0"/>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42"/>
          <p:cNvSpPr txBox="1">
            <a:spLocks noChangeArrowheads="1"/>
          </p:cNvSpPr>
          <p:nvPr/>
        </p:nvSpPr>
        <p:spPr bwMode="auto">
          <a:xfrm>
            <a:off x="18288000" y="-617538"/>
            <a:ext cx="3200400" cy="2017713"/>
          </a:xfrm>
          <a:prstGeom prst="rect">
            <a:avLst/>
          </a:prstGeom>
          <a:solidFill>
            <a:srgbClr val="00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pPr>
            <a:endParaRPr lang="en-US">
              <a:latin typeface="Arial" pitchFamily="34" charset="0"/>
            </a:endParaRPr>
          </a:p>
          <a:p>
            <a:pPr algn="ctr" eaLnBrk="1" hangingPunct="1">
              <a:spcBef>
                <a:spcPct val="50000"/>
              </a:spcBef>
            </a:pPr>
            <a:endParaRPr lang="en-US">
              <a:latin typeface="Arial" pitchFamily="34" charset="0"/>
            </a:endParaRPr>
          </a:p>
          <a:p>
            <a:pPr algn="ctr" eaLnBrk="1" hangingPunct="1">
              <a:spcBef>
                <a:spcPct val="50000"/>
              </a:spcBef>
            </a:pPr>
            <a:endParaRPr lang="en-US">
              <a:latin typeface="Arial" pitchFamily="34" charset="0"/>
            </a:endParaRPr>
          </a:p>
          <a:p>
            <a:pPr algn="ctr" eaLnBrk="1" hangingPunct="1">
              <a:spcBef>
                <a:spcPct val="50000"/>
              </a:spcBef>
            </a:pPr>
            <a:endParaRPr lang="en-US">
              <a:latin typeface="Arial" pitchFamily="34" charset="0"/>
            </a:endParaRPr>
          </a:p>
          <a:p>
            <a:pPr algn="ctr" eaLnBrk="1" hangingPunct="1">
              <a:spcBef>
                <a:spcPct val="50000"/>
              </a:spcBef>
            </a:pPr>
            <a:endParaRPr lang="en-US">
              <a:latin typeface="Arial" pitchFamily="34" charset="0"/>
            </a:endParaRPr>
          </a:p>
        </p:txBody>
      </p:sp>
      <p:graphicFrame>
        <p:nvGraphicFramePr>
          <p:cNvPr id="108689" name="Object 145"/>
          <p:cNvGraphicFramePr>
            <a:graphicFrameLocks noChangeAspect="1"/>
          </p:cNvGraphicFramePr>
          <p:nvPr/>
        </p:nvGraphicFramePr>
        <p:xfrm>
          <a:off x="1295400" y="1752600"/>
          <a:ext cx="2514600" cy="1166813"/>
        </p:xfrm>
        <a:graphic>
          <a:graphicData uri="http://schemas.openxmlformats.org/presentationml/2006/ole">
            <mc:AlternateContent xmlns:mc="http://schemas.openxmlformats.org/markup-compatibility/2006">
              <mc:Choice xmlns:v="urn:schemas-microsoft-com:vml" Requires="v">
                <p:oleObj spid="_x0000_s48146" name="Equation" r:id="rId3" imgW="1600200" imgH="825500" progId="Equation.DSMT4">
                  <p:embed/>
                </p:oleObj>
              </mc:Choice>
              <mc:Fallback>
                <p:oleObj name="Equation" r:id="rId3" imgW="1600200" imgH="825500" progId="Equation.DSMT4">
                  <p:embed/>
                  <p:pic>
                    <p:nvPicPr>
                      <p:cNvPr id="0" name="Object 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52600"/>
                        <a:ext cx="2514600" cy="116681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773" name="Object 229"/>
          <p:cNvGraphicFramePr>
            <a:graphicFrameLocks noChangeAspect="1"/>
          </p:cNvGraphicFramePr>
          <p:nvPr/>
        </p:nvGraphicFramePr>
        <p:xfrm>
          <a:off x="5943600" y="1790700"/>
          <a:ext cx="2667000" cy="990600"/>
        </p:xfrm>
        <a:graphic>
          <a:graphicData uri="http://schemas.openxmlformats.org/presentationml/2006/ole">
            <mc:AlternateContent xmlns:mc="http://schemas.openxmlformats.org/markup-compatibility/2006">
              <mc:Choice xmlns:v="urn:schemas-microsoft-com:vml" Requires="v">
                <p:oleObj spid="_x0000_s48147" name="Equation" r:id="rId5" imgW="1473200" imgH="749300" progId="Equation.DSMT4">
                  <p:embed/>
                </p:oleObj>
              </mc:Choice>
              <mc:Fallback>
                <p:oleObj name="Equation" r:id="rId5" imgW="1473200" imgH="749300" progId="Equation.DSMT4">
                  <p:embed/>
                  <p:pic>
                    <p:nvPicPr>
                      <p:cNvPr id="0" name="Object 2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790700"/>
                        <a:ext cx="2667000" cy="9906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776" name="Text Box 232"/>
          <p:cNvSpPr txBox="1">
            <a:spLocks noChangeArrowheads="1"/>
          </p:cNvSpPr>
          <p:nvPr/>
        </p:nvSpPr>
        <p:spPr bwMode="auto">
          <a:xfrm>
            <a:off x="4419600" y="19050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4400">
                <a:solidFill>
                  <a:schemeClr val="bg1"/>
                </a:solidFill>
              </a:rPr>
              <a:t>hay</a:t>
            </a:r>
          </a:p>
        </p:txBody>
      </p:sp>
      <p:sp>
        <p:nvSpPr>
          <p:cNvPr id="8" name="Text Box 10"/>
          <p:cNvSpPr txBox="1">
            <a:spLocks noChangeArrowheads="1"/>
          </p:cNvSpPr>
          <p:nvPr/>
        </p:nvSpPr>
        <p:spPr bwMode="auto">
          <a:xfrm>
            <a:off x="304800" y="4456113"/>
            <a:ext cx="8839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3200">
                <a:solidFill>
                  <a:schemeClr val="bg1"/>
                </a:solidFill>
                <a:sym typeface="Wingdings" pitchFamily="2" charset="2"/>
              </a:rPr>
              <a:t>Chú ý:</a:t>
            </a:r>
          </a:p>
          <a:p>
            <a:pPr eaLnBrk="1" hangingPunct="1">
              <a:spcBef>
                <a:spcPct val="50000"/>
              </a:spcBef>
              <a:buFontTx/>
              <a:buChar char="-"/>
            </a:pPr>
            <a:r>
              <a:rPr lang="en-US" sz="3200">
                <a:solidFill>
                  <a:schemeClr val="bg1"/>
                </a:solidFill>
                <a:sym typeface="Wingdings" pitchFamily="2" charset="2"/>
              </a:rPr>
              <a:t> Đối với các lượng khí khác nhau thì hằng số trong phương trình trạng thái là khác nhau.</a:t>
            </a:r>
          </a:p>
          <a:p>
            <a:pPr eaLnBrk="1" hangingPunct="1">
              <a:spcBef>
                <a:spcPct val="50000"/>
              </a:spcBef>
            </a:pPr>
            <a:endParaRPr lang="en-US" sz="3200">
              <a:solidFill>
                <a:schemeClr val="bg1"/>
              </a:solidFill>
              <a:sym typeface="Wingdings" pitchFamily="2" charset="2"/>
            </a:endParaRPr>
          </a:p>
        </p:txBody>
      </p:sp>
      <p:sp>
        <p:nvSpPr>
          <p:cNvPr id="2" name="TextBox 1"/>
          <p:cNvSpPr txBox="1"/>
          <p:nvPr/>
        </p:nvSpPr>
        <p:spPr>
          <a:xfrm>
            <a:off x="914400" y="685800"/>
            <a:ext cx="6553200" cy="461665"/>
          </a:xfrm>
          <a:prstGeom prst="rect">
            <a:avLst/>
          </a:prstGeom>
          <a:noFill/>
        </p:spPr>
        <p:txBody>
          <a:bodyPr wrap="square" rtlCol="0">
            <a:spAutoFit/>
          </a:bodyPr>
          <a:lstStyle/>
          <a:p>
            <a:r>
              <a:rPr lang="en-US" sz="2400" b="1" dirty="0" err="1" smtClean="0">
                <a:solidFill>
                  <a:schemeClr val="bg1"/>
                </a:solidFill>
                <a:latin typeface="+mn-lt"/>
              </a:rPr>
              <a:t>Phương</a:t>
            </a:r>
            <a:r>
              <a:rPr lang="en-US" sz="2400" b="1" dirty="0" smtClean="0">
                <a:solidFill>
                  <a:schemeClr val="bg1"/>
                </a:solidFill>
                <a:latin typeface="+mn-lt"/>
              </a:rPr>
              <a:t> </a:t>
            </a:r>
            <a:r>
              <a:rPr lang="en-US" sz="2400" b="1" dirty="0" err="1" smtClean="0">
                <a:solidFill>
                  <a:schemeClr val="bg1"/>
                </a:solidFill>
                <a:latin typeface="+mn-lt"/>
              </a:rPr>
              <a:t>trình</a:t>
            </a:r>
            <a:r>
              <a:rPr lang="en-US" sz="2400" b="1" dirty="0" smtClean="0">
                <a:solidFill>
                  <a:schemeClr val="bg1"/>
                </a:solidFill>
                <a:latin typeface="+mn-lt"/>
              </a:rPr>
              <a:t> </a:t>
            </a:r>
            <a:r>
              <a:rPr lang="en-US" sz="2400" b="1" dirty="0" err="1" smtClean="0">
                <a:solidFill>
                  <a:schemeClr val="bg1"/>
                </a:solidFill>
                <a:latin typeface="+mn-lt"/>
              </a:rPr>
              <a:t>trạng</a:t>
            </a:r>
            <a:r>
              <a:rPr lang="en-US" sz="2400" b="1" dirty="0" smtClean="0">
                <a:solidFill>
                  <a:schemeClr val="bg1"/>
                </a:solidFill>
                <a:latin typeface="+mn-lt"/>
              </a:rPr>
              <a:t> </a:t>
            </a:r>
            <a:r>
              <a:rPr lang="en-US" sz="2400" b="1" dirty="0" err="1" smtClean="0">
                <a:solidFill>
                  <a:schemeClr val="bg1"/>
                </a:solidFill>
                <a:latin typeface="+mn-lt"/>
              </a:rPr>
              <a:t>thái</a:t>
            </a:r>
            <a:r>
              <a:rPr lang="en-US" sz="2400" b="1" dirty="0" smtClean="0">
                <a:solidFill>
                  <a:schemeClr val="bg1"/>
                </a:solidFill>
                <a:latin typeface="+mn-lt"/>
              </a:rPr>
              <a:t> </a:t>
            </a:r>
            <a:r>
              <a:rPr lang="en-US" sz="2400" b="1" dirty="0" err="1" smtClean="0">
                <a:solidFill>
                  <a:schemeClr val="bg1"/>
                </a:solidFill>
                <a:latin typeface="+mn-lt"/>
              </a:rPr>
              <a:t>của</a:t>
            </a:r>
            <a:r>
              <a:rPr lang="en-US" sz="2400" b="1" dirty="0" smtClean="0">
                <a:solidFill>
                  <a:schemeClr val="bg1"/>
                </a:solidFill>
                <a:latin typeface="+mn-lt"/>
              </a:rPr>
              <a:t> </a:t>
            </a:r>
            <a:r>
              <a:rPr lang="en-US" sz="2400" b="1" dirty="0" err="1" smtClean="0">
                <a:solidFill>
                  <a:schemeClr val="bg1"/>
                </a:solidFill>
                <a:latin typeface="+mn-lt"/>
              </a:rPr>
              <a:t>khí</a:t>
            </a:r>
            <a:r>
              <a:rPr lang="en-US" sz="2400" b="1" dirty="0" smtClean="0">
                <a:solidFill>
                  <a:schemeClr val="bg1"/>
                </a:solidFill>
                <a:latin typeface="+mn-lt"/>
              </a:rPr>
              <a:t> </a:t>
            </a:r>
            <a:r>
              <a:rPr lang="en-US" sz="2400" b="1" dirty="0" err="1" smtClean="0">
                <a:solidFill>
                  <a:schemeClr val="bg1"/>
                </a:solidFill>
                <a:latin typeface="+mn-lt"/>
              </a:rPr>
              <a:t>lí</a:t>
            </a:r>
            <a:r>
              <a:rPr lang="en-US" sz="2400" b="1" dirty="0" smtClean="0">
                <a:solidFill>
                  <a:schemeClr val="bg1"/>
                </a:solidFill>
                <a:latin typeface="+mn-lt"/>
              </a:rPr>
              <a:t> </a:t>
            </a:r>
            <a:r>
              <a:rPr lang="en-US" sz="2400" b="1" dirty="0" err="1" smtClean="0">
                <a:solidFill>
                  <a:schemeClr val="bg1"/>
                </a:solidFill>
                <a:latin typeface="+mn-lt"/>
              </a:rPr>
              <a:t>tưởng</a:t>
            </a:r>
            <a:endParaRPr lang="en-US" sz="2400" b="1" dirty="0">
              <a:solidFill>
                <a:schemeClr val="bg1"/>
              </a:solidFill>
              <a:latin typeface="+mn-l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8689"/>
                                        </p:tgtEl>
                                        <p:attrNameLst>
                                          <p:attrName>style.visibility</p:attrName>
                                        </p:attrNameLst>
                                      </p:cBhvr>
                                      <p:to>
                                        <p:strVal val="visible"/>
                                      </p:to>
                                    </p:set>
                                    <p:animEffect transition="in" filter="checkerboard(across)">
                                      <p:cBhvr>
                                        <p:cTn id="7" dur="500"/>
                                        <p:tgtEl>
                                          <p:spTgt spid="1086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776"/>
                                        </p:tgtEl>
                                        <p:attrNameLst>
                                          <p:attrName>style.visibility</p:attrName>
                                        </p:attrNameLst>
                                      </p:cBhvr>
                                      <p:to>
                                        <p:strVal val="visible"/>
                                      </p:to>
                                    </p:set>
                                    <p:animEffect transition="in" filter="blinds(horizontal)">
                                      <p:cBhvr>
                                        <p:cTn id="12" dur="500"/>
                                        <p:tgtEl>
                                          <p:spTgt spid="108776"/>
                                        </p:tgtEl>
                                      </p:cBhvr>
                                    </p:animEffect>
                                  </p:childTnLst>
                                </p:cTn>
                              </p:par>
                              <p:par>
                                <p:cTn id="13" presetID="5" presetClass="entr" presetSubtype="10" fill="hold" nodeType="withEffect">
                                  <p:stCondLst>
                                    <p:cond delay="0"/>
                                  </p:stCondLst>
                                  <p:childTnLst>
                                    <p:set>
                                      <p:cBhvr>
                                        <p:cTn id="14" dur="1" fill="hold">
                                          <p:stCondLst>
                                            <p:cond delay="0"/>
                                          </p:stCondLst>
                                        </p:cTn>
                                        <p:tgtEl>
                                          <p:spTgt spid="108773"/>
                                        </p:tgtEl>
                                        <p:attrNameLst>
                                          <p:attrName>style.visibility</p:attrName>
                                        </p:attrNameLst>
                                      </p:cBhvr>
                                      <p:to>
                                        <p:strVal val="visible"/>
                                      </p:to>
                                    </p:set>
                                    <p:animEffect transition="in" filter="checkerboard(across)">
                                      <p:cBhvr>
                                        <p:cTn id="15" dur="500"/>
                                        <p:tgtEl>
                                          <p:spTgt spid="1087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checkerboard(across)">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914400"/>
            <a:ext cx="457200" cy="5943600"/>
          </a:xfrm>
          <a:prstGeom prst="rect">
            <a:avLst/>
          </a:prstGeom>
          <a:gradFill rotWithShape="0">
            <a:gsLst>
              <a:gs pos="0">
                <a:schemeClr val="folHlink"/>
              </a:gs>
              <a:gs pos="100000">
                <a:schemeClr val="folHlink">
                  <a:gamma/>
                  <a:shade val="46275"/>
                  <a:invGamma/>
                </a:schemeClr>
              </a:gs>
            </a:gsLst>
            <a:lin ang="0" scaled="1"/>
          </a:gradFill>
          <a:ln w="9525">
            <a:solidFill>
              <a:srgbClr val="339966"/>
            </a:solidFill>
            <a:miter lim="800000"/>
            <a:headEnd/>
            <a:tailEnd/>
          </a:ln>
          <a:effectLst/>
        </p:spPr>
        <p:txBody>
          <a:bodyPr wrap="none" anchor="ctr"/>
          <a:lstStyle/>
          <a:p>
            <a:pPr>
              <a:defRPr/>
            </a:pPr>
            <a:endParaRPr lang="en-US">
              <a:cs typeface="Arial" charset="0"/>
            </a:endParaRPr>
          </a:p>
        </p:txBody>
      </p:sp>
      <p:sp>
        <p:nvSpPr>
          <p:cNvPr id="49155" name="WordArt 3"/>
          <p:cNvSpPr>
            <a:spLocks noChangeArrowheads="1" noChangeShapeType="1" noTextEdit="1"/>
          </p:cNvSpPr>
          <p:nvPr/>
        </p:nvSpPr>
        <p:spPr bwMode="auto">
          <a:xfrm>
            <a:off x="1828800" y="14288"/>
            <a:ext cx="45720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VẬN DỤNG</a:t>
            </a:r>
          </a:p>
        </p:txBody>
      </p:sp>
      <p:sp>
        <p:nvSpPr>
          <p:cNvPr id="162822" name="Text Box 6"/>
          <p:cNvSpPr txBox="1">
            <a:spLocks noChangeArrowheads="1"/>
          </p:cNvSpPr>
          <p:nvPr/>
        </p:nvSpPr>
        <p:spPr bwMode="auto">
          <a:xfrm>
            <a:off x="533400" y="942975"/>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 eaLnBrk="1" hangingPunct="1">
              <a:spcBef>
                <a:spcPct val="50000"/>
              </a:spcBef>
            </a:pPr>
            <a:r>
              <a:rPr lang="en-US" sz="2400" dirty="0">
                <a:solidFill>
                  <a:schemeClr val="bg1"/>
                </a:solidFill>
                <a:latin typeface="Arial" pitchFamily="34" charset="0"/>
              </a:rPr>
              <a:t> </a:t>
            </a:r>
            <a:r>
              <a:rPr lang="en-US" sz="2400" dirty="0" err="1">
                <a:solidFill>
                  <a:schemeClr val="bg1"/>
                </a:solidFill>
                <a:latin typeface="Arial" pitchFamily="34" charset="0"/>
              </a:rPr>
              <a:t>Một</a:t>
            </a:r>
            <a:r>
              <a:rPr lang="en-US" sz="2400" dirty="0">
                <a:solidFill>
                  <a:schemeClr val="bg1"/>
                </a:solidFill>
                <a:latin typeface="Arial" pitchFamily="34" charset="0"/>
              </a:rPr>
              <a:t> </a:t>
            </a:r>
            <a:r>
              <a:rPr lang="en-US" sz="2400" dirty="0" err="1">
                <a:solidFill>
                  <a:schemeClr val="bg1"/>
                </a:solidFill>
                <a:latin typeface="Arial" pitchFamily="34" charset="0"/>
              </a:rPr>
              <a:t>lượng</a:t>
            </a:r>
            <a:r>
              <a:rPr lang="en-US" sz="2400" dirty="0">
                <a:solidFill>
                  <a:schemeClr val="bg1"/>
                </a:solidFill>
                <a:latin typeface="Arial" pitchFamily="34" charset="0"/>
              </a:rPr>
              <a:t> </a:t>
            </a:r>
            <a:r>
              <a:rPr lang="en-US" sz="2400" dirty="0" err="1">
                <a:solidFill>
                  <a:schemeClr val="bg1"/>
                </a:solidFill>
                <a:latin typeface="Arial" pitchFamily="34" charset="0"/>
              </a:rPr>
              <a:t>khí</a:t>
            </a:r>
            <a:r>
              <a:rPr lang="en-US" sz="2400" dirty="0">
                <a:solidFill>
                  <a:schemeClr val="bg1"/>
                </a:solidFill>
                <a:latin typeface="Arial" pitchFamily="34" charset="0"/>
              </a:rPr>
              <a:t> </a:t>
            </a:r>
            <a:r>
              <a:rPr lang="en-US" sz="2400" dirty="0" err="1">
                <a:solidFill>
                  <a:schemeClr val="bg1"/>
                </a:solidFill>
                <a:latin typeface="Arial" pitchFamily="34" charset="0"/>
              </a:rPr>
              <a:t>đựng</a:t>
            </a:r>
            <a:r>
              <a:rPr lang="en-US" sz="2400" dirty="0">
                <a:solidFill>
                  <a:schemeClr val="bg1"/>
                </a:solidFill>
                <a:latin typeface="Arial" pitchFamily="34" charset="0"/>
              </a:rPr>
              <a:t> </a:t>
            </a:r>
            <a:r>
              <a:rPr lang="en-US" sz="2400" dirty="0" err="1">
                <a:solidFill>
                  <a:schemeClr val="bg1"/>
                </a:solidFill>
                <a:latin typeface="Arial" pitchFamily="34" charset="0"/>
              </a:rPr>
              <a:t>trong</a:t>
            </a:r>
            <a:r>
              <a:rPr lang="en-US" sz="2400" dirty="0">
                <a:solidFill>
                  <a:schemeClr val="bg1"/>
                </a:solidFill>
                <a:latin typeface="Arial" pitchFamily="34" charset="0"/>
              </a:rPr>
              <a:t> </a:t>
            </a:r>
            <a:r>
              <a:rPr lang="en-US" sz="2400" dirty="0" err="1">
                <a:solidFill>
                  <a:schemeClr val="bg1"/>
                </a:solidFill>
                <a:latin typeface="Arial" pitchFamily="34" charset="0"/>
              </a:rPr>
              <a:t>một</a:t>
            </a:r>
            <a:r>
              <a:rPr lang="en-US" sz="2400" dirty="0">
                <a:solidFill>
                  <a:schemeClr val="bg1"/>
                </a:solidFill>
                <a:latin typeface="Arial" pitchFamily="34" charset="0"/>
              </a:rPr>
              <a:t> xi-</a:t>
            </a:r>
            <a:r>
              <a:rPr lang="en-US" sz="2400" dirty="0" err="1">
                <a:solidFill>
                  <a:schemeClr val="bg1"/>
                </a:solidFill>
                <a:latin typeface="Arial" pitchFamily="34" charset="0"/>
              </a:rPr>
              <a:t>lanh</a:t>
            </a:r>
            <a:r>
              <a:rPr lang="en-US" sz="2400" dirty="0">
                <a:solidFill>
                  <a:schemeClr val="bg1"/>
                </a:solidFill>
                <a:latin typeface="Arial" pitchFamily="34" charset="0"/>
              </a:rPr>
              <a:t> </a:t>
            </a:r>
            <a:r>
              <a:rPr lang="en-US" sz="2400" dirty="0" err="1">
                <a:solidFill>
                  <a:schemeClr val="bg1"/>
                </a:solidFill>
                <a:latin typeface="Arial" pitchFamily="34" charset="0"/>
              </a:rPr>
              <a:t>có</a:t>
            </a:r>
            <a:r>
              <a:rPr lang="en-US" sz="2400" dirty="0">
                <a:solidFill>
                  <a:schemeClr val="bg1"/>
                </a:solidFill>
                <a:latin typeface="Arial" pitchFamily="34" charset="0"/>
              </a:rPr>
              <a:t> pit-</a:t>
            </a:r>
            <a:r>
              <a:rPr lang="en-US" sz="2400" dirty="0" err="1">
                <a:solidFill>
                  <a:schemeClr val="bg1"/>
                </a:solidFill>
                <a:latin typeface="Arial" pitchFamily="34" charset="0"/>
              </a:rPr>
              <a:t>tông</a:t>
            </a:r>
            <a:r>
              <a:rPr lang="en-US" sz="2400" dirty="0">
                <a:solidFill>
                  <a:schemeClr val="bg1"/>
                </a:solidFill>
                <a:latin typeface="Arial" pitchFamily="34" charset="0"/>
              </a:rPr>
              <a:t> </a:t>
            </a:r>
            <a:r>
              <a:rPr lang="en-US" sz="2400" dirty="0" err="1">
                <a:solidFill>
                  <a:schemeClr val="bg1"/>
                </a:solidFill>
                <a:latin typeface="Arial" pitchFamily="34" charset="0"/>
              </a:rPr>
              <a:t>chuyển</a:t>
            </a:r>
            <a:r>
              <a:rPr lang="en-US" sz="2400" dirty="0">
                <a:solidFill>
                  <a:schemeClr val="bg1"/>
                </a:solidFill>
                <a:latin typeface="Arial" pitchFamily="34" charset="0"/>
              </a:rPr>
              <a:t> </a:t>
            </a:r>
            <a:r>
              <a:rPr lang="en-US" sz="2400" dirty="0" err="1">
                <a:solidFill>
                  <a:schemeClr val="bg1"/>
                </a:solidFill>
                <a:latin typeface="Arial" pitchFamily="34" charset="0"/>
              </a:rPr>
              <a:t>động</a:t>
            </a:r>
            <a:r>
              <a:rPr lang="en-US" sz="2400" dirty="0">
                <a:solidFill>
                  <a:schemeClr val="bg1"/>
                </a:solidFill>
                <a:latin typeface="Arial" pitchFamily="34" charset="0"/>
              </a:rPr>
              <a:t> </a:t>
            </a:r>
            <a:r>
              <a:rPr lang="en-US" sz="2400" dirty="0" err="1">
                <a:solidFill>
                  <a:schemeClr val="bg1"/>
                </a:solidFill>
                <a:latin typeface="Arial" pitchFamily="34" charset="0"/>
              </a:rPr>
              <a:t>được</a:t>
            </a:r>
            <a:r>
              <a:rPr lang="en-US" sz="2400" dirty="0">
                <a:solidFill>
                  <a:schemeClr val="bg1"/>
                </a:solidFill>
                <a:latin typeface="Arial" pitchFamily="34" charset="0"/>
              </a:rPr>
              <a:t>. </a:t>
            </a:r>
            <a:r>
              <a:rPr lang="en-US" sz="2400" dirty="0" err="1">
                <a:solidFill>
                  <a:schemeClr val="bg1"/>
                </a:solidFill>
                <a:latin typeface="Arial" pitchFamily="34" charset="0"/>
              </a:rPr>
              <a:t>Lúc</a:t>
            </a:r>
            <a:r>
              <a:rPr lang="en-US" sz="2400" dirty="0">
                <a:solidFill>
                  <a:schemeClr val="bg1"/>
                </a:solidFill>
                <a:latin typeface="Arial" pitchFamily="34" charset="0"/>
              </a:rPr>
              <a:t> </a:t>
            </a:r>
            <a:r>
              <a:rPr lang="en-US" sz="2400" dirty="0" err="1">
                <a:solidFill>
                  <a:schemeClr val="bg1"/>
                </a:solidFill>
                <a:latin typeface="Arial" pitchFamily="34" charset="0"/>
              </a:rPr>
              <a:t>đầu</a:t>
            </a:r>
            <a:r>
              <a:rPr lang="en-US" sz="2400" dirty="0">
                <a:solidFill>
                  <a:schemeClr val="bg1"/>
                </a:solidFill>
                <a:latin typeface="Arial" pitchFamily="34" charset="0"/>
              </a:rPr>
              <a:t> </a:t>
            </a:r>
            <a:r>
              <a:rPr lang="en-US" sz="2400" dirty="0" err="1">
                <a:solidFill>
                  <a:schemeClr val="bg1"/>
                </a:solidFill>
                <a:latin typeface="Arial" pitchFamily="34" charset="0"/>
              </a:rPr>
              <a:t>khí</a:t>
            </a:r>
            <a:r>
              <a:rPr lang="en-US" sz="2400" dirty="0">
                <a:solidFill>
                  <a:schemeClr val="bg1"/>
                </a:solidFill>
                <a:latin typeface="Arial" pitchFamily="34" charset="0"/>
              </a:rPr>
              <a:t> </a:t>
            </a:r>
            <a:r>
              <a:rPr lang="en-US" sz="2400" dirty="0" err="1">
                <a:solidFill>
                  <a:schemeClr val="bg1"/>
                </a:solidFill>
                <a:latin typeface="Arial" pitchFamily="34" charset="0"/>
              </a:rPr>
              <a:t>có</a:t>
            </a:r>
            <a:r>
              <a:rPr lang="en-US" sz="2400" dirty="0">
                <a:solidFill>
                  <a:schemeClr val="bg1"/>
                </a:solidFill>
                <a:latin typeface="Arial" pitchFamily="34" charset="0"/>
              </a:rPr>
              <a:t> </a:t>
            </a:r>
            <a:r>
              <a:rPr lang="en-US" sz="2400" dirty="0" err="1">
                <a:solidFill>
                  <a:schemeClr val="bg1"/>
                </a:solidFill>
                <a:latin typeface="Arial" pitchFamily="34" charset="0"/>
              </a:rPr>
              <a:t>thể</a:t>
            </a:r>
            <a:r>
              <a:rPr lang="en-US" sz="2400" dirty="0">
                <a:solidFill>
                  <a:schemeClr val="bg1"/>
                </a:solidFill>
                <a:latin typeface="Arial" pitchFamily="34" charset="0"/>
              </a:rPr>
              <a:t> </a:t>
            </a:r>
            <a:r>
              <a:rPr lang="en-US" sz="2400" dirty="0" err="1">
                <a:solidFill>
                  <a:schemeClr val="bg1"/>
                </a:solidFill>
                <a:latin typeface="Arial" pitchFamily="34" charset="0"/>
              </a:rPr>
              <a:t>tích</a:t>
            </a:r>
            <a:r>
              <a:rPr lang="en-US" sz="2400" dirty="0">
                <a:solidFill>
                  <a:schemeClr val="bg1"/>
                </a:solidFill>
                <a:latin typeface="Arial" pitchFamily="34" charset="0"/>
              </a:rPr>
              <a:t> 15 </a:t>
            </a:r>
            <a:r>
              <a:rPr lang="en-US" sz="2400" dirty="0" err="1">
                <a:solidFill>
                  <a:schemeClr val="bg1"/>
                </a:solidFill>
                <a:latin typeface="Arial" pitchFamily="34" charset="0"/>
              </a:rPr>
              <a:t>lít</a:t>
            </a:r>
            <a:r>
              <a:rPr lang="en-US" sz="2400" dirty="0">
                <a:solidFill>
                  <a:schemeClr val="bg1"/>
                </a:solidFill>
                <a:latin typeface="Arial" pitchFamily="34" charset="0"/>
              </a:rPr>
              <a:t>, </a:t>
            </a:r>
            <a:r>
              <a:rPr lang="en-US" sz="2400" dirty="0" err="1">
                <a:solidFill>
                  <a:schemeClr val="bg1"/>
                </a:solidFill>
                <a:latin typeface="Arial" pitchFamily="34" charset="0"/>
              </a:rPr>
              <a:t>nhiệt</a:t>
            </a:r>
            <a:r>
              <a:rPr lang="en-US" sz="2400" dirty="0">
                <a:solidFill>
                  <a:schemeClr val="bg1"/>
                </a:solidFill>
                <a:latin typeface="Arial" pitchFamily="34" charset="0"/>
              </a:rPr>
              <a:t> </a:t>
            </a:r>
            <a:r>
              <a:rPr lang="en-US" sz="2400" dirty="0" err="1">
                <a:solidFill>
                  <a:schemeClr val="bg1"/>
                </a:solidFill>
                <a:latin typeface="Arial" pitchFamily="34" charset="0"/>
              </a:rPr>
              <a:t>độ</a:t>
            </a:r>
            <a:r>
              <a:rPr lang="en-US" sz="2400" dirty="0">
                <a:solidFill>
                  <a:schemeClr val="bg1"/>
                </a:solidFill>
                <a:latin typeface="Arial" pitchFamily="34" charset="0"/>
              </a:rPr>
              <a:t> 27</a:t>
            </a:r>
            <a:r>
              <a:rPr lang="en-US" sz="2400" baseline="30000" dirty="0">
                <a:solidFill>
                  <a:schemeClr val="bg1"/>
                </a:solidFill>
                <a:latin typeface="Arial" pitchFamily="34" charset="0"/>
              </a:rPr>
              <a:t>0</a:t>
            </a:r>
            <a:r>
              <a:rPr lang="en-US" sz="2400" dirty="0">
                <a:solidFill>
                  <a:schemeClr val="bg1"/>
                </a:solidFill>
                <a:latin typeface="Arial" pitchFamily="34" charset="0"/>
              </a:rPr>
              <a:t>C </a:t>
            </a:r>
            <a:r>
              <a:rPr lang="en-US" sz="2400" dirty="0" err="1">
                <a:solidFill>
                  <a:schemeClr val="bg1"/>
                </a:solidFill>
                <a:latin typeface="Arial" pitchFamily="34" charset="0"/>
              </a:rPr>
              <a:t>và</a:t>
            </a:r>
            <a:r>
              <a:rPr lang="en-US" sz="2400" dirty="0">
                <a:solidFill>
                  <a:schemeClr val="bg1"/>
                </a:solidFill>
                <a:latin typeface="Arial" pitchFamily="34" charset="0"/>
              </a:rPr>
              <a:t> </a:t>
            </a:r>
            <a:r>
              <a:rPr lang="en-US" sz="2400" dirty="0" err="1">
                <a:solidFill>
                  <a:schemeClr val="bg1"/>
                </a:solidFill>
                <a:latin typeface="Arial" pitchFamily="34" charset="0"/>
              </a:rPr>
              <a:t>áp</a:t>
            </a:r>
            <a:r>
              <a:rPr lang="en-US" sz="2400" dirty="0">
                <a:solidFill>
                  <a:schemeClr val="bg1"/>
                </a:solidFill>
                <a:latin typeface="Arial" pitchFamily="34" charset="0"/>
              </a:rPr>
              <a:t> </a:t>
            </a:r>
            <a:r>
              <a:rPr lang="en-US" sz="2400" dirty="0" err="1">
                <a:solidFill>
                  <a:schemeClr val="bg1"/>
                </a:solidFill>
                <a:latin typeface="Arial" pitchFamily="34" charset="0"/>
              </a:rPr>
              <a:t>suất</a:t>
            </a:r>
            <a:r>
              <a:rPr lang="en-US" sz="2400" dirty="0">
                <a:solidFill>
                  <a:schemeClr val="bg1"/>
                </a:solidFill>
                <a:latin typeface="Arial" pitchFamily="34" charset="0"/>
              </a:rPr>
              <a:t> 2atm. </a:t>
            </a:r>
            <a:r>
              <a:rPr lang="en-US" sz="2400" dirty="0" err="1">
                <a:solidFill>
                  <a:schemeClr val="bg1"/>
                </a:solidFill>
                <a:latin typeface="Arial" pitchFamily="34" charset="0"/>
              </a:rPr>
              <a:t>Khi</a:t>
            </a:r>
            <a:r>
              <a:rPr lang="en-US" sz="2400" dirty="0">
                <a:solidFill>
                  <a:schemeClr val="bg1"/>
                </a:solidFill>
                <a:latin typeface="Arial" pitchFamily="34" charset="0"/>
              </a:rPr>
              <a:t> pit-</a:t>
            </a:r>
            <a:r>
              <a:rPr lang="en-US" sz="2400" dirty="0" err="1">
                <a:solidFill>
                  <a:schemeClr val="bg1"/>
                </a:solidFill>
                <a:latin typeface="Arial" pitchFamily="34" charset="0"/>
              </a:rPr>
              <a:t>tông</a:t>
            </a:r>
            <a:r>
              <a:rPr lang="en-US" sz="2400" dirty="0">
                <a:solidFill>
                  <a:schemeClr val="bg1"/>
                </a:solidFill>
                <a:latin typeface="Arial" pitchFamily="34" charset="0"/>
              </a:rPr>
              <a:t> </a:t>
            </a:r>
            <a:r>
              <a:rPr lang="en-US" sz="2400" dirty="0" err="1">
                <a:solidFill>
                  <a:schemeClr val="bg1"/>
                </a:solidFill>
                <a:latin typeface="Arial" pitchFamily="34" charset="0"/>
              </a:rPr>
              <a:t>nén</a:t>
            </a:r>
            <a:r>
              <a:rPr lang="en-US" sz="2400" dirty="0">
                <a:solidFill>
                  <a:schemeClr val="bg1"/>
                </a:solidFill>
                <a:latin typeface="Arial" pitchFamily="34" charset="0"/>
              </a:rPr>
              <a:t> </a:t>
            </a:r>
            <a:r>
              <a:rPr lang="en-US" sz="2400" dirty="0" err="1">
                <a:solidFill>
                  <a:schemeClr val="bg1"/>
                </a:solidFill>
                <a:latin typeface="Arial" pitchFamily="34" charset="0"/>
              </a:rPr>
              <a:t>khí</a:t>
            </a:r>
            <a:r>
              <a:rPr lang="en-US" sz="2400" dirty="0">
                <a:solidFill>
                  <a:schemeClr val="bg1"/>
                </a:solidFill>
                <a:latin typeface="Arial" pitchFamily="34" charset="0"/>
              </a:rPr>
              <a:t> </a:t>
            </a:r>
            <a:r>
              <a:rPr lang="en-US" sz="2400" dirty="0" err="1">
                <a:solidFill>
                  <a:schemeClr val="bg1"/>
                </a:solidFill>
                <a:latin typeface="Arial" pitchFamily="34" charset="0"/>
              </a:rPr>
              <a:t>đến</a:t>
            </a:r>
            <a:r>
              <a:rPr lang="en-US" sz="2400" dirty="0">
                <a:solidFill>
                  <a:schemeClr val="bg1"/>
                </a:solidFill>
                <a:latin typeface="Arial" pitchFamily="34" charset="0"/>
              </a:rPr>
              <a:t> </a:t>
            </a:r>
            <a:r>
              <a:rPr lang="en-US" sz="2400" dirty="0" err="1">
                <a:solidFill>
                  <a:schemeClr val="bg1"/>
                </a:solidFill>
                <a:latin typeface="Arial" pitchFamily="34" charset="0"/>
              </a:rPr>
              <a:t>thể</a:t>
            </a:r>
            <a:r>
              <a:rPr lang="en-US" sz="2400" dirty="0">
                <a:solidFill>
                  <a:schemeClr val="bg1"/>
                </a:solidFill>
                <a:latin typeface="Arial" pitchFamily="34" charset="0"/>
              </a:rPr>
              <a:t> </a:t>
            </a:r>
            <a:r>
              <a:rPr lang="en-US" sz="2400" dirty="0" err="1">
                <a:solidFill>
                  <a:schemeClr val="bg1"/>
                </a:solidFill>
                <a:latin typeface="Arial" pitchFamily="34" charset="0"/>
              </a:rPr>
              <a:t>tích</a:t>
            </a:r>
            <a:r>
              <a:rPr lang="en-US" sz="2400" dirty="0">
                <a:solidFill>
                  <a:schemeClr val="bg1"/>
                </a:solidFill>
                <a:latin typeface="Arial" pitchFamily="34" charset="0"/>
              </a:rPr>
              <a:t> 12 </a:t>
            </a:r>
            <a:r>
              <a:rPr lang="en-US" sz="2400" dirty="0" err="1">
                <a:solidFill>
                  <a:schemeClr val="bg1"/>
                </a:solidFill>
                <a:latin typeface="Arial" pitchFamily="34" charset="0"/>
              </a:rPr>
              <a:t>lít</a:t>
            </a:r>
            <a:r>
              <a:rPr lang="en-US" sz="2400" dirty="0">
                <a:solidFill>
                  <a:schemeClr val="bg1"/>
                </a:solidFill>
                <a:latin typeface="Arial" pitchFamily="34" charset="0"/>
              </a:rPr>
              <a:t> </a:t>
            </a:r>
            <a:r>
              <a:rPr lang="en-US" sz="2400" dirty="0" err="1">
                <a:solidFill>
                  <a:schemeClr val="bg1"/>
                </a:solidFill>
                <a:latin typeface="Arial" pitchFamily="34" charset="0"/>
              </a:rPr>
              <a:t>thì</a:t>
            </a:r>
            <a:r>
              <a:rPr lang="en-US" sz="2400" dirty="0">
                <a:solidFill>
                  <a:schemeClr val="bg1"/>
                </a:solidFill>
                <a:latin typeface="Arial" pitchFamily="34" charset="0"/>
              </a:rPr>
              <a:t> </a:t>
            </a:r>
            <a:r>
              <a:rPr lang="en-US" sz="2400" dirty="0" err="1">
                <a:solidFill>
                  <a:schemeClr val="bg1"/>
                </a:solidFill>
                <a:latin typeface="Arial" pitchFamily="34" charset="0"/>
              </a:rPr>
              <a:t>áp</a:t>
            </a:r>
            <a:r>
              <a:rPr lang="en-US" sz="2400" dirty="0">
                <a:solidFill>
                  <a:schemeClr val="bg1"/>
                </a:solidFill>
                <a:latin typeface="Arial" pitchFamily="34" charset="0"/>
              </a:rPr>
              <a:t> </a:t>
            </a:r>
            <a:r>
              <a:rPr lang="en-US" sz="2400" dirty="0" err="1">
                <a:solidFill>
                  <a:schemeClr val="bg1"/>
                </a:solidFill>
                <a:latin typeface="Arial" pitchFamily="34" charset="0"/>
              </a:rPr>
              <a:t>suất</a:t>
            </a:r>
            <a:r>
              <a:rPr lang="en-US" sz="2400" dirty="0">
                <a:solidFill>
                  <a:schemeClr val="bg1"/>
                </a:solidFill>
                <a:latin typeface="Arial" pitchFamily="34" charset="0"/>
              </a:rPr>
              <a:t> </a:t>
            </a:r>
            <a:r>
              <a:rPr lang="en-US" sz="2400" dirty="0" err="1">
                <a:solidFill>
                  <a:schemeClr val="bg1"/>
                </a:solidFill>
                <a:latin typeface="Arial" pitchFamily="34" charset="0"/>
              </a:rPr>
              <a:t>khí</a:t>
            </a:r>
            <a:r>
              <a:rPr lang="en-US" sz="2400" dirty="0">
                <a:solidFill>
                  <a:schemeClr val="bg1"/>
                </a:solidFill>
                <a:latin typeface="Arial" pitchFamily="34" charset="0"/>
              </a:rPr>
              <a:t> </a:t>
            </a:r>
            <a:r>
              <a:rPr lang="en-US" sz="2400" dirty="0" err="1">
                <a:solidFill>
                  <a:schemeClr val="bg1"/>
                </a:solidFill>
                <a:latin typeface="Arial" pitchFamily="34" charset="0"/>
              </a:rPr>
              <a:t>tăng</a:t>
            </a:r>
            <a:r>
              <a:rPr lang="en-US" sz="2400" dirty="0">
                <a:solidFill>
                  <a:schemeClr val="bg1"/>
                </a:solidFill>
                <a:latin typeface="Arial" pitchFamily="34" charset="0"/>
              </a:rPr>
              <a:t> </a:t>
            </a:r>
            <a:r>
              <a:rPr lang="en-US" sz="2400" dirty="0" err="1">
                <a:solidFill>
                  <a:schemeClr val="bg1"/>
                </a:solidFill>
                <a:latin typeface="Arial" pitchFamily="34" charset="0"/>
              </a:rPr>
              <a:t>lên</a:t>
            </a:r>
            <a:r>
              <a:rPr lang="en-US" sz="2400" dirty="0">
                <a:solidFill>
                  <a:schemeClr val="bg1"/>
                </a:solidFill>
                <a:latin typeface="Arial" pitchFamily="34" charset="0"/>
              </a:rPr>
              <a:t> </a:t>
            </a:r>
            <a:r>
              <a:rPr lang="en-US" sz="2400" dirty="0" err="1">
                <a:solidFill>
                  <a:schemeClr val="bg1"/>
                </a:solidFill>
                <a:latin typeface="Arial" pitchFamily="34" charset="0"/>
              </a:rPr>
              <a:t>tới</a:t>
            </a:r>
            <a:r>
              <a:rPr lang="en-US" sz="2400" dirty="0">
                <a:solidFill>
                  <a:schemeClr val="bg1"/>
                </a:solidFill>
                <a:latin typeface="Arial" pitchFamily="34" charset="0"/>
              </a:rPr>
              <a:t> 4atm. </a:t>
            </a:r>
            <a:r>
              <a:rPr lang="en-US" sz="2400" dirty="0" err="1">
                <a:solidFill>
                  <a:schemeClr val="bg1"/>
                </a:solidFill>
                <a:latin typeface="Arial" pitchFamily="34" charset="0"/>
              </a:rPr>
              <a:t>Nhiệt</a:t>
            </a:r>
            <a:r>
              <a:rPr lang="en-US" sz="2400" dirty="0">
                <a:solidFill>
                  <a:schemeClr val="bg1"/>
                </a:solidFill>
                <a:latin typeface="Arial" pitchFamily="34" charset="0"/>
              </a:rPr>
              <a:t> </a:t>
            </a:r>
            <a:r>
              <a:rPr lang="en-US" sz="2400" dirty="0" err="1">
                <a:solidFill>
                  <a:schemeClr val="bg1"/>
                </a:solidFill>
                <a:latin typeface="Arial" pitchFamily="34" charset="0"/>
              </a:rPr>
              <a:t>độ</a:t>
            </a:r>
            <a:r>
              <a:rPr lang="en-US" sz="2400" dirty="0">
                <a:solidFill>
                  <a:schemeClr val="bg1"/>
                </a:solidFill>
                <a:latin typeface="Arial" pitchFamily="34" charset="0"/>
              </a:rPr>
              <a:t> </a:t>
            </a:r>
            <a:r>
              <a:rPr lang="en-US" sz="2400" dirty="0" err="1">
                <a:solidFill>
                  <a:schemeClr val="bg1"/>
                </a:solidFill>
                <a:latin typeface="Arial" pitchFamily="34" charset="0"/>
              </a:rPr>
              <a:t>trong</a:t>
            </a:r>
            <a:r>
              <a:rPr lang="en-US" sz="2400" dirty="0">
                <a:solidFill>
                  <a:schemeClr val="bg1"/>
                </a:solidFill>
                <a:latin typeface="Arial" pitchFamily="34" charset="0"/>
              </a:rPr>
              <a:t> pit-</a:t>
            </a:r>
            <a:r>
              <a:rPr lang="en-US" sz="2400" dirty="0" err="1">
                <a:solidFill>
                  <a:schemeClr val="bg1"/>
                </a:solidFill>
                <a:latin typeface="Arial" pitchFamily="34" charset="0"/>
              </a:rPr>
              <a:t>tông</a:t>
            </a:r>
            <a:r>
              <a:rPr lang="en-US" sz="2400" dirty="0">
                <a:solidFill>
                  <a:schemeClr val="bg1"/>
                </a:solidFill>
                <a:latin typeface="Arial" pitchFamily="34" charset="0"/>
              </a:rPr>
              <a:t> </a:t>
            </a:r>
            <a:r>
              <a:rPr lang="en-US" sz="2400" dirty="0" err="1">
                <a:solidFill>
                  <a:schemeClr val="bg1"/>
                </a:solidFill>
                <a:latin typeface="Arial" pitchFamily="34" charset="0"/>
              </a:rPr>
              <a:t>lúc</a:t>
            </a:r>
            <a:r>
              <a:rPr lang="en-US" sz="2400" dirty="0">
                <a:solidFill>
                  <a:schemeClr val="bg1"/>
                </a:solidFill>
                <a:latin typeface="Arial" pitchFamily="34" charset="0"/>
              </a:rPr>
              <a:t> </a:t>
            </a:r>
            <a:r>
              <a:rPr lang="en-US" sz="2400" dirty="0" err="1">
                <a:solidFill>
                  <a:schemeClr val="bg1"/>
                </a:solidFill>
                <a:latin typeface="Arial" pitchFamily="34" charset="0"/>
              </a:rPr>
              <a:t>này</a:t>
            </a:r>
            <a:r>
              <a:rPr lang="en-US" sz="2400" dirty="0">
                <a:solidFill>
                  <a:schemeClr val="bg1"/>
                </a:solidFill>
                <a:latin typeface="Arial" pitchFamily="34" charset="0"/>
              </a:rPr>
              <a:t> </a:t>
            </a:r>
            <a:r>
              <a:rPr lang="en-US" sz="2400" dirty="0" err="1">
                <a:solidFill>
                  <a:schemeClr val="bg1"/>
                </a:solidFill>
                <a:latin typeface="Arial" pitchFamily="34" charset="0"/>
              </a:rPr>
              <a:t>là</a:t>
            </a:r>
            <a:r>
              <a:rPr lang="en-US" sz="2400" dirty="0">
                <a:solidFill>
                  <a:schemeClr val="bg1"/>
                </a:solidFill>
                <a:latin typeface="Arial" pitchFamily="34" charset="0"/>
              </a:rPr>
              <a:t> </a:t>
            </a:r>
            <a:r>
              <a:rPr lang="en-US" sz="2400" dirty="0" err="1">
                <a:solidFill>
                  <a:schemeClr val="bg1"/>
                </a:solidFill>
                <a:latin typeface="Arial" pitchFamily="34" charset="0"/>
              </a:rPr>
              <a:t>bao</a:t>
            </a:r>
            <a:r>
              <a:rPr lang="en-US" sz="2400" dirty="0">
                <a:solidFill>
                  <a:schemeClr val="bg1"/>
                </a:solidFill>
                <a:latin typeface="Arial" pitchFamily="34" charset="0"/>
              </a:rPr>
              <a:t> </a:t>
            </a:r>
            <a:r>
              <a:rPr lang="en-US" sz="2400" dirty="0" err="1">
                <a:solidFill>
                  <a:schemeClr val="bg1"/>
                </a:solidFill>
                <a:latin typeface="Arial" pitchFamily="34" charset="0"/>
              </a:rPr>
              <a:t>nhiêu</a:t>
            </a:r>
            <a:r>
              <a:rPr lang="en-US" sz="2400" dirty="0">
                <a:solidFill>
                  <a:schemeClr val="bg1"/>
                </a:solidFill>
                <a:latin typeface="Arial" pitchFamily="34" charset="0"/>
              </a:rPr>
              <a:t>?   </a:t>
            </a:r>
          </a:p>
        </p:txBody>
      </p:sp>
      <p:sp>
        <p:nvSpPr>
          <p:cNvPr id="162823" name="Text Box 7"/>
          <p:cNvSpPr txBox="1">
            <a:spLocks noChangeArrowheads="1"/>
          </p:cNvSpPr>
          <p:nvPr/>
        </p:nvSpPr>
        <p:spPr bwMode="auto">
          <a:xfrm>
            <a:off x="1457325" y="29051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u="sng">
                <a:solidFill>
                  <a:srgbClr val="FF0000"/>
                </a:solidFill>
                <a:latin typeface="Arial" pitchFamily="34" charset="0"/>
              </a:rPr>
              <a:t>Tóm tắt</a:t>
            </a:r>
          </a:p>
        </p:txBody>
      </p:sp>
      <p:sp>
        <p:nvSpPr>
          <p:cNvPr id="162824" name="Text Box 8"/>
          <p:cNvSpPr txBox="1">
            <a:spLocks noChangeArrowheads="1"/>
          </p:cNvSpPr>
          <p:nvPr/>
        </p:nvSpPr>
        <p:spPr bwMode="auto">
          <a:xfrm>
            <a:off x="685800" y="3424238"/>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dirty="0" err="1">
                <a:solidFill>
                  <a:schemeClr val="bg1"/>
                </a:solidFill>
                <a:latin typeface="Arial" pitchFamily="34" charset="0"/>
              </a:rPr>
              <a:t>Trạng</a:t>
            </a:r>
            <a:r>
              <a:rPr lang="en-US" sz="2000" dirty="0">
                <a:solidFill>
                  <a:schemeClr val="bg1"/>
                </a:solidFill>
                <a:latin typeface="Arial" pitchFamily="34" charset="0"/>
              </a:rPr>
              <a:t> </a:t>
            </a:r>
            <a:r>
              <a:rPr lang="en-US" sz="2000" dirty="0" err="1">
                <a:solidFill>
                  <a:schemeClr val="bg1"/>
                </a:solidFill>
                <a:latin typeface="Arial" pitchFamily="34" charset="0"/>
              </a:rPr>
              <a:t>thái</a:t>
            </a:r>
            <a:r>
              <a:rPr lang="en-US" sz="2000" dirty="0">
                <a:solidFill>
                  <a:schemeClr val="bg1"/>
                </a:solidFill>
                <a:latin typeface="Arial" pitchFamily="34" charset="0"/>
              </a:rPr>
              <a:t> 1</a:t>
            </a:r>
          </a:p>
        </p:txBody>
      </p:sp>
      <p:sp>
        <p:nvSpPr>
          <p:cNvPr id="162825" name="Text Box 9"/>
          <p:cNvSpPr txBox="1">
            <a:spLocks noChangeArrowheads="1"/>
          </p:cNvSpPr>
          <p:nvPr/>
        </p:nvSpPr>
        <p:spPr bwMode="auto">
          <a:xfrm>
            <a:off x="585788" y="3805238"/>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solidFill>
                  <a:schemeClr val="bg1"/>
                </a:solidFill>
                <a:latin typeface="Arial" pitchFamily="34" charset="0"/>
              </a:rPr>
              <a:t>p</a:t>
            </a:r>
            <a:r>
              <a:rPr lang="en-US" sz="2000" baseline="-25000">
                <a:solidFill>
                  <a:schemeClr val="bg1"/>
                </a:solidFill>
                <a:latin typeface="Arial" pitchFamily="34" charset="0"/>
              </a:rPr>
              <a:t>1 </a:t>
            </a:r>
            <a:r>
              <a:rPr lang="en-US" sz="2000">
                <a:solidFill>
                  <a:schemeClr val="bg1"/>
                </a:solidFill>
                <a:latin typeface="Arial" pitchFamily="34" charset="0"/>
              </a:rPr>
              <a:t>= 2atm</a:t>
            </a:r>
            <a:r>
              <a:rPr lang="en-US" sz="2000" baseline="-25000">
                <a:solidFill>
                  <a:schemeClr val="bg1"/>
                </a:solidFill>
                <a:latin typeface="Arial" pitchFamily="34" charset="0"/>
              </a:rPr>
              <a:t> </a:t>
            </a:r>
            <a:endParaRPr lang="en-US" sz="2000">
              <a:solidFill>
                <a:schemeClr val="bg1"/>
              </a:solidFill>
              <a:latin typeface="Arial" pitchFamily="34" charset="0"/>
            </a:endParaRPr>
          </a:p>
        </p:txBody>
      </p:sp>
      <p:sp>
        <p:nvSpPr>
          <p:cNvPr id="162826" name="Text Box 10"/>
          <p:cNvSpPr txBox="1">
            <a:spLocks noChangeArrowheads="1"/>
          </p:cNvSpPr>
          <p:nvPr/>
        </p:nvSpPr>
        <p:spPr bwMode="auto">
          <a:xfrm>
            <a:off x="600075" y="4191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dirty="0">
                <a:solidFill>
                  <a:schemeClr val="bg1"/>
                </a:solidFill>
                <a:latin typeface="Arial" pitchFamily="34" charset="0"/>
              </a:rPr>
              <a:t>V</a:t>
            </a:r>
            <a:r>
              <a:rPr lang="en-US" sz="2000" baseline="-25000" dirty="0">
                <a:solidFill>
                  <a:schemeClr val="bg1"/>
                </a:solidFill>
                <a:latin typeface="Arial" pitchFamily="34" charset="0"/>
              </a:rPr>
              <a:t>1</a:t>
            </a:r>
            <a:r>
              <a:rPr lang="en-US" sz="2000" dirty="0">
                <a:solidFill>
                  <a:schemeClr val="bg1"/>
                </a:solidFill>
                <a:latin typeface="Arial" pitchFamily="34" charset="0"/>
              </a:rPr>
              <a:t> = 15 </a:t>
            </a:r>
            <a:r>
              <a:rPr lang="en-US" sz="2000" dirty="0" err="1">
                <a:solidFill>
                  <a:schemeClr val="bg1"/>
                </a:solidFill>
                <a:latin typeface="Arial" pitchFamily="34" charset="0"/>
              </a:rPr>
              <a:t>lít</a:t>
            </a:r>
            <a:endParaRPr lang="en-US" sz="2000" dirty="0">
              <a:solidFill>
                <a:schemeClr val="bg1"/>
              </a:solidFill>
              <a:latin typeface="Arial" pitchFamily="34" charset="0"/>
            </a:endParaRPr>
          </a:p>
        </p:txBody>
      </p:sp>
      <p:sp>
        <p:nvSpPr>
          <p:cNvPr id="162827" name="Text Box 11"/>
          <p:cNvSpPr txBox="1">
            <a:spLocks noChangeArrowheads="1"/>
          </p:cNvSpPr>
          <p:nvPr/>
        </p:nvSpPr>
        <p:spPr bwMode="auto">
          <a:xfrm>
            <a:off x="533400" y="4652963"/>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solidFill>
                  <a:schemeClr val="bg1"/>
                </a:solidFill>
                <a:latin typeface="Arial" pitchFamily="34" charset="0"/>
              </a:rPr>
              <a:t>T</a:t>
            </a:r>
            <a:r>
              <a:rPr lang="en-US" sz="2000" baseline="-25000">
                <a:solidFill>
                  <a:schemeClr val="bg1"/>
                </a:solidFill>
                <a:latin typeface="Arial" pitchFamily="34" charset="0"/>
              </a:rPr>
              <a:t>1</a:t>
            </a:r>
            <a:r>
              <a:rPr lang="en-US" sz="2000">
                <a:solidFill>
                  <a:schemeClr val="bg1"/>
                </a:solidFill>
                <a:latin typeface="Arial" pitchFamily="34" charset="0"/>
              </a:rPr>
              <a:t> = 273 + 27 = 300 K</a:t>
            </a:r>
          </a:p>
        </p:txBody>
      </p:sp>
      <p:sp>
        <p:nvSpPr>
          <p:cNvPr id="162828" name="Text Box 12"/>
          <p:cNvSpPr txBox="1">
            <a:spLocks noChangeArrowheads="1"/>
          </p:cNvSpPr>
          <p:nvPr/>
        </p:nvSpPr>
        <p:spPr bwMode="auto">
          <a:xfrm>
            <a:off x="3124200" y="3405188"/>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solidFill>
                  <a:schemeClr val="bg1"/>
                </a:solidFill>
                <a:latin typeface="Arial" pitchFamily="34" charset="0"/>
              </a:rPr>
              <a:t>Trạng thái 2</a:t>
            </a:r>
          </a:p>
        </p:txBody>
      </p:sp>
      <p:sp>
        <p:nvSpPr>
          <p:cNvPr id="162829" name="Text Box 13"/>
          <p:cNvSpPr txBox="1">
            <a:spLocks noChangeArrowheads="1"/>
          </p:cNvSpPr>
          <p:nvPr/>
        </p:nvSpPr>
        <p:spPr bwMode="auto">
          <a:xfrm>
            <a:off x="3200400" y="3852863"/>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solidFill>
                  <a:schemeClr val="bg1"/>
                </a:solidFill>
                <a:latin typeface="Arial" pitchFamily="34" charset="0"/>
              </a:rPr>
              <a:t>p</a:t>
            </a:r>
            <a:r>
              <a:rPr lang="en-US" sz="2000" baseline="-25000">
                <a:solidFill>
                  <a:schemeClr val="bg1"/>
                </a:solidFill>
                <a:latin typeface="Arial" pitchFamily="34" charset="0"/>
              </a:rPr>
              <a:t>2</a:t>
            </a:r>
            <a:r>
              <a:rPr lang="en-US" sz="2000">
                <a:solidFill>
                  <a:schemeClr val="bg1"/>
                </a:solidFill>
                <a:latin typeface="Arial" pitchFamily="34" charset="0"/>
              </a:rPr>
              <a:t> = 4atm</a:t>
            </a:r>
          </a:p>
        </p:txBody>
      </p:sp>
      <p:sp>
        <p:nvSpPr>
          <p:cNvPr id="162830" name="Text Box 14"/>
          <p:cNvSpPr txBox="1">
            <a:spLocks noChangeArrowheads="1"/>
          </p:cNvSpPr>
          <p:nvPr/>
        </p:nvSpPr>
        <p:spPr bwMode="auto">
          <a:xfrm>
            <a:off x="3200400" y="4281488"/>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solidFill>
                  <a:schemeClr val="bg1"/>
                </a:solidFill>
                <a:latin typeface="Arial" pitchFamily="34" charset="0"/>
              </a:rPr>
              <a:t>V</a:t>
            </a:r>
            <a:r>
              <a:rPr lang="en-US" sz="2000" baseline="-25000">
                <a:solidFill>
                  <a:schemeClr val="bg1"/>
                </a:solidFill>
                <a:latin typeface="Arial" pitchFamily="34" charset="0"/>
              </a:rPr>
              <a:t>2 </a:t>
            </a:r>
            <a:r>
              <a:rPr lang="en-US" sz="2000">
                <a:solidFill>
                  <a:schemeClr val="bg1"/>
                </a:solidFill>
                <a:latin typeface="Arial" pitchFamily="34" charset="0"/>
              </a:rPr>
              <a:t>= 12 lít</a:t>
            </a:r>
          </a:p>
        </p:txBody>
      </p:sp>
      <p:sp>
        <p:nvSpPr>
          <p:cNvPr id="162831" name="Text Box 15"/>
          <p:cNvSpPr txBox="1">
            <a:spLocks noChangeArrowheads="1"/>
          </p:cNvSpPr>
          <p:nvPr/>
        </p:nvSpPr>
        <p:spPr bwMode="auto">
          <a:xfrm>
            <a:off x="3200400" y="4710113"/>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solidFill>
                  <a:schemeClr val="bg1"/>
                </a:solidFill>
                <a:latin typeface="Arial" pitchFamily="34" charset="0"/>
              </a:rPr>
              <a:t>T</a:t>
            </a:r>
            <a:r>
              <a:rPr lang="en-US" sz="2000" baseline="-25000">
                <a:solidFill>
                  <a:schemeClr val="bg1"/>
                </a:solidFill>
                <a:latin typeface="Arial" pitchFamily="34" charset="0"/>
              </a:rPr>
              <a:t>2</a:t>
            </a:r>
            <a:r>
              <a:rPr lang="en-US" sz="2000">
                <a:solidFill>
                  <a:schemeClr val="bg1"/>
                </a:solidFill>
                <a:latin typeface="Arial" pitchFamily="34" charset="0"/>
              </a:rPr>
              <a:t> = ?</a:t>
            </a:r>
          </a:p>
        </p:txBody>
      </p:sp>
      <p:sp>
        <p:nvSpPr>
          <p:cNvPr id="162832" name="Line 16"/>
          <p:cNvSpPr>
            <a:spLocks noChangeShapeType="1"/>
          </p:cNvSpPr>
          <p:nvPr/>
        </p:nvSpPr>
        <p:spPr bwMode="auto">
          <a:xfrm>
            <a:off x="3048000" y="3238500"/>
            <a:ext cx="0" cy="2514600"/>
          </a:xfrm>
          <a:prstGeom prst="line">
            <a:avLst/>
          </a:prstGeom>
          <a:noFill/>
          <a:ln w="28575">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2833" name="Text Box 17"/>
          <p:cNvSpPr txBox="1">
            <a:spLocks noChangeArrowheads="1"/>
          </p:cNvSpPr>
          <p:nvPr/>
        </p:nvSpPr>
        <p:spPr bwMode="auto">
          <a:xfrm>
            <a:off x="6096000" y="290512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pPr>
            <a:r>
              <a:rPr lang="en-US" sz="2400" u="sng">
                <a:solidFill>
                  <a:srgbClr val="FF0000"/>
                </a:solidFill>
                <a:latin typeface="Arial" pitchFamily="34" charset="0"/>
              </a:rPr>
              <a:t>Giải</a:t>
            </a:r>
          </a:p>
        </p:txBody>
      </p:sp>
      <p:sp>
        <p:nvSpPr>
          <p:cNvPr id="162834" name="Text Box 18"/>
          <p:cNvSpPr txBox="1">
            <a:spLocks noChangeArrowheads="1"/>
          </p:cNvSpPr>
          <p:nvPr/>
        </p:nvSpPr>
        <p:spPr bwMode="auto">
          <a:xfrm>
            <a:off x="4953000" y="3382963"/>
            <a:ext cx="419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a:solidFill>
                  <a:schemeClr val="bg1"/>
                </a:solidFill>
                <a:latin typeface="Arial" pitchFamily="34" charset="0"/>
              </a:rPr>
              <a:t>Áp dụng phương trình trạng thái khí lí tưởng, ta có:</a:t>
            </a:r>
          </a:p>
        </p:txBody>
      </p:sp>
      <p:graphicFrame>
        <p:nvGraphicFramePr>
          <p:cNvPr id="162835" name="Object 19"/>
          <p:cNvGraphicFramePr>
            <a:graphicFrameLocks noChangeAspect="1"/>
          </p:cNvGraphicFramePr>
          <p:nvPr/>
        </p:nvGraphicFramePr>
        <p:xfrm>
          <a:off x="6781800" y="4208463"/>
          <a:ext cx="1905000" cy="896937"/>
        </p:xfrm>
        <a:graphic>
          <a:graphicData uri="http://schemas.openxmlformats.org/presentationml/2006/ole">
            <mc:AlternateContent xmlns:mc="http://schemas.openxmlformats.org/markup-compatibility/2006">
              <mc:Choice xmlns:v="urn:schemas-microsoft-com:vml" Requires="v">
                <p:oleObj spid="_x0000_s49190" name="Equation" r:id="rId3" imgW="990170" imgH="431613" progId="Equation.DSMT4">
                  <p:embed/>
                </p:oleObj>
              </mc:Choice>
              <mc:Fallback>
                <p:oleObj name="Equation" r:id="rId3" imgW="990170" imgH="431613"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208463"/>
                        <a:ext cx="1905000" cy="89693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36" name="Object 20"/>
          <p:cNvGraphicFramePr>
            <a:graphicFrameLocks noChangeAspect="1"/>
          </p:cNvGraphicFramePr>
          <p:nvPr/>
        </p:nvGraphicFramePr>
        <p:xfrm>
          <a:off x="4953000" y="4205288"/>
          <a:ext cx="1828800" cy="900112"/>
        </p:xfrm>
        <a:graphic>
          <a:graphicData uri="http://schemas.openxmlformats.org/presentationml/2006/ole">
            <mc:AlternateContent xmlns:mc="http://schemas.openxmlformats.org/markup-compatibility/2006">
              <mc:Choice xmlns:v="urn:schemas-microsoft-com:vml" Requires="v">
                <p:oleObj spid="_x0000_s49191" name="Equation" r:id="rId5" imgW="812447" imgH="431613" progId="Equation.DSMT4">
                  <p:embed/>
                </p:oleObj>
              </mc:Choice>
              <mc:Fallback>
                <p:oleObj name="Equation" r:id="rId5" imgW="812447" imgH="431613"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205288"/>
                        <a:ext cx="1828800" cy="9001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2837" name="Line 21"/>
          <p:cNvSpPr>
            <a:spLocks noChangeShapeType="1"/>
          </p:cNvSpPr>
          <p:nvPr/>
        </p:nvSpPr>
        <p:spPr bwMode="auto">
          <a:xfrm>
            <a:off x="4876800" y="3419475"/>
            <a:ext cx="0" cy="2514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2838" name="Object 22"/>
          <p:cNvGraphicFramePr>
            <a:graphicFrameLocks noChangeAspect="1"/>
          </p:cNvGraphicFramePr>
          <p:nvPr/>
        </p:nvGraphicFramePr>
        <p:xfrm>
          <a:off x="4953000" y="5181600"/>
          <a:ext cx="2362200" cy="990600"/>
        </p:xfrm>
        <a:graphic>
          <a:graphicData uri="http://schemas.openxmlformats.org/presentationml/2006/ole">
            <mc:AlternateContent xmlns:mc="http://schemas.openxmlformats.org/markup-compatibility/2006">
              <mc:Choice xmlns:v="urn:schemas-microsoft-com:vml" Requires="v">
                <p:oleObj spid="_x0000_s49192" name="Equation" r:id="rId7" imgW="1054100" imgH="393700" progId="Equation.DSMT4">
                  <p:embed/>
                </p:oleObj>
              </mc:Choice>
              <mc:Fallback>
                <p:oleObj name="Equation" r:id="rId7" imgW="1054100" imgH="39370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5181600"/>
                        <a:ext cx="2362200" cy="990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39" name="Object 23"/>
          <p:cNvGraphicFramePr>
            <a:graphicFrameLocks noChangeAspect="1"/>
          </p:cNvGraphicFramePr>
          <p:nvPr/>
        </p:nvGraphicFramePr>
        <p:xfrm>
          <a:off x="7315200" y="5334000"/>
          <a:ext cx="1524000" cy="625475"/>
        </p:xfrm>
        <a:graphic>
          <a:graphicData uri="http://schemas.openxmlformats.org/presentationml/2006/ole">
            <mc:AlternateContent xmlns:mc="http://schemas.openxmlformats.org/markup-compatibility/2006">
              <mc:Choice xmlns:v="urn:schemas-microsoft-com:vml" Requires="v">
                <p:oleObj spid="_x0000_s49193" name="Equation" r:id="rId9" imgW="507780" imgH="177723" progId="Equation.DSMT4">
                  <p:embed/>
                </p:oleObj>
              </mc:Choice>
              <mc:Fallback>
                <p:oleObj name="Equation" r:id="rId9" imgW="507780" imgH="177723"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5334000"/>
                        <a:ext cx="152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Effect transition="in" filter="blinds(horizontal)">
                                      <p:cBhvr>
                                        <p:cTn id="7" dur="500"/>
                                        <p:tgtEl>
                                          <p:spTgt spid="162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162823"/>
                                        </p:tgtEl>
                                        <p:attrNameLst>
                                          <p:attrName>style.visibility</p:attrName>
                                        </p:attrNameLst>
                                      </p:cBhvr>
                                      <p:to>
                                        <p:strVal val="visible"/>
                                      </p:to>
                                    </p:set>
                                    <p:animEffect transition="in" filter="fade">
                                      <p:cBhvr>
                                        <p:cTn id="12" dur="100"/>
                                        <p:tgtEl>
                                          <p:spTgt spid="162823"/>
                                        </p:tgtEl>
                                      </p:cBhvr>
                                    </p:animEffect>
                                    <p:anim calcmode="lin" valueType="num">
                                      <p:cBhvr>
                                        <p:cTn id="13" dur="400" fill="hold"/>
                                        <p:tgtEl>
                                          <p:spTgt spid="162823"/>
                                        </p:tgtEl>
                                        <p:attrNameLst>
                                          <p:attrName>ppt_x</p:attrName>
                                        </p:attrNameLst>
                                      </p:cBhvr>
                                      <p:tavLst>
                                        <p:tav tm="0">
                                          <p:val>
                                            <p:strVal val="#ppt_x"/>
                                          </p:val>
                                        </p:tav>
                                        <p:tav tm="100000">
                                          <p:val>
                                            <p:strVal val="#ppt_x"/>
                                          </p:val>
                                        </p:tav>
                                      </p:tavLst>
                                    </p:anim>
                                    <p:anim calcmode="lin" valueType="num">
                                      <p:cBhvr>
                                        <p:cTn id="14" dur="400" fill="hold"/>
                                        <p:tgtEl>
                                          <p:spTgt spid="162823"/>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628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628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2824"/>
                                        </p:tgtEl>
                                        <p:attrNameLst>
                                          <p:attrName>style.visibility</p:attrName>
                                        </p:attrNameLst>
                                      </p:cBhvr>
                                      <p:to>
                                        <p:strVal val="visible"/>
                                      </p:to>
                                    </p:set>
                                    <p:animEffect transition="in" filter="fade">
                                      <p:cBhvr>
                                        <p:cTn id="21" dur="1000"/>
                                        <p:tgtEl>
                                          <p:spTgt spid="162824"/>
                                        </p:tgtEl>
                                      </p:cBhvr>
                                    </p:animEffect>
                                    <p:anim calcmode="lin" valueType="num">
                                      <p:cBhvr>
                                        <p:cTn id="22" dur="1000" fill="hold"/>
                                        <p:tgtEl>
                                          <p:spTgt spid="162824"/>
                                        </p:tgtEl>
                                        <p:attrNameLst>
                                          <p:attrName>ppt_x</p:attrName>
                                        </p:attrNameLst>
                                      </p:cBhvr>
                                      <p:tavLst>
                                        <p:tav tm="0">
                                          <p:val>
                                            <p:strVal val="#ppt_x"/>
                                          </p:val>
                                        </p:tav>
                                        <p:tav tm="100000">
                                          <p:val>
                                            <p:strVal val="#ppt_x"/>
                                          </p:val>
                                        </p:tav>
                                      </p:tavLst>
                                    </p:anim>
                                    <p:anim calcmode="lin" valueType="num">
                                      <p:cBhvr>
                                        <p:cTn id="23" dur="1000" fill="hold"/>
                                        <p:tgtEl>
                                          <p:spTgt spid="1628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2828"/>
                                        </p:tgtEl>
                                        <p:attrNameLst>
                                          <p:attrName>style.visibility</p:attrName>
                                        </p:attrNameLst>
                                      </p:cBhvr>
                                      <p:to>
                                        <p:strVal val="visible"/>
                                      </p:to>
                                    </p:set>
                                    <p:animEffect transition="in" filter="fade">
                                      <p:cBhvr>
                                        <p:cTn id="26" dur="1000"/>
                                        <p:tgtEl>
                                          <p:spTgt spid="162828"/>
                                        </p:tgtEl>
                                      </p:cBhvr>
                                    </p:animEffect>
                                    <p:anim calcmode="lin" valueType="num">
                                      <p:cBhvr>
                                        <p:cTn id="27" dur="1000" fill="hold"/>
                                        <p:tgtEl>
                                          <p:spTgt spid="162828"/>
                                        </p:tgtEl>
                                        <p:attrNameLst>
                                          <p:attrName>ppt_x</p:attrName>
                                        </p:attrNameLst>
                                      </p:cBhvr>
                                      <p:tavLst>
                                        <p:tav tm="0">
                                          <p:val>
                                            <p:strVal val="#ppt_x"/>
                                          </p:val>
                                        </p:tav>
                                        <p:tav tm="100000">
                                          <p:val>
                                            <p:strVal val="#ppt_x"/>
                                          </p:val>
                                        </p:tav>
                                      </p:tavLst>
                                    </p:anim>
                                    <p:anim calcmode="lin" valueType="num">
                                      <p:cBhvr>
                                        <p:cTn id="28" dur="1000" fill="hold"/>
                                        <p:tgtEl>
                                          <p:spTgt spid="1628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2832"/>
                                        </p:tgtEl>
                                        <p:attrNameLst>
                                          <p:attrName>style.visibility</p:attrName>
                                        </p:attrNameLst>
                                      </p:cBhvr>
                                      <p:to>
                                        <p:strVal val="visible"/>
                                      </p:to>
                                    </p:set>
                                    <p:animEffect transition="in" filter="fade">
                                      <p:cBhvr>
                                        <p:cTn id="31" dur="1000"/>
                                        <p:tgtEl>
                                          <p:spTgt spid="162832"/>
                                        </p:tgtEl>
                                      </p:cBhvr>
                                    </p:animEffect>
                                    <p:anim calcmode="lin" valueType="num">
                                      <p:cBhvr>
                                        <p:cTn id="32" dur="1000" fill="hold"/>
                                        <p:tgtEl>
                                          <p:spTgt spid="162832"/>
                                        </p:tgtEl>
                                        <p:attrNameLst>
                                          <p:attrName>ppt_x</p:attrName>
                                        </p:attrNameLst>
                                      </p:cBhvr>
                                      <p:tavLst>
                                        <p:tav tm="0">
                                          <p:val>
                                            <p:strVal val="#ppt_x"/>
                                          </p:val>
                                        </p:tav>
                                        <p:tav tm="100000">
                                          <p:val>
                                            <p:strVal val="#ppt_x"/>
                                          </p:val>
                                        </p:tav>
                                      </p:tavLst>
                                    </p:anim>
                                    <p:anim calcmode="lin" valueType="num">
                                      <p:cBhvr>
                                        <p:cTn id="33" dur="1000" fill="hold"/>
                                        <p:tgtEl>
                                          <p:spTgt spid="16283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62826"/>
                                        </p:tgtEl>
                                        <p:attrNameLst>
                                          <p:attrName>style.visibility</p:attrName>
                                        </p:attrNameLst>
                                      </p:cBhvr>
                                      <p:to>
                                        <p:strVal val="visible"/>
                                      </p:to>
                                    </p:set>
                                    <p:anim calcmode="lin" valueType="num">
                                      <p:cBhvr>
                                        <p:cTn id="38" dur="500" fill="hold"/>
                                        <p:tgtEl>
                                          <p:spTgt spid="162826"/>
                                        </p:tgtEl>
                                        <p:attrNameLst>
                                          <p:attrName>ppt_w</p:attrName>
                                        </p:attrNameLst>
                                      </p:cBhvr>
                                      <p:tavLst>
                                        <p:tav tm="0">
                                          <p:val>
                                            <p:fltVal val="0"/>
                                          </p:val>
                                        </p:tav>
                                        <p:tav tm="100000">
                                          <p:val>
                                            <p:strVal val="#ppt_w"/>
                                          </p:val>
                                        </p:tav>
                                      </p:tavLst>
                                    </p:anim>
                                    <p:anim calcmode="lin" valueType="num">
                                      <p:cBhvr>
                                        <p:cTn id="39" dur="500" fill="hold"/>
                                        <p:tgtEl>
                                          <p:spTgt spid="162826"/>
                                        </p:tgtEl>
                                        <p:attrNameLst>
                                          <p:attrName>ppt_h</p:attrName>
                                        </p:attrNameLst>
                                      </p:cBhvr>
                                      <p:tavLst>
                                        <p:tav tm="0">
                                          <p:val>
                                            <p:fltVal val="0"/>
                                          </p:val>
                                        </p:tav>
                                        <p:tav tm="100000">
                                          <p:val>
                                            <p:strVal val="#ppt_h"/>
                                          </p:val>
                                        </p:tav>
                                      </p:tavLst>
                                    </p:anim>
                                    <p:animEffect transition="in" filter="fade">
                                      <p:cBhvr>
                                        <p:cTn id="40" dur="500"/>
                                        <p:tgtEl>
                                          <p:spTgt spid="1628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162827">
                                            <p:txEl>
                                              <p:pRg st="0" end="0"/>
                                            </p:txEl>
                                          </p:spTgt>
                                        </p:tgtEl>
                                        <p:attrNameLst>
                                          <p:attrName>style.visibility</p:attrName>
                                        </p:attrNameLst>
                                      </p:cBhvr>
                                      <p:to>
                                        <p:strVal val="visible"/>
                                      </p:to>
                                    </p:set>
                                    <p:anim calcmode="lin" valueType="num">
                                      <p:cBhvr>
                                        <p:cTn id="45" dur="500" fill="hold"/>
                                        <p:tgtEl>
                                          <p:spTgt spid="162827">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62827">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62827">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62825"/>
                                        </p:tgtEl>
                                        <p:attrNameLst>
                                          <p:attrName>style.visibility</p:attrName>
                                        </p:attrNameLst>
                                      </p:cBhvr>
                                      <p:to>
                                        <p:strVal val="visible"/>
                                      </p:to>
                                    </p:set>
                                    <p:anim calcmode="lin" valueType="num">
                                      <p:cBhvr>
                                        <p:cTn id="52" dur="1000" fill="hold"/>
                                        <p:tgtEl>
                                          <p:spTgt spid="162825"/>
                                        </p:tgtEl>
                                        <p:attrNameLst>
                                          <p:attrName>ppt_w</p:attrName>
                                        </p:attrNameLst>
                                      </p:cBhvr>
                                      <p:tavLst>
                                        <p:tav tm="0">
                                          <p:val>
                                            <p:strVal val="#ppt_w+.3"/>
                                          </p:val>
                                        </p:tav>
                                        <p:tav tm="100000">
                                          <p:val>
                                            <p:strVal val="#ppt_w"/>
                                          </p:val>
                                        </p:tav>
                                      </p:tavLst>
                                    </p:anim>
                                    <p:anim calcmode="lin" valueType="num">
                                      <p:cBhvr>
                                        <p:cTn id="53" dur="1000" fill="hold"/>
                                        <p:tgtEl>
                                          <p:spTgt spid="162825"/>
                                        </p:tgtEl>
                                        <p:attrNameLst>
                                          <p:attrName>ppt_h</p:attrName>
                                        </p:attrNameLst>
                                      </p:cBhvr>
                                      <p:tavLst>
                                        <p:tav tm="0">
                                          <p:val>
                                            <p:strVal val="#ppt_h"/>
                                          </p:val>
                                        </p:tav>
                                        <p:tav tm="100000">
                                          <p:val>
                                            <p:strVal val="#ppt_h"/>
                                          </p:val>
                                        </p:tav>
                                      </p:tavLst>
                                    </p:anim>
                                    <p:animEffect transition="in" filter="fade">
                                      <p:cBhvr>
                                        <p:cTn id="54" dur="1000"/>
                                        <p:tgtEl>
                                          <p:spTgt spid="16282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62830"/>
                                        </p:tgtEl>
                                        <p:attrNameLst>
                                          <p:attrName>style.visibility</p:attrName>
                                        </p:attrNameLst>
                                      </p:cBhvr>
                                      <p:to>
                                        <p:strVal val="visible"/>
                                      </p:to>
                                    </p:set>
                                    <p:anim calcmode="lin" valueType="num">
                                      <p:cBhvr>
                                        <p:cTn id="59" dur="1000" fill="hold"/>
                                        <p:tgtEl>
                                          <p:spTgt spid="162830"/>
                                        </p:tgtEl>
                                        <p:attrNameLst>
                                          <p:attrName>ppt_w</p:attrName>
                                        </p:attrNameLst>
                                      </p:cBhvr>
                                      <p:tavLst>
                                        <p:tav tm="0">
                                          <p:val>
                                            <p:strVal val="#ppt_w+.3"/>
                                          </p:val>
                                        </p:tav>
                                        <p:tav tm="100000">
                                          <p:val>
                                            <p:strVal val="#ppt_w"/>
                                          </p:val>
                                        </p:tav>
                                      </p:tavLst>
                                    </p:anim>
                                    <p:anim calcmode="lin" valueType="num">
                                      <p:cBhvr>
                                        <p:cTn id="60" dur="1000" fill="hold"/>
                                        <p:tgtEl>
                                          <p:spTgt spid="162830"/>
                                        </p:tgtEl>
                                        <p:attrNameLst>
                                          <p:attrName>ppt_h</p:attrName>
                                        </p:attrNameLst>
                                      </p:cBhvr>
                                      <p:tavLst>
                                        <p:tav tm="0">
                                          <p:val>
                                            <p:strVal val="#ppt_h"/>
                                          </p:val>
                                        </p:tav>
                                        <p:tav tm="100000">
                                          <p:val>
                                            <p:strVal val="#ppt_h"/>
                                          </p:val>
                                        </p:tav>
                                      </p:tavLst>
                                    </p:anim>
                                    <p:animEffect transition="in" filter="fade">
                                      <p:cBhvr>
                                        <p:cTn id="61" dur="1000"/>
                                        <p:tgtEl>
                                          <p:spTgt spid="16283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62829"/>
                                        </p:tgtEl>
                                        <p:attrNameLst>
                                          <p:attrName>style.visibility</p:attrName>
                                        </p:attrNameLst>
                                      </p:cBhvr>
                                      <p:to>
                                        <p:strVal val="visible"/>
                                      </p:to>
                                    </p:set>
                                    <p:anim calcmode="lin" valueType="num">
                                      <p:cBhvr>
                                        <p:cTn id="66" dur="500" fill="hold"/>
                                        <p:tgtEl>
                                          <p:spTgt spid="162829"/>
                                        </p:tgtEl>
                                        <p:attrNameLst>
                                          <p:attrName>ppt_w</p:attrName>
                                        </p:attrNameLst>
                                      </p:cBhvr>
                                      <p:tavLst>
                                        <p:tav tm="0">
                                          <p:val>
                                            <p:fltVal val="0"/>
                                          </p:val>
                                        </p:tav>
                                        <p:tav tm="100000">
                                          <p:val>
                                            <p:strVal val="#ppt_w"/>
                                          </p:val>
                                        </p:tav>
                                      </p:tavLst>
                                    </p:anim>
                                    <p:anim calcmode="lin" valueType="num">
                                      <p:cBhvr>
                                        <p:cTn id="67" dur="500" fill="hold"/>
                                        <p:tgtEl>
                                          <p:spTgt spid="162829"/>
                                        </p:tgtEl>
                                        <p:attrNameLst>
                                          <p:attrName>ppt_h</p:attrName>
                                        </p:attrNameLst>
                                      </p:cBhvr>
                                      <p:tavLst>
                                        <p:tav tm="0">
                                          <p:val>
                                            <p:fltVal val="0"/>
                                          </p:val>
                                        </p:tav>
                                        <p:tav tm="100000">
                                          <p:val>
                                            <p:strVal val="#ppt_h"/>
                                          </p:val>
                                        </p:tav>
                                      </p:tavLst>
                                    </p:anim>
                                    <p:animEffect transition="in" filter="fade">
                                      <p:cBhvr>
                                        <p:cTn id="68" dur="500"/>
                                        <p:tgtEl>
                                          <p:spTgt spid="16282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162831"/>
                                        </p:tgtEl>
                                        <p:attrNameLst>
                                          <p:attrName>style.visibility</p:attrName>
                                        </p:attrNameLst>
                                      </p:cBhvr>
                                      <p:to>
                                        <p:strVal val="visible"/>
                                      </p:to>
                                    </p:set>
                                    <p:anim calcmode="lin" valueType="num">
                                      <p:cBhvr>
                                        <p:cTn id="73" dur="1000" fill="hold"/>
                                        <p:tgtEl>
                                          <p:spTgt spid="162831"/>
                                        </p:tgtEl>
                                        <p:attrNameLst>
                                          <p:attrName>ppt_w</p:attrName>
                                        </p:attrNameLst>
                                      </p:cBhvr>
                                      <p:tavLst>
                                        <p:tav tm="0">
                                          <p:val>
                                            <p:strVal val="#ppt_w+.3"/>
                                          </p:val>
                                        </p:tav>
                                        <p:tav tm="100000">
                                          <p:val>
                                            <p:strVal val="#ppt_w"/>
                                          </p:val>
                                        </p:tav>
                                      </p:tavLst>
                                    </p:anim>
                                    <p:anim calcmode="lin" valueType="num">
                                      <p:cBhvr>
                                        <p:cTn id="74" dur="1000" fill="hold"/>
                                        <p:tgtEl>
                                          <p:spTgt spid="162831"/>
                                        </p:tgtEl>
                                        <p:attrNameLst>
                                          <p:attrName>ppt_h</p:attrName>
                                        </p:attrNameLst>
                                      </p:cBhvr>
                                      <p:tavLst>
                                        <p:tav tm="0">
                                          <p:val>
                                            <p:strVal val="#ppt_h"/>
                                          </p:val>
                                        </p:tav>
                                        <p:tav tm="100000">
                                          <p:val>
                                            <p:strVal val="#ppt_h"/>
                                          </p:val>
                                        </p:tav>
                                      </p:tavLst>
                                    </p:anim>
                                    <p:animEffect transition="in" filter="fade">
                                      <p:cBhvr>
                                        <p:cTn id="75" dur="1000"/>
                                        <p:tgtEl>
                                          <p:spTgt spid="16283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62833"/>
                                        </p:tgtEl>
                                        <p:attrNameLst>
                                          <p:attrName>style.visibility</p:attrName>
                                        </p:attrNameLst>
                                      </p:cBhvr>
                                      <p:to>
                                        <p:strVal val="visible"/>
                                      </p:to>
                                    </p:set>
                                    <p:anim calcmode="lin" valueType="num">
                                      <p:cBhvr>
                                        <p:cTn id="80" dur="500" fill="hold"/>
                                        <p:tgtEl>
                                          <p:spTgt spid="162833"/>
                                        </p:tgtEl>
                                        <p:attrNameLst>
                                          <p:attrName>ppt_w</p:attrName>
                                        </p:attrNameLst>
                                      </p:cBhvr>
                                      <p:tavLst>
                                        <p:tav tm="0">
                                          <p:val>
                                            <p:fltVal val="0"/>
                                          </p:val>
                                        </p:tav>
                                        <p:tav tm="100000">
                                          <p:val>
                                            <p:strVal val="#ppt_w"/>
                                          </p:val>
                                        </p:tav>
                                      </p:tavLst>
                                    </p:anim>
                                    <p:anim calcmode="lin" valueType="num">
                                      <p:cBhvr>
                                        <p:cTn id="81" dur="500" fill="hold"/>
                                        <p:tgtEl>
                                          <p:spTgt spid="162833"/>
                                        </p:tgtEl>
                                        <p:attrNameLst>
                                          <p:attrName>ppt_h</p:attrName>
                                        </p:attrNameLst>
                                      </p:cBhvr>
                                      <p:tavLst>
                                        <p:tav tm="0">
                                          <p:val>
                                            <p:fltVal val="0"/>
                                          </p:val>
                                        </p:tav>
                                        <p:tav tm="100000">
                                          <p:val>
                                            <p:strVal val="#ppt_h"/>
                                          </p:val>
                                        </p:tav>
                                      </p:tavLst>
                                    </p:anim>
                                    <p:animEffect transition="in" filter="fade">
                                      <p:cBhvr>
                                        <p:cTn id="82" dur="500"/>
                                        <p:tgtEl>
                                          <p:spTgt spid="162833"/>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162837"/>
                                        </p:tgtEl>
                                        <p:attrNameLst>
                                          <p:attrName>style.visibility</p:attrName>
                                        </p:attrNameLst>
                                      </p:cBhvr>
                                      <p:to>
                                        <p:strVal val="visible"/>
                                      </p:to>
                                    </p:set>
                                    <p:anim calcmode="lin" valueType="num">
                                      <p:cBhvr>
                                        <p:cTn id="85" dur="500" fill="hold"/>
                                        <p:tgtEl>
                                          <p:spTgt spid="162837"/>
                                        </p:tgtEl>
                                        <p:attrNameLst>
                                          <p:attrName>ppt_w</p:attrName>
                                        </p:attrNameLst>
                                      </p:cBhvr>
                                      <p:tavLst>
                                        <p:tav tm="0">
                                          <p:val>
                                            <p:fltVal val="0"/>
                                          </p:val>
                                        </p:tav>
                                        <p:tav tm="100000">
                                          <p:val>
                                            <p:strVal val="#ppt_w"/>
                                          </p:val>
                                        </p:tav>
                                      </p:tavLst>
                                    </p:anim>
                                    <p:anim calcmode="lin" valueType="num">
                                      <p:cBhvr>
                                        <p:cTn id="86" dur="500" fill="hold"/>
                                        <p:tgtEl>
                                          <p:spTgt spid="162837"/>
                                        </p:tgtEl>
                                        <p:attrNameLst>
                                          <p:attrName>ppt_h</p:attrName>
                                        </p:attrNameLst>
                                      </p:cBhvr>
                                      <p:tavLst>
                                        <p:tav tm="0">
                                          <p:val>
                                            <p:fltVal val="0"/>
                                          </p:val>
                                        </p:tav>
                                        <p:tav tm="100000">
                                          <p:val>
                                            <p:strVal val="#ppt_h"/>
                                          </p:val>
                                        </p:tav>
                                      </p:tavLst>
                                    </p:anim>
                                    <p:animEffect transition="in" filter="fade">
                                      <p:cBhvr>
                                        <p:cTn id="87" dur="500"/>
                                        <p:tgtEl>
                                          <p:spTgt spid="16283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5" presetClass="entr" presetSubtype="0" fill="hold" grpId="0" nodeType="clickEffect">
                                  <p:stCondLst>
                                    <p:cond delay="0"/>
                                  </p:stCondLst>
                                  <p:iterate type="lt">
                                    <p:tmPct val="10000"/>
                                  </p:iterate>
                                  <p:childTnLst>
                                    <p:set>
                                      <p:cBhvr>
                                        <p:cTn id="91" dur="1" fill="hold">
                                          <p:stCondLst>
                                            <p:cond delay="0"/>
                                          </p:stCondLst>
                                        </p:cTn>
                                        <p:tgtEl>
                                          <p:spTgt spid="162834"/>
                                        </p:tgtEl>
                                        <p:attrNameLst>
                                          <p:attrName>style.visibility</p:attrName>
                                        </p:attrNameLst>
                                      </p:cBhvr>
                                      <p:to>
                                        <p:strVal val="visible"/>
                                      </p:to>
                                    </p:set>
                                    <p:animEffect transition="in" filter="fade">
                                      <p:cBhvr>
                                        <p:cTn id="92" dur="2000"/>
                                        <p:tgtEl>
                                          <p:spTgt spid="162834"/>
                                        </p:tgtEl>
                                      </p:cBhvr>
                                    </p:animEffect>
                                    <p:anim calcmode="lin" valueType="num">
                                      <p:cBhvr>
                                        <p:cTn id="93" dur="2000" fill="hold"/>
                                        <p:tgtEl>
                                          <p:spTgt spid="162834"/>
                                        </p:tgtEl>
                                        <p:attrNameLst>
                                          <p:attrName>ppt_w</p:attrName>
                                        </p:attrNameLst>
                                      </p:cBhvr>
                                      <p:tavLst>
                                        <p:tav tm="0" fmla="#ppt_w*sin(2.5*pi*$)">
                                          <p:val>
                                            <p:fltVal val="0"/>
                                          </p:val>
                                        </p:tav>
                                        <p:tav tm="100000">
                                          <p:val>
                                            <p:fltVal val="1"/>
                                          </p:val>
                                        </p:tav>
                                      </p:tavLst>
                                    </p:anim>
                                    <p:anim calcmode="lin" valueType="num">
                                      <p:cBhvr>
                                        <p:cTn id="94" dur="2000" fill="hold"/>
                                        <p:tgtEl>
                                          <p:spTgt spid="162834"/>
                                        </p:tgtEl>
                                        <p:attrNameLst>
                                          <p:attrName>ppt_h</p:attrName>
                                        </p:attrNameLst>
                                      </p:cBhvr>
                                      <p:tavLst>
                                        <p:tav tm="0">
                                          <p:val>
                                            <p:strVal val="#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162836"/>
                                        </p:tgtEl>
                                        <p:attrNameLst>
                                          <p:attrName>style.visibility</p:attrName>
                                        </p:attrNameLst>
                                      </p:cBhvr>
                                      <p:to>
                                        <p:strVal val="visible"/>
                                      </p:to>
                                    </p:set>
                                    <p:animEffect transition="in" filter="fade">
                                      <p:cBhvr>
                                        <p:cTn id="99" dur="2000"/>
                                        <p:tgtEl>
                                          <p:spTgt spid="1628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9" presetClass="entr" presetSubtype="0" fill="hold" nodeType="clickEffect">
                                  <p:stCondLst>
                                    <p:cond delay="0"/>
                                  </p:stCondLst>
                                  <p:childTnLst>
                                    <p:set>
                                      <p:cBhvr>
                                        <p:cTn id="103" dur="1" fill="hold">
                                          <p:stCondLst>
                                            <p:cond delay="0"/>
                                          </p:stCondLst>
                                        </p:cTn>
                                        <p:tgtEl>
                                          <p:spTgt spid="162835"/>
                                        </p:tgtEl>
                                        <p:attrNameLst>
                                          <p:attrName>style.visibility</p:attrName>
                                        </p:attrNameLst>
                                      </p:cBhvr>
                                      <p:to>
                                        <p:strVal val="visible"/>
                                      </p:to>
                                    </p:set>
                                    <p:anim calcmode="lin" valueType="num">
                                      <p:cBhvr>
                                        <p:cTn id="104" dur="1000" fill="hold"/>
                                        <p:tgtEl>
                                          <p:spTgt spid="162835"/>
                                        </p:tgtEl>
                                        <p:attrNameLst>
                                          <p:attrName>ppt_x</p:attrName>
                                        </p:attrNameLst>
                                      </p:cBhvr>
                                      <p:tavLst>
                                        <p:tav tm="0">
                                          <p:val>
                                            <p:strVal val="#ppt_x-.2"/>
                                          </p:val>
                                        </p:tav>
                                        <p:tav tm="100000">
                                          <p:val>
                                            <p:strVal val="#ppt_x"/>
                                          </p:val>
                                        </p:tav>
                                      </p:tavLst>
                                    </p:anim>
                                    <p:anim calcmode="lin" valueType="num">
                                      <p:cBhvr>
                                        <p:cTn id="105" dur="1000" fill="hold"/>
                                        <p:tgtEl>
                                          <p:spTgt spid="162835"/>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6283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3" presetClass="entr" presetSubtype="0" fill="hold" nodeType="clickEffect">
                                  <p:stCondLst>
                                    <p:cond delay="0"/>
                                  </p:stCondLst>
                                  <p:childTnLst>
                                    <p:set>
                                      <p:cBhvr>
                                        <p:cTn id="110" dur="1" fill="hold">
                                          <p:stCondLst>
                                            <p:cond delay="0"/>
                                          </p:stCondLst>
                                        </p:cTn>
                                        <p:tgtEl>
                                          <p:spTgt spid="162838"/>
                                        </p:tgtEl>
                                        <p:attrNameLst>
                                          <p:attrName>style.visibility</p:attrName>
                                        </p:attrNameLst>
                                      </p:cBhvr>
                                      <p:to>
                                        <p:strVal val="visible"/>
                                      </p:to>
                                    </p:set>
                                    <p:anim calcmode="lin" valueType="num">
                                      <p:cBhvr>
                                        <p:cTn id="111" dur="500" fill="hold"/>
                                        <p:tgtEl>
                                          <p:spTgt spid="162838"/>
                                        </p:tgtEl>
                                        <p:attrNameLst>
                                          <p:attrName>ppt_w</p:attrName>
                                        </p:attrNameLst>
                                      </p:cBhvr>
                                      <p:tavLst>
                                        <p:tav tm="0">
                                          <p:val>
                                            <p:fltVal val="0"/>
                                          </p:val>
                                        </p:tav>
                                        <p:tav tm="100000">
                                          <p:val>
                                            <p:strVal val="#ppt_w"/>
                                          </p:val>
                                        </p:tav>
                                      </p:tavLst>
                                    </p:anim>
                                    <p:anim calcmode="lin" valueType="num">
                                      <p:cBhvr>
                                        <p:cTn id="112" dur="500" fill="hold"/>
                                        <p:tgtEl>
                                          <p:spTgt spid="162838"/>
                                        </p:tgtEl>
                                        <p:attrNameLst>
                                          <p:attrName>ppt_h</p:attrName>
                                        </p:attrNameLst>
                                      </p:cBhvr>
                                      <p:tavLst>
                                        <p:tav tm="0">
                                          <p:val>
                                            <p:fltVal val="0"/>
                                          </p:val>
                                        </p:tav>
                                        <p:tav tm="100000">
                                          <p:val>
                                            <p:strVal val="#ppt_h"/>
                                          </p:val>
                                        </p:tav>
                                      </p:tavLst>
                                    </p:anim>
                                    <p:animEffect transition="in" filter="fade">
                                      <p:cBhvr>
                                        <p:cTn id="113" dur="500"/>
                                        <p:tgtEl>
                                          <p:spTgt spid="16283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9" presetClass="entr" presetSubtype="0" fill="hold" nodeType="clickEffect">
                                  <p:stCondLst>
                                    <p:cond delay="0"/>
                                  </p:stCondLst>
                                  <p:childTnLst>
                                    <p:set>
                                      <p:cBhvr>
                                        <p:cTn id="117" dur="1" fill="hold">
                                          <p:stCondLst>
                                            <p:cond delay="0"/>
                                          </p:stCondLst>
                                        </p:cTn>
                                        <p:tgtEl>
                                          <p:spTgt spid="162839"/>
                                        </p:tgtEl>
                                        <p:attrNameLst>
                                          <p:attrName>style.visibility</p:attrName>
                                        </p:attrNameLst>
                                      </p:cBhvr>
                                      <p:to>
                                        <p:strVal val="visible"/>
                                      </p:to>
                                    </p:set>
                                    <p:anim calcmode="lin" valueType="num">
                                      <p:cBhvr>
                                        <p:cTn id="118" dur="1000" fill="hold"/>
                                        <p:tgtEl>
                                          <p:spTgt spid="162839"/>
                                        </p:tgtEl>
                                        <p:attrNameLst>
                                          <p:attrName>ppt_x</p:attrName>
                                        </p:attrNameLst>
                                      </p:cBhvr>
                                      <p:tavLst>
                                        <p:tav tm="0">
                                          <p:val>
                                            <p:strVal val="#ppt_x-.2"/>
                                          </p:val>
                                        </p:tav>
                                        <p:tav tm="100000">
                                          <p:val>
                                            <p:strVal val="#ppt_x"/>
                                          </p:val>
                                        </p:tav>
                                      </p:tavLst>
                                    </p:anim>
                                    <p:anim calcmode="lin" valueType="num">
                                      <p:cBhvr>
                                        <p:cTn id="119" dur="1000" fill="hold"/>
                                        <p:tgtEl>
                                          <p:spTgt spid="162839"/>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162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p:bldP spid="162823" grpId="0"/>
      <p:bldP spid="162824" grpId="0"/>
      <p:bldP spid="162825" grpId="0"/>
      <p:bldP spid="162826" grpId="0"/>
      <p:bldP spid="162828" grpId="0"/>
      <p:bldP spid="162829" grpId="0"/>
      <p:bldP spid="162830" grpId="0"/>
      <p:bldP spid="162831" grpId="0"/>
      <p:bldP spid="162832" grpId="0" animBg="1"/>
      <p:bldP spid="162833" grpId="0"/>
      <p:bldP spid="162834" grpId="0"/>
      <p:bldP spid="1628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a:lstStyle/>
          <a:p>
            <a:pPr algn="l"/>
            <a:r>
              <a:rPr lang="en-US" sz="2800" b="1" smtClean="0">
                <a:solidFill>
                  <a:srgbClr val="FF0000"/>
                </a:solidFill>
                <a:latin typeface="Times New Roman" pitchFamily="18" charset="0"/>
                <a:cs typeface="Times New Roman" pitchFamily="18" charset="0"/>
              </a:rPr>
              <a:t>III. QUÁ TRÌNH ĐẲNG ÁP</a:t>
            </a:r>
          </a:p>
        </p:txBody>
      </p:sp>
      <p:sp>
        <p:nvSpPr>
          <p:cNvPr id="3" name="Content Placeholder 2"/>
          <p:cNvSpPr>
            <a:spLocks noGrp="1"/>
          </p:cNvSpPr>
          <p:nvPr>
            <p:ph idx="1"/>
          </p:nvPr>
        </p:nvSpPr>
        <p:spPr>
          <a:xfrm>
            <a:off x="550863" y="2590800"/>
            <a:ext cx="8229600" cy="4054475"/>
          </a:xfrm>
        </p:spPr>
        <p:txBody>
          <a:bodyPr/>
          <a:lstStyle/>
          <a:p>
            <a:pPr marL="514350" indent="-514350">
              <a:buFontTx/>
              <a:buAutoNum type="arabicPeriod" startAt="2"/>
              <a:defRPr/>
            </a:pPr>
            <a:r>
              <a:rPr lang="en-US" sz="2800" b="1" dirty="0" smtClean="0">
                <a:solidFill>
                  <a:schemeClr val="bg1"/>
                </a:solidFill>
                <a:latin typeface="Times New Roman" panose="02020603050405020304" pitchFamily="18" charset="0"/>
                <a:cs typeface="Times New Roman" panose="02020603050405020304" pitchFamily="18" charset="0"/>
              </a:rPr>
              <a:t>Liên hệ giữa thể tích và nhiệt độ tuyệt đối trong quá trình đẳng áp</a:t>
            </a:r>
          </a:p>
          <a:p>
            <a:pPr>
              <a:buFontTx/>
              <a:buChar char="-"/>
              <a:defRPr/>
            </a:pPr>
            <a:r>
              <a:rPr lang="en-US" sz="2800" dirty="0" smtClean="0">
                <a:solidFill>
                  <a:schemeClr val="bg1"/>
                </a:solidFill>
                <a:latin typeface="Times New Roman" panose="02020603050405020304" pitchFamily="18" charset="0"/>
                <a:cs typeface="Times New Roman" panose="02020603050405020304" pitchFamily="18" charset="0"/>
              </a:rPr>
              <a:t>Từ  phương trình trạng thái</a:t>
            </a:r>
          </a:p>
          <a:p>
            <a:pPr marL="0" indent="0">
              <a:buFontTx/>
              <a:buNone/>
              <a:defRPr/>
            </a:pPr>
            <a:endParaRPr lang="en-US" sz="2800" dirty="0" smtClean="0">
              <a:solidFill>
                <a:schemeClr val="bg1"/>
              </a:solidFill>
              <a:latin typeface="Times New Roman" panose="02020603050405020304" pitchFamily="18" charset="0"/>
              <a:cs typeface="Times New Roman" panose="02020603050405020304" pitchFamily="18" charset="0"/>
            </a:endParaRPr>
          </a:p>
          <a:p>
            <a:pPr>
              <a:buFontTx/>
              <a:buChar char="-"/>
              <a:defRPr/>
            </a:pPr>
            <a:r>
              <a:rPr lang="en-US" sz="2800" dirty="0" smtClean="0">
                <a:solidFill>
                  <a:schemeClr val="bg1"/>
                </a:solidFill>
                <a:latin typeface="Times New Roman" panose="02020603050405020304" pitchFamily="18" charset="0"/>
                <a:cs typeface="Times New Roman" panose="02020603050405020304" pitchFamily="18" charset="0"/>
              </a:rPr>
              <a:t>Khi p</a:t>
            </a:r>
            <a:r>
              <a:rPr lang="en-US" sz="2800" baseline="-25000" dirty="0" smtClean="0">
                <a:solidFill>
                  <a:schemeClr val="bg1"/>
                </a:solidFill>
                <a:latin typeface="Times New Roman" panose="02020603050405020304" pitchFamily="18" charset="0"/>
                <a:cs typeface="Times New Roman" panose="02020603050405020304" pitchFamily="18" charset="0"/>
              </a:rPr>
              <a:t>1</a:t>
            </a:r>
            <a:r>
              <a:rPr lang="en-US" sz="2800" dirty="0" smtClean="0">
                <a:solidFill>
                  <a:schemeClr val="bg1"/>
                </a:solidFill>
                <a:latin typeface="Times New Roman" panose="02020603050405020304" pitchFamily="18" charset="0"/>
                <a:cs typeface="Times New Roman" panose="02020603050405020304" pitchFamily="18" charset="0"/>
              </a:rPr>
              <a:t>= p</a:t>
            </a:r>
            <a:r>
              <a:rPr lang="en-US" sz="2800" baseline="-25000" dirty="0" smtClean="0">
                <a:solidFill>
                  <a:schemeClr val="bg1"/>
                </a:solidFill>
                <a:latin typeface="Times New Roman" panose="02020603050405020304" pitchFamily="18" charset="0"/>
                <a:cs typeface="Times New Roman" panose="02020603050405020304" pitchFamily="18" charset="0"/>
              </a:rPr>
              <a:t>2 </a:t>
            </a:r>
            <a:r>
              <a:rPr lang="en-US" sz="2800" dirty="0" err="1" smtClean="0">
                <a:solidFill>
                  <a:schemeClr val="bg1"/>
                </a:solidFill>
                <a:latin typeface="Times New Roman" panose="02020603050405020304" pitchFamily="18" charset="0"/>
                <a:cs typeface="Times New Roman" panose="02020603050405020304" pitchFamily="18" charset="0"/>
              </a:rPr>
              <a:t>thì</a:t>
            </a:r>
            <a:r>
              <a:rPr lang="en-US" sz="2800" dirty="0" smtClean="0">
                <a:solidFill>
                  <a:schemeClr val="bg1"/>
                </a:solidFill>
                <a:latin typeface="Times New Roman" panose="02020603050405020304" pitchFamily="18" charset="0"/>
                <a:cs typeface="Times New Roman" panose="02020603050405020304" pitchFamily="18" charset="0"/>
              </a:rPr>
              <a:t> :</a:t>
            </a:r>
          </a:p>
          <a:p>
            <a:pPr marL="0" indent="0">
              <a:buFontTx/>
              <a:buNone/>
              <a:defRPr/>
            </a:pPr>
            <a:r>
              <a:rPr lang="en-US" dirty="0" smtClean="0">
                <a:solidFill>
                  <a:schemeClr val="bg1"/>
                </a:solidFill>
                <a:latin typeface="Times New Roman" panose="02020603050405020304" pitchFamily="18" charset="0"/>
                <a:cs typeface="Times New Roman" panose="02020603050405020304" pitchFamily="18" charset="0"/>
              </a:rPr>
              <a:t>=&gt;  Trong </a:t>
            </a:r>
            <a:r>
              <a:rPr lang="en-US" dirty="0">
                <a:solidFill>
                  <a:schemeClr val="bg1"/>
                </a:solidFill>
                <a:latin typeface="Times New Roman" panose="02020603050405020304" pitchFamily="18" charset="0"/>
                <a:cs typeface="Times New Roman" panose="02020603050405020304" pitchFamily="18" charset="0"/>
              </a:rPr>
              <a:t>quá trình đẳng áp của một lượng khí nhất định, thể tích tỉ lệ thuận với nhiệt độ tuyệt đối</a:t>
            </a:r>
            <a:r>
              <a:rPr lang="en-US" dirty="0" smtClean="0">
                <a:solidFill>
                  <a:schemeClr val="bg1"/>
                </a:solidFill>
                <a:latin typeface="Times New Roman" panose="02020603050405020304" pitchFamily="18" charset="0"/>
                <a:cs typeface="Times New Roman" panose="02020603050405020304" pitchFamily="18" charset="0"/>
              </a:rPr>
              <a:t>. Định luật Gay-luy-xác</a:t>
            </a:r>
            <a:endParaRPr lang="en-US" dirty="0">
              <a:solidFill>
                <a:schemeClr val="bg1"/>
              </a:solidFill>
              <a:latin typeface="Times New Roman" panose="02020603050405020304" pitchFamily="18" charset="0"/>
              <a:cs typeface="Times New Roman" panose="02020603050405020304" pitchFamily="18" charset="0"/>
            </a:endParaRPr>
          </a:p>
          <a:p>
            <a:pPr>
              <a:buFontTx/>
              <a:buChar char="-"/>
              <a:defRPr/>
            </a:pPr>
            <a:endParaRPr lang="en-US" dirty="0" smtClean="0">
              <a:solidFill>
                <a:schemeClr val="bg1"/>
              </a:solidFill>
              <a:latin typeface="Times New Roman" panose="02020603050405020304" pitchFamily="18" charset="0"/>
              <a:cs typeface="Times New Roman" panose="02020603050405020304" pitchFamily="18" charset="0"/>
            </a:endParaRPr>
          </a:p>
          <a:p>
            <a:pPr>
              <a:buFontTx/>
              <a:buChar char="-"/>
              <a:defRPr/>
            </a:pPr>
            <a:endParaRPr lang="en-US" sz="2800" dirty="0">
              <a:solidFill>
                <a:schemeClr val="bg1"/>
              </a:solidFill>
              <a:latin typeface="Times New Roman" panose="02020603050405020304" pitchFamily="18" charset="0"/>
              <a:cs typeface="Times New Roman" panose="02020603050405020304" pitchFamily="18" charset="0"/>
            </a:endParaRPr>
          </a:p>
          <a:p>
            <a:pPr marL="0" indent="0">
              <a:buFontTx/>
              <a:buNone/>
              <a:defRPr/>
            </a:pPr>
            <a:endParaRPr 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Picture 5141" descr="image16"/>
          <p:cNvGraphicFramePr>
            <a:graphicFrameLocks noChangeAspect="1"/>
          </p:cNvGraphicFramePr>
          <p:nvPr>
            <p:extLst>
              <p:ext uri="{D42A27DB-BD31-4B8C-83A1-F6EECF244321}">
                <p14:modId xmlns:p14="http://schemas.microsoft.com/office/powerpoint/2010/main" val="2831624405"/>
              </p:ext>
            </p:extLst>
          </p:nvPr>
        </p:nvGraphicFramePr>
        <p:xfrm>
          <a:off x="5826125" y="3427413"/>
          <a:ext cx="1554163" cy="990600"/>
        </p:xfrm>
        <a:graphic>
          <a:graphicData uri="http://schemas.openxmlformats.org/presentationml/2006/ole">
            <mc:AlternateContent xmlns:mc="http://schemas.openxmlformats.org/markup-compatibility/2006">
              <mc:Choice xmlns:v="urn:schemas-microsoft-com:vml" Requires="v">
                <p:oleObj spid="_x0000_s50191" name="Equation" r:id="rId3" imgW="850680" imgH="431640" progId="Equation.DSMT4">
                  <p:embed/>
                </p:oleObj>
              </mc:Choice>
              <mc:Fallback>
                <p:oleObj name="Equation" r:id="rId3" imgW="850680" imgH="431640" progId="Equation.DSMT4">
                  <p:embed/>
                  <p:pic>
                    <p:nvPicPr>
                      <p:cNvPr id="0" name="Picture 5141" descr="image16"/>
                      <p:cNvPicPr>
                        <a:picLocks noChangeAspect="1" noChangeArrowheads="1"/>
                      </p:cNvPicPr>
                      <p:nvPr/>
                    </p:nvPicPr>
                    <p:blipFill>
                      <a:blip r:embed="rId4"/>
                      <a:srcRect/>
                      <a:stretch>
                        <a:fillRect/>
                      </a:stretch>
                    </p:blipFill>
                    <p:spPr bwMode="auto">
                      <a:xfrm>
                        <a:off x="5826125" y="3427413"/>
                        <a:ext cx="15541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Picture 5142" descr="image17"/>
          <p:cNvGraphicFramePr>
            <a:graphicFrameLocks noChangeAspect="1"/>
          </p:cNvGraphicFramePr>
          <p:nvPr/>
        </p:nvGraphicFramePr>
        <p:xfrm>
          <a:off x="3362325" y="4418013"/>
          <a:ext cx="2608263" cy="838200"/>
        </p:xfrm>
        <a:graphic>
          <a:graphicData uri="http://schemas.openxmlformats.org/presentationml/2006/ole">
            <mc:AlternateContent xmlns:mc="http://schemas.openxmlformats.org/markup-compatibility/2006">
              <mc:Choice xmlns:v="urn:schemas-microsoft-com:vml" Requires="v">
                <p:oleObj spid="_x0000_s50192" name="Equation" r:id="rId5" imgW="1358310" imgH="431613" progId="">
                  <p:embed/>
                </p:oleObj>
              </mc:Choice>
              <mc:Fallback>
                <p:oleObj name="Equation" r:id="rId5" imgW="1358310" imgH="431613" progId="">
                  <p:embed/>
                  <p:pic>
                    <p:nvPicPr>
                      <p:cNvPr id="0" name="Picture 5142" descr="image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2325" y="4418013"/>
                        <a:ext cx="2608263" cy="83820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550863" y="1150938"/>
            <a:ext cx="8135937" cy="1385887"/>
          </a:xfrm>
          <a:prstGeom prst="rect">
            <a:avLst/>
          </a:prstGeom>
          <a:noFill/>
        </p:spPr>
        <p:txBody>
          <a:bodyPr>
            <a:spAutoFit/>
          </a:bodyPr>
          <a:lstStyle/>
          <a:p>
            <a:pPr marL="514350" indent="-514350">
              <a:buFontTx/>
              <a:buAutoNum type="arabicPeriod"/>
              <a:defRPr/>
            </a:pPr>
            <a:r>
              <a:rPr lang="en-US" sz="2800" b="1" dirty="0" err="1">
                <a:solidFill>
                  <a:schemeClr val="bg1"/>
                </a:solidFill>
                <a:cs typeface="Times New Roman" panose="02020603050405020304" pitchFamily="18" charset="0"/>
              </a:rPr>
              <a:t>Quá</a:t>
            </a:r>
            <a:r>
              <a:rPr lang="en-US" sz="2800" b="1" dirty="0">
                <a:solidFill>
                  <a:schemeClr val="bg1"/>
                </a:solidFill>
                <a:cs typeface="Times New Roman" panose="02020603050405020304" pitchFamily="18" charset="0"/>
              </a:rPr>
              <a:t> trình đẳng áp</a:t>
            </a:r>
          </a:p>
          <a:p>
            <a:pPr>
              <a:buFontTx/>
              <a:buChar char="-"/>
              <a:defRPr/>
            </a:pPr>
            <a:r>
              <a:rPr lang="en-US" sz="2800" dirty="0">
                <a:solidFill>
                  <a:schemeClr val="bg1"/>
                </a:solidFill>
                <a:cs typeface="Times New Roman" panose="02020603050405020304" pitchFamily="18" charset="0"/>
              </a:rPr>
              <a:t>Quá trình biến đổi trạng thái khi </a:t>
            </a:r>
            <a:r>
              <a:rPr lang="en-US" sz="2800" u="sng" dirty="0">
                <a:solidFill>
                  <a:schemeClr val="bg1"/>
                </a:solidFill>
                <a:cs typeface="Times New Roman" panose="02020603050405020304" pitchFamily="18" charset="0"/>
              </a:rPr>
              <a:t>áp suất không đổi </a:t>
            </a:r>
            <a:r>
              <a:rPr lang="en-US" sz="2800" dirty="0">
                <a:solidFill>
                  <a:schemeClr val="bg1"/>
                </a:solidFill>
                <a:cs typeface="Times New Roman" panose="02020603050405020304" pitchFamily="18" charset="0"/>
              </a:rPr>
              <a:t>gọi là quá trình đẳng 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101383" y="152400"/>
            <a:ext cx="8229600" cy="523875"/>
          </a:xfrm>
        </p:spPr>
        <p:txBody>
          <a:bodyPr>
            <a:spAutoFit/>
          </a:bodyPr>
          <a:lstStyle/>
          <a:p>
            <a:pPr algn="l" eaLnBrk="1" hangingPunct="1"/>
            <a:r>
              <a:rPr lang="en-US" sz="2800" b="1" dirty="0" smtClean="0">
                <a:solidFill>
                  <a:schemeClr val="bg1"/>
                </a:solidFill>
                <a:latin typeface="+mn-lt"/>
                <a:cs typeface="Times New Roman" pitchFamily="18" charset="0"/>
              </a:rPr>
              <a:t>3. </a:t>
            </a:r>
            <a:r>
              <a:rPr lang="en-US" sz="2800" b="1" dirty="0" err="1" smtClean="0">
                <a:solidFill>
                  <a:schemeClr val="bg1"/>
                </a:solidFill>
                <a:latin typeface="+mn-lt"/>
                <a:cs typeface="Times New Roman" pitchFamily="18" charset="0"/>
              </a:rPr>
              <a:t>Đường</a:t>
            </a:r>
            <a:r>
              <a:rPr lang="en-US" sz="2800" b="1" dirty="0" smtClean="0">
                <a:solidFill>
                  <a:schemeClr val="bg1"/>
                </a:solidFill>
                <a:latin typeface="+mn-lt"/>
                <a:cs typeface="Times New Roman" pitchFamily="18" charset="0"/>
              </a:rPr>
              <a:t> </a:t>
            </a:r>
            <a:r>
              <a:rPr lang="en-US" sz="2800" b="1" dirty="0" err="1" smtClean="0">
                <a:solidFill>
                  <a:schemeClr val="bg1"/>
                </a:solidFill>
                <a:latin typeface="+mn-lt"/>
                <a:cs typeface="Times New Roman" pitchFamily="18" charset="0"/>
              </a:rPr>
              <a:t>đẳng</a:t>
            </a:r>
            <a:r>
              <a:rPr lang="en-US" sz="2800" b="1" dirty="0" smtClean="0">
                <a:solidFill>
                  <a:schemeClr val="bg1"/>
                </a:solidFill>
                <a:latin typeface="+mn-lt"/>
                <a:cs typeface="Times New Roman" pitchFamily="18" charset="0"/>
              </a:rPr>
              <a:t> </a:t>
            </a:r>
            <a:r>
              <a:rPr lang="en-US" sz="2800" b="1" dirty="0" err="1" smtClean="0">
                <a:solidFill>
                  <a:schemeClr val="bg1"/>
                </a:solidFill>
                <a:latin typeface="+mn-lt"/>
                <a:cs typeface="Times New Roman" pitchFamily="18" charset="0"/>
              </a:rPr>
              <a:t>áp</a:t>
            </a:r>
            <a:r>
              <a:rPr lang="en-US" sz="2800" b="1" dirty="0" smtClean="0">
                <a:solidFill>
                  <a:schemeClr val="bg1"/>
                </a:solidFill>
                <a:latin typeface="+mn-lt"/>
                <a:cs typeface="Times New Roman" pitchFamily="18" charset="0"/>
              </a:rPr>
              <a:t>:</a:t>
            </a:r>
          </a:p>
        </p:txBody>
      </p:sp>
      <p:sp>
        <p:nvSpPr>
          <p:cNvPr id="7" name="TextBox 6"/>
          <p:cNvSpPr txBox="1">
            <a:spLocks noChangeArrowheads="1"/>
          </p:cNvSpPr>
          <p:nvPr/>
        </p:nvSpPr>
        <p:spPr bwMode="auto">
          <a:xfrm>
            <a:off x="381000" y="3464349"/>
            <a:ext cx="4833937" cy="2678112"/>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Tx/>
              <a:buChar char="-"/>
              <a:defRPr/>
            </a:pPr>
            <a:r>
              <a:rPr lang="en-US" sz="2800" u="sng" dirty="0" smtClean="0">
                <a:solidFill>
                  <a:schemeClr val="bg1"/>
                </a:solidFill>
                <a:latin typeface="Arial" pitchFamily="34" charset="0"/>
              </a:rPr>
              <a:t>Đặc điểm:</a:t>
            </a:r>
          </a:p>
          <a:p>
            <a:pPr>
              <a:spcBef>
                <a:spcPct val="0"/>
              </a:spcBef>
              <a:buFont typeface="Arial" panose="020B0604020202020204" pitchFamily="34" charset="0"/>
              <a:buNone/>
              <a:defRPr/>
            </a:pPr>
            <a:r>
              <a:rPr lang="en-US" sz="2800" dirty="0" smtClean="0">
                <a:solidFill>
                  <a:schemeClr val="bg1"/>
                </a:solidFill>
                <a:latin typeface="Arial" pitchFamily="34" charset="0"/>
              </a:rPr>
              <a:t>+ Đường </a:t>
            </a:r>
            <a:r>
              <a:rPr lang="en-US" sz="2800" dirty="0">
                <a:solidFill>
                  <a:schemeClr val="bg1"/>
                </a:solidFill>
                <a:latin typeface="Arial" pitchFamily="34" charset="0"/>
              </a:rPr>
              <a:t>thẳng </a:t>
            </a:r>
            <a:r>
              <a:rPr lang="en-US" sz="2800" dirty="0" smtClean="0">
                <a:solidFill>
                  <a:schemeClr val="bg1"/>
                </a:solidFill>
                <a:latin typeface="Arial" pitchFamily="34" charset="0"/>
              </a:rPr>
              <a:t>có đường kéo </a:t>
            </a:r>
            <a:r>
              <a:rPr lang="en-US" sz="2800" dirty="0">
                <a:solidFill>
                  <a:schemeClr val="bg1"/>
                </a:solidFill>
                <a:latin typeface="Arial" pitchFamily="34" charset="0"/>
              </a:rPr>
              <a:t>dài đi qua gốc tọa độ trong hệ tọa độ (V,T</a:t>
            </a:r>
            <a:r>
              <a:rPr lang="en-US" sz="2800" dirty="0" smtClean="0">
                <a:solidFill>
                  <a:schemeClr val="bg1"/>
                </a:solidFill>
                <a:latin typeface="Arial" pitchFamily="34" charset="0"/>
              </a:rPr>
              <a:t>)</a:t>
            </a:r>
          </a:p>
          <a:p>
            <a:pPr>
              <a:spcBef>
                <a:spcPct val="0"/>
              </a:spcBef>
              <a:buFont typeface="Arial" panose="020B0604020202020204" pitchFamily="34" charset="0"/>
              <a:buNone/>
              <a:defRPr/>
            </a:pPr>
            <a:r>
              <a:rPr lang="en-US" sz="2800" dirty="0" smtClean="0">
                <a:solidFill>
                  <a:schemeClr val="bg1"/>
                </a:solidFill>
                <a:latin typeface="Arial" pitchFamily="34" charset="0"/>
              </a:rPr>
              <a:t>+ Đường ở trên ứng với áp suất nhỏ hơn đường ở dưới</a:t>
            </a:r>
            <a:endParaRPr lang="en-US" sz="2800" dirty="0">
              <a:solidFill>
                <a:schemeClr val="bg1"/>
              </a:solidFill>
              <a:latin typeface="Arial" pitchFamily="34" charset="0"/>
            </a:endParaRPr>
          </a:p>
        </p:txBody>
      </p:sp>
      <p:grpSp>
        <p:nvGrpSpPr>
          <p:cNvPr id="2" name="Group 40"/>
          <p:cNvGrpSpPr>
            <a:grpSpLocks/>
          </p:cNvGrpSpPr>
          <p:nvPr/>
        </p:nvGrpSpPr>
        <p:grpSpPr bwMode="auto">
          <a:xfrm>
            <a:off x="5486400" y="1360488"/>
            <a:ext cx="3852863" cy="4411662"/>
            <a:chOff x="6366589" y="1424866"/>
            <a:chExt cx="5825411" cy="4953271"/>
          </a:xfrm>
        </p:grpSpPr>
        <p:sp>
          <p:nvSpPr>
            <p:cNvPr id="51207" name="TextBox 26"/>
            <p:cNvSpPr txBox="1">
              <a:spLocks noChangeArrowheads="1"/>
            </p:cNvSpPr>
            <p:nvPr/>
          </p:nvSpPr>
          <p:spPr bwMode="auto">
            <a:xfrm>
              <a:off x="10629437" y="5790690"/>
              <a:ext cx="1562563" cy="58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cs typeface="Times New Roman" pitchFamily="18" charset="0"/>
                </a:rPr>
                <a:t>T( k)</a:t>
              </a:r>
            </a:p>
          </p:txBody>
        </p:sp>
        <p:grpSp>
          <p:nvGrpSpPr>
            <p:cNvPr id="51208" name="Group 39"/>
            <p:cNvGrpSpPr>
              <a:grpSpLocks/>
            </p:cNvGrpSpPr>
            <p:nvPr/>
          </p:nvGrpSpPr>
          <p:grpSpPr bwMode="auto">
            <a:xfrm>
              <a:off x="6366589" y="1424866"/>
              <a:ext cx="5334014" cy="4691668"/>
              <a:chOff x="6366589" y="1424866"/>
              <a:chExt cx="5334014" cy="4691668"/>
            </a:xfrm>
          </p:grpSpPr>
          <p:grpSp>
            <p:nvGrpSpPr>
              <p:cNvPr id="51209" name="Group 38"/>
              <p:cNvGrpSpPr>
                <a:grpSpLocks/>
              </p:cNvGrpSpPr>
              <p:nvPr/>
            </p:nvGrpSpPr>
            <p:grpSpPr bwMode="auto">
              <a:xfrm>
                <a:off x="6366589" y="1424866"/>
                <a:ext cx="5334014" cy="4691668"/>
                <a:chOff x="6366589" y="1424866"/>
                <a:chExt cx="5334014" cy="4691668"/>
              </a:xfrm>
            </p:grpSpPr>
            <p:sp>
              <p:nvSpPr>
                <p:cNvPr id="51216" name="TextBox 23"/>
                <p:cNvSpPr txBox="1">
                  <a:spLocks noChangeArrowheads="1"/>
                </p:cNvSpPr>
                <p:nvPr/>
              </p:nvSpPr>
              <p:spPr bwMode="auto">
                <a:xfrm>
                  <a:off x="6755364" y="1424866"/>
                  <a:ext cx="541175" cy="58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cs typeface="Times New Roman" pitchFamily="18" charset="0"/>
                    </a:rPr>
                    <a:t>V</a:t>
                  </a:r>
                </a:p>
              </p:txBody>
            </p:sp>
            <p:sp>
              <p:nvSpPr>
                <p:cNvPr id="51217" name="TextBox 25"/>
                <p:cNvSpPr txBox="1">
                  <a:spLocks noChangeArrowheads="1"/>
                </p:cNvSpPr>
                <p:nvPr/>
              </p:nvSpPr>
              <p:spPr bwMode="auto">
                <a:xfrm>
                  <a:off x="6366589" y="5529080"/>
                  <a:ext cx="541175" cy="58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cs typeface="Times New Roman" pitchFamily="18" charset="0"/>
                    </a:rPr>
                    <a:t>O</a:t>
                  </a:r>
                </a:p>
              </p:txBody>
            </p:sp>
            <p:grpSp>
              <p:nvGrpSpPr>
                <p:cNvPr id="51218" name="Group 36"/>
                <p:cNvGrpSpPr>
                  <a:grpSpLocks/>
                </p:cNvGrpSpPr>
                <p:nvPr/>
              </p:nvGrpSpPr>
              <p:grpSpPr bwMode="auto">
                <a:xfrm>
                  <a:off x="6699380" y="1600201"/>
                  <a:ext cx="5001223" cy="4091472"/>
                  <a:chOff x="6699380" y="1600201"/>
                  <a:chExt cx="5001223" cy="4091472"/>
                </a:xfrm>
              </p:grpSpPr>
              <p:grpSp>
                <p:nvGrpSpPr>
                  <p:cNvPr id="51219" name="Group 11"/>
                  <p:cNvGrpSpPr>
                    <a:grpSpLocks/>
                  </p:cNvGrpSpPr>
                  <p:nvPr/>
                </p:nvGrpSpPr>
                <p:grpSpPr bwMode="auto">
                  <a:xfrm>
                    <a:off x="6699380" y="1600201"/>
                    <a:ext cx="4509795" cy="4091472"/>
                    <a:chOff x="6699380" y="1600201"/>
                    <a:chExt cx="4509795" cy="4091472"/>
                  </a:xfrm>
                </p:grpSpPr>
                <p:cxnSp>
                  <p:nvCxnSpPr>
                    <p:cNvPr id="9" name="Straight Arrow Connector 8"/>
                    <p:cNvCxnSpPr/>
                    <p:nvPr/>
                  </p:nvCxnSpPr>
                  <p:spPr>
                    <a:xfrm>
                      <a:off x="6755430" y="5681221"/>
                      <a:ext cx="444046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700225" y="1599541"/>
                      <a:ext cx="38404" cy="40923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220" name="Group 19"/>
                  <p:cNvGrpSpPr>
                    <a:grpSpLocks/>
                  </p:cNvGrpSpPr>
                  <p:nvPr/>
                </p:nvGrpSpPr>
                <p:grpSpPr bwMode="auto">
                  <a:xfrm>
                    <a:off x="6718041" y="3825550"/>
                    <a:ext cx="4491134" cy="1847461"/>
                    <a:chOff x="6718041" y="3127922"/>
                    <a:chExt cx="3676261" cy="2545090"/>
                  </a:xfrm>
                </p:grpSpPr>
                <p:cxnSp>
                  <p:nvCxnSpPr>
                    <p:cNvPr id="16" name="Straight Connector 15"/>
                    <p:cNvCxnSpPr/>
                    <p:nvPr/>
                  </p:nvCxnSpPr>
                  <p:spPr>
                    <a:xfrm flipV="1">
                      <a:off x="6728999" y="3128197"/>
                      <a:ext cx="3636751" cy="25585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230067" y="3128197"/>
                      <a:ext cx="2153365" cy="1500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21" name="TextBox 27"/>
                  <p:cNvSpPr txBox="1">
                    <a:spLocks noChangeArrowheads="1"/>
                  </p:cNvSpPr>
                  <p:nvPr/>
                </p:nvSpPr>
                <p:spPr bwMode="auto">
                  <a:xfrm>
                    <a:off x="10629438" y="3787013"/>
                    <a:ext cx="1071165" cy="58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cs typeface="Times New Roman" pitchFamily="18" charset="0"/>
                      </a:rPr>
                      <a:t>p</a:t>
                    </a:r>
                    <a:r>
                      <a:rPr lang="en-US" sz="2800" baseline="-25000">
                        <a:cs typeface="Times New Roman" pitchFamily="18" charset="0"/>
                      </a:rPr>
                      <a:t>2</a:t>
                    </a:r>
                    <a:endParaRPr lang="en-US" sz="2800">
                      <a:cs typeface="Times New Roman" pitchFamily="18" charset="0"/>
                    </a:endParaRPr>
                  </a:p>
                </p:txBody>
              </p:sp>
            </p:grpSp>
          </p:grpSp>
          <p:grpSp>
            <p:nvGrpSpPr>
              <p:cNvPr id="51210" name="Group 37"/>
              <p:cNvGrpSpPr>
                <a:grpSpLocks/>
              </p:cNvGrpSpPr>
              <p:nvPr/>
            </p:nvGrpSpPr>
            <p:grpSpPr bwMode="auto">
              <a:xfrm>
                <a:off x="6755363" y="2219981"/>
                <a:ext cx="4680559" cy="3453031"/>
                <a:chOff x="6755363" y="2219981"/>
                <a:chExt cx="4680559" cy="3453031"/>
              </a:xfrm>
            </p:grpSpPr>
            <p:grpSp>
              <p:nvGrpSpPr>
                <p:cNvPr id="51211" name="Group 20"/>
                <p:cNvGrpSpPr>
                  <a:grpSpLocks/>
                </p:cNvGrpSpPr>
                <p:nvPr/>
              </p:nvGrpSpPr>
              <p:grpSpPr bwMode="auto">
                <a:xfrm>
                  <a:off x="6755363" y="2724540"/>
                  <a:ext cx="3402563" cy="2948472"/>
                  <a:chOff x="6718041" y="3127922"/>
                  <a:chExt cx="3676261" cy="2545090"/>
                </a:xfrm>
              </p:grpSpPr>
              <p:cxnSp>
                <p:nvCxnSpPr>
                  <p:cNvPr id="22" name="Straight Connector 21"/>
                  <p:cNvCxnSpPr/>
                  <p:nvPr/>
                </p:nvCxnSpPr>
                <p:spPr>
                  <a:xfrm flipV="1">
                    <a:off x="6718113" y="3127655"/>
                    <a:ext cx="3659182" cy="25447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230022" y="3127655"/>
                    <a:ext cx="2165425" cy="150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12" name="TextBox 24"/>
                <p:cNvSpPr txBox="1">
                  <a:spLocks noChangeArrowheads="1"/>
                </p:cNvSpPr>
                <p:nvPr/>
              </p:nvSpPr>
              <p:spPr bwMode="auto">
                <a:xfrm>
                  <a:off x="9131682" y="2219981"/>
                  <a:ext cx="990313" cy="58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cs typeface="Times New Roman" pitchFamily="18" charset="0"/>
                    </a:rPr>
                    <a:t>p</a:t>
                  </a:r>
                  <a:r>
                    <a:rPr lang="en-US" sz="2800" baseline="-25000">
                      <a:cs typeface="Times New Roman" pitchFamily="18" charset="0"/>
                    </a:rPr>
                    <a:t>1</a:t>
                  </a:r>
                  <a:endParaRPr lang="en-US" sz="2800">
                    <a:cs typeface="Times New Roman" pitchFamily="18" charset="0"/>
                  </a:endParaRPr>
                </a:p>
              </p:txBody>
            </p:sp>
            <p:sp>
              <p:nvSpPr>
                <p:cNvPr id="51213" name="TextBox 28"/>
                <p:cNvSpPr txBox="1">
                  <a:spLocks noChangeArrowheads="1"/>
                </p:cNvSpPr>
                <p:nvPr/>
              </p:nvSpPr>
              <p:spPr bwMode="auto">
                <a:xfrm>
                  <a:off x="9899102" y="2229312"/>
                  <a:ext cx="1536820" cy="58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cs typeface="Times New Roman" pitchFamily="18" charset="0"/>
                    </a:rPr>
                    <a:t>&lt; p</a:t>
                  </a:r>
                  <a:r>
                    <a:rPr lang="en-US" sz="2800" baseline="-25000">
                      <a:cs typeface="Times New Roman" pitchFamily="18" charset="0"/>
                    </a:rPr>
                    <a:t>2</a:t>
                  </a:r>
                  <a:endParaRPr lang="en-US" sz="2800">
                    <a:cs typeface="Times New Roman" pitchFamily="18" charset="0"/>
                  </a:endParaRPr>
                </a:p>
              </p:txBody>
            </p:sp>
          </p:grpSp>
        </p:grpSp>
      </p:grpSp>
      <p:sp>
        <p:nvSpPr>
          <p:cNvPr id="51206" name="Rectangle 25"/>
          <p:cNvSpPr>
            <a:spLocks noChangeArrowheads="1"/>
          </p:cNvSpPr>
          <p:nvPr/>
        </p:nvSpPr>
        <p:spPr bwMode="auto">
          <a:xfrm>
            <a:off x="0" y="852626"/>
            <a:ext cx="502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err="1">
                <a:solidFill>
                  <a:schemeClr val="bg1"/>
                </a:solidFill>
                <a:latin typeface="+mn-lt"/>
                <a:cs typeface="Times New Roman" pitchFamily="18" charset="0"/>
              </a:rPr>
              <a:t>Đường</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biểu</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diễn</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sự</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biến</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thiên</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của</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thể</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tích</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theo</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nhiệt</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độ</a:t>
            </a:r>
            <a:r>
              <a:rPr lang="en-US" sz="3200" b="1" dirty="0">
                <a:solidFill>
                  <a:schemeClr val="bg1"/>
                </a:solidFill>
                <a:latin typeface="+mn-lt"/>
                <a:cs typeface="Times New Roman" pitchFamily="18" charset="0"/>
              </a:rPr>
              <a:t> </a:t>
            </a:r>
            <a:r>
              <a:rPr lang="en-US" sz="3200" b="1" dirty="0" err="1" smtClean="0">
                <a:solidFill>
                  <a:schemeClr val="bg1"/>
                </a:solidFill>
                <a:latin typeface="+mn-lt"/>
                <a:cs typeface="Times New Roman" pitchFamily="18" charset="0"/>
              </a:rPr>
              <a:t>khi</a:t>
            </a:r>
            <a:r>
              <a:rPr lang="en-US" sz="3200" b="1" dirty="0" smtClean="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áp</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suất</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không</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đổi</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gọi</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là</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đường</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đẳng</a:t>
            </a:r>
            <a:r>
              <a:rPr lang="en-US" sz="3200" b="1" dirty="0">
                <a:solidFill>
                  <a:schemeClr val="bg1"/>
                </a:solidFill>
                <a:latin typeface="+mn-lt"/>
                <a:cs typeface="Times New Roman" pitchFamily="18" charset="0"/>
              </a:rPr>
              <a:t> </a:t>
            </a:r>
            <a:r>
              <a:rPr lang="en-US" sz="3200" b="1" dirty="0" err="1">
                <a:solidFill>
                  <a:schemeClr val="bg1"/>
                </a:solidFill>
                <a:latin typeface="+mn-lt"/>
                <a:cs typeface="Times New Roman" pitchFamily="18" charset="0"/>
              </a:rPr>
              <a:t>áp</a:t>
            </a:r>
            <a:r>
              <a:rPr lang="en-US" sz="3200" b="1" dirty="0">
                <a:solidFill>
                  <a:schemeClr val="bg1"/>
                </a:solidFill>
                <a:latin typeface="+mn-lt"/>
                <a:cs typeface="Times New Roman" pitchFamily="18" charset="0"/>
              </a:rPr>
              <a:t>.</a:t>
            </a:r>
            <a:endParaRPr lang="en-US" sz="32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968"/>
            <a:ext cx="8229600" cy="4525963"/>
          </a:xfrm>
        </p:spPr>
        <p:txBody>
          <a:bodyPr/>
          <a:lstStyle/>
          <a:p>
            <a:pPr marL="0" indent="0">
              <a:buFontTx/>
              <a:buNone/>
              <a:defRPr/>
            </a:pPr>
            <a:r>
              <a:rPr lang="en-US" sz="2800" dirty="0">
                <a:solidFill>
                  <a:schemeClr val="bg1"/>
                </a:solidFill>
                <a:latin typeface="Arial" pitchFamily="34" charset="0"/>
                <a:cs typeface="Arial" pitchFamily="34" charset="0"/>
              </a:rPr>
              <a:t>- </a:t>
            </a:r>
            <a:r>
              <a:rPr lang="en-US" sz="2800" u="sng" dirty="0">
                <a:solidFill>
                  <a:schemeClr val="bg1"/>
                </a:solidFill>
                <a:latin typeface="Arial" pitchFamily="34" charset="0"/>
                <a:cs typeface="Arial" pitchFamily="34" charset="0"/>
              </a:rPr>
              <a:t>Ý nghĩa </a:t>
            </a:r>
            <a:r>
              <a:rPr lang="en-US" sz="2800" dirty="0">
                <a:solidFill>
                  <a:schemeClr val="bg1"/>
                </a:solidFill>
                <a:latin typeface="Arial" pitchFamily="34" charset="0"/>
                <a:cs typeface="Arial" pitchFamily="34" charset="0"/>
              </a:rPr>
              <a:t>: Khi T = 0 K =&gt; p = 0 và V = 0. Điều đó thực tế chỉ có thể gần đạt được mà thôi. Vì nếu đạt được thì vật chất ngừng hoạt động, nghĩa là trái với quy luật vận động của vật chất.</a:t>
            </a:r>
          </a:p>
          <a:p>
            <a:pPr>
              <a:buFontTx/>
              <a:buChar char="-"/>
              <a:defRPr/>
            </a:pPr>
            <a:r>
              <a:rPr lang="en-US" sz="2800" u="sng" dirty="0" smtClean="0">
                <a:solidFill>
                  <a:schemeClr val="bg1"/>
                </a:solidFill>
                <a:latin typeface="Arial" pitchFamily="34" charset="0"/>
                <a:cs typeface="Arial" pitchFamily="34" charset="0"/>
              </a:rPr>
              <a:t>Nhiệt </a:t>
            </a:r>
            <a:r>
              <a:rPr lang="en-US" sz="2800" u="sng" dirty="0">
                <a:solidFill>
                  <a:schemeClr val="bg1"/>
                </a:solidFill>
                <a:latin typeface="Arial" pitchFamily="34" charset="0"/>
                <a:cs typeface="Arial" pitchFamily="34" charset="0"/>
              </a:rPr>
              <a:t>giai Ken-vin</a:t>
            </a:r>
            <a:r>
              <a:rPr lang="en-US" sz="2800" dirty="0">
                <a:solidFill>
                  <a:schemeClr val="bg1"/>
                </a:solidFill>
                <a:latin typeface="Arial" pitchFamily="34" charset="0"/>
                <a:cs typeface="Arial" pitchFamily="34" charset="0"/>
              </a:rPr>
              <a:t>: Nhiệt giai bắt đầu bằng nhiệt độ 0 K gọi là “độ không tuyệt đối”. Các nhiệt độ trong nhiệt giai của Ken-vin đều có giá trị dương và mỗi độ chia trong nhiệt giai này cũng bằng mỗi độ chia trong nhiệt giai Xen-xi-út (Celsius</a:t>
            </a:r>
            <a:r>
              <a:rPr lang="en-US" sz="2800" dirty="0" smtClean="0">
                <a:solidFill>
                  <a:schemeClr val="bg1"/>
                </a:solidFill>
                <a:latin typeface="Arial" pitchFamily="34" charset="0"/>
                <a:cs typeface="Arial" pitchFamily="34" charset="0"/>
              </a:rPr>
              <a:t>).</a:t>
            </a:r>
          </a:p>
          <a:p>
            <a:pPr>
              <a:buFontTx/>
              <a:buChar char="-"/>
              <a:defRPr/>
            </a:pPr>
            <a:endParaRPr lang="en-US" sz="2800" dirty="0">
              <a:solidFill>
                <a:schemeClr val="bg1"/>
              </a:solidFill>
              <a:latin typeface="Arial" pitchFamily="34" charset="0"/>
              <a:cs typeface="Arial" pitchFamily="34" charset="0"/>
            </a:endParaRPr>
          </a:p>
          <a:p>
            <a:pPr>
              <a:defRPr/>
            </a:pPr>
            <a:endParaRPr lang="en-US" sz="2800" dirty="0">
              <a:solidFill>
                <a:schemeClr val="bg1"/>
              </a:solidFill>
              <a:latin typeface="Arial" pitchFamily="34" charset="0"/>
              <a:cs typeface="Arial" pitchFamily="34" charset="0"/>
            </a:endParaRPr>
          </a:p>
        </p:txBody>
      </p:sp>
      <p:sp>
        <p:nvSpPr>
          <p:cNvPr id="4" name="Title 1"/>
          <p:cNvSpPr txBox="1"/>
          <p:nvPr/>
        </p:nvSpPr>
        <p:spPr bwMode="auto">
          <a:xfrm>
            <a:off x="25667" y="76200"/>
            <a:ext cx="6115050" cy="860425"/>
          </a:xfrm>
          <a:prstGeom prst="rect">
            <a:avLst/>
          </a:prstGeom>
          <a:noFill/>
          <a:ln w="9525">
            <a:noFill/>
            <a:miter lim="800000"/>
          </a:ln>
        </p:spPr>
        <p:txBody>
          <a:bodyPr anchor="ctr"/>
          <a:lstStyle/>
          <a:p>
            <a:pPr>
              <a:defRPr/>
            </a:pPr>
            <a:r>
              <a:rPr lang="en-US" sz="2800" b="1" dirty="0">
                <a:solidFill>
                  <a:schemeClr val="bg1"/>
                </a:solidFill>
                <a:ea typeface="+mj-ea"/>
                <a:cs typeface="Times New Roman" panose="02020603050405020304" pitchFamily="18" charset="0"/>
              </a:rPr>
              <a:t>IV. “ĐỘ KHÔNG TUYỆT ĐỐI”</a:t>
            </a:r>
          </a:p>
        </p:txBody>
      </p:sp>
      <p:sp>
        <p:nvSpPr>
          <p:cNvPr id="5" name="Right Arrow 4"/>
          <p:cNvSpPr/>
          <p:nvPr/>
        </p:nvSpPr>
        <p:spPr>
          <a:xfrm>
            <a:off x="1030288" y="5727700"/>
            <a:ext cx="1092200" cy="596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225675" y="5360988"/>
            <a:ext cx="5813425" cy="12684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srgbClr val="002060"/>
                </a:solidFill>
                <a:cs typeface="Times New Roman" panose="02020603050405020304" pitchFamily="18" charset="0"/>
              </a:rPr>
              <a:t>Không </a:t>
            </a:r>
            <a:r>
              <a:rPr lang="vi-VN" sz="3200" b="1" dirty="0" err="1">
                <a:solidFill>
                  <a:srgbClr val="002060"/>
                </a:solidFill>
                <a:cs typeface="Times New Roman" panose="02020603050405020304" pitchFamily="18" charset="0"/>
              </a:rPr>
              <a:t>thể</a:t>
            </a:r>
            <a:r>
              <a:rPr lang="vi-VN" sz="3200" b="1" dirty="0">
                <a:solidFill>
                  <a:srgbClr val="002060"/>
                </a:solidFill>
                <a:cs typeface="Times New Roman" panose="02020603050405020304" pitchFamily="18" charset="0"/>
              </a:rPr>
              <a:t> </a:t>
            </a:r>
            <a:r>
              <a:rPr lang="vi-VN" sz="3200" b="1" dirty="0" err="1">
                <a:solidFill>
                  <a:srgbClr val="002060"/>
                </a:solidFill>
                <a:cs typeface="Times New Roman" panose="02020603050405020304" pitchFamily="18" charset="0"/>
              </a:rPr>
              <a:t>đạt</a:t>
            </a:r>
            <a:r>
              <a:rPr lang="vi-VN" sz="3200" b="1" dirty="0">
                <a:solidFill>
                  <a:srgbClr val="002060"/>
                </a:solidFill>
                <a:cs typeface="Times New Roman" panose="02020603050405020304" pitchFamily="18" charset="0"/>
              </a:rPr>
              <a:t> </a:t>
            </a:r>
            <a:r>
              <a:rPr lang="vi-VN" sz="3200" b="1" dirty="0" err="1">
                <a:solidFill>
                  <a:srgbClr val="002060"/>
                </a:solidFill>
                <a:cs typeface="Times New Roman" panose="02020603050405020304" pitchFamily="18" charset="0"/>
              </a:rPr>
              <a:t>tới</a:t>
            </a:r>
            <a:r>
              <a:rPr lang="vi-VN" sz="3200" b="1" dirty="0">
                <a:solidFill>
                  <a:srgbClr val="002060"/>
                </a:solidFill>
                <a:cs typeface="Times New Roman" panose="02020603050405020304" pitchFamily="18" charset="0"/>
              </a:rPr>
              <a:t> 0 K </a:t>
            </a:r>
            <a:r>
              <a:rPr lang="vi-VN" sz="3200" b="1" dirty="0" err="1">
                <a:solidFill>
                  <a:srgbClr val="002060"/>
                </a:solidFill>
                <a:cs typeface="Times New Roman" panose="02020603050405020304" pitchFamily="18" charset="0"/>
              </a:rPr>
              <a:t>và</a:t>
            </a:r>
            <a:r>
              <a:rPr lang="vi-VN" sz="3200" b="1" dirty="0">
                <a:solidFill>
                  <a:srgbClr val="002060"/>
                </a:solidFill>
                <a:cs typeface="Times New Roman" panose="02020603050405020304" pitchFamily="18" charset="0"/>
              </a:rPr>
              <a:t> 0 K </a:t>
            </a:r>
            <a:r>
              <a:rPr lang="vi-VN" sz="3200" b="1" dirty="0" err="1">
                <a:solidFill>
                  <a:srgbClr val="002060"/>
                </a:solidFill>
                <a:cs typeface="Times New Roman" panose="02020603050405020304" pitchFamily="18" charset="0"/>
              </a:rPr>
              <a:t>được</a:t>
            </a:r>
            <a:r>
              <a:rPr lang="vi-VN" sz="3200" b="1" dirty="0">
                <a:solidFill>
                  <a:srgbClr val="002060"/>
                </a:solidFill>
                <a:cs typeface="Times New Roman" panose="02020603050405020304" pitchFamily="18" charset="0"/>
              </a:rPr>
              <a:t> </a:t>
            </a:r>
            <a:r>
              <a:rPr lang="vi-VN" sz="3200" b="1" dirty="0" err="1">
                <a:solidFill>
                  <a:srgbClr val="002060"/>
                </a:solidFill>
                <a:cs typeface="Times New Roman" panose="02020603050405020304" pitchFamily="18" charset="0"/>
              </a:rPr>
              <a:t>gọi</a:t>
            </a:r>
            <a:r>
              <a:rPr lang="vi-VN" sz="3200" b="1" dirty="0">
                <a:solidFill>
                  <a:srgbClr val="002060"/>
                </a:solidFill>
                <a:cs typeface="Times New Roman" panose="02020603050405020304" pitchFamily="18" charset="0"/>
              </a:rPr>
              <a:t> </a:t>
            </a:r>
            <a:r>
              <a:rPr lang="vi-VN" sz="3200" b="1" dirty="0" err="1">
                <a:solidFill>
                  <a:srgbClr val="002060"/>
                </a:solidFill>
                <a:cs typeface="Times New Roman" panose="02020603050405020304" pitchFamily="18" charset="0"/>
              </a:rPr>
              <a:t>là</a:t>
            </a:r>
            <a:r>
              <a:rPr lang="vi-VN" sz="3200" b="1" dirty="0">
                <a:solidFill>
                  <a:srgbClr val="002060"/>
                </a:solidFill>
                <a:cs typeface="Times New Roman" panose="02020603050405020304" pitchFamily="18" charset="0"/>
              </a:rPr>
              <a:t> </a:t>
            </a:r>
            <a:r>
              <a:rPr lang="vi-VN" sz="3200" b="1" dirty="0" err="1">
                <a:solidFill>
                  <a:srgbClr val="002060"/>
                </a:solidFill>
                <a:cs typeface="Times New Roman" panose="02020603050405020304" pitchFamily="18" charset="0"/>
              </a:rPr>
              <a:t>độ</a:t>
            </a:r>
            <a:r>
              <a:rPr lang="vi-VN" sz="3200" b="1" dirty="0">
                <a:solidFill>
                  <a:srgbClr val="002060"/>
                </a:solidFill>
                <a:cs typeface="Times New Roman" panose="02020603050405020304" pitchFamily="18" charset="0"/>
              </a:rPr>
              <a:t> không </a:t>
            </a:r>
            <a:r>
              <a:rPr lang="vi-VN" sz="3200" b="1" dirty="0" err="1">
                <a:solidFill>
                  <a:srgbClr val="002060"/>
                </a:solidFill>
                <a:cs typeface="Times New Roman" panose="02020603050405020304" pitchFamily="18" charset="0"/>
              </a:rPr>
              <a:t>tuyệt</a:t>
            </a:r>
            <a:r>
              <a:rPr lang="vi-VN" sz="3200" b="1" dirty="0">
                <a:solidFill>
                  <a:srgbClr val="002060"/>
                </a:solidFill>
                <a:cs typeface="Times New Roman" panose="02020603050405020304" pitchFamily="18" charset="0"/>
              </a:rPr>
              <a:t> </a:t>
            </a:r>
            <a:r>
              <a:rPr lang="vi-VN" sz="3200" b="1" dirty="0" err="1">
                <a:solidFill>
                  <a:srgbClr val="002060"/>
                </a:solidFill>
                <a:cs typeface="Times New Roman" panose="02020603050405020304" pitchFamily="18" charset="0"/>
              </a:rPr>
              <a:t>đối</a:t>
            </a:r>
            <a:r>
              <a:rPr lang="vi-VN" sz="3200" b="1" dirty="0">
                <a:solidFill>
                  <a:srgbClr val="002060"/>
                </a:solidFill>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143000" y="0"/>
            <a:ext cx="7239000" cy="1200150"/>
          </a:xfrm>
          <a:prstGeom prst="rect">
            <a:avLst/>
          </a:prstGeom>
          <a:solidFill>
            <a:schemeClr val="accent2">
              <a:lumMod val="40000"/>
              <a:lumOff val="60000"/>
            </a:schemeClr>
          </a:solidFill>
          <a:ln w="47625">
            <a:solidFill>
              <a:schemeClr val="tx1"/>
            </a:solidFill>
          </a:ln>
        </p:spPr>
        <p:txBody>
          <a:bodyPr>
            <a:spAutoFit/>
          </a:bodyPr>
          <a:lstStyle/>
          <a:p>
            <a:pPr>
              <a:defRPr/>
            </a:pPr>
            <a:r>
              <a:rPr lang="en-US" sz="3600" dirty="0">
                <a:solidFill>
                  <a:schemeClr val="bg1"/>
                </a:solidFill>
                <a:cs typeface="Times New Roman" panose="02020603050405020304" pitchFamily="18" charset="0"/>
              </a:rPr>
              <a:t>Phương trình trạng thái khí lí tưởng</a:t>
            </a:r>
          </a:p>
          <a:p>
            <a:pPr algn="ctr">
              <a:defRPr/>
            </a:pPr>
            <a:r>
              <a:rPr lang="en-US" sz="3600" dirty="0">
                <a:solidFill>
                  <a:schemeClr val="bg1"/>
                </a:solidFill>
                <a:cs typeface="Times New Roman" panose="02020603050405020304" pitchFamily="18" charset="0"/>
              </a:rPr>
              <a:t>m=const</a:t>
            </a:r>
          </a:p>
        </p:txBody>
      </p:sp>
      <p:grpSp>
        <p:nvGrpSpPr>
          <p:cNvPr id="53251" name="Group 4"/>
          <p:cNvGrpSpPr>
            <a:grpSpLocks/>
          </p:cNvGrpSpPr>
          <p:nvPr/>
        </p:nvGrpSpPr>
        <p:grpSpPr bwMode="auto">
          <a:xfrm>
            <a:off x="3048000" y="1219200"/>
            <a:ext cx="3505200" cy="1344613"/>
            <a:chOff x="2976" y="3168"/>
            <a:chExt cx="2112" cy="912"/>
          </a:xfrm>
        </p:grpSpPr>
        <p:grpSp>
          <p:nvGrpSpPr>
            <p:cNvPr id="53256" name="Group 7"/>
            <p:cNvGrpSpPr>
              <a:grpSpLocks/>
            </p:cNvGrpSpPr>
            <p:nvPr/>
          </p:nvGrpSpPr>
          <p:grpSpPr bwMode="auto">
            <a:xfrm>
              <a:off x="3264" y="3264"/>
              <a:ext cx="1584" cy="678"/>
              <a:chOff x="3264" y="3264"/>
              <a:chExt cx="1584" cy="678"/>
            </a:xfrm>
          </p:grpSpPr>
          <p:sp>
            <p:nvSpPr>
              <p:cNvPr id="53258" name="Text Box 6"/>
              <p:cNvSpPr txBox="1">
                <a:spLocks noChangeArrowheads="1"/>
              </p:cNvSpPr>
              <p:nvPr/>
            </p:nvSpPr>
            <p:spPr bwMode="auto">
              <a:xfrm>
                <a:off x="3264" y="3264"/>
                <a:ext cx="72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t>p</a:t>
                </a:r>
                <a:r>
                  <a:rPr lang="en-US" sz="2400" b="1" baseline="-25000" dirty="0"/>
                  <a:t>1</a:t>
                </a:r>
                <a:r>
                  <a:rPr lang="en-US" sz="2400" b="1" dirty="0"/>
                  <a:t>V</a:t>
                </a:r>
                <a:r>
                  <a:rPr lang="en-US" sz="2400" b="1" baseline="-25000" dirty="0"/>
                  <a:t>1</a:t>
                </a:r>
                <a:endParaRPr lang="en-US" sz="2400" b="1" dirty="0"/>
              </a:p>
            </p:txBody>
          </p:sp>
          <p:sp>
            <p:nvSpPr>
              <p:cNvPr id="53259" name="Text Box 7"/>
              <p:cNvSpPr txBox="1">
                <a:spLocks noChangeArrowheads="1"/>
              </p:cNvSpPr>
              <p:nvPr/>
            </p:nvSpPr>
            <p:spPr bwMode="auto">
              <a:xfrm>
                <a:off x="4176" y="3264"/>
                <a:ext cx="672"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t>p</a:t>
                </a:r>
                <a:r>
                  <a:rPr lang="en-US" sz="2400" b="1" baseline="-25000"/>
                  <a:t>2</a:t>
                </a:r>
                <a:r>
                  <a:rPr lang="en-US" sz="2400" b="1"/>
                  <a:t>V</a:t>
                </a:r>
                <a:r>
                  <a:rPr lang="en-US" sz="2400" b="1" baseline="-25000"/>
                  <a:t>2</a:t>
                </a:r>
                <a:endParaRPr lang="en-US" sz="2400" b="1"/>
              </a:p>
            </p:txBody>
          </p:sp>
          <p:sp>
            <p:nvSpPr>
              <p:cNvPr id="53260" name="Text Box 8"/>
              <p:cNvSpPr txBox="1">
                <a:spLocks noChangeArrowheads="1"/>
              </p:cNvSpPr>
              <p:nvPr/>
            </p:nvSpPr>
            <p:spPr bwMode="auto">
              <a:xfrm>
                <a:off x="4272" y="3629"/>
                <a:ext cx="48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t>T</a:t>
                </a:r>
                <a:r>
                  <a:rPr lang="en-US" sz="2400" b="1" baseline="-25000"/>
                  <a:t>2</a:t>
                </a:r>
                <a:endParaRPr lang="en-US" sz="2400" b="1"/>
              </a:p>
            </p:txBody>
          </p:sp>
          <p:sp>
            <p:nvSpPr>
              <p:cNvPr id="53261" name="Line 9"/>
              <p:cNvSpPr>
                <a:spLocks noChangeShapeType="1"/>
              </p:cNvSpPr>
              <p:nvPr/>
            </p:nvSpPr>
            <p:spPr bwMode="auto">
              <a:xfrm flipV="1">
                <a:off x="4176" y="3648"/>
                <a:ext cx="67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2" name="Text Box 10"/>
              <p:cNvSpPr txBox="1">
                <a:spLocks noChangeArrowheads="1"/>
              </p:cNvSpPr>
              <p:nvPr/>
            </p:nvSpPr>
            <p:spPr bwMode="auto">
              <a:xfrm>
                <a:off x="3408" y="3600"/>
                <a:ext cx="48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t>T</a:t>
                </a:r>
                <a:r>
                  <a:rPr lang="en-US" sz="2400" b="1" baseline="-25000"/>
                  <a:t>1</a:t>
                </a:r>
                <a:endParaRPr lang="en-US" sz="2400" b="1"/>
              </a:p>
            </p:txBody>
          </p:sp>
          <p:sp>
            <p:nvSpPr>
              <p:cNvPr id="53263" name="Line 11"/>
              <p:cNvSpPr>
                <a:spLocks noChangeShapeType="1"/>
              </p:cNvSpPr>
              <p:nvPr/>
            </p:nvSpPr>
            <p:spPr bwMode="auto">
              <a:xfrm>
                <a:off x="3264" y="3639"/>
                <a:ext cx="624" cy="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Text Box 12"/>
              <p:cNvSpPr txBox="1">
                <a:spLocks noChangeArrowheads="1"/>
              </p:cNvSpPr>
              <p:nvPr/>
            </p:nvSpPr>
            <p:spPr bwMode="auto">
              <a:xfrm>
                <a:off x="3936" y="3504"/>
                <a:ext cx="28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latin typeface="Calibri" pitchFamily="34" charset="0"/>
                  </a:rPr>
                  <a:t>=</a:t>
                </a:r>
              </a:p>
            </p:txBody>
          </p:sp>
        </p:grpSp>
        <p:sp>
          <p:nvSpPr>
            <p:cNvPr id="53257" name="Rectangle 13"/>
            <p:cNvSpPr>
              <a:spLocks noChangeArrowheads="1"/>
            </p:cNvSpPr>
            <p:nvPr/>
          </p:nvSpPr>
          <p:spPr bwMode="auto">
            <a:xfrm>
              <a:off x="2976" y="3168"/>
              <a:ext cx="2112" cy="9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libri" pitchFamily="34" charset="0"/>
              </a:endParaRPr>
            </a:p>
          </p:txBody>
        </p:sp>
      </p:grpSp>
      <p:graphicFrame>
        <p:nvGraphicFramePr>
          <p:cNvPr id="18" name="Table 17"/>
          <p:cNvGraphicFramePr>
            <a:graphicFrameLocks noGrp="1"/>
          </p:cNvGraphicFramePr>
          <p:nvPr/>
        </p:nvGraphicFramePr>
        <p:xfrm>
          <a:off x="440130" y="2985803"/>
          <a:ext cx="8425542" cy="3620277"/>
        </p:xfrm>
        <a:graphic>
          <a:graphicData uri="http://schemas.openxmlformats.org/drawingml/2006/table">
            <a:tbl>
              <a:tblPr firstRow="1" bandRow="1">
                <a:tableStyleId>{5940675A-B579-460E-94D1-54222C63F5DA}</a:tableStyleId>
              </a:tblPr>
              <a:tblGrid>
                <a:gridCol w="2808514"/>
                <a:gridCol w="2808514"/>
                <a:gridCol w="2808514"/>
              </a:tblGrid>
              <a:tr h="1019260">
                <a:tc>
                  <a:txBody>
                    <a:bodyPr/>
                    <a:lstStyle/>
                    <a:p>
                      <a:pPr algn="ctr"/>
                      <a:r>
                        <a:rPr lang="en-US" sz="2800" dirty="0" smtClean="0">
                          <a:latin typeface="Times New Roman" panose="02020603050405020304" pitchFamily="18" charset="0"/>
                          <a:cs typeface="Times New Roman" panose="02020603050405020304" pitchFamily="18" charset="0"/>
                        </a:rPr>
                        <a:t>T=const</a:t>
                      </a: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smtClean="0">
                          <a:latin typeface="Times New Roman" panose="02020603050405020304" pitchFamily="18" charset="0"/>
                          <a:cs typeface="Times New Roman" panose="02020603050405020304" pitchFamily="18" charset="0"/>
                        </a:rPr>
                        <a:t>V=const</a:t>
                      </a: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2800" dirty="0" smtClean="0">
                          <a:latin typeface="Times New Roman" panose="02020603050405020304" pitchFamily="18" charset="0"/>
                          <a:cs typeface="Times New Roman" panose="02020603050405020304" pitchFamily="18" charset="0"/>
                        </a:rPr>
                        <a:t>p=const</a:t>
                      </a: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601017">
                <a:tc>
                  <a:txBody>
                    <a:bodyPr/>
                    <a:lstStyle/>
                    <a:p>
                      <a:pPr algn="ct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pV</a:t>
                      </a:r>
                      <a:r>
                        <a:rPr lang="en-US" sz="2800" baseline="0" dirty="0" smtClean="0">
                          <a:latin typeface="Times New Roman" panose="02020603050405020304" pitchFamily="18" charset="0"/>
                          <a:cs typeface="Times New Roman" panose="02020603050405020304" pitchFamily="18" charset="0"/>
                        </a:rPr>
                        <a:t> = const</a:t>
                      </a:r>
                    </a:p>
                    <a:p>
                      <a:pPr algn="ctr"/>
                      <a:endParaRPr lang="en-US" sz="2800" baseline="0" dirty="0" smtClean="0">
                        <a:latin typeface="Times New Roman" panose="02020603050405020304" pitchFamily="18" charset="0"/>
                        <a:cs typeface="Times New Roman" panose="02020603050405020304" pitchFamily="18" charset="0"/>
                      </a:endParaRPr>
                    </a:p>
                    <a:p>
                      <a:pPr algn="ctr"/>
                      <a:endParaRPr lang="en-US" sz="2800" baseline="0" dirty="0" smtClean="0">
                        <a:latin typeface="Times New Roman" panose="02020603050405020304" pitchFamily="18" charset="0"/>
                        <a:cs typeface="Times New Roman" panose="02020603050405020304" pitchFamily="18" charset="0"/>
                      </a:endParaRPr>
                    </a:p>
                    <a:p>
                      <a:pPr algn="ctr"/>
                      <a:r>
                        <a:rPr lang="en-US" sz="2800" baseline="0" dirty="0" smtClean="0">
                          <a:latin typeface="Times New Roman" panose="02020603050405020304" pitchFamily="18" charset="0"/>
                          <a:cs typeface="Times New Roman" panose="02020603050405020304" pitchFamily="18" charset="0"/>
                        </a:rPr>
                        <a:t>Hay p</a:t>
                      </a:r>
                      <a:r>
                        <a:rPr lang="en-US" sz="2800" baseline="-25000" dirty="0" smtClean="0">
                          <a:latin typeface="Times New Roman" panose="02020603050405020304" pitchFamily="18" charset="0"/>
                          <a:cs typeface="Times New Roman" panose="02020603050405020304" pitchFamily="18" charset="0"/>
                        </a:rPr>
                        <a:t>1</a:t>
                      </a:r>
                      <a:r>
                        <a:rPr lang="en-US" sz="2800" baseline="0" dirty="0" smtClean="0">
                          <a:latin typeface="Times New Roman" panose="02020603050405020304" pitchFamily="18" charset="0"/>
                          <a:cs typeface="Times New Roman" panose="02020603050405020304" pitchFamily="18" charset="0"/>
                        </a:rPr>
                        <a:t>V</a:t>
                      </a:r>
                      <a:r>
                        <a:rPr lang="en-US" sz="2800" baseline="-25000" dirty="0" smtClean="0">
                          <a:latin typeface="Times New Roman" panose="02020603050405020304" pitchFamily="18" charset="0"/>
                          <a:cs typeface="Times New Roman" panose="02020603050405020304" pitchFamily="18" charset="0"/>
                        </a:rPr>
                        <a:t>1</a:t>
                      </a:r>
                      <a:r>
                        <a:rPr lang="en-US" sz="2800" baseline="0" dirty="0" smtClean="0">
                          <a:latin typeface="Times New Roman" panose="02020603050405020304" pitchFamily="18" charset="0"/>
                          <a:cs typeface="Times New Roman" panose="02020603050405020304" pitchFamily="18" charset="0"/>
                        </a:rPr>
                        <a:t>=p</a:t>
                      </a:r>
                      <a:r>
                        <a:rPr lang="en-US" sz="2800" baseline="-25000" dirty="0" smtClean="0">
                          <a:latin typeface="Times New Roman" panose="02020603050405020304" pitchFamily="18" charset="0"/>
                          <a:cs typeface="Times New Roman" panose="02020603050405020304" pitchFamily="18" charset="0"/>
                        </a:rPr>
                        <a:t>2</a:t>
                      </a:r>
                      <a:r>
                        <a:rPr lang="en-US" sz="2800" baseline="0" dirty="0" smtClean="0">
                          <a:latin typeface="Times New Roman" panose="02020603050405020304" pitchFamily="18" charset="0"/>
                          <a:cs typeface="Times New Roman" panose="02020603050405020304" pitchFamily="18" charset="0"/>
                        </a:rPr>
                        <a:t>V</a:t>
                      </a:r>
                      <a:r>
                        <a:rPr lang="en-US" sz="2800" baseline="-25000" dirty="0" smtClean="0">
                          <a:latin typeface="Times New Roman" panose="02020603050405020304" pitchFamily="18" charset="0"/>
                          <a:cs typeface="Times New Roman" panose="02020603050405020304" pitchFamily="18" charset="0"/>
                        </a:rPr>
                        <a:t>2</a:t>
                      </a:r>
                      <a:endParaRPr lang="en-US" sz="2800" baseline="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326" t="-41686" r="-100489" b="-468"/>
                      </a:stretch>
                    </a:blipFill>
                  </a:tcPr>
                </a:tc>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000" t="-41686" r="-325" b="-468"/>
                      </a:stretch>
                    </a:blipFill>
                  </a:tcPr>
                </a:tc>
              </a:tr>
            </a:tbl>
          </a:graphicData>
        </a:graphic>
      </p:graphicFrame>
      <p:cxnSp>
        <p:nvCxnSpPr>
          <p:cNvPr id="22" name="Straight Arrow Connector 21"/>
          <p:cNvCxnSpPr/>
          <p:nvPr/>
        </p:nvCxnSpPr>
        <p:spPr>
          <a:xfrm flipH="1">
            <a:off x="1931988" y="2622550"/>
            <a:ext cx="2833687" cy="390525"/>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3257" idx="2"/>
          </p:cNvCxnSpPr>
          <p:nvPr/>
        </p:nvCxnSpPr>
        <p:spPr>
          <a:xfrm rot="5400000">
            <a:off x="4572000" y="2757488"/>
            <a:ext cx="422275" cy="34925"/>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40275" y="2638425"/>
            <a:ext cx="2733675" cy="347663"/>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9"/>
          <p:cNvSpPr>
            <a:spLocks noGrp="1"/>
          </p:cNvSpPr>
          <p:nvPr>
            <p:ph idx="1"/>
          </p:nvPr>
        </p:nvSpPr>
        <p:spPr>
          <a:xfrm>
            <a:off x="465138" y="1504950"/>
            <a:ext cx="8229600" cy="4525963"/>
          </a:xfrm>
        </p:spPr>
        <p:txBody>
          <a:bodyPr/>
          <a:lstStyle/>
          <a:p>
            <a:pPr algn="just" eaLnBrk="1" hangingPunct="1">
              <a:buFontTx/>
              <a:buNone/>
            </a:pPr>
            <a:r>
              <a:rPr lang="en-US" dirty="0" smtClean="0">
                <a:cs typeface="Times New Roman" pitchFamily="18" charset="0"/>
              </a:rPr>
              <a:t>	</a:t>
            </a:r>
            <a:r>
              <a:rPr lang="en-US" b="1" u="sng" dirty="0" smtClean="0">
                <a:cs typeface="Times New Roman" pitchFamily="18" charset="0"/>
              </a:rPr>
              <a:t>CÂU 1</a:t>
            </a:r>
            <a:r>
              <a:rPr lang="en-US" b="1" dirty="0" smtClean="0">
                <a:cs typeface="Times New Roman" pitchFamily="18" charset="0"/>
              </a:rPr>
              <a:t>: </a:t>
            </a:r>
            <a:r>
              <a:rPr lang="en-US" b="1" dirty="0" err="1" smtClean="0">
                <a:cs typeface="Times New Roman" pitchFamily="18" charset="0"/>
              </a:rPr>
              <a:t>Đối</a:t>
            </a:r>
            <a:r>
              <a:rPr lang="en-US" b="1" dirty="0" smtClean="0">
                <a:cs typeface="Times New Roman" pitchFamily="18" charset="0"/>
              </a:rPr>
              <a:t> </a:t>
            </a:r>
            <a:r>
              <a:rPr lang="en-US" b="1" dirty="0" err="1" smtClean="0">
                <a:cs typeface="Times New Roman" pitchFamily="18" charset="0"/>
              </a:rPr>
              <a:t>với</a:t>
            </a:r>
            <a:r>
              <a:rPr lang="en-US" b="1" dirty="0" smtClean="0">
                <a:cs typeface="Times New Roman" pitchFamily="18" charset="0"/>
              </a:rPr>
              <a:t> </a:t>
            </a:r>
            <a:r>
              <a:rPr lang="en-US" b="1" dirty="0" err="1" smtClean="0">
                <a:cs typeface="Times New Roman" pitchFamily="18" charset="0"/>
              </a:rPr>
              <a:t>một</a:t>
            </a:r>
            <a:r>
              <a:rPr lang="en-US" b="1" dirty="0" smtClean="0">
                <a:cs typeface="Times New Roman" pitchFamily="18" charset="0"/>
              </a:rPr>
              <a:t> </a:t>
            </a:r>
            <a:r>
              <a:rPr lang="en-US" b="1" dirty="0" err="1" smtClean="0">
                <a:cs typeface="Times New Roman" pitchFamily="18" charset="0"/>
              </a:rPr>
              <a:t>lượng</a:t>
            </a:r>
            <a:r>
              <a:rPr lang="en-US" b="1" dirty="0" smtClean="0">
                <a:cs typeface="Times New Roman" pitchFamily="18" charset="0"/>
              </a:rPr>
              <a:t> </a:t>
            </a:r>
            <a:r>
              <a:rPr lang="en-US" b="1" dirty="0" err="1" smtClean="0">
                <a:cs typeface="Times New Roman" pitchFamily="18" charset="0"/>
              </a:rPr>
              <a:t>khí</a:t>
            </a:r>
            <a:r>
              <a:rPr lang="en-US" b="1" dirty="0" smtClean="0">
                <a:cs typeface="Times New Roman" pitchFamily="18" charset="0"/>
              </a:rPr>
              <a:t> </a:t>
            </a:r>
            <a:r>
              <a:rPr lang="en-US" b="1" dirty="0" err="1" smtClean="0">
                <a:cs typeface="Times New Roman" pitchFamily="18" charset="0"/>
              </a:rPr>
              <a:t>xác</a:t>
            </a:r>
            <a:r>
              <a:rPr lang="en-US" b="1" dirty="0" smtClean="0">
                <a:cs typeface="Times New Roman" pitchFamily="18" charset="0"/>
              </a:rPr>
              <a:t> </a:t>
            </a:r>
            <a:r>
              <a:rPr lang="en-US" b="1" dirty="0" err="1" smtClean="0">
                <a:cs typeface="Times New Roman" pitchFamily="18" charset="0"/>
              </a:rPr>
              <a:t>định</a:t>
            </a:r>
            <a:r>
              <a:rPr lang="en-US" b="1" dirty="0" smtClean="0">
                <a:cs typeface="Times New Roman" pitchFamily="18" charset="0"/>
              </a:rPr>
              <a:t> </a:t>
            </a:r>
            <a:r>
              <a:rPr lang="en-US" b="1" dirty="0" err="1" smtClean="0">
                <a:cs typeface="Times New Roman" pitchFamily="18" charset="0"/>
              </a:rPr>
              <a:t>thì</a:t>
            </a:r>
            <a:r>
              <a:rPr lang="en-US" b="1" dirty="0" smtClean="0">
                <a:cs typeface="Times New Roman" pitchFamily="18" charset="0"/>
              </a:rPr>
              <a:t> </a:t>
            </a:r>
            <a:r>
              <a:rPr lang="en-US" b="1" dirty="0" err="1" smtClean="0">
                <a:cs typeface="Times New Roman" pitchFamily="18" charset="0"/>
              </a:rPr>
              <a:t>quá</a:t>
            </a:r>
            <a:r>
              <a:rPr lang="en-US" b="1" dirty="0" smtClean="0">
                <a:cs typeface="Times New Roman" pitchFamily="18" charset="0"/>
              </a:rPr>
              <a:t> </a:t>
            </a:r>
            <a:r>
              <a:rPr lang="en-US" b="1" dirty="0" err="1" smtClean="0">
                <a:cs typeface="Times New Roman" pitchFamily="18" charset="0"/>
              </a:rPr>
              <a:t>trình</a:t>
            </a:r>
            <a:r>
              <a:rPr lang="en-US" b="1" dirty="0" smtClean="0">
                <a:cs typeface="Times New Roman" pitchFamily="18" charset="0"/>
              </a:rPr>
              <a:t> </a:t>
            </a:r>
            <a:r>
              <a:rPr lang="en-US" b="1" dirty="0" err="1" smtClean="0">
                <a:cs typeface="Times New Roman" pitchFamily="18" charset="0"/>
              </a:rPr>
              <a:t>nào</a:t>
            </a:r>
            <a:r>
              <a:rPr lang="en-US" b="1" dirty="0" smtClean="0">
                <a:cs typeface="Times New Roman" pitchFamily="18" charset="0"/>
              </a:rPr>
              <a:t> </a:t>
            </a:r>
            <a:r>
              <a:rPr lang="en-US" b="1" dirty="0" err="1" smtClean="0">
                <a:cs typeface="Times New Roman" pitchFamily="18" charset="0"/>
              </a:rPr>
              <a:t>là</a:t>
            </a:r>
            <a:r>
              <a:rPr lang="en-US" b="1" dirty="0" smtClean="0">
                <a:cs typeface="Times New Roman" pitchFamily="18" charset="0"/>
              </a:rPr>
              <a:t> </a:t>
            </a:r>
            <a:r>
              <a:rPr lang="en-US" b="1" dirty="0" err="1" smtClean="0">
                <a:cs typeface="Times New Roman" pitchFamily="18" charset="0"/>
              </a:rPr>
              <a:t>đẳng</a:t>
            </a:r>
            <a:r>
              <a:rPr lang="en-US" b="1" dirty="0" smtClean="0">
                <a:cs typeface="Times New Roman" pitchFamily="18" charset="0"/>
              </a:rPr>
              <a:t> </a:t>
            </a:r>
            <a:r>
              <a:rPr lang="en-US" b="1" dirty="0" err="1" smtClean="0">
                <a:cs typeface="Times New Roman" pitchFamily="18" charset="0"/>
              </a:rPr>
              <a:t>áp</a:t>
            </a:r>
            <a:r>
              <a:rPr lang="en-US" b="1" dirty="0" smtClean="0">
                <a:cs typeface="Times New Roman" pitchFamily="18" charset="0"/>
              </a:rPr>
              <a:t>?</a:t>
            </a:r>
          </a:p>
          <a:p>
            <a:pPr algn="just" eaLnBrk="1" hangingPunct="1">
              <a:buFontTx/>
              <a:buNone/>
            </a:pPr>
            <a:r>
              <a:rPr lang="en-US" dirty="0" smtClean="0">
                <a:cs typeface="Times New Roman" pitchFamily="18" charset="0"/>
              </a:rPr>
              <a:t>	A.	</a:t>
            </a:r>
            <a:r>
              <a:rPr lang="en-US" dirty="0" err="1" smtClean="0">
                <a:cs typeface="Times New Roman" pitchFamily="18" charset="0"/>
              </a:rPr>
              <a:t>Nhiệt</a:t>
            </a:r>
            <a:r>
              <a:rPr lang="en-US" dirty="0" smtClean="0">
                <a:cs typeface="Times New Roman" pitchFamily="18" charset="0"/>
              </a:rPr>
              <a:t> </a:t>
            </a:r>
            <a:r>
              <a:rPr lang="en-US" dirty="0" err="1" smtClean="0">
                <a:cs typeface="Times New Roman" pitchFamily="18" charset="0"/>
              </a:rPr>
              <a:t>độ</a:t>
            </a:r>
            <a:r>
              <a:rPr lang="en-US" dirty="0" smtClean="0">
                <a:cs typeface="Times New Roman" pitchFamily="18" charset="0"/>
              </a:rPr>
              <a:t> </a:t>
            </a:r>
            <a:r>
              <a:rPr lang="en-US" dirty="0" err="1" smtClean="0">
                <a:cs typeface="Times New Roman" pitchFamily="18" charset="0"/>
              </a:rPr>
              <a:t>không</a:t>
            </a:r>
            <a:r>
              <a:rPr lang="en-US" dirty="0" smtClean="0">
                <a:cs typeface="Times New Roman" pitchFamily="18" charset="0"/>
              </a:rPr>
              <a:t> </a:t>
            </a:r>
            <a:r>
              <a:rPr lang="en-US" dirty="0" err="1" smtClean="0">
                <a:cs typeface="Times New Roman" pitchFamily="18" charset="0"/>
              </a:rPr>
              <a:t>đổi</a:t>
            </a:r>
            <a:r>
              <a:rPr lang="en-US" dirty="0" smtClean="0">
                <a:cs typeface="Times New Roman" pitchFamily="18" charset="0"/>
              </a:rPr>
              <a:t>, </a:t>
            </a:r>
            <a:r>
              <a:rPr lang="en-US" dirty="0" err="1" smtClean="0">
                <a:cs typeface="Times New Roman" pitchFamily="18" charset="0"/>
              </a:rPr>
              <a:t>thể</a:t>
            </a:r>
            <a:r>
              <a:rPr lang="en-US" dirty="0" smtClean="0">
                <a:cs typeface="Times New Roman" pitchFamily="18" charset="0"/>
              </a:rPr>
              <a:t> </a:t>
            </a:r>
            <a:r>
              <a:rPr lang="en-US" dirty="0" err="1" smtClean="0">
                <a:cs typeface="Times New Roman" pitchFamily="18" charset="0"/>
              </a:rPr>
              <a:t>tích</a:t>
            </a:r>
            <a:r>
              <a:rPr lang="en-US" dirty="0" smtClean="0">
                <a:cs typeface="Times New Roman" pitchFamily="18" charset="0"/>
              </a:rPr>
              <a:t> </a:t>
            </a:r>
            <a:r>
              <a:rPr lang="en-US" dirty="0" err="1" smtClean="0">
                <a:cs typeface="Times New Roman" pitchFamily="18" charset="0"/>
              </a:rPr>
              <a:t>tăng</a:t>
            </a:r>
            <a:endParaRPr lang="en-US" dirty="0" smtClean="0">
              <a:cs typeface="Times New Roman" pitchFamily="18" charset="0"/>
            </a:endParaRPr>
          </a:p>
          <a:p>
            <a:pPr algn="just" eaLnBrk="1" hangingPunct="1">
              <a:buFontTx/>
              <a:buNone/>
            </a:pPr>
            <a:r>
              <a:rPr lang="en-US" dirty="0" smtClean="0">
                <a:cs typeface="Times New Roman" pitchFamily="18" charset="0"/>
              </a:rPr>
              <a:t>	B. 	</a:t>
            </a:r>
            <a:r>
              <a:rPr lang="en-US" dirty="0" err="1" smtClean="0">
                <a:cs typeface="Times New Roman" pitchFamily="18" charset="0"/>
              </a:rPr>
              <a:t>Nhiệt</a:t>
            </a:r>
            <a:r>
              <a:rPr lang="en-US" dirty="0" smtClean="0">
                <a:cs typeface="Times New Roman" pitchFamily="18" charset="0"/>
              </a:rPr>
              <a:t> </a:t>
            </a:r>
            <a:r>
              <a:rPr lang="en-US" dirty="0" err="1" smtClean="0">
                <a:cs typeface="Times New Roman" pitchFamily="18" charset="0"/>
              </a:rPr>
              <a:t>độ</a:t>
            </a:r>
            <a:r>
              <a:rPr lang="en-US" dirty="0" smtClean="0">
                <a:cs typeface="Times New Roman" pitchFamily="18" charset="0"/>
              </a:rPr>
              <a:t> </a:t>
            </a:r>
            <a:r>
              <a:rPr lang="en-US" dirty="0" err="1" smtClean="0">
                <a:cs typeface="Times New Roman" pitchFamily="18" charset="0"/>
              </a:rPr>
              <a:t>không</a:t>
            </a:r>
            <a:r>
              <a:rPr lang="en-US" dirty="0" smtClean="0">
                <a:cs typeface="Times New Roman" pitchFamily="18" charset="0"/>
              </a:rPr>
              <a:t> </a:t>
            </a:r>
            <a:r>
              <a:rPr lang="en-US" dirty="0" err="1" smtClean="0">
                <a:cs typeface="Times New Roman" pitchFamily="18" charset="0"/>
              </a:rPr>
              <a:t>đổi</a:t>
            </a:r>
            <a:r>
              <a:rPr lang="en-US" dirty="0" smtClean="0">
                <a:cs typeface="Times New Roman" pitchFamily="18" charset="0"/>
              </a:rPr>
              <a:t>, </a:t>
            </a:r>
            <a:r>
              <a:rPr lang="en-US" dirty="0" err="1" smtClean="0">
                <a:cs typeface="Times New Roman" pitchFamily="18" charset="0"/>
              </a:rPr>
              <a:t>thể</a:t>
            </a:r>
            <a:r>
              <a:rPr lang="en-US" dirty="0" smtClean="0">
                <a:cs typeface="Times New Roman" pitchFamily="18" charset="0"/>
              </a:rPr>
              <a:t> </a:t>
            </a:r>
            <a:r>
              <a:rPr lang="en-US" dirty="0" err="1" smtClean="0">
                <a:cs typeface="Times New Roman" pitchFamily="18" charset="0"/>
              </a:rPr>
              <a:t>tích</a:t>
            </a:r>
            <a:r>
              <a:rPr lang="en-US" dirty="0" smtClean="0">
                <a:cs typeface="Times New Roman" pitchFamily="18" charset="0"/>
              </a:rPr>
              <a:t> </a:t>
            </a:r>
            <a:r>
              <a:rPr lang="en-US" dirty="0" err="1" smtClean="0">
                <a:cs typeface="Times New Roman" pitchFamily="18" charset="0"/>
              </a:rPr>
              <a:t>giảm</a:t>
            </a:r>
            <a:endParaRPr lang="en-US" dirty="0" smtClean="0">
              <a:cs typeface="Times New Roman" pitchFamily="18" charset="0"/>
            </a:endParaRPr>
          </a:p>
          <a:p>
            <a:pPr algn="just" eaLnBrk="1" hangingPunct="1">
              <a:buFontTx/>
              <a:buNone/>
            </a:pPr>
            <a:r>
              <a:rPr lang="en-US" dirty="0" smtClean="0">
                <a:cs typeface="Times New Roman" pitchFamily="18" charset="0"/>
              </a:rPr>
              <a:t>	C.	</a:t>
            </a:r>
            <a:r>
              <a:rPr lang="en-US" dirty="0" err="1" smtClean="0">
                <a:cs typeface="Times New Roman" pitchFamily="18" charset="0"/>
              </a:rPr>
              <a:t>Nhiệt</a:t>
            </a:r>
            <a:r>
              <a:rPr lang="en-US" dirty="0" smtClean="0">
                <a:cs typeface="Times New Roman" pitchFamily="18" charset="0"/>
              </a:rPr>
              <a:t> </a:t>
            </a:r>
            <a:r>
              <a:rPr lang="en-US" dirty="0" err="1" smtClean="0">
                <a:cs typeface="Times New Roman" pitchFamily="18" charset="0"/>
              </a:rPr>
              <a:t>độ</a:t>
            </a:r>
            <a:r>
              <a:rPr lang="en-US" dirty="0" smtClean="0">
                <a:cs typeface="Times New Roman" pitchFamily="18" charset="0"/>
              </a:rPr>
              <a:t> </a:t>
            </a:r>
            <a:r>
              <a:rPr lang="en-US" dirty="0" err="1" smtClean="0">
                <a:cs typeface="Times New Roman" pitchFamily="18" charset="0"/>
              </a:rPr>
              <a:t>tăng</a:t>
            </a:r>
            <a:r>
              <a:rPr lang="en-US" dirty="0" smtClean="0">
                <a:cs typeface="Times New Roman" pitchFamily="18" charset="0"/>
              </a:rPr>
              <a:t>, </a:t>
            </a:r>
            <a:r>
              <a:rPr lang="en-US" dirty="0" err="1" smtClean="0">
                <a:cs typeface="Times New Roman" pitchFamily="18" charset="0"/>
              </a:rPr>
              <a:t>thể</a:t>
            </a:r>
            <a:r>
              <a:rPr lang="en-US" dirty="0" smtClean="0">
                <a:cs typeface="Times New Roman" pitchFamily="18" charset="0"/>
              </a:rPr>
              <a:t> </a:t>
            </a:r>
            <a:r>
              <a:rPr lang="en-US" dirty="0" err="1" smtClean="0">
                <a:cs typeface="Times New Roman" pitchFamily="18" charset="0"/>
              </a:rPr>
              <a:t>tích</a:t>
            </a:r>
            <a:r>
              <a:rPr lang="en-US" dirty="0" smtClean="0">
                <a:cs typeface="Times New Roman" pitchFamily="18" charset="0"/>
              </a:rPr>
              <a:t> </a:t>
            </a:r>
            <a:r>
              <a:rPr lang="en-US" dirty="0" err="1" smtClean="0">
                <a:cs typeface="Times New Roman" pitchFamily="18" charset="0"/>
              </a:rPr>
              <a:t>tăng</a:t>
            </a:r>
            <a:r>
              <a:rPr lang="en-US" dirty="0" smtClean="0">
                <a:cs typeface="Times New Roman" pitchFamily="18" charset="0"/>
              </a:rPr>
              <a:t> </a:t>
            </a:r>
            <a:r>
              <a:rPr lang="en-US" dirty="0" err="1" smtClean="0">
                <a:cs typeface="Times New Roman" pitchFamily="18" charset="0"/>
              </a:rPr>
              <a:t>tỉ</a:t>
            </a:r>
            <a:r>
              <a:rPr lang="en-US" dirty="0" smtClean="0">
                <a:cs typeface="Times New Roman" pitchFamily="18" charset="0"/>
              </a:rPr>
              <a:t> </a:t>
            </a:r>
            <a:r>
              <a:rPr lang="en-US" dirty="0" err="1" smtClean="0">
                <a:cs typeface="Times New Roman" pitchFamily="18" charset="0"/>
              </a:rPr>
              <a:t>lệ</a:t>
            </a:r>
            <a:r>
              <a:rPr lang="en-US" dirty="0" smtClean="0">
                <a:cs typeface="Times New Roman" pitchFamily="18" charset="0"/>
              </a:rPr>
              <a:t> </a:t>
            </a:r>
            <a:r>
              <a:rPr lang="en-US" dirty="0" err="1" smtClean="0">
                <a:cs typeface="Times New Roman" pitchFamily="18" charset="0"/>
              </a:rPr>
              <a:t>thuận</a:t>
            </a:r>
            <a:r>
              <a:rPr lang="en-US" dirty="0" smtClean="0">
                <a:cs typeface="Times New Roman" pitchFamily="18" charset="0"/>
              </a:rPr>
              <a:t> </a:t>
            </a:r>
            <a:r>
              <a:rPr lang="en-US" dirty="0" err="1" smtClean="0">
                <a:cs typeface="Times New Roman" pitchFamily="18" charset="0"/>
              </a:rPr>
              <a:t>với</a:t>
            </a:r>
            <a:r>
              <a:rPr lang="en-US" dirty="0" smtClean="0">
                <a:cs typeface="Times New Roman" pitchFamily="18" charset="0"/>
              </a:rPr>
              <a:t> </a:t>
            </a:r>
            <a:r>
              <a:rPr lang="en-US" dirty="0" err="1" smtClean="0">
                <a:cs typeface="Times New Roman" pitchFamily="18" charset="0"/>
              </a:rPr>
              <a:t>nhiệt</a:t>
            </a:r>
            <a:r>
              <a:rPr lang="en-US" dirty="0" smtClean="0">
                <a:cs typeface="Times New Roman" pitchFamily="18" charset="0"/>
              </a:rPr>
              <a:t> </a:t>
            </a:r>
            <a:r>
              <a:rPr lang="en-US" dirty="0" err="1" smtClean="0">
                <a:cs typeface="Times New Roman" pitchFamily="18" charset="0"/>
              </a:rPr>
              <a:t>độ</a:t>
            </a:r>
            <a:endParaRPr lang="en-US" dirty="0" smtClean="0">
              <a:cs typeface="Times New Roman" pitchFamily="18" charset="0"/>
            </a:endParaRPr>
          </a:p>
          <a:p>
            <a:pPr algn="just" eaLnBrk="1" hangingPunct="1">
              <a:buFontTx/>
              <a:buNone/>
            </a:pPr>
            <a:r>
              <a:rPr lang="en-US" dirty="0" smtClean="0">
                <a:cs typeface="Times New Roman" pitchFamily="18" charset="0"/>
              </a:rPr>
              <a:t>	D.	 </a:t>
            </a:r>
            <a:r>
              <a:rPr lang="en-US" dirty="0" err="1" smtClean="0">
                <a:cs typeface="Times New Roman" pitchFamily="18" charset="0"/>
              </a:rPr>
              <a:t>Nhiệt</a:t>
            </a:r>
            <a:r>
              <a:rPr lang="en-US" dirty="0" smtClean="0">
                <a:cs typeface="Times New Roman" pitchFamily="18" charset="0"/>
              </a:rPr>
              <a:t> </a:t>
            </a:r>
            <a:r>
              <a:rPr lang="en-US" dirty="0" err="1" smtClean="0">
                <a:cs typeface="Times New Roman" pitchFamily="18" charset="0"/>
              </a:rPr>
              <a:t>độ</a:t>
            </a:r>
            <a:r>
              <a:rPr lang="en-US" dirty="0" smtClean="0">
                <a:cs typeface="Times New Roman" pitchFamily="18" charset="0"/>
              </a:rPr>
              <a:t> </a:t>
            </a:r>
            <a:r>
              <a:rPr lang="en-US" dirty="0" err="1" smtClean="0">
                <a:cs typeface="Times New Roman" pitchFamily="18" charset="0"/>
              </a:rPr>
              <a:t>giảm</a:t>
            </a:r>
            <a:r>
              <a:rPr lang="en-US" dirty="0" smtClean="0">
                <a:cs typeface="Times New Roman" pitchFamily="18" charset="0"/>
              </a:rPr>
              <a:t>, </a:t>
            </a:r>
            <a:r>
              <a:rPr lang="en-US" dirty="0" err="1" smtClean="0">
                <a:cs typeface="Times New Roman" pitchFamily="18" charset="0"/>
              </a:rPr>
              <a:t>thể</a:t>
            </a:r>
            <a:r>
              <a:rPr lang="en-US" dirty="0" smtClean="0">
                <a:cs typeface="Times New Roman" pitchFamily="18" charset="0"/>
              </a:rPr>
              <a:t> </a:t>
            </a:r>
            <a:r>
              <a:rPr lang="en-US" dirty="0" err="1" smtClean="0">
                <a:cs typeface="Times New Roman" pitchFamily="18" charset="0"/>
              </a:rPr>
              <a:t>tích</a:t>
            </a:r>
            <a:r>
              <a:rPr lang="en-US" dirty="0" smtClean="0">
                <a:cs typeface="Times New Roman" pitchFamily="18" charset="0"/>
              </a:rPr>
              <a:t> </a:t>
            </a:r>
            <a:r>
              <a:rPr lang="en-US" dirty="0" err="1" smtClean="0">
                <a:cs typeface="Times New Roman" pitchFamily="18" charset="0"/>
              </a:rPr>
              <a:t>tăng</a:t>
            </a:r>
            <a:r>
              <a:rPr lang="en-US" dirty="0" smtClean="0">
                <a:cs typeface="Times New Roman" pitchFamily="18" charset="0"/>
              </a:rPr>
              <a:t> </a:t>
            </a:r>
            <a:r>
              <a:rPr lang="en-US" dirty="0" err="1" smtClean="0">
                <a:cs typeface="Times New Roman" pitchFamily="18" charset="0"/>
              </a:rPr>
              <a:t>tỉ</a:t>
            </a:r>
            <a:r>
              <a:rPr lang="en-US" dirty="0" smtClean="0">
                <a:cs typeface="Times New Roman" pitchFamily="18" charset="0"/>
              </a:rPr>
              <a:t> </a:t>
            </a:r>
            <a:r>
              <a:rPr lang="en-US" dirty="0" err="1" smtClean="0">
                <a:cs typeface="Times New Roman" pitchFamily="18" charset="0"/>
              </a:rPr>
              <a:t>lệ</a:t>
            </a:r>
            <a:r>
              <a:rPr lang="en-US" dirty="0" smtClean="0">
                <a:cs typeface="Times New Roman" pitchFamily="18" charset="0"/>
              </a:rPr>
              <a:t> </a:t>
            </a:r>
            <a:r>
              <a:rPr lang="en-US" dirty="0" err="1" smtClean="0">
                <a:cs typeface="Times New Roman" pitchFamily="18" charset="0"/>
              </a:rPr>
              <a:t>nghịch</a:t>
            </a:r>
            <a:r>
              <a:rPr lang="en-US" dirty="0" smtClean="0">
                <a:cs typeface="Times New Roman" pitchFamily="18" charset="0"/>
              </a:rPr>
              <a:t> </a:t>
            </a:r>
            <a:r>
              <a:rPr lang="en-US" dirty="0" err="1" smtClean="0">
                <a:cs typeface="Times New Roman" pitchFamily="18" charset="0"/>
              </a:rPr>
              <a:t>với</a:t>
            </a:r>
            <a:r>
              <a:rPr lang="en-US" dirty="0" smtClean="0">
                <a:cs typeface="Times New Roman" pitchFamily="18" charset="0"/>
              </a:rPr>
              <a:t> </a:t>
            </a:r>
            <a:r>
              <a:rPr lang="en-US" dirty="0" err="1" smtClean="0">
                <a:cs typeface="Times New Roman" pitchFamily="18" charset="0"/>
              </a:rPr>
              <a:t>nhiệt</a:t>
            </a:r>
            <a:r>
              <a:rPr lang="en-US" dirty="0" smtClean="0">
                <a:cs typeface="Times New Roman" pitchFamily="18" charset="0"/>
              </a:rPr>
              <a:t> </a:t>
            </a:r>
            <a:r>
              <a:rPr lang="en-US" dirty="0" err="1" smtClean="0">
                <a:cs typeface="Times New Roman" pitchFamily="18" charset="0"/>
              </a:rPr>
              <a:t>độ</a:t>
            </a:r>
            <a:endParaRPr lang="en-US" dirty="0" smtClean="0">
              <a:cs typeface="Times New Roman" pitchFamily="18" charset="0"/>
            </a:endParaRPr>
          </a:p>
          <a:p>
            <a:pPr eaLnBrk="1" hangingPunct="1">
              <a:buFontTx/>
              <a:buNone/>
            </a:pPr>
            <a:endParaRPr lang="en-US" dirty="0" smtClean="0">
              <a:cs typeface="Times New Roman" pitchFamily="18" charset="0"/>
            </a:endParaRPr>
          </a:p>
          <a:p>
            <a:pPr eaLnBrk="1" hangingPunct="1">
              <a:buFontTx/>
              <a:buNone/>
            </a:pPr>
            <a:endParaRPr lang="en-US" dirty="0" smtClean="0">
              <a:cs typeface="Times New Roman" pitchFamily="18" charset="0"/>
            </a:endParaRPr>
          </a:p>
        </p:txBody>
      </p:sp>
      <p:sp>
        <p:nvSpPr>
          <p:cNvPr id="6" name="Oval 5"/>
          <p:cNvSpPr/>
          <p:nvPr/>
        </p:nvSpPr>
        <p:spPr>
          <a:xfrm>
            <a:off x="847725" y="3732213"/>
            <a:ext cx="457200" cy="685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54276" name="Rectangle 6"/>
          <p:cNvSpPr>
            <a:spLocks noChangeArrowheads="1"/>
          </p:cNvSpPr>
          <p:nvPr/>
        </p:nvSpPr>
        <p:spPr bwMode="auto">
          <a:xfrm>
            <a:off x="3505200" y="457200"/>
            <a:ext cx="246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solidFill>
                  <a:srgbClr val="FF0000"/>
                </a:solidFill>
                <a:cs typeface="Times New Roman" pitchFamily="18" charset="0"/>
              </a:rPr>
              <a:t>Củng cố </a:t>
            </a:r>
            <a:endParaRPr 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mph" presetSubtype="0" fill="hold" nodeType="clickEffect">
                                  <p:stCondLst>
                                    <p:cond delay="0"/>
                                  </p:stCondLst>
                                  <p:childTnLst>
                                    <p:animClr clrSpc="rgb" dir="cw">
                                      <p:cBhvr override="childStyle">
                                        <p:cTn id="11" dur="500" fill="hold"/>
                                        <p:tgtEl>
                                          <p:spTgt spid="5">
                                            <p:txEl>
                                              <p:pRg st="3" end="3"/>
                                            </p:txEl>
                                          </p:spTgt>
                                        </p:tgtEl>
                                        <p:attrNameLst>
                                          <p:attrName>style.color</p:attrName>
                                        </p:attrNameLst>
                                      </p:cBhvr>
                                      <p:to>
                                        <a:srgbClr val="7030A0"/>
                                      </p:to>
                                    </p:animClr>
                                    <p:animClr clrSpc="rgb" dir="cw">
                                      <p:cBhvr>
                                        <p:cTn id="12" dur="500" fill="hold"/>
                                        <p:tgtEl>
                                          <p:spTgt spid="5">
                                            <p:txEl>
                                              <p:pRg st="3" end="3"/>
                                            </p:txEl>
                                          </p:spTgt>
                                        </p:tgtEl>
                                        <p:attrNameLst>
                                          <p:attrName>fillcolor</p:attrName>
                                        </p:attrNameLst>
                                      </p:cBhvr>
                                      <p:to>
                                        <a:srgbClr val="7030A0"/>
                                      </p:to>
                                    </p:animClr>
                                    <p:set>
                                      <p:cBhvr>
                                        <p:cTn id="13" dur="500" fill="hold"/>
                                        <p:tgtEl>
                                          <p:spTgt spid="5">
                                            <p:txEl>
                                              <p:pRg st="3" end="3"/>
                                            </p:txEl>
                                          </p:spTgt>
                                        </p:tgtEl>
                                        <p:attrNameLst>
                                          <p:attrName>fill.type</p:attrName>
                                        </p:attrNameLst>
                                      </p:cBhvr>
                                      <p:to>
                                        <p:strVal val="solid"/>
                                      </p:to>
                                    </p:set>
                                    <p:set>
                                      <p:cBhvr>
                                        <p:cTn id="14"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9"/>
          <p:cNvSpPr>
            <a:spLocks noGrp="1" noRot="1" noChangeAspect="1" noMove="1" noResize="1" noEditPoints="1" noAdjustHandles="1" noChangeArrowheads="1" noChangeShapeType="1" noTextEdit="1"/>
          </p:cNvSpPr>
          <p:nvPr>
            <p:ph idx="1"/>
          </p:nvPr>
        </p:nvSpPr>
        <p:spPr>
          <a:xfrm>
            <a:off x="457200" y="1600206"/>
            <a:ext cx="8229600" cy="4525963"/>
          </a:xfrm>
          <a:blipFill rotWithShape="0">
            <a:blip r:embed="rId2" cstate="print"/>
            <a:stretch>
              <a:fillRect t="-1887" r="-1389"/>
            </a:stretch>
          </a:blipFill>
          <a:ln>
            <a:miter lim="800000"/>
            <a:headEnd/>
            <a:tailEnd/>
          </a:ln>
          <a:extLst/>
        </p:spPr>
        <p:txBody>
          <a:bodyPr/>
          <a:lstStyle/>
          <a:p>
            <a:pPr>
              <a:defRPr/>
            </a:pPr>
            <a:r>
              <a:rPr lang="en-US">
                <a:noFill/>
              </a:rPr>
              <a:t> </a:t>
            </a:r>
          </a:p>
        </p:txBody>
      </p:sp>
      <p:sp>
        <p:nvSpPr>
          <p:cNvPr id="7" name="Oval 6"/>
          <p:cNvSpPr/>
          <p:nvPr/>
        </p:nvSpPr>
        <p:spPr>
          <a:xfrm>
            <a:off x="5181600" y="4105275"/>
            <a:ext cx="457200" cy="685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latin typeface="Times New Roman" panose="02020603050405020304" pitchFamily="18" charset="0"/>
                <a:cs typeface="Times New Roman" panose="02020603050405020304" pitchFamily="18" charset="0"/>
              </a:rPr>
              <a:t>D</a:t>
            </a:r>
          </a:p>
        </p:txBody>
      </p:sp>
      <p:sp>
        <p:nvSpPr>
          <p:cNvPr id="55300" name="Rectangle 5"/>
          <p:cNvSpPr>
            <a:spLocks noChangeArrowheads="1"/>
          </p:cNvSpPr>
          <p:nvPr/>
        </p:nvSpPr>
        <p:spPr bwMode="auto">
          <a:xfrm>
            <a:off x="3505200" y="457200"/>
            <a:ext cx="246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solidFill>
                  <a:srgbClr val="FF0000"/>
                </a:solidFill>
                <a:cs typeface="Times New Roman" pitchFamily="18" charset="0"/>
              </a:rPr>
              <a:t>Củng cố </a:t>
            </a:r>
            <a:endParaRPr 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2185987"/>
          </a:xfrm>
        </p:spPr>
        <p:txBody>
          <a:bodyPr/>
          <a:lstStyle/>
          <a:p>
            <a:pPr algn="just"/>
            <a:r>
              <a:rPr lang="en-US" sz="2800" u="sng" smtClean="0">
                <a:solidFill>
                  <a:srgbClr val="FF0000"/>
                </a:solidFill>
                <a:latin typeface="Times New Roman" pitchFamily="18" charset="0"/>
                <a:cs typeface="Times New Roman" pitchFamily="18" charset="0"/>
              </a:rPr>
              <a:t>Vận dụng:</a:t>
            </a:r>
            <a:r>
              <a:rPr lang="en-US" sz="2800" smtClean="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Một lượng khí đựng trong một xilanh có pittông chuyển động được. Các thông số trạng thái của lượng khí này là 2 at, 15 lít, 300 K. Khi pit-tông nén khí, nhiệt độ của khí tăng lên tới </a:t>
            </a:r>
            <a:r>
              <a:rPr lang="en-US" sz="2800" smtClean="0">
                <a:solidFill>
                  <a:srgbClr val="002060"/>
                </a:solidFill>
                <a:latin typeface="Times New Roman" pitchFamily="18" charset="0"/>
                <a:cs typeface="Times New Roman" pitchFamily="18" charset="0"/>
              </a:rPr>
              <a:t>147</a:t>
            </a:r>
            <a:r>
              <a:rPr lang="en-US" sz="2800" baseline="30000" smtClean="0">
                <a:solidFill>
                  <a:srgbClr val="002060"/>
                </a:solidFill>
                <a:latin typeface="Times New Roman" pitchFamily="18" charset="0"/>
                <a:cs typeface="Times New Roman" pitchFamily="18" charset="0"/>
              </a:rPr>
              <a:t>0</a:t>
            </a:r>
            <a:r>
              <a:rPr lang="en-US" sz="2800" smtClean="0">
                <a:solidFill>
                  <a:srgbClr val="002060"/>
                </a:solidFill>
                <a:latin typeface="Times New Roman" pitchFamily="18" charset="0"/>
                <a:cs typeface="Times New Roman" pitchFamily="18" charset="0"/>
              </a:rPr>
              <a:t>C</a:t>
            </a:r>
            <a:r>
              <a:rPr lang="vi-VN" sz="2800" smtClean="0">
                <a:solidFill>
                  <a:srgbClr val="002060"/>
                </a:solidFill>
                <a:latin typeface="Times New Roman" pitchFamily="18" charset="0"/>
                <a:cs typeface="Times New Roman" pitchFamily="18" charset="0"/>
              </a:rPr>
              <a:t>, thể tích giảm còn </a:t>
            </a:r>
            <a:r>
              <a:rPr lang="en-US" sz="2800" smtClean="0">
                <a:solidFill>
                  <a:srgbClr val="002060"/>
                </a:solidFill>
                <a:latin typeface="Times New Roman" pitchFamily="18" charset="0"/>
                <a:cs typeface="Times New Roman" pitchFamily="18" charset="0"/>
              </a:rPr>
              <a:t>8</a:t>
            </a:r>
            <a:r>
              <a:rPr lang="vi-VN" sz="2800" smtClean="0">
                <a:solidFill>
                  <a:srgbClr val="002060"/>
                </a:solidFill>
                <a:latin typeface="Times New Roman" pitchFamily="18" charset="0"/>
                <a:cs typeface="Times New Roman" pitchFamily="18" charset="0"/>
              </a:rPr>
              <a:t> lít. Xác định áp suất của khí nén.</a:t>
            </a:r>
          </a:p>
        </p:txBody>
      </p:sp>
      <p:sp>
        <p:nvSpPr>
          <p:cNvPr id="3" name="Content Placeholder 2"/>
          <p:cNvSpPr>
            <a:spLocks noGrp="1"/>
          </p:cNvSpPr>
          <p:nvPr>
            <p:ph idx="1"/>
          </p:nvPr>
        </p:nvSpPr>
        <p:spPr>
          <a:xfrm>
            <a:off x="457200" y="2460625"/>
            <a:ext cx="8229600" cy="3665538"/>
          </a:xfrm>
        </p:spPr>
        <p:txBody>
          <a:bodyPr/>
          <a:lstStyle/>
          <a:p>
            <a:pPr marL="0" indent="0">
              <a:buFontTx/>
              <a:buNone/>
            </a:pPr>
            <a:r>
              <a:rPr lang="en-US" sz="2800" u="sng" smtClean="0">
                <a:latin typeface="Times New Roman" pitchFamily="18" charset="0"/>
                <a:cs typeface="Times New Roman" pitchFamily="18" charset="0"/>
              </a:rPr>
              <a:t>Tóm tắt</a:t>
            </a:r>
            <a:r>
              <a:rPr lang="en-US" sz="2800" smtClean="0">
                <a:latin typeface="Times New Roman" pitchFamily="18" charset="0"/>
                <a:cs typeface="Times New Roman" pitchFamily="18" charset="0"/>
              </a:rPr>
              <a:t>                                       </a:t>
            </a:r>
          </a:p>
          <a:p>
            <a:pPr marL="0" indent="0">
              <a:buFontTx/>
              <a:buNone/>
            </a:pPr>
            <a:r>
              <a:rPr lang="en-US" sz="2800" smtClean="0">
                <a:latin typeface="Times New Roman" pitchFamily="18" charset="0"/>
                <a:cs typeface="Times New Roman" pitchFamily="18" charset="0"/>
              </a:rPr>
              <a:t>Trạng thái 1: p</a:t>
            </a:r>
            <a:r>
              <a:rPr lang="en-US" sz="2800" baseline="-25000" smtClean="0">
                <a:latin typeface="Times New Roman" pitchFamily="18" charset="0"/>
                <a:cs typeface="Times New Roman" pitchFamily="18" charset="0"/>
              </a:rPr>
              <a:t>1</a:t>
            </a:r>
            <a:r>
              <a:rPr lang="en-US" sz="2800" smtClean="0">
                <a:latin typeface="Times New Roman" pitchFamily="18" charset="0"/>
                <a:cs typeface="Times New Roman" pitchFamily="18" charset="0"/>
              </a:rPr>
              <a:t>=2 at</a:t>
            </a:r>
          </a:p>
          <a:p>
            <a:pPr marL="0" indent="0">
              <a:buFontTx/>
              <a:buNone/>
            </a:pPr>
            <a:r>
              <a:rPr lang="en-US" sz="2800" smtClean="0">
                <a:latin typeface="Times New Roman" pitchFamily="18" charset="0"/>
                <a:cs typeface="Times New Roman" pitchFamily="18" charset="0"/>
              </a:rPr>
              <a:t>		 V</a:t>
            </a:r>
            <a:r>
              <a:rPr lang="en-US" sz="2800" baseline="-25000" smtClean="0">
                <a:latin typeface="Times New Roman" pitchFamily="18" charset="0"/>
                <a:cs typeface="Times New Roman" pitchFamily="18" charset="0"/>
              </a:rPr>
              <a:t>1</a:t>
            </a:r>
            <a:r>
              <a:rPr lang="en-US" sz="2800" smtClean="0">
                <a:latin typeface="Times New Roman" pitchFamily="18" charset="0"/>
                <a:cs typeface="Times New Roman" pitchFamily="18" charset="0"/>
              </a:rPr>
              <a:t>=15 lít</a:t>
            </a:r>
          </a:p>
          <a:p>
            <a:pPr marL="0" indent="0">
              <a:buFontTx/>
              <a:buNone/>
            </a:pPr>
            <a:r>
              <a:rPr lang="en-US" sz="2800" smtClean="0">
                <a:latin typeface="Times New Roman" pitchFamily="18" charset="0"/>
                <a:cs typeface="Times New Roman" pitchFamily="18" charset="0"/>
              </a:rPr>
              <a:t>		T</a:t>
            </a:r>
            <a:r>
              <a:rPr lang="en-US" sz="2800" baseline="-25000" smtClean="0">
                <a:latin typeface="Times New Roman" pitchFamily="18" charset="0"/>
                <a:cs typeface="Times New Roman" pitchFamily="18" charset="0"/>
              </a:rPr>
              <a:t>1</a:t>
            </a:r>
            <a:r>
              <a:rPr lang="en-US" sz="2800" smtClean="0">
                <a:latin typeface="Times New Roman" pitchFamily="18" charset="0"/>
                <a:cs typeface="Times New Roman" pitchFamily="18" charset="0"/>
              </a:rPr>
              <a:t>=300K.</a:t>
            </a:r>
          </a:p>
          <a:p>
            <a:pPr marL="0" indent="0">
              <a:buFontTx/>
              <a:buNone/>
            </a:pPr>
            <a:r>
              <a:rPr lang="en-US" sz="2800" smtClean="0">
                <a:latin typeface="Times New Roman" pitchFamily="18" charset="0"/>
                <a:cs typeface="Times New Roman" pitchFamily="18" charset="0"/>
              </a:rPr>
              <a:t>Trạng thái 2: p</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 at</a:t>
            </a:r>
          </a:p>
          <a:p>
            <a:pPr marL="0" indent="0">
              <a:buFontTx/>
              <a:buNone/>
            </a:pPr>
            <a:r>
              <a:rPr lang="en-US" sz="2800" smtClean="0">
                <a:latin typeface="Times New Roman" pitchFamily="18" charset="0"/>
                <a:cs typeface="Times New Roman" pitchFamily="18" charset="0"/>
              </a:rPr>
              <a:t>		V</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=12 lít</a:t>
            </a:r>
          </a:p>
          <a:p>
            <a:pPr marL="0" indent="0">
              <a:buFontTx/>
              <a:buNone/>
            </a:pPr>
            <a:r>
              <a:rPr lang="en-US" sz="2800" smtClean="0">
                <a:latin typeface="Times New Roman" pitchFamily="18" charset="0"/>
                <a:cs typeface="Times New Roman" pitchFamily="18" charset="0"/>
              </a:rPr>
              <a:t>		T</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=420K</a:t>
            </a:r>
            <a:endParaRPr lang="en-US" sz="4000" baseline="-25000" smtClean="0">
              <a:latin typeface="Times New Roman" pitchFamily="18" charset="0"/>
              <a:cs typeface="Times New Roman" pitchFamily="18" charset="0"/>
            </a:endParaRPr>
          </a:p>
        </p:txBody>
      </p:sp>
      <p:cxnSp>
        <p:nvCxnSpPr>
          <p:cNvPr id="6" name="Straight Connector 5"/>
          <p:cNvCxnSpPr/>
          <p:nvPr/>
        </p:nvCxnSpPr>
        <p:spPr>
          <a:xfrm>
            <a:off x="3822700" y="2460625"/>
            <a:ext cx="50800" cy="366553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Text Box 18"/>
          <p:cNvSpPr txBox="1">
            <a:spLocks noChangeArrowheads="1"/>
          </p:cNvSpPr>
          <p:nvPr/>
        </p:nvSpPr>
        <p:spPr bwMode="auto">
          <a:xfrm>
            <a:off x="4343400" y="2667000"/>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a:cs typeface="Times New Roman" pitchFamily="18" charset="0"/>
              </a:rPr>
              <a:t>Áp dụng phương trình trạng thái khí lí tưởng, ta có:</a:t>
            </a:r>
          </a:p>
        </p:txBody>
      </p:sp>
      <p:grpSp>
        <p:nvGrpSpPr>
          <p:cNvPr id="2" name="Group 4"/>
          <p:cNvGrpSpPr>
            <a:grpSpLocks/>
          </p:cNvGrpSpPr>
          <p:nvPr/>
        </p:nvGrpSpPr>
        <p:grpSpPr bwMode="auto">
          <a:xfrm>
            <a:off x="4419600" y="3657600"/>
            <a:ext cx="3505200" cy="1344613"/>
            <a:chOff x="2976" y="3168"/>
            <a:chExt cx="2112" cy="912"/>
          </a:xfrm>
        </p:grpSpPr>
        <p:grpSp>
          <p:nvGrpSpPr>
            <p:cNvPr id="56328" name="Group 7"/>
            <p:cNvGrpSpPr>
              <a:grpSpLocks/>
            </p:cNvGrpSpPr>
            <p:nvPr/>
          </p:nvGrpSpPr>
          <p:grpSpPr bwMode="auto">
            <a:xfrm>
              <a:off x="3264" y="3264"/>
              <a:ext cx="1584" cy="678"/>
              <a:chOff x="3264" y="3264"/>
              <a:chExt cx="1584" cy="678"/>
            </a:xfrm>
          </p:grpSpPr>
          <p:sp>
            <p:nvSpPr>
              <p:cNvPr id="56330" name="Text Box 6"/>
              <p:cNvSpPr txBox="1">
                <a:spLocks noChangeArrowheads="1"/>
              </p:cNvSpPr>
              <p:nvPr/>
            </p:nvSpPr>
            <p:spPr bwMode="auto">
              <a:xfrm>
                <a:off x="3264" y="3264"/>
                <a:ext cx="72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t>p</a:t>
                </a:r>
                <a:r>
                  <a:rPr lang="en-US" sz="2400" b="1" baseline="-25000"/>
                  <a:t>1</a:t>
                </a:r>
                <a:r>
                  <a:rPr lang="en-US" sz="2400" b="1"/>
                  <a:t>V</a:t>
                </a:r>
                <a:r>
                  <a:rPr lang="en-US" sz="2400" b="1" baseline="-25000"/>
                  <a:t>1</a:t>
                </a:r>
                <a:endParaRPr lang="en-US" sz="2400" b="1"/>
              </a:p>
            </p:txBody>
          </p:sp>
          <p:sp>
            <p:nvSpPr>
              <p:cNvPr id="56331" name="Text Box 7"/>
              <p:cNvSpPr txBox="1">
                <a:spLocks noChangeArrowheads="1"/>
              </p:cNvSpPr>
              <p:nvPr/>
            </p:nvSpPr>
            <p:spPr bwMode="auto">
              <a:xfrm>
                <a:off x="4176" y="3264"/>
                <a:ext cx="672"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t>p</a:t>
                </a:r>
                <a:r>
                  <a:rPr lang="en-US" sz="2400" b="1" baseline="-25000"/>
                  <a:t>2</a:t>
                </a:r>
                <a:r>
                  <a:rPr lang="en-US" sz="2400" b="1"/>
                  <a:t>V</a:t>
                </a:r>
                <a:r>
                  <a:rPr lang="en-US" sz="2400" b="1" baseline="-25000"/>
                  <a:t>2</a:t>
                </a:r>
                <a:endParaRPr lang="en-US" sz="2400" b="1"/>
              </a:p>
            </p:txBody>
          </p:sp>
          <p:sp>
            <p:nvSpPr>
              <p:cNvPr id="56332" name="Text Box 8"/>
              <p:cNvSpPr txBox="1">
                <a:spLocks noChangeArrowheads="1"/>
              </p:cNvSpPr>
              <p:nvPr/>
            </p:nvSpPr>
            <p:spPr bwMode="auto">
              <a:xfrm>
                <a:off x="4272" y="3629"/>
                <a:ext cx="48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t>T</a:t>
                </a:r>
                <a:r>
                  <a:rPr lang="en-US" sz="2400" b="1" baseline="-25000"/>
                  <a:t>2</a:t>
                </a:r>
                <a:endParaRPr lang="en-US" sz="2400" b="1"/>
              </a:p>
            </p:txBody>
          </p:sp>
          <p:sp>
            <p:nvSpPr>
              <p:cNvPr id="56333" name="Line 9"/>
              <p:cNvSpPr>
                <a:spLocks noChangeShapeType="1"/>
              </p:cNvSpPr>
              <p:nvPr/>
            </p:nvSpPr>
            <p:spPr bwMode="auto">
              <a:xfrm flipV="1">
                <a:off x="4176" y="3648"/>
                <a:ext cx="67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Text Box 10"/>
              <p:cNvSpPr txBox="1">
                <a:spLocks noChangeArrowheads="1"/>
              </p:cNvSpPr>
              <p:nvPr/>
            </p:nvSpPr>
            <p:spPr bwMode="auto">
              <a:xfrm>
                <a:off x="3408" y="3600"/>
                <a:ext cx="48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t>T</a:t>
                </a:r>
                <a:r>
                  <a:rPr lang="en-US" sz="2400" b="1" baseline="-25000"/>
                  <a:t>1</a:t>
                </a:r>
                <a:endParaRPr lang="en-US" sz="2400" b="1"/>
              </a:p>
            </p:txBody>
          </p:sp>
          <p:sp>
            <p:nvSpPr>
              <p:cNvPr id="56335" name="Line 11"/>
              <p:cNvSpPr>
                <a:spLocks noChangeShapeType="1"/>
              </p:cNvSpPr>
              <p:nvPr/>
            </p:nvSpPr>
            <p:spPr bwMode="auto">
              <a:xfrm>
                <a:off x="3264" y="3639"/>
                <a:ext cx="624" cy="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Text Box 12"/>
              <p:cNvSpPr txBox="1">
                <a:spLocks noChangeArrowheads="1"/>
              </p:cNvSpPr>
              <p:nvPr/>
            </p:nvSpPr>
            <p:spPr bwMode="auto">
              <a:xfrm>
                <a:off x="3936" y="3504"/>
                <a:ext cx="28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latin typeface="Calibri" pitchFamily="34" charset="0"/>
                  </a:rPr>
                  <a:t>=</a:t>
                </a:r>
              </a:p>
            </p:txBody>
          </p:sp>
        </p:grpSp>
        <p:sp>
          <p:nvSpPr>
            <p:cNvPr id="56329" name="Rectangle 13"/>
            <p:cNvSpPr>
              <a:spLocks noChangeArrowheads="1"/>
            </p:cNvSpPr>
            <p:nvPr/>
          </p:nvSpPr>
          <p:spPr bwMode="auto">
            <a:xfrm>
              <a:off x="2976" y="3168"/>
              <a:ext cx="2112" cy="9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libri" pitchFamily="34" charset="0"/>
              </a:endParaRPr>
            </a:p>
          </p:txBody>
        </p:sp>
      </p:grpSp>
      <p:sp>
        <p:nvSpPr>
          <p:cNvPr id="20" name="Text Box 18"/>
          <p:cNvSpPr txBox="1">
            <a:spLocks noChangeArrowheads="1"/>
          </p:cNvSpPr>
          <p:nvPr/>
        </p:nvSpPr>
        <p:spPr bwMode="auto">
          <a:xfrm>
            <a:off x="4495800" y="542607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a:cs typeface="Times New Roman" pitchFamily="18" charset="0"/>
              </a:rPr>
              <a:t>Suy ra p</a:t>
            </a:r>
            <a:r>
              <a:rPr lang="en-US" sz="2400" baseline="-25000">
                <a:cs typeface="Times New Roman" pitchFamily="18" charset="0"/>
              </a:rPr>
              <a:t>2</a:t>
            </a:r>
            <a:r>
              <a:rPr lang="en-US" sz="2400">
                <a:cs typeface="Times New Roman" pitchFamily="18" charset="0"/>
              </a:rPr>
              <a:t> = 5.25at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grpId="0" nodeType="click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ppt_w</p:attrName>
                                        </p:attrNameLst>
                                      </p:cBhvr>
                                      <p:tavLst>
                                        <p:tav tm="0" fmla="#ppt_w*sin(2.5*pi*$)">
                                          <p:val>
                                            <p:fltVal val="0"/>
                                          </p:val>
                                        </p:tav>
                                        <p:tav tm="100000">
                                          <p:val>
                                            <p:fltVal val="1"/>
                                          </p:val>
                                        </p:tav>
                                      </p:tavLst>
                                    </p:anim>
                                    <p:anim calcmode="lin" valueType="num">
                                      <p:cBhvr>
                                        <p:cTn id="3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ppt_w</p:attrName>
                                        </p:attrNameLst>
                                      </p:cBhvr>
                                      <p:tavLst>
                                        <p:tav tm="0" fmla="#ppt_w*sin(2.5*pi*$)">
                                          <p:val>
                                            <p:fltVal val="0"/>
                                          </p:val>
                                        </p:tav>
                                        <p:tav tm="100000">
                                          <p:val>
                                            <p:fltVal val="1"/>
                                          </p:val>
                                        </p:tav>
                                      </p:tavLst>
                                    </p:anim>
                                    <p:anim calcmode="lin" valueType="num">
                                      <p:cBhvr>
                                        <p:cTn id="4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8"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3479800"/>
            <a:ext cx="9869488" cy="1210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579438"/>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descr="Flam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172200"/>
            <a:ext cx="1257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0"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52688" y="1778000"/>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1"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4325" y="1778000"/>
            <a:ext cx="8239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763" y="2486025"/>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7" descr="Flam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86613" y="5865813"/>
            <a:ext cx="195738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3" descr="firebur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9950" y="6037263"/>
            <a:ext cx="6429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2"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81288" y="5238750"/>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3"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0563" y="5105400"/>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24"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1725" y="5057775"/>
            <a:ext cx="8239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3" descr="firebur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47963" y="1849438"/>
            <a:ext cx="644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26"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51163" y="1217613"/>
            <a:ext cx="8223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27"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228725"/>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87338"/>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160338"/>
            <a:ext cx="702945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76450" y="-1671638"/>
            <a:ext cx="10714038" cy="465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13" descr="firebur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94500" y="6037263"/>
            <a:ext cx="644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35"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11950" y="5226050"/>
            <a:ext cx="8223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8" name="Picture 2" descr="C:\Users\ADMIN\Desktop\Tai nguyen thiet ke tro choi\Bảng gỗ\Picture1 (2).png">
            <a:hlinkClick r:id="" action="ppaction://hlinkshowjump?jump=nex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9888" y="5969000"/>
            <a:ext cx="10048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C:\Users\ADMIN\Desktop\Giai cuu con vat\wooden-board-theme-image-1-vector-clip-art_csp973836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063" y="-320675"/>
            <a:ext cx="77866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106363" y="312738"/>
            <a:ext cx="8396287" cy="3416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solidFill>
                  <a:srgbClr val="FF0000"/>
                </a:solidFill>
              </a:rPr>
              <a:t>Hệ thức nào sau đây là của định luật </a:t>
            </a:r>
          </a:p>
          <a:p>
            <a:pPr algn="ctr">
              <a:defRPr/>
            </a:pPr>
            <a:r>
              <a:rPr lang="en-US" sz="3600" dirty="0">
                <a:solidFill>
                  <a:srgbClr val="FF0000"/>
                </a:solidFill>
              </a:rPr>
              <a:t>Bôi-lơ - Ma-ri-ốt ?</a:t>
            </a:r>
          </a:p>
          <a:p>
            <a:pPr algn="ctr">
              <a:defRPr/>
            </a:pPr>
            <a:endParaRPr lang="en-US" sz="3600" dirty="0">
              <a:solidFill>
                <a:srgbClr val="FF0000"/>
              </a:solidFill>
            </a:endParaRPr>
          </a:p>
          <a:p>
            <a:pPr algn="ctr">
              <a:defRPr/>
            </a:pPr>
            <a:r>
              <a:rPr lang="en-US" sz="3600" dirty="0">
                <a:solidFill>
                  <a:srgbClr val="FF0000"/>
                </a:solidFill>
              </a:rPr>
              <a:t>(em hãy chọn phương án đúng để giải</a:t>
            </a:r>
          </a:p>
          <a:p>
            <a:pPr algn="ctr">
              <a:defRPr/>
            </a:pPr>
            <a:r>
              <a:rPr lang="en-US" sz="3600" dirty="0">
                <a:solidFill>
                  <a:srgbClr val="FF0000"/>
                </a:solidFill>
              </a:rPr>
              <a:t>Cứu chú Sóc)</a:t>
            </a:r>
          </a:p>
          <a:p>
            <a:pPr algn="ctr" fontAlgn="auto">
              <a:spcBef>
                <a:spcPts val="0"/>
              </a:spcBef>
              <a:spcAft>
                <a:spcPts val="0"/>
              </a:spcAft>
              <a:defRPr/>
            </a:pPr>
            <a:endParaRPr lang="en-US" sz="3600" b="1" dirty="0">
              <a:solidFill>
                <a:srgbClr val="FF0000"/>
              </a:solidFill>
              <a:latin typeface="Arial" panose="020B0604020202020204" pitchFamily="34" charset="0"/>
              <a:cs typeface="Arial" panose="020B0604020202020204" pitchFamily="34" charset="0"/>
            </a:endParaRPr>
          </a:p>
        </p:txBody>
      </p:sp>
      <p:sp>
        <p:nvSpPr>
          <p:cNvPr id="41" name="Rounded Rectangle 40"/>
          <p:cNvSpPr/>
          <p:nvPr/>
        </p:nvSpPr>
        <p:spPr>
          <a:xfrm>
            <a:off x="-685800" y="3675063"/>
            <a:ext cx="3687763"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lumMod val="95000"/>
                    <a:lumOff val="5000"/>
                  </a:schemeClr>
                </a:solidFill>
              </a:rPr>
              <a:t>A. p</a:t>
            </a:r>
            <a:r>
              <a:rPr lang="en-US" sz="3600" baseline="-25000" dirty="0">
                <a:solidFill>
                  <a:schemeClr val="tx1">
                    <a:lumMod val="95000"/>
                    <a:lumOff val="5000"/>
                  </a:schemeClr>
                </a:solidFill>
              </a:rPr>
              <a:t>1</a:t>
            </a:r>
            <a:r>
              <a:rPr lang="en-US" sz="3600" dirty="0">
                <a:solidFill>
                  <a:schemeClr val="tx1">
                    <a:lumMod val="95000"/>
                    <a:lumOff val="5000"/>
                  </a:schemeClr>
                </a:solidFill>
              </a:rPr>
              <a:t>V</a:t>
            </a:r>
            <a:r>
              <a:rPr lang="en-US" sz="3600" baseline="-25000" dirty="0">
                <a:solidFill>
                  <a:schemeClr val="tx1">
                    <a:lumMod val="95000"/>
                    <a:lumOff val="5000"/>
                  </a:schemeClr>
                </a:solidFill>
              </a:rPr>
              <a:t>2</a:t>
            </a:r>
            <a:r>
              <a:rPr lang="en-US" sz="3600" dirty="0">
                <a:solidFill>
                  <a:schemeClr val="tx1">
                    <a:lumMod val="95000"/>
                    <a:lumOff val="5000"/>
                  </a:schemeClr>
                </a:solidFill>
              </a:rPr>
              <a:t> = p</a:t>
            </a:r>
            <a:r>
              <a:rPr lang="en-US" sz="3600" baseline="-25000" dirty="0">
                <a:solidFill>
                  <a:schemeClr val="tx1">
                    <a:lumMod val="95000"/>
                    <a:lumOff val="5000"/>
                  </a:schemeClr>
                </a:solidFill>
              </a:rPr>
              <a:t>2</a:t>
            </a:r>
            <a:r>
              <a:rPr lang="en-US" sz="3600" dirty="0">
                <a:solidFill>
                  <a:schemeClr val="tx1">
                    <a:lumMod val="95000"/>
                    <a:lumOff val="5000"/>
                  </a:schemeClr>
                </a:solidFill>
              </a:rPr>
              <a:t>V</a:t>
            </a:r>
            <a:r>
              <a:rPr lang="en-US" sz="3600" baseline="-25000" dirty="0">
                <a:solidFill>
                  <a:schemeClr val="tx1">
                    <a:lumMod val="95000"/>
                    <a:lumOff val="5000"/>
                  </a:schemeClr>
                </a:solidFill>
              </a:rPr>
              <a:t>1</a:t>
            </a:r>
            <a:r>
              <a:rPr lang="en-US" sz="3600" dirty="0">
                <a:solidFill>
                  <a:schemeClr val="tx1">
                    <a:lumMod val="95000"/>
                    <a:lumOff val="5000"/>
                  </a:schemeClr>
                </a:solidFill>
              </a:rPr>
              <a:t>.</a:t>
            </a:r>
          </a:p>
        </p:txBody>
      </p:sp>
      <p:sp>
        <p:nvSpPr>
          <p:cNvPr id="42" name="Rounded Rectangle 41"/>
          <p:cNvSpPr/>
          <p:nvPr/>
        </p:nvSpPr>
        <p:spPr>
          <a:xfrm>
            <a:off x="4945063" y="3675063"/>
            <a:ext cx="4868862"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schemeClr val="tx1"/>
                </a:solidFill>
              </a:rPr>
              <a:t>B. p/V = hằng số.</a:t>
            </a:r>
          </a:p>
        </p:txBody>
      </p:sp>
      <p:sp>
        <p:nvSpPr>
          <p:cNvPr id="43" name="Rounded Rectangle 42"/>
          <p:cNvSpPr/>
          <p:nvPr/>
        </p:nvSpPr>
        <p:spPr>
          <a:xfrm>
            <a:off x="-793750" y="5334000"/>
            <a:ext cx="4092575"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solidFill>
                <a:schemeClr val="tx1"/>
              </a:solidFill>
            </a:endParaRPr>
          </a:p>
          <a:p>
            <a:pPr algn="ctr" fontAlgn="auto">
              <a:spcBef>
                <a:spcPts val="0"/>
              </a:spcBef>
              <a:spcAft>
                <a:spcPts val="0"/>
              </a:spcAft>
              <a:defRPr/>
            </a:pPr>
            <a:r>
              <a:rPr lang="en-US" sz="4000" dirty="0">
                <a:solidFill>
                  <a:schemeClr val="tx1"/>
                </a:solidFill>
              </a:rPr>
              <a:t>C. V/p = hằng số.</a:t>
            </a:r>
          </a:p>
          <a:p>
            <a:pPr algn="ctr" fontAlgn="auto">
              <a:spcBef>
                <a:spcPts val="0"/>
              </a:spcBef>
              <a:spcAft>
                <a:spcPts val="0"/>
              </a:spcAft>
              <a:defRPr/>
            </a:pPr>
            <a:r>
              <a:rPr lang="en-US" sz="4000" dirty="0">
                <a:solidFill>
                  <a:schemeClr val="tx1"/>
                </a:solidFill>
              </a:rPr>
              <a:t> </a:t>
            </a:r>
          </a:p>
        </p:txBody>
      </p:sp>
      <p:sp>
        <p:nvSpPr>
          <p:cNvPr id="44" name="Rounded Rectangle 43"/>
          <p:cNvSpPr/>
          <p:nvPr/>
        </p:nvSpPr>
        <p:spPr>
          <a:xfrm>
            <a:off x="5021263" y="5348288"/>
            <a:ext cx="4656137"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solidFill>
                <a:srgbClr val="0000FF"/>
              </a:solidFill>
            </a:endParaRPr>
          </a:p>
          <a:p>
            <a:pPr algn="ctr" fontAlgn="auto">
              <a:spcBef>
                <a:spcPts val="0"/>
              </a:spcBef>
              <a:spcAft>
                <a:spcPts val="0"/>
              </a:spcAft>
              <a:defRPr/>
            </a:pPr>
            <a:r>
              <a:rPr lang="en-US" sz="3600" dirty="0">
                <a:solidFill>
                  <a:schemeClr val="tx1"/>
                </a:solidFill>
              </a:rPr>
              <a:t>D. pV = hằng số. </a:t>
            </a:r>
          </a:p>
          <a:p>
            <a:pPr algn="ctr" fontAlgn="auto">
              <a:spcBef>
                <a:spcPts val="0"/>
              </a:spcBef>
              <a:spcAft>
                <a:spcPts val="0"/>
              </a:spcAft>
              <a:defRPr/>
            </a:pPr>
            <a:endParaRPr lang="en-US" sz="3600" dirty="0">
              <a:solidFill>
                <a:srgbClr val="0000FF"/>
              </a:solidFill>
            </a:endParaRPr>
          </a:p>
        </p:txBody>
      </p:sp>
      <p:pic>
        <p:nvPicPr>
          <p:cNvPr id="39965" name="Picture 2" descr="C:\Users\ADMIN\Desktop\Doremon cau ca ( trac nghiem )\Picture1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0" y="669925"/>
            <a:ext cx="5889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times up"/>
          <p:cNvGrpSpPr>
            <a:grpSpLocks/>
          </p:cNvGrpSpPr>
          <p:nvPr/>
        </p:nvGrpSpPr>
        <p:grpSpPr bwMode="auto">
          <a:xfrm>
            <a:off x="8383588" y="250825"/>
            <a:ext cx="568325" cy="374650"/>
            <a:chOff x="2989747" y="438150"/>
            <a:chExt cx="1572029" cy="683752"/>
          </a:xfrm>
        </p:grpSpPr>
        <p:sp>
          <p:nvSpPr>
            <p:cNvPr id="47" name="Rounded Rectangle 46"/>
            <p:cNvSpPr/>
            <p:nvPr/>
          </p:nvSpPr>
          <p:spPr>
            <a:xfrm>
              <a:off x="2989747" y="539555"/>
              <a:ext cx="1572029" cy="58234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800" dirty="0">
                <a:solidFill>
                  <a:prstClr val="white"/>
                </a:solidFill>
                <a:latin typeface="Arial" panose="020B0604020202020204" pitchFamily="34" charset="0"/>
                <a:cs typeface="Arial" panose="020B0604020202020204" pitchFamily="34" charset="0"/>
              </a:endParaRPr>
            </a:p>
          </p:txBody>
        </p:sp>
        <p:sp>
          <p:nvSpPr>
            <p:cNvPr id="48" name="Rounded Rectangle 47"/>
            <p:cNvSpPr/>
            <p:nvPr/>
          </p:nvSpPr>
          <p:spPr>
            <a:xfrm>
              <a:off x="2989747" y="438150"/>
              <a:ext cx="1572029" cy="582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err="1">
                  <a:solidFill>
                    <a:prstClr val="white"/>
                  </a:solidFill>
                  <a:latin typeface="Arial" panose="020B0604020202020204" pitchFamily="34" charset="0"/>
                  <a:cs typeface="Arial" panose="020B0604020202020204" pitchFamily="34" charset="0"/>
                </a:rPr>
                <a:t>Bắt</a:t>
              </a:r>
              <a:r>
                <a:rPr lang="en-GB" sz="1100" dirty="0">
                  <a:solidFill>
                    <a:prstClr val="white"/>
                  </a:solidFill>
                  <a:latin typeface="Arial" panose="020B0604020202020204" pitchFamily="34" charset="0"/>
                  <a:cs typeface="Arial" panose="020B0604020202020204" pitchFamily="34" charset="0"/>
                </a:rPr>
                <a:t> </a:t>
              </a:r>
              <a:r>
                <a:rPr lang="en-GB" sz="1100" dirty="0" err="1">
                  <a:solidFill>
                    <a:prstClr val="white"/>
                  </a:solidFill>
                  <a:latin typeface="Arial" panose="020B0604020202020204" pitchFamily="34" charset="0"/>
                  <a:cs typeface="Arial" panose="020B0604020202020204" pitchFamily="34" charset="0"/>
                </a:rPr>
                <a:t>đầu</a:t>
              </a:r>
              <a:r>
                <a:rPr lang="en-GB" sz="1100" dirty="0">
                  <a:solidFill>
                    <a:prstClr val="white"/>
                  </a:solidFill>
                  <a:latin typeface="Arial" panose="020B0604020202020204" pitchFamily="34" charset="0"/>
                  <a:cs typeface="Arial" panose="020B0604020202020204" pitchFamily="34" charset="0"/>
                </a:rPr>
                <a:t>!</a:t>
              </a:r>
            </a:p>
          </p:txBody>
        </p:sp>
      </p:grpSp>
      <p:pic>
        <p:nvPicPr>
          <p:cNvPr id="49" name="Picture 3" descr="C:\Users\ADMIN\Desktop\Picture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9450" y="409575"/>
            <a:ext cx="4794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68" name="Group 49"/>
          <p:cNvGrpSpPr>
            <a:grpSpLocks/>
          </p:cNvGrpSpPr>
          <p:nvPr/>
        </p:nvGrpSpPr>
        <p:grpSpPr bwMode="auto">
          <a:xfrm>
            <a:off x="8642350" y="825500"/>
            <a:ext cx="68263" cy="77788"/>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2" name="Oval 33"/>
            <p:cNvSpPr>
              <a:spLocks noChangeArrowheads="1"/>
            </p:cNvSpPr>
            <p:nvPr/>
          </p:nvSpPr>
          <p:spPr bwMode="auto">
            <a:xfrm>
              <a:off x="2508582" y="2469637"/>
              <a:ext cx="461299" cy="451071"/>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3" name="Freeform 34"/>
            <p:cNvSpPr>
              <a:spLocks noEditPoints="1"/>
            </p:cNvSpPr>
            <p:nvPr/>
          </p:nvSpPr>
          <p:spPr bwMode="auto">
            <a:xfrm>
              <a:off x="2508582" y="2619991"/>
              <a:ext cx="13184" cy="115660"/>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4" name="Freeform 35"/>
            <p:cNvSpPr>
              <a:spLocks/>
            </p:cNvSpPr>
            <p:nvPr/>
          </p:nvSpPr>
          <p:spPr bwMode="auto">
            <a:xfrm>
              <a:off x="2508582" y="2492769"/>
              <a:ext cx="197702" cy="427939"/>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5" name="Rectangle 36"/>
            <p:cNvSpPr>
              <a:spLocks noChangeArrowheads="1"/>
            </p:cNvSpPr>
            <p:nvPr/>
          </p:nvSpPr>
          <p:spPr bwMode="auto">
            <a:xfrm>
              <a:off x="2600846" y="2596859"/>
              <a:ext cx="276773" cy="150362"/>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grpSp>
        <p:nvGrpSpPr>
          <p:cNvPr id="39969" name="Group 55"/>
          <p:cNvGrpSpPr>
            <a:grpSpLocks/>
          </p:cNvGrpSpPr>
          <p:nvPr/>
        </p:nvGrpSpPr>
        <p:grpSpPr bwMode="auto">
          <a:xfrm>
            <a:off x="8643938" y="1377950"/>
            <a:ext cx="66675" cy="76200"/>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8" name="Oval 33"/>
            <p:cNvSpPr>
              <a:spLocks noChangeArrowheads="1"/>
            </p:cNvSpPr>
            <p:nvPr/>
          </p:nvSpPr>
          <p:spPr bwMode="auto">
            <a:xfrm>
              <a:off x="2509838" y="2470842"/>
              <a:ext cx="458788" cy="448668"/>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9" name="Freeform 34"/>
            <p:cNvSpPr>
              <a:spLocks noEditPoints="1"/>
            </p:cNvSpPr>
            <p:nvPr/>
          </p:nvSpPr>
          <p:spPr bwMode="auto">
            <a:xfrm>
              <a:off x="2509838" y="2624330"/>
              <a:ext cx="13490" cy="106267"/>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0" name="Freeform 35"/>
            <p:cNvSpPr>
              <a:spLocks/>
            </p:cNvSpPr>
            <p:nvPr/>
          </p:nvSpPr>
          <p:spPr bwMode="auto">
            <a:xfrm>
              <a:off x="2509838" y="2494456"/>
              <a:ext cx="188913" cy="425054"/>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1" name="Rectangle 36"/>
            <p:cNvSpPr>
              <a:spLocks noChangeArrowheads="1"/>
            </p:cNvSpPr>
            <p:nvPr/>
          </p:nvSpPr>
          <p:spPr bwMode="auto">
            <a:xfrm>
              <a:off x="2604290" y="2588912"/>
              <a:ext cx="269875" cy="1534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grpSp>
        <p:nvGrpSpPr>
          <p:cNvPr id="39970" name="Group 61"/>
          <p:cNvGrpSpPr>
            <a:grpSpLocks/>
          </p:cNvGrpSpPr>
          <p:nvPr/>
        </p:nvGrpSpPr>
        <p:grpSpPr bwMode="auto">
          <a:xfrm>
            <a:off x="8866188" y="1119188"/>
            <a:ext cx="68262" cy="76200"/>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4" name="Oval 33"/>
            <p:cNvSpPr>
              <a:spLocks noChangeArrowheads="1"/>
            </p:cNvSpPr>
            <p:nvPr/>
          </p:nvSpPr>
          <p:spPr bwMode="auto">
            <a:xfrm>
              <a:off x="2508583" y="2470834"/>
              <a:ext cx="461298" cy="448668"/>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5" name="Freeform 34"/>
            <p:cNvSpPr>
              <a:spLocks noEditPoints="1"/>
            </p:cNvSpPr>
            <p:nvPr/>
          </p:nvSpPr>
          <p:spPr bwMode="auto">
            <a:xfrm>
              <a:off x="2508583" y="2624330"/>
              <a:ext cx="13176" cy="106260"/>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6" name="Freeform 35"/>
            <p:cNvSpPr>
              <a:spLocks/>
            </p:cNvSpPr>
            <p:nvPr/>
          </p:nvSpPr>
          <p:spPr bwMode="auto">
            <a:xfrm>
              <a:off x="2508583" y="2494449"/>
              <a:ext cx="197697" cy="425054"/>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7" name="Rectangle 36"/>
            <p:cNvSpPr>
              <a:spLocks noChangeArrowheads="1"/>
            </p:cNvSpPr>
            <p:nvPr/>
          </p:nvSpPr>
          <p:spPr bwMode="auto">
            <a:xfrm>
              <a:off x="2600839" y="2588905"/>
              <a:ext cx="276785" cy="15349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grpSp>
        <p:nvGrpSpPr>
          <p:cNvPr id="39971" name="Group 67"/>
          <p:cNvGrpSpPr>
            <a:grpSpLocks/>
          </p:cNvGrpSpPr>
          <p:nvPr/>
        </p:nvGrpSpPr>
        <p:grpSpPr bwMode="auto">
          <a:xfrm>
            <a:off x="8439150" y="1144588"/>
            <a:ext cx="66675" cy="76200"/>
            <a:chOff x="2455863" y="2411803"/>
            <a:chExt cx="566738" cy="566738"/>
          </a:xfrm>
        </p:grpSpPr>
        <p:sp>
          <p:nvSpPr>
            <p:cNvPr id="6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0" name="Oval 33"/>
            <p:cNvSpPr>
              <a:spLocks noChangeArrowheads="1"/>
            </p:cNvSpPr>
            <p:nvPr/>
          </p:nvSpPr>
          <p:spPr bwMode="auto">
            <a:xfrm>
              <a:off x="2509838" y="2470834"/>
              <a:ext cx="458788" cy="448668"/>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1" name="Freeform 34"/>
            <p:cNvSpPr>
              <a:spLocks noEditPoints="1"/>
            </p:cNvSpPr>
            <p:nvPr/>
          </p:nvSpPr>
          <p:spPr bwMode="auto">
            <a:xfrm>
              <a:off x="2509838" y="2624330"/>
              <a:ext cx="13498" cy="106260"/>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2" name="Freeform 35"/>
            <p:cNvSpPr>
              <a:spLocks/>
            </p:cNvSpPr>
            <p:nvPr/>
          </p:nvSpPr>
          <p:spPr bwMode="auto">
            <a:xfrm>
              <a:off x="2509838" y="2494449"/>
              <a:ext cx="188913" cy="425054"/>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3" name="Rectangle 36"/>
            <p:cNvSpPr>
              <a:spLocks noChangeArrowheads="1"/>
            </p:cNvSpPr>
            <p:nvPr/>
          </p:nvSpPr>
          <p:spPr bwMode="auto">
            <a:xfrm>
              <a:off x="2604299" y="2588905"/>
              <a:ext cx="269875" cy="15349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sp>
        <p:nvSpPr>
          <p:cNvPr id="74" name="Oval 107"/>
          <p:cNvSpPr>
            <a:spLocks noChangeArrowheads="1"/>
          </p:cNvSpPr>
          <p:nvPr/>
        </p:nvSpPr>
        <p:spPr bwMode="auto">
          <a:xfrm>
            <a:off x="8650288" y="1116013"/>
            <a:ext cx="50800" cy="5715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5" name="Explosion 2 74"/>
          <p:cNvSpPr/>
          <p:nvPr/>
        </p:nvSpPr>
        <p:spPr>
          <a:xfrm>
            <a:off x="7407275" y="1492250"/>
            <a:ext cx="1771650" cy="155575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0000FF"/>
                </a:solidFill>
              </a:rPr>
              <a:t>HẾT GIỜ</a:t>
            </a:r>
          </a:p>
        </p:txBody>
      </p:sp>
      <p:pic>
        <p:nvPicPr>
          <p:cNvPr id="76" name="Picture 7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83075" y="-6761163"/>
            <a:ext cx="19335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59275" y="5553075"/>
            <a:ext cx="15398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8375" y="20193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ieng vo tay (mp3cut.net)">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8375" y="3222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3613" y="43449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20275" y="525621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66313" y="628491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7"/>
                                        </p:tgtEl>
                                        <p:attrNameLst>
                                          <p:attrName>r</p:attrName>
                                        </p:attrNameLst>
                                      </p:cBhvr>
                                    </p:animRot>
                                    <p:animRot by="-240000">
                                      <p:cBhvr>
                                        <p:cTn id="7" dur="600" fill="hold">
                                          <p:stCondLst>
                                            <p:cond delay="600"/>
                                          </p:stCondLst>
                                        </p:cTn>
                                        <p:tgtEl>
                                          <p:spTgt spid="77"/>
                                        </p:tgtEl>
                                        <p:attrNameLst>
                                          <p:attrName>r</p:attrName>
                                        </p:attrNameLst>
                                      </p:cBhvr>
                                    </p:animRot>
                                    <p:animRot by="240000">
                                      <p:cBhvr>
                                        <p:cTn id="8" dur="600" fill="hold">
                                          <p:stCondLst>
                                            <p:cond delay="1200"/>
                                          </p:stCondLst>
                                        </p:cTn>
                                        <p:tgtEl>
                                          <p:spTgt spid="77"/>
                                        </p:tgtEl>
                                        <p:attrNameLst>
                                          <p:attrName>r</p:attrName>
                                        </p:attrNameLst>
                                      </p:cBhvr>
                                    </p:animRot>
                                    <p:animRot by="-240000">
                                      <p:cBhvr>
                                        <p:cTn id="9" dur="600" fill="hold">
                                          <p:stCondLst>
                                            <p:cond delay="1800"/>
                                          </p:stCondLst>
                                        </p:cTn>
                                        <p:tgtEl>
                                          <p:spTgt spid="77"/>
                                        </p:tgtEl>
                                        <p:attrNameLst>
                                          <p:attrName>r</p:attrName>
                                        </p:attrNameLst>
                                      </p:cBhvr>
                                    </p:animRot>
                                    <p:animRot by="120000">
                                      <p:cBhvr>
                                        <p:cTn id="10" dur="600" fill="hold">
                                          <p:stCondLst>
                                            <p:cond delay="2400"/>
                                          </p:stCondLst>
                                        </p:cTn>
                                        <p:tgtEl>
                                          <p:spTgt spid="7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44"/>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1" presetClass="emph" presetSubtype="0" repeatCount="indefinite" fill="hold" grpId="1" nodeType="withEffect">
                                  <p:stCondLst>
                                    <p:cond delay="0"/>
                                  </p:stCondLst>
                                  <p:childTnLst>
                                    <p:animClr clrSpc="hsl" dir="cw">
                                      <p:cBhvr override="childStyle">
                                        <p:cTn id="65" dur="500" fill="hold"/>
                                        <p:tgtEl>
                                          <p:spTgt spid="44"/>
                                        </p:tgtEl>
                                        <p:attrNameLst>
                                          <p:attrName>style.color</p:attrName>
                                        </p:attrNameLst>
                                      </p:cBhvr>
                                      <p:by>
                                        <p:hsl h="7200000" s="0" l="0"/>
                                      </p:by>
                                    </p:animClr>
                                    <p:animClr clrSpc="hsl" dir="cw">
                                      <p:cBhvr>
                                        <p:cTn id="66" dur="500" fill="hold"/>
                                        <p:tgtEl>
                                          <p:spTgt spid="44"/>
                                        </p:tgtEl>
                                        <p:attrNameLst>
                                          <p:attrName>fillcolor</p:attrName>
                                        </p:attrNameLst>
                                      </p:cBhvr>
                                      <p:by>
                                        <p:hsl h="7200000" s="0" l="0"/>
                                      </p:by>
                                    </p:animClr>
                                    <p:animClr clrSpc="hsl" dir="cw">
                                      <p:cBhvr>
                                        <p:cTn id="67" dur="500" fill="hold"/>
                                        <p:tgtEl>
                                          <p:spTgt spid="44"/>
                                        </p:tgtEl>
                                        <p:attrNameLst>
                                          <p:attrName>stroke.color</p:attrName>
                                        </p:attrNameLst>
                                      </p:cBhvr>
                                      <p:by>
                                        <p:hsl h="7200000" s="0" l="0"/>
                                      </p:by>
                                    </p:animClr>
                                    <p:set>
                                      <p:cBhvr>
                                        <p:cTn id="68" dur="500" fill="hold"/>
                                        <p:tgtEl>
                                          <p:spTgt spid="44"/>
                                        </p:tgtEl>
                                        <p:attrNameLst>
                                          <p:attrName>fill.type</p:attrName>
                                        </p:attrNameLst>
                                      </p:cBhvr>
                                      <p:to>
                                        <p:strVal val="solid"/>
                                      </p:to>
                                    </p:set>
                                  </p:childTnLst>
                                </p:cTn>
                              </p:par>
                              <p:par>
                                <p:cTn id="69" presetID="42" presetClass="path" presetSubtype="0" accel="50000" decel="50000" fill="hold" nodeType="withEffect">
                                  <p:stCondLst>
                                    <p:cond delay="0"/>
                                  </p:stCondLst>
                                  <p:childTnLst>
                                    <p:animMotion origin="layout" path="M 1.45833E-6 -3.7037E-7 L 0.00586 0.98032 " pathEditMode="relative" rAng="0" ptsTypes="AA">
                                      <p:cBhvr>
                                        <p:cTn id="70" dur="3000" fill="hold"/>
                                        <p:tgtEl>
                                          <p:spTgt spid="76"/>
                                        </p:tgtEl>
                                        <p:attrNameLst>
                                          <p:attrName>ppt_x</p:attrName>
                                          <p:attrName>ppt_y</p:attrName>
                                        </p:attrNameLst>
                                      </p:cBhvr>
                                      <p:rCtr x="286" y="49005"/>
                                    </p:animMotion>
                                  </p:childTnLst>
                                </p:cTn>
                              </p:par>
                            </p:childTnLst>
                          </p:cTn>
                        </p:par>
                        <p:par>
                          <p:cTn id="71" fill="hold" nodeType="afterGroup">
                            <p:stCondLst>
                              <p:cond delay="3000"/>
                            </p:stCondLst>
                            <p:childTnLst>
                              <p:par>
                                <p:cTn id="72" presetID="64" presetClass="path" presetSubtype="0" accel="50000" decel="50000" fill="hold" nodeType="afterEffect">
                                  <p:stCondLst>
                                    <p:cond delay="0"/>
                                  </p:stCondLst>
                                  <p:childTnLst>
                                    <p:animMotion origin="layout" path="M 0.00586 0.98032 L 1.45833E-6 -0.25 " pathEditMode="relative" rAng="0" ptsTypes="AA">
                                      <p:cBhvr>
                                        <p:cTn id="73" dur="3000" fill="hold"/>
                                        <p:tgtEl>
                                          <p:spTgt spid="76"/>
                                        </p:tgtEl>
                                        <p:attrNameLst>
                                          <p:attrName>ppt_x</p:attrName>
                                          <p:attrName>ppt_y</p:attrName>
                                        </p:attrNameLst>
                                      </p:cBhvr>
                                      <p:rCtr x="-573" y="-58750"/>
                                    </p:animMotion>
                                  </p:childTnLst>
                                </p:cTn>
                              </p:par>
                              <p:par>
                                <p:cTn id="74" presetID="64" presetClass="path" presetSubtype="0" accel="50000" decel="50000" fill="hold" nodeType="withEffect">
                                  <p:stCondLst>
                                    <p:cond delay="0"/>
                                  </p:stCondLst>
                                  <p:childTnLst>
                                    <p:animMotion origin="layout" path="M 2.5E-6 -2.22222E-6 L 0.01315 -1.38935 " pathEditMode="relative" rAng="0" ptsTypes="AA">
                                      <p:cBhvr>
                                        <p:cTn id="75" dur="3000" fill="hold"/>
                                        <p:tgtEl>
                                          <p:spTgt spid="77"/>
                                        </p:tgtEl>
                                        <p:attrNameLst>
                                          <p:attrName>ppt_x</p:attrName>
                                          <p:attrName>ppt_y</p:attrName>
                                        </p:attrNameLst>
                                      </p:cBhvr>
                                      <p:rCtr x="651" y="-69468"/>
                                    </p:animMotion>
                                  </p:childTnLst>
                                </p:cTn>
                              </p:par>
                            </p:childTnLst>
                          </p:cTn>
                        </p:par>
                      </p:childTnLst>
                    </p:cTn>
                  </p:par>
                </p:childTnLst>
              </p:cTn>
              <p:nextCondLst>
                <p:cond evt="onClick" delay="0">
                  <p:tgtEl>
                    <p:spTgt spid="44"/>
                  </p:tgtEl>
                </p:cond>
              </p:nextCondLst>
            </p:seq>
            <p:seq concurrent="1" nextAc="seek">
              <p:cTn id="76" restart="whenNotActive" fill="hold" evtFilter="cancelBubble" nodeType="interactiveSeq">
                <p:stCondLst>
                  <p:cond evt="onClick" delay="0">
                    <p:tgtEl>
                      <p:spTgt spid="4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8" presetClass="emph" presetSubtype="0" fill="hold" nodeType="clickEffect">
                                  <p:stCondLst>
                                    <p:cond delay="0"/>
                                  </p:stCondLst>
                                  <p:childTnLst>
                                    <p:animRot by="21600000">
                                      <p:cBhvr>
                                        <p:cTn id="80" dur="10000" fill="hold"/>
                                        <p:tgtEl>
                                          <p:spTgt spid="49"/>
                                        </p:tgtEl>
                                        <p:attrNameLst>
                                          <p:attrName>r</p:attrName>
                                        </p:attrNameLst>
                                      </p:cBhvr>
                                    </p:animRot>
                                  </p:childTnLst>
                                </p:cTn>
                              </p:par>
                            </p:childTnLst>
                          </p:cTn>
                        </p:par>
                        <p:par>
                          <p:cTn id="81" fill="hold" nodeType="afterGroup">
                            <p:stCondLst>
                              <p:cond delay="10000"/>
                            </p:stCondLst>
                            <p:childTnLst>
                              <p:par>
                                <p:cTn id="82" presetID="1"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childTnLst>
                                </p:cTn>
                              </p:par>
                              <p:par>
                                <p:cTn id="84" presetID="1" presetClass="exit" presetSubtype="0" fill="hold" grpId="1" nodeType="withEffect">
                                  <p:stCondLst>
                                    <p:cond delay="2000"/>
                                  </p:stCondLst>
                                  <p:childTnLst>
                                    <p:set>
                                      <p:cBhvr>
                                        <p:cTn id="85"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3"/>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43"/>
                                        </p:tgtEl>
                                        <p:attrNameLst>
                                          <p:attrName>ppt_x</p:attrName>
                                        </p:attrNameLst>
                                      </p:cBhvr>
                                      <p:tavLst>
                                        <p:tav tm="0">
                                          <p:val>
                                            <p:strVal val="ppt_x"/>
                                          </p:val>
                                        </p:tav>
                                        <p:tav tm="100000">
                                          <p:val>
                                            <p:strVal val="ppt_x"/>
                                          </p:val>
                                        </p:tav>
                                      </p:tavLst>
                                    </p:anim>
                                    <p:anim calcmode="lin" valueType="num">
                                      <p:cBhvr additive="base">
                                        <p:cTn id="91" dur="500"/>
                                        <p:tgtEl>
                                          <p:spTgt spid="43"/>
                                        </p:tgtEl>
                                        <p:attrNameLst>
                                          <p:attrName>ppt_y</p:attrName>
                                        </p:attrNameLst>
                                      </p:cBhvr>
                                      <p:tavLst>
                                        <p:tav tm="0">
                                          <p:val>
                                            <p:strVal val="ppt_y"/>
                                          </p:val>
                                        </p:tav>
                                        <p:tav tm="100000">
                                          <p:val>
                                            <p:strVal val="1+ppt_h/2"/>
                                          </p:val>
                                        </p:tav>
                                      </p:tavLst>
                                    </p:anim>
                                    <p:set>
                                      <p:cBhvr>
                                        <p:cTn id="9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3" restart="whenNotActive" fill="hold" evtFilter="cancelBubble" nodeType="interactiveSeq">
                <p:stCondLst>
                  <p:cond evt="onClick" delay="0">
                    <p:tgtEl>
                      <p:spTgt spid="42"/>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2" presetClass="exit" presetSubtype="4" fill="hold" grpId="1" nodeType="clickEffect">
                                  <p:stCondLst>
                                    <p:cond delay="0"/>
                                  </p:stCondLst>
                                  <p:childTnLst>
                                    <p:anim calcmode="lin" valueType="num">
                                      <p:cBhvr additive="base">
                                        <p:cTn id="97" dur="500"/>
                                        <p:tgtEl>
                                          <p:spTgt spid="42"/>
                                        </p:tgtEl>
                                        <p:attrNameLst>
                                          <p:attrName>ppt_x</p:attrName>
                                        </p:attrNameLst>
                                      </p:cBhvr>
                                      <p:tavLst>
                                        <p:tav tm="0">
                                          <p:val>
                                            <p:strVal val="ppt_x"/>
                                          </p:val>
                                        </p:tav>
                                        <p:tav tm="100000">
                                          <p:val>
                                            <p:strVal val="ppt_x"/>
                                          </p:val>
                                        </p:tav>
                                      </p:tavLst>
                                    </p:anim>
                                    <p:anim calcmode="lin" valueType="num">
                                      <p:cBhvr additive="base">
                                        <p:cTn id="98" dur="500"/>
                                        <p:tgtEl>
                                          <p:spTgt spid="42"/>
                                        </p:tgtEl>
                                        <p:attrNameLst>
                                          <p:attrName>ppt_y</p:attrName>
                                        </p:attrNameLst>
                                      </p:cBhvr>
                                      <p:tavLst>
                                        <p:tav tm="0">
                                          <p:val>
                                            <p:strVal val="ppt_y"/>
                                          </p:val>
                                        </p:tav>
                                        <p:tav tm="100000">
                                          <p:val>
                                            <p:strVal val="1+ppt_h/2"/>
                                          </p:val>
                                        </p:tav>
                                      </p:tavLst>
                                    </p:anim>
                                    <p:set>
                                      <p:cBhvr>
                                        <p:cTn id="9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 presetClass="exit" presetSubtype="4" fill="hold" grpId="1" nodeType="clickEffect">
                                  <p:stCondLst>
                                    <p:cond delay="0"/>
                                  </p:stCondLst>
                                  <p:childTnLst>
                                    <p:anim calcmode="lin" valueType="num">
                                      <p:cBhvr additive="base">
                                        <p:cTn id="104" dur="500"/>
                                        <p:tgtEl>
                                          <p:spTgt spid="41"/>
                                        </p:tgtEl>
                                        <p:attrNameLst>
                                          <p:attrName>ppt_x</p:attrName>
                                        </p:attrNameLst>
                                      </p:cBhvr>
                                      <p:tavLst>
                                        <p:tav tm="0">
                                          <p:val>
                                            <p:strVal val="ppt_x"/>
                                          </p:val>
                                        </p:tav>
                                        <p:tav tm="100000">
                                          <p:val>
                                            <p:strVal val="ppt_x"/>
                                          </p:val>
                                        </p:tav>
                                      </p:tavLst>
                                    </p:anim>
                                    <p:anim calcmode="lin" valueType="num">
                                      <p:cBhvr additive="base">
                                        <p:cTn id="105" dur="500"/>
                                        <p:tgtEl>
                                          <p:spTgt spid="41"/>
                                        </p:tgtEl>
                                        <p:attrNameLst>
                                          <p:attrName>ppt_y</p:attrName>
                                        </p:attrNameLst>
                                      </p:cBhvr>
                                      <p:tavLst>
                                        <p:tav tm="0">
                                          <p:val>
                                            <p:strVal val="ppt_y"/>
                                          </p:val>
                                        </p:tav>
                                        <p:tav tm="100000">
                                          <p:val>
                                            <p:strVal val="1+ppt_h/2"/>
                                          </p:val>
                                        </p:tav>
                                      </p:tavLst>
                                    </p:anim>
                                    <p:set>
                                      <p:cBhvr>
                                        <p:cTn id="10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8" grpId="0"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75" grpId="0" animBg="1"/>
      <p:bldP spid="7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2"/>
          <p:cNvSpPr>
            <a:spLocks noChangeArrowheads="1"/>
          </p:cNvSpPr>
          <p:nvPr/>
        </p:nvSpPr>
        <p:spPr bwMode="auto">
          <a:xfrm>
            <a:off x="0" y="304800"/>
            <a:ext cx="9144000" cy="65532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57347" name="Tit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ChangeArrowheads="1"/>
          </p:cNvSpPr>
          <p:nvPr/>
        </p:nvSpPr>
        <p:spPr bwMode="auto">
          <a:xfrm>
            <a:off x="457200" y="3810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b="1"/>
              <a:t>Bài tập 2:</a:t>
            </a:r>
          </a:p>
        </p:txBody>
      </p:sp>
      <p:sp>
        <p:nvSpPr>
          <p:cNvPr id="57349" name="Rectangle 3"/>
          <p:cNvSpPr>
            <a:spLocks noChangeArrowheads="1"/>
          </p:cNvSpPr>
          <p:nvPr/>
        </p:nvSpPr>
        <p:spPr bwMode="auto">
          <a:xfrm>
            <a:off x="533400" y="838200"/>
            <a:ext cx="80010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a:t>Ở nhiệt độ 273 </a:t>
            </a:r>
            <a:r>
              <a:rPr lang="en-US" sz="2800" baseline="30000"/>
              <a:t>0</a:t>
            </a:r>
            <a:r>
              <a:rPr lang="en-US" sz="2800"/>
              <a:t>C, thể tích của một lượng khí là 10 lít. </a:t>
            </a:r>
          </a:p>
          <a:p>
            <a:r>
              <a:rPr lang="en-US" sz="2800"/>
              <a:t>Tính thể tích của lượng khí đó ở 546 </a:t>
            </a:r>
            <a:r>
              <a:rPr lang="en-US" sz="2800" baseline="30000"/>
              <a:t>0</a:t>
            </a:r>
            <a:r>
              <a:rPr lang="en-US" sz="2800"/>
              <a:t>C </a:t>
            </a:r>
          </a:p>
          <a:p>
            <a:r>
              <a:rPr lang="en-US" sz="2800"/>
              <a:t>khi áp suất không đổi ? </a:t>
            </a:r>
          </a:p>
        </p:txBody>
      </p:sp>
      <p:sp>
        <p:nvSpPr>
          <p:cNvPr id="90116" name="Rectangle 4"/>
          <p:cNvSpPr>
            <a:spLocks noChangeArrowheads="1"/>
          </p:cNvSpPr>
          <p:nvPr/>
        </p:nvSpPr>
        <p:spPr bwMode="auto">
          <a:xfrm>
            <a:off x="304800" y="2438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a:p>
            <a:endParaRPr lang="en-US"/>
          </a:p>
          <a:p>
            <a:r>
              <a:rPr lang="en-US" b="1">
                <a:solidFill>
                  <a:schemeClr val="accent2"/>
                </a:solidFill>
              </a:rPr>
              <a:t>Tóm tắt:</a:t>
            </a:r>
          </a:p>
          <a:p>
            <a:r>
              <a:rPr lang="en-US"/>
              <a:t>Trạng thái 1</a:t>
            </a:r>
            <a:r>
              <a:rPr lang="en-US">
                <a:solidFill>
                  <a:srgbClr val="FF66FF"/>
                </a:solidFill>
              </a:rPr>
              <a:t>:</a:t>
            </a:r>
          </a:p>
          <a:p>
            <a:r>
              <a:rPr lang="en-US"/>
              <a:t>t</a:t>
            </a:r>
            <a:r>
              <a:rPr lang="en-US" baseline="-25000"/>
              <a:t>1</a:t>
            </a:r>
            <a:r>
              <a:rPr lang="en-US"/>
              <a:t> =  273</a:t>
            </a:r>
            <a:r>
              <a:rPr lang="en-US" baseline="30000"/>
              <a:t>0</a:t>
            </a:r>
            <a:r>
              <a:rPr lang="en-US"/>
              <a:t>C </a:t>
            </a:r>
          </a:p>
          <a:p>
            <a:r>
              <a:rPr lang="en-US">
                <a:latin typeface="Arial" pitchFamily="34" charset="0"/>
              </a:rPr>
              <a:t>-&gt;T</a:t>
            </a:r>
            <a:r>
              <a:rPr lang="en-US" baseline="-25000">
                <a:latin typeface="Arial" pitchFamily="34" charset="0"/>
              </a:rPr>
              <a:t>1</a:t>
            </a:r>
            <a:r>
              <a:rPr lang="en-US">
                <a:latin typeface="Arial" pitchFamily="34" charset="0"/>
              </a:rPr>
              <a:t> = 546K</a:t>
            </a:r>
          </a:p>
          <a:p>
            <a:r>
              <a:rPr lang="en-US">
                <a:latin typeface="Arial" pitchFamily="34" charset="0"/>
              </a:rPr>
              <a:t>V</a:t>
            </a:r>
            <a:r>
              <a:rPr lang="en-US" baseline="-25000">
                <a:latin typeface="Arial" pitchFamily="34" charset="0"/>
              </a:rPr>
              <a:t>1</a:t>
            </a:r>
            <a:r>
              <a:rPr lang="en-US">
                <a:latin typeface="Arial" pitchFamily="34" charset="0"/>
              </a:rPr>
              <a:t> = 10 lít</a:t>
            </a:r>
          </a:p>
          <a:p>
            <a:endParaRPr lang="en-US"/>
          </a:p>
          <a:p>
            <a:endParaRPr lang="en-US"/>
          </a:p>
          <a:p>
            <a:endParaRPr lang="en-US"/>
          </a:p>
        </p:txBody>
      </p:sp>
      <p:sp>
        <p:nvSpPr>
          <p:cNvPr id="90117" name="Rectangle 5"/>
          <p:cNvSpPr>
            <a:spLocks noChangeArrowheads="1"/>
          </p:cNvSpPr>
          <p:nvPr/>
        </p:nvSpPr>
        <p:spPr bwMode="auto">
          <a:xfrm>
            <a:off x="2971800" y="2286000"/>
            <a:ext cx="556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b="1">
                <a:solidFill>
                  <a:schemeClr val="accent2"/>
                </a:solidFill>
                <a:latin typeface="Arial" pitchFamily="34" charset="0"/>
              </a:rPr>
              <a:t>Giải</a:t>
            </a:r>
          </a:p>
          <a:p>
            <a:r>
              <a:rPr lang="en-US" sz="2800"/>
              <a:t>Vì áp suất không đổi, ta có:</a:t>
            </a:r>
            <a:r>
              <a:rPr lang="en-US">
                <a:latin typeface="Arial" pitchFamily="34" charset="0"/>
              </a:rPr>
              <a:t> </a:t>
            </a:r>
          </a:p>
          <a:p>
            <a:endParaRPr lang="en-US">
              <a:latin typeface="Arial" pitchFamily="34" charset="0"/>
            </a:endParaRPr>
          </a:p>
          <a:p>
            <a:endParaRPr lang="en-US">
              <a:latin typeface="Arial" pitchFamily="34" charset="0"/>
            </a:endParaRPr>
          </a:p>
          <a:p>
            <a:endParaRPr lang="en-US">
              <a:latin typeface="Arial" pitchFamily="34" charset="0"/>
            </a:endParaRPr>
          </a:p>
          <a:p>
            <a:endParaRPr lang="en-US">
              <a:latin typeface="Arial" pitchFamily="34" charset="0"/>
            </a:endParaRPr>
          </a:p>
          <a:p>
            <a:endParaRPr lang="en-US">
              <a:latin typeface="Arial" pitchFamily="34" charset="0"/>
            </a:endParaRPr>
          </a:p>
          <a:p>
            <a:endParaRPr lang="en-US">
              <a:latin typeface="Arial" pitchFamily="34" charset="0"/>
            </a:endParaRPr>
          </a:p>
          <a:p>
            <a:endParaRPr lang="en-US">
              <a:latin typeface="Arial" pitchFamily="34" charset="0"/>
            </a:endParaRPr>
          </a:p>
          <a:p>
            <a:r>
              <a:rPr lang="en-US">
                <a:latin typeface="Arial" pitchFamily="34" charset="0"/>
              </a:rPr>
              <a:t> </a:t>
            </a:r>
          </a:p>
        </p:txBody>
      </p:sp>
      <p:sp>
        <p:nvSpPr>
          <p:cNvPr id="90118" name="Rectangle 6"/>
          <p:cNvSpPr>
            <a:spLocks noChangeArrowheads="1"/>
          </p:cNvSpPr>
          <p:nvPr/>
        </p:nvSpPr>
        <p:spPr bwMode="auto">
          <a:xfrm>
            <a:off x="280988" y="3986213"/>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a:p>
            <a:endParaRPr lang="en-US"/>
          </a:p>
          <a:p>
            <a:endParaRPr lang="en-US"/>
          </a:p>
          <a:p>
            <a:r>
              <a:rPr lang="en-US"/>
              <a:t>Trạng thái 2:</a:t>
            </a:r>
          </a:p>
          <a:p>
            <a:r>
              <a:rPr lang="en-US"/>
              <a:t>t</a:t>
            </a:r>
            <a:r>
              <a:rPr lang="en-US" baseline="-25000"/>
              <a:t>2</a:t>
            </a:r>
            <a:r>
              <a:rPr lang="en-US"/>
              <a:t> =  546</a:t>
            </a:r>
            <a:r>
              <a:rPr lang="en-US" baseline="30000"/>
              <a:t>0</a:t>
            </a:r>
            <a:r>
              <a:rPr lang="en-US"/>
              <a:t>C </a:t>
            </a:r>
          </a:p>
          <a:p>
            <a:r>
              <a:rPr lang="en-US">
                <a:latin typeface="Arial" pitchFamily="34" charset="0"/>
              </a:rPr>
              <a:t>-&gt;T</a:t>
            </a:r>
            <a:r>
              <a:rPr lang="en-US" baseline="-25000">
                <a:latin typeface="Arial" pitchFamily="34" charset="0"/>
              </a:rPr>
              <a:t>2</a:t>
            </a:r>
            <a:r>
              <a:rPr lang="en-US">
                <a:latin typeface="Arial" pitchFamily="34" charset="0"/>
              </a:rPr>
              <a:t> = 819K</a:t>
            </a:r>
          </a:p>
          <a:p>
            <a:r>
              <a:rPr lang="en-US">
                <a:latin typeface="Arial" pitchFamily="34" charset="0"/>
              </a:rPr>
              <a:t>V</a:t>
            </a:r>
            <a:r>
              <a:rPr lang="en-US" baseline="-25000">
                <a:latin typeface="Arial" pitchFamily="34" charset="0"/>
              </a:rPr>
              <a:t>2</a:t>
            </a:r>
            <a:r>
              <a:rPr lang="en-US">
                <a:latin typeface="Arial" pitchFamily="34" charset="0"/>
              </a:rPr>
              <a:t> = ?</a:t>
            </a:r>
          </a:p>
          <a:p>
            <a:endParaRPr lang="en-US"/>
          </a:p>
          <a:p>
            <a:endParaRPr lang="en-US"/>
          </a:p>
          <a:p>
            <a:endParaRPr lang="en-US"/>
          </a:p>
        </p:txBody>
      </p:sp>
      <p:graphicFrame>
        <p:nvGraphicFramePr>
          <p:cNvPr id="90119" name="Object 2"/>
          <p:cNvGraphicFramePr>
            <a:graphicFrameLocks noGrp="1" noChangeAspect="1"/>
          </p:cNvGraphicFramePr>
          <p:nvPr>
            <p:ph/>
          </p:nvPr>
        </p:nvGraphicFramePr>
        <p:xfrm>
          <a:off x="3309938" y="3457575"/>
          <a:ext cx="1828800" cy="909638"/>
        </p:xfrm>
        <a:graphic>
          <a:graphicData uri="http://schemas.openxmlformats.org/presentationml/2006/ole">
            <mc:AlternateContent xmlns:mc="http://schemas.openxmlformats.org/markup-compatibility/2006">
              <mc:Choice xmlns:v="urn:schemas-microsoft-com:vml" Requires="v">
                <p:oleObj spid="_x0000_s57368" name="Equation" r:id="rId4" imgW="609336" imgH="431613" progId="Equation.DSMT4">
                  <p:embed/>
                </p:oleObj>
              </mc:Choice>
              <mc:Fallback>
                <p:oleObj name="Equation" r:id="rId4" imgW="609336" imgH="43161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8" y="3457575"/>
                        <a:ext cx="1828800"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20" name="Object 3"/>
          <p:cNvGraphicFramePr>
            <a:graphicFrameLocks noChangeAspect="1"/>
          </p:cNvGraphicFramePr>
          <p:nvPr/>
        </p:nvGraphicFramePr>
        <p:xfrm>
          <a:off x="5410200" y="3495675"/>
          <a:ext cx="1752600" cy="914400"/>
        </p:xfrm>
        <a:graphic>
          <a:graphicData uri="http://schemas.openxmlformats.org/presentationml/2006/ole">
            <mc:AlternateContent xmlns:mc="http://schemas.openxmlformats.org/markup-compatibility/2006">
              <mc:Choice xmlns:v="urn:schemas-microsoft-com:vml" Requires="v">
                <p:oleObj spid="_x0000_s57369" name="Equation" r:id="rId6" imgW="774364" imgH="431613" progId="Equation.DSMT4">
                  <p:embed/>
                </p:oleObj>
              </mc:Choice>
              <mc:Fallback>
                <p:oleObj name="Equation" r:id="rId6" imgW="774364"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495675"/>
                        <a:ext cx="1752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21" name="Object 4"/>
          <p:cNvGraphicFramePr>
            <a:graphicFrameLocks noChangeAspect="1"/>
          </p:cNvGraphicFramePr>
          <p:nvPr/>
        </p:nvGraphicFramePr>
        <p:xfrm>
          <a:off x="3208338" y="4476750"/>
          <a:ext cx="3948112" cy="914400"/>
        </p:xfrm>
        <a:graphic>
          <a:graphicData uri="http://schemas.openxmlformats.org/presentationml/2006/ole">
            <mc:AlternateContent xmlns:mc="http://schemas.openxmlformats.org/markup-compatibility/2006">
              <mc:Choice xmlns:v="urn:schemas-microsoft-com:vml" Requires="v">
                <p:oleObj spid="_x0000_s57370" name="Equation" r:id="rId8" imgW="1384300" imgH="393700" progId="Equation.DSMT4">
                  <p:embed/>
                </p:oleObj>
              </mc:Choice>
              <mc:Fallback>
                <p:oleObj name="Equation" r:id="rId8" imgW="1384300" imgH="393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8338" y="4476750"/>
                        <a:ext cx="3948112"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p:cTn id="7" dur="1000" fill="hold"/>
                                        <p:tgtEl>
                                          <p:spTgt spid="90116"/>
                                        </p:tgtEl>
                                        <p:attrNameLst>
                                          <p:attrName>ppt_w</p:attrName>
                                        </p:attrNameLst>
                                      </p:cBhvr>
                                      <p:tavLst>
                                        <p:tav tm="0">
                                          <p:val>
                                            <p:fltVal val="0"/>
                                          </p:val>
                                        </p:tav>
                                        <p:tav tm="100000">
                                          <p:val>
                                            <p:strVal val="#ppt_w"/>
                                          </p:val>
                                        </p:tav>
                                      </p:tavLst>
                                    </p:anim>
                                    <p:anim calcmode="lin" valueType="num">
                                      <p:cBhvr>
                                        <p:cTn id="8" dur="1000" fill="hold"/>
                                        <p:tgtEl>
                                          <p:spTgt spid="90116"/>
                                        </p:tgtEl>
                                        <p:attrNameLst>
                                          <p:attrName>ppt_h</p:attrName>
                                        </p:attrNameLst>
                                      </p:cBhvr>
                                      <p:tavLst>
                                        <p:tav tm="0">
                                          <p:val>
                                            <p:fltVal val="0"/>
                                          </p:val>
                                        </p:tav>
                                        <p:tav tm="100000">
                                          <p:val>
                                            <p:strVal val="#ppt_h"/>
                                          </p:val>
                                        </p:tav>
                                      </p:tavLst>
                                    </p:anim>
                                    <p:animEffect transition="in" filter="fade">
                                      <p:cBhvr>
                                        <p:cTn id="9" dur="1000"/>
                                        <p:tgtEl>
                                          <p:spTgt spid="901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0118"/>
                                        </p:tgtEl>
                                        <p:attrNameLst>
                                          <p:attrName>style.visibility</p:attrName>
                                        </p:attrNameLst>
                                      </p:cBhvr>
                                      <p:to>
                                        <p:strVal val="visible"/>
                                      </p:to>
                                    </p:set>
                                    <p:anim calcmode="lin" valueType="num">
                                      <p:cBhvr>
                                        <p:cTn id="14" dur="1000" fill="hold"/>
                                        <p:tgtEl>
                                          <p:spTgt spid="90118"/>
                                        </p:tgtEl>
                                        <p:attrNameLst>
                                          <p:attrName>ppt_w</p:attrName>
                                        </p:attrNameLst>
                                      </p:cBhvr>
                                      <p:tavLst>
                                        <p:tav tm="0">
                                          <p:val>
                                            <p:fltVal val="0"/>
                                          </p:val>
                                        </p:tav>
                                        <p:tav tm="100000">
                                          <p:val>
                                            <p:strVal val="#ppt_w"/>
                                          </p:val>
                                        </p:tav>
                                      </p:tavLst>
                                    </p:anim>
                                    <p:anim calcmode="lin" valueType="num">
                                      <p:cBhvr>
                                        <p:cTn id="15" dur="1000" fill="hold"/>
                                        <p:tgtEl>
                                          <p:spTgt spid="90118"/>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90117">
                                            <p:txEl>
                                              <p:pRg st="0" end="0"/>
                                            </p:txEl>
                                          </p:spTgt>
                                        </p:tgtEl>
                                        <p:attrNameLst>
                                          <p:attrName>style.visibility</p:attrName>
                                        </p:attrNameLst>
                                      </p:cBhvr>
                                      <p:to>
                                        <p:strVal val="visible"/>
                                      </p:to>
                                    </p:set>
                                    <p:animEffect transition="in" filter="fade">
                                      <p:cBhvr>
                                        <p:cTn id="20" dur="1000"/>
                                        <p:tgtEl>
                                          <p:spTgt spid="90117">
                                            <p:txEl>
                                              <p:pRg st="0" end="0"/>
                                            </p:txEl>
                                          </p:spTgt>
                                        </p:tgtEl>
                                      </p:cBhvr>
                                    </p:animEffect>
                                    <p:anim calcmode="lin" valueType="num">
                                      <p:cBhvr>
                                        <p:cTn id="21" dur="1000" fill="hold"/>
                                        <p:tgtEl>
                                          <p:spTgt spid="9011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01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fade">
                                      <p:cBhvr>
                                        <p:cTn id="27" dur="1000"/>
                                        <p:tgtEl>
                                          <p:spTgt spid="90117">
                                            <p:txEl>
                                              <p:pRg st="1" end="1"/>
                                            </p:txEl>
                                          </p:spTgt>
                                        </p:tgtEl>
                                      </p:cBhvr>
                                    </p:animEffect>
                                    <p:anim calcmode="lin" valueType="num">
                                      <p:cBhvr>
                                        <p:cTn id="28" dur="1000" fill="hold"/>
                                        <p:tgtEl>
                                          <p:spTgt spid="9011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0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ntr" presetSubtype="0" fill="hold" nodeType="clickEffect">
                                  <p:stCondLst>
                                    <p:cond delay="0"/>
                                  </p:stCondLst>
                                  <p:childTnLst>
                                    <p:set>
                                      <p:cBhvr>
                                        <p:cTn id="33" dur="1" fill="hold">
                                          <p:stCondLst>
                                            <p:cond delay="0"/>
                                          </p:stCondLst>
                                        </p:cTn>
                                        <p:tgtEl>
                                          <p:spTgt spid="90119"/>
                                        </p:tgtEl>
                                        <p:attrNameLst>
                                          <p:attrName>style.visibility</p:attrName>
                                        </p:attrNameLst>
                                      </p:cBhvr>
                                      <p:to>
                                        <p:strVal val="visible"/>
                                      </p:to>
                                    </p:set>
                                    <p:anim calcmode="lin" valueType="num">
                                      <p:cBhvr>
                                        <p:cTn id="34" dur="500" decel="50000" fill="hold">
                                          <p:stCondLst>
                                            <p:cond delay="0"/>
                                          </p:stCondLst>
                                        </p:cTn>
                                        <p:tgtEl>
                                          <p:spTgt spid="90119"/>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0119"/>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0119"/>
                                        </p:tgtEl>
                                        <p:attrNameLst>
                                          <p:attrName>ppt_w</p:attrName>
                                        </p:attrNameLst>
                                      </p:cBhvr>
                                      <p:tavLst>
                                        <p:tav tm="0">
                                          <p:val>
                                            <p:strVal val="#ppt_w*.05"/>
                                          </p:val>
                                        </p:tav>
                                        <p:tav tm="100000">
                                          <p:val>
                                            <p:strVal val="#ppt_w"/>
                                          </p:val>
                                        </p:tav>
                                      </p:tavLst>
                                    </p:anim>
                                    <p:anim calcmode="lin" valueType="num">
                                      <p:cBhvr>
                                        <p:cTn id="37" dur="1000" fill="hold"/>
                                        <p:tgtEl>
                                          <p:spTgt spid="90119"/>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0119"/>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0119"/>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0119"/>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01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nodeType="clickEffect">
                                  <p:stCondLst>
                                    <p:cond delay="0"/>
                                  </p:stCondLst>
                                  <p:childTnLst>
                                    <p:set>
                                      <p:cBhvr>
                                        <p:cTn id="45" dur="1" fill="hold">
                                          <p:stCondLst>
                                            <p:cond delay="0"/>
                                          </p:stCondLst>
                                        </p:cTn>
                                        <p:tgtEl>
                                          <p:spTgt spid="90120"/>
                                        </p:tgtEl>
                                        <p:attrNameLst>
                                          <p:attrName>style.visibility</p:attrName>
                                        </p:attrNameLst>
                                      </p:cBhvr>
                                      <p:to>
                                        <p:strVal val="visible"/>
                                      </p:to>
                                    </p:set>
                                    <p:anim calcmode="lin" valueType="num">
                                      <p:cBhvr>
                                        <p:cTn id="46" dur="500" decel="50000" fill="hold">
                                          <p:stCondLst>
                                            <p:cond delay="0"/>
                                          </p:stCondLst>
                                        </p:cTn>
                                        <p:tgtEl>
                                          <p:spTgt spid="9012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9012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90120"/>
                                        </p:tgtEl>
                                        <p:attrNameLst>
                                          <p:attrName>ppt_w</p:attrName>
                                        </p:attrNameLst>
                                      </p:cBhvr>
                                      <p:tavLst>
                                        <p:tav tm="0">
                                          <p:val>
                                            <p:strVal val="#ppt_w*.05"/>
                                          </p:val>
                                        </p:tav>
                                        <p:tav tm="100000">
                                          <p:val>
                                            <p:strVal val="#ppt_w"/>
                                          </p:val>
                                        </p:tav>
                                      </p:tavLst>
                                    </p:anim>
                                    <p:anim calcmode="lin" valueType="num">
                                      <p:cBhvr>
                                        <p:cTn id="49" dur="1000" fill="hold"/>
                                        <p:tgtEl>
                                          <p:spTgt spid="9012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9012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9012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9012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901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4" presetClass="entr" presetSubtype="0" fill="hold" nodeType="clickEffect">
                                  <p:stCondLst>
                                    <p:cond delay="0"/>
                                  </p:stCondLst>
                                  <p:childTnLst>
                                    <p:set>
                                      <p:cBhvr>
                                        <p:cTn id="57" dur="1" fill="hold">
                                          <p:stCondLst>
                                            <p:cond delay="0"/>
                                          </p:stCondLst>
                                        </p:cTn>
                                        <p:tgtEl>
                                          <p:spTgt spid="90121"/>
                                        </p:tgtEl>
                                        <p:attrNameLst>
                                          <p:attrName>style.visibility</p:attrName>
                                        </p:attrNameLst>
                                      </p:cBhvr>
                                      <p:to>
                                        <p:strVal val="visible"/>
                                      </p:to>
                                    </p:set>
                                    <p:anim from="(-#ppt_w/2)" to="(#ppt_x)" calcmode="lin" valueType="num">
                                      <p:cBhvr>
                                        <p:cTn id="58" dur="600" fill="hold">
                                          <p:stCondLst>
                                            <p:cond delay="0"/>
                                          </p:stCondLst>
                                        </p:cTn>
                                        <p:tgtEl>
                                          <p:spTgt spid="90121"/>
                                        </p:tgtEl>
                                        <p:attrNameLst>
                                          <p:attrName>ppt_x</p:attrName>
                                        </p:attrNameLst>
                                      </p:cBhvr>
                                    </p:anim>
                                    <p:anim from="0" to="-1.0" calcmode="lin" valueType="num">
                                      <p:cBhvr>
                                        <p:cTn id="59" dur="200" decel="50000" autoRev="1" fill="hold">
                                          <p:stCondLst>
                                            <p:cond delay="600"/>
                                          </p:stCondLst>
                                        </p:cTn>
                                        <p:tgtEl>
                                          <p:spTgt spid="90121"/>
                                        </p:tgtEl>
                                        <p:attrNameLst>
                                          <p:attrName>xshear</p:attrName>
                                        </p:attrNameLst>
                                      </p:cBhvr>
                                    </p:anim>
                                    <p:animScale>
                                      <p:cBhvr>
                                        <p:cTn id="60" dur="200" decel="100000" autoRev="1" fill="hold">
                                          <p:stCondLst>
                                            <p:cond delay="600"/>
                                          </p:stCondLst>
                                        </p:cTn>
                                        <p:tgtEl>
                                          <p:spTgt spid="90121"/>
                                        </p:tgtEl>
                                      </p:cBhvr>
                                      <p:from x="100000" y="100000"/>
                                      <p:to x="80000" y="100000"/>
                                    </p:animScale>
                                    <p:anim by="(#ppt_h/3+#ppt_w*0.1)" calcmode="lin" valueType="num">
                                      <p:cBhvr additive="sum">
                                        <p:cTn id="61" dur="200" decel="100000" autoRev="1" fill="hold">
                                          <p:stCondLst>
                                            <p:cond delay="600"/>
                                          </p:stCondLst>
                                        </p:cTn>
                                        <p:tgtEl>
                                          <p:spTgt spid="9012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5"/>
          <p:cNvSpPr>
            <a:spLocks noChangeArrowheads="1"/>
          </p:cNvSpPr>
          <p:nvPr/>
        </p:nvSpPr>
        <p:spPr bwMode="auto">
          <a:xfrm>
            <a:off x="0" y="0"/>
            <a:ext cx="9144000" cy="6858000"/>
          </a:xfrm>
          <a:prstGeom prst="rect">
            <a:avLst/>
          </a:prstGeom>
          <a:solidFill>
            <a:schemeClr val="bg1"/>
          </a:solidFill>
          <a:ln>
            <a:noFill/>
          </a:ln>
          <a:extLst/>
        </p:spPr>
        <p:txBody>
          <a:bodyPr wrap="none" anchor="ctr"/>
          <a:lstStyle/>
          <a:p>
            <a:endParaRPr lang="en-US"/>
          </a:p>
        </p:txBody>
      </p:sp>
      <p:sp>
        <p:nvSpPr>
          <p:cNvPr id="5" name="Title 8"/>
          <p:cNvSpPr>
            <a:spLocks noGrp="1"/>
          </p:cNvSpPr>
          <p:nvPr>
            <p:ph type="title" idx="4294967295"/>
          </p:nvPr>
        </p:nvSpPr>
        <p:spPr>
          <a:xfrm>
            <a:off x="463550" y="42869"/>
            <a:ext cx="8229600" cy="563561"/>
          </a:xfrm>
          <a:ln>
            <a:miter lim="800000"/>
            <a:headEnd/>
            <a:tailEnd/>
          </a:ln>
          <a:extLst/>
        </p:spPr>
        <p:txBody>
          <a:bodyPr rtlCol="0">
            <a:noAutofit/>
          </a:bodyPr>
          <a:lstStyle/>
          <a:p>
            <a:pPr fontAlgn="auto">
              <a:spcAft>
                <a:spcPts val="0"/>
              </a:spcAft>
              <a:defRPr/>
            </a:pPr>
            <a:r>
              <a:rPr lang="en-US" sz="28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CỦNG CỐ VẬN DỤNG</a:t>
            </a:r>
          </a:p>
        </p:txBody>
      </p:sp>
      <p:sp>
        <p:nvSpPr>
          <p:cNvPr id="58372" name="Content Placeholder 9"/>
          <p:cNvSpPr>
            <a:spLocks noGrp="1"/>
          </p:cNvSpPr>
          <p:nvPr>
            <p:ph idx="4294967295"/>
          </p:nvPr>
        </p:nvSpPr>
        <p:spPr>
          <a:xfrm>
            <a:off x="0" y="457200"/>
            <a:ext cx="8991600" cy="1676400"/>
          </a:xfrm>
        </p:spPr>
        <p:txBody>
          <a:bodyPr/>
          <a:lstStyle/>
          <a:p>
            <a:pPr algn="just">
              <a:buFontTx/>
              <a:buNone/>
            </a:pPr>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B</a:t>
            </a:r>
            <a:r>
              <a:rPr lang="en-US" sz="2800" b="1" u="sng" smtClean="0">
                <a:latin typeface="Times New Roman" pitchFamily="18" charset="0"/>
                <a:cs typeface="Times New Roman" pitchFamily="18" charset="0"/>
              </a:rPr>
              <a:t>ài tập 3:</a:t>
            </a:r>
            <a:r>
              <a:rPr lang="en-US" sz="2800" b="1" smtClean="0">
                <a:latin typeface="Times New Roman" pitchFamily="18" charset="0"/>
                <a:cs typeface="Times New Roman" pitchFamily="18" charset="0"/>
              </a:rPr>
              <a:t> Trong phòng thí nghiệm, người ta điều chế được 40 cm</a:t>
            </a:r>
            <a:r>
              <a:rPr lang="en-US" sz="2800" b="1" baseline="30000" smtClean="0">
                <a:latin typeface="Times New Roman" pitchFamily="18" charset="0"/>
                <a:cs typeface="Times New Roman" pitchFamily="18" charset="0"/>
              </a:rPr>
              <a:t>3</a:t>
            </a:r>
            <a:r>
              <a:rPr lang="en-US" sz="2800" b="1" smtClean="0">
                <a:latin typeface="Times New Roman" pitchFamily="18" charset="0"/>
                <a:cs typeface="Times New Roman" pitchFamily="18" charset="0"/>
              </a:rPr>
              <a:t> khí hidro ở áp suất 750 mmHg và nhiệt độ 27</a:t>
            </a:r>
            <a:r>
              <a:rPr lang="en-US" sz="2800" b="1" baseline="30000" smtClean="0">
                <a:latin typeface="Times New Roman" pitchFamily="18" charset="0"/>
                <a:cs typeface="Times New Roman" pitchFamily="18" charset="0"/>
              </a:rPr>
              <a:t>0</a:t>
            </a:r>
            <a:r>
              <a:rPr lang="en-US" sz="2800" b="1" smtClean="0">
                <a:latin typeface="Times New Roman" pitchFamily="18" charset="0"/>
                <a:cs typeface="Times New Roman" pitchFamily="18" charset="0"/>
              </a:rPr>
              <a:t>C. Tính thể tích của lượng khí trên ở điều kiện chuẩn (áp suất 760 mmHg và nhiệt độ 0</a:t>
            </a:r>
            <a:r>
              <a:rPr lang="en-US" sz="2800" b="1" baseline="30000" smtClean="0">
                <a:latin typeface="Times New Roman" pitchFamily="18" charset="0"/>
                <a:cs typeface="Times New Roman" pitchFamily="18" charset="0"/>
              </a:rPr>
              <a:t>0</a:t>
            </a:r>
            <a:r>
              <a:rPr lang="en-US" sz="2800" b="1" smtClean="0">
                <a:latin typeface="Times New Roman" pitchFamily="18" charset="0"/>
                <a:cs typeface="Times New Roman" pitchFamily="18" charset="0"/>
              </a:rPr>
              <a:t>C ).</a:t>
            </a:r>
            <a:endParaRPr lang="en-US" sz="2800" smtClean="0">
              <a:latin typeface="Times New Roman" pitchFamily="18" charset="0"/>
              <a:cs typeface="Times New Roman" pitchFamily="18" charset="0"/>
            </a:endParaRPr>
          </a:p>
        </p:txBody>
      </p:sp>
      <p:sp>
        <p:nvSpPr>
          <p:cNvPr id="7" name="Rectangle 6"/>
          <p:cNvSpPr>
            <a:spLocks noChangeArrowheads="1"/>
          </p:cNvSpPr>
          <p:nvPr/>
        </p:nvSpPr>
        <p:spPr bwMode="auto">
          <a:xfrm>
            <a:off x="914400" y="4267200"/>
            <a:ext cx="6705600" cy="2819400"/>
          </a:xfrm>
          <a:prstGeom prst="rect">
            <a:avLst/>
          </a:prstGeom>
          <a:solidFill>
            <a:schemeClr val="bg1"/>
          </a:solidFill>
          <a:ln>
            <a:noFill/>
          </a:ln>
          <a:extLst/>
        </p:spPr>
        <p:txBody>
          <a:bodyPr anchor="ctr"/>
          <a:lstStyle/>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r>
              <a:rPr lang="en-US">
                <a:solidFill>
                  <a:srgbClr val="000000"/>
                </a:solidFill>
                <a:cs typeface="Times New Roman" pitchFamily="18" charset="0"/>
              </a:rPr>
              <a:t>Áp dụng phương trình trạng thái khí lý tưởng</a:t>
            </a: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a:p>
            <a:endParaRPr lang="en-US">
              <a:solidFill>
                <a:srgbClr val="000000"/>
              </a:solidFill>
              <a:cs typeface="Times New Roman" pitchFamily="18" charset="0"/>
            </a:endParaRPr>
          </a:p>
        </p:txBody>
      </p:sp>
      <p:graphicFrame>
        <p:nvGraphicFramePr>
          <p:cNvPr id="8" name="Object 2"/>
          <p:cNvGraphicFramePr>
            <a:graphicFrameLocks noChangeAspect="1"/>
          </p:cNvGraphicFramePr>
          <p:nvPr/>
        </p:nvGraphicFramePr>
        <p:xfrm>
          <a:off x="2819400" y="4629150"/>
          <a:ext cx="1982788" cy="1181100"/>
        </p:xfrm>
        <a:graphic>
          <a:graphicData uri="http://schemas.openxmlformats.org/presentationml/2006/ole">
            <mc:AlternateContent xmlns:mc="http://schemas.openxmlformats.org/markup-compatibility/2006">
              <mc:Choice xmlns:v="urn:schemas-microsoft-com:vml" Requires="v">
                <p:oleObj spid="_x0000_s58390" name="Equation" r:id="rId3" imgW="863225" imgH="431613" progId="Equation.3">
                  <p:embed/>
                </p:oleObj>
              </mc:Choice>
              <mc:Fallback>
                <p:oleObj name="Equation" r:id="rId3" imgW="863225" imgH="4316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629150"/>
                        <a:ext cx="19827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3"/>
          <p:cNvGraphicFramePr>
            <a:graphicFrameLocks noChangeAspect="1"/>
          </p:cNvGraphicFramePr>
          <p:nvPr/>
        </p:nvGraphicFramePr>
        <p:xfrm>
          <a:off x="2101850" y="5715000"/>
          <a:ext cx="5092700" cy="990600"/>
        </p:xfrm>
        <a:graphic>
          <a:graphicData uri="http://schemas.openxmlformats.org/presentationml/2006/ole">
            <mc:AlternateContent xmlns:mc="http://schemas.openxmlformats.org/markup-compatibility/2006">
              <mc:Choice xmlns:v="urn:schemas-microsoft-com:vml" Requires="v">
                <p:oleObj spid="_x0000_s58391" name="Equation" r:id="rId5" imgW="2387600" imgH="431800" progId="Equation.DSMT4">
                  <p:embed/>
                </p:oleObj>
              </mc:Choice>
              <mc:Fallback>
                <p:oleObj name="Equation" r:id="rId5" imgW="23876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850" y="5715000"/>
                        <a:ext cx="5092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1447800" y="24384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solidFill>
                  <a:srgbClr val="FF0000"/>
                </a:solidFill>
                <a:cs typeface="Times New Roman" pitchFamily="18" charset="0"/>
              </a:rPr>
              <a:t>Trạng thái 1</a:t>
            </a:r>
          </a:p>
        </p:txBody>
      </p:sp>
      <p:sp>
        <p:nvSpPr>
          <p:cNvPr id="12" name="TextBox 11"/>
          <p:cNvSpPr txBox="1">
            <a:spLocks noChangeArrowheads="1"/>
          </p:cNvSpPr>
          <p:nvPr/>
        </p:nvSpPr>
        <p:spPr bwMode="auto">
          <a:xfrm>
            <a:off x="5257800" y="24384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solidFill>
                  <a:srgbClr val="FF0000"/>
                </a:solidFill>
                <a:cs typeface="Times New Roman" pitchFamily="18" charset="0"/>
              </a:rPr>
              <a:t>Trạng thái 2</a:t>
            </a:r>
          </a:p>
        </p:txBody>
      </p:sp>
      <p:sp>
        <p:nvSpPr>
          <p:cNvPr id="13" name="TextBox 12"/>
          <p:cNvSpPr txBox="1">
            <a:spLocks noChangeArrowheads="1"/>
          </p:cNvSpPr>
          <p:nvPr/>
        </p:nvSpPr>
        <p:spPr bwMode="auto">
          <a:xfrm>
            <a:off x="0" y="2133600"/>
            <a:ext cx="167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 eaLnBrk="1" hangingPunct="1">
              <a:buFont typeface="Arial" pitchFamily="34" charset="0"/>
              <a:buNone/>
            </a:pPr>
            <a:r>
              <a:rPr lang="en-US" sz="2800" b="1">
                <a:solidFill>
                  <a:srgbClr val="0070C0"/>
                </a:solidFill>
                <a:cs typeface="Times New Roman" pitchFamily="18" charset="0"/>
              </a:rPr>
              <a:t>Tóm tắt :</a:t>
            </a:r>
          </a:p>
        </p:txBody>
      </p:sp>
      <p:sp>
        <p:nvSpPr>
          <p:cNvPr id="14" name="TextBox 13"/>
          <p:cNvSpPr txBox="1">
            <a:spLocks noChangeArrowheads="1"/>
          </p:cNvSpPr>
          <p:nvPr/>
        </p:nvSpPr>
        <p:spPr bwMode="auto">
          <a:xfrm>
            <a:off x="1066800" y="2819400"/>
            <a:ext cx="419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 eaLnBrk="1" hangingPunct="1">
              <a:buFont typeface="Arial" pitchFamily="34" charset="0"/>
              <a:buNone/>
            </a:pPr>
            <a:r>
              <a:rPr lang="en-US">
                <a:cs typeface="Times New Roman" pitchFamily="18" charset="0"/>
              </a:rPr>
              <a:t>p</a:t>
            </a:r>
            <a:r>
              <a:rPr lang="en-US" baseline="-25000">
                <a:cs typeface="Times New Roman" pitchFamily="18" charset="0"/>
              </a:rPr>
              <a:t>1</a:t>
            </a:r>
            <a:r>
              <a:rPr lang="en-US">
                <a:cs typeface="Times New Roman" pitchFamily="18" charset="0"/>
              </a:rPr>
              <a:t>= 750 mmHg                              </a:t>
            </a:r>
          </a:p>
          <a:p>
            <a:pPr algn="just" eaLnBrk="1" hangingPunct="1">
              <a:buFont typeface="Arial" pitchFamily="34" charset="0"/>
              <a:buNone/>
            </a:pPr>
            <a:r>
              <a:rPr lang="en-US">
                <a:cs typeface="Times New Roman" pitchFamily="18" charset="0"/>
              </a:rPr>
              <a:t>V</a:t>
            </a:r>
            <a:r>
              <a:rPr lang="en-US" baseline="-25000">
                <a:cs typeface="Times New Roman" pitchFamily="18" charset="0"/>
              </a:rPr>
              <a:t>1</a:t>
            </a:r>
            <a:r>
              <a:rPr lang="en-US">
                <a:cs typeface="Times New Roman" pitchFamily="18" charset="0"/>
              </a:rPr>
              <a:t>= 40 cm</a:t>
            </a:r>
            <a:r>
              <a:rPr lang="en-US" baseline="30000">
                <a:cs typeface="Times New Roman" pitchFamily="18" charset="0"/>
              </a:rPr>
              <a:t>3</a:t>
            </a:r>
          </a:p>
          <a:p>
            <a:pPr algn="just" eaLnBrk="1" hangingPunct="1">
              <a:buFont typeface="Arial" pitchFamily="34" charset="0"/>
              <a:buNone/>
            </a:pPr>
            <a:r>
              <a:rPr lang="en-US">
                <a:cs typeface="Times New Roman" pitchFamily="18" charset="0"/>
              </a:rPr>
              <a:t>t</a:t>
            </a:r>
            <a:r>
              <a:rPr lang="en-US" baseline="-25000">
                <a:cs typeface="Times New Roman" pitchFamily="18" charset="0"/>
              </a:rPr>
              <a:t>1</a:t>
            </a:r>
            <a:r>
              <a:rPr lang="en-US">
                <a:cs typeface="Times New Roman" pitchFamily="18" charset="0"/>
              </a:rPr>
              <a:t>=27</a:t>
            </a:r>
            <a:r>
              <a:rPr lang="en-US" baseline="30000">
                <a:cs typeface="Times New Roman" pitchFamily="18" charset="0"/>
              </a:rPr>
              <a:t>0</a:t>
            </a:r>
            <a:r>
              <a:rPr lang="en-US">
                <a:cs typeface="Times New Roman" pitchFamily="18" charset="0"/>
              </a:rPr>
              <a:t>C =&gt;T</a:t>
            </a:r>
            <a:r>
              <a:rPr lang="en-US" baseline="-25000">
                <a:cs typeface="Times New Roman" pitchFamily="18" charset="0"/>
              </a:rPr>
              <a:t>1</a:t>
            </a:r>
            <a:r>
              <a:rPr lang="en-US">
                <a:cs typeface="Times New Roman" pitchFamily="18" charset="0"/>
              </a:rPr>
              <a:t>=27+273=300 K</a:t>
            </a:r>
          </a:p>
          <a:p>
            <a:pPr eaLnBrk="1" hangingPunct="1"/>
            <a:endParaRPr lang="en-US">
              <a:latin typeface="Arial" pitchFamily="34" charset="0"/>
            </a:endParaRPr>
          </a:p>
        </p:txBody>
      </p:sp>
      <p:sp>
        <p:nvSpPr>
          <p:cNvPr id="15" name="TextBox 14"/>
          <p:cNvSpPr txBox="1">
            <a:spLocks noChangeArrowheads="1"/>
          </p:cNvSpPr>
          <p:nvPr/>
        </p:nvSpPr>
        <p:spPr bwMode="auto">
          <a:xfrm>
            <a:off x="5181600" y="27432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 eaLnBrk="1" hangingPunct="1">
              <a:buFont typeface="Arial" pitchFamily="34" charset="0"/>
              <a:buNone/>
            </a:pPr>
            <a:r>
              <a:rPr lang="en-US">
                <a:cs typeface="Times New Roman" pitchFamily="18" charset="0"/>
              </a:rPr>
              <a:t> p</a:t>
            </a:r>
            <a:r>
              <a:rPr lang="en-US" baseline="-25000">
                <a:cs typeface="Times New Roman" pitchFamily="18" charset="0"/>
              </a:rPr>
              <a:t>2</a:t>
            </a:r>
            <a:r>
              <a:rPr lang="en-US">
                <a:cs typeface="Times New Roman" pitchFamily="18" charset="0"/>
              </a:rPr>
              <a:t>= 760 mmHg</a:t>
            </a:r>
          </a:p>
          <a:p>
            <a:pPr algn="just" eaLnBrk="1" hangingPunct="1">
              <a:buFont typeface="Arial" pitchFamily="34" charset="0"/>
              <a:buNone/>
            </a:pPr>
            <a:r>
              <a:rPr lang="en-US">
                <a:cs typeface="Times New Roman" pitchFamily="18" charset="0"/>
              </a:rPr>
              <a:t> V</a:t>
            </a:r>
            <a:r>
              <a:rPr lang="en-US" baseline="-25000">
                <a:cs typeface="Times New Roman" pitchFamily="18" charset="0"/>
              </a:rPr>
              <a:t>2</a:t>
            </a:r>
            <a:r>
              <a:rPr lang="en-US">
                <a:cs typeface="Times New Roman" pitchFamily="18" charset="0"/>
              </a:rPr>
              <a:t>= ?</a:t>
            </a:r>
          </a:p>
          <a:p>
            <a:pPr algn="just" eaLnBrk="1" hangingPunct="1">
              <a:buFont typeface="Arial" pitchFamily="34" charset="0"/>
              <a:buNone/>
            </a:pPr>
            <a:r>
              <a:rPr lang="en-US">
                <a:cs typeface="Times New Roman" pitchFamily="18" charset="0"/>
              </a:rPr>
              <a:t> t</a:t>
            </a:r>
            <a:r>
              <a:rPr lang="en-US" baseline="-25000">
                <a:cs typeface="Times New Roman" pitchFamily="18" charset="0"/>
              </a:rPr>
              <a:t>2</a:t>
            </a:r>
            <a:r>
              <a:rPr lang="en-US">
                <a:cs typeface="Times New Roman" pitchFamily="18" charset="0"/>
              </a:rPr>
              <a:t>= 0</a:t>
            </a:r>
            <a:r>
              <a:rPr lang="en-US" baseline="30000">
                <a:cs typeface="Times New Roman" pitchFamily="18" charset="0"/>
              </a:rPr>
              <a:t>0</a:t>
            </a:r>
            <a:r>
              <a:rPr lang="en-US">
                <a:cs typeface="Times New Roman" pitchFamily="18" charset="0"/>
              </a:rPr>
              <a:t>C =&gt; T</a:t>
            </a:r>
            <a:r>
              <a:rPr lang="en-US" baseline="-25000">
                <a:cs typeface="Times New Roman" pitchFamily="18" charset="0"/>
              </a:rPr>
              <a:t>2</a:t>
            </a:r>
            <a:r>
              <a:rPr lang="en-US">
                <a:cs typeface="Times New Roman" pitchFamily="18" charset="0"/>
              </a:rPr>
              <a:t>= 0+273=273 K</a:t>
            </a:r>
          </a:p>
          <a:p>
            <a:pPr algn="just" eaLnBrk="1" hangingPunct="1">
              <a:buFont typeface="Arial" pitchFamily="34" charset="0"/>
              <a:buNone/>
            </a:pPr>
            <a:r>
              <a:rPr lang="en-US">
                <a:cs typeface="Times New Roman" pitchFamily="18" charset="0"/>
              </a:rPr>
              <a:t>  </a:t>
            </a:r>
            <a:endParaRPr lang="en-US">
              <a:latin typeface="Arial" pitchFamily="34" charset="0"/>
            </a:endParaRPr>
          </a:p>
        </p:txBody>
      </p:sp>
      <p:sp>
        <p:nvSpPr>
          <p:cNvPr id="16" name="TextBox 15"/>
          <p:cNvSpPr txBox="1">
            <a:spLocks noChangeArrowheads="1"/>
          </p:cNvSpPr>
          <p:nvPr/>
        </p:nvSpPr>
        <p:spPr bwMode="auto">
          <a:xfrm>
            <a:off x="3200400" y="38862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a:solidFill>
                  <a:srgbClr val="FF0000"/>
                </a:solidFill>
                <a:cs typeface="Times New Roman" pitchFamily="18" charset="0"/>
              </a:rPr>
              <a:t> Lời Giải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8"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3479800"/>
            <a:ext cx="9869488" cy="1210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579438"/>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Flam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172200"/>
            <a:ext cx="1257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0"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52688" y="1778000"/>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1"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4325" y="1778000"/>
            <a:ext cx="8239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763" y="2486025"/>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7" descr="Flam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86613" y="5865813"/>
            <a:ext cx="195738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3" descr="firebur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9950" y="6037263"/>
            <a:ext cx="6429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2"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81288" y="5238750"/>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3"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0563" y="5105400"/>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24"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1725" y="5057775"/>
            <a:ext cx="8239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3" descr="firebur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47963" y="1849438"/>
            <a:ext cx="644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6"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51163" y="1217613"/>
            <a:ext cx="8223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7"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228725"/>
            <a:ext cx="8223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87338"/>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160338"/>
            <a:ext cx="702945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76450" y="-1671638"/>
            <a:ext cx="10714038" cy="465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13" descr="firebur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94500" y="6037263"/>
            <a:ext cx="644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35" descr="Flam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5167313"/>
            <a:ext cx="8239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descr="C:\Users\ADMIN\Desktop\Tai nguyen thiet ke tro choi\Bảng gỗ\Picture1 (2).png">
            <a:hlinkClick r:id="" action="ppaction://hlinkshowjump?jump=nex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9888" y="5969000"/>
            <a:ext cx="10048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C:\Users\ADMIN\Desktop\Giai cuu con vat\wooden-board-theme-image-1-vector-clip-art_csp973836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063" y="-320675"/>
            <a:ext cx="77866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106363" y="312738"/>
            <a:ext cx="8396287" cy="3416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t>Hệ thức nào dưới đây</a:t>
            </a:r>
            <a:r>
              <a:rPr lang="en-US" sz="3600" b="1" dirty="0"/>
              <a:t> không</a:t>
            </a:r>
            <a:r>
              <a:rPr lang="en-US" sz="3600" dirty="0"/>
              <a:t> phù hợp với nội dung định luật Sác-lơ?</a:t>
            </a:r>
          </a:p>
          <a:p>
            <a:pPr>
              <a:defRPr/>
            </a:pPr>
            <a:r>
              <a:rPr lang="en-US" sz="3600" b="1" dirty="0"/>
              <a:t>		 </a:t>
            </a:r>
            <a:r>
              <a:rPr lang="en-US" sz="3600" dirty="0"/>
              <a:t> </a:t>
            </a:r>
            <a:r>
              <a:rPr lang="en-US" sz="3600" b="1" dirty="0"/>
              <a:t>	</a:t>
            </a:r>
            <a:endParaRPr lang="en-US" sz="3600" dirty="0">
              <a:solidFill>
                <a:srgbClr val="FF0000"/>
              </a:solidFill>
            </a:endParaRPr>
          </a:p>
          <a:p>
            <a:pPr algn="ctr">
              <a:defRPr/>
            </a:pPr>
            <a:r>
              <a:rPr lang="en-US" sz="3600" dirty="0">
                <a:solidFill>
                  <a:srgbClr val="FF0000"/>
                </a:solidFill>
              </a:rPr>
              <a:t>(em hãy chọn phương án đúng để giải</a:t>
            </a:r>
          </a:p>
          <a:p>
            <a:pPr algn="ctr">
              <a:defRPr/>
            </a:pPr>
            <a:r>
              <a:rPr lang="en-US" sz="3600" dirty="0">
                <a:solidFill>
                  <a:srgbClr val="FF0000"/>
                </a:solidFill>
              </a:rPr>
              <a:t>Cứu chú Sóc)</a:t>
            </a:r>
          </a:p>
          <a:p>
            <a:pPr algn="ctr" fontAlgn="auto">
              <a:spcBef>
                <a:spcPts val="0"/>
              </a:spcBef>
              <a:spcAft>
                <a:spcPts val="0"/>
              </a:spcAft>
              <a:defRPr/>
            </a:pPr>
            <a:endParaRPr lang="en-US" sz="3600" b="1" dirty="0">
              <a:solidFill>
                <a:srgbClr val="FF0000"/>
              </a:solidFill>
              <a:latin typeface="Arial" panose="020B0604020202020204" pitchFamily="34" charset="0"/>
              <a:cs typeface="Arial" panose="020B0604020202020204" pitchFamily="34" charset="0"/>
            </a:endParaRPr>
          </a:p>
        </p:txBody>
      </p:sp>
      <p:sp>
        <p:nvSpPr>
          <p:cNvPr id="41" name="Rounded Rectangle 40"/>
          <p:cNvSpPr/>
          <p:nvPr/>
        </p:nvSpPr>
        <p:spPr>
          <a:xfrm>
            <a:off x="-685800" y="3675063"/>
            <a:ext cx="3687763"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A.</a:t>
            </a:r>
            <a:r>
              <a:rPr lang="en-US" sz="3600" dirty="0">
                <a:solidFill>
                  <a:schemeClr val="tx1"/>
                </a:solidFill>
              </a:rPr>
              <a:t> p/T = hằng số.</a:t>
            </a:r>
          </a:p>
        </p:txBody>
      </p:sp>
      <p:sp>
        <p:nvSpPr>
          <p:cNvPr id="42" name="Rounded Rectangle 41"/>
          <p:cNvSpPr/>
          <p:nvPr/>
        </p:nvSpPr>
        <p:spPr>
          <a:xfrm>
            <a:off x="5089525" y="5275263"/>
            <a:ext cx="4479925"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dirty="0">
                <a:solidFill>
                  <a:schemeClr val="tx1"/>
                </a:solidFill>
              </a:rPr>
              <a:t>D.</a:t>
            </a:r>
            <a:r>
              <a:rPr lang="en-US" sz="4000" dirty="0">
                <a:solidFill>
                  <a:schemeClr val="tx1"/>
                </a:solidFill>
              </a:rPr>
              <a:t> p</a:t>
            </a:r>
            <a:r>
              <a:rPr lang="en-US" sz="4000" baseline="-25000" dirty="0">
                <a:solidFill>
                  <a:schemeClr val="tx1"/>
                </a:solidFill>
              </a:rPr>
              <a:t>1</a:t>
            </a:r>
            <a:r>
              <a:rPr lang="en-US" sz="4000" dirty="0">
                <a:solidFill>
                  <a:schemeClr val="tx1"/>
                </a:solidFill>
              </a:rPr>
              <a:t>/T</a:t>
            </a:r>
            <a:r>
              <a:rPr lang="en-US" sz="4000" baseline="-25000" dirty="0">
                <a:solidFill>
                  <a:schemeClr val="tx1"/>
                </a:solidFill>
              </a:rPr>
              <a:t>1</a:t>
            </a:r>
            <a:r>
              <a:rPr lang="en-US" sz="4000" dirty="0">
                <a:solidFill>
                  <a:schemeClr val="tx1"/>
                </a:solidFill>
              </a:rPr>
              <a:t> = p</a:t>
            </a:r>
            <a:r>
              <a:rPr lang="en-US" sz="4000" baseline="-25000" dirty="0">
                <a:solidFill>
                  <a:schemeClr val="tx1"/>
                </a:solidFill>
              </a:rPr>
              <a:t>2</a:t>
            </a:r>
            <a:r>
              <a:rPr lang="en-US" sz="4000" dirty="0">
                <a:solidFill>
                  <a:schemeClr val="tx1"/>
                </a:solidFill>
              </a:rPr>
              <a:t>/T</a:t>
            </a:r>
            <a:r>
              <a:rPr lang="en-US" sz="4000" baseline="-25000" dirty="0">
                <a:solidFill>
                  <a:schemeClr val="tx1"/>
                </a:solidFill>
              </a:rPr>
              <a:t>2</a:t>
            </a:r>
            <a:endParaRPr lang="en-US" sz="4000" dirty="0">
              <a:solidFill>
                <a:schemeClr val="tx1"/>
              </a:solidFill>
            </a:endParaRPr>
          </a:p>
        </p:txBody>
      </p:sp>
      <p:sp>
        <p:nvSpPr>
          <p:cNvPr id="43" name="Rounded Rectangle 42"/>
          <p:cNvSpPr/>
          <p:nvPr/>
        </p:nvSpPr>
        <p:spPr>
          <a:xfrm>
            <a:off x="-685800" y="5334000"/>
            <a:ext cx="377825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solidFill>
                <a:schemeClr val="tx1"/>
              </a:solidFill>
            </a:endParaRPr>
          </a:p>
          <a:p>
            <a:pPr fontAlgn="auto">
              <a:spcBef>
                <a:spcPts val="0"/>
              </a:spcBef>
              <a:spcAft>
                <a:spcPts val="0"/>
              </a:spcAft>
              <a:defRPr/>
            </a:pPr>
            <a:r>
              <a:rPr lang="en-US" sz="4000" b="1" dirty="0">
                <a:solidFill>
                  <a:schemeClr val="tx1"/>
                </a:solidFill>
              </a:rPr>
              <a:t>C.</a:t>
            </a:r>
            <a:r>
              <a:rPr lang="en-US" sz="4000" dirty="0">
                <a:solidFill>
                  <a:schemeClr val="tx1"/>
                </a:solidFill>
              </a:rPr>
              <a:t> p ∼ T. .</a:t>
            </a:r>
          </a:p>
          <a:p>
            <a:pPr algn="ctr" fontAlgn="auto">
              <a:spcBef>
                <a:spcPts val="0"/>
              </a:spcBef>
              <a:spcAft>
                <a:spcPts val="0"/>
              </a:spcAft>
              <a:defRPr/>
            </a:pPr>
            <a:r>
              <a:rPr lang="en-US" sz="4000" dirty="0">
                <a:solidFill>
                  <a:schemeClr val="tx1"/>
                </a:solidFill>
              </a:rPr>
              <a:t> </a:t>
            </a:r>
          </a:p>
        </p:txBody>
      </p:sp>
      <p:sp>
        <p:nvSpPr>
          <p:cNvPr id="44" name="Rounded Rectangle 43"/>
          <p:cNvSpPr/>
          <p:nvPr/>
        </p:nvSpPr>
        <p:spPr>
          <a:xfrm>
            <a:off x="5026025" y="3675063"/>
            <a:ext cx="4330700" cy="102235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solidFill>
                  <a:schemeClr val="tx1"/>
                </a:solidFill>
              </a:rPr>
              <a:t>B.</a:t>
            </a:r>
            <a:r>
              <a:rPr lang="en-US" sz="3600" dirty="0">
                <a:solidFill>
                  <a:schemeClr val="tx1"/>
                </a:solidFill>
              </a:rPr>
              <a:t> p ∼ 1/T.</a:t>
            </a:r>
          </a:p>
        </p:txBody>
      </p:sp>
      <p:pic>
        <p:nvPicPr>
          <p:cNvPr id="40989" name="Picture 2" descr="C:\Users\ADMIN\Desktop\Doremon cau ca ( trac nghiem )\Picture1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0" y="669925"/>
            <a:ext cx="5889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times up"/>
          <p:cNvGrpSpPr>
            <a:grpSpLocks/>
          </p:cNvGrpSpPr>
          <p:nvPr/>
        </p:nvGrpSpPr>
        <p:grpSpPr bwMode="auto">
          <a:xfrm>
            <a:off x="8383588" y="250825"/>
            <a:ext cx="568325" cy="374650"/>
            <a:chOff x="2989747" y="438150"/>
            <a:chExt cx="1572029" cy="683752"/>
          </a:xfrm>
        </p:grpSpPr>
        <p:sp>
          <p:nvSpPr>
            <p:cNvPr id="47" name="Rounded Rectangle 46"/>
            <p:cNvSpPr/>
            <p:nvPr/>
          </p:nvSpPr>
          <p:spPr>
            <a:xfrm>
              <a:off x="2989747" y="539555"/>
              <a:ext cx="1572029" cy="58234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800" dirty="0">
                <a:solidFill>
                  <a:prstClr val="white"/>
                </a:solidFill>
                <a:latin typeface="Arial" panose="020B0604020202020204" pitchFamily="34" charset="0"/>
                <a:cs typeface="Arial" panose="020B0604020202020204" pitchFamily="34" charset="0"/>
              </a:endParaRPr>
            </a:p>
          </p:txBody>
        </p:sp>
        <p:sp>
          <p:nvSpPr>
            <p:cNvPr id="48" name="Rounded Rectangle 47"/>
            <p:cNvSpPr/>
            <p:nvPr/>
          </p:nvSpPr>
          <p:spPr>
            <a:xfrm>
              <a:off x="2989747" y="438150"/>
              <a:ext cx="1572029" cy="582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err="1">
                  <a:solidFill>
                    <a:prstClr val="white"/>
                  </a:solidFill>
                  <a:latin typeface="Arial" panose="020B0604020202020204" pitchFamily="34" charset="0"/>
                  <a:cs typeface="Arial" panose="020B0604020202020204" pitchFamily="34" charset="0"/>
                </a:rPr>
                <a:t>Bắt</a:t>
              </a:r>
              <a:r>
                <a:rPr lang="en-GB" sz="1100" dirty="0">
                  <a:solidFill>
                    <a:prstClr val="white"/>
                  </a:solidFill>
                  <a:latin typeface="Arial" panose="020B0604020202020204" pitchFamily="34" charset="0"/>
                  <a:cs typeface="Arial" panose="020B0604020202020204" pitchFamily="34" charset="0"/>
                </a:rPr>
                <a:t> </a:t>
              </a:r>
              <a:r>
                <a:rPr lang="en-GB" sz="1100" dirty="0" err="1">
                  <a:solidFill>
                    <a:prstClr val="white"/>
                  </a:solidFill>
                  <a:latin typeface="Arial" panose="020B0604020202020204" pitchFamily="34" charset="0"/>
                  <a:cs typeface="Arial" panose="020B0604020202020204" pitchFamily="34" charset="0"/>
                </a:rPr>
                <a:t>đầu</a:t>
              </a:r>
              <a:r>
                <a:rPr lang="en-GB" sz="1100" dirty="0">
                  <a:solidFill>
                    <a:prstClr val="white"/>
                  </a:solidFill>
                  <a:latin typeface="Arial" panose="020B0604020202020204" pitchFamily="34" charset="0"/>
                  <a:cs typeface="Arial" panose="020B0604020202020204" pitchFamily="34" charset="0"/>
                </a:rPr>
                <a:t>!</a:t>
              </a:r>
            </a:p>
          </p:txBody>
        </p:sp>
      </p:grpSp>
      <p:pic>
        <p:nvPicPr>
          <p:cNvPr id="49" name="Picture 3" descr="C:\Users\ADMIN\Desktop\Picture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9450" y="409575"/>
            <a:ext cx="4794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2" name="Group 49"/>
          <p:cNvGrpSpPr>
            <a:grpSpLocks/>
          </p:cNvGrpSpPr>
          <p:nvPr/>
        </p:nvGrpSpPr>
        <p:grpSpPr bwMode="auto">
          <a:xfrm>
            <a:off x="8642350" y="825500"/>
            <a:ext cx="68263" cy="77788"/>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2" name="Oval 33"/>
            <p:cNvSpPr>
              <a:spLocks noChangeArrowheads="1"/>
            </p:cNvSpPr>
            <p:nvPr/>
          </p:nvSpPr>
          <p:spPr bwMode="auto">
            <a:xfrm>
              <a:off x="2508582" y="2469637"/>
              <a:ext cx="461299" cy="451071"/>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3" name="Freeform 34"/>
            <p:cNvSpPr>
              <a:spLocks noEditPoints="1"/>
            </p:cNvSpPr>
            <p:nvPr/>
          </p:nvSpPr>
          <p:spPr bwMode="auto">
            <a:xfrm>
              <a:off x="2508582" y="2619991"/>
              <a:ext cx="13184" cy="115660"/>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4" name="Freeform 35"/>
            <p:cNvSpPr>
              <a:spLocks/>
            </p:cNvSpPr>
            <p:nvPr/>
          </p:nvSpPr>
          <p:spPr bwMode="auto">
            <a:xfrm>
              <a:off x="2508582" y="2492769"/>
              <a:ext cx="197702" cy="427939"/>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5" name="Rectangle 36"/>
            <p:cNvSpPr>
              <a:spLocks noChangeArrowheads="1"/>
            </p:cNvSpPr>
            <p:nvPr/>
          </p:nvSpPr>
          <p:spPr bwMode="auto">
            <a:xfrm>
              <a:off x="2600846" y="2596859"/>
              <a:ext cx="276773" cy="150362"/>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grpSp>
        <p:nvGrpSpPr>
          <p:cNvPr id="40993" name="Group 55"/>
          <p:cNvGrpSpPr>
            <a:grpSpLocks/>
          </p:cNvGrpSpPr>
          <p:nvPr/>
        </p:nvGrpSpPr>
        <p:grpSpPr bwMode="auto">
          <a:xfrm>
            <a:off x="8643938" y="1377950"/>
            <a:ext cx="66675" cy="76200"/>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8" name="Oval 33"/>
            <p:cNvSpPr>
              <a:spLocks noChangeArrowheads="1"/>
            </p:cNvSpPr>
            <p:nvPr/>
          </p:nvSpPr>
          <p:spPr bwMode="auto">
            <a:xfrm>
              <a:off x="2509838" y="2470842"/>
              <a:ext cx="458788" cy="448668"/>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59" name="Freeform 34"/>
            <p:cNvSpPr>
              <a:spLocks noEditPoints="1"/>
            </p:cNvSpPr>
            <p:nvPr/>
          </p:nvSpPr>
          <p:spPr bwMode="auto">
            <a:xfrm>
              <a:off x="2509838" y="2624330"/>
              <a:ext cx="13490" cy="106267"/>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0" name="Freeform 35"/>
            <p:cNvSpPr>
              <a:spLocks/>
            </p:cNvSpPr>
            <p:nvPr/>
          </p:nvSpPr>
          <p:spPr bwMode="auto">
            <a:xfrm>
              <a:off x="2509838" y="2494456"/>
              <a:ext cx="188913" cy="425054"/>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1" name="Rectangle 36"/>
            <p:cNvSpPr>
              <a:spLocks noChangeArrowheads="1"/>
            </p:cNvSpPr>
            <p:nvPr/>
          </p:nvSpPr>
          <p:spPr bwMode="auto">
            <a:xfrm>
              <a:off x="2604290" y="2588912"/>
              <a:ext cx="269875" cy="1534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grpSp>
        <p:nvGrpSpPr>
          <p:cNvPr id="40994" name="Group 61"/>
          <p:cNvGrpSpPr>
            <a:grpSpLocks/>
          </p:cNvGrpSpPr>
          <p:nvPr/>
        </p:nvGrpSpPr>
        <p:grpSpPr bwMode="auto">
          <a:xfrm>
            <a:off x="8866188" y="1119188"/>
            <a:ext cx="68262" cy="76200"/>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4" name="Oval 33"/>
            <p:cNvSpPr>
              <a:spLocks noChangeArrowheads="1"/>
            </p:cNvSpPr>
            <p:nvPr/>
          </p:nvSpPr>
          <p:spPr bwMode="auto">
            <a:xfrm>
              <a:off x="2508583" y="2470834"/>
              <a:ext cx="461298" cy="448668"/>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5" name="Freeform 34"/>
            <p:cNvSpPr>
              <a:spLocks noEditPoints="1"/>
            </p:cNvSpPr>
            <p:nvPr/>
          </p:nvSpPr>
          <p:spPr bwMode="auto">
            <a:xfrm>
              <a:off x="2508583" y="2624330"/>
              <a:ext cx="13176" cy="106260"/>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6" name="Freeform 35"/>
            <p:cNvSpPr>
              <a:spLocks/>
            </p:cNvSpPr>
            <p:nvPr/>
          </p:nvSpPr>
          <p:spPr bwMode="auto">
            <a:xfrm>
              <a:off x="2508583" y="2494449"/>
              <a:ext cx="197697" cy="425054"/>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67" name="Rectangle 36"/>
            <p:cNvSpPr>
              <a:spLocks noChangeArrowheads="1"/>
            </p:cNvSpPr>
            <p:nvPr/>
          </p:nvSpPr>
          <p:spPr bwMode="auto">
            <a:xfrm>
              <a:off x="2600839" y="2588905"/>
              <a:ext cx="276785" cy="15349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grpSp>
        <p:nvGrpSpPr>
          <p:cNvPr id="40995" name="Group 67"/>
          <p:cNvGrpSpPr>
            <a:grpSpLocks/>
          </p:cNvGrpSpPr>
          <p:nvPr/>
        </p:nvGrpSpPr>
        <p:grpSpPr bwMode="auto">
          <a:xfrm>
            <a:off x="8439150" y="1144588"/>
            <a:ext cx="66675" cy="76200"/>
            <a:chOff x="2455863" y="2411803"/>
            <a:chExt cx="566738" cy="566738"/>
          </a:xfrm>
        </p:grpSpPr>
        <p:sp>
          <p:nvSpPr>
            <p:cNvPr id="6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0" name="Oval 33"/>
            <p:cNvSpPr>
              <a:spLocks noChangeArrowheads="1"/>
            </p:cNvSpPr>
            <p:nvPr/>
          </p:nvSpPr>
          <p:spPr bwMode="auto">
            <a:xfrm>
              <a:off x="2509838" y="2470834"/>
              <a:ext cx="458788" cy="448668"/>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1" name="Freeform 34"/>
            <p:cNvSpPr>
              <a:spLocks noEditPoints="1"/>
            </p:cNvSpPr>
            <p:nvPr/>
          </p:nvSpPr>
          <p:spPr bwMode="auto">
            <a:xfrm>
              <a:off x="2509838" y="2624330"/>
              <a:ext cx="13498" cy="106260"/>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2" name="Freeform 35"/>
            <p:cNvSpPr>
              <a:spLocks/>
            </p:cNvSpPr>
            <p:nvPr/>
          </p:nvSpPr>
          <p:spPr bwMode="auto">
            <a:xfrm>
              <a:off x="2509838" y="2494449"/>
              <a:ext cx="188913" cy="425054"/>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3" name="Rectangle 36"/>
            <p:cNvSpPr>
              <a:spLocks noChangeArrowheads="1"/>
            </p:cNvSpPr>
            <p:nvPr/>
          </p:nvSpPr>
          <p:spPr bwMode="auto">
            <a:xfrm>
              <a:off x="2604299" y="2588905"/>
              <a:ext cx="269875" cy="15349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grpSp>
      <p:sp>
        <p:nvSpPr>
          <p:cNvPr id="74" name="Oval 107"/>
          <p:cNvSpPr>
            <a:spLocks noChangeArrowheads="1"/>
          </p:cNvSpPr>
          <p:nvPr/>
        </p:nvSpPr>
        <p:spPr bwMode="auto">
          <a:xfrm>
            <a:off x="8650288" y="1116013"/>
            <a:ext cx="50800" cy="5715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a:solidFill>
                <a:prstClr val="black"/>
              </a:solidFill>
              <a:latin typeface="Calibri"/>
              <a:cs typeface="+mn-cs"/>
            </a:endParaRPr>
          </a:p>
        </p:txBody>
      </p:sp>
      <p:sp>
        <p:nvSpPr>
          <p:cNvPr id="75" name="Explosion 2 74"/>
          <p:cNvSpPr/>
          <p:nvPr/>
        </p:nvSpPr>
        <p:spPr>
          <a:xfrm>
            <a:off x="7407275" y="1492250"/>
            <a:ext cx="1771650" cy="155575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0000FF"/>
                </a:solidFill>
              </a:rPr>
              <a:t>HẾT GIỜ</a:t>
            </a:r>
          </a:p>
        </p:txBody>
      </p:sp>
      <p:pic>
        <p:nvPicPr>
          <p:cNvPr id="76" name="Picture 7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83075" y="-6761163"/>
            <a:ext cx="19335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59275" y="5553075"/>
            <a:ext cx="15398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8375" y="20193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ieng vo tay (mp3cut.net)">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8375" y="3222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3613" y="43449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20275" y="525621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het gio-ok">
            <a:hlinkClick r:id="" action="ppaction://media"/>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66313" y="628491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7"/>
                                        </p:tgtEl>
                                        <p:attrNameLst>
                                          <p:attrName>r</p:attrName>
                                        </p:attrNameLst>
                                      </p:cBhvr>
                                    </p:animRot>
                                    <p:animRot by="-240000">
                                      <p:cBhvr>
                                        <p:cTn id="7" dur="600" fill="hold">
                                          <p:stCondLst>
                                            <p:cond delay="600"/>
                                          </p:stCondLst>
                                        </p:cTn>
                                        <p:tgtEl>
                                          <p:spTgt spid="77"/>
                                        </p:tgtEl>
                                        <p:attrNameLst>
                                          <p:attrName>r</p:attrName>
                                        </p:attrNameLst>
                                      </p:cBhvr>
                                    </p:animRot>
                                    <p:animRot by="240000">
                                      <p:cBhvr>
                                        <p:cTn id="8" dur="600" fill="hold">
                                          <p:stCondLst>
                                            <p:cond delay="1200"/>
                                          </p:stCondLst>
                                        </p:cTn>
                                        <p:tgtEl>
                                          <p:spTgt spid="77"/>
                                        </p:tgtEl>
                                        <p:attrNameLst>
                                          <p:attrName>r</p:attrName>
                                        </p:attrNameLst>
                                      </p:cBhvr>
                                    </p:animRot>
                                    <p:animRot by="-240000">
                                      <p:cBhvr>
                                        <p:cTn id="9" dur="600" fill="hold">
                                          <p:stCondLst>
                                            <p:cond delay="1800"/>
                                          </p:stCondLst>
                                        </p:cTn>
                                        <p:tgtEl>
                                          <p:spTgt spid="77"/>
                                        </p:tgtEl>
                                        <p:attrNameLst>
                                          <p:attrName>r</p:attrName>
                                        </p:attrNameLst>
                                      </p:cBhvr>
                                    </p:animRot>
                                    <p:animRot by="120000">
                                      <p:cBhvr>
                                        <p:cTn id="10" dur="600" fill="hold">
                                          <p:stCondLst>
                                            <p:cond delay="2400"/>
                                          </p:stCondLst>
                                        </p:cTn>
                                        <p:tgtEl>
                                          <p:spTgt spid="7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44"/>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1" presetClass="emph" presetSubtype="0" repeatCount="indefinite" fill="hold" grpId="1" nodeType="withEffect">
                                  <p:stCondLst>
                                    <p:cond delay="0"/>
                                  </p:stCondLst>
                                  <p:childTnLst>
                                    <p:animClr clrSpc="hsl" dir="cw">
                                      <p:cBhvr override="childStyle">
                                        <p:cTn id="65" dur="500" fill="hold"/>
                                        <p:tgtEl>
                                          <p:spTgt spid="44"/>
                                        </p:tgtEl>
                                        <p:attrNameLst>
                                          <p:attrName>style.color</p:attrName>
                                        </p:attrNameLst>
                                      </p:cBhvr>
                                      <p:by>
                                        <p:hsl h="7200000" s="0" l="0"/>
                                      </p:by>
                                    </p:animClr>
                                    <p:animClr clrSpc="hsl" dir="cw">
                                      <p:cBhvr>
                                        <p:cTn id="66" dur="500" fill="hold"/>
                                        <p:tgtEl>
                                          <p:spTgt spid="44"/>
                                        </p:tgtEl>
                                        <p:attrNameLst>
                                          <p:attrName>fillcolor</p:attrName>
                                        </p:attrNameLst>
                                      </p:cBhvr>
                                      <p:by>
                                        <p:hsl h="7200000" s="0" l="0"/>
                                      </p:by>
                                    </p:animClr>
                                    <p:animClr clrSpc="hsl" dir="cw">
                                      <p:cBhvr>
                                        <p:cTn id="67" dur="500" fill="hold"/>
                                        <p:tgtEl>
                                          <p:spTgt spid="44"/>
                                        </p:tgtEl>
                                        <p:attrNameLst>
                                          <p:attrName>stroke.color</p:attrName>
                                        </p:attrNameLst>
                                      </p:cBhvr>
                                      <p:by>
                                        <p:hsl h="7200000" s="0" l="0"/>
                                      </p:by>
                                    </p:animClr>
                                    <p:set>
                                      <p:cBhvr>
                                        <p:cTn id="68" dur="500" fill="hold"/>
                                        <p:tgtEl>
                                          <p:spTgt spid="44"/>
                                        </p:tgtEl>
                                        <p:attrNameLst>
                                          <p:attrName>fill.type</p:attrName>
                                        </p:attrNameLst>
                                      </p:cBhvr>
                                      <p:to>
                                        <p:strVal val="solid"/>
                                      </p:to>
                                    </p:set>
                                  </p:childTnLst>
                                </p:cTn>
                              </p:par>
                              <p:par>
                                <p:cTn id="69" presetID="42" presetClass="path" presetSubtype="0" accel="50000" decel="50000" fill="hold" nodeType="withEffect">
                                  <p:stCondLst>
                                    <p:cond delay="0"/>
                                  </p:stCondLst>
                                  <p:childTnLst>
                                    <p:animMotion origin="layout" path="M 1.45833E-6 -3.7037E-7 L 0.00586 0.98032 " pathEditMode="relative" rAng="0" ptsTypes="AA">
                                      <p:cBhvr>
                                        <p:cTn id="70" dur="3000" fill="hold"/>
                                        <p:tgtEl>
                                          <p:spTgt spid="76"/>
                                        </p:tgtEl>
                                        <p:attrNameLst>
                                          <p:attrName>ppt_x</p:attrName>
                                          <p:attrName>ppt_y</p:attrName>
                                        </p:attrNameLst>
                                      </p:cBhvr>
                                      <p:rCtr x="286" y="49005"/>
                                    </p:animMotion>
                                  </p:childTnLst>
                                </p:cTn>
                              </p:par>
                            </p:childTnLst>
                          </p:cTn>
                        </p:par>
                        <p:par>
                          <p:cTn id="71" fill="hold" nodeType="afterGroup">
                            <p:stCondLst>
                              <p:cond delay="3000"/>
                            </p:stCondLst>
                            <p:childTnLst>
                              <p:par>
                                <p:cTn id="72" presetID="64" presetClass="path" presetSubtype="0" accel="50000" decel="50000" fill="hold" nodeType="afterEffect">
                                  <p:stCondLst>
                                    <p:cond delay="0"/>
                                  </p:stCondLst>
                                  <p:childTnLst>
                                    <p:animMotion origin="layout" path="M 0.00586 0.98032 L 1.45833E-6 -0.25 " pathEditMode="relative" rAng="0" ptsTypes="AA">
                                      <p:cBhvr>
                                        <p:cTn id="73" dur="3000" fill="hold"/>
                                        <p:tgtEl>
                                          <p:spTgt spid="76"/>
                                        </p:tgtEl>
                                        <p:attrNameLst>
                                          <p:attrName>ppt_x</p:attrName>
                                          <p:attrName>ppt_y</p:attrName>
                                        </p:attrNameLst>
                                      </p:cBhvr>
                                      <p:rCtr x="-573" y="-58750"/>
                                    </p:animMotion>
                                  </p:childTnLst>
                                </p:cTn>
                              </p:par>
                              <p:par>
                                <p:cTn id="74" presetID="64" presetClass="path" presetSubtype="0" accel="50000" decel="50000" fill="hold" nodeType="withEffect">
                                  <p:stCondLst>
                                    <p:cond delay="0"/>
                                  </p:stCondLst>
                                  <p:childTnLst>
                                    <p:animMotion origin="layout" path="M 2.5E-6 -2.22222E-6 L 0.01315 -1.38935 " pathEditMode="relative" rAng="0" ptsTypes="AA">
                                      <p:cBhvr>
                                        <p:cTn id="75" dur="3000" fill="hold"/>
                                        <p:tgtEl>
                                          <p:spTgt spid="77"/>
                                        </p:tgtEl>
                                        <p:attrNameLst>
                                          <p:attrName>ppt_x</p:attrName>
                                          <p:attrName>ppt_y</p:attrName>
                                        </p:attrNameLst>
                                      </p:cBhvr>
                                      <p:rCtr x="651" y="-69468"/>
                                    </p:animMotion>
                                  </p:childTnLst>
                                </p:cTn>
                              </p:par>
                            </p:childTnLst>
                          </p:cTn>
                        </p:par>
                      </p:childTnLst>
                    </p:cTn>
                  </p:par>
                </p:childTnLst>
              </p:cTn>
              <p:nextCondLst>
                <p:cond evt="onClick" delay="0">
                  <p:tgtEl>
                    <p:spTgt spid="44"/>
                  </p:tgtEl>
                </p:cond>
              </p:nextCondLst>
            </p:seq>
            <p:seq concurrent="1" nextAc="seek">
              <p:cTn id="76" restart="whenNotActive" fill="hold" evtFilter="cancelBubble" nodeType="interactiveSeq">
                <p:stCondLst>
                  <p:cond evt="onClick" delay="0">
                    <p:tgtEl>
                      <p:spTgt spid="4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8" presetClass="emph" presetSubtype="0" fill="hold" nodeType="clickEffect">
                                  <p:stCondLst>
                                    <p:cond delay="0"/>
                                  </p:stCondLst>
                                  <p:childTnLst>
                                    <p:animRot by="21600000">
                                      <p:cBhvr>
                                        <p:cTn id="80" dur="10000" fill="hold"/>
                                        <p:tgtEl>
                                          <p:spTgt spid="49"/>
                                        </p:tgtEl>
                                        <p:attrNameLst>
                                          <p:attrName>r</p:attrName>
                                        </p:attrNameLst>
                                      </p:cBhvr>
                                    </p:animRot>
                                  </p:childTnLst>
                                </p:cTn>
                              </p:par>
                            </p:childTnLst>
                          </p:cTn>
                        </p:par>
                        <p:par>
                          <p:cTn id="81" fill="hold" nodeType="afterGroup">
                            <p:stCondLst>
                              <p:cond delay="10000"/>
                            </p:stCondLst>
                            <p:childTnLst>
                              <p:par>
                                <p:cTn id="82" presetID="1"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childTnLst>
                                </p:cTn>
                              </p:par>
                              <p:par>
                                <p:cTn id="84" presetID="1" presetClass="exit" presetSubtype="0" fill="hold" grpId="1" nodeType="withEffect">
                                  <p:stCondLst>
                                    <p:cond delay="2000"/>
                                  </p:stCondLst>
                                  <p:childTnLst>
                                    <p:set>
                                      <p:cBhvr>
                                        <p:cTn id="85"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3"/>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43"/>
                                        </p:tgtEl>
                                        <p:attrNameLst>
                                          <p:attrName>ppt_x</p:attrName>
                                        </p:attrNameLst>
                                      </p:cBhvr>
                                      <p:tavLst>
                                        <p:tav tm="0">
                                          <p:val>
                                            <p:strVal val="ppt_x"/>
                                          </p:val>
                                        </p:tav>
                                        <p:tav tm="100000">
                                          <p:val>
                                            <p:strVal val="ppt_x"/>
                                          </p:val>
                                        </p:tav>
                                      </p:tavLst>
                                    </p:anim>
                                    <p:anim calcmode="lin" valueType="num">
                                      <p:cBhvr additive="base">
                                        <p:cTn id="91" dur="500"/>
                                        <p:tgtEl>
                                          <p:spTgt spid="43"/>
                                        </p:tgtEl>
                                        <p:attrNameLst>
                                          <p:attrName>ppt_y</p:attrName>
                                        </p:attrNameLst>
                                      </p:cBhvr>
                                      <p:tavLst>
                                        <p:tav tm="0">
                                          <p:val>
                                            <p:strVal val="ppt_y"/>
                                          </p:val>
                                        </p:tav>
                                        <p:tav tm="100000">
                                          <p:val>
                                            <p:strVal val="1+ppt_h/2"/>
                                          </p:val>
                                        </p:tav>
                                      </p:tavLst>
                                    </p:anim>
                                    <p:set>
                                      <p:cBhvr>
                                        <p:cTn id="9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3" restart="whenNotActive" fill="hold" evtFilter="cancelBubble" nodeType="interactiveSeq">
                <p:stCondLst>
                  <p:cond evt="onClick" delay="0">
                    <p:tgtEl>
                      <p:spTgt spid="42"/>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2" presetClass="exit" presetSubtype="4" fill="hold" grpId="1" nodeType="clickEffect">
                                  <p:stCondLst>
                                    <p:cond delay="0"/>
                                  </p:stCondLst>
                                  <p:childTnLst>
                                    <p:anim calcmode="lin" valueType="num">
                                      <p:cBhvr additive="base">
                                        <p:cTn id="97" dur="500"/>
                                        <p:tgtEl>
                                          <p:spTgt spid="42"/>
                                        </p:tgtEl>
                                        <p:attrNameLst>
                                          <p:attrName>ppt_x</p:attrName>
                                        </p:attrNameLst>
                                      </p:cBhvr>
                                      <p:tavLst>
                                        <p:tav tm="0">
                                          <p:val>
                                            <p:strVal val="ppt_x"/>
                                          </p:val>
                                        </p:tav>
                                        <p:tav tm="100000">
                                          <p:val>
                                            <p:strVal val="ppt_x"/>
                                          </p:val>
                                        </p:tav>
                                      </p:tavLst>
                                    </p:anim>
                                    <p:anim calcmode="lin" valueType="num">
                                      <p:cBhvr additive="base">
                                        <p:cTn id="98" dur="500"/>
                                        <p:tgtEl>
                                          <p:spTgt spid="42"/>
                                        </p:tgtEl>
                                        <p:attrNameLst>
                                          <p:attrName>ppt_y</p:attrName>
                                        </p:attrNameLst>
                                      </p:cBhvr>
                                      <p:tavLst>
                                        <p:tav tm="0">
                                          <p:val>
                                            <p:strVal val="ppt_y"/>
                                          </p:val>
                                        </p:tav>
                                        <p:tav tm="100000">
                                          <p:val>
                                            <p:strVal val="1+ppt_h/2"/>
                                          </p:val>
                                        </p:tav>
                                      </p:tavLst>
                                    </p:anim>
                                    <p:set>
                                      <p:cBhvr>
                                        <p:cTn id="9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 presetClass="exit" presetSubtype="4" fill="hold" grpId="1" nodeType="clickEffect">
                                  <p:stCondLst>
                                    <p:cond delay="0"/>
                                  </p:stCondLst>
                                  <p:childTnLst>
                                    <p:anim calcmode="lin" valueType="num">
                                      <p:cBhvr additive="base">
                                        <p:cTn id="104" dur="500"/>
                                        <p:tgtEl>
                                          <p:spTgt spid="41"/>
                                        </p:tgtEl>
                                        <p:attrNameLst>
                                          <p:attrName>ppt_x</p:attrName>
                                        </p:attrNameLst>
                                      </p:cBhvr>
                                      <p:tavLst>
                                        <p:tav tm="0">
                                          <p:val>
                                            <p:strVal val="ppt_x"/>
                                          </p:val>
                                        </p:tav>
                                        <p:tav tm="100000">
                                          <p:val>
                                            <p:strVal val="ppt_x"/>
                                          </p:val>
                                        </p:tav>
                                      </p:tavLst>
                                    </p:anim>
                                    <p:anim calcmode="lin" valueType="num">
                                      <p:cBhvr additive="base">
                                        <p:cTn id="105" dur="500"/>
                                        <p:tgtEl>
                                          <p:spTgt spid="41"/>
                                        </p:tgtEl>
                                        <p:attrNameLst>
                                          <p:attrName>ppt_y</p:attrName>
                                        </p:attrNameLst>
                                      </p:cBhvr>
                                      <p:tavLst>
                                        <p:tav tm="0">
                                          <p:val>
                                            <p:strVal val="ppt_y"/>
                                          </p:val>
                                        </p:tav>
                                        <p:tav tm="100000">
                                          <p:val>
                                            <p:strVal val="1+ppt_h/2"/>
                                          </p:val>
                                        </p:tav>
                                      </p:tavLst>
                                    </p:anim>
                                    <p:set>
                                      <p:cBhvr>
                                        <p:cTn id="10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8" grpId="0"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75" grpId="0" animBg="1"/>
      <p:bldP spid="7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
          <p:cNvSpPr>
            <a:spLocks noChangeArrowheads="1"/>
          </p:cNvSpPr>
          <p:nvPr/>
        </p:nvSpPr>
        <p:spPr bwMode="auto">
          <a:xfrm>
            <a:off x="380999" y="1981200"/>
            <a:ext cx="8406063" cy="2209800"/>
          </a:xfrm>
          <a:prstGeom prst="cloudCallout">
            <a:avLst>
              <a:gd name="adj1" fmla="val -25630"/>
              <a:gd name="adj2" fmla="val 126389"/>
            </a:avLst>
          </a:prstGeom>
          <a:gradFill rotWithShape="1">
            <a:gsLst>
              <a:gs pos="0">
                <a:srgbClr val="FFFFFF"/>
              </a:gs>
              <a:gs pos="100000">
                <a:srgbClr val="FF66FF"/>
              </a:gs>
            </a:gsLst>
            <a:lin ang="5400000" scaled="1"/>
          </a:gradFill>
          <a:ln w="9525">
            <a:solidFill>
              <a:srgbClr val="00FFFF"/>
            </a:solidFill>
            <a:round/>
            <a:headEnd/>
            <a:tailEnd/>
          </a:ln>
        </p:spPr>
        <p:txBody>
          <a:bodyPr/>
          <a:lstStyle/>
          <a:p>
            <a:pPr algn="ctr"/>
            <a:r>
              <a:rPr lang="en-US" sz="2800" b="1" dirty="0"/>
              <a:t> </a:t>
            </a:r>
            <a:r>
              <a:rPr lang="en-US" sz="2800" b="1" dirty="0" err="1"/>
              <a:t>Nhúng</a:t>
            </a:r>
            <a:r>
              <a:rPr lang="en-US" sz="2800" b="1" dirty="0"/>
              <a:t> </a:t>
            </a:r>
            <a:r>
              <a:rPr lang="en-US" sz="2800" b="1" dirty="0" err="1"/>
              <a:t>quả</a:t>
            </a:r>
            <a:r>
              <a:rPr lang="en-US" sz="2800" b="1" dirty="0"/>
              <a:t> </a:t>
            </a:r>
            <a:r>
              <a:rPr lang="en-US" sz="2800" b="1" dirty="0" err="1"/>
              <a:t>bóng</a:t>
            </a:r>
            <a:r>
              <a:rPr lang="en-US" sz="2800" b="1" dirty="0"/>
              <a:t> </a:t>
            </a:r>
            <a:r>
              <a:rPr lang="en-US" sz="2800" b="1" dirty="0" err="1"/>
              <a:t>bàn</a:t>
            </a:r>
            <a:r>
              <a:rPr lang="en-US" sz="2800" b="1" dirty="0"/>
              <a:t> </a:t>
            </a:r>
            <a:r>
              <a:rPr lang="en-US" sz="2800" b="1" dirty="0" err="1"/>
              <a:t>bị</a:t>
            </a:r>
            <a:r>
              <a:rPr lang="en-US" sz="2800" b="1" dirty="0"/>
              <a:t> </a:t>
            </a:r>
            <a:r>
              <a:rPr lang="en-US" sz="2800" b="1" dirty="0" err="1"/>
              <a:t>bẹp</a:t>
            </a:r>
            <a:r>
              <a:rPr lang="en-US" sz="2800" b="1" dirty="0"/>
              <a:t> </a:t>
            </a:r>
            <a:r>
              <a:rPr lang="en-US" sz="2800" b="1" dirty="0" err="1"/>
              <a:t>vào</a:t>
            </a:r>
            <a:r>
              <a:rPr lang="en-US" sz="2800" b="1" dirty="0"/>
              <a:t> </a:t>
            </a:r>
            <a:r>
              <a:rPr lang="en-US" sz="2800" b="1" dirty="0" err="1"/>
              <a:t>nước</a:t>
            </a:r>
            <a:r>
              <a:rPr lang="en-US" sz="2800" b="1" dirty="0"/>
              <a:t> </a:t>
            </a:r>
            <a:r>
              <a:rPr lang="en-US" sz="2800" b="1" dirty="0" err="1"/>
              <a:t>nóng</a:t>
            </a:r>
            <a:r>
              <a:rPr lang="en-US" sz="2800" b="1" dirty="0"/>
              <a:t> </a:t>
            </a:r>
            <a:r>
              <a:rPr lang="en-US" sz="2800" b="1" dirty="0" err="1"/>
              <a:t>thì</a:t>
            </a:r>
            <a:r>
              <a:rPr lang="en-US" sz="2800" b="1" dirty="0"/>
              <a:t> </a:t>
            </a:r>
            <a:r>
              <a:rPr lang="en-US" sz="2800" b="1" dirty="0" err="1"/>
              <a:t>nó</a:t>
            </a:r>
            <a:r>
              <a:rPr lang="en-US" sz="2800" b="1" dirty="0"/>
              <a:t> </a:t>
            </a:r>
            <a:r>
              <a:rPr lang="en-US" sz="2800" b="1" dirty="0" err="1"/>
              <a:t>sẽ</a:t>
            </a:r>
            <a:r>
              <a:rPr lang="en-US" sz="2800" b="1" dirty="0"/>
              <a:t> </a:t>
            </a:r>
            <a:r>
              <a:rPr lang="en-US" sz="2800" b="1" dirty="0" err="1"/>
              <a:t>như</a:t>
            </a:r>
            <a:r>
              <a:rPr lang="en-US" sz="2800" b="1" dirty="0"/>
              <a:t> </a:t>
            </a:r>
            <a:r>
              <a:rPr lang="en-US" sz="2800" b="1" dirty="0" err="1"/>
              <a:t>thế</a:t>
            </a:r>
            <a:r>
              <a:rPr lang="en-US" sz="2800" b="1" dirty="0"/>
              <a:t> </a:t>
            </a:r>
            <a:r>
              <a:rPr lang="en-US" sz="2800" b="1" dirty="0" err="1"/>
              <a:t>nào</a:t>
            </a:r>
            <a:r>
              <a:rPr lang="en-US" sz="2800" b="1" dirty="0"/>
              <a:t>?</a:t>
            </a:r>
          </a:p>
        </p:txBody>
      </p:sp>
      <p:sp>
        <p:nvSpPr>
          <p:cNvPr id="6" name="TextBox 5"/>
          <p:cNvSpPr txBox="1"/>
          <p:nvPr/>
        </p:nvSpPr>
        <p:spPr>
          <a:xfrm>
            <a:off x="381000" y="609600"/>
            <a:ext cx="7467600" cy="523220"/>
          </a:xfrm>
          <a:prstGeom prst="rect">
            <a:avLst/>
          </a:prstGeom>
          <a:noFill/>
        </p:spPr>
        <p:txBody>
          <a:bodyPr wrap="square" rtlCol="0">
            <a:spAutoFit/>
          </a:bodyPr>
          <a:lstStyle/>
          <a:p>
            <a:r>
              <a:rPr lang="en-US" sz="2800" b="1" dirty="0" err="1" smtClean="0">
                <a:solidFill>
                  <a:schemeClr val="bg1"/>
                </a:solidFill>
                <a:latin typeface="Arial" pitchFamily="34" charset="0"/>
              </a:rPr>
              <a:t>Quan</a:t>
            </a:r>
            <a:r>
              <a:rPr lang="en-US" sz="2800" b="1" dirty="0" smtClean="0">
                <a:solidFill>
                  <a:schemeClr val="bg1"/>
                </a:solidFill>
                <a:latin typeface="Arial" pitchFamily="34" charset="0"/>
              </a:rPr>
              <a:t> </a:t>
            </a:r>
            <a:r>
              <a:rPr lang="en-US" sz="2800" b="1" dirty="0" err="1" smtClean="0">
                <a:solidFill>
                  <a:schemeClr val="bg1"/>
                </a:solidFill>
                <a:latin typeface="Arial" pitchFamily="34" charset="0"/>
              </a:rPr>
              <a:t>sát</a:t>
            </a:r>
            <a:r>
              <a:rPr lang="en-US" sz="2800" b="1" dirty="0" smtClean="0">
                <a:solidFill>
                  <a:schemeClr val="bg1"/>
                </a:solidFill>
                <a:latin typeface="Arial" pitchFamily="34" charset="0"/>
              </a:rPr>
              <a:t> </a:t>
            </a:r>
            <a:r>
              <a:rPr lang="en-US" sz="2800" b="1" dirty="0" err="1" smtClean="0">
                <a:solidFill>
                  <a:schemeClr val="bg1"/>
                </a:solidFill>
                <a:latin typeface="Arial" pitchFamily="34" charset="0"/>
              </a:rPr>
              <a:t>thí</a:t>
            </a:r>
            <a:r>
              <a:rPr lang="en-US" sz="2800" b="1" dirty="0" smtClean="0">
                <a:solidFill>
                  <a:schemeClr val="bg1"/>
                </a:solidFill>
                <a:latin typeface="Arial" pitchFamily="34" charset="0"/>
              </a:rPr>
              <a:t> </a:t>
            </a:r>
            <a:r>
              <a:rPr lang="en-US" sz="2800" b="1" dirty="0" err="1" smtClean="0">
                <a:solidFill>
                  <a:schemeClr val="bg1"/>
                </a:solidFill>
                <a:latin typeface="Arial" pitchFamily="34" charset="0"/>
              </a:rPr>
              <a:t>nghiệm</a:t>
            </a:r>
            <a:r>
              <a:rPr lang="en-US" sz="2800" b="1" dirty="0" smtClean="0">
                <a:solidFill>
                  <a:schemeClr val="bg1"/>
                </a:solidFill>
                <a:latin typeface="Arial" pitchFamily="34" charset="0"/>
              </a:rPr>
              <a:t> </a:t>
            </a:r>
            <a:r>
              <a:rPr lang="en-US" sz="2800" b="1" dirty="0" err="1" smtClean="0">
                <a:solidFill>
                  <a:schemeClr val="bg1"/>
                </a:solidFill>
                <a:latin typeface="Arial" pitchFamily="34" charset="0"/>
              </a:rPr>
              <a:t>và</a:t>
            </a:r>
            <a:r>
              <a:rPr lang="en-US" sz="2800" b="1" dirty="0" smtClean="0">
                <a:solidFill>
                  <a:schemeClr val="bg1"/>
                </a:solidFill>
                <a:latin typeface="Arial" pitchFamily="34" charset="0"/>
              </a:rPr>
              <a:t> </a:t>
            </a:r>
            <a:r>
              <a:rPr lang="en-US" sz="2800" b="1" dirty="0" err="1" smtClean="0">
                <a:solidFill>
                  <a:schemeClr val="bg1"/>
                </a:solidFill>
                <a:latin typeface="Arial" pitchFamily="34" charset="0"/>
              </a:rPr>
              <a:t>trả</a:t>
            </a:r>
            <a:r>
              <a:rPr lang="en-US" sz="2800" b="1" dirty="0" smtClean="0">
                <a:solidFill>
                  <a:schemeClr val="bg1"/>
                </a:solidFill>
                <a:latin typeface="Arial" pitchFamily="34" charset="0"/>
              </a:rPr>
              <a:t> </a:t>
            </a:r>
            <a:r>
              <a:rPr lang="en-US" sz="2800" b="1" dirty="0" err="1" smtClean="0">
                <a:solidFill>
                  <a:schemeClr val="bg1"/>
                </a:solidFill>
                <a:latin typeface="Arial" pitchFamily="34" charset="0"/>
              </a:rPr>
              <a:t>lời</a:t>
            </a:r>
            <a:r>
              <a:rPr lang="en-US" sz="2800" b="1" dirty="0">
                <a:solidFill>
                  <a:schemeClr val="bg1"/>
                </a:solidFill>
                <a:latin typeface="Arial" pitchFamily="34" charset="0"/>
              </a:rPr>
              <a:t> </a:t>
            </a:r>
            <a:r>
              <a:rPr lang="en-US" sz="2800" b="1" dirty="0" err="1" smtClean="0">
                <a:solidFill>
                  <a:schemeClr val="bg1"/>
                </a:solidFill>
                <a:latin typeface="Arial" pitchFamily="34" charset="0"/>
              </a:rPr>
              <a:t>câu</a:t>
            </a:r>
            <a:r>
              <a:rPr lang="en-US" sz="2800" b="1" dirty="0" smtClean="0">
                <a:solidFill>
                  <a:schemeClr val="bg1"/>
                </a:solidFill>
                <a:latin typeface="Arial" pitchFamily="34" charset="0"/>
              </a:rPr>
              <a:t> </a:t>
            </a:r>
            <a:r>
              <a:rPr lang="en-US" sz="2800" b="1" dirty="0" err="1" smtClean="0">
                <a:solidFill>
                  <a:schemeClr val="bg1"/>
                </a:solidFill>
                <a:latin typeface="Arial" pitchFamily="34" charset="0"/>
              </a:rPr>
              <a:t>hỏi</a:t>
            </a:r>
            <a:r>
              <a:rPr lang="en-US" sz="2800" b="1" dirty="0" smtClean="0">
                <a:solidFill>
                  <a:schemeClr val="bg1"/>
                </a:solidFill>
                <a:latin typeface="Arial" pitchFamily="34" charset="0"/>
              </a:rPr>
              <a:t>.</a:t>
            </a:r>
            <a:endParaRPr lang="en-US" sz="2800" b="1" dirty="0">
              <a:solidFill>
                <a:schemeClr val="bg1"/>
              </a:solidFill>
              <a:latin typeface="Arial" pitchFamily="34" charset="0"/>
            </a:endParaRPr>
          </a:p>
        </p:txBody>
      </p:sp>
    </p:spTree>
    <p:extLst>
      <p:ext uri="{BB962C8B-B14F-4D97-AF65-F5344CB8AC3E}">
        <p14:creationId xmlns:p14="http://schemas.microsoft.com/office/powerpoint/2010/main" val="2317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í nghiệm nhúng bóng bàn bẹp vào nước nóng.mp4">
            <a:hlinkClick r:id="" action="ppaction://media"/>
          </p:cNvPr>
          <p:cNvPicPr>
            <a:picLocks noRot="1" noChangeAspect="1"/>
          </p:cNvPicPr>
          <p:nvPr>
            <a:videoFile r:link="rId1"/>
          </p:nvPr>
        </p:nvPicPr>
        <p:blipFill>
          <a:blip r:embed="rId3"/>
          <a:stretch>
            <a:fillRect/>
          </a:stretch>
        </p:blipFill>
        <p:spPr>
          <a:xfrm>
            <a:off x="1905000" y="152400"/>
            <a:ext cx="5943600" cy="6589059"/>
          </a:xfrm>
          <a:prstGeom prst="rect">
            <a:avLst/>
          </a:prstGeom>
        </p:spPr>
      </p:pic>
    </p:spTree>
    <p:extLst>
      <p:ext uri="{BB962C8B-B14F-4D97-AF65-F5344CB8AC3E}">
        <p14:creationId xmlns:p14="http://schemas.microsoft.com/office/powerpoint/2010/main" val="2187973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74" name="Text Box 46"/>
          <p:cNvSpPr txBox="1">
            <a:spLocks noChangeArrowheads="1"/>
          </p:cNvSpPr>
          <p:nvPr/>
        </p:nvSpPr>
        <p:spPr bwMode="auto">
          <a:xfrm>
            <a:off x="533400" y="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3600" b="1" dirty="0" err="1">
                <a:solidFill>
                  <a:schemeClr val="bg1"/>
                </a:solidFill>
              </a:rPr>
              <a:t>Nhúng</a:t>
            </a:r>
            <a:r>
              <a:rPr lang="en-US" sz="3600" b="1" dirty="0">
                <a:solidFill>
                  <a:schemeClr val="bg1"/>
                </a:solidFill>
              </a:rPr>
              <a:t> </a:t>
            </a:r>
            <a:r>
              <a:rPr lang="en-US" sz="3600" b="1" dirty="0" err="1">
                <a:solidFill>
                  <a:schemeClr val="bg1"/>
                </a:solidFill>
              </a:rPr>
              <a:t>quả</a:t>
            </a:r>
            <a:r>
              <a:rPr lang="en-US" sz="3600" b="1" dirty="0">
                <a:solidFill>
                  <a:schemeClr val="bg1"/>
                </a:solidFill>
              </a:rPr>
              <a:t> </a:t>
            </a:r>
            <a:r>
              <a:rPr lang="en-US" sz="3600" b="1" dirty="0" err="1">
                <a:solidFill>
                  <a:schemeClr val="bg1"/>
                </a:solidFill>
              </a:rPr>
              <a:t>bóng</a:t>
            </a:r>
            <a:r>
              <a:rPr lang="en-US" sz="3600" b="1" dirty="0">
                <a:solidFill>
                  <a:schemeClr val="bg1"/>
                </a:solidFill>
              </a:rPr>
              <a:t> </a:t>
            </a:r>
            <a:r>
              <a:rPr lang="en-US" sz="3600" b="1" dirty="0" err="1">
                <a:solidFill>
                  <a:schemeClr val="bg1"/>
                </a:solidFill>
              </a:rPr>
              <a:t>bàn</a:t>
            </a:r>
            <a:r>
              <a:rPr lang="en-US" sz="3600" b="1" dirty="0">
                <a:solidFill>
                  <a:schemeClr val="bg1"/>
                </a:solidFill>
              </a:rPr>
              <a:t> </a:t>
            </a:r>
            <a:r>
              <a:rPr lang="en-US" sz="3600" b="1" dirty="0" err="1">
                <a:solidFill>
                  <a:schemeClr val="bg1"/>
                </a:solidFill>
              </a:rPr>
              <a:t>bẹp</a:t>
            </a:r>
            <a:r>
              <a:rPr lang="en-US" sz="3600" b="1" dirty="0">
                <a:solidFill>
                  <a:schemeClr val="bg1"/>
                </a:solidFill>
              </a:rPr>
              <a:t> </a:t>
            </a:r>
            <a:r>
              <a:rPr lang="en-US" sz="3600" b="1" dirty="0" err="1">
                <a:solidFill>
                  <a:schemeClr val="bg1"/>
                </a:solidFill>
              </a:rPr>
              <a:t>vào</a:t>
            </a:r>
            <a:r>
              <a:rPr lang="en-US" sz="3600" b="1" dirty="0">
                <a:solidFill>
                  <a:schemeClr val="bg1"/>
                </a:solidFill>
              </a:rPr>
              <a:t> </a:t>
            </a:r>
            <a:r>
              <a:rPr lang="en-US" sz="3600" b="1" dirty="0" err="1">
                <a:solidFill>
                  <a:schemeClr val="bg1"/>
                </a:solidFill>
              </a:rPr>
              <a:t>nước</a:t>
            </a:r>
            <a:r>
              <a:rPr lang="en-US" sz="3600" b="1" dirty="0">
                <a:solidFill>
                  <a:schemeClr val="bg1"/>
                </a:solidFill>
              </a:rPr>
              <a:t> </a:t>
            </a:r>
            <a:r>
              <a:rPr lang="en-US" sz="3600" b="1" dirty="0" err="1">
                <a:solidFill>
                  <a:schemeClr val="bg1"/>
                </a:solidFill>
              </a:rPr>
              <a:t>nóng</a:t>
            </a:r>
            <a:r>
              <a:rPr lang="en-US" sz="3600" b="1" dirty="0">
                <a:solidFill>
                  <a:schemeClr val="bg1"/>
                </a:solidFill>
              </a:rPr>
              <a:t>, </a:t>
            </a:r>
            <a:r>
              <a:rPr lang="en-US" sz="3600" b="1" dirty="0" err="1">
                <a:solidFill>
                  <a:schemeClr val="bg1"/>
                </a:solidFill>
              </a:rPr>
              <a:t>quả</a:t>
            </a:r>
            <a:r>
              <a:rPr lang="en-US" sz="3600" b="1" dirty="0">
                <a:solidFill>
                  <a:schemeClr val="bg1"/>
                </a:solidFill>
              </a:rPr>
              <a:t> </a:t>
            </a:r>
            <a:r>
              <a:rPr lang="en-US" sz="3600" b="1" dirty="0" err="1">
                <a:solidFill>
                  <a:schemeClr val="bg1"/>
                </a:solidFill>
              </a:rPr>
              <a:t>bóng</a:t>
            </a:r>
            <a:r>
              <a:rPr lang="en-US" sz="3600" b="1" dirty="0">
                <a:solidFill>
                  <a:schemeClr val="bg1"/>
                </a:solidFill>
              </a:rPr>
              <a:t> </a:t>
            </a:r>
            <a:r>
              <a:rPr lang="en-US" sz="3600" b="1" dirty="0" err="1">
                <a:solidFill>
                  <a:schemeClr val="bg1"/>
                </a:solidFill>
              </a:rPr>
              <a:t>phồng</a:t>
            </a:r>
            <a:r>
              <a:rPr lang="en-US" sz="3600" b="1" dirty="0">
                <a:solidFill>
                  <a:schemeClr val="bg1"/>
                </a:solidFill>
              </a:rPr>
              <a:t> </a:t>
            </a:r>
            <a:r>
              <a:rPr lang="en-US" sz="3600" b="1" dirty="0" err="1">
                <a:solidFill>
                  <a:schemeClr val="bg1"/>
                </a:solidFill>
              </a:rPr>
              <a:t>lên</a:t>
            </a:r>
            <a:r>
              <a:rPr lang="en-US" sz="3600" b="1" dirty="0">
                <a:solidFill>
                  <a:schemeClr val="bg1"/>
                </a:solidFill>
              </a:rPr>
              <a:t> </a:t>
            </a:r>
            <a:r>
              <a:rPr lang="en-US" sz="3600" b="1" dirty="0" err="1">
                <a:solidFill>
                  <a:schemeClr val="bg1"/>
                </a:solidFill>
              </a:rPr>
              <a:t>như</a:t>
            </a:r>
            <a:r>
              <a:rPr lang="en-US" sz="3600" b="1" dirty="0">
                <a:solidFill>
                  <a:schemeClr val="bg1"/>
                </a:solidFill>
              </a:rPr>
              <a:t> </a:t>
            </a:r>
            <a:r>
              <a:rPr lang="en-US" sz="3600" b="1" dirty="0" err="1">
                <a:solidFill>
                  <a:schemeClr val="bg1"/>
                </a:solidFill>
              </a:rPr>
              <a:t>cũ</a:t>
            </a:r>
            <a:r>
              <a:rPr lang="en-US" sz="3600" b="1" dirty="0">
                <a:solidFill>
                  <a:schemeClr val="bg1"/>
                </a:solidFill>
              </a:rPr>
              <a:t>.</a:t>
            </a:r>
          </a:p>
        </p:txBody>
      </p:sp>
      <p:sp>
        <p:nvSpPr>
          <p:cNvPr id="176176" name="Rectangle 48"/>
          <p:cNvSpPr>
            <a:spLocks noChangeArrowheads="1"/>
          </p:cNvSpPr>
          <p:nvPr/>
        </p:nvSpPr>
        <p:spPr bwMode="auto">
          <a:xfrm>
            <a:off x="152400" y="2525713"/>
            <a:ext cx="2362200" cy="750887"/>
          </a:xfrm>
          <a:prstGeom prst="rect">
            <a:avLst/>
          </a:prstGeom>
          <a:solidFill>
            <a:schemeClr val="bg1"/>
          </a:solidFill>
          <a:ln w="9525">
            <a:solidFill>
              <a:schemeClr val="folHlink"/>
            </a:solidFill>
            <a:miter lim="800000"/>
            <a:headEnd/>
            <a:tailEnd/>
          </a:ln>
        </p:spPr>
        <p:txBody>
          <a:bodyPr/>
          <a:lstStyle/>
          <a:p>
            <a:pPr algn="ctr"/>
            <a:r>
              <a:rPr lang="en-US" sz="4000" b="1" i="1">
                <a:latin typeface="VNI-Times" pitchFamily="2" charset="0"/>
              </a:rPr>
              <a:t>p</a:t>
            </a:r>
            <a:r>
              <a:rPr lang="en-US" sz="4000" b="1" baseline="-25000">
                <a:latin typeface="VNI-Times" pitchFamily="2" charset="0"/>
              </a:rPr>
              <a:t>1 </a:t>
            </a:r>
            <a:r>
              <a:rPr lang="en-US" sz="4000" b="1">
                <a:latin typeface="VNI-Times" pitchFamily="2" charset="0"/>
              </a:rPr>
              <a:t>,V</a:t>
            </a:r>
            <a:r>
              <a:rPr lang="en-US" sz="4000" b="1" baseline="-25000">
                <a:latin typeface="VNI-Times" pitchFamily="2" charset="0"/>
              </a:rPr>
              <a:t>1 </a:t>
            </a:r>
            <a:r>
              <a:rPr lang="en-US" sz="4000" b="1">
                <a:latin typeface="VNI-Times" pitchFamily="2" charset="0"/>
              </a:rPr>
              <a:t>,T</a:t>
            </a:r>
            <a:r>
              <a:rPr lang="en-US" sz="4000" b="1" baseline="-25000">
                <a:latin typeface="VNI-Times" pitchFamily="2" charset="0"/>
              </a:rPr>
              <a:t>1</a:t>
            </a:r>
          </a:p>
        </p:txBody>
      </p:sp>
      <p:sp>
        <p:nvSpPr>
          <p:cNvPr id="176177" name="Rectangle 49"/>
          <p:cNvSpPr>
            <a:spLocks noChangeArrowheads="1"/>
          </p:cNvSpPr>
          <p:nvPr/>
        </p:nvSpPr>
        <p:spPr bwMode="auto">
          <a:xfrm>
            <a:off x="6553200" y="2371725"/>
            <a:ext cx="2514600" cy="828675"/>
          </a:xfrm>
          <a:prstGeom prst="rect">
            <a:avLst/>
          </a:prstGeom>
          <a:solidFill>
            <a:schemeClr val="bg1"/>
          </a:solidFill>
          <a:ln w="9525">
            <a:solidFill>
              <a:schemeClr val="folHlink"/>
            </a:solidFill>
            <a:miter lim="800000"/>
            <a:headEnd/>
            <a:tailEnd/>
          </a:ln>
        </p:spPr>
        <p:txBody>
          <a:bodyPr/>
          <a:lstStyle/>
          <a:p>
            <a:pPr algn="ctr"/>
            <a:r>
              <a:rPr lang="en-US" sz="4000" b="1">
                <a:latin typeface="VNI-Times" pitchFamily="2" charset="0"/>
              </a:rPr>
              <a:t>p</a:t>
            </a:r>
            <a:r>
              <a:rPr lang="en-US" sz="4000" b="1" baseline="-25000">
                <a:latin typeface="VNI-Times" pitchFamily="2" charset="0"/>
              </a:rPr>
              <a:t>2</a:t>
            </a:r>
            <a:r>
              <a:rPr lang="en-US" sz="4000" b="1">
                <a:latin typeface="VNI-Times" pitchFamily="2" charset="0"/>
              </a:rPr>
              <a:t> ,V</a:t>
            </a:r>
            <a:r>
              <a:rPr lang="en-US" sz="4000" b="1" baseline="-25000">
                <a:latin typeface="VNI-Times" pitchFamily="2" charset="0"/>
              </a:rPr>
              <a:t>2</a:t>
            </a:r>
            <a:r>
              <a:rPr lang="en-US" sz="4000" b="1">
                <a:latin typeface="VNI-Times" pitchFamily="2" charset="0"/>
              </a:rPr>
              <a:t> ,T</a:t>
            </a:r>
            <a:r>
              <a:rPr lang="en-US" sz="4000" b="1" baseline="-25000">
                <a:latin typeface="VNI-Times" pitchFamily="2" charset="0"/>
              </a:rPr>
              <a:t>2</a:t>
            </a:r>
            <a:endParaRPr lang="en-US" sz="4000" b="1">
              <a:latin typeface="VNI-Times" pitchFamily="2" charset="0"/>
            </a:endParaRPr>
          </a:p>
          <a:p>
            <a:endParaRPr lang="en-US" sz="4000" b="1">
              <a:latin typeface="VNI-Times" pitchFamily="2" charset="0"/>
            </a:endParaRPr>
          </a:p>
        </p:txBody>
      </p:sp>
      <p:sp>
        <p:nvSpPr>
          <p:cNvPr id="176178" name="Oval 50"/>
          <p:cNvSpPr>
            <a:spLocks noChangeArrowheads="1"/>
          </p:cNvSpPr>
          <p:nvPr/>
        </p:nvSpPr>
        <p:spPr bwMode="auto">
          <a:xfrm>
            <a:off x="914400" y="1657350"/>
            <a:ext cx="838200" cy="857250"/>
          </a:xfrm>
          <a:prstGeom prst="ellipse">
            <a:avLst/>
          </a:prstGeom>
          <a:solidFill>
            <a:schemeClr val="bg1"/>
          </a:solidFill>
          <a:ln w="9525">
            <a:solidFill>
              <a:schemeClr val="folHlink"/>
            </a:solidFill>
            <a:round/>
            <a:headEnd/>
            <a:tailEnd/>
          </a:ln>
        </p:spPr>
        <p:txBody>
          <a:bodyPr/>
          <a:lstStyle/>
          <a:p>
            <a:pPr algn="ctr"/>
            <a:r>
              <a:rPr lang="en-US" sz="4000" b="1">
                <a:latin typeface="VNI-Times" pitchFamily="2" charset="0"/>
              </a:rPr>
              <a:t>1</a:t>
            </a:r>
          </a:p>
        </p:txBody>
      </p:sp>
      <p:sp>
        <p:nvSpPr>
          <p:cNvPr id="176179" name="Oval 51"/>
          <p:cNvSpPr>
            <a:spLocks noChangeArrowheads="1"/>
          </p:cNvSpPr>
          <p:nvPr/>
        </p:nvSpPr>
        <p:spPr bwMode="auto">
          <a:xfrm>
            <a:off x="7467600" y="1504950"/>
            <a:ext cx="838200" cy="857250"/>
          </a:xfrm>
          <a:prstGeom prst="ellipse">
            <a:avLst/>
          </a:prstGeom>
          <a:solidFill>
            <a:schemeClr val="bg1"/>
          </a:solidFill>
          <a:ln w="9525">
            <a:solidFill>
              <a:schemeClr val="folHlink"/>
            </a:solidFill>
            <a:round/>
            <a:headEnd/>
            <a:tailEnd/>
          </a:ln>
        </p:spPr>
        <p:txBody>
          <a:bodyPr/>
          <a:lstStyle/>
          <a:p>
            <a:pPr algn="ctr"/>
            <a:r>
              <a:rPr lang="en-US" sz="4000" b="1">
                <a:latin typeface="VNI-Times" pitchFamily="2" charset="0"/>
              </a:rPr>
              <a:t>2</a:t>
            </a:r>
          </a:p>
        </p:txBody>
      </p:sp>
      <p:sp>
        <p:nvSpPr>
          <p:cNvPr id="176180" name="AutoShape 52"/>
          <p:cNvSpPr>
            <a:spLocks noChangeArrowheads="1"/>
          </p:cNvSpPr>
          <p:nvPr/>
        </p:nvSpPr>
        <p:spPr bwMode="auto">
          <a:xfrm>
            <a:off x="2590800" y="2738438"/>
            <a:ext cx="3962400" cy="233362"/>
          </a:xfrm>
          <a:prstGeom prst="rightArrow">
            <a:avLst>
              <a:gd name="adj1" fmla="val 50000"/>
              <a:gd name="adj2" fmla="val 424491"/>
            </a:avLst>
          </a:prstGeom>
          <a:solidFill>
            <a:schemeClr val="accent1"/>
          </a:solidFill>
          <a:ln w="9525">
            <a:solidFill>
              <a:schemeClr val="tx1"/>
            </a:solidFill>
            <a:miter lim="800000"/>
            <a:headEnd/>
            <a:tailEnd/>
          </a:ln>
        </p:spPr>
        <p:txBody>
          <a:bodyPr wrap="none" anchor="ctr"/>
          <a:lstStyle/>
          <a:p>
            <a:endParaRPr lang="en-US"/>
          </a:p>
        </p:txBody>
      </p:sp>
      <p:sp>
        <p:nvSpPr>
          <p:cNvPr id="176181" name="WordArt 53"/>
          <p:cNvSpPr>
            <a:spLocks noChangeArrowheads="1" noChangeShapeType="1" noTextEdit="1"/>
          </p:cNvSpPr>
          <p:nvPr/>
        </p:nvSpPr>
        <p:spPr bwMode="auto">
          <a:xfrm>
            <a:off x="3733800" y="1174750"/>
            <a:ext cx="965200" cy="1339850"/>
          </a:xfrm>
          <a:prstGeom prst="rect">
            <a:avLst/>
          </a:prstGeom>
        </p:spPr>
        <p:txBody>
          <a:bodyPr wrap="none" fromWordArt="1">
            <a:prstTxWarp prst="textFadeUp">
              <a:avLst>
                <a:gd name="adj" fmla="val 9991"/>
              </a:avLst>
            </a:prstTxWarp>
          </a:bodyPr>
          <a:lstStyle/>
          <a:p>
            <a:pPr algn="ctr"/>
            <a:r>
              <a:rPr lang="en-US" sz="4800" kern="10">
                <a:ln w="12700">
                  <a:solidFill>
                    <a:srgbClr val="B2B2B2"/>
                  </a:solidFill>
                  <a:round/>
                  <a:headEnd/>
                  <a:tailEnd/>
                </a:ln>
                <a:solidFill>
                  <a:srgbClr val="FF3300"/>
                </a:solidFill>
                <a:effectLst>
                  <a:outerShdw dist="35921" dir="2700000" sy="50000" rotWithShape="0">
                    <a:srgbClr val="875B0D">
                      <a:alpha val="70000"/>
                    </a:srgbClr>
                  </a:outerShdw>
                </a:effectLst>
                <a:latin typeface="Arial Black"/>
              </a:rPr>
              <a:t>?</a:t>
            </a:r>
          </a:p>
        </p:txBody>
      </p:sp>
      <p:sp>
        <p:nvSpPr>
          <p:cNvPr id="4" name="TextBox 3"/>
          <p:cNvSpPr txBox="1">
            <a:spLocks noChangeArrowheads="1"/>
          </p:cNvSpPr>
          <p:nvPr/>
        </p:nvSpPr>
        <p:spPr bwMode="auto">
          <a:xfrm>
            <a:off x="284113" y="4038600"/>
            <a:ext cx="85757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dirty="0" err="1">
                <a:solidFill>
                  <a:schemeClr val="bg1"/>
                </a:solidFill>
                <a:latin typeface="+mn-lt"/>
              </a:rPr>
              <a:t>Các</a:t>
            </a:r>
            <a:r>
              <a:rPr lang="en-US" sz="2800" dirty="0">
                <a:solidFill>
                  <a:schemeClr val="bg1"/>
                </a:solidFill>
                <a:latin typeface="+mn-lt"/>
              </a:rPr>
              <a:t> </a:t>
            </a:r>
            <a:r>
              <a:rPr lang="en-US" sz="2800" dirty="0" err="1">
                <a:solidFill>
                  <a:schemeClr val="bg1"/>
                </a:solidFill>
                <a:latin typeface="+mn-lt"/>
              </a:rPr>
              <a:t>thông</a:t>
            </a:r>
            <a:r>
              <a:rPr lang="en-US" sz="2800" dirty="0">
                <a:solidFill>
                  <a:schemeClr val="bg1"/>
                </a:solidFill>
                <a:latin typeface="+mn-lt"/>
              </a:rPr>
              <a:t> </a:t>
            </a:r>
            <a:r>
              <a:rPr lang="en-US" sz="2800" dirty="0" err="1">
                <a:solidFill>
                  <a:schemeClr val="bg1"/>
                </a:solidFill>
                <a:latin typeface="+mn-lt"/>
              </a:rPr>
              <a:t>số</a:t>
            </a:r>
            <a:r>
              <a:rPr lang="en-US" sz="2800" dirty="0">
                <a:solidFill>
                  <a:schemeClr val="bg1"/>
                </a:solidFill>
                <a:latin typeface="+mn-lt"/>
              </a:rPr>
              <a:t> </a:t>
            </a:r>
            <a:r>
              <a:rPr lang="en-US" sz="2800" dirty="0" err="1">
                <a:solidFill>
                  <a:schemeClr val="bg1"/>
                </a:solidFill>
                <a:latin typeface="+mn-lt"/>
              </a:rPr>
              <a:t>trạng</a:t>
            </a:r>
            <a:r>
              <a:rPr lang="en-US" sz="2800" dirty="0">
                <a:solidFill>
                  <a:schemeClr val="bg1"/>
                </a:solidFill>
                <a:latin typeface="+mn-lt"/>
              </a:rPr>
              <a:t> </a:t>
            </a:r>
            <a:r>
              <a:rPr lang="en-US" sz="2800" dirty="0" err="1">
                <a:solidFill>
                  <a:schemeClr val="bg1"/>
                </a:solidFill>
                <a:latin typeface="+mn-lt"/>
              </a:rPr>
              <a:t>thái</a:t>
            </a:r>
            <a:r>
              <a:rPr lang="en-US" sz="2800" dirty="0">
                <a:solidFill>
                  <a:schemeClr val="bg1"/>
                </a:solidFill>
                <a:latin typeface="+mn-lt"/>
              </a:rPr>
              <a:t> (1) </a:t>
            </a:r>
            <a:r>
              <a:rPr lang="en-US" sz="2800" dirty="0" err="1">
                <a:solidFill>
                  <a:schemeClr val="bg1"/>
                </a:solidFill>
                <a:latin typeface="+mn-lt"/>
              </a:rPr>
              <a:t>có</a:t>
            </a:r>
            <a:r>
              <a:rPr lang="en-US" sz="2800" dirty="0">
                <a:solidFill>
                  <a:schemeClr val="bg1"/>
                </a:solidFill>
                <a:latin typeface="+mn-lt"/>
              </a:rPr>
              <a:t> </a:t>
            </a:r>
            <a:r>
              <a:rPr lang="en-US" sz="2800" dirty="0" err="1">
                <a:solidFill>
                  <a:schemeClr val="bg1"/>
                </a:solidFill>
                <a:latin typeface="+mn-lt"/>
              </a:rPr>
              <a:t>liên</a:t>
            </a:r>
            <a:r>
              <a:rPr lang="en-US" sz="2800" dirty="0">
                <a:solidFill>
                  <a:schemeClr val="bg1"/>
                </a:solidFill>
                <a:latin typeface="+mn-lt"/>
              </a:rPr>
              <a:t> </a:t>
            </a:r>
            <a:r>
              <a:rPr lang="en-US" sz="2800" dirty="0" err="1">
                <a:solidFill>
                  <a:schemeClr val="bg1"/>
                </a:solidFill>
                <a:latin typeface="+mn-lt"/>
              </a:rPr>
              <a:t>hệ</a:t>
            </a:r>
            <a:r>
              <a:rPr lang="en-US" sz="2800" dirty="0">
                <a:solidFill>
                  <a:schemeClr val="bg1"/>
                </a:solidFill>
                <a:latin typeface="+mn-lt"/>
              </a:rPr>
              <a:t> </a:t>
            </a:r>
            <a:r>
              <a:rPr lang="en-US" sz="2800" dirty="0" err="1">
                <a:solidFill>
                  <a:schemeClr val="bg1"/>
                </a:solidFill>
                <a:latin typeface="+mn-lt"/>
              </a:rPr>
              <a:t>với</a:t>
            </a:r>
            <a:r>
              <a:rPr lang="en-US" sz="2800" dirty="0">
                <a:solidFill>
                  <a:schemeClr val="bg1"/>
                </a:solidFill>
                <a:latin typeface="+mn-lt"/>
              </a:rPr>
              <a:t> </a:t>
            </a:r>
            <a:r>
              <a:rPr lang="en-US" sz="2800" dirty="0" err="1">
                <a:solidFill>
                  <a:schemeClr val="bg1"/>
                </a:solidFill>
                <a:latin typeface="+mn-lt"/>
              </a:rPr>
              <a:t>các</a:t>
            </a:r>
            <a:r>
              <a:rPr lang="en-US" sz="2800" dirty="0">
                <a:solidFill>
                  <a:schemeClr val="bg1"/>
                </a:solidFill>
                <a:latin typeface="+mn-lt"/>
              </a:rPr>
              <a:t> </a:t>
            </a:r>
            <a:r>
              <a:rPr lang="en-US" sz="2800" dirty="0" err="1">
                <a:solidFill>
                  <a:schemeClr val="bg1"/>
                </a:solidFill>
                <a:latin typeface="+mn-lt"/>
              </a:rPr>
              <a:t>thông</a:t>
            </a:r>
            <a:r>
              <a:rPr lang="en-US" sz="2800" dirty="0">
                <a:solidFill>
                  <a:schemeClr val="bg1"/>
                </a:solidFill>
                <a:latin typeface="+mn-lt"/>
              </a:rPr>
              <a:t> </a:t>
            </a:r>
            <a:r>
              <a:rPr lang="en-US" sz="2800" dirty="0" err="1">
                <a:solidFill>
                  <a:schemeClr val="bg1"/>
                </a:solidFill>
                <a:latin typeface="+mn-lt"/>
              </a:rPr>
              <a:t>số</a:t>
            </a:r>
            <a:r>
              <a:rPr lang="en-US" sz="2800" dirty="0">
                <a:solidFill>
                  <a:schemeClr val="bg1"/>
                </a:solidFill>
                <a:latin typeface="+mn-lt"/>
              </a:rPr>
              <a:t> </a:t>
            </a:r>
            <a:r>
              <a:rPr lang="en-US" sz="2800" dirty="0" err="1">
                <a:solidFill>
                  <a:schemeClr val="bg1"/>
                </a:solidFill>
                <a:latin typeface="+mn-lt"/>
              </a:rPr>
              <a:t>trạng</a:t>
            </a:r>
            <a:r>
              <a:rPr lang="en-US" sz="2800" dirty="0">
                <a:solidFill>
                  <a:schemeClr val="bg1"/>
                </a:solidFill>
                <a:latin typeface="+mn-lt"/>
              </a:rPr>
              <a:t> </a:t>
            </a:r>
            <a:r>
              <a:rPr lang="en-US" sz="2800" dirty="0" err="1" smtClean="0">
                <a:solidFill>
                  <a:schemeClr val="bg1"/>
                </a:solidFill>
                <a:latin typeface="+mn-lt"/>
              </a:rPr>
              <a:t>thái</a:t>
            </a:r>
            <a:r>
              <a:rPr lang="en-US" sz="2800" dirty="0" smtClean="0">
                <a:solidFill>
                  <a:schemeClr val="bg1"/>
                </a:solidFill>
                <a:latin typeface="+mn-lt"/>
              </a:rPr>
              <a:t> </a:t>
            </a:r>
            <a:r>
              <a:rPr lang="en-US" sz="2800" dirty="0">
                <a:solidFill>
                  <a:schemeClr val="bg1"/>
                </a:solidFill>
                <a:latin typeface="+mn-lt"/>
              </a:rPr>
              <a:t>(2) </a:t>
            </a:r>
            <a:r>
              <a:rPr lang="en-US" sz="2800" dirty="0" err="1">
                <a:solidFill>
                  <a:schemeClr val="bg1"/>
                </a:solidFill>
                <a:latin typeface="+mn-lt"/>
              </a:rPr>
              <a:t>như</a:t>
            </a:r>
            <a:r>
              <a:rPr lang="en-US" sz="2800" dirty="0">
                <a:solidFill>
                  <a:schemeClr val="bg1"/>
                </a:solidFill>
                <a:latin typeface="+mn-lt"/>
              </a:rPr>
              <a:t> </a:t>
            </a:r>
            <a:r>
              <a:rPr lang="en-US" sz="2800" dirty="0" err="1">
                <a:solidFill>
                  <a:schemeClr val="bg1"/>
                </a:solidFill>
                <a:latin typeface="+mn-lt"/>
              </a:rPr>
              <a:t>thế</a:t>
            </a:r>
            <a:r>
              <a:rPr lang="en-US" sz="2800" dirty="0">
                <a:solidFill>
                  <a:schemeClr val="bg1"/>
                </a:solidFill>
                <a:latin typeface="+mn-lt"/>
              </a:rPr>
              <a:t> </a:t>
            </a:r>
            <a:r>
              <a:rPr lang="en-US" sz="2800" dirty="0" err="1">
                <a:solidFill>
                  <a:schemeClr val="bg1"/>
                </a:solidFill>
                <a:latin typeface="+mn-lt"/>
              </a:rPr>
              <a:t>nào</a:t>
            </a:r>
            <a:r>
              <a:rPr lang="en-US" sz="2800" dirty="0">
                <a:solidFill>
                  <a:schemeClr val="bg1"/>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78"/>
                                        </p:tgtEl>
                                        <p:attrNameLst>
                                          <p:attrName>style.visibility</p:attrName>
                                        </p:attrNameLst>
                                      </p:cBhvr>
                                      <p:to>
                                        <p:strVal val="visible"/>
                                      </p:to>
                                    </p:set>
                                    <p:animEffect transition="in" filter="dissolve">
                                      <p:cBhvr>
                                        <p:cTn id="7" dur="500"/>
                                        <p:tgtEl>
                                          <p:spTgt spid="176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6176"/>
                                        </p:tgtEl>
                                        <p:attrNameLst>
                                          <p:attrName>style.visibility</p:attrName>
                                        </p:attrNameLst>
                                      </p:cBhvr>
                                      <p:to>
                                        <p:strVal val="visible"/>
                                      </p:to>
                                    </p:set>
                                    <p:animEffect transition="in" filter="dissolve">
                                      <p:cBhvr>
                                        <p:cTn id="12" dur="500"/>
                                        <p:tgtEl>
                                          <p:spTgt spid="176176"/>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176174"/>
                                        </p:tgtEl>
                                        <p:attrNameLst>
                                          <p:attrName>style.visibility</p:attrName>
                                        </p:attrNameLst>
                                      </p:cBhvr>
                                      <p:to>
                                        <p:strVal val="visible"/>
                                      </p:to>
                                    </p:set>
                                    <p:animEffect transition="in" filter="blinds(horizontal)">
                                      <p:cBhvr>
                                        <p:cTn id="16" dur="500"/>
                                        <p:tgtEl>
                                          <p:spTgt spid="1761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76179"/>
                                        </p:tgtEl>
                                        <p:attrNameLst>
                                          <p:attrName>style.visibility</p:attrName>
                                        </p:attrNameLst>
                                      </p:cBhvr>
                                      <p:to>
                                        <p:strVal val="visible"/>
                                      </p:to>
                                    </p:set>
                                    <p:animEffect transition="in" filter="randombar(horizontal)">
                                      <p:cBhvr>
                                        <p:cTn id="21" dur="500"/>
                                        <p:tgtEl>
                                          <p:spTgt spid="1761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6177"/>
                                        </p:tgtEl>
                                        <p:attrNameLst>
                                          <p:attrName>style.visibility</p:attrName>
                                        </p:attrNameLst>
                                      </p:cBhvr>
                                      <p:to>
                                        <p:strVal val="visible"/>
                                      </p:to>
                                    </p:set>
                                    <p:animEffect transition="in" filter="fade">
                                      <p:cBhvr>
                                        <p:cTn id="26" dur="2000"/>
                                        <p:tgtEl>
                                          <p:spTgt spid="1761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76180"/>
                                        </p:tgtEl>
                                        <p:attrNameLst>
                                          <p:attrName>style.visibility</p:attrName>
                                        </p:attrNameLst>
                                      </p:cBhvr>
                                      <p:to>
                                        <p:strVal val="visible"/>
                                      </p:to>
                                    </p:set>
                                    <p:anim to="" calcmode="lin" valueType="num">
                                      <p:cBhvr>
                                        <p:cTn id="31" dur="1" fill="hold"/>
                                        <p:tgtEl>
                                          <p:spTgt spid="176180"/>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76181"/>
                                        </p:tgtEl>
                                        <p:attrNameLst>
                                          <p:attrName>style.visibility</p:attrName>
                                        </p:attrNameLst>
                                      </p:cBhvr>
                                      <p:to>
                                        <p:strVal val="visible"/>
                                      </p:to>
                                    </p:set>
                                    <p:animEffect transition="in" filter="wipe(down)">
                                      <p:cBhvr>
                                        <p:cTn id="36" dur="580">
                                          <p:stCondLst>
                                            <p:cond delay="0"/>
                                          </p:stCondLst>
                                        </p:cTn>
                                        <p:tgtEl>
                                          <p:spTgt spid="176181"/>
                                        </p:tgtEl>
                                      </p:cBhvr>
                                    </p:animEffect>
                                    <p:anim calcmode="lin" valueType="num">
                                      <p:cBhvr>
                                        <p:cTn id="37" dur="1822" tmFilter="0,0; 0.14,0.36; 0.43,0.73; 0.71,0.91; 1.0,1.0">
                                          <p:stCondLst>
                                            <p:cond delay="0"/>
                                          </p:stCondLst>
                                        </p:cTn>
                                        <p:tgtEl>
                                          <p:spTgt spid="17618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7618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7618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7618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76181"/>
                                        </p:tgtEl>
                                        <p:attrNameLst>
                                          <p:attrName>ppt_y</p:attrName>
                                        </p:attrNameLst>
                                      </p:cBhvr>
                                      <p:tavLst>
                                        <p:tav tm="0" fmla="#ppt_y-sin(pi*$)/81">
                                          <p:val>
                                            <p:fltVal val="0"/>
                                          </p:val>
                                        </p:tav>
                                        <p:tav tm="100000">
                                          <p:val>
                                            <p:fltVal val="1"/>
                                          </p:val>
                                        </p:tav>
                                      </p:tavLst>
                                    </p:anim>
                                    <p:animScale>
                                      <p:cBhvr>
                                        <p:cTn id="42" dur="26">
                                          <p:stCondLst>
                                            <p:cond delay="650"/>
                                          </p:stCondLst>
                                        </p:cTn>
                                        <p:tgtEl>
                                          <p:spTgt spid="176181"/>
                                        </p:tgtEl>
                                      </p:cBhvr>
                                      <p:to x="100000" y="60000"/>
                                    </p:animScale>
                                    <p:animScale>
                                      <p:cBhvr>
                                        <p:cTn id="43" dur="166" decel="50000">
                                          <p:stCondLst>
                                            <p:cond delay="676"/>
                                          </p:stCondLst>
                                        </p:cTn>
                                        <p:tgtEl>
                                          <p:spTgt spid="176181"/>
                                        </p:tgtEl>
                                      </p:cBhvr>
                                      <p:to x="100000" y="100000"/>
                                    </p:animScale>
                                    <p:animScale>
                                      <p:cBhvr>
                                        <p:cTn id="44" dur="26">
                                          <p:stCondLst>
                                            <p:cond delay="1312"/>
                                          </p:stCondLst>
                                        </p:cTn>
                                        <p:tgtEl>
                                          <p:spTgt spid="176181"/>
                                        </p:tgtEl>
                                      </p:cBhvr>
                                      <p:to x="100000" y="80000"/>
                                    </p:animScale>
                                    <p:animScale>
                                      <p:cBhvr>
                                        <p:cTn id="45" dur="166" decel="50000">
                                          <p:stCondLst>
                                            <p:cond delay="1338"/>
                                          </p:stCondLst>
                                        </p:cTn>
                                        <p:tgtEl>
                                          <p:spTgt spid="176181"/>
                                        </p:tgtEl>
                                      </p:cBhvr>
                                      <p:to x="100000" y="100000"/>
                                    </p:animScale>
                                    <p:animScale>
                                      <p:cBhvr>
                                        <p:cTn id="46" dur="26">
                                          <p:stCondLst>
                                            <p:cond delay="1642"/>
                                          </p:stCondLst>
                                        </p:cTn>
                                        <p:tgtEl>
                                          <p:spTgt spid="176181"/>
                                        </p:tgtEl>
                                      </p:cBhvr>
                                      <p:to x="100000" y="90000"/>
                                    </p:animScale>
                                    <p:animScale>
                                      <p:cBhvr>
                                        <p:cTn id="47" dur="166" decel="50000">
                                          <p:stCondLst>
                                            <p:cond delay="1668"/>
                                          </p:stCondLst>
                                        </p:cTn>
                                        <p:tgtEl>
                                          <p:spTgt spid="176181"/>
                                        </p:tgtEl>
                                      </p:cBhvr>
                                      <p:to x="100000" y="100000"/>
                                    </p:animScale>
                                    <p:animScale>
                                      <p:cBhvr>
                                        <p:cTn id="48" dur="26">
                                          <p:stCondLst>
                                            <p:cond delay="1808"/>
                                          </p:stCondLst>
                                        </p:cTn>
                                        <p:tgtEl>
                                          <p:spTgt spid="176181"/>
                                        </p:tgtEl>
                                      </p:cBhvr>
                                      <p:to x="100000" y="95000"/>
                                    </p:animScale>
                                    <p:animScale>
                                      <p:cBhvr>
                                        <p:cTn id="49" dur="166" decel="50000">
                                          <p:stCondLst>
                                            <p:cond delay="1834"/>
                                          </p:stCondLst>
                                        </p:cTn>
                                        <p:tgtEl>
                                          <p:spTgt spid="176181"/>
                                        </p:tgtEl>
                                      </p:cBhvr>
                                      <p:to x="100000" y="100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76" grpId="0" animBg="1"/>
      <p:bldP spid="176177" grpId="0" animBg="1"/>
      <p:bldP spid="176178" grpId="0" animBg="1"/>
      <p:bldP spid="176179" grpId="0" animBg="1"/>
      <p:bldP spid="176180" grpId="0" animBg="1"/>
      <p:bldP spid="176181"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395" y="228600"/>
            <a:ext cx="8092440" cy="2011680"/>
          </a:xfrm>
          <a:prstGeom prst="rect">
            <a:avLst/>
          </a:prstGeom>
          <a:noFill/>
          <a:effectLst>
            <a:outerShdw blurRad="50800" dist="50800" dir="5400000" sx="1000" sy="1000" algn="ctr" rotWithShape="0">
              <a:srgbClr val="000000">
                <a:alpha val="43137"/>
              </a:srgbClr>
            </a:outerShdw>
          </a:effectLst>
          <a:scene3d>
            <a:camera prst="orthographicFront"/>
            <a:lightRig rig="threePt" dir="t"/>
          </a:scene3d>
          <a:sp3d>
            <a:bevelT/>
          </a:sp3d>
        </p:spPr>
        <p:txBody>
          <a:bodyPr wrap="none">
            <a:prstTxWarp prst="textPlain">
              <a:avLst/>
            </a:prstTxWarp>
            <a:spAutoFit/>
          </a:bodyPr>
          <a:lstStyle/>
          <a:p>
            <a:pPr algn="ctr" fontAlgn="auto">
              <a:spcBef>
                <a:spcPts val="0"/>
              </a:spcBef>
              <a:spcAft>
                <a:spcPts val="0"/>
              </a:spcAft>
              <a:defRPr/>
            </a:pPr>
            <a:r>
              <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Bài 31: </a:t>
            </a:r>
          </a:p>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PHƯƠNG TRÌNH TRẠNG THÁI </a:t>
            </a:r>
          </a:p>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CỦA KHÍ LÍ TƯỞNG</a:t>
            </a:r>
          </a:p>
        </p:txBody>
      </p:sp>
      <p:graphicFrame>
        <p:nvGraphicFramePr>
          <p:cNvPr id="2" name="Diagram 1"/>
          <p:cNvGraphicFramePr/>
          <p:nvPr>
            <p:extLst>
              <p:ext uri="{D42A27DB-BD31-4B8C-83A1-F6EECF244321}">
                <p14:modId xmlns:p14="http://schemas.microsoft.com/office/powerpoint/2010/main" val="2149260160"/>
              </p:ext>
            </p:extLst>
          </p:nvPr>
        </p:nvGraphicFramePr>
        <p:xfrm>
          <a:off x="609600" y="1397000"/>
          <a:ext cx="83058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2600" b="1" dirty="0" smtClean="0">
                <a:solidFill>
                  <a:schemeClr val="bg1"/>
                </a:solidFill>
                <a:latin typeface="Arial" pitchFamily="34" charset="0"/>
                <a:cs typeface="Arial" pitchFamily="34" charset="0"/>
              </a:rPr>
              <a:t/>
            </a:r>
            <a:br>
              <a:rPr lang="en-US" sz="2600" b="1" dirty="0" smtClean="0">
                <a:solidFill>
                  <a:schemeClr val="bg1"/>
                </a:solidFill>
                <a:latin typeface="Arial" pitchFamily="34" charset="0"/>
                <a:cs typeface="Arial" pitchFamily="34" charset="0"/>
              </a:rPr>
            </a:br>
            <a:r>
              <a:rPr lang="en-US" sz="2600" b="1" dirty="0" smtClean="0">
                <a:solidFill>
                  <a:schemeClr val="bg1"/>
                </a:solidFill>
                <a:latin typeface="Arial" pitchFamily="34" charset="0"/>
                <a:cs typeface="Arial" pitchFamily="34" charset="0"/>
              </a:rPr>
              <a:t>I. </a:t>
            </a:r>
            <a:r>
              <a:rPr lang="en-US" sz="2600" b="1" dirty="0" err="1" smtClean="0">
                <a:solidFill>
                  <a:schemeClr val="bg1"/>
                </a:solidFill>
                <a:latin typeface="Arial" pitchFamily="34" charset="0"/>
                <a:cs typeface="Arial" pitchFamily="34" charset="0"/>
              </a:rPr>
              <a:t>Khí</a:t>
            </a:r>
            <a:r>
              <a:rPr lang="en-US" sz="2600" b="1" dirty="0" smtClean="0">
                <a:solidFill>
                  <a:schemeClr val="bg1"/>
                </a:solidFill>
                <a:latin typeface="Arial" pitchFamily="34" charset="0"/>
                <a:cs typeface="Arial" pitchFamily="34" charset="0"/>
              </a:rPr>
              <a:t> </a:t>
            </a:r>
            <a:r>
              <a:rPr lang="en-US" sz="2600" b="1" dirty="0" err="1" smtClean="0">
                <a:solidFill>
                  <a:schemeClr val="bg1"/>
                </a:solidFill>
                <a:latin typeface="Arial" pitchFamily="34" charset="0"/>
                <a:cs typeface="Arial" pitchFamily="34" charset="0"/>
              </a:rPr>
              <a:t>thực</a:t>
            </a:r>
            <a:r>
              <a:rPr lang="en-US" sz="2600" b="1" dirty="0" smtClean="0">
                <a:solidFill>
                  <a:schemeClr val="bg1"/>
                </a:solidFill>
                <a:latin typeface="Arial" pitchFamily="34" charset="0"/>
                <a:cs typeface="Arial" pitchFamily="34" charset="0"/>
              </a:rPr>
              <a:t> </a:t>
            </a:r>
            <a:r>
              <a:rPr lang="en-US" sz="2600" b="1" dirty="0" err="1" smtClean="0">
                <a:solidFill>
                  <a:schemeClr val="bg1"/>
                </a:solidFill>
                <a:latin typeface="Arial" pitchFamily="34" charset="0"/>
                <a:cs typeface="Arial" pitchFamily="34" charset="0"/>
              </a:rPr>
              <a:t>và</a:t>
            </a:r>
            <a:r>
              <a:rPr lang="en-US" sz="2600" b="1" dirty="0" smtClean="0">
                <a:solidFill>
                  <a:schemeClr val="bg1"/>
                </a:solidFill>
                <a:latin typeface="Arial" pitchFamily="34" charset="0"/>
                <a:cs typeface="Arial" pitchFamily="34" charset="0"/>
              </a:rPr>
              <a:t> </a:t>
            </a:r>
            <a:r>
              <a:rPr lang="en-US" sz="2600" b="1" dirty="0" err="1" smtClean="0">
                <a:solidFill>
                  <a:schemeClr val="bg1"/>
                </a:solidFill>
                <a:latin typeface="Arial" pitchFamily="34" charset="0"/>
                <a:cs typeface="Arial" pitchFamily="34" charset="0"/>
              </a:rPr>
              <a:t>khí</a:t>
            </a:r>
            <a:r>
              <a:rPr lang="en-US" sz="2600" b="1" dirty="0" smtClean="0">
                <a:solidFill>
                  <a:schemeClr val="bg1"/>
                </a:solidFill>
                <a:latin typeface="Arial" pitchFamily="34" charset="0"/>
                <a:cs typeface="Arial" pitchFamily="34" charset="0"/>
              </a:rPr>
              <a:t> </a:t>
            </a:r>
            <a:r>
              <a:rPr lang="en-US" sz="2600" b="1" dirty="0" err="1" smtClean="0">
                <a:solidFill>
                  <a:schemeClr val="bg1"/>
                </a:solidFill>
                <a:latin typeface="Arial" pitchFamily="34" charset="0"/>
                <a:cs typeface="Arial" pitchFamily="34" charset="0"/>
              </a:rPr>
              <a:t>lí</a:t>
            </a:r>
            <a:r>
              <a:rPr lang="en-US" sz="2600" b="1" dirty="0" smtClean="0">
                <a:solidFill>
                  <a:schemeClr val="bg1"/>
                </a:solidFill>
                <a:latin typeface="Arial" pitchFamily="34" charset="0"/>
                <a:cs typeface="Arial" pitchFamily="34" charset="0"/>
              </a:rPr>
              <a:t> </a:t>
            </a:r>
            <a:r>
              <a:rPr lang="en-US" sz="2600" b="1" dirty="0" err="1" smtClean="0">
                <a:solidFill>
                  <a:schemeClr val="bg1"/>
                </a:solidFill>
                <a:latin typeface="Arial" pitchFamily="34" charset="0"/>
                <a:cs typeface="Arial" pitchFamily="34" charset="0"/>
              </a:rPr>
              <a:t>tưởng</a:t>
            </a:r>
            <a:r>
              <a:rPr lang="en-US" sz="2600" b="1" dirty="0" smtClean="0">
                <a:solidFill>
                  <a:schemeClr val="bg1"/>
                </a:solidFill>
                <a:latin typeface="Arial" pitchFamily="34" charset="0"/>
                <a:cs typeface="Arial" pitchFamily="34" charset="0"/>
              </a:rPr>
              <a:t/>
            </a:r>
            <a:br>
              <a:rPr lang="en-US" sz="2600" b="1" dirty="0" smtClean="0">
                <a:solidFill>
                  <a:schemeClr val="bg1"/>
                </a:solidFill>
                <a:latin typeface="Arial" pitchFamily="34" charset="0"/>
                <a:cs typeface="Arial" pitchFamily="34" charset="0"/>
              </a:rPr>
            </a:br>
            <a:endParaRPr lang="en-US" sz="2600" b="1" dirty="0" smtClean="0">
              <a:solidFill>
                <a:schemeClr val="bg1"/>
              </a:solidFill>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457200" y="1600200"/>
          <a:ext cx="8229600" cy="2743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solidFill>
                            <a:schemeClr val="tx1"/>
                          </a:solidFill>
                        </a:rPr>
                        <a:t>Khí</a:t>
                      </a:r>
                      <a:r>
                        <a:rPr lang="en-US" sz="2800" baseline="0" dirty="0" smtClean="0">
                          <a:solidFill>
                            <a:schemeClr val="tx1"/>
                          </a:solidFill>
                        </a:rPr>
                        <a:t> thực</a:t>
                      </a:r>
                      <a:endParaRPr lang="en-US" sz="2800" dirty="0">
                        <a:solidFill>
                          <a:schemeClr val="tx1"/>
                        </a:solidFill>
                      </a:endParaRPr>
                    </a:p>
                  </a:txBody>
                  <a:tcPr>
                    <a:solidFill>
                      <a:srgbClr val="00FF99"/>
                    </a:solidFill>
                  </a:tcPr>
                </a:tc>
                <a:tc>
                  <a:txBody>
                    <a:bodyPr/>
                    <a:lstStyle/>
                    <a:p>
                      <a:pPr algn="ctr"/>
                      <a:r>
                        <a:rPr lang="en-US" sz="2800" dirty="0" smtClean="0">
                          <a:solidFill>
                            <a:schemeClr val="tx1"/>
                          </a:solidFill>
                        </a:rPr>
                        <a:t>Khí</a:t>
                      </a:r>
                      <a:r>
                        <a:rPr lang="en-US" sz="2800" baseline="0" dirty="0" smtClean="0">
                          <a:solidFill>
                            <a:schemeClr val="tx1"/>
                          </a:solidFill>
                        </a:rPr>
                        <a:t> lí tưởng</a:t>
                      </a:r>
                      <a:endParaRPr lang="en-US" sz="2800" dirty="0">
                        <a:solidFill>
                          <a:schemeClr val="tx1"/>
                        </a:solidFill>
                      </a:endParaRPr>
                    </a:p>
                  </a:txBody>
                  <a:tcPr>
                    <a:solidFill>
                      <a:srgbClr val="00FF99"/>
                    </a:solidFill>
                  </a:tcPr>
                </a:tc>
              </a:tr>
              <a:tr h="370840">
                <a:tc>
                  <a:txBody>
                    <a:bodyPr/>
                    <a:lstStyle/>
                    <a:p>
                      <a:r>
                        <a:rPr lang="en-US" sz="2800" dirty="0" smtClean="0">
                          <a:solidFill>
                            <a:srgbClr val="FF0000"/>
                          </a:solidFill>
                        </a:rPr>
                        <a:t>- Ví</a:t>
                      </a:r>
                      <a:r>
                        <a:rPr lang="en-US" sz="2800" baseline="0" dirty="0" smtClean="0">
                          <a:solidFill>
                            <a:srgbClr val="FF0000"/>
                          </a:solidFill>
                        </a:rPr>
                        <a:t> dụ O</a:t>
                      </a:r>
                      <a:r>
                        <a:rPr lang="en-US" sz="2800" baseline="-25000" dirty="0" smtClean="0">
                          <a:solidFill>
                            <a:srgbClr val="FF0000"/>
                          </a:solidFill>
                        </a:rPr>
                        <a:t>2</a:t>
                      </a:r>
                      <a:r>
                        <a:rPr lang="en-US" sz="2800" baseline="0" dirty="0" smtClean="0">
                          <a:solidFill>
                            <a:srgbClr val="FF0000"/>
                          </a:solidFill>
                        </a:rPr>
                        <a:t>, CO</a:t>
                      </a:r>
                      <a:r>
                        <a:rPr lang="en-US" sz="2800" baseline="-25000" dirty="0" smtClean="0">
                          <a:solidFill>
                            <a:srgbClr val="FF0000"/>
                          </a:solidFill>
                        </a:rPr>
                        <a:t>2 </a:t>
                      </a:r>
                      <a:r>
                        <a:rPr lang="en-US" sz="2800" baseline="0" dirty="0" smtClean="0">
                          <a:solidFill>
                            <a:srgbClr val="FF0000"/>
                          </a:solidFill>
                        </a:rPr>
                        <a:t>…….</a:t>
                      </a:r>
                    </a:p>
                    <a:p>
                      <a:endParaRPr lang="en-US" sz="2800" baseline="0" dirty="0" smtClean="0">
                        <a:solidFill>
                          <a:srgbClr val="FF0000"/>
                        </a:solidFill>
                      </a:endParaRPr>
                    </a:p>
                    <a:p>
                      <a:endParaRPr lang="en-US" sz="2800" baseline="0" dirty="0" smtClean="0">
                        <a:solidFill>
                          <a:srgbClr val="FF0000"/>
                        </a:solidFill>
                      </a:endParaRPr>
                    </a:p>
                    <a:p>
                      <a:r>
                        <a:rPr lang="en-US" sz="2800" baseline="0" dirty="0" smtClean="0">
                          <a:solidFill>
                            <a:srgbClr val="FF0000"/>
                          </a:solidFill>
                        </a:rPr>
                        <a:t>- Tuân theo gần đúng các định luật chất khí</a:t>
                      </a:r>
                      <a:endParaRPr lang="en-US" sz="2800" dirty="0">
                        <a:solidFill>
                          <a:srgbClr val="FF0000"/>
                        </a:solidFill>
                      </a:endParaRPr>
                    </a:p>
                  </a:txBody>
                  <a:tcPr>
                    <a:solidFill>
                      <a:srgbClr val="00FF99"/>
                    </a:solidFill>
                  </a:tcPr>
                </a:tc>
                <a:tc>
                  <a:txBody>
                    <a:bodyPr/>
                    <a:lstStyle/>
                    <a:p>
                      <a:pPr marL="285750" indent="-285750">
                        <a:buFontTx/>
                        <a:buChar char="-"/>
                      </a:pPr>
                      <a:r>
                        <a:rPr lang="en-US" sz="2800" dirty="0" smtClean="0">
                          <a:solidFill>
                            <a:srgbClr val="FF0000"/>
                          </a:solidFill>
                        </a:rPr>
                        <a:t>Hình</a:t>
                      </a:r>
                      <a:r>
                        <a:rPr lang="en-US" sz="2800" baseline="0" dirty="0" smtClean="0">
                          <a:solidFill>
                            <a:srgbClr val="FF0000"/>
                          </a:solidFill>
                        </a:rPr>
                        <a:t> mẫu theo lí thuyết</a:t>
                      </a:r>
                    </a:p>
                    <a:p>
                      <a:pPr marL="285750" indent="-285750">
                        <a:buFontTx/>
                        <a:buChar char="-"/>
                      </a:pPr>
                      <a:endParaRPr lang="en-US" sz="2800" baseline="0" dirty="0" smtClean="0">
                        <a:solidFill>
                          <a:srgbClr val="FF0000"/>
                        </a:solidFill>
                      </a:endParaRPr>
                    </a:p>
                    <a:p>
                      <a:pPr marL="285750" indent="-285750">
                        <a:buFontTx/>
                        <a:buChar char="-"/>
                      </a:pPr>
                      <a:r>
                        <a:rPr lang="en-US" sz="2800" baseline="0" dirty="0" smtClean="0">
                          <a:solidFill>
                            <a:srgbClr val="FF0000"/>
                          </a:solidFill>
                        </a:rPr>
                        <a:t>Tuân theo đúng các định luật chất khí</a:t>
                      </a:r>
                      <a:endParaRPr lang="en-US" sz="2800" dirty="0">
                        <a:solidFill>
                          <a:srgbClr val="FF0000"/>
                        </a:solidFill>
                      </a:endParaRPr>
                    </a:p>
                  </a:txBody>
                  <a:tcPr>
                    <a:solidFill>
                      <a:srgbClr val="00FF99"/>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0"/>
          <p:cNvGrpSpPr>
            <a:grpSpLocks/>
          </p:cNvGrpSpPr>
          <p:nvPr/>
        </p:nvGrpSpPr>
        <p:grpSpPr bwMode="auto">
          <a:xfrm>
            <a:off x="176213" y="3295650"/>
            <a:ext cx="823912" cy="1604963"/>
            <a:chOff x="2601119" y="2895601"/>
            <a:chExt cx="1097955" cy="1604665"/>
          </a:xfrm>
        </p:grpSpPr>
        <p:sp>
          <p:nvSpPr>
            <p:cNvPr id="46101" name="AutoShape 7"/>
            <p:cNvSpPr>
              <a:spLocks/>
            </p:cNvSpPr>
            <p:nvPr/>
          </p:nvSpPr>
          <p:spPr bwMode="auto">
            <a:xfrm>
              <a:off x="2601119" y="3062581"/>
              <a:ext cx="228600" cy="1219200"/>
            </a:xfrm>
            <a:prstGeom prst="leftBrace">
              <a:avLst>
                <a:gd name="adj1" fmla="val 4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chemeClr val="bg1"/>
                </a:solidFill>
                <a:cs typeface="Times New Roman" pitchFamily="18" charset="0"/>
              </a:endParaRPr>
            </a:p>
          </p:txBody>
        </p:sp>
        <p:sp>
          <p:nvSpPr>
            <p:cNvPr id="46102" name="Text Box 8"/>
            <p:cNvSpPr txBox="1">
              <a:spLocks noChangeArrowheads="1"/>
            </p:cNvSpPr>
            <p:nvPr/>
          </p:nvSpPr>
          <p:spPr bwMode="auto">
            <a:xfrm>
              <a:off x="2819400" y="2895601"/>
              <a:ext cx="87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V</a:t>
              </a:r>
              <a:r>
                <a:rPr lang="en-US" sz="2400" b="1" baseline="-25000">
                  <a:solidFill>
                    <a:schemeClr val="bg1"/>
                  </a:solidFill>
                  <a:cs typeface="Times New Roman" pitchFamily="18" charset="0"/>
                </a:rPr>
                <a:t>1</a:t>
              </a:r>
              <a:endParaRPr lang="en-US" sz="2400" b="1">
                <a:solidFill>
                  <a:schemeClr val="bg1"/>
                </a:solidFill>
                <a:cs typeface="Times New Roman" pitchFamily="18" charset="0"/>
              </a:endParaRPr>
            </a:p>
          </p:txBody>
        </p:sp>
        <p:sp>
          <p:nvSpPr>
            <p:cNvPr id="46103" name="Text Box 9"/>
            <p:cNvSpPr txBox="1">
              <a:spLocks noChangeArrowheads="1"/>
            </p:cNvSpPr>
            <p:nvPr/>
          </p:nvSpPr>
          <p:spPr bwMode="auto">
            <a:xfrm>
              <a:off x="2819400" y="3429001"/>
              <a:ext cx="87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P</a:t>
              </a:r>
              <a:r>
                <a:rPr lang="en-US" sz="2400" b="1" baseline="-25000" dirty="0">
                  <a:solidFill>
                    <a:schemeClr val="bg1"/>
                  </a:solidFill>
                  <a:cs typeface="Times New Roman" pitchFamily="18" charset="0"/>
                </a:rPr>
                <a:t>1 </a:t>
              </a:r>
              <a:endParaRPr lang="en-US" sz="2400" b="1" dirty="0">
                <a:solidFill>
                  <a:schemeClr val="bg1"/>
                </a:solidFill>
                <a:cs typeface="Times New Roman" pitchFamily="18" charset="0"/>
              </a:endParaRPr>
            </a:p>
          </p:txBody>
        </p:sp>
        <p:sp>
          <p:nvSpPr>
            <p:cNvPr id="46104" name="Text Box 10"/>
            <p:cNvSpPr txBox="1">
              <a:spLocks noChangeArrowheads="1"/>
            </p:cNvSpPr>
            <p:nvPr/>
          </p:nvSpPr>
          <p:spPr bwMode="auto">
            <a:xfrm>
              <a:off x="2819400" y="4038601"/>
              <a:ext cx="689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T</a:t>
              </a:r>
              <a:r>
                <a:rPr lang="en-US" sz="2400" b="1" baseline="-25000">
                  <a:solidFill>
                    <a:schemeClr val="bg1"/>
                  </a:solidFill>
                  <a:cs typeface="Times New Roman" pitchFamily="18" charset="0"/>
                </a:rPr>
                <a:t>1 </a:t>
              </a:r>
              <a:endParaRPr lang="en-US" sz="2400" b="1">
                <a:solidFill>
                  <a:schemeClr val="bg1"/>
                </a:solidFill>
                <a:cs typeface="Times New Roman" pitchFamily="18" charset="0"/>
              </a:endParaRPr>
            </a:p>
          </p:txBody>
        </p:sp>
      </p:grpSp>
      <p:grpSp>
        <p:nvGrpSpPr>
          <p:cNvPr id="46083" name="Group 21"/>
          <p:cNvGrpSpPr>
            <a:grpSpLocks/>
          </p:cNvGrpSpPr>
          <p:nvPr/>
        </p:nvGrpSpPr>
        <p:grpSpPr bwMode="auto">
          <a:xfrm>
            <a:off x="3851275" y="3357563"/>
            <a:ext cx="1192213" cy="1604962"/>
            <a:chOff x="1366838" y="4308743"/>
            <a:chExt cx="1143000" cy="1604665"/>
          </a:xfrm>
        </p:grpSpPr>
        <p:sp>
          <p:nvSpPr>
            <p:cNvPr id="46097" name="Text Box 12"/>
            <p:cNvSpPr txBox="1">
              <a:spLocks noChangeArrowheads="1"/>
            </p:cNvSpPr>
            <p:nvPr/>
          </p:nvSpPr>
          <p:spPr bwMode="auto">
            <a:xfrm>
              <a:off x="1595438" y="485643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P</a:t>
              </a:r>
              <a:r>
                <a:rPr lang="en-US" sz="2400" b="1" baseline="-25000">
                  <a:solidFill>
                    <a:schemeClr val="bg1"/>
                  </a:solidFill>
                  <a:cs typeface="Times New Roman" pitchFamily="18" charset="0"/>
                </a:rPr>
                <a:t>2 </a:t>
              </a:r>
              <a:endParaRPr lang="en-US" sz="2400" b="1">
                <a:solidFill>
                  <a:schemeClr val="bg1"/>
                </a:solidFill>
                <a:cs typeface="Times New Roman" pitchFamily="18" charset="0"/>
              </a:endParaRPr>
            </a:p>
          </p:txBody>
        </p:sp>
        <p:sp>
          <p:nvSpPr>
            <p:cNvPr id="46098" name="AutoShape 17"/>
            <p:cNvSpPr>
              <a:spLocks/>
            </p:cNvSpPr>
            <p:nvPr/>
          </p:nvSpPr>
          <p:spPr bwMode="auto">
            <a:xfrm>
              <a:off x="1366838" y="4461143"/>
              <a:ext cx="228600" cy="1219200"/>
            </a:xfrm>
            <a:prstGeom prst="leftBrace">
              <a:avLst>
                <a:gd name="adj1" fmla="val 4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chemeClr val="bg1"/>
                </a:solidFill>
                <a:cs typeface="Times New Roman" pitchFamily="18" charset="0"/>
              </a:endParaRPr>
            </a:p>
          </p:txBody>
        </p:sp>
        <p:sp>
          <p:nvSpPr>
            <p:cNvPr id="46099" name="Text Box 18"/>
            <p:cNvSpPr txBox="1">
              <a:spLocks noChangeArrowheads="1"/>
            </p:cNvSpPr>
            <p:nvPr/>
          </p:nvSpPr>
          <p:spPr bwMode="auto">
            <a:xfrm>
              <a:off x="1595438" y="4308743"/>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V</a:t>
              </a:r>
              <a:r>
                <a:rPr lang="en-US" sz="2400" b="1" baseline="-25000">
                  <a:solidFill>
                    <a:schemeClr val="bg1"/>
                  </a:solidFill>
                  <a:cs typeface="Times New Roman" pitchFamily="18" charset="0"/>
                </a:rPr>
                <a:t>2</a:t>
              </a:r>
              <a:endParaRPr lang="en-US" sz="2400" b="1">
                <a:solidFill>
                  <a:schemeClr val="bg1"/>
                </a:solidFill>
                <a:cs typeface="Times New Roman" pitchFamily="18" charset="0"/>
              </a:endParaRPr>
            </a:p>
          </p:txBody>
        </p:sp>
        <p:sp>
          <p:nvSpPr>
            <p:cNvPr id="46100" name="Text Box 19"/>
            <p:cNvSpPr txBox="1">
              <a:spLocks noChangeArrowheads="1"/>
            </p:cNvSpPr>
            <p:nvPr/>
          </p:nvSpPr>
          <p:spPr bwMode="auto">
            <a:xfrm>
              <a:off x="1595438" y="5451743"/>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T</a:t>
              </a:r>
              <a:r>
                <a:rPr lang="en-US" sz="2400" b="1" baseline="-25000">
                  <a:solidFill>
                    <a:schemeClr val="bg1"/>
                  </a:solidFill>
                  <a:cs typeface="Times New Roman" pitchFamily="18" charset="0"/>
                </a:rPr>
                <a:t>2 </a:t>
              </a:r>
              <a:endParaRPr lang="en-US" sz="2400" b="1">
                <a:solidFill>
                  <a:schemeClr val="bg1"/>
                </a:solidFill>
                <a:cs typeface="Times New Roman" pitchFamily="18" charset="0"/>
              </a:endParaRPr>
            </a:p>
          </p:txBody>
        </p:sp>
      </p:grpSp>
      <p:sp>
        <p:nvSpPr>
          <p:cNvPr id="11283" name="TextBox 68"/>
          <p:cNvSpPr txBox="1">
            <a:spLocks noChangeArrowheads="1"/>
          </p:cNvSpPr>
          <p:nvPr/>
        </p:nvSpPr>
        <p:spPr bwMode="auto">
          <a:xfrm>
            <a:off x="38100" y="38100"/>
            <a:ext cx="871537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lnSpc>
                <a:spcPct val="130000"/>
              </a:lnSpc>
              <a:spcBef>
                <a:spcPct val="0"/>
              </a:spcBef>
              <a:spcAft>
                <a:spcPts val="0"/>
              </a:spcAft>
              <a:buFontTx/>
              <a:buNone/>
              <a:defRPr/>
            </a:pPr>
            <a:r>
              <a:rPr lang="en-US" b="1" dirty="0">
                <a:solidFill>
                  <a:srgbClr val="FF0000"/>
                </a:solidFill>
                <a:latin typeface="Times New Roman" panose="02020603050405020304" pitchFamily="18" charset="0"/>
                <a:cs typeface="Times New Roman" panose="02020603050405020304" pitchFamily="18" charset="0"/>
              </a:rPr>
              <a:t> II. PHƯƠNG TRÌNH TRẠNG THÁI CỦA KHÍ LÍ TƯỞNG</a:t>
            </a:r>
          </a:p>
          <a:p>
            <a:pPr fontAlgn="auto">
              <a:lnSpc>
                <a:spcPct val="130000"/>
              </a:lnSpc>
              <a:spcBef>
                <a:spcPct val="0"/>
              </a:spcBef>
              <a:spcAft>
                <a:spcPts val="0"/>
              </a:spcAft>
              <a:buFontTx/>
              <a:buNone/>
              <a:defRPr/>
            </a:pPr>
            <a:r>
              <a:rPr lang="en-US" dirty="0">
                <a:solidFill>
                  <a:srgbClr val="000000"/>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Arial" pitchFamily="34" charset="0"/>
              </a:rPr>
              <a:t>Xét </a:t>
            </a:r>
            <a:r>
              <a:rPr lang="en-US" sz="2400" dirty="0">
                <a:solidFill>
                  <a:schemeClr val="bg1"/>
                </a:solidFill>
                <a:latin typeface="Arial" pitchFamily="34" charset="0"/>
              </a:rPr>
              <a:t>một khối khí xác định biến đổi trạng </a:t>
            </a:r>
            <a:r>
              <a:rPr lang="en-US" sz="2400" dirty="0" smtClean="0">
                <a:solidFill>
                  <a:schemeClr val="bg1"/>
                </a:solidFill>
                <a:latin typeface="Arial" pitchFamily="34" charset="0"/>
              </a:rPr>
              <a:t>thái. Tìm liên hệ các thông số trạng thái (1) và trạng thái 2</a:t>
            </a:r>
            <a:endParaRPr lang="en-US" sz="2400" dirty="0">
              <a:solidFill>
                <a:schemeClr val="bg1"/>
              </a:solidFill>
              <a:latin typeface="Arial" panose="020B0604020202020204" pitchFamily="34" charset="0"/>
            </a:endParaRPr>
          </a:p>
        </p:txBody>
      </p:sp>
      <p:grpSp>
        <p:nvGrpSpPr>
          <p:cNvPr id="46085" name="Group 78"/>
          <p:cNvGrpSpPr>
            <a:grpSpLocks/>
          </p:cNvGrpSpPr>
          <p:nvPr/>
        </p:nvGrpSpPr>
        <p:grpSpPr bwMode="auto">
          <a:xfrm>
            <a:off x="2052638" y="3287713"/>
            <a:ext cx="766762" cy="1603375"/>
            <a:chOff x="2601119" y="2895601"/>
            <a:chExt cx="1021718" cy="1604665"/>
          </a:xfrm>
        </p:grpSpPr>
        <p:sp>
          <p:nvSpPr>
            <p:cNvPr id="46093" name="AutoShape 7"/>
            <p:cNvSpPr>
              <a:spLocks/>
            </p:cNvSpPr>
            <p:nvPr/>
          </p:nvSpPr>
          <p:spPr bwMode="auto">
            <a:xfrm>
              <a:off x="2601119" y="3062581"/>
              <a:ext cx="228600" cy="1219200"/>
            </a:xfrm>
            <a:prstGeom prst="leftBrace">
              <a:avLst>
                <a:gd name="adj1" fmla="val 4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chemeClr val="bg1"/>
                </a:solidFill>
                <a:cs typeface="Times New Roman" pitchFamily="18" charset="0"/>
              </a:endParaRPr>
            </a:p>
          </p:txBody>
        </p:sp>
        <p:sp>
          <p:nvSpPr>
            <p:cNvPr id="46094" name="Text Box 8"/>
            <p:cNvSpPr txBox="1">
              <a:spLocks noChangeArrowheads="1"/>
            </p:cNvSpPr>
            <p:nvPr/>
          </p:nvSpPr>
          <p:spPr bwMode="auto">
            <a:xfrm>
              <a:off x="2819400" y="2895601"/>
              <a:ext cx="803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V</a:t>
              </a:r>
              <a:r>
                <a:rPr lang="en-US" sz="2400" b="1" baseline="-25000">
                  <a:solidFill>
                    <a:schemeClr val="bg1"/>
                  </a:solidFill>
                  <a:cs typeface="Times New Roman" pitchFamily="18" charset="0"/>
                </a:rPr>
                <a:t>2</a:t>
              </a:r>
              <a:endParaRPr lang="en-US" sz="2400" b="1">
                <a:solidFill>
                  <a:schemeClr val="bg1"/>
                </a:solidFill>
                <a:cs typeface="Times New Roman" pitchFamily="18" charset="0"/>
              </a:endParaRPr>
            </a:p>
          </p:txBody>
        </p:sp>
        <p:sp>
          <p:nvSpPr>
            <p:cNvPr id="46095" name="Text Box 9"/>
            <p:cNvSpPr txBox="1">
              <a:spLocks noChangeArrowheads="1"/>
            </p:cNvSpPr>
            <p:nvPr/>
          </p:nvSpPr>
          <p:spPr bwMode="auto">
            <a:xfrm>
              <a:off x="2819400" y="3429001"/>
              <a:ext cx="803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cs typeface="Times New Roman" pitchFamily="18" charset="0"/>
                </a:rPr>
                <a:t>P</a:t>
              </a:r>
              <a:r>
                <a:rPr lang="en-US" sz="2400" b="1" baseline="-25000" dirty="0">
                  <a:solidFill>
                    <a:schemeClr val="bg1"/>
                  </a:solidFill>
                  <a:cs typeface="Times New Roman" pitchFamily="18" charset="0"/>
                </a:rPr>
                <a:t>1</a:t>
              </a:r>
              <a:r>
                <a:rPr lang="en-US" sz="2400" b="1" baseline="30000" dirty="0">
                  <a:solidFill>
                    <a:schemeClr val="bg1"/>
                  </a:solidFill>
                  <a:cs typeface="Times New Roman" pitchFamily="18" charset="0"/>
                </a:rPr>
                <a:t>’</a:t>
              </a:r>
              <a:r>
                <a:rPr lang="en-US" sz="2400" b="1" baseline="-25000" dirty="0">
                  <a:solidFill>
                    <a:schemeClr val="bg1"/>
                  </a:solidFill>
                  <a:cs typeface="Times New Roman" pitchFamily="18" charset="0"/>
                </a:rPr>
                <a:t> </a:t>
              </a:r>
              <a:endParaRPr lang="en-US" sz="2400" b="1" dirty="0">
                <a:solidFill>
                  <a:schemeClr val="bg1"/>
                </a:solidFill>
                <a:cs typeface="Times New Roman" pitchFamily="18" charset="0"/>
              </a:endParaRPr>
            </a:p>
          </p:txBody>
        </p:sp>
        <p:sp>
          <p:nvSpPr>
            <p:cNvPr id="46096" name="Text Box 10"/>
            <p:cNvSpPr txBox="1">
              <a:spLocks noChangeArrowheads="1"/>
            </p:cNvSpPr>
            <p:nvPr/>
          </p:nvSpPr>
          <p:spPr bwMode="auto">
            <a:xfrm>
              <a:off x="2819400" y="4038601"/>
              <a:ext cx="803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chemeClr val="bg1"/>
                  </a:solidFill>
                  <a:cs typeface="Times New Roman" pitchFamily="18" charset="0"/>
                </a:rPr>
                <a:t>T</a:t>
              </a:r>
              <a:r>
                <a:rPr lang="en-US" sz="2400" b="1" baseline="-25000">
                  <a:solidFill>
                    <a:schemeClr val="bg1"/>
                  </a:solidFill>
                  <a:cs typeface="Times New Roman" pitchFamily="18" charset="0"/>
                </a:rPr>
                <a:t>1 </a:t>
              </a:r>
              <a:endParaRPr lang="en-US" sz="2400" b="1">
                <a:solidFill>
                  <a:schemeClr val="bg1"/>
                </a:solidFill>
                <a:cs typeface="Times New Roman" pitchFamily="18" charset="0"/>
              </a:endParaRPr>
            </a:p>
          </p:txBody>
        </p:sp>
      </p:grpSp>
      <p:sp>
        <p:nvSpPr>
          <p:cNvPr id="23" name="Right Arrow 22"/>
          <p:cNvSpPr/>
          <p:nvPr/>
        </p:nvSpPr>
        <p:spPr>
          <a:xfrm>
            <a:off x="1000125" y="3973513"/>
            <a:ext cx="981075" cy="231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5" name="Right Arrow 84"/>
          <p:cNvSpPr/>
          <p:nvPr/>
        </p:nvSpPr>
        <p:spPr>
          <a:xfrm>
            <a:off x="2673350" y="3973513"/>
            <a:ext cx="982663" cy="231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6" name="TextBox 85"/>
          <p:cNvSpPr txBox="1">
            <a:spLocks noChangeArrowheads="1"/>
          </p:cNvSpPr>
          <p:nvPr/>
        </p:nvSpPr>
        <p:spPr bwMode="auto">
          <a:xfrm>
            <a:off x="857250" y="3232150"/>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400" dirty="0" err="1">
                <a:solidFill>
                  <a:schemeClr val="bg1"/>
                </a:solidFill>
                <a:cs typeface="Times New Roman" pitchFamily="18" charset="0"/>
              </a:rPr>
              <a:t>Đẳng</a:t>
            </a:r>
            <a:r>
              <a:rPr lang="en-US" sz="2400" dirty="0">
                <a:solidFill>
                  <a:schemeClr val="bg1"/>
                </a:solidFill>
                <a:cs typeface="Times New Roman" pitchFamily="18" charset="0"/>
              </a:rPr>
              <a:t> </a:t>
            </a:r>
            <a:r>
              <a:rPr lang="en-US" sz="2400" dirty="0" err="1">
                <a:solidFill>
                  <a:schemeClr val="bg1"/>
                </a:solidFill>
                <a:cs typeface="Times New Roman" pitchFamily="18" charset="0"/>
              </a:rPr>
              <a:t>nhiệt</a:t>
            </a:r>
            <a:endParaRPr lang="en-US" sz="2400" dirty="0">
              <a:solidFill>
                <a:schemeClr val="bg1"/>
              </a:solidFill>
              <a:cs typeface="Times New Roman" pitchFamily="18" charset="0"/>
            </a:endParaRPr>
          </a:p>
        </p:txBody>
      </p:sp>
      <p:sp>
        <p:nvSpPr>
          <p:cNvPr id="87" name="TextBox 86"/>
          <p:cNvSpPr txBox="1">
            <a:spLocks noChangeArrowheads="1"/>
          </p:cNvSpPr>
          <p:nvPr/>
        </p:nvSpPr>
        <p:spPr bwMode="auto">
          <a:xfrm>
            <a:off x="2673350" y="3384550"/>
            <a:ext cx="1435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400" dirty="0" err="1">
                <a:solidFill>
                  <a:schemeClr val="bg1"/>
                </a:solidFill>
                <a:cs typeface="Times New Roman" pitchFamily="18" charset="0"/>
              </a:rPr>
              <a:t>Đẳng</a:t>
            </a:r>
            <a:r>
              <a:rPr lang="en-US" sz="2400" dirty="0">
                <a:solidFill>
                  <a:schemeClr val="bg1"/>
                </a:solidFill>
                <a:cs typeface="Times New Roman" pitchFamily="18" charset="0"/>
              </a:rPr>
              <a:t> </a:t>
            </a:r>
            <a:r>
              <a:rPr lang="en-US" sz="2400" dirty="0" err="1">
                <a:solidFill>
                  <a:schemeClr val="bg1"/>
                </a:solidFill>
                <a:cs typeface="Times New Roman" pitchFamily="18" charset="0"/>
              </a:rPr>
              <a:t>tích</a:t>
            </a:r>
            <a:endParaRPr lang="en-US" sz="2400" dirty="0">
              <a:solidFill>
                <a:schemeClr val="bg1"/>
              </a:solidFill>
              <a:cs typeface="Times New Roman" pitchFamily="18" charset="0"/>
            </a:endParaRPr>
          </a:p>
        </p:txBody>
      </p:sp>
      <p:sp>
        <p:nvSpPr>
          <p:cNvPr id="24" name="Rectangle 23"/>
          <p:cNvSpPr/>
          <p:nvPr/>
        </p:nvSpPr>
        <p:spPr>
          <a:xfrm>
            <a:off x="230188" y="2633663"/>
            <a:ext cx="627062" cy="6540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TT1</a:t>
            </a:r>
          </a:p>
        </p:txBody>
      </p:sp>
      <p:sp>
        <p:nvSpPr>
          <p:cNvPr id="91" name="Rectangle 90"/>
          <p:cNvSpPr/>
          <p:nvPr/>
        </p:nvSpPr>
        <p:spPr>
          <a:xfrm>
            <a:off x="4037013" y="2730500"/>
            <a:ext cx="625475" cy="6540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TT2</a:t>
            </a:r>
          </a:p>
        </p:txBody>
      </p:sp>
      <p:sp>
        <p:nvSpPr>
          <p:cNvPr id="92" name="Rectangle 91"/>
          <p:cNvSpPr/>
          <p:nvPr/>
        </p:nvSpPr>
        <p:spPr>
          <a:xfrm>
            <a:off x="2047875" y="2647950"/>
            <a:ext cx="625475" cy="6540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TT1</a:t>
            </a:r>
            <a:r>
              <a:rPr lang="en-US" sz="2400" baseline="30000"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ppt_x"/>
                                          </p:val>
                                        </p:tav>
                                        <p:tav tm="100000">
                                          <p:val>
                                            <p:strVal val="#ppt_x"/>
                                          </p:val>
                                        </p:tav>
                                      </p:tavLst>
                                    </p:anim>
                                    <p:anim calcmode="lin" valueType="num">
                                      <p:cBhvr additive="base">
                                        <p:cTn id="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7100</TotalTime>
  <Words>1053</Words>
  <Application>Microsoft Office PowerPoint</Application>
  <PresentationFormat>On-screen Show (4:3)</PresentationFormat>
  <Paragraphs>238</Paragraphs>
  <Slides>21</Slides>
  <Notes>1</Notes>
  <HiddenSlides>0</HiddenSlides>
  <MMClips>1</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26" baseType="lpstr">
      <vt:lpstr>1_Default Design</vt: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Khí thực và khí lí tưởng </vt:lpstr>
      <vt:lpstr>PowerPoint Presentation</vt:lpstr>
      <vt:lpstr>PowerPoint Presentation</vt:lpstr>
      <vt:lpstr>PowerPoint Presentation</vt:lpstr>
      <vt:lpstr>PowerPoint Presentation</vt:lpstr>
      <vt:lpstr>III. QUÁ TRÌNH ĐẲNG ÁP</vt:lpstr>
      <vt:lpstr>3. Đường đẳng áp:</vt:lpstr>
      <vt:lpstr>PowerPoint Presentation</vt:lpstr>
      <vt:lpstr>PowerPoint Presentation</vt:lpstr>
      <vt:lpstr>PowerPoint Presentation</vt:lpstr>
      <vt:lpstr>PowerPoint Presentation</vt:lpstr>
      <vt:lpstr>Vận dụng: Một lượng khí đựng trong một xilanh có pittông chuyển động được. Các thông số trạng thái của lượng khí này là 2 at, 15 lít, 300 K. Khi pit-tông nén khí, nhiệt độ của khí tăng lên tới 1470C, thể tích giảm còn 8 lít. Xác định áp suất của khí nén.</vt:lpstr>
      <vt:lpstr>PowerPoint Presentation</vt:lpstr>
      <vt:lpstr>CỦNG CỐ VẬN DỤNG</vt:lpstr>
    </vt:vector>
  </TitlesOfParts>
  <Company>Truong THPT Hung Vuong, Gia Lai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PHAN HO NGHIA</dc:creator>
  <cp:lastModifiedBy>Admin</cp:lastModifiedBy>
  <cp:revision>652</cp:revision>
  <dcterms:created xsi:type="dcterms:W3CDTF">2006-11-06T23:54:24Z</dcterms:created>
  <dcterms:modified xsi:type="dcterms:W3CDTF">2021-02-24T02:32:14Z</dcterms:modified>
</cp:coreProperties>
</file>