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66" r:id="rId4"/>
    <p:sldId id="260" r:id="rId5"/>
    <p:sldId id="286" r:id="rId6"/>
    <p:sldId id="276" r:id="rId7"/>
    <p:sldId id="278" r:id="rId8"/>
    <p:sldId id="290" r:id="rId9"/>
    <p:sldId id="289" r:id="rId10"/>
    <p:sldId id="293" r:id="rId11"/>
    <p:sldId id="265" r:id="rId12"/>
  </p:sldIdLst>
  <p:sldSz cx="18288000" cy="10287000"/>
  <p:notesSz cx="6858000" cy="9144000"/>
  <p:embeddedFontLst>
    <p:embeddedFont>
      <p:font typeface="Gill Sans MT" pitchFamily="34" charset="0"/>
      <p:regular r:id="rId14"/>
      <p:bold r:id="rId15"/>
      <p:italic r:id="rId16"/>
      <p:boldItalic r:id="rId17"/>
    </p:embeddedFont>
    <p:embeddedFont>
      <p:font typeface="Cambria Math" pitchFamily="18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B3"/>
    <a:srgbClr val="FFA66B"/>
    <a:srgbClr val="DEBCAC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44" y="-11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13/01/2023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4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1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7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54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0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7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4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58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2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6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13/01/2023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52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6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0446610" y="8212887"/>
            <a:ext cx="235804" cy="147056"/>
          </a:xfrm>
          <a:prstGeom prst="rect">
            <a:avLst/>
          </a:prstGeom>
        </p:spPr>
      </p:pic>
      <p:sp>
        <p:nvSpPr>
          <p:cNvPr id="16" name="Google Shape;169;p28">
            <a:extLst>
              <a:ext uri="{FF2B5EF4-FFF2-40B4-BE49-F238E27FC236}">
                <a16:creationId xmlns:a16="http://schemas.microsoft.com/office/drawing/2014/main" xmlns="" id="{878FF945-FB30-4F0A-698D-7BCEEFCA7910}"/>
              </a:ext>
            </a:extLst>
          </p:cNvPr>
          <p:cNvSpPr txBox="1">
            <a:spLocks/>
          </p:cNvSpPr>
          <p:nvPr/>
        </p:nvSpPr>
        <p:spPr>
          <a:xfrm>
            <a:off x="1519650" y="2697321"/>
            <a:ext cx="15248699" cy="4160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CHÀO MỪNG CÁC EM </a:t>
            </a:r>
            <a:br>
              <a:rPr lang="en-US" sz="8000" b="1" dirty="0">
                <a:solidFill>
                  <a:srgbClr val="00B050"/>
                </a:solidFill>
              </a:rPr>
            </a:br>
            <a:r>
              <a:rPr lang="en-US" sz="8000" b="1" dirty="0">
                <a:solidFill>
                  <a:srgbClr val="00B050"/>
                </a:solidFill>
              </a:rPr>
              <a:t>ĐẾN VỚI BÀI HỌC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27CBEF-AA99-3E4B-ECF4-E78734937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59251" r="51688" b="4386"/>
          <a:stretch/>
        </p:blipFill>
        <p:spPr>
          <a:xfrm>
            <a:off x="9601200" y="2711706"/>
            <a:ext cx="5883726" cy="4863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FD13DAC-9B64-16A9-95CE-76A347055E8D}"/>
                  </a:ext>
                </a:extLst>
              </p:cNvPr>
              <p:cNvSpPr txBox="1"/>
              <p:nvPr/>
            </p:nvSpPr>
            <p:spPr>
              <a:xfrm>
                <a:off x="2590800" y="2168811"/>
                <a:ext cx="7344228" cy="5760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𝐴𝐼𝐶</m:t>
                    </m:r>
                    <m:r>
                      <a:rPr lang="vi-VN" sz="4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ta có: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AIC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+75°=90°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75°=15°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số đo góc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15°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D13DAC-9B64-16A9-95CE-76A347055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168811"/>
                <a:ext cx="7344228" cy="5760359"/>
              </a:xfrm>
              <a:prstGeom prst="rect">
                <a:avLst/>
              </a:prstGeom>
              <a:blipFill>
                <a:blip r:embed="rId7"/>
                <a:stretch>
                  <a:fillRect l="-3320" b="-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211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FB7B3-4AC4-E3FF-BCC6-719BB9372684}"/>
              </a:ext>
            </a:extLst>
          </p:cNvPr>
          <p:cNvSpPr txBox="1"/>
          <p:nvPr/>
        </p:nvSpPr>
        <p:spPr>
          <a:xfrm>
            <a:off x="1630136" y="2702918"/>
            <a:ext cx="15027728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966173" y="1223944"/>
            <a:ext cx="12355649" cy="1618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VII. TAM GIÁC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5584" y="434448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TỔNG CÁC GÓC TRONG MỘT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10985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800" b="1" dirty="0" smtClean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1920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2a)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2b). Quan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1920077"/>
              </a:xfrm>
              <a:prstGeom prst="rect">
                <a:avLst/>
              </a:prstGeom>
              <a:blipFill>
                <a:blip r:embed="rId8"/>
                <a:stretch>
                  <a:fillRect l="-1701" r="-1452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DD47DC-326C-7674-0083-87E414B54C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9" t="41118" r="15994"/>
          <a:stretch/>
        </p:blipFill>
        <p:spPr>
          <a:xfrm>
            <a:off x="3962400" y="4585736"/>
            <a:ext cx="12295549" cy="43083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59D5A8E-AAC7-7B67-5A02-C21C73B62E8B}"/>
              </a:ext>
            </a:extLst>
          </p:cNvPr>
          <p:cNvSpPr txBox="1"/>
          <p:nvPr/>
        </p:nvSpPr>
        <p:spPr>
          <a:xfrm>
            <a:off x="5181600" y="9381505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i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Dự đoán: tổng 3 góc bằng 180 độ.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489BC7-CB23-63F6-CFB4-E060A6926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7038" r="305" b="64303"/>
          <a:stretch/>
        </p:blipFill>
        <p:spPr>
          <a:xfrm>
            <a:off x="768426" y="3526677"/>
            <a:ext cx="16751147" cy="464779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EA19373-521D-E186-6082-FBA9C72EBF9A}"/>
              </a:ext>
            </a:extLst>
          </p:cNvPr>
          <p:cNvSpPr txBox="1"/>
          <p:nvPr/>
        </p:nvSpPr>
        <p:spPr>
          <a:xfrm>
            <a:off x="2035083" y="2389458"/>
            <a:ext cx="142178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+mj-lt"/>
              </a:rPr>
              <a:t>Tính</a:t>
            </a:r>
            <a:r>
              <a:rPr lang="en-US" sz="4400" dirty="0">
                <a:latin typeface="+mj-lt"/>
              </a:rPr>
              <a:t> số </a:t>
            </a:r>
            <a:r>
              <a:rPr lang="en-US" sz="4400" dirty="0" err="1">
                <a:latin typeface="+mj-lt"/>
              </a:rPr>
              <a:t>đo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các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góc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chưa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biết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trong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mỗi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trường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hợp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sau</a:t>
            </a:r>
            <a:r>
              <a:rPr lang="en-US" sz="4400" dirty="0">
                <a:latin typeface="+mj-lt"/>
              </a:rPr>
              <a:t>: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xmlns="" id="{A2374291-72E8-8FD1-3161-344C3235BFCB}"/>
              </a:ext>
            </a:extLst>
          </p:cNvPr>
          <p:cNvSpPr/>
          <p:nvPr/>
        </p:nvSpPr>
        <p:spPr>
          <a:xfrm>
            <a:off x="7244440" y="504136"/>
            <a:ext cx="3575960" cy="1462633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r>
              <a:rPr lang="en-US" sz="4800" b="1" dirty="0">
                <a:latin typeface="+mj-lt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7212707" y="2603491"/>
                <a:ext cx="10407659" cy="60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5a,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+70°+38°=18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(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Suy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ra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+108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°−108°=72°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707" y="2603491"/>
                <a:ext cx="10407659" cy="6086090"/>
              </a:xfrm>
              <a:prstGeom prst="rect">
                <a:avLst/>
              </a:prstGeom>
              <a:blipFill>
                <a:blip r:embed="rId9"/>
                <a:stretch>
                  <a:fillRect l="-2343" r="-2402" b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xmlns="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CABDB3-A6AC-5E5D-890A-1ED89483C09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7038" r="61610" b="64303"/>
          <a:stretch/>
        </p:blipFill>
        <p:spPr>
          <a:xfrm>
            <a:off x="869941" y="3171272"/>
            <a:ext cx="5784774" cy="46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xmlns="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3695700" y="1638300"/>
                <a:ext cx="10896600" cy="61947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vi-VN" sz="4800" dirty="0">
                    <a:latin typeface="+mj-lt"/>
                  </a:rPr>
                  <a:t>Tổng hai góc nhọn trong một tam giác vuông bằng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800" dirty="0">
                    <a:latin typeface="+mj-lt"/>
                  </a:rPr>
                  <a:t>. </a:t>
                </a:r>
                <a:endParaRPr lang="en-US" sz="4800" dirty="0">
                  <a:latin typeface="+mj-lt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vi-VN" sz="4800" dirty="0">
                    <a:latin typeface="+mj-lt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800" dirty="0">
                    <a:latin typeface="+mj-lt"/>
                  </a:rPr>
                  <a:t> ở hình 6,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1638300"/>
                <a:ext cx="10896600" cy="61947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53493" y="2264244"/>
                <a:ext cx="15596412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23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9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3" y="2264244"/>
                <a:ext cx="15596412" cy="2921505"/>
              </a:xfrm>
              <a:prstGeom prst="rect">
                <a:avLst/>
              </a:prstGeom>
              <a:blipFill>
                <a:blip r:embed="rId2"/>
                <a:stretch>
                  <a:fillRect l="-2149" r="-214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9710568-FEE5-5A55-2187-F0834125D876}"/>
              </a:ext>
            </a:extLst>
          </p:cNvPr>
          <p:cNvSpPr txBox="1"/>
          <p:nvPr/>
        </p:nvSpPr>
        <p:spPr>
          <a:xfrm>
            <a:off x="5732582" y="532133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273FBA-F0AC-0BF7-CF03-D3714005B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2" t="30883" r="29316" b="4137"/>
          <a:stretch/>
        </p:blipFill>
        <p:spPr>
          <a:xfrm>
            <a:off x="4417368" y="5502113"/>
            <a:ext cx="9453260" cy="47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A5DC705-7491-7276-01FB-54F9F7A249C9}"/>
                  </a:ext>
                </a:extLst>
              </p:cNvPr>
              <p:cNvSpPr txBox="1"/>
              <p:nvPr/>
            </p:nvSpPr>
            <p:spPr>
              <a:xfrm>
                <a:off x="4736193" y="3162300"/>
                <a:ext cx="9653814" cy="5610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(tổng 3 góc trong tam giác)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+23°+23°=180°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180°−46°=134°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số đo góc ở đỉnh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134°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5DC705-7491-7276-01FB-54F9F7A24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193" y="3162300"/>
                <a:ext cx="9653814" cy="5610126"/>
              </a:xfrm>
              <a:prstGeom prst="rect">
                <a:avLst/>
              </a:prstGeom>
              <a:blipFill>
                <a:blip r:embed="rId6"/>
                <a:stretch>
                  <a:fillRect l="-2588" r="-2462" b="-4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3699D9C1-7499-2201-4498-FA70C0647972}"/>
              </a:ext>
            </a:extLst>
          </p:cNvPr>
          <p:cNvSpPr/>
          <p:nvPr/>
        </p:nvSpPr>
        <p:spPr>
          <a:xfrm>
            <a:off x="8153400" y="800100"/>
            <a:ext cx="2819400" cy="14478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948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CE330F-4E48-4576-4A71-06149F54D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59251" r="51688" b="4386"/>
          <a:stretch/>
        </p:blipFill>
        <p:spPr>
          <a:xfrm>
            <a:off x="11353800" y="3974854"/>
            <a:ext cx="5883726" cy="4863588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54543AC3-A924-4DA3-262B-CD994D53FDB2}"/>
              </a:ext>
            </a:extLst>
          </p:cNvPr>
          <p:cNvSpPr/>
          <p:nvPr/>
        </p:nvSpPr>
        <p:spPr>
          <a:xfrm>
            <a:off x="7924800" y="508194"/>
            <a:ext cx="2171700" cy="12954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7C9C7E5-0C02-872B-821C-612FC1A50C82}"/>
                  </a:ext>
                </a:extLst>
              </p:cNvPr>
              <p:cNvSpPr txBox="1"/>
              <p:nvPr/>
            </p:nvSpPr>
            <p:spPr>
              <a:xfrm>
                <a:off x="2247900" y="2324100"/>
                <a:ext cx="13792200" cy="5973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 dây dọi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𝑂𝐼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tạo với trục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thước chữ T một 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EOI</m:t>
                        </m:r>
                      </m:e>
                    </m:acc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=15°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𝑂𝐸𝐼</m:t>
                    </m:r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ta có:</a:t>
                </a:r>
                <a:endParaRPr lang="en-US" sz="4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𝐸𝑂𝐼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𝑂𝐼𝐸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=90°⇔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𝑂𝐼𝐸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=90°−15°=75°</m:t>
                    </m:r>
                  </m:oMath>
                </a14:m>
                <a:endParaRPr lang="en-US" sz="4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𝐴𝐼𝐶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𝑂𝐼𝐸</m:t>
                        </m:r>
                      </m:e>
                    </m:acc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(2 góc đối đỉnh)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AIC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=75°</m:t>
                    </m:r>
                  </m:oMath>
                </a14:m>
                <a:r>
                  <a:rPr lang="en-US" sz="4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C9C7E5-0C02-872B-821C-612FC1A50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2324100"/>
                <a:ext cx="13792200" cy="5973879"/>
              </a:xfrm>
              <a:prstGeom prst="rect">
                <a:avLst/>
              </a:prstGeom>
              <a:blipFill>
                <a:blip r:embed="rId7"/>
                <a:stretch>
                  <a:fillRect l="-1592" b="-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5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3118</TotalTime>
  <Words>398</Words>
  <PresentationFormat>Custom</PresentationFormat>
  <Paragraphs>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Gill Sans MT</vt:lpstr>
      <vt:lpstr>Times New Roman</vt:lpstr>
      <vt:lpstr>Cambria Math</vt:lpstr>
      <vt:lpstr>Calibri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2023-01-14T14:48:00Z</dcterms:modified>
  <dc:identifier>DAFOoZpgCq0</dc:identifier>
</cp:coreProperties>
</file>