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3"/>
  </p:notesMasterIdLst>
  <p:sldIdLst>
    <p:sldId id="301" r:id="rId3"/>
    <p:sldId id="375" r:id="rId4"/>
    <p:sldId id="376" r:id="rId5"/>
    <p:sldId id="368" r:id="rId6"/>
    <p:sldId id="377" r:id="rId7"/>
    <p:sldId id="290" r:id="rId8"/>
    <p:sldId id="291" r:id="rId9"/>
    <p:sldId id="370" r:id="rId10"/>
    <p:sldId id="305" r:id="rId11"/>
    <p:sldId id="306" r:id="rId12"/>
    <p:sldId id="307" r:id="rId13"/>
    <p:sldId id="371" r:id="rId14"/>
    <p:sldId id="260" r:id="rId15"/>
    <p:sldId id="372" r:id="rId16"/>
    <p:sldId id="373" r:id="rId17"/>
    <p:sldId id="311" r:id="rId18"/>
    <p:sldId id="374" r:id="rId19"/>
    <p:sldId id="277" r:id="rId20"/>
    <p:sldId id="366" r:id="rId21"/>
    <p:sldId id="378" r:id="rId22"/>
  </p:sldIdLst>
  <p:sldSz cx="24384000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5F82"/>
    <a:srgbClr val="3333FF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6556" autoAdjust="0"/>
  </p:normalViewPr>
  <p:slideViewPr>
    <p:cSldViewPr>
      <p:cViewPr varScale="1">
        <p:scale>
          <a:sx n="32" d="100"/>
          <a:sy n="32" d="100"/>
        </p:scale>
        <p:origin x="444" y="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E1E5A-765B-4DE6-9F1F-C34B8C36A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1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0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2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5.png"/><Relationship Id="rId5" Type="http://schemas.openxmlformats.org/officeDocument/2006/relationships/image" Target="../media/image280.png"/><Relationship Id="rId10" Type="http://schemas.openxmlformats.org/officeDocument/2006/relationships/image" Target="../media/image59.png"/><Relationship Id="rId4" Type="http://schemas.openxmlformats.org/officeDocument/2006/relationships/image" Target="../media/image42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19" Type="http://schemas.openxmlformats.org/officeDocument/2006/relationships/image" Target="../media/image25.jpeg"/><Relationship Id="rId4" Type="http://schemas.openxmlformats.org/officeDocument/2006/relationships/image" Target="../media/image1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26.wmf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5715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TỔ HỢP – XÁC SUẤT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78345" y="4446052"/>
            <a:ext cx="15966170" cy="861744"/>
            <a:chOff x="4649303" y="4446051"/>
            <a:chExt cx="15966170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9303" y="4446051"/>
              <a:ext cx="15966170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6599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30: </a:t>
              </a:r>
              <a:r>
                <a:rPr lang="en-US" sz="6599" b="1" dirty="0" err="1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PHÉP THỬ VÀ BIẾN CỐ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Group 67"/>
          <p:cNvGrpSpPr/>
          <p:nvPr/>
        </p:nvGrpSpPr>
        <p:grpSpPr>
          <a:xfrm>
            <a:off x="2372948" y="7391400"/>
            <a:ext cx="5026475" cy="929775"/>
            <a:chOff x="7459670" y="8524495"/>
            <a:chExt cx="502705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3942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26046" y="7688759"/>
                  <a:ext cx="77303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7" y="5715000"/>
            <a:ext cx="11297422" cy="942109"/>
            <a:chOff x="7459670" y="9982200"/>
            <a:chExt cx="1129873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66594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TOÁN TRÊN CÁC BIẾN CỐ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92" name="Group 91"/>
          <p:cNvGrpSpPr/>
          <p:nvPr/>
        </p:nvGrpSpPr>
        <p:grpSpPr>
          <a:xfrm>
            <a:off x="3962400" y="108966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0373" y="8839200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64164" y="3810000"/>
            <a:ext cx="22122428" cy="6994450"/>
            <a:chOff x="1175570" y="3048677"/>
            <a:chExt cx="22124988" cy="6995259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6510508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6/64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3A9324-4547-437C-A691-21C8A7EECEA1}"/>
                  </a:ext>
                </a:extLst>
              </p:cNvPr>
              <p:cNvSpPr txBox="1"/>
              <p:nvPr/>
            </p:nvSpPr>
            <p:spPr>
              <a:xfrm>
                <a:off x="1511196" y="5374207"/>
                <a:ext cx="21394442" cy="4792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một đồng tiền liên tiếp cho đến khi lần đầu tiên xuất hiện mặt sấp hoặc cả bốn lần ngửa thì dừng lại.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Mô tả không gian mẫu.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Xác định các biến cố: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“Số lần gieo không vượt quá ba”.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 Số lần gieo là bốn”.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3A9324-4547-437C-A691-21C8A7EE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196" y="5374207"/>
                <a:ext cx="21394442" cy="4792209"/>
              </a:xfrm>
              <a:prstGeom prst="rect">
                <a:avLst/>
              </a:prstGeom>
              <a:blipFill>
                <a:blip r:embed="rId2"/>
                <a:stretch>
                  <a:fillRect l="-1168" t="-3053" b="-4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715DDC6-9F66-48AA-8BCD-C2C5BAE930D3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D52C77-E389-4DD8-869B-B02D92CAD5E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2998315D-D4C4-40E2-A1AA-5F0229CFFC6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F695AF-8C01-493E-8895-B30E97FDBB3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CC35221-EB0E-4486-96B2-9FDC8DCCE12B}"/>
              </a:ext>
            </a:extLst>
          </p:cNvPr>
          <p:cNvSpPr txBox="1"/>
          <p:nvPr/>
        </p:nvSpPr>
        <p:spPr>
          <a:xfrm>
            <a:off x="916449" y="1602037"/>
            <a:ext cx="8226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88699" y="7327460"/>
            <a:ext cx="22057773" cy="5827984"/>
            <a:chOff x="1270511" y="5867400"/>
            <a:chExt cx="22060326" cy="5168580"/>
          </a:xfrm>
        </p:grpSpPr>
        <p:sp>
          <p:nvSpPr>
            <p:cNvPr id="19" name="Rounded Rectangle 18"/>
            <p:cNvSpPr/>
            <p:nvPr/>
          </p:nvSpPr>
          <p:spPr>
            <a:xfrm>
              <a:off x="1270511" y="6215212"/>
              <a:ext cx="22060326" cy="482076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915315-9E13-4563-9D0F-E27C21DE5A4D}"/>
                  </a:ext>
                </a:extLst>
              </p:cNvPr>
              <p:cNvSpPr txBox="1"/>
              <p:nvPr/>
            </p:nvSpPr>
            <p:spPr>
              <a:xfrm>
                <a:off x="6121668" y="7956905"/>
                <a:ext cx="12404034" cy="519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Không gian mẫu 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{S, NS, NNS, NNNS, NNNN}.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“Số lần gieo không vượt quá ba”.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= {S, NS, NNS}.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 Số lần gieo là bốn”.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 = {NNNS, NNNN}.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915315-9E13-4563-9D0F-E27C21DE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68" y="7956905"/>
                <a:ext cx="12404034" cy="5198539"/>
              </a:xfrm>
              <a:prstGeom prst="rect">
                <a:avLst/>
              </a:prstGeom>
              <a:blipFill>
                <a:blip r:embed="rId3"/>
                <a:stretch>
                  <a:fillRect l="-1966" t="-1876" b="-4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B36924B-0722-48FC-A18C-093F3E9D1F07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50C896-C680-44DF-B67D-086921E5CF52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32" name="Rounded Rectangle 7">
              <a:extLst>
                <a:ext uri="{FF2B5EF4-FFF2-40B4-BE49-F238E27FC236}">
                  <a16:creationId xmlns:a16="http://schemas.microsoft.com/office/drawing/2014/main" id="{075E9608-6D8A-4188-9E5B-F06B5E0A37B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018FB4-7077-4AF2-BC5D-B35E36CA0034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9" name="Group 9">
            <a:extLst>
              <a:ext uri="{FF2B5EF4-FFF2-40B4-BE49-F238E27FC236}">
                <a16:creationId xmlns:a16="http://schemas.microsoft.com/office/drawing/2014/main" id="{C2BD14CA-7032-4C75-B325-61464BE26E5F}"/>
              </a:ext>
            </a:extLst>
          </p:cNvPr>
          <p:cNvGrpSpPr/>
          <p:nvPr/>
        </p:nvGrpSpPr>
        <p:grpSpPr>
          <a:xfrm>
            <a:off x="1188699" y="3503339"/>
            <a:ext cx="22122428" cy="3459576"/>
            <a:chOff x="1175570" y="3048677"/>
            <a:chExt cx="22124988" cy="3459977"/>
          </a:xfrm>
        </p:grpSpPr>
        <p:sp>
          <p:nvSpPr>
            <p:cNvPr id="50" name="Rounded Rectangle 63">
              <a:extLst>
                <a:ext uri="{FF2B5EF4-FFF2-40B4-BE49-F238E27FC236}">
                  <a16:creationId xmlns:a16="http://schemas.microsoft.com/office/drawing/2014/main" id="{AB41FAB2-EC61-4A5E-B18A-A5132065D3C2}"/>
                </a:ext>
              </a:extLst>
            </p:cNvPr>
            <p:cNvSpPr/>
            <p:nvPr/>
          </p:nvSpPr>
          <p:spPr>
            <a:xfrm>
              <a:off x="1175570" y="3533429"/>
              <a:ext cx="22124988" cy="2975225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C5C1690D-2357-46B2-9D12-70B03685B2C0}"/>
                </a:ext>
              </a:extLst>
            </p:cNvPr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69EF5FB7-1EB5-4574-A4D5-D496379B359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0B40A39-8671-4263-93C4-91816585AF1F}"/>
                  </a:ext>
                </a:extLst>
              </p:cNvPr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6/64 SGK</a:t>
                </a:r>
              </a:p>
            </p:txBody>
          </p:sp>
          <p:sp>
            <p:nvSpPr>
              <p:cNvPr id="54" name="Round Diagonal Corner Rectangle 67">
                <a:extLst>
                  <a:ext uri="{FF2B5EF4-FFF2-40B4-BE49-F238E27FC236}">
                    <a16:creationId xmlns:a16="http://schemas.microsoft.com/office/drawing/2014/main" id="{038EB2E3-73DE-420C-86B3-5EF3CE6AAA69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2">
                <a:extLst>
                  <a:ext uri="{FF2B5EF4-FFF2-40B4-BE49-F238E27FC236}">
                    <a16:creationId xmlns:a16="http://schemas.microsoft.com/office/drawing/2014/main" id="{8998FD5D-D311-4109-AE41-E880853378E2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5AC0A301-A847-474F-8A9B-E35681E9B5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AECF2B85-D3CD-4C61-A262-41700932ED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B19DA38D-BC34-4D17-B6A0-AACC432AA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18">
                  <a:extLst>
                    <a:ext uri="{FF2B5EF4-FFF2-40B4-BE49-F238E27FC236}">
                      <a16:creationId xmlns:a16="http://schemas.microsoft.com/office/drawing/2014/main" id="{5B941FB1-84C1-4904-AB56-B95017780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Rectangle 19">
                  <a:extLst>
                    <a:ext uri="{FF2B5EF4-FFF2-40B4-BE49-F238E27FC236}">
                      <a16:creationId xmlns:a16="http://schemas.microsoft.com/office/drawing/2014/main" id="{91452890-34A3-4EEC-B8EF-1D378A640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20">
                  <a:extLst>
                    <a:ext uri="{FF2B5EF4-FFF2-40B4-BE49-F238E27FC236}">
                      <a16:creationId xmlns:a16="http://schemas.microsoft.com/office/drawing/2014/main" id="{1E4E6A26-19BE-47DB-99E2-209CEF286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id="{DC64CA59-3789-4395-A87B-475E28F48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9BC99ED-E1E8-4046-BEDA-3660B194C258}"/>
              </a:ext>
            </a:extLst>
          </p:cNvPr>
          <p:cNvSpPr txBox="1"/>
          <p:nvPr/>
        </p:nvSpPr>
        <p:spPr>
          <a:xfrm>
            <a:off x="2495206" y="5013583"/>
            <a:ext cx="20724990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đồng tiền liên tiếp cho đến khi lần đầu tiên xuất hiện mặt sấp hoặc cả bốn lần ngửa thì dừng lại.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C35221-EB0E-4486-96B2-9FDC8DCCE12B}"/>
              </a:ext>
            </a:extLst>
          </p:cNvPr>
          <p:cNvSpPr txBox="1"/>
          <p:nvPr/>
        </p:nvSpPr>
        <p:spPr>
          <a:xfrm>
            <a:off x="916449" y="1602037"/>
            <a:ext cx="8226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79B41B4-7FBD-4AF2-827D-9F9CB445BF3A}"/>
              </a:ext>
            </a:extLst>
          </p:cNvPr>
          <p:cNvSpPr txBox="1"/>
          <p:nvPr/>
        </p:nvSpPr>
        <p:spPr>
          <a:xfrm>
            <a:off x="1482283" y="3733674"/>
            <a:ext cx="21746586" cy="509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thí nghiệm sau, thí nghiệm nào không phải là phép thử ngẫu nhiên?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Gieo đồng tiền xem nó mặt ngửa hay mặt sấp.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Gieo con súc sắc xem xuất hiện mặt mấy chấm.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Chọn bất kì 1 HS trong lớp và xem là nam hay nữ.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Quan sát vận động viên chạy bộ xem được bao nhiêu km/h.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284696" y="7822452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6AA07E3-DC97-4C19-AAD1-6AB5B377D675}"/>
              </a:ext>
            </a:extLst>
          </p:cNvPr>
          <p:cNvSpPr txBox="1"/>
          <p:nvPr/>
        </p:nvSpPr>
        <p:spPr>
          <a:xfrm>
            <a:off x="1823300" y="10587104"/>
            <a:ext cx="2133292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D không phải là phép thử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ta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biết chắc chắn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kết quả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CC35221-EB0E-4486-96B2-9FDC8DCCE12B}"/>
              </a:ext>
            </a:extLst>
          </p:cNvPr>
          <p:cNvSpPr txBox="1"/>
          <p:nvPr/>
        </p:nvSpPr>
        <p:spPr>
          <a:xfrm>
            <a:off x="916449" y="1602037"/>
            <a:ext cx="8226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5D53113C-43B1-433F-A7DE-D6242B4C9F6D}"/>
              </a:ext>
            </a:extLst>
          </p:cNvPr>
          <p:cNvSpPr txBox="1"/>
          <p:nvPr/>
        </p:nvSpPr>
        <p:spPr>
          <a:xfrm>
            <a:off x="1578685" y="5047345"/>
            <a:ext cx="21342581" cy="1673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đồng tiền và một con súc sắc. Số phần tử của không gian mẫu là: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24 .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12. 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6 .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7696200" y="5804438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E82409-07FC-4B9C-8440-FD09D3C315B8}"/>
                  </a:ext>
                </a:extLst>
              </p:cNvPr>
              <p:cNvSpPr txBox="1"/>
              <p:nvPr/>
            </p:nvSpPr>
            <p:spPr>
              <a:xfrm>
                <a:off x="1684977" y="9942540"/>
                <a:ext cx="21498504" cy="2571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S,N.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6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1, 2, 3, 4, 5, 6.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E82409-07FC-4B9C-8440-FD09D3C31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77" y="9942540"/>
                <a:ext cx="21498504" cy="2571153"/>
              </a:xfrm>
              <a:prstGeom prst="rect">
                <a:avLst/>
              </a:prstGeom>
              <a:blipFill>
                <a:blip r:embed="rId3"/>
                <a:stretch>
                  <a:fillRect l="-1134" t="-4028" b="-9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1CC35221-EB0E-4486-96B2-9FDC8DCCE12B}"/>
              </a:ext>
            </a:extLst>
          </p:cNvPr>
          <p:cNvSpPr txBox="1"/>
          <p:nvPr/>
        </p:nvSpPr>
        <p:spPr>
          <a:xfrm>
            <a:off x="916449" y="1602037"/>
            <a:ext cx="8226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79135AA-0D1F-462A-8B35-9B7D99D4BB4A}"/>
              </a:ext>
            </a:extLst>
          </p:cNvPr>
          <p:cNvSpPr txBox="1"/>
          <p:nvPr/>
        </p:nvSpPr>
        <p:spPr>
          <a:xfrm>
            <a:off x="1447447" y="3834394"/>
            <a:ext cx="21654089" cy="510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con súc sắc 2 lần. Biến cố A là biến cố để sau 2 lần gieo có ít nhất một mặt 6 chấm 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(6;6)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 6), (6;1),(6;2),(6;3),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(6;1),(6;2), 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998117" y="7188364"/>
            <a:ext cx="1269205" cy="102616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93EBA3E-AEB3-4FCC-96A5-39625081FD27}"/>
              </a:ext>
            </a:extLst>
          </p:cNvPr>
          <p:cNvSpPr txBox="1"/>
          <p:nvPr/>
        </p:nvSpPr>
        <p:spPr>
          <a:xfrm>
            <a:off x="1684977" y="10786486"/>
            <a:ext cx="21416559" cy="167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 6), (6;1),(6;2),(6;3),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C35221-EB0E-4486-96B2-9FDC8DCCE12B}"/>
              </a:ext>
            </a:extLst>
          </p:cNvPr>
          <p:cNvSpPr txBox="1"/>
          <p:nvPr/>
        </p:nvSpPr>
        <p:spPr>
          <a:xfrm>
            <a:off x="916449" y="1602037"/>
            <a:ext cx="8226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EA68090-809A-462A-ADE7-C641A83B18D9}"/>
                  </a:ext>
                </a:extLst>
              </p:cNvPr>
              <p:cNvSpPr txBox="1"/>
              <p:nvPr/>
            </p:nvSpPr>
            <p:spPr>
              <a:xfrm>
                <a:off x="1578686" y="3892603"/>
                <a:ext cx="21342581" cy="333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phép thử có không gian mẫu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Các cặp biến cố không đối nhau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2, 3, 4, 5, 6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1, 4, 5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D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2, 3, 6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1, 5, 6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F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2, 4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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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EA68090-809A-462A-ADE7-C641A83B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686" y="3892603"/>
                <a:ext cx="21342581" cy="3338030"/>
              </a:xfrm>
              <a:prstGeom prst="rect">
                <a:avLst/>
              </a:prstGeom>
              <a:blipFill>
                <a:blip r:embed="rId3"/>
                <a:stretch>
                  <a:fillRect l="-1171" t="-3108" r="-1143" b="-8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1215625" y="6348772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85CE0B5-B6BF-4856-89CD-1E6146FBCB16}"/>
                  </a:ext>
                </a:extLst>
              </p:cNvPr>
              <p:cNvSpPr txBox="1"/>
              <p:nvPr/>
            </p:nvSpPr>
            <p:spPr>
              <a:xfrm>
                <a:off x="2221261" y="10556639"/>
                <a:ext cx="20700006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 biến cố không đối nhau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85CE0B5-B6BF-4856-89CD-1E6146FBC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261" y="10556639"/>
                <a:ext cx="20700006" cy="799963"/>
              </a:xfrm>
              <a:prstGeom prst="rect">
                <a:avLst/>
              </a:prstGeom>
              <a:blipFill>
                <a:blip r:embed="rId4"/>
                <a:stretch>
                  <a:fillRect l="-1178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F8C99A-C2A8-42F5-B059-41938996B78D}"/>
                  </a:ext>
                </a:extLst>
              </p:cNvPr>
              <p:cNvSpPr txBox="1"/>
              <p:nvPr/>
            </p:nvSpPr>
            <p:spPr>
              <a:xfrm>
                <a:off x="1408782" y="4604757"/>
                <a:ext cx="21386925" cy="2452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đồng tiền hai lần. Số phần tử của biến cố để mặt ngửa xuất hiện đúng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F8C99A-C2A8-42F5-B059-41938996B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82" y="4604757"/>
                <a:ext cx="21386925" cy="2452146"/>
              </a:xfrm>
              <a:prstGeom prst="rect">
                <a:avLst/>
              </a:prstGeom>
              <a:blipFill>
                <a:blip r:embed="rId3"/>
                <a:stretch>
                  <a:fillRect l="-1140" t="-3970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2971135-FAED-4E71-9084-2E5559CB100F}"/>
                  </a:ext>
                </a:extLst>
              </p:cNvPr>
              <p:cNvSpPr txBox="1"/>
              <p:nvPr/>
            </p:nvSpPr>
            <p:spPr>
              <a:xfrm>
                <a:off x="2368888" y="6600831"/>
                <a:ext cx="18210107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2971135-FAED-4E71-9084-2E5559CB1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88" y="6600831"/>
                <a:ext cx="18210107" cy="808619"/>
              </a:xfrm>
              <a:prstGeom prst="rect">
                <a:avLst/>
              </a:prstGeom>
              <a:blipFill>
                <a:blip r:embed="rId4"/>
                <a:stretch>
                  <a:fillRect l="-1373"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1845146" y="6524851"/>
            <a:ext cx="1269205" cy="10641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25652AA-A435-493E-A689-3FE0A012D529}"/>
                  </a:ext>
                </a:extLst>
              </p:cNvPr>
              <p:cNvSpPr txBox="1"/>
              <p:nvPr/>
            </p:nvSpPr>
            <p:spPr>
              <a:xfrm>
                <a:off x="3553571" y="11150180"/>
                <a:ext cx="12427526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 kê 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25652AA-A435-493E-A689-3FE0A012D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71" y="11150180"/>
                <a:ext cx="12427526" cy="808619"/>
              </a:xfrm>
              <a:prstGeom prst="rect">
                <a:avLst/>
              </a:prstGeom>
              <a:blipFill>
                <a:blip r:embed="rId5"/>
                <a:stretch>
                  <a:fillRect l="-2011"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1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F3E61A9-5C8E-4353-8735-767546E36B2B}"/>
                  </a:ext>
                </a:extLst>
              </p:cNvPr>
              <p:cNvSpPr txBox="1"/>
              <p:nvPr/>
            </p:nvSpPr>
            <p:spPr>
              <a:xfrm>
                <a:off x="1534341" y="4591304"/>
                <a:ext cx="21237899" cy="3238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hộp đựng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thẻ, đánh số từ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ngẫu nhiên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thẻ. 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để tổng số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 được chọn không vượt quá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phần tử của biến cố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F3E61A9-5C8E-4353-8735-767546E36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4591304"/>
                <a:ext cx="21237899" cy="3238579"/>
              </a:xfrm>
              <a:prstGeom prst="rect">
                <a:avLst/>
              </a:prstGeom>
              <a:blipFill>
                <a:blip r:embed="rId3"/>
                <a:stretch>
                  <a:fillRect l="-1177" t="-3013" r="-1148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5131596" y="6942053"/>
            <a:ext cx="1269205" cy="10641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9BDA3CF-5B6C-4A2B-982E-19AD4E66EC1A}"/>
                  </a:ext>
                </a:extLst>
              </p:cNvPr>
              <p:cNvSpPr txBox="1"/>
              <p:nvPr/>
            </p:nvSpPr>
            <p:spPr>
              <a:xfrm>
                <a:off x="4522620" y="10746230"/>
                <a:ext cx="18249619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 kê ta có: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𝟒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𝟓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𝟒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9BDA3CF-5B6C-4A2B-982E-19AD4E66E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620" y="10746230"/>
                <a:ext cx="18249619" cy="799963"/>
              </a:xfrm>
              <a:prstGeom prst="rect">
                <a:avLst/>
              </a:prstGeom>
              <a:blipFill>
                <a:blip r:embed="rId4"/>
                <a:stretch>
                  <a:fillRect l="-468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0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7901" y="7176654"/>
            <a:ext cx="6534739" cy="3468228"/>
            <a:chOff x="4042064" y="2990272"/>
            <a:chExt cx="2722808" cy="14450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064" y="2990272"/>
              <a:ext cx="2722808" cy="1445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943600" y="3086100"/>
                  <a:ext cx="335695" cy="2898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19456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80" b="1">
                            <a:solidFill>
                              <a:prstClr val="black"/>
                            </a:solidFill>
                            <a:latin typeface="Cambria Math"/>
                          </a:rPr>
                          <m:t>:</m:t>
                        </m:r>
                        <m:acc>
                          <m:accPr>
                            <m:chr m:val="̅"/>
                            <m:ctrlPr>
                              <a:rPr lang="en-US" sz="384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84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n-US" sz="384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3086100"/>
                  <a:ext cx="335695" cy="2898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5" t="31515" r="26818" b="56161"/>
          <a:stretch/>
        </p:blipFill>
        <p:spPr bwMode="auto">
          <a:xfrm>
            <a:off x="10149840" y="4932348"/>
            <a:ext cx="6291253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8" t="16162" r="21023" b="67677"/>
          <a:stretch/>
        </p:blipFill>
        <p:spPr bwMode="auto">
          <a:xfrm>
            <a:off x="10620897" y="3250553"/>
            <a:ext cx="7606145" cy="2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5" y="4140913"/>
            <a:ext cx="6870468" cy="3792139"/>
          </a:xfrm>
          <a:prstGeom prst="rect">
            <a:avLst/>
          </a:prstGeom>
        </p:spPr>
      </p:pic>
      <p:pic>
        <p:nvPicPr>
          <p:cNvPr id="19" name="Picture 18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4" r="77500" b="42222"/>
          <a:stretch/>
        </p:blipFill>
        <p:spPr bwMode="auto">
          <a:xfrm>
            <a:off x="85419" y="4581522"/>
            <a:ext cx="6071541" cy="33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519" y="2216728"/>
            <a:ext cx="5349240" cy="33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3" t="79596" r="27273" b="1414"/>
          <a:stretch/>
        </p:blipFill>
        <p:spPr bwMode="auto">
          <a:xfrm>
            <a:off x="10877652" y="10822158"/>
            <a:ext cx="6134794" cy="26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63" y="9731508"/>
            <a:ext cx="6586104" cy="13729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01" y="7176655"/>
            <a:ext cx="4817263" cy="4781578"/>
          </a:xfrm>
          <a:prstGeom prst="rect">
            <a:avLst/>
          </a:prstGeom>
        </p:spPr>
      </p:pic>
      <p:pic>
        <p:nvPicPr>
          <p:cNvPr id="26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7" t="88687" b="1414"/>
          <a:stretch/>
        </p:blipFill>
        <p:spPr bwMode="auto">
          <a:xfrm>
            <a:off x="16946880" y="12039600"/>
            <a:ext cx="5985163" cy="13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795963" y="1526595"/>
            <a:ext cx="12917978" cy="2286000"/>
            <a:chOff x="1257300" y="0"/>
            <a:chExt cx="5382491" cy="952500"/>
          </a:xfrm>
        </p:grpSpPr>
        <p:pic>
          <p:nvPicPr>
            <p:cNvPr id="20" name="Picture 4" descr="Cove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8" t="303" r="29432" b="83030"/>
            <a:stretch/>
          </p:blipFill>
          <p:spPr bwMode="auto">
            <a:xfrm>
              <a:off x="1257300" y="0"/>
              <a:ext cx="53721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470316" y="78069"/>
              <a:ext cx="1169475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94560"/>
              <a:r>
                <a:rPr lang="en-US" sz="288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l-GR" sz="288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Ω</a:t>
              </a:r>
              <a:endParaRPr lang="en-US" sz="288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11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2156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  <a:endParaRPr lang="en-US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352800"/>
            <a:ext cx="156972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úc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ắc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A : “ Con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súc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B: “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7315200"/>
            <a:ext cx="9906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542371"/>
              </p:ext>
            </p:extLst>
          </p:nvPr>
        </p:nvGraphicFramePr>
        <p:xfrm>
          <a:off x="1905000" y="7974013"/>
          <a:ext cx="38100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117440" imgH="253800" progId="Equation.DSMT4">
                  <p:embed/>
                </p:oleObj>
              </mc:Choice>
              <mc:Fallback>
                <p:oleObj name="Equation" r:id="rId3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7974013"/>
                        <a:ext cx="3810000" cy="94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9456747"/>
            <a:ext cx="9296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497590"/>
              </p:ext>
            </p:extLst>
          </p:nvPr>
        </p:nvGraphicFramePr>
        <p:xfrm>
          <a:off x="1828800" y="9010650"/>
          <a:ext cx="38862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812520" imgH="507960" progId="Equation.DSMT4">
                  <p:embed/>
                </p:oleObj>
              </mc:Choice>
              <mc:Fallback>
                <p:oleObj name="Equation" r:id="rId5" imgW="812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9010650"/>
                        <a:ext cx="3886200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loud Callout 7"/>
          <p:cNvSpPr/>
          <p:nvPr/>
        </p:nvSpPr>
        <p:spPr>
          <a:xfrm>
            <a:off x="9144000" y="6626352"/>
            <a:ext cx="6705600" cy="5184648"/>
          </a:xfrm>
          <a:prstGeom prst="cloudCallout">
            <a:avLst>
              <a:gd name="adj1" fmla="val -90432"/>
              <a:gd name="adj2" fmla="val 2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87000" y="7974013"/>
            <a:ext cx="4953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514600"/>
            <a:ext cx="1386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VỀ NHÀ</a:t>
            </a:r>
            <a:endParaRPr lang="en-US" sz="66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995208"/>
            <a:ext cx="1965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3, 5, 7 SGK- </a:t>
            </a: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63/64.</a:t>
            </a:r>
          </a:p>
          <a:p>
            <a:pPr marL="742950" indent="-742950">
              <a:buAutoNum type="arabicPeriod"/>
            </a:pP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438021" y="-911883"/>
            <a:ext cx="1801129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6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6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ko-KR" sz="5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5600" b="1" dirty="0">
                <a:solidFill>
                  <a:srgbClr val="135F82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III. PHÉP TOÁN TRÊN CÁC BIẾN CỐ:</a:t>
            </a:r>
            <a:endParaRPr lang="en-US" altLang="ko-KR" sz="5600" dirty="0">
              <a:solidFill>
                <a:srgbClr val="135F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021" y="3506711"/>
            <a:ext cx="208854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400" b="1" u="sng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u="sng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/>
          </p:nvPr>
        </p:nvGraphicFramePr>
        <p:xfrm>
          <a:off x="21008968" y="5746439"/>
          <a:ext cx="1666320" cy="80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368280" imgH="177480" progId="Equation.DSMT4">
                  <p:embed/>
                </p:oleObj>
              </mc:Choice>
              <mc:Fallback>
                <p:oleObj name="Equation" r:id="rId3" imgW="368280" imgH="177480" progId="Equation.DSMT4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8968" y="5746439"/>
                        <a:ext cx="1666320" cy="804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438021" y="7185240"/>
            <a:ext cx="145724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039210"/>
              </p:ext>
            </p:extLst>
          </p:nvPr>
        </p:nvGraphicFramePr>
        <p:xfrm>
          <a:off x="17449800" y="6934200"/>
          <a:ext cx="789710" cy="105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9800" y="6934200"/>
                        <a:ext cx="789710" cy="1052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4">
            <a:extLst>
              <a:ext uri="{FF2B5EF4-FFF2-40B4-BE49-F238E27FC236}">
                <a16:creationId xmlns:a16="http://schemas.microsoft.com/office/drawing/2014/main" id="{342B9D53-3802-4EAB-B4CF-36B15158D16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002000" y="8790597"/>
            <a:ext cx="7168220" cy="36300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38021" y="9067800"/>
                <a:ext cx="11125579" cy="1124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60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60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bar>
                  </m:oMath>
                </a14:m>
                <a:r>
                  <a:rPr lang="en-US" sz="60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6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60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60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6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6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6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6000" i="1" dirty="0" err="1" smtClean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021" y="9067800"/>
                <a:ext cx="11125579" cy="1124347"/>
              </a:xfrm>
              <a:prstGeom prst="rect">
                <a:avLst/>
              </a:prstGeom>
              <a:blipFill>
                <a:blip r:embed="rId8"/>
                <a:stretch>
                  <a:fillRect t="-10326" b="-36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86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 TRÊN CÁC BIẾN CỐ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13460" y="2849486"/>
            <a:ext cx="22058774" cy="10290337"/>
            <a:chOff x="1378109" y="4403377"/>
            <a:chExt cx="22058774" cy="10290337"/>
          </a:xfrm>
        </p:grpSpPr>
        <p:sp>
          <p:nvSpPr>
            <p:cNvPr id="39" name="Rounded Rectangle 38"/>
            <p:cNvSpPr/>
            <p:nvPr/>
          </p:nvSpPr>
          <p:spPr>
            <a:xfrm>
              <a:off x="1533268" y="4671091"/>
              <a:ext cx="21903615" cy="1002262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378109" y="4403377"/>
              <a:ext cx="381013" cy="529736"/>
              <a:chOff x="192143" y="8633545"/>
              <a:chExt cx="427038" cy="593727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9F9D4E4C-61FD-4798-8547-45EB2B8B2776}"/>
              </a:ext>
            </a:extLst>
          </p:cNvPr>
          <p:cNvSpPr/>
          <p:nvPr/>
        </p:nvSpPr>
        <p:spPr>
          <a:xfrm>
            <a:off x="1981200" y="3505200"/>
            <a:ext cx="17791949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400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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đ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01A0931C-F583-49DE-A1F8-A6744AAE98EF}"/>
              </a:ext>
            </a:extLst>
          </p:cNvPr>
          <p:cNvSpPr/>
          <p:nvPr/>
        </p:nvSpPr>
        <p:spPr>
          <a:xfrm>
            <a:off x="1886474" y="4495800"/>
            <a:ext cx="21564433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đ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A.B)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4835A015-26D3-459A-A306-641A622463E2}"/>
              </a:ext>
            </a:extLst>
          </p:cNvPr>
          <p:cNvSpPr/>
          <p:nvPr/>
        </p:nvSpPr>
        <p:spPr>
          <a:xfrm>
            <a:off x="1777487" y="5638800"/>
            <a:ext cx="16662913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4400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=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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EB121335-1287-4B5C-A99C-0BD079A87806}"/>
              </a:ext>
            </a:extLst>
          </p:cNvPr>
          <p:cNvSpPr/>
          <p:nvPr/>
        </p:nvSpPr>
        <p:spPr>
          <a:xfrm>
            <a:off x="2590800" y="6781800"/>
            <a:ext cx="16916400" cy="75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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35">
            <a:extLst>
              <a:ext uri="{FF2B5EF4-FFF2-40B4-BE49-F238E27FC236}">
                <a16:creationId xmlns:a16="http://schemas.microsoft.com/office/drawing/2014/main" id="{74142DAD-52C0-4DE5-A8E2-563F1545E4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9580409"/>
            <a:ext cx="6172199" cy="2535391"/>
          </a:xfrm>
          <a:prstGeom prst="rect">
            <a:avLst/>
          </a:prstGeom>
        </p:spPr>
      </p:pic>
      <p:pic>
        <p:nvPicPr>
          <p:cNvPr id="52" name="Picture 37">
            <a:extLst>
              <a:ext uri="{FF2B5EF4-FFF2-40B4-BE49-F238E27FC236}">
                <a16:creationId xmlns:a16="http://schemas.microsoft.com/office/drawing/2014/main" id="{A5B1A79B-4F70-4BF8-8DF8-268D931724B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266000" y="8490729"/>
            <a:ext cx="6482399" cy="44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1671" y="431387"/>
            <a:ext cx="2184539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6400" b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6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6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ieo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A:“Kết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”.</a:t>
            </a: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B:“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”.</a:t>
            </a: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C: “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D: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E: “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6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344527" y="12654864"/>
          <a:ext cx="4270374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4527" y="12654864"/>
                        <a:ext cx="4270374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54660" y="12594243"/>
          <a:ext cx="7982464" cy="123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5" imgW="1638000" imgH="253800" progId="Equation.DSMT4">
                  <p:embed/>
                </p:oleObj>
              </mc:Choice>
              <mc:Fallback>
                <p:oleObj name="Equation" r:id="rId5" imgW="1638000" imgH="253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60" y="12594243"/>
                        <a:ext cx="7982464" cy="1236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760245" y="10164978"/>
            <a:ext cx="19742634" cy="2536492"/>
            <a:chOff x="880122" y="4995990"/>
            <a:chExt cx="9871317" cy="1268246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943331" y="5027015"/>
            <a:ext cx="3363912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Equation" r:id="rId7" imgW="1396800" imgH="253800" progId="Equation.DSMT4">
                    <p:embed/>
                  </p:oleObj>
                </mc:Choice>
                <mc:Fallback>
                  <p:oleObj name="Equation" r:id="rId7" imgW="1396800" imgH="253800" progId="Equation.DSMT4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3331" y="5027015"/>
                          <a:ext cx="3363912" cy="61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4729985" y="5016588"/>
            <a:ext cx="2557463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7" name="Equation" r:id="rId9" imgW="876240" imgH="253800" progId="Equation.DSMT4">
                    <p:embed/>
                  </p:oleObj>
                </mc:Choice>
                <mc:Fallback>
                  <p:oleObj name="Equation" r:id="rId9" imgW="876240" imgH="2538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9985" y="5016588"/>
                          <a:ext cx="2557463" cy="60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8181704" y="4995990"/>
            <a:ext cx="2557463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8" name="Equation" r:id="rId11" imgW="876240" imgH="253800" progId="Equation.DSMT4">
                    <p:embed/>
                  </p:oleObj>
                </mc:Choice>
                <mc:Fallback>
                  <p:oleObj name="Equation" r:id="rId11" imgW="876240" imgH="2538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1704" y="4995990"/>
                          <a:ext cx="2557463" cy="60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880122" y="5638761"/>
            <a:ext cx="3298825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9" name="Equation" r:id="rId13" imgW="1130040" imgH="253800" progId="Equation.DSMT4">
                    <p:embed/>
                  </p:oleObj>
                </mc:Choice>
                <mc:Fallback>
                  <p:oleObj name="Equation" r:id="rId13" imgW="1130040" imgH="253800" progId="Equation.DSMT4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122" y="5638761"/>
                          <a:ext cx="3298825" cy="60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4715434" y="5662573"/>
            <a:ext cx="1852612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0" name="Equation" r:id="rId15" imgW="634680" imgH="253800" progId="Equation.DSMT4">
                    <p:embed/>
                  </p:oleObj>
                </mc:Choice>
                <mc:Fallback>
                  <p:oleObj name="Equation" r:id="rId15" imgW="634680" imgH="2538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5434" y="5662573"/>
                          <a:ext cx="1852612" cy="60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8195564" y="5637859"/>
            <a:ext cx="2555875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" name="Equation" r:id="rId17" imgW="876240" imgH="253800" progId="Equation.DSMT4">
                    <p:embed/>
                  </p:oleObj>
                </mc:Choice>
                <mc:Fallback>
                  <p:oleObj name="Equation" r:id="rId17" imgW="876240" imgH="25380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5564" y="5637859"/>
                          <a:ext cx="2555875" cy="60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7595" name="Picture 11" descr="C:\Users\Administrator\Pictures\27911 (1).jpe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0" y="1752600"/>
            <a:ext cx="5502489" cy="53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277543" y="3575635"/>
            <a:ext cx="22122428" cy="9118869"/>
            <a:chOff x="1175570" y="3048677"/>
            <a:chExt cx="22124988" cy="9119924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231222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2/63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3884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0041C1-7D0B-4FE3-804E-3AC9B7052B3C}"/>
              </a:ext>
            </a:extLst>
          </p:cNvPr>
          <p:cNvSpPr txBox="1"/>
          <p:nvPr/>
        </p:nvSpPr>
        <p:spPr>
          <a:xfrm>
            <a:off x="1251080" y="4484171"/>
            <a:ext cx="1240746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con súc sắc hai lần.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5FFCAB-D736-41EB-9372-619573739B0F}"/>
              </a:ext>
            </a:extLst>
          </p:cNvPr>
          <p:cNvSpPr txBox="1"/>
          <p:nvPr/>
        </p:nvSpPr>
        <p:spPr>
          <a:xfrm>
            <a:off x="1221263" y="5567163"/>
            <a:ext cx="1240746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Mô tả không gian mẫu.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50A6A8-7EBE-4D6B-AB00-1151D7F2C573}"/>
              </a:ext>
            </a:extLst>
          </p:cNvPr>
          <p:cNvSpPr txBox="1"/>
          <p:nvPr/>
        </p:nvSpPr>
        <p:spPr>
          <a:xfrm>
            <a:off x="1221262" y="6734299"/>
            <a:ext cx="1958133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Phát biểu biến cố sau dưới dạng mệnh đề: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71ED55-8B24-4C32-A17B-19A8D8F06FEE}"/>
                  </a:ext>
                </a:extLst>
              </p:cNvPr>
              <p:cNvSpPr txBox="1"/>
              <p:nvPr/>
            </p:nvSpPr>
            <p:spPr>
              <a:xfrm>
                <a:off x="1194759" y="7901435"/>
                <a:ext cx="1240746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71ED55-8B24-4C32-A17B-19A8D8F06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59" y="7901435"/>
                <a:ext cx="1240746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433CC8-AE1F-4B81-93E9-35A74556C083}"/>
                  </a:ext>
                </a:extLst>
              </p:cNvPr>
              <p:cNvSpPr txBox="1"/>
              <p:nvPr/>
            </p:nvSpPr>
            <p:spPr>
              <a:xfrm>
                <a:off x="1194759" y="9054595"/>
                <a:ext cx="1069244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433CC8-AE1F-4B81-93E9-35A74556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59" y="9054595"/>
                <a:ext cx="1069244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FD9E89-7B98-4990-A57D-AFD94407E43B}"/>
                  </a:ext>
                </a:extLst>
              </p:cNvPr>
              <p:cNvSpPr txBox="1"/>
              <p:nvPr/>
            </p:nvSpPr>
            <p:spPr>
              <a:xfrm>
                <a:off x="1906871" y="10207753"/>
                <a:ext cx="1240746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={(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)};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FD9E89-7B98-4990-A57D-AFD94407E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10207753"/>
                <a:ext cx="12407462" cy="768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F8EE550-8A92-4C4F-981C-E0C82B7D533D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4E8806D-76CB-4464-B9DE-CA8221FB6D8F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03C3D3E7-DA7C-4474-923A-A4F4615F84B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42A7C7-21BB-4F0E-91B9-B64926D8AFA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2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7" grpId="0"/>
      <p:bldP spid="4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08234" y="5624211"/>
            <a:ext cx="23213107" cy="7286742"/>
            <a:chOff x="1270511" y="5867400"/>
            <a:chExt cx="22062025" cy="6647473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63758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FF5DB4C-FBDC-4037-8279-EF0A9635BF3E}"/>
                  </a:ext>
                </a:extLst>
              </p:cNvPr>
              <p:cNvSpPr txBox="1"/>
              <p:nvPr/>
            </p:nvSpPr>
            <p:spPr>
              <a:xfrm>
                <a:off x="2104797" y="6347476"/>
                <a:ext cx="16757072" cy="1231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Không gian mẫu :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)|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FF5DB4C-FBDC-4037-8279-EF0A9635B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7" y="6347476"/>
                <a:ext cx="16757072" cy="1231619"/>
              </a:xfrm>
              <a:prstGeom prst="rect">
                <a:avLst/>
              </a:prstGeom>
              <a:blipFill>
                <a:blip r:embed="rId2"/>
                <a:stretch>
                  <a:fillRect l="-1455" b="-2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E64018F-0C40-46D5-B1B7-A4ECC71E937A}"/>
                  </a:ext>
                </a:extLst>
              </p:cNvPr>
              <p:cNvSpPr txBox="1"/>
              <p:nvPr/>
            </p:nvSpPr>
            <p:spPr>
              <a:xfrm>
                <a:off x="2104796" y="9842591"/>
                <a:ext cx="16333304" cy="1223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“Tổng số chấm trong hai lần gieo bằng 8”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E64018F-0C40-46D5-B1B7-A4ECC71E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6" y="9842591"/>
                <a:ext cx="16333304" cy="1223861"/>
              </a:xfrm>
              <a:prstGeom prst="rect">
                <a:avLst/>
              </a:prstGeom>
              <a:blipFill>
                <a:blip r:embed="rId3"/>
                <a:stretch>
                  <a:fillRect b="-2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DE4595-E570-4C99-9399-A92EF4E69770}"/>
                  </a:ext>
                </a:extLst>
              </p:cNvPr>
              <p:cNvSpPr txBox="1"/>
              <p:nvPr/>
            </p:nvSpPr>
            <p:spPr>
              <a:xfrm>
                <a:off x="2104797" y="7184165"/>
                <a:ext cx="1240746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DE4595-E570-4C99-9399-A92EF4E69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7" y="7184165"/>
                <a:ext cx="12407462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8AE4473-502E-40F7-AF6F-16874008A205}"/>
                  </a:ext>
                </a:extLst>
              </p:cNvPr>
              <p:cNvSpPr txBox="1"/>
              <p:nvPr/>
            </p:nvSpPr>
            <p:spPr>
              <a:xfrm>
                <a:off x="2104797" y="7990332"/>
                <a:ext cx="14206330" cy="1231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“Lần đầu tiên xuất hiện mặt 6 chấm”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8AE4473-502E-40F7-AF6F-16874008A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7" y="7990332"/>
                <a:ext cx="14206330" cy="1231619"/>
              </a:xfrm>
              <a:prstGeom prst="rect">
                <a:avLst/>
              </a:prstGeom>
              <a:blipFill>
                <a:blip r:embed="rId5"/>
                <a:stretch>
                  <a:fillRect r="-729" b="-2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A99F7DEB-0112-403D-94B5-4CA87D21B6E0}"/>
              </a:ext>
            </a:extLst>
          </p:cNvPr>
          <p:cNvSpPr txBox="1"/>
          <p:nvPr/>
        </p:nvSpPr>
        <p:spPr>
          <a:xfrm>
            <a:off x="2104796" y="7700791"/>
            <a:ext cx="998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DD7709F-65D6-41FB-A55F-50E705192485}"/>
                  </a:ext>
                </a:extLst>
              </p:cNvPr>
              <p:cNvSpPr txBox="1"/>
              <p:nvPr/>
            </p:nvSpPr>
            <p:spPr>
              <a:xfrm>
                <a:off x="1221263" y="8919371"/>
                <a:ext cx="1112952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DD7709F-65D6-41FB-A55F-50E705192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63" y="8919371"/>
                <a:ext cx="11129527" cy="1446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9A55B3-C404-4CCE-9214-FF20EA35CF05}"/>
                  </a:ext>
                </a:extLst>
              </p:cNvPr>
              <p:cNvSpPr txBox="1"/>
              <p:nvPr/>
            </p:nvSpPr>
            <p:spPr>
              <a:xfrm>
                <a:off x="1906871" y="11687092"/>
                <a:ext cx="15345003" cy="1223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“Kết quả hai lần gieo là như nhau”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9A55B3-C404-4CCE-9214-FF20EA35C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11687092"/>
                <a:ext cx="15345003" cy="1223861"/>
              </a:xfrm>
              <a:prstGeom prst="rect">
                <a:avLst/>
              </a:prstGeom>
              <a:blipFill>
                <a:blip r:embed="rId7"/>
                <a:stretch>
                  <a:fillRect b="-22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F2B9ED5-9663-4E29-A67A-EA983189D2B2}"/>
                  </a:ext>
                </a:extLst>
              </p:cNvPr>
              <p:cNvSpPr txBox="1"/>
              <p:nvPr/>
            </p:nvSpPr>
            <p:spPr>
              <a:xfrm>
                <a:off x="1386715" y="10715138"/>
                <a:ext cx="124040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={(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)};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F2B9ED5-9663-4E29-A67A-EA98318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15" y="10715138"/>
                <a:ext cx="12404034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4066D62-0A12-49F2-A906-1FBA9249CBCF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02AB83C-F493-4FBF-85C3-43D307DF556F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114" name="Rounded Rectangle 7">
              <a:extLst>
                <a:ext uri="{FF2B5EF4-FFF2-40B4-BE49-F238E27FC236}">
                  <a16:creationId xmlns:a16="http://schemas.microsoft.com/office/drawing/2014/main" id="{5A866886-D756-4E5C-A6C5-191ACFBEFB8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B96BEB2-536A-4E9A-9AF2-1E922DE3959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9">
            <a:extLst>
              <a:ext uri="{FF2B5EF4-FFF2-40B4-BE49-F238E27FC236}">
                <a16:creationId xmlns:a16="http://schemas.microsoft.com/office/drawing/2014/main" id="{BCA4DB0C-6AD5-4CC2-855C-C7FFF9AAD667}"/>
              </a:ext>
            </a:extLst>
          </p:cNvPr>
          <p:cNvGrpSpPr/>
          <p:nvPr/>
        </p:nvGrpSpPr>
        <p:grpSpPr>
          <a:xfrm>
            <a:off x="770912" y="3468698"/>
            <a:ext cx="23248641" cy="1860276"/>
            <a:chOff x="1175570" y="3048677"/>
            <a:chExt cx="23251332" cy="1860491"/>
          </a:xfrm>
        </p:grpSpPr>
        <p:sp>
          <p:nvSpPr>
            <p:cNvPr id="44" name="Rounded Rectangle 63">
              <a:extLst>
                <a:ext uri="{FF2B5EF4-FFF2-40B4-BE49-F238E27FC236}">
                  <a16:creationId xmlns:a16="http://schemas.microsoft.com/office/drawing/2014/main" id="{E7C1FB63-8EF0-40F0-909C-80D9CB4B37D9}"/>
                </a:ext>
              </a:extLst>
            </p:cNvPr>
            <p:cNvSpPr/>
            <p:nvPr/>
          </p:nvSpPr>
          <p:spPr>
            <a:xfrm>
              <a:off x="1212896" y="3343948"/>
              <a:ext cx="23214006" cy="1565220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2">
              <a:extLst>
                <a:ext uri="{FF2B5EF4-FFF2-40B4-BE49-F238E27FC236}">
                  <a16:creationId xmlns:a16="http://schemas.microsoft.com/office/drawing/2014/main" id="{BA823910-5869-4907-A7B4-8630C2787695}"/>
                </a:ext>
              </a:extLst>
            </p:cNvPr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69260596-C554-4F7D-B187-82593F1F31C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D64CED4-A7AE-46EB-99D3-B73579FBC7C9}"/>
                  </a:ext>
                </a:extLst>
              </p:cNvPr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2/63 SGK</a:t>
                </a:r>
              </a:p>
            </p:txBody>
          </p:sp>
          <p:sp>
            <p:nvSpPr>
              <p:cNvPr id="48" name="Round Diagonal Corner Rectangle 67">
                <a:extLst>
                  <a:ext uri="{FF2B5EF4-FFF2-40B4-BE49-F238E27FC236}">
                    <a16:creationId xmlns:a16="http://schemas.microsoft.com/office/drawing/2014/main" id="{C5540D07-44E0-4375-9EC0-28A2BAFFD842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2">
                <a:extLst>
                  <a:ext uri="{FF2B5EF4-FFF2-40B4-BE49-F238E27FC236}">
                    <a16:creationId xmlns:a16="http://schemas.microsoft.com/office/drawing/2014/main" id="{AB871E39-56FB-4FDB-A08A-92F5F2A6406F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536B000F-64CE-42F8-A0C9-ECD94538B0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09A9E1F8-AC1E-40D0-B2C8-697C647EA1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AABDF867-E021-4478-8AFE-8E1DDF47B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18">
                  <a:extLst>
                    <a:ext uri="{FF2B5EF4-FFF2-40B4-BE49-F238E27FC236}">
                      <a16:creationId xmlns:a16="http://schemas.microsoft.com/office/drawing/2014/main" id="{F9E7FB2C-652B-46E3-8F41-DE2B35652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19">
                  <a:extLst>
                    <a:ext uri="{FF2B5EF4-FFF2-40B4-BE49-F238E27FC236}">
                      <a16:creationId xmlns:a16="http://schemas.microsoft.com/office/drawing/2014/main" id="{5F17C2A6-4A79-44A2-919C-6BC032BF3D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Rectangle 20">
                  <a:extLst>
                    <a:ext uri="{FF2B5EF4-FFF2-40B4-BE49-F238E27FC236}">
                      <a16:creationId xmlns:a16="http://schemas.microsoft.com/office/drawing/2014/main" id="{71E09E05-8A46-407C-AB17-0DB2A155D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21">
                  <a:extLst>
                    <a:ext uri="{FF2B5EF4-FFF2-40B4-BE49-F238E27FC236}">
                      <a16:creationId xmlns:a16="http://schemas.microsoft.com/office/drawing/2014/main" id="{D9C3737E-E748-492B-ABDF-02F63CA8D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082123B-695A-4FEA-9B3D-EC2B44DB353F}"/>
              </a:ext>
            </a:extLst>
          </p:cNvPr>
          <p:cNvSpPr txBox="1"/>
          <p:nvPr/>
        </p:nvSpPr>
        <p:spPr>
          <a:xfrm>
            <a:off x="7588732" y="3767410"/>
            <a:ext cx="1240746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con súc sắc hai lần.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5" grpId="0"/>
      <p:bldP spid="97" grpId="0"/>
      <p:bldP spid="99" grpId="0"/>
      <p:bldP spid="101" grpId="0"/>
      <p:bldP spid="10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002860" y="3640036"/>
            <a:ext cx="22122428" cy="8457628"/>
            <a:chOff x="1175570" y="3048677"/>
            <a:chExt cx="22124988" cy="7912849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9"/>
              <a:ext cx="22124988" cy="7428097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617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4/64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7096D31-3594-4D42-BECB-7A538175FE47}"/>
                  </a:ext>
                </a:extLst>
              </p:cNvPr>
              <p:cNvSpPr txBox="1"/>
              <p:nvPr/>
            </p:nvSpPr>
            <p:spPr>
              <a:xfrm>
                <a:off x="1040692" y="4759832"/>
                <a:ext cx="21802216" cy="149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xạ thủ cùng bắn vào bia. Kí hiệu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: “Người thứ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bắn trúng”,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7096D31-3594-4D42-BECB-7A538175F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92" y="4759832"/>
                <a:ext cx="21802216" cy="1492524"/>
              </a:xfrm>
              <a:prstGeom prst="rect">
                <a:avLst/>
              </a:prstGeom>
              <a:blipFill>
                <a:blip r:embed="rId2"/>
                <a:stretch>
                  <a:fillRect l="-1147" t="-9796" r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57A4-4156-4082-AC65-D9F9175994E5}"/>
                  </a:ext>
                </a:extLst>
              </p:cNvPr>
              <p:cNvSpPr txBox="1"/>
              <p:nvPr/>
            </p:nvSpPr>
            <p:spPr>
              <a:xfrm>
                <a:off x="1146426" y="6404630"/>
                <a:ext cx="15879416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Hãy biểu diễn các biến cố sau qua các biến cố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57A4-4156-4082-AC65-D9F917599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26" y="6404630"/>
                <a:ext cx="15879416" cy="768031"/>
              </a:xfrm>
              <a:prstGeom prst="rect">
                <a:avLst/>
              </a:prstGeom>
              <a:blipFill>
                <a:blip r:embed="rId3"/>
                <a:stretch>
                  <a:fillRect l="-1536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F4A36D-2452-4D39-9D9E-96E293BFD6B7}"/>
                  </a:ext>
                </a:extLst>
              </p:cNvPr>
              <p:cNvSpPr txBox="1"/>
              <p:nvPr/>
            </p:nvSpPr>
            <p:spPr>
              <a:xfrm>
                <a:off x="3124200" y="7324935"/>
                <a:ext cx="12404034" cy="3249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“Không ai bắn trúng”;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“Cả hai đều bắn trúng”;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đúng một người bắn trúng”;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ít nhất một người bắn trúng”.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F4A36D-2452-4D39-9D9E-96E293BFD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324935"/>
                <a:ext cx="12404034" cy="3249287"/>
              </a:xfrm>
              <a:prstGeom prst="rect">
                <a:avLst/>
              </a:prstGeom>
              <a:blipFill>
                <a:blip r:embed="rId4"/>
                <a:stretch>
                  <a:fillRect t="-4503" b="-7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FD7D59-2647-4B84-B94C-51AD7810474D}"/>
                  </a:ext>
                </a:extLst>
              </p:cNvPr>
              <p:cNvSpPr txBox="1"/>
              <p:nvPr/>
            </p:nvSpPr>
            <p:spPr>
              <a:xfrm>
                <a:off x="1042247" y="10508793"/>
                <a:ext cx="12404034" cy="82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tỏ rằng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xung khắc.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FD7D59-2647-4B84-B94C-51AD78104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47" y="10508793"/>
                <a:ext cx="12404034" cy="827150"/>
              </a:xfrm>
              <a:prstGeom prst="rect">
                <a:avLst/>
              </a:prstGeom>
              <a:blipFill>
                <a:blip r:embed="rId5"/>
                <a:stretch>
                  <a:fillRect l="-2015" t="-10294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8FC0F7E-1369-437A-B07A-C5C5BE06145B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8E4330-9B8A-4148-A3EA-634F5D6E56DC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42" name="Rounded Rectangle 7">
              <a:extLst>
                <a:ext uri="{FF2B5EF4-FFF2-40B4-BE49-F238E27FC236}">
                  <a16:creationId xmlns:a16="http://schemas.microsoft.com/office/drawing/2014/main" id="{0F5032FD-55B1-4DB4-870A-87146A12B27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BA735D-7742-4E74-93E7-3F95396FA64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CC35221-EB0E-4486-96B2-9FDC8DCCE12B}"/>
              </a:ext>
            </a:extLst>
          </p:cNvPr>
          <p:cNvSpPr txBox="1"/>
          <p:nvPr/>
        </p:nvSpPr>
        <p:spPr>
          <a:xfrm>
            <a:off x="916449" y="1602037"/>
            <a:ext cx="8226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12489" y="6424780"/>
            <a:ext cx="22059472" cy="6552804"/>
            <a:chOff x="1270511" y="5867400"/>
            <a:chExt cx="22062025" cy="6375486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10387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52EA9B2-5927-455F-A5CE-FD478785D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3068" y="9801610"/>
                <a:ext cx="5426441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52EA9B2-5927-455F-A5CE-FD478785D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53068" y="9801610"/>
                <a:ext cx="542644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CE58B98-7F35-483C-A527-C6D911056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29914"/>
              </p:ext>
            </p:extLst>
          </p:nvPr>
        </p:nvGraphicFramePr>
        <p:xfrm>
          <a:off x="2053440" y="7120106"/>
          <a:ext cx="66675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63362" imgH="63362" progId="Equation.DSMT4">
                  <p:embed/>
                </p:oleObj>
              </mc:Choice>
              <mc:Fallback>
                <p:oleObj name="Equation" r:id="rId4" imgW="63362" imgH="6336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CE58B98-7F35-483C-A527-C6D911056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440" y="7120106"/>
                        <a:ext cx="66675" cy="6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FCB4A2D3-2574-494D-B3CE-7F7F1EFB9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641" y="11453897"/>
                <a:ext cx="21962966" cy="152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“Cả hai người đều bắn trượt”. Như vậy,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ba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ba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 nhiên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nên B và C xung khắc .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FCB4A2D3-2574-494D-B3CE-7F7F1EFB9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641" y="11453897"/>
                <a:ext cx="21962966" cy="1523687"/>
              </a:xfrm>
              <a:prstGeom prst="rect">
                <a:avLst/>
              </a:prstGeom>
              <a:blipFill>
                <a:blip r:embed="rId6"/>
                <a:stretch>
                  <a:fillRect t="-3200" b="-1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1C31EF7-4800-4F50-ACF0-134890109E0F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1F8D26-276E-49A3-86A6-FE79CA094EB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F225BBD6-21D2-4465-886E-056D83CCDCD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FA14C3-7E34-46B8-AD65-0554BDD7BF0D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29" name="Group 9">
            <a:extLst>
              <a:ext uri="{FF2B5EF4-FFF2-40B4-BE49-F238E27FC236}">
                <a16:creationId xmlns:a16="http://schemas.microsoft.com/office/drawing/2014/main" id="{30B7985D-7107-4B8D-B5CE-39E2A905634C}"/>
              </a:ext>
            </a:extLst>
          </p:cNvPr>
          <p:cNvGrpSpPr/>
          <p:nvPr/>
        </p:nvGrpSpPr>
        <p:grpSpPr>
          <a:xfrm>
            <a:off x="890012" y="3519215"/>
            <a:ext cx="22122428" cy="2442579"/>
            <a:chOff x="1153090" y="3048677"/>
            <a:chExt cx="22124988" cy="2175939"/>
          </a:xfrm>
        </p:grpSpPr>
        <p:sp>
          <p:nvSpPr>
            <p:cNvPr id="30" name="Rounded Rectangle 63">
              <a:extLst>
                <a:ext uri="{FF2B5EF4-FFF2-40B4-BE49-F238E27FC236}">
                  <a16:creationId xmlns:a16="http://schemas.microsoft.com/office/drawing/2014/main" id="{68F84600-219A-44FA-BC37-F580854F8CDE}"/>
                </a:ext>
              </a:extLst>
            </p:cNvPr>
            <p:cNvSpPr/>
            <p:nvPr/>
          </p:nvSpPr>
          <p:spPr>
            <a:xfrm>
              <a:off x="1153090" y="3181786"/>
              <a:ext cx="22124988" cy="2042830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Group 2">
              <a:extLst>
                <a:ext uri="{FF2B5EF4-FFF2-40B4-BE49-F238E27FC236}">
                  <a16:creationId xmlns:a16="http://schemas.microsoft.com/office/drawing/2014/main" id="{560F0FA8-1C67-4381-82DF-3D657D468AB5}"/>
                </a:ext>
              </a:extLst>
            </p:cNvPr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B528FEA0-7C33-4F14-9089-BBD08ABBC60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A8E8AD-E65A-45F2-8B70-95E4D05D53DF}"/>
                  </a:ext>
                </a:extLst>
              </p:cNvPr>
              <p:cNvSpPr txBox="1"/>
              <p:nvPr/>
            </p:nvSpPr>
            <p:spPr>
              <a:xfrm>
                <a:off x="2322306" y="2020360"/>
                <a:ext cx="3982641" cy="617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4/64 SGK</a:t>
                </a:r>
              </a:p>
            </p:txBody>
          </p:sp>
          <p:sp>
            <p:nvSpPr>
              <p:cNvPr id="38" name="Round Diagonal Corner Rectangle 67">
                <a:extLst>
                  <a:ext uri="{FF2B5EF4-FFF2-40B4-BE49-F238E27FC236}">
                    <a16:creationId xmlns:a16="http://schemas.microsoft.com/office/drawing/2014/main" id="{C338DA63-04B7-444E-B86D-4E24EF115F0A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9" name="Group 2">
                <a:extLst>
                  <a:ext uri="{FF2B5EF4-FFF2-40B4-BE49-F238E27FC236}">
                    <a16:creationId xmlns:a16="http://schemas.microsoft.com/office/drawing/2014/main" id="{FFE0D212-F363-4EC0-BDA7-63AC4543B32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0" name="Freeform 15">
                  <a:extLst>
                    <a:ext uri="{FF2B5EF4-FFF2-40B4-BE49-F238E27FC236}">
                      <a16:creationId xmlns:a16="http://schemas.microsoft.com/office/drawing/2014/main" id="{9D7FF3FE-C285-4C21-8947-94E7AB5E1D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16">
                  <a:extLst>
                    <a:ext uri="{FF2B5EF4-FFF2-40B4-BE49-F238E27FC236}">
                      <a16:creationId xmlns:a16="http://schemas.microsoft.com/office/drawing/2014/main" id="{44A660DA-A677-4265-AEF5-3085F22F0D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17">
                  <a:extLst>
                    <a:ext uri="{FF2B5EF4-FFF2-40B4-BE49-F238E27FC236}">
                      <a16:creationId xmlns:a16="http://schemas.microsoft.com/office/drawing/2014/main" id="{57530B16-1E06-499A-AFA3-850B8C974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Rectangle 18">
                  <a:extLst>
                    <a:ext uri="{FF2B5EF4-FFF2-40B4-BE49-F238E27FC236}">
                      <a16:creationId xmlns:a16="http://schemas.microsoft.com/office/drawing/2014/main" id="{933B9FB2-89F8-4A29-A602-A4AF77485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Rectangle 19">
                  <a:extLst>
                    <a:ext uri="{FF2B5EF4-FFF2-40B4-BE49-F238E27FC236}">
                      <a16:creationId xmlns:a16="http://schemas.microsoft.com/office/drawing/2014/main" id="{8B5FE63A-A30B-44F0-BE43-726B2A5D6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Rectangle 20">
                  <a:extLst>
                    <a:ext uri="{FF2B5EF4-FFF2-40B4-BE49-F238E27FC236}">
                      <a16:creationId xmlns:a16="http://schemas.microsoft.com/office/drawing/2014/main" id="{315507D3-B5ED-4BBC-9E7C-1BD1B1EE5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Rectangle 21">
                  <a:extLst>
                    <a:ext uri="{FF2B5EF4-FFF2-40B4-BE49-F238E27FC236}">
                      <a16:creationId xmlns:a16="http://schemas.microsoft.com/office/drawing/2014/main" id="{7F164B05-073D-48B0-99C1-3B5EB483D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A39097-D1FC-4238-8738-0E441BBCF382}"/>
                  </a:ext>
                </a:extLst>
              </p:cNvPr>
              <p:cNvSpPr txBox="1"/>
              <p:nvPr/>
            </p:nvSpPr>
            <p:spPr>
              <a:xfrm>
                <a:off x="6984791" y="4000039"/>
                <a:ext cx="15876090" cy="149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xạ thủ cùng bắn vào bia. Kí hiệu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: “Người thứ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bắn trúng”,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A39097-D1FC-4238-8738-0E441BBCF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1" y="4000039"/>
                <a:ext cx="15876090" cy="1492524"/>
              </a:xfrm>
              <a:prstGeom prst="rect">
                <a:avLst/>
              </a:prstGeom>
              <a:blipFill>
                <a:blip r:embed="rId7"/>
                <a:stretch>
                  <a:fillRect l="-1575" t="-9388" b="-1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4ED1A7A2-B0B8-4A26-A930-42A8B4859F72}"/>
              </a:ext>
            </a:extLst>
          </p:cNvPr>
          <p:cNvSpPr/>
          <p:nvPr/>
        </p:nvSpPr>
        <p:spPr>
          <a:xfrm>
            <a:off x="11867122" y="7251131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1FB947-57A4-4136-9816-68DA4DED42DC}"/>
                  </a:ext>
                </a:extLst>
              </p:cNvPr>
              <p:cNvSpPr txBox="1"/>
              <p:nvPr/>
            </p:nvSpPr>
            <p:spPr>
              <a:xfrm>
                <a:off x="13523208" y="6887897"/>
                <a:ext cx="3352799" cy="778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000" b="1" smtClean="0">
                        <a:latin typeface="Cambria Math" panose="02040503050406030204" pitchFamily="18" charset="0"/>
                      </a:rPr>
                      <m:t> =</m:t>
                    </m:r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bar>
                    <m:r>
                      <a:rPr lang="en-US" sz="4000" b="1" i="1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  <a:endParaRPr lang="en-US" alt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1FB947-57A4-4136-9816-68DA4DED4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208" y="6887897"/>
                <a:ext cx="3352799" cy="778162"/>
              </a:xfrm>
              <a:prstGeom prst="rect">
                <a:avLst/>
              </a:prstGeom>
              <a:blipFill>
                <a:blip r:embed="rId8"/>
                <a:stretch>
                  <a:fillRect t="-6250" r="-54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9359593-1B88-4064-ADB4-D8D6F2533FE7}"/>
                  </a:ext>
                </a:extLst>
              </p:cNvPr>
              <p:cNvSpPr txBox="1"/>
              <p:nvPr/>
            </p:nvSpPr>
            <p:spPr>
              <a:xfrm>
                <a:off x="4648449" y="7050929"/>
                <a:ext cx="691586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0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“Không ai bắn trúng”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9359593-1B88-4064-ADB4-D8D6F253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49" y="7050929"/>
                <a:ext cx="6915865" cy="707886"/>
              </a:xfrm>
              <a:prstGeom prst="rect">
                <a:avLst/>
              </a:prstGeom>
              <a:blipFill>
                <a:blip r:embed="rId9"/>
                <a:stretch>
                  <a:fillRect l="-3175" t="-17241" r="-2028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3EF164-0263-4F2F-B7DD-381A1DC0DA31}"/>
                  </a:ext>
                </a:extLst>
              </p:cNvPr>
              <p:cNvSpPr txBox="1"/>
              <p:nvPr/>
            </p:nvSpPr>
            <p:spPr>
              <a:xfrm>
                <a:off x="13523207" y="7989623"/>
                <a:ext cx="33527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000" b="1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3EF164-0263-4F2F-B7DD-381A1DC0D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207" y="7989623"/>
                <a:ext cx="3352799" cy="707886"/>
              </a:xfrm>
              <a:prstGeom prst="rect">
                <a:avLst/>
              </a:prstGeom>
              <a:blipFill>
                <a:blip r:embed="rId10"/>
                <a:stretch>
                  <a:fillRect t="-18966" r="-3091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row: Right 50">
            <a:extLst>
              <a:ext uri="{FF2B5EF4-FFF2-40B4-BE49-F238E27FC236}">
                <a16:creationId xmlns:a16="http://schemas.microsoft.com/office/drawing/2014/main" id="{868901D7-7CC3-4810-A512-9F4402DE6FB4}"/>
              </a:ext>
            </a:extLst>
          </p:cNvPr>
          <p:cNvSpPr/>
          <p:nvPr/>
        </p:nvSpPr>
        <p:spPr>
          <a:xfrm>
            <a:off x="11959440" y="8316849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ED3A328-76DF-42B5-8A37-FF0469BAD0D3}"/>
                  </a:ext>
                </a:extLst>
              </p:cNvPr>
              <p:cNvSpPr txBox="1"/>
              <p:nvPr/>
            </p:nvSpPr>
            <p:spPr>
              <a:xfrm>
                <a:off x="5139751" y="7932772"/>
                <a:ext cx="672737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“Cả hai đều bắn trúng”</a:t>
                </a:r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ED3A328-76DF-42B5-8A37-FF0469BAD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751" y="7932772"/>
                <a:ext cx="6727371" cy="707886"/>
              </a:xfrm>
              <a:prstGeom prst="rect">
                <a:avLst/>
              </a:prstGeom>
              <a:blipFill>
                <a:blip r:embed="rId11"/>
                <a:stretch>
                  <a:fillRect t="-18966" r="-2717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D562606-DAB4-4C85-A568-5AAD9D6222CE}"/>
                  </a:ext>
                </a:extLst>
              </p:cNvPr>
              <p:cNvSpPr txBox="1"/>
              <p:nvPr/>
            </p:nvSpPr>
            <p:spPr>
              <a:xfrm>
                <a:off x="15980971" y="8815811"/>
                <a:ext cx="6836228" cy="82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∩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0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D562606-DAB4-4C85-A568-5AAD9D622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0971" y="8815811"/>
                <a:ext cx="6836228" cy="8275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row: Right 53">
            <a:extLst>
              <a:ext uri="{FF2B5EF4-FFF2-40B4-BE49-F238E27FC236}">
                <a16:creationId xmlns:a16="http://schemas.microsoft.com/office/drawing/2014/main" id="{EBCF1733-EC05-4DE0-AD1E-1BE39D74E754}"/>
              </a:ext>
            </a:extLst>
          </p:cNvPr>
          <p:cNvSpPr/>
          <p:nvPr/>
        </p:nvSpPr>
        <p:spPr>
          <a:xfrm>
            <a:off x="14890179" y="9108812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F60EDEB-FF7E-4E9C-A392-CB3AD1446DF9}"/>
                  </a:ext>
                </a:extLst>
              </p:cNvPr>
              <p:cNvSpPr txBox="1"/>
              <p:nvPr/>
            </p:nvSpPr>
            <p:spPr>
              <a:xfrm>
                <a:off x="5139751" y="8927123"/>
                <a:ext cx="95032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đúng một người bắn trúng”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F60EDEB-FF7E-4E9C-A392-CB3AD144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751" y="8927123"/>
                <a:ext cx="9503228" cy="707886"/>
              </a:xfrm>
              <a:prstGeom prst="rect">
                <a:avLst/>
              </a:prstGeom>
              <a:blipFill>
                <a:blip r:embed="rId13"/>
                <a:stretch>
                  <a:fillRect t="-17949" b="-3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row: Right 55">
            <a:extLst>
              <a:ext uri="{FF2B5EF4-FFF2-40B4-BE49-F238E27FC236}">
                <a16:creationId xmlns:a16="http://schemas.microsoft.com/office/drawing/2014/main" id="{21E07B86-F933-4D0D-A788-60AC87C0DBB9}"/>
              </a:ext>
            </a:extLst>
          </p:cNvPr>
          <p:cNvSpPr/>
          <p:nvPr/>
        </p:nvSpPr>
        <p:spPr>
          <a:xfrm>
            <a:off x="14922836" y="10107671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E04438-6279-4851-A5B2-E3671D8403AE}"/>
                  </a:ext>
                </a:extLst>
              </p:cNvPr>
              <p:cNvSpPr txBox="1"/>
              <p:nvPr/>
            </p:nvSpPr>
            <p:spPr>
              <a:xfrm>
                <a:off x="5065633" y="9968810"/>
                <a:ext cx="9714759" cy="698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ít nhất một người bắn trúng”.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E04438-6279-4851-A5B2-E3671D84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633" y="9968810"/>
                <a:ext cx="9714759" cy="698653"/>
              </a:xfrm>
              <a:prstGeom prst="rect">
                <a:avLst/>
              </a:prstGeom>
              <a:blipFill>
                <a:blip r:embed="rId14"/>
                <a:stretch>
                  <a:fillRect t="-182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05E967-CC53-4204-B6C0-70B6C1846AA7}"/>
                  </a:ext>
                </a:extLst>
              </p:cNvPr>
              <p:cNvSpPr txBox="1"/>
              <p:nvPr/>
            </p:nvSpPr>
            <p:spPr>
              <a:xfrm>
                <a:off x="986641" y="10537457"/>
                <a:ext cx="12404034" cy="82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tỏ rằng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xung khắc.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05E967-CC53-4204-B6C0-70B6C1846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41" y="10537457"/>
                <a:ext cx="12404034" cy="827150"/>
              </a:xfrm>
              <a:prstGeom prst="rect">
                <a:avLst/>
              </a:prstGeom>
              <a:blipFill>
                <a:blip r:embed="rId15"/>
                <a:stretch>
                  <a:fillRect l="-2015" t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1CC35221-EB0E-4486-96B2-9FDC8DCCE12B}"/>
              </a:ext>
            </a:extLst>
          </p:cNvPr>
          <p:cNvSpPr txBox="1"/>
          <p:nvPr/>
        </p:nvSpPr>
        <p:spPr>
          <a:xfrm>
            <a:off x="916449" y="1602037"/>
            <a:ext cx="8226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/>
      <p:bldP spid="2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  <p:bldP spid="56" grpId="0" animBg="1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5.26|29.289|15.362|12.746|1.619|4.603|7.049|2.549|6.954|5.725|5.692"/>
  <p:tag name="GENSWF_SLIDE_TITLE" val="Sơ đồ tư duy"/>
  <p:tag name="GENSWF_ADVANCE_TIME" val="103.45"/>
  <p:tag name="ISPRING_SLIDE_INDENT_LEVEL" val="0"/>
  <p:tag name="ISPRING_SLIDE_ID_2" val="{AA95C266-AB27-4C41-AE8B-6EDB1C39C8B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2016</TotalTime>
  <Words>1285</Words>
  <Application>Microsoft Office PowerPoint</Application>
  <PresentationFormat>Custom</PresentationFormat>
  <Paragraphs>221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맑은 고딕</vt:lpstr>
      <vt:lpstr>Arial</vt:lpstr>
      <vt:lpstr>Batang</vt:lpstr>
      <vt:lpstr>Calibri</vt:lpstr>
      <vt:lpstr>Calibri Light</vt:lpstr>
      <vt:lpstr>Cambria Math</vt:lpstr>
      <vt:lpstr>Chu Van An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131</cp:revision>
  <dcterms:created xsi:type="dcterms:W3CDTF">2013-08-31T11:42:51Z</dcterms:created>
  <dcterms:modified xsi:type="dcterms:W3CDTF">2021-09-04T14:41:31Z</dcterms:modified>
</cp:coreProperties>
</file>