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8" r:id="rId3"/>
    <p:sldId id="279" r:id="rId4"/>
    <p:sldId id="257" r:id="rId5"/>
    <p:sldId id="258"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76" r:id="rId22"/>
    <p:sldId id="295" r:id="rId23"/>
    <p:sldId id="296" r:id="rId24"/>
    <p:sldId id="297" r:id="rId25"/>
    <p:sldId id="298" r:id="rId26"/>
    <p:sldId id="299" r:id="rId27"/>
    <p:sldId id="300" r:id="rId28"/>
    <p:sldId id="301" r:id="rId29"/>
    <p:sldId id="302" r:id="rId30"/>
    <p:sldId id="303" r:id="rId31"/>
    <p:sldId id="262" r:id="rId32"/>
    <p:sldId id="306" r:id="rId33"/>
  </p:sldIdLst>
  <p:sldSz cx="18288000" cy="10287000"/>
  <p:notesSz cx="6858000" cy="9144000"/>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5D43F4-57E2-4246-9C42-351B10A61E94}">
          <p14:sldIdLst>
            <p14:sldId id="256"/>
            <p14:sldId id="278"/>
            <p14:sldId id="279"/>
            <p14:sldId id="257"/>
            <p14:sldId id="258"/>
            <p14:sldId id="280"/>
            <p14:sldId id="281"/>
            <p14:sldId id="282"/>
            <p14:sldId id="283"/>
            <p14:sldId id="284"/>
            <p14:sldId id="285"/>
            <p14:sldId id="286"/>
            <p14:sldId id="287"/>
            <p14:sldId id="288"/>
            <p14:sldId id="289"/>
            <p14:sldId id="290"/>
            <p14:sldId id="291"/>
            <p14:sldId id="292"/>
            <p14:sldId id="293"/>
            <p14:sldId id="294"/>
            <p14:sldId id="276"/>
            <p14:sldId id="295"/>
            <p14:sldId id="296"/>
            <p14:sldId id="297"/>
            <p14:sldId id="298"/>
            <p14:sldId id="299"/>
            <p14:sldId id="300"/>
            <p14:sldId id="301"/>
            <p14:sldId id="302"/>
            <p14:sldId id="303"/>
            <p14:sldId id="262"/>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svg"/><Relationship Id="rId7" Type="http://schemas.openxmlformats.org/officeDocument/2006/relationships/image" Target="../media/image15.svg"/><Relationship Id="rId12"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4.svg"/><Relationship Id="rId5" Type="http://schemas.openxmlformats.org/officeDocument/2006/relationships/image" Target="../media/image13.svg"/><Relationship Id="rId10" Type="http://schemas.openxmlformats.org/officeDocument/2006/relationships/image" Target="../media/image33.png"/><Relationship Id="rId4" Type="http://schemas.openxmlformats.org/officeDocument/2006/relationships/image" Target="../media/image12.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43.png"/><Relationship Id="rId4" Type="http://schemas.openxmlformats.org/officeDocument/2006/relationships/image" Target="../media/image12.png"/><Relationship Id="rId9"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44.png"/><Relationship Id="rId4" Type="http://schemas.openxmlformats.org/officeDocument/2006/relationships/image" Target="../media/image12.png"/><Relationship Id="rId9"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12" Type="http://schemas.openxmlformats.org/officeDocument/2006/relationships/image" Target="../media/image47.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6.png"/><Relationship Id="rId5" Type="http://schemas.openxmlformats.org/officeDocument/2006/relationships/image" Target="../media/image13.svg"/><Relationship Id="rId10" Type="http://schemas.openxmlformats.org/officeDocument/2006/relationships/image" Target="../media/image45.png"/><Relationship Id="rId4" Type="http://schemas.openxmlformats.org/officeDocument/2006/relationships/image" Target="../media/image12.png"/><Relationship Id="rId9" Type="http://schemas.openxmlformats.org/officeDocument/2006/relationships/image" Target="../media/image34.sv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9.svg"/><Relationship Id="rId5" Type="http://schemas.openxmlformats.org/officeDocument/2006/relationships/image" Target="../media/image13.svg"/><Relationship Id="rId10" Type="http://schemas.openxmlformats.org/officeDocument/2006/relationships/image" Target="../media/image48.png"/><Relationship Id="rId4" Type="http://schemas.openxmlformats.org/officeDocument/2006/relationships/image" Target="../media/image12.png"/><Relationship Id="rId9" Type="http://schemas.openxmlformats.org/officeDocument/2006/relationships/image" Target="../media/image34.sv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50.png"/><Relationship Id="rId4" Type="http://schemas.openxmlformats.org/officeDocument/2006/relationships/image" Target="../media/image12.png"/><Relationship Id="rId9" Type="http://schemas.openxmlformats.org/officeDocument/2006/relationships/image" Target="../media/image34.sv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13.svg"/><Relationship Id="rId10" Type="http://schemas.openxmlformats.org/officeDocument/2006/relationships/image" Target="../media/image51.png"/><Relationship Id="rId4" Type="http://schemas.openxmlformats.org/officeDocument/2006/relationships/image" Target="../media/image12.png"/><Relationship Id="rId9" Type="http://schemas.openxmlformats.org/officeDocument/2006/relationships/image" Target="../media/image34.sv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sv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4.svg"/></Relationships>
</file>

<file path=ppt/slides/_rels/slide2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13.svg"/><Relationship Id="rId10" Type="http://schemas.openxmlformats.org/officeDocument/2006/relationships/image" Target="../media/image57.png"/><Relationship Id="rId4" Type="http://schemas.openxmlformats.org/officeDocument/2006/relationships/image" Target="../media/image12.png"/><Relationship Id="rId9" Type="http://schemas.openxmlformats.org/officeDocument/2006/relationships/image" Target="../media/image34.sv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60.png"/><Relationship Id="rId5" Type="http://schemas.openxmlformats.org/officeDocument/2006/relationships/image" Target="../media/image13.svg"/><Relationship Id="rId10" Type="http://schemas.openxmlformats.org/officeDocument/2006/relationships/image" Target="../media/image59.png"/><Relationship Id="rId4" Type="http://schemas.openxmlformats.org/officeDocument/2006/relationships/image" Target="../media/image12.png"/><Relationship Id="rId9" Type="http://schemas.openxmlformats.org/officeDocument/2006/relationships/image" Target="../media/image34.sv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62.svg"/><Relationship Id="rId5" Type="http://schemas.openxmlformats.org/officeDocument/2006/relationships/image" Target="../media/image13.svg"/><Relationship Id="rId10" Type="http://schemas.openxmlformats.org/officeDocument/2006/relationships/image" Target="../media/image61.png"/><Relationship Id="rId4" Type="http://schemas.openxmlformats.org/officeDocument/2006/relationships/image" Target="../media/image12.png"/><Relationship Id="rId9" Type="http://schemas.openxmlformats.org/officeDocument/2006/relationships/image" Target="../media/image34.sv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0.png"/><Relationship Id="rId3" Type="http://schemas.openxmlformats.org/officeDocument/2006/relationships/image" Target="../media/image9.svg"/><Relationship Id="rId7" Type="http://schemas.openxmlformats.org/officeDocument/2006/relationships/image" Target="../media/image15.sv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64.png"/><Relationship Id="rId5" Type="http://schemas.openxmlformats.org/officeDocument/2006/relationships/image" Target="../media/image13.svg"/><Relationship Id="rId10" Type="http://schemas.openxmlformats.org/officeDocument/2006/relationships/image" Target="../media/image63.png"/><Relationship Id="rId4" Type="http://schemas.openxmlformats.org/officeDocument/2006/relationships/image" Target="../media/image12.png"/><Relationship Id="rId9" Type="http://schemas.openxmlformats.org/officeDocument/2006/relationships/image" Target="../media/image34.svg"/><Relationship Id="rId1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4.sv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4.sv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4.sv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7.svg"/><Relationship Id="rId5" Type="http://schemas.openxmlformats.org/officeDocument/2006/relationships/image" Target="../media/image13.svg"/><Relationship Id="rId10"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34.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3.svg"/><Relationship Id="rId5" Type="http://schemas.openxmlformats.org/officeDocument/2006/relationships/image" Target="../media/image11.sv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15.svg"/></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4.svg"/></Relationships>
</file>

<file path=ppt/slides/_rels/slide3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9.svg"/><Relationship Id="rId7" Type="http://schemas.openxmlformats.org/officeDocument/2006/relationships/image" Target="../media/image15.svg"/><Relationship Id="rId12"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6.svg"/><Relationship Id="rId5" Type="http://schemas.openxmlformats.org/officeDocument/2006/relationships/image" Target="../media/image13.svg"/><Relationship Id="rId10"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D9D9"/>
        </a:solidFill>
        <a:effectLst/>
      </p:bgPr>
    </p:bg>
    <p:spTree>
      <p:nvGrpSpPr>
        <p:cNvPr id="1" name=""/>
        <p:cNvGrpSpPr/>
        <p:nvPr/>
      </p:nvGrpSpPr>
      <p:grpSpPr>
        <a:xfrm>
          <a:off x="0" y="0"/>
          <a:ext cx="0" cy="0"/>
          <a:chOff x="0" y="0"/>
          <a:chExt cx="0" cy="0"/>
        </a:xfrm>
      </p:grpSpPr>
      <p:sp>
        <p:nvSpPr>
          <p:cNvPr id="2" name="AutoShape 2"/>
          <p:cNvSpPr/>
          <p:nvPr/>
        </p:nvSpPr>
        <p:spPr>
          <a:xfrm rot="-10800000">
            <a:off x="0" y="5133975"/>
            <a:ext cx="18288000"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2470807" y="2255828"/>
            <a:ext cx="13346385" cy="5775345"/>
            <a:chOff x="0" y="0"/>
            <a:chExt cx="17795180" cy="7700460"/>
          </a:xfrm>
        </p:grpSpPr>
        <p:grpSp>
          <p:nvGrpSpPr>
            <p:cNvPr id="4" name="Group 4"/>
            <p:cNvGrpSpPr/>
            <p:nvPr/>
          </p:nvGrpSpPr>
          <p:grpSpPr>
            <a:xfrm>
              <a:off x="209354" y="868611"/>
              <a:ext cx="17340022" cy="6616769"/>
              <a:chOff x="0" y="0"/>
              <a:chExt cx="4117034" cy="1571017"/>
            </a:xfrm>
          </p:grpSpPr>
          <p:sp>
            <p:nvSpPr>
              <p:cNvPr id="5" name="Freeform 5"/>
              <p:cNvSpPr/>
              <p:nvPr/>
            </p:nvSpPr>
            <p:spPr>
              <a:xfrm>
                <a:off x="0" y="0"/>
                <a:ext cx="4117034" cy="1571017"/>
              </a:xfrm>
              <a:custGeom>
                <a:avLst/>
                <a:gdLst/>
                <a:ahLst/>
                <a:cxnLst/>
                <a:rect l="l" t="t" r="r" b="b"/>
                <a:pathLst>
                  <a:path w="4117034" h="1571017">
                    <a:moveTo>
                      <a:pt x="0" y="0"/>
                    </a:moveTo>
                    <a:lnTo>
                      <a:pt x="4117034" y="0"/>
                    </a:lnTo>
                    <a:lnTo>
                      <a:pt x="4117034" y="1571017"/>
                    </a:lnTo>
                    <a:lnTo>
                      <a:pt x="0" y="1571017"/>
                    </a:lnTo>
                    <a:close/>
                  </a:path>
                </a:pathLst>
              </a:custGeom>
              <a:solidFill>
                <a:srgbClr val="FFEDD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795180" cy="7700460"/>
            </a:xfrm>
            <a:prstGeom prst="rect">
              <a:avLst/>
            </a:prstGeom>
          </p:spPr>
        </p:pic>
      </p:grpSp>
      <p:sp>
        <p:nvSpPr>
          <p:cNvPr id="7" name="TextBox 7"/>
          <p:cNvSpPr txBox="1"/>
          <p:nvPr/>
        </p:nvSpPr>
        <p:spPr>
          <a:xfrm>
            <a:off x="3427639" y="4381500"/>
            <a:ext cx="11479483" cy="2598917"/>
          </a:xfrm>
          <a:prstGeom prst="rect">
            <a:avLst/>
          </a:prstGeom>
        </p:spPr>
        <p:txBody>
          <a:bodyPr wrap="square" lIns="0" tIns="0" rIns="0" bIns="0" rtlCol="0" anchor="t">
            <a:spAutoFit/>
          </a:bodyPr>
          <a:lstStyle/>
          <a:p>
            <a:pPr algn="ctr">
              <a:lnSpc>
                <a:spcPct val="150000"/>
              </a:lnSpc>
            </a:pPr>
            <a:r>
              <a:rPr lang="en-US" sz="6000" b="1">
                <a:solidFill>
                  <a:srgbClr val="101010"/>
                </a:solidFill>
                <a:latin typeface="Arial" panose="020B0604020202020204" pitchFamily="34" charset="0"/>
                <a:cs typeface="Arial" panose="020B0604020202020204" pitchFamily="34" charset="0"/>
              </a:rPr>
              <a:t>CHÀO MỪNG CÁC EM ĐẾN VỚI BÀI GIẢNG MÔN TIN HỌC!</a:t>
            </a:r>
          </a:p>
        </p:txBody>
      </p:sp>
      <p:sp>
        <p:nvSpPr>
          <p:cNvPr id="11" name="AutoShape 11"/>
          <p:cNvSpPr/>
          <p:nvPr/>
        </p:nvSpPr>
        <p:spPr>
          <a:xfrm rot="5400000">
            <a:off x="-4105275" y="5133975"/>
            <a:ext cx="10287000" cy="0"/>
          </a:xfrm>
          <a:prstGeom prst="line">
            <a:avLst/>
          </a:prstGeom>
          <a:ln w="19050" cap="rnd">
            <a:solidFill>
              <a:srgbClr val="000000"/>
            </a:solidFill>
            <a:prstDash val="solid"/>
            <a:headEnd type="none" w="sm" len="sm"/>
            <a:tailEnd type="none" w="sm" len="sm"/>
          </a:ln>
        </p:spPr>
      </p:sp>
      <p:sp>
        <p:nvSpPr>
          <p:cNvPr id="12" name="AutoShape 12"/>
          <p:cNvSpPr/>
          <p:nvPr/>
        </p:nvSpPr>
        <p:spPr>
          <a:xfrm rot="5400000">
            <a:off x="12125325" y="5133975"/>
            <a:ext cx="10287000" cy="0"/>
          </a:xfrm>
          <a:prstGeom prst="line">
            <a:avLst/>
          </a:prstGeom>
          <a:ln w="19050" cap="rnd">
            <a:solidFill>
              <a:srgbClr val="000000"/>
            </a:solidFill>
            <a:prstDash val="solid"/>
            <a:headEnd type="none" w="sm" len="sm"/>
            <a:tailEnd type="none" w="sm" len="sm"/>
          </a:ln>
        </p:spPr>
      </p:sp>
      <p:pic>
        <p:nvPicPr>
          <p:cNvPr id="13" name="Picture 8">
            <a:extLst>
              <a:ext uri="{FF2B5EF4-FFF2-40B4-BE49-F238E27FC236}">
                <a16:creationId xmlns:a16="http://schemas.microsoft.com/office/drawing/2014/main" id="{2CD25F27-78B9-D241-7000-28CEAAF2C8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424" y="6472912"/>
            <a:ext cx="3699164" cy="3623640"/>
          </a:xfrm>
          <a:prstGeom prst="rect">
            <a:avLst/>
          </a:prstGeom>
        </p:spPr>
      </p:pic>
      <p:pic>
        <p:nvPicPr>
          <p:cNvPr id="14" name="Picture 3">
            <a:extLst>
              <a:ext uri="{FF2B5EF4-FFF2-40B4-BE49-F238E27FC236}">
                <a16:creationId xmlns:a16="http://schemas.microsoft.com/office/drawing/2014/main" id="{5267E575-72BC-1C4B-6516-9E5010A331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0" y="286270"/>
            <a:ext cx="4794989" cy="2583301"/>
          </a:xfrm>
          <a:prstGeom prst="rect">
            <a:avLst/>
          </a:prstGeom>
        </p:spPr>
      </p:pic>
      <p:pic>
        <p:nvPicPr>
          <p:cNvPr id="15" name="Picture 6">
            <a:extLst>
              <a:ext uri="{FF2B5EF4-FFF2-40B4-BE49-F238E27FC236}">
                <a16:creationId xmlns:a16="http://schemas.microsoft.com/office/drawing/2014/main" id="{A4F753C4-77CE-55F3-D954-9D2BAD977181}"/>
              </a:ext>
            </a:extLst>
          </p:cNvPr>
          <p:cNvPicPr>
            <a:picLocks noChangeAspect="1"/>
          </p:cNvPicPr>
          <p:nvPr/>
        </p:nvPicPr>
        <p:blipFill>
          <a:blip r:embed="rId8"/>
          <a:srcRect/>
          <a:stretch>
            <a:fillRect/>
          </a:stretch>
        </p:blipFill>
        <p:spPr>
          <a:xfrm>
            <a:off x="14841090" y="5633438"/>
            <a:ext cx="3320486" cy="46440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6" name="Picture 4">
            <a:extLst>
              <a:ext uri="{FF2B5EF4-FFF2-40B4-BE49-F238E27FC236}">
                <a16:creationId xmlns:a16="http://schemas.microsoft.com/office/drawing/2014/main" id="{E057A230-7C40-912D-BE43-DB563224417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93488">
            <a:off x="674633" y="39714"/>
            <a:ext cx="13246557" cy="10709580"/>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2034924" y="2846044"/>
            <a:ext cx="10214747" cy="459491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Các loại máy tính cần phải cài đặt hệ điều hành thì mới sử dụng được.</a:t>
            </a:r>
          </a:p>
          <a:p>
            <a:pPr marL="571500" indent="-571500">
              <a:lnSpc>
                <a:spcPct val="150000"/>
              </a:lnSpc>
              <a:buFont typeface="Wingdings" panose="05000000000000000000" pitchFamily="2" charset="2"/>
              <a:buChar char="§"/>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Hệ điều hành phải được cài đặt trước, sau đó mới có thể cài đặt và chạy các phần mềm máy tính khác.</a:t>
            </a:r>
          </a:p>
        </p:txBody>
      </p:sp>
      <p:sp>
        <p:nvSpPr>
          <p:cNvPr id="9" name="TextBox 8">
            <a:extLst>
              <a:ext uri="{FF2B5EF4-FFF2-40B4-BE49-F238E27FC236}">
                <a16:creationId xmlns:a16="http://schemas.microsoft.com/office/drawing/2014/main" id="{8C528152-8E20-DBE4-41E9-E96F72854315}"/>
              </a:ext>
            </a:extLst>
          </p:cNvPr>
          <p:cNvSpPr txBox="1"/>
          <p:nvPr/>
        </p:nvSpPr>
        <p:spPr>
          <a:xfrm>
            <a:off x="10210800" y="7883735"/>
            <a:ext cx="2514600" cy="1015663"/>
          </a:xfrm>
          <a:prstGeom prst="rect">
            <a:avLst/>
          </a:prstGeom>
          <a:noFill/>
        </p:spPr>
        <p:txBody>
          <a:bodyPr wrap="square" rtlCol="0">
            <a:spAutoFit/>
          </a:bodyPr>
          <a:lstStyle/>
          <a:p>
            <a:r>
              <a:rPr lang="en-US" sz="6000" b="1">
                <a:latin typeface="Arial" panose="020B0604020202020204" pitchFamily="34" charset="0"/>
                <a:cs typeface="Arial" panose="020B0604020202020204" pitchFamily="34" charset="0"/>
              </a:rPr>
              <a:t>Lưu ý</a:t>
            </a: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486" y="8373700"/>
            <a:ext cx="2147192" cy="2057400"/>
          </a:xfrm>
          <a:prstGeom prst="rect">
            <a:avLst/>
          </a:prstGeom>
        </p:spPr>
      </p:pic>
      <p:pic>
        <p:nvPicPr>
          <p:cNvPr id="10" name="Picture 5">
            <a:extLst>
              <a:ext uri="{FF2B5EF4-FFF2-40B4-BE49-F238E27FC236}">
                <a16:creationId xmlns:a16="http://schemas.microsoft.com/office/drawing/2014/main" id="{25DCF0B7-5B6B-7ACF-8C9B-E47E12F289A0}"/>
              </a:ext>
            </a:extLst>
          </p:cNvPr>
          <p:cNvPicPr>
            <a:picLocks noChangeAspect="1"/>
          </p:cNvPicPr>
          <p:nvPr/>
        </p:nvPicPr>
        <p:blipFill>
          <a:blip r:embed="rId12"/>
          <a:srcRect/>
          <a:stretch>
            <a:fillRect/>
          </a:stretch>
        </p:blipFill>
        <p:spPr>
          <a:xfrm>
            <a:off x="12939457" y="4587889"/>
            <a:ext cx="2863058" cy="5339035"/>
          </a:xfrm>
          <a:prstGeom prst="rect">
            <a:avLst/>
          </a:prstGeom>
        </p:spPr>
      </p:pic>
    </p:spTree>
    <p:extLst>
      <p:ext uri="{BB962C8B-B14F-4D97-AF65-F5344CB8AC3E}">
        <p14:creationId xmlns:p14="http://schemas.microsoft.com/office/powerpoint/2010/main" val="5020699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573536" y="1834210"/>
            <a:ext cx="4641042" cy="997508"/>
          </a:xfrm>
          <a:prstGeom prst="wedgeRoundRectCallout">
            <a:avLst>
              <a:gd name="adj1" fmla="val -86941"/>
              <a:gd name="adj2" fmla="val -116670"/>
              <a:gd name="adj3" fmla="val 16667"/>
            </a:avLst>
          </a:prstGeom>
          <a:solidFill>
            <a:schemeClr val="accent1">
              <a:lumMod val="40000"/>
              <a:lumOff val="6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nSpc>
                <a:spcPct val="150000"/>
              </a:lnSpc>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Thảo luận nhóm</a:t>
            </a:r>
            <a:endParaRPr lang="vi-VN" sz="40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86" y="8373700"/>
            <a:ext cx="2147192" cy="2057400"/>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428919" y="3585354"/>
            <a:ext cx="8341868" cy="5518242"/>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Nhóm 1: </a:t>
            </a:r>
            <a:r>
              <a:rPr lang="en-US" sz="4000" i="1">
                <a:solidFill>
                  <a:srgbClr val="FF0000"/>
                </a:solidFill>
                <a:latin typeface="Arial" panose="020B0604020202020204" pitchFamily="34" charset="0"/>
                <a:cs typeface="Arial" panose="020B0604020202020204" pitchFamily="34" charset="0"/>
              </a:rPr>
              <a:t>Quan sát ví dụ 1, hình 2:</a:t>
            </a:r>
          </a:p>
          <a:p>
            <a:pPr>
              <a:lnSpc>
                <a:spcPct val="150000"/>
              </a:lnSpc>
            </a:pPr>
            <a:r>
              <a:rPr lang="vi-VN" sz="4000">
                <a:latin typeface="Arial" panose="020B0604020202020204" pitchFamily="34" charset="0"/>
                <a:cs typeface="Arial" panose="020B0604020202020204" pitchFamily="34" charset="0"/>
              </a:rPr>
              <a:t>Hình 2 cho biết máy tính gồm những thiết bị gì? Phần mềm nào cung cấp thông tin này cho người dùng? Ví dụ 1 thể hiện chức năng nào của hệ điều hành?</a:t>
            </a:r>
            <a:endParaRPr lang="en-US" sz="400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9C5E4E5-8A7F-EA55-53F2-85AC46781DEE}"/>
              </a:ext>
            </a:extLst>
          </p:cNvPr>
          <p:cNvPicPr>
            <a:picLocks noChangeAspect="1"/>
          </p:cNvPicPr>
          <p:nvPr/>
        </p:nvPicPr>
        <p:blipFill>
          <a:blip r:embed="rId10"/>
          <a:stretch>
            <a:fillRect/>
          </a:stretch>
        </p:blipFill>
        <p:spPr>
          <a:xfrm>
            <a:off x="9683378" y="2669376"/>
            <a:ext cx="6998833" cy="6604959"/>
          </a:xfrm>
          <a:prstGeom prst="rect">
            <a:avLst/>
          </a:prstGeom>
        </p:spPr>
      </p:pic>
    </p:spTree>
    <p:extLst>
      <p:ext uri="{BB962C8B-B14F-4D97-AF65-F5344CB8AC3E}">
        <p14:creationId xmlns:p14="http://schemas.microsoft.com/office/powerpoint/2010/main" val="9074558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573536" y="1834210"/>
            <a:ext cx="4641042" cy="997508"/>
          </a:xfrm>
          <a:prstGeom prst="wedgeRoundRectCallout">
            <a:avLst>
              <a:gd name="adj1" fmla="val -86941"/>
              <a:gd name="adj2" fmla="val -116670"/>
              <a:gd name="adj3" fmla="val 16667"/>
            </a:avLst>
          </a:prstGeom>
          <a:solidFill>
            <a:schemeClr val="accent1">
              <a:lumMod val="40000"/>
              <a:lumOff val="6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nSpc>
                <a:spcPct val="150000"/>
              </a:lnSpc>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Thảo luận nhóm</a:t>
            </a:r>
            <a:endParaRPr lang="vi-VN" sz="40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341510" y="3302637"/>
            <a:ext cx="15498690" cy="3671583"/>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Nhóm 2: </a:t>
            </a:r>
            <a:r>
              <a:rPr lang="en-US" sz="4000" i="1">
                <a:solidFill>
                  <a:srgbClr val="FF0000"/>
                </a:solidFill>
                <a:latin typeface="Arial" panose="020B0604020202020204" pitchFamily="34" charset="0"/>
                <a:cs typeface="Arial" panose="020B0604020202020204" pitchFamily="34" charset="0"/>
              </a:rPr>
              <a:t>Quan sát ví dụ 2, hình 3:</a:t>
            </a:r>
          </a:p>
          <a:p>
            <a:pPr>
              <a:lnSpc>
                <a:spcPct val="150000"/>
              </a:lnSpc>
            </a:pPr>
            <a:r>
              <a:rPr lang="vi-VN" sz="4000">
                <a:latin typeface="Arial" panose="020B0604020202020204" pitchFamily="34" charset="0"/>
                <a:cs typeface="Arial" panose="020B0604020202020204" pitchFamily="34" charset="0"/>
              </a:rPr>
              <a:t>Làm thế nào để ngắt nguồn điện với máy tính? Em có cần tác động trực tiếp với nút nguồn hay chỉ cần điều khiển thông qua hệ điều hành? Ví dụ 2 thể hiện chức năng nào của hệ điều hành?</a:t>
            </a:r>
            <a:endParaRPr lang="en-US" sz="40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D1B94E3-D5F1-535D-54C3-D74D34690E8F}"/>
              </a:ext>
            </a:extLst>
          </p:cNvPr>
          <p:cNvPicPr>
            <a:picLocks noChangeAspect="1"/>
          </p:cNvPicPr>
          <p:nvPr/>
        </p:nvPicPr>
        <p:blipFill>
          <a:blip r:embed="rId10"/>
          <a:stretch>
            <a:fillRect/>
          </a:stretch>
        </p:blipFill>
        <p:spPr>
          <a:xfrm>
            <a:off x="5564351" y="7258891"/>
            <a:ext cx="6680134" cy="2512711"/>
          </a:xfrm>
          <a:prstGeom prst="rect">
            <a:avLst/>
          </a:prstGeom>
        </p:spPr>
      </p:pic>
    </p:spTree>
    <p:extLst>
      <p:ext uri="{BB962C8B-B14F-4D97-AF65-F5344CB8AC3E}">
        <p14:creationId xmlns:p14="http://schemas.microsoft.com/office/powerpoint/2010/main" val="25751105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573536" y="1834210"/>
            <a:ext cx="4641042" cy="997508"/>
          </a:xfrm>
          <a:prstGeom prst="wedgeRoundRectCallout">
            <a:avLst>
              <a:gd name="adj1" fmla="val -86941"/>
              <a:gd name="adj2" fmla="val -116670"/>
              <a:gd name="adj3" fmla="val 16667"/>
            </a:avLst>
          </a:prstGeom>
          <a:solidFill>
            <a:schemeClr val="accent1">
              <a:lumMod val="40000"/>
              <a:lumOff val="6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nSpc>
                <a:spcPct val="150000"/>
              </a:lnSpc>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Thảo luận nhóm</a:t>
            </a:r>
            <a:endParaRPr lang="vi-VN" sz="40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pic>
        <p:nvPicPr>
          <p:cNvPr id="10" name="Picture 9">
            <a:extLst>
              <a:ext uri="{FF2B5EF4-FFF2-40B4-BE49-F238E27FC236}">
                <a16:creationId xmlns:a16="http://schemas.microsoft.com/office/drawing/2014/main" id="{90A2AF89-FC83-8078-6E04-BFC3016AA38E}"/>
              </a:ext>
            </a:extLst>
          </p:cNvPr>
          <p:cNvPicPr>
            <a:picLocks noChangeAspect="1"/>
          </p:cNvPicPr>
          <p:nvPr/>
        </p:nvPicPr>
        <p:blipFill rotWithShape="1">
          <a:blip r:embed="rId10"/>
          <a:srcRect l="3687" r="3550" b="4312"/>
          <a:stretch/>
        </p:blipFill>
        <p:spPr>
          <a:xfrm>
            <a:off x="6155941" y="1651168"/>
            <a:ext cx="10744200" cy="5440949"/>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759396" y="3333810"/>
            <a:ext cx="8793090" cy="6441572"/>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Nhóm 3: </a:t>
            </a:r>
            <a:r>
              <a:rPr lang="en-US" sz="4000" i="1">
                <a:solidFill>
                  <a:srgbClr val="FF0000"/>
                </a:solidFill>
                <a:latin typeface="Arial" panose="020B0604020202020204" pitchFamily="34" charset="0"/>
                <a:cs typeface="Arial" panose="020B0604020202020204" pitchFamily="34" charset="0"/>
              </a:rPr>
              <a:t>Quan sát ví dụ 3, hình 4:</a:t>
            </a:r>
          </a:p>
          <a:p>
            <a:pPr>
              <a:lnSpc>
                <a:spcPct val="150000"/>
              </a:lnSpc>
            </a:pPr>
            <a:r>
              <a:rPr lang="vi-VN" sz="4000">
                <a:latin typeface="Arial" panose="020B0604020202020204" pitchFamily="34" charset="0"/>
                <a:cs typeface="Arial" panose="020B0604020202020204" pitchFamily="34" charset="0"/>
              </a:rPr>
              <a:t>Hình 4 cho biết có những phần mềm nào đang chạy trên máy tính? Phần mềm nào cung cấp những thông tin này? Làm thế nào để đóng một tiến trình đang chạy? Ví dụ 3 thể hiện chức năng nào của hệ điều hành?</a:t>
            </a:r>
            <a:endParaRPr lang="en-US" sz="4000">
              <a:latin typeface="Arial" panose="020B0604020202020204" pitchFamily="34" charset="0"/>
              <a:cs typeface="Arial" panose="020B0604020202020204" pitchFamily="34" charset="0"/>
            </a:endParaRPr>
          </a:p>
        </p:txBody>
      </p:sp>
      <p:pic>
        <p:nvPicPr>
          <p:cNvPr id="11" name="Picture 13">
            <a:extLst>
              <a:ext uri="{FF2B5EF4-FFF2-40B4-BE49-F238E27FC236}">
                <a16:creationId xmlns:a16="http://schemas.microsoft.com/office/drawing/2014/main" id="{20F364C0-B6CC-F9DB-86A2-C4FD7AB810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345966" y="7360933"/>
            <a:ext cx="3582615" cy="3130310"/>
          </a:xfrm>
          <a:prstGeom prst="rect">
            <a:avLst/>
          </a:prstGeom>
        </p:spPr>
      </p:pic>
    </p:spTree>
    <p:extLst>
      <p:ext uri="{BB962C8B-B14F-4D97-AF65-F5344CB8AC3E}">
        <p14:creationId xmlns:p14="http://schemas.microsoft.com/office/powerpoint/2010/main" val="1887276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573536" y="1834210"/>
            <a:ext cx="4641042" cy="997508"/>
          </a:xfrm>
          <a:prstGeom prst="wedgeRoundRectCallout">
            <a:avLst>
              <a:gd name="adj1" fmla="val -86941"/>
              <a:gd name="adj2" fmla="val -116670"/>
              <a:gd name="adj3" fmla="val 16667"/>
            </a:avLst>
          </a:prstGeom>
          <a:solidFill>
            <a:schemeClr val="accent1">
              <a:lumMod val="40000"/>
              <a:lumOff val="6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nSpc>
                <a:spcPct val="150000"/>
              </a:lnSpc>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Thảo luận nhóm</a:t>
            </a:r>
            <a:endParaRPr lang="vi-VN" sz="40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378297" y="3088324"/>
            <a:ext cx="15240000" cy="4594912"/>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Nhóm 4: </a:t>
            </a:r>
            <a:r>
              <a:rPr lang="en-US" sz="4000" i="1">
                <a:solidFill>
                  <a:srgbClr val="FF0000"/>
                </a:solidFill>
                <a:latin typeface="Arial" panose="020B0604020202020204" pitchFamily="34" charset="0"/>
                <a:cs typeface="Arial" panose="020B0604020202020204" pitchFamily="34" charset="0"/>
              </a:rPr>
              <a:t>Đọc</a:t>
            </a:r>
            <a:r>
              <a:rPr lang="en-US" sz="4000" b="1" i="1">
                <a:solidFill>
                  <a:srgbClr val="FF0000"/>
                </a:solidFill>
                <a:latin typeface="Arial" panose="020B0604020202020204" pitchFamily="34" charset="0"/>
                <a:cs typeface="Arial" panose="020B0604020202020204" pitchFamily="34" charset="0"/>
              </a:rPr>
              <a:t> </a:t>
            </a:r>
            <a:r>
              <a:rPr lang="en-US" sz="4000" i="1">
                <a:solidFill>
                  <a:srgbClr val="FF0000"/>
                </a:solidFill>
                <a:latin typeface="Arial" panose="020B0604020202020204" pitchFamily="34" charset="0"/>
                <a:cs typeface="Arial" panose="020B0604020202020204" pitchFamily="34" charset="0"/>
              </a:rPr>
              <a:t>ví dụ 4:</a:t>
            </a:r>
          </a:p>
          <a:p>
            <a:pPr>
              <a:lnSpc>
                <a:spcPct val="150000"/>
              </a:lnSpc>
            </a:pPr>
            <a:r>
              <a:rPr lang="vi-VN" sz="4000">
                <a:latin typeface="Arial" panose="020B0604020202020204" pitchFamily="34" charset="0"/>
                <a:cs typeface="Arial" panose="020B0604020202020204" pitchFamily="34" charset="0"/>
              </a:rPr>
              <a:t>Máy tính ở phòng thực hành tin học có nhiều người dùng. Theo em, mỗi học sinh nên hay không nên sử dụng tài khoản riêng để học tập trên máy tính ở phòng thực hành tin học? Tại sao? Ví dụ 4 thể hiện chức năng nào của hệ điều hành?</a:t>
            </a:r>
            <a:endParaRPr lang="en-US" sz="4000">
              <a:latin typeface="Arial" panose="020B0604020202020204" pitchFamily="34" charset="0"/>
              <a:cs typeface="Arial" panose="020B0604020202020204" pitchFamily="34" charset="0"/>
            </a:endParaRPr>
          </a:p>
        </p:txBody>
      </p:sp>
      <p:pic>
        <p:nvPicPr>
          <p:cNvPr id="6" name="Picture 15">
            <a:extLst>
              <a:ext uri="{FF2B5EF4-FFF2-40B4-BE49-F238E27FC236}">
                <a16:creationId xmlns:a16="http://schemas.microsoft.com/office/drawing/2014/main" id="{37F5491E-580D-E9DE-41DD-165B1E948E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214578" y="7733411"/>
            <a:ext cx="7315200" cy="3008376"/>
          </a:xfrm>
          <a:prstGeom prst="rect">
            <a:avLst/>
          </a:prstGeom>
        </p:spPr>
      </p:pic>
    </p:spTree>
    <p:extLst>
      <p:ext uri="{BB962C8B-B14F-4D97-AF65-F5344CB8AC3E}">
        <p14:creationId xmlns:p14="http://schemas.microsoft.com/office/powerpoint/2010/main" val="32055255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409701" y="1741167"/>
            <a:ext cx="15240000" cy="4594912"/>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Nhóm 5: </a:t>
            </a:r>
            <a:r>
              <a:rPr lang="en-US" sz="4000" i="1">
                <a:solidFill>
                  <a:srgbClr val="FF0000"/>
                </a:solidFill>
                <a:latin typeface="Arial" panose="020B0604020202020204" pitchFamily="34" charset="0"/>
                <a:cs typeface="Arial" panose="020B0604020202020204" pitchFamily="34" charset="0"/>
              </a:rPr>
              <a:t>Quan sát ví dụ 5, hình 5:</a:t>
            </a:r>
          </a:p>
          <a:p>
            <a:pPr>
              <a:lnSpc>
                <a:spcPct val="150000"/>
              </a:lnSpc>
            </a:pPr>
            <a:r>
              <a:rPr lang="vi-VN" sz="4000">
                <a:latin typeface="Arial" panose="020B0604020202020204" pitchFamily="34" charset="0"/>
                <a:cs typeface="Arial" panose="020B0604020202020204" pitchFamily="34" charset="0"/>
              </a:rPr>
              <a:t>Hình 5 cho biết có những thư mục, tệp nào trên ổ đĩa D? Phần mềm nào cung cấp những thông tin này? File Explorer là một thành phần của phần mềm nào? Ví dụ 5 thể hiện chức năng nào của hệ điều hành?</a:t>
            </a:r>
            <a:endParaRPr lang="en-US" sz="400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14008FD-DFF3-1E71-3413-405139C4CBD4}"/>
              </a:ext>
            </a:extLst>
          </p:cNvPr>
          <p:cNvPicPr>
            <a:picLocks noChangeAspect="1"/>
          </p:cNvPicPr>
          <p:nvPr/>
        </p:nvPicPr>
        <p:blipFill>
          <a:blip r:embed="rId10"/>
          <a:stretch>
            <a:fillRect/>
          </a:stretch>
        </p:blipFill>
        <p:spPr>
          <a:xfrm>
            <a:off x="3142742" y="6313980"/>
            <a:ext cx="12002516" cy="3874230"/>
          </a:xfrm>
          <a:prstGeom prst="rect">
            <a:avLst/>
          </a:prstGeom>
        </p:spPr>
      </p:pic>
    </p:spTree>
    <p:extLst>
      <p:ext uri="{BB962C8B-B14F-4D97-AF65-F5344CB8AC3E}">
        <p14:creationId xmlns:p14="http://schemas.microsoft.com/office/powerpoint/2010/main" val="213635865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433946" y="2215257"/>
            <a:ext cx="2781299" cy="997508"/>
          </a:xfrm>
          <a:prstGeom prst="roundRect">
            <a:avLst/>
          </a:prstGeom>
          <a:solidFill>
            <a:srgbClr val="FFCC66"/>
          </a:solidFill>
          <a:ln>
            <a:solidFill>
              <a:schemeClr val="accent1">
                <a:lumMod val="75000"/>
              </a:schemeClr>
            </a:solidFill>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Nhóm 1:</a:t>
            </a:r>
            <a:endParaRPr lang="en-US" sz="40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001ECA-71EB-A5B0-D597-750F946555CC}"/>
              </a:ext>
            </a:extLst>
          </p:cNvPr>
          <p:cNvSpPr txBox="1"/>
          <p:nvPr/>
        </p:nvSpPr>
        <p:spPr>
          <a:xfrm>
            <a:off x="1366753" y="3832516"/>
            <a:ext cx="9351818" cy="459491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a:t>Hình 2 cho biết máy tính có thẻ nhớ, các ổ đĩa, màn hình, máy in, bộ xử lí.</a:t>
            </a:r>
          </a:p>
          <a:p>
            <a:pPr>
              <a:lnSpc>
                <a:spcPct val="150000"/>
              </a:lnSpc>
            </a:pPr>
            <a:r>
              <a:rPr lang="vi-VN" sz="4000"/>
              <a:t>→ </a:t>
            </a:r>
            <a:r>
              <a:rPr lang="vi-VN" sz="4000" b="1"/>
              <a:t>Chức năng</a:t>
            </a:r>
            <a:r>
              <a:rPr lang="vi-VN" sz="4000"/>
              <a:t>: Hệ điều hành quản lí phần cứng, cung cấp giao diện trao đổi thông tin giữa người dùng và máy tính.</a:t>
            </a:r>
          </a:p>
        </p:txBody>
      </p:sp>
      <p:pic>
        <p:nvPicPr>
          <p:cNvPr id="11" name="Picture 4">
            <a:extLst>
              <a:ext uri="{FF2B5EF4-FFF2-40B4-BE49-F238E27FC236}">
                <a16:creationId xmlns:a16="http://schemas.microsoft.com/office/drawing/2014/main" id="{8426E0D4-EDA1-6B74-B3DA-1BBC7B98D42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496668" y="3676745"/>
            <a:ext cx="6121629" cy="5256948"/>
          </a:xfrm>
          <a:prstGeom prst="rect">
            <a:avLst/>
          </a:prstGeom>
        </p:spPr>
      </p:pic>
    </p:spTree>
    <p:extLst>
      <p:ext uri="{BB962C8B-B14F-4D97-AF65-F5344CB8AC3E}">
        <p14:creationId xmlns:p14="http://schemas.microsoft.com/office/powerpoint/2010/main" val="27035074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433946" y="1651168"/>
            <a:ext cx="2781299" cy="997508"/>
          </a:xfrm>
          <a:prstGeom prst="roundRect">
            <a:avLst/>
          </a:prstGeom>
          <a:solidFill>
            <a:srgbClr val="FFCC66"/>
          </a:solidFill>
          <a:ln>
            <a:solidFill>
              <a:schemeClr val="accent1">
                <a:lumMod val="75000"/>
              </a:schemeClr>
            </a:solidFill>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Nhóm 2:</a:t>
            </a:r>
            <a:endParaRPr lang="en-US" sz="40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001ECA-71EB-A5B0-D597-750F946555CC}"/>
              </a:ext>
            </a:extLst>
          </p:cNvPr>
          <p:cNvSpPr txBox="1"/>
          <p:nvPr/>
        </p:nvSpPr>
        <p:spPr>
          <a:xfrm>
            <a:off x="1433946" y="2999655"/>
            <a:ext cx="15778248" cy="644157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a:t>Để </a:t>
            </a:r>
            <a:r>
              <a:rPr lang="vi-VN" sz="4000">
                <a:solidFill>
                  <a:srgbClr val="FF0000"/>
                </a:solidFill>
              </a:rPr>
              <a:t>ngắt nguồn </a:t>
            </a:r>
            <a:r>
              <a:rPr lang="vi-VN" sz="4000"/>
              <a:t>điện với máy tính sử dụng nút </a:t>
            </a:r>
            <a:r>
              <a:rPr lang="vi-VN" sz="4000">
                <a:solidFill>
                  <a:srgbClr val="FF0000"/>
                </a:solidFill>
              </a:rPr>
              <a:t>Shut down</a:t>
            </a:r>
            <a:r>
              <a:rPr lang="vi-VN" sz="4000"/>
              <a:t>.</a:t>
            </a:r>
          </a:p>
          <a:p>
            <a:pPr marL="571500" indent="-571500">
              <a:lnSpc>
                <a:spcPct val="150000"/>
              </a:lnSpc>
              <a:buFont typeface="Wingdings" panose="05000000000000000000" pitchFamily="2" charset="2"/>
              <a:buChar char="§"/>
            </a:pPr>
            <a:r>
              <a:rPr lang="vi-VN" sz="4000"/>
              <a:t>Để ngắt kết nối thẻ nhớ, sử </a:t>
            </a:r>
            <a:r>
              <a:rPr lang="en-US" sz="4000">
                <a:latin typeface="Arial" panose="020B0604020202020204" pitchFamily="34" charset="0"/>
                <a:cs typeface="Arial" panose="020B0604020202020204" pitchFamily="34" charset="0"/>
              </a:rPr>
              <a:t>dụng</a:t>
            </a:r>
            <a:r>
              <a:rPr lang="vi-VN" sz="4000"/>
              <a:t> tính năng Safely Remove Hardware and Eject Media.</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K</a:t>
            </a:r>
            <a:r>
              <a:rPr lang="vi-VN" sz="4000"/>
              <a:t>hông cần tác động trực tiếp với nút nguồn (hay thẻ nhớ) mà chỉ cần điều khiển thông qua hệ điều hành.</a:t>
            </a:r>
          </a:p>
          <a:p>
            <a:pPr>
              <a:lnSpc>
                <a:spcPct val="150000"/>
              </a:lnSpc>
            </a:pPr>
            <a:r>
              <a:rPr lang="vi-VN" sz="4000"/>
              <a:t>→ </a:t>
            </a:r>
            <a:r>
              <a:rPr lang="vi-VN" sz="4000" b="1"/>
              <a:t>Chức năng</a:t>
            </a:r>
            <a:r>
              <a:rPr lang="vi-VN" sz="4000"/>
              <a:t>: Hệ điều hành điều khiển các thiết bị phần cứng hoạt động nhịp nhàng, hiệu quả.</a:t>
            </a:r>
          </a:p>
        </p:txBody>
      </p:sp>
    </p:spTree>
    <p:extLst>
      <p:ext uri="{BB962C8B-B14F-4D97-AF65-F5344CB8AC3E}">
        <p14:creationId xmlns:p14="http://schemas.microsoft.com/office/powerpoint/2010/main" val="32773050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254876" y="1543098"/>
            <a:ext cx="2781299" cy="997508"/>
          </a:xfrm>
          <a:prstGeom prst="roundRect">
            <a:avLst/>
          </a:prstGeom>
          <a:solidFill>
            <a:srgbClr val="FFCC66"/>
          </a:solidFill>
          <a:ln>
            <a:solidFill>
              <a:schemeClr val="accent1">
                <a:lumMod val="75000"/>
              </a:schemeClr>
            </a:solidFill>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Nhóm 3:</a:t>
            </a:r>
            <a:endParaRPr lang="en-US" sz="40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001ECA-71EB-A5B0-D597-750F946555CC}"/>
              </a:ext>
            </a:extLst>
          </p:cNvPr>
          <p:cNvSpPr txBox="1"/>
          <p:nvPr/>
        </p:nvSpPr>
        <p:spPr>
          <a:xfrm>
            <a:off x="1447800" y="2518948"/>
            <a:ext cx="15778248" cy="7364901"/>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Các</a:t>
            </a:r>
            <a:r>
              <a:rPr lang="en-US" sz="4000"/>
              <a:t> </a:t>
            </a:r>
            <a:r>
              <a:rPr lang="vi-VN" sz="4000"/>
              <a:t>phần mềm đang chạy là: </a:t>
            </a:r>
            <a:r>
              <a:rPr lang="vi-VN" sz="4000">
                <a:solidFill>
                  <a:srgbClr val="FF0000"/>
                </a:solidFill>
              </a:rPr>
              <a:t>Foxit Reader 9.7, Google Chrome, Microsoft Managerment Console, Microsoft Word, Paint, Snagit Editor, Task Manager, Viber, Windows Explorer.</a:t>
            </a:r>
          </a:p>
          <a:p>
            <a:pPr marL="571500" indent="-571500">
              <a:lnSpc>
                <a:spcPct val="150000"/>
              </a:lnSpc>
              <a:buFont typeface="Wingdings" panose="05000000000000000000" pitchFamily="2" charset="2"/>
              <a:buChar char="§"/>
            </a:pPr>
            <a:r>
              <a:rPr lang="vi-VN" sz="4000"/>
              <a:t>Cửa sổ quản lí tiến trình cung cấp những thông tin này.</a:t>
            </a:r>
          </a:p>
          <a:p>
            <a:pPr marL="571500" indent="-571500">
              <a:lnSpc>
                <a:spcPct val="150000"/>
              </a:lnSpc>
              <a:buFont typeface="Wingdings" panose="05000000000000000000" pitchFamily="2" charset="2"/>
              <a:buChar char="§"/>
            </a:pPr>
            <a:r>
              <a:rPr lang="vi-VN" sz="4000"/>
              <a:t>Để đóng một tiến trình đang chạy bằng cách chọn tiến trình và nháy chuột vào nút End task.</a:t>
            </a:r>
          </a:p>
          <a:p>
            <a:pPr>
              <a:lnSpc>
                <a:spcPct val="150000"/>
              </a:lnSpc>
            </a:pPr>
            <a:r>
              <a:rPr lang="vi-VN" sz="4000"/>
              <a:t>→ </a:t>
            </a:r>
            <a:r>
              <a:rPr lang="vi-VN" sz="4000" b="1"/>
              <a:t>Chức năng: </a:t>
            </a:r>
            <a:r>
              <a:rPr lang="vi-VN" sz="4000"/>
              <a:t>Hệ điều hành quản lí, điều khiển các phần mềm đang chạy trên máy tính.</a:t>
            </a:r>
          </a:p>
        </p:txBody>
      </p:sp>
    </p:spTree>
    <p:extLst>
      <p:ext uri="{BB962C8B-B14F-4D97-AF65-F5344CB8AC3E}">
        <p14:creationId xmlns:p14="http://schemas.microsoft.com/office/powerpoint/2010/main" val="15012946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295400" y="2047768"/>
            <a:ext cx="2781299" cy="997508"/>
          </a:xfrm>
          <a:prstGeom prst="roundRect">
            <a:avLst/>
          </a:prstGeom>
          <a:solidFill>
            <a:srgbClr val="FFCC66"/>
          </a:solidFill>
          <a:ln>
            <a:solidFill>
              <a:schemeClr val="accent1">
                <a:lumMod val="75000"/>
              </a:schemeClr>
            </a:solidFill>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Nhóm 4:</a:t>
            </a:r>
            <a:endParaRPr lang="en-US" sz="40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001ECA-71EB-A5B0-D597-750F946555CC}"/>
              </a:ext>
            </a:extLst>
          </p:cNvPr>
          <p:cNvSpPr txBox="1"/>
          <p:nvPr/>
        </p:nvSpPr>
        <p:spPr>
          <a:xfrm>
            <a:off x="1495067" y="3418032"/>
            <a:ext cx="14937623" cy="551824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Mỗi học sinh nên sử dụng </a:t>
            </a:r>
            <a:r>
              <a:rPr lang="vi-VN" sz="4000">
                <a:solidFill>
                  <a:srgbClr val="FF0000"/>
                </a:solidFill>
                <a:latin typeface="Arial" panose="020B0604020202020204" pitchFamily="34" charset="0"/>
                <a:cs typeface="Arial" panose="020B0604020202020204" pitchFamily="34" charset="0"/>
              </a:rPr>
              <a:t>tài khoản riêng </a:t>
            </a:r>
            <a:r>
              <a:rPr lang="vi-VN" sz="4000">
                <a:latin typeface="Arial" panose="020B0604020202020204" pitchFamily="34" charset="0"/>
                <a:cs typeface="Arial" panose="020B0604020202020204" pitchFamily="34" charset="0"/>
              </a:rPr>
              <a:t>để học tập trên máy tính ở phòng thực hành vì khi đăng nhập vào tài khoản, người dùng sẽ được </a:t>
            </a:r>
            <a:r>
              <a:rPr lang="vi-VN" sz="4000">
                <a:solidFill>
                  <a:srgbClr val="FF0000"/>
                </a:solidFill>
                <a:latin typeface="Arial" panose="020B0604020202020204" pitchFamily="34" charset="0"/>
                <a:cs typeface="Arial" panose="020B0604020202020204" pitchFamily="34" charset="0"/>
              </a:rPr>
              <a:t>cung cấp môi trường làm việc riêng </a:t>
            </a:r>
            <a:r>
              <a:rPr lang="vi-VN" sz="4000">
                <a:latin typeface="Arial" panose="020B0604020202020204" pitchFamily="34" charset="0"/>
                <a:cs typeface="Arial" panose="020B0604020202020204" pitchFamily="34" charset="0"/>
              </a:rPr>
              <a:t>theo quyền người dùng.</a:t>
            </a:r>
          </a:p>
          <a:p>
            <a:pPr>
              <a:lnSpc>
                <a:spcPct val="150000"/>
              </a:lnSpc>
            </a:pPr>
            <a:r>
              <a:rPr lang="vi-VN" sz="4000">
                <a:latin typeface="Arial" panose="020B0604020202020204" pitchFamily="34" charset="0"/>
                <a:cs typeface="Arial" panose="020B0604020202020204" pitchFamily="34" charset="0"/>
              </a:rPr>
              <a:t>→ </a:t>
            </a:r>
            <a:r>
              <a:rPr lang="vi-VN" sz="4000" b="1">
                <a:latin typeface="Arial" panose="020B0604020202020204" pitchFamily="34" charset="0"/>
                <a:cs typeface="Arial" panose="020B0604020202020204" pitchFamily="34" charset="0"/>
              </a:rPr>
              <a:t>Chức năng: </a:t>
            </a:r>
            <a:r>
              <a:rPr lang="vi-VN" sz="4000">
                <a:latin typeface="Arial" panose="020B0604020202020204" pitchFamily="34" charset="0"/>
                <a:cs typeface="Arial" panose="020B0604020202020204" pitchFamily="34" charset="0"/>
              </a:rPr>
              <a:t>Hệ điều hành quản lí tài khoản người dùng, cung cấp môi trường làm việc (hay trao đổi thông tin) cho người dùng.</a:t>
            </a:r>
          </a:p>
        </p:txBody>
      </p:sp>
    </p:spTree>
    <p:extLst>
      <p:ext uri="{BB962C8B-B14F-4D97-AF65-F5344CB8AC3E}">
        <p14:creationId xmlns:p14="http://schemas.microsoft.com/office/powerpoint/2010/main" val="10294715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0643" y="8431548"/>
            <a:ext cx="962977" cy="192595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5975">
            <a:off x="15056785" y="7046"/>
            <a:ext cx="1324323" cy="1134102"/>
          </a:xfrm>
          <a:prstGeom prst="rect">
            <a:avLst/>
          </a:prstGeom>
        </p:spPr>
      </p:pic>
      <p:sp>
        <p:nvSpPr>
          <p:cNvPr id="24" name="TextBox 23">
            <a:extLst>
              <a:ext uri="{FF2B5EF4-FFF2-40B4-BE49-F238E27FC236}">
                <a16:creationId xmlns:a16="http://schemas.microsoft.com/office/drawing/2014/main" id="{8A5D9870-340D-DD0A-1F5F-742E2EA9B45C}"/>
              </a:ext>
            </a:extLst>
          </p:cNvPr>
          <p:cNvSpPr txBox="1"/>
          <p:nvPr/>
        </p:nvSpPr>
        <p:spPr>
          <a:xfrm>
            <a:off x="1066800" y="1651168"/>
            <a:ext cx="41148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KHỞI ĐỘNG </a:t>
            </a:r>
          </a:p>
        </p:txBody>
      </p:sp>
      <p:pic>
        <p:nvPicPr>
          <p:cNvPr id="1026" name="Picture 2">
            <a:extLst>
              <a:ext uri="{FF2B5EF4-FFF2-40B4-BE49-F238E27FC236}">
                <a16:creationId xmlns:a16="http://schemas.microsoft.com/office/drawing/2014/main" id="{D86EBAAA-1096-BAB2-D95D-708937D39EA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94725" y="2018596"/>
            <a:ext cx="1313423" cy="12895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soft PowerPoint – Wikipedia tiếng Việt">
            <a:extLst>
              <a:ext uri="{FF2B5EF4-FFF2-40B4-BE49-F238E27FC236}">
                <a16:creationId xmlns:a16="http://schemas.microsoft.com/office/drawing/2014/main" id="{5914BF8B-B7D8-09F9-A54E-6410F3F279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30013" y="2121002"/>
            <a:ext cx="1313423" cy="1221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ogle Chrome – Wikipedia tiếng Việt">
            <a:extLst>
              <a:ext uri="{FF2B5EF4-FFF2-40B4-BE49-F238E27FC236}">
                <a16:creationId xmlns:a16="http://schemas.microsoft.com/office/drawing/2014/main" id="{95000B83-7A68-37C9-05F4-EE971684F2B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905700" y="2086655"/>
            <a:ext cx="1221484" cy="12214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droid (operating system) - Wikipedia">
            <a:extLst>
              <a:ext uri="{FF2B5EF4-FFF2-40B4-BE49-F238E27FC236}">
                <a16:creationId xmlns:a16="http://schemas.microsoft.com/office/drawing/2014/main" id="{AD72E81C-4707-F863-FDC6-51AF841E26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24461" y="4166695"/>
            <a:ext cx="1702723" cy="199590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3DEE9630-A45C-9229-A64E-526DD2EB23D0}"/>
              </a:ext>
            </a:extLst>
          </p:cNvPr>
          <p:cNvPicPr>
            <a:picLocks noChangeAspect="1"/>
          </p:cNvPicPr>
          <p:nvPr/>
        </p:nvPicPr>
        <p:blipFill rotWithShape="1">
          <a:blip r:embed="rId14">
            <a:extLst>
              <a:ext uri="{28A0092B-C50C-407E-A947-70E740481C1C}">
                <a14:useLocalDpi xmlns:a14="http://schemas.microsoft.com/office/drawing/2010/main" val="0"/>
              </a:ext>
            </a:extLst>
          </a:blip>
          <a:srcRect l="24258" r="25543"/>
          <a:stretch/>
        </p:blipFill>
        <p:spPr>
          <a:xfrm>
            <a:off x="8670031" y="4239265"/>
            <a:ext cx="2231601" cy="2332303"/>
          </a:xfrm>
          <a:prstGeom prst="rect">
            <a:avLst/>
          </a:prstGeom>
        </p:spPr>
      </p:pic>
      <p:pic>
        <p:nvPicPr>
          <p:cNvPr id="28" name="Picture 27">
            <a:extLst>
              <a:ext uri="{FF2B5EF4-FFF2-40B4-BE49-F238E27FC236}">
                <a16:creationId xmlns:a16="http://schemas.microsoft.com/office/drawing/2014/main" id="{C198185D-27B8-5833-1F9A-0892EE51C1A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88024" y="2466194"/>
            <a:ext cx="4122548" cy="4122548"/>
          </a:xfrm>
          <a:prstGeom prst="rect">
            <a:avLst/>
          </a:prstGeom>
        </p:spPr>
      </p:pic>
      <p:sp>
        <p:nvSpPr>
          <p:cNvPr id="29" name="TextBox 28">
            <a:extLst>
              <a:ext uri="{FF2B5EF4-FFF2-40B4-BE49-F238E27FC236}">
                <a16:creationId xmlns:a16="http://schemas.microsoft.com/office/drawing/2014/main" id="{4F23D661-76C7-23D2-A322-42E350E93DC4}"/>
              </a:ext>
            </a:extLst>
          </p:cNvPr>
          <p:cNvSpPr txBox="1"/>
          <p:nvPr/>
        </p:nvSpPr>
        <p:spPr>
          <a:xfrm>
            <a:off x="4763849" y="5957800"/>
            <a:ext cx="3657600"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Phần cứng</a:t>
            </a:r>
          </a:p>
        </p:txBody>
      </p:sp>
      <p:sp>
        <p:nvSpPr>
          <p:cNvPr id="30" name="TextBox 29">
            <a:extLst>
              <a:ext uri="{FF2B5EF4-FFF2-40B4-BE49-F238E27FC236}">
                <a16:creationId xmlns:a16="http://schemas.microsoft.com/office/drawing/2014/main" id="{6DF487F0-79A7-F6FC-7656-5EC61EBEDDFC}"/>
              </a:ext>
            </a:extLst>
          </p:cNvPr>
          <p:cNvSpPr txBox="1"/>
          <p:nvPr/>
        </p:nvSpPr>
        <p:spPr>
          <a:xfrm>
            <a:off x="10204496" y="6516527"/>
            <a:ext cx="2749162"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Phần mềm</a:t>
            </a:r>
          </a:p>
        </p:txBody>
      </p:sp>
      <p:sp>
        <p:nvSpPr>
          <p:cNvPr id="31" name="TextBox 30">
            <a:extLst>
              <a:ext uri="{FF2B5EF4-FFF2-40B4-BE49-F238E27FC236}">
                <a16:creationId xmlns:a16="http://schemas.microsoft.com/office/drawing/2014/main" id="{06A0A2A5-8F52-03DB-3838-89426EA1FEA7}"/>
              </a:ext>
            </a:extLst>
          </p:cNvPr>
          <p:cNvSpPr txBox="1"/>
          <p:nvPr/>
        </p:nvSpPr>
        <p:spPr>
          <a:xfrm>
            <a:off x="1469425" y="7897150"/>
            <a:ext cx="15946970"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i="1">
                <a:solidFill>
                  <a:srgbClr val="FF0000"/>
                </a:solidFill>
              </a:rPr>
              <a:t>Nếu không có phần mềm thì máy tính có hoạt động được không?</a:t>
            </a:r>
          </a:p>
          <a:p>
            <a:pPr marL="571500" indent="-571500">
              <a:lnSpc>
                <a:spcPct val="150000"/>
              </a:lnSpc>
              <a:buFont typeface="Wingdings" panose="05000000000000000000" pitchFamily="2" charset="2"/>
              <a:buChar char="§"/>
            </a:pPr>
            <a:r>
              <a:rPr lang="vi-VN" sz="4000" i="1">
                <a:solidFill>
                  <a:srgbClr val="FF0000"/>
                </a:solidFill>
              </a:rPr>
              <a:t>Phần mềm nào phải cài đặt trước vào máy tính?</a:t>
            </a:r>
          </a:p>
        </p:txBody>
      </p:sp>
    </p:spTree>
    <p:extLst>
      <p:ext uri="{BB962C8B-B14F-4D97-AF65-F5344CB8AC3E}">
        <p14:creationId xmlns:p14="http://schemas.microsoft.com/office/powerpoint/2010/main" val="3573054113"/>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295400" y="2047768"/>
            <a:ext cx="2781299" cy="997508"/>
          </a:xfrm>
          <a:prstGeom prst="roundRect">
            <a:avLst/>
          </a:prstGeom>
          <a:solidFill>
            <a:srgbClr val="FFCC66"/>
          </a:solidFill>
          <a:ln>
            <a:solidFill>
              <a:schemeClr val="accent1">
                <a:lumMod val="75000"/>
              </a:schemeClr>
            </a:solidFill>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Nhóm 5:</a:t>
            </a:r>
            <a:endParaRPr lang="en-US" sz="40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001ECA-71EB-A5B0-D597-750F946555CC}"/>
              </a:ext>
            </a:extLst>
          </p:cNvPr>
          <p:cNvSpPr txBox="1"/>
          <p:nvPr/>
        </p:nvSpPr>
        <p:spPr>
          <a:xfrm>
            <a:off x="1309255" y="3052648"/>
            <a:ext cx="15832155" cy="644157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Những </a:t>
            </a:r>
            <a:r>
              <a:rPr lang="vi-VN" sz="4000">
                <a:latin typeface="Arial" panose="020B0604020202020204" pitchFamily="34" charset="0"/>
                <a:cs typeface="Arial" panose="020B0604020202020204" pitchFamily="34" charset="0"/>
              </a:rPr>
              <a:t>tệp, thư mực trên ổ đĩa D:</a:t>
            </a:r>
          </a:p>
          <a:p>
            <a:pPr>
              <a:lnSpc>
                <a:spcPct val="150000"/>
              </a:lnSpc>
            </a:pP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Thư mục: Thu vien lop em, Do dung hoc tap, Sach giao khoa, Vo viet.</a:t>
            </a:r>
          </a:p>
          <a:p>
            <a:pPr>
              <a:lnSpc>
                <a:spcPct val="150000"/>
              </a:lnSpc>
            </a:pP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Tệp: Tin hoc 7, Toan 7.</a:t>
            </a:r>
          </a:p>
          <a:p>
            <a:pPr marL="571500" indent="-571500">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Phần mềm File Explorer cung cấp những thông tin này.</a:t>
            </a:r>
          </a:p>
          <a:p>
            <a:pPr marL="571500" indent="-571500">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File Explorer là một ứng dụng của hệ điều hành Windows.</a:t>
            </a:r>
            <a:endParaRPr lang="en-US" sz="4000">
              <a:latin typeface="Arial" panose="020B0604020202020204" pitchFamily="34" charset="0"/>
              <a:cs typeface="Arial" panose="020B0604020202020204" pitchFamily="34" charset="0"/>
            </a:endParaRPr>
          </a:p>
          <a:p>
            <a:pPr>
              <a:lnSpc>
                <a:spcPct val="150000"/>
              </a:lnSpc>
            </a:pPr>
            <a:r>
              <a:rPr lang="vi-VN" sz="4000">
                <a:latin typeface="Arial" panose="020B0604020202020204" pitchFamily="34" charset="0"/>
                <a:cs typeface="Arial" panose="020B0604020202020204" pitchFamily="34" charset="0"/>
              </a:rPr>
              <a:t>→ </a:t>
            </a:r>
            <a:r>
              <a:rPr lang="vi-VN" sz="4000" b="1">
                <a:latin typeface="Arial" panose="020B0604020202020204" pitchFamily="34" charset="0"/>
                <a:cs typeface="Arial" panose="020B0604020202020204" pitchFamily="34" charset="0"/>
              </a:rPr>
              <a:t>Chức năng</a:t>
            </a:r>
            <a:r>
              <a:rPr lang="vi-VN" sz="4000">
                <a:latin typeface="Arial" panose="020B0604020202020204" pitchFamily="34" charset="0"/>
                <a:cs typeface="Arial" panose="020B0604020202020204" pitchFamily="34" charset="0"/>
              </a:rPr>
              <a:t>: Hệ điều hành lưu trữ, quản lí dữ liệu trong máy tính.</a:t>
            </a:r>
          </a:p>
        </p:txBody>
      </p:sp>
    </p:spTree>
    <p:extLst>
      <p:ext uri="{BB962C8B-B14F-4D97-AF65-F5344CB8AC3E}">
        <p14:creationId xmlns:p14="http://schemas.microsoft.com/office/powerpoint/2010/main" val="37386528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sp>
        <p:nvSpPr>
          <p:cNvPr id="4" name="AutoShape 4"/>
          <p:cNvSpPr/>
          <p:nvPr/>
        </p:nvSpPr>
        <p:spPr>
          <a:xfrm rot="5400000">
            <a:off x="-4105275" y="5133975"/>
            <a:ext cx="10287000" cy="0"/>
          </a:xfrm>
          <a:prstGeom prst="line">
            <a:avLst/>
          </a:prstGeom>
          <a:ln w="19050" cap="rnd">
            <a:solidFill>
              <a:srgbClr val="000000"/>
            </a:solidFill>
            <a:prstDash val="solid"/>
            <a:headEnd type="none" w="sm" len="sm"/>
            <a:tailEnd type="none" w="sm" len="sm"/>
          </a:ln>
        </p:spPr>
      </p:sp>
      <p:sp>
        <p:nvSpPr>
          <p:cNvPr id="5" name="AutoShape 5"/>
          <p:cNvSpPr/>
          <p:nvPr/>
        </p:nvSpPr>
        <p:spPr>
          <a:xfrm rot="-10800000">
            <a:off x="0" y="3077275"/>
            <a:ext cx="18288000" cy="0"/>
          </a:xfrm>
          <a:prstGeom prst="line">
            <a:avLst/>
          </a:prstGeom>
          <a:ln w="19050" cap="rnd">
            <a:solidFill>
              <a:srgbClr val="000000"/>
            </a:solidFill>
            <a:prstDash val="solid"/>
            <a:headEnd type="none" w="sm" len="sm"/>
            <a:tailEnd type="none" w="sm" len="sm"/>
          </a:ln>
        </p:spPr>
      </p:sp>
      <p:pic>
        <p:nvPicPr>
          <p:cNvPr id="2" name="Picture 5">
            <a:extLst>
              <a:ext uri="{FF2B5EF4-FFF2-40B4-BE49-F238E27FC236}">
                <a16:creationId xmlns:a16="http://schemas.microsoft.com/office/drawing/2014/main" id="{5CC47A31-8045-35C3-D4E5-AC9822E24B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0" y="1714500"/>
            <a:ext cx="7315200" cy="1188720"/>
          </a:xfrm>
          <a:prstGeom prst="rect">
            <a:avLst/>
          </a:prstGeom>
        </p:spPr>
      </p:pic>
      <p:sp>
        <p:nvSpPr>
          <p:cNvPr id="3" name="TextBox 2">
            <a:extLst>
              <a:ext uri="{FF2B5EF4-FFF2-40B4-BE49-F238E27FC236}">
                <a16:creationId xmlns:a16="http://schemas.microsoft.com/office/drawing/2014/main" id="{AD56966F-8749-EB32-F7BC-81A923164994}"/>
              </a:ext>
            </a:extLst>
          </p:cNvPr>
          <p:cNvSpPr txBox="1"/>
          <p:nvPr/>
        </p:nvSpPr>
        <p:spPr>
          <a:xfrm>
            <a:off x="1517073" y="3456589"/>
            <a:ext cx="10141527" cy="5518242"/>
          </a:xfrm>
          <a:prstGeom prst="rect">
            <a:avLst/>
          </a:prstGeom>
          <a:noFill/>
        </p:spPr>
        <p:txBody>
          <a:bodyPr wrap="square" rtlCol="0">
            <a:spAutoFit/>
          </a:bodyPr>
          <a:lstStyle/>
          <a:p>
            <a:pPr>
              <a:lnSpc>
                <a:spcPct val="150000"/>
              </a:lnSpc>
            </a:pPr>
            <a:r>
              <a:rPr lang="vi-VN" sz="4000">
                <a:latin typeface="Arial" panose="020B0604020202020204" pitchFamily="34" charset="0"/>
                <a:cs typeface="Arial" panose="020B0604020202020204" pitchFamily="34" charset="0"/>
              </a:rPr>
              <a:t>Hệ điều hành là phần mềm hệ thống, điều khiển và quản lí mọi hoạt động của máy tính; cung cấp, quản lí môi trường chạy các phần mềm ứng dụng, trao đổi thông tin giữa người dùng và máy tính; tổ chức lưu trữ và quản lí dữ liệu trong máy tính.</a:t>
            </a:r>
          </a:p>
        </p:txBody>
      </p:sp>
      <p:sp>
        <p:nvSpPr>
          <p:cNvPr id="6" name="TextBox 5">
            <a:extLst>
              <a:ext uri="{FF2B5EF4-FFF2-40B4-BE49-F238E27FC236}">
                <a16:creationId xmlns:a16="http://schemas.microsoft.com/office/drawing/2014/main" id="{23D7E383-E3F6-B608-D0FE-946EBD337E1C}"/>
              </a:ext>
            </a:extLst>
          </p:cNvPr>
          <p:cNvSpPr txBox="1"/>
          <p:nvPr/>
        </p:nvSpPr>
        <p:spPr>
          <a:xfrm>
            <a:off x="3924300" y="1801028"/>
            <a:ext cx="3390900" cy="1015663"/>
          </a:xfrm>
          <a:prstGeom prst="rect">
            <a:avLst/>
          </a:prstGeom>
          <a:noFill/>
        </p:spPr>
        <p:txBody>
          <a:bodyPr wrap="square" rtlCol="0">
            <a:spAutoFit/>
          </a:bodyPr>
          <a:lstStyle/>
          <a:p>
            <a:r>
              <a:rPr lang="en-US" sz="6000">
                <a:latin typeface="Arial" panose="020B0604020202020204" pitchFamily="34" charset="0"/>
                <a:cs typeface="Arial" panose="020B0604020202020204" pitchFamily="34" charset="0"/>
              </a:rPr>
              <a:t>Ghi nhớ </a:t>
            </a:r>
          </a:p>
        </p:txBody>
      </p:sp>
      <p:pic>
        <p:nvPicPr>
          <p:cNvPr id="8" name="Picture 4">
            <a:extLst>
              <a:ext uri="{FF2B5EF4-FFF2-40B4-BE49-F238E27FC236}">
                <a16:creationId xmlns:a16="http://schemas.microsoft.com/office/drawing/2014/main" id="{65730CA7-9663-66E9-707A-B9077F5E2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16665" y="3456589"/>
            <a:ext cx="5564911" cy="6654601"/>
          </a:xfrm>
          <a:prstGeom prst="rect">
            <a:avLst/>
          </a:prstGeom>
        </p:spPr>
      </p:pic>
      <p:sp>
        <p:nvSpPr>
          <p:cNvPr id="9" name="TextBox 8">
            <a:extLst>
              <a:ext uri="{FF2B5EF4-FFF2-40B4-BE49-F238E27FC236}">
                <a16:creationId xmlns:a16="http://schemas.microsoft.com/office/drawing/2014/main" id="{13C6C9D0-63BD-B629-43CC-8BC158C06A5E}"/>
              </a:ext>
            </a:extLst>
          </p:cNvPr>
          <p:cNvSpPr txBox="1"/>
          <p:nvPr/>
        </p:nvSpPr>
        <p:spPr>
          <a:xfrm>
            <a:off x="9715500" y="1312169"/>
            <a:ext cx="9150626"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42324901"/>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6" name="TextBox 5">
            <a:extLst>
              <a:ext uri="{FF2B5EF4-FFF2-40B4-BE49-F238E27FC236}">
                <a16:creationId xmlns:a16="http://schemas.microsoft.com/office/drawing/2014/main" id="{7A001ECA-71EB-A5B0-D597-750F946555CC}"/>
              </a:ext>
            </a:extLst>
          </p:cNvPr>
          <p:cNvSpPr txBox="1"/>
          <p:nvPr/>
        </p:nvSpPr>
        <p:spPr>
          <a:xfrm>
            <a:off x="1113623" y="1462380"/>
            <a:ext cx="15832155" cy="1103892"/>
          </a:xfrm>
          <a:prstGeom prst="rect">
            <a:avLst/>
          </a:prstGeom>
          <a:noFill/>
        </p:spPr>
        <p:txBody>
          <a:bodyPr wrap="square" rtlCol="0">
            <a:spAutoFit/>
          </a:bodyPr>
          <a:lstStyle/>
          <a:p>
            <a:pPr>
              <a:lnSpc>
                <a:spcPct val="150000"/>
              </a:lnSpc>
            </a:pPr>
            <a:r>
              <a:rPr lang="en-US" sz="5000" b="1">
                <a:latin typeface="Arial" panose="020B0604020202020204" pitchFamily="34" charset="0"/>
                <a:cs typeface="Arial" panose="020B0604020202020204" pitchFamily="34" charset="0"/>
              </a:rPr>
              <a:t>2. Phần mềm ứng dụng</a:t>
            </a:r>
            <a:endParaRPr lang="vi-VN" sz="5000" b="1">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7F6B9F3-7CCF-8B2E-1104-3A56116DEF11}"/>
              </a:ext>
            </a:extLst>
          </p:cNvPr>
          <p:cNvSpPr txBox="1"/>
          <p:nvPr/>
        </p:nvSpPr>
        <p:spPr>
          <a:xfrm>
            <a:off x="1113623" y="2642971"/>
            <a:ext cx="15171926"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a:solidFill>
                  <a:srgbClr val="FF0000"/>
                </a:solidFill>
                <a:effectLst/>
                <a:latin typeface="Arial" panose="020B0604020202020204" pitchFamily="34" charset="0"/>
                <a:ea typeface="Calibri" panose="020F0502020204030204" pitchFamily="34" charset="0"/>
                <a:cs typeface="Arial" panose="020B0604020202020204" pitchFamily="34" charset="0"/>
              </a:rPr>
              <a:t>Đọc thông tin đoạn 1 SGK – tr.14 và trả lời câu hỏi:</a:t>
            </a:r>
            <a:endParaRPr lang="en-US" sz="400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2F557CA-B0A9-8F59-E77A-9890034202F3}"/>
              </a:ext>
            </a:extLst>
          </p:cNvPr>
          <p:cNvSpPr txBox="1"/>
          <p:nvPr/>
        </p:nvSpPr>
        <p:spPr>
          <a:xfrm>
            <a:off x="2019282" y="3740887"/>
            <a:ext cx="9062607" cy="5083733"/>
          </a:xfrm>
          <a:prstGeom prst="roundRect">
            <a:avLst/>
          </a:prstGeom>
          <a:solidFill>
            <a:srgbClr val="FFCC66"/>
          </a:solid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Phần mềm ứng dụng là gì? Em đã sử dụng phần mềm ứng dụng nào? Phần mềm đó giúp em xử lí công việc gì trên máy tính? Tại sao cần có phần mềm ứng dụng.</a:t>
            </a:r>
          </a:p>
        </p:txBody>
      </p:sp>
      <p:pic>
        <p:nvPicPr>
          <p:cNvPr id="15" name="Picture 7">
            <a:extLst>
              <a:ext uri="{FF2B5EF4-FFF2-40B4-BE49-F238E27FC236}">
                <a16:creationId xmlns:a16="http://schemas.microsoft.com/office/drawing/2014/main" id="{786D3120-B7C2-B2AB-41A7-7EFD830909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737415" y="3575581"/>
            <a:ext cx="4247027" cy="6662003"/>
          </a:xfrm>
          <a:prstGeom prst="rect">
            <a:avLst/>
          </a:prstGeom>
        </p:spPr>
      </p:pic>
    </p:spTree>
    <p:extLst>
      <p:ext uri="{BB962C8B-B14F-4D97-AF65-F5344CB8AC3E}">
        <p14:creationId xmlns:p14="http://schemas.microsoft.com/office/powerpoint/2010/main" val="24821057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10" name="TextBox 9">
            <a:extLst>
              <a:ext uri="{FF2B5EF4-FFF2-40B4-BE49-F238E27FC236}">
                <a16:creationId xmlns:a16="http://schemas.microsoft.com/office/drawing/2014/main" id="{62F557CA-B0A9-8F59-E77A-9890034202F3}"/>
              </a:ext>
            </a:extLst>
          </p:cNvPr>
          <p:cNvSpPr txBox="1"/>
          <p:nvPr/>
        </p:nvSpPr>
        <p:spPr>
          <a:xfrm>
            <a:off x="990600" y="2017637"/>
            <a:ext cx="15705397"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b="1">
                <a:latin typeface="Arial" panose="020B0604020202020204" pitchFamily="34" charset="0"/>
                <a:cs typeface="Arial" panose="020B0604020202020204" pitchFamily="34" charset="0"/>
              </a:rPr>
              <a:t>Phần mềm ứng dụng </a:t>
            </a:r>
            <a:r>
              <a:rPr lang="vi-VN" sz="4000">
                <a:latin typeface="Arial" panose="020B0604020202020204" pitchFamily="34" charset="0"/>
                <a:cs typeface="Arial" panose="020B0604020202020204" pitchFamily="34" charset="0"/>
              </a:rPr>
              <a:t>là những chương trình máy tính, cung cấp công cụ để hỗ trợ con người xử lí công việc cụ thể trên máy tính.</a:t>
            </a:r>
            <a:endParaRPr lang="en-US" sz="400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0A6E7642-C695-CD7C-2D4A-641BFA9E5CA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6800" y="3947343"/>
            <a:ext cx="2175486" cy="21359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Microsoft PowerPoint – Wikipedia tiếng Việt">
            <a:extLst>
              <a:ext uri="{FF2B5EF4-FFF2-40B4-BE49-F238E27FC236}">
                <a16:creationId xmlns:a16="http://schemas.microsoft.com/office/drawing/2014/main" id="{8B14FBBB-AA6A-B291-1517-125B011170F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5500" y="3979831"/>
            <a:ext cx="2175486" cy="20232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328E211-3471-B79D-8E0E-A572039E22C4}"/>
              </a:ext>
            </a:extLst>
          </p:cNvPr>
          <p:cNvSpPr txBox="1"/>
          <p:nvPr/>
        </p:nvSpPr>
        <p:spPr>
          <a:xfrm>
            <a:off x="4073236" y="6292842"/>
            <a:ext cx="3581400" cy="553998"/>
          </a:xfrm>
          <a:prstGeom prst="rect">
            <a:avLst/>
          </a:prstGeom>
          <a:noFill/>
        </p:spPr>
        <p:txBody>
          <a:bodyPr wrap="square" rtlCol="0">
            <a:spAutoFit/>
          </a:bodyPr>
          <a:lstStyle/>
          <a:p>
            <a:r>
              <a:rPr lang="en-US" sz="3000" b="1" i="1">
                <a:solidFill>
                  <a:srgbClr val="002060"/>
                </a:solidFill>
                <a:latin typeface="Arial" panose="020B0604020202020204" pitchFamily="34" charset="0"/>
                <a:cs typeface="Arial" panose="020B0604020202020204" pitchFamily="34" charset="0"/>
              </a:rPr>
              <a:t>Soạn thảo văn bản</a:t>
            </a:r>
          </a:p>
        </p:txBody>
      </p:sp>
      <p:sp>
        <p:nvSpPr>
          <p:cNvPr id="16" name="TextBox 15">
            <a:extLst>
              <a:ext uri="{FF2B5EF4-FFF2-40B4-BE49-F238E27FC236}">
                <a16:creationId xmlns:a16="http://schemas.microsoft.com/office/drawing/2014/main" id="{4E10C04C-D209-ADF7-9B50-684C958F07EC}"/>
              </a:ext>
            </a:extLst>
          </p:cNvPr>
          <p:cNvSpPr txBox="1"/>
          <p:nvPr/>
        </p:nvSpPr>
        <p:spPr>
          <a:xfrm>
            <a:off x="8988852" y="6292842"/>
            <a:ext cx="3581400" cy="553998"/>
          </a:xfrm>
          <a:prstGeom prst="rect">
            <a:avLst/>
          </a:prstGeom>
          <a:noFill/>
        </p:spPr>
        <p:txBody>
          <a:bodyPr wrap="square" rtlCol="0">
            <a:spAutoFit/>
          </a:bodyPr>
          <a:lstStyle/>
          <a:p>
            <a:r>
              <a:rPr lang="en-US" sz="3000" b="1" i="1">
                <a:solidFill>
                  <a:srgbClr val="002060"/>
                </a:solidFill>
                <a:latin typeface="Arial" panose="020B0604020202020204" pitchFamily="34" charset="0"/>
                <a:cs typeface="Arial" panose="020B0604020202020204" pitchFamily="34" charset="0"/>
              </a:rPr>
              <a:t>Tạo bài trình chiếu</a:t>
            </a:r>
          </a:p>
        </p:txBody>
      </p:sp>
      <p:sp>
        <p:nvSpPr>
          <p:cNvPr id="17" name="TextBox 16">
            <a:extLst>
              <a:ext uri="{FF2B5EF4-FFF2-40B4-BE49-F238E27FC236}">
                <a16:creationId xmlns:a16="http://schemas.microsoft.com/office/drawing/2014/main" id="{4A110AA8-9CD4-8CDF-B7E4-12EDFAA06C61}"/>
              </a:ext>
            </a:extLst>
          </p:cNvPr>
          <p:cNvSpPr txBox="1"/>
          <p:nvPr/>
        </p:nvSpPr>
        <p:spPr>
          <a:xfrm>
            <a:off x="3207327" y="7412676"/>
            <a:ext cx="13686086" cy="1824923"/>
          </a:xfrm>
          <a:prstGeom prst="rect">
            <a:avLst/>
          </a:prstGeom>
          <a:noFill/>
        </p:spPr>
        <p:txBody>
          <a:bodyPr wrap="square" rtlCol="0">
            <a:spAutoFit/>
          </a:bodyPr>
          <a:lstStyle/>
          <a:p>
            <a:pPr>
              <a:lnSpc>
                <a:spcPct val="150000"/>
              </a:lnSpc>
            </a:pPr>
            <a:r>
              <a:rPr lang="vi-VN" sz="4000">
                <a:latin typeface="Arial" panose="020B0604020202020204" pitchFamily="34" charset="0"/>
                <a:cs typeface="Arial" panose="020B0604020202020204" pitchFamily="34" charset="0"/>
              </a:rPr>
              <a:t>Cần có phần mềm ứng dụng để đáp ứng nhu cầu đa dạng của người dùng</a:t>
            </a:r>
            <a:r>
              <a:rPr lang="en-US" sz="4000">
                <a:latin typeface="Arial" panose="020B0604020202020204" pitchFamily="34" charset="0"/>
                <a:cs typeface="Arial" panose="020B0604020202020204" pitchFamily="34" charset="0"/>
              </a:rPr>
              <a:t>.</a:t>
            </a:r>
          </a:p>
        </p:txBody>
      </p:sp>
      <p:sp>
        <p:nvSpPr>
          <p:cNvPr id="18" name="Arrow: Right 17">
            <a:extLst>
              <a:ext uri="{FF2B5EF4-FFF2-40B4-BE49-F238E27FC236}">
                <a16:creationId xmlns:a16="http://schemas.microsoft.com/office/drawing/2014/main" id="{019390FE-C04E-8B6C-37B3-C37A6D195BDA}"/>
              </a:ext>
            </a:extLst>
          </p:cNvPr>
          <p:cNvSpPr/>
          <p:nvPr/>
        </p:nvSpPr>
        <p:spPr>
          <a:xfrm>
            <a:off x="1229679" y="7951766"/>
            <a:ext cx="1385194" cy="9067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71342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10" name="TextBox 9">
            <a:extLst>
              <a:ext uri="{FF2B5EF4-FFF2-40B4-BE49-F238E27FC236}">
                <a16:creationId xmlns:a16="http://schemas.microsoft.com/office/drawing/2014/main" id="{62F557CA-B0A9-8F59-E77A-9890034202F3}"/>
              </a:ext>
            </a:extLst>
          </p:cNvPr>
          <p:cNvSpPr txBox="1"/>
          <p:nvPr/>
        </p:nvSpPr>
        <p:spPr>
          <a:xfrm>
            <a:off x="1219200" y="2939846"/>
            <a:ext cx="14871899" cy="6441572"/>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a:solidFill>
                  <a:srgbClr val="FF0000"/>
                </a:solidFill>
                <a:latin typeface="Arial" panose="020B0604020202020204" pitchFamily="34" charset="0"/>
                <a:cs typeface="Arial" panose="020B0604020202020204" pitchFamily="34" charset="0"/>
              </a:rPr>
              <a:t>Đọc thông tin, quan sát hình 6 và trả lời câu hỏi:</a:t>
            </a:r>
          </a:p>
          <a:p>
            <a:pPr marL="571500" indent="-571500">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Chương trình máy tính được lưu trữ dưới dạng nào và lưu trữ ở đâu?</a:t>
            </a:r>
          </a:p>
          <a:p>
            <a:pPr marL="571500" indent="-571500">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Phần mềm nào trực tiếp quản lí, điều khiển phần cứng?</a:t>
            </a:r>
          </a:p>
          <a:p>
            <a:pPr marL="571500" indent="-571500">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Phần mềm nào cần phải chạy trên nền của hệ điều hành? Phần mềm nào tương tác với thiết bị phần cứng thông qua hệ điều hành?</a:t>
            </a:r>
          </a:p>
        </p:txBody>
      </p:sp>
      <p:sp>
        <p:nvSpPr>
          <p:cNvPr id="17" name="TextBox 16">
            <a:extLst>
              <a:ext uri="{FF2B5EF4-FFF2-40B4-BE49-F238E27FC236}">
                <a16:creationId xmlns:a16="http://schemas.microsoft.com/office/drawing/2014/main" id="{4A110AA8-9CD4-8CDF-B7E4-12EDFAA06C61}"/>
              </a:ext>
            </a:extLst>
          </p:cNvPr>
          <p:cNvSpPr txBox="1"/>
          <p:nvPr/>
        </p:nvSpPr>
        <p:spPr>
          <a:xfrm>
            <a:off x="1447800" y="1862310"/>
            <a:ext cx="4107873" cy="997508"/>
          </a:xfrm>
          <a:prstGeom prst="wedgeRoundRectCallout">
            <a:avLst>
              <a:gd name="adj1" fmla="val -87612"/>
              <a:gd name="adj2" fmla="val -22918"/>
              <a:gd name="adj3" fmla="val 16667"/>
            </a:avLst>
          </a:prstGeom>
          <a:solidFill>
            <a:srgbClr val="FFCC66"/>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Thảo luận nhóm</a:t>
            </a:r>
          </a:p>
        </p:txBody>
      </p:sp>
      <p:pic>
        <p:nvPicPr>
          <p:cNvPr id="6" name="Picture 6">
            <a:extLst>
              <a:ext uri="{FF2B5EF4-FFF2-40B4-BE49-F238E27FC236}">
                <a16:creationId xmlns:a16="http://schemas.microsoft.com/office/drawing/2014/main" id="{79F00AFC-BF7A-EDBD-AFA4-1D9F299852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63057" y="8229600"/>
            <a:ext cx="2008537" cy="2057400"/>
          </a:xfrm>
          <a:prstGeom prst="rect">
            <a:avLst/>
          </a:prstGeom>
        </p:spPr>
      </p:pic>
    </p:spTree>
    <p:extLst>
      <p:ext uri="{BB962C8B-B14F-4D97-AF65-F5344CB8AC3E}">
        <p14:creationId xmlns:p14="http://schemas.microsoft.com/office/powerpoint/2010/main" val="22288368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pic>
        <p:nvPicPr>
          <p:cNvPr id="11" name="Picture 2">
            <a:extLst>
              <a:ext uri="{FF2B5EF4-FFF2-40B4-BE49-F238E27FC236}">
                <a16:creationId xmlns:a16="http://schemas.microsoft.com/office/drawing/2014/main" id="{6D444C69-A04D-A299-0FEB-C629EED0871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718920" y="1907837"/>
            <a:ext cx="1497420" cy="1470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Microsoft PowerPoint – Wikipedia tiếng Việt">
            <a:extLst>
              <a:ext uri="{FF2B5EF4-FFF2-40B4-BE49-F238E27FC236}">
                <a16:creationId xmlns:a16="http://schemas.microsoft.com/office/drawing/2014/main" id="{162EC0BD-A978-2D5D-21DE-75163A9DDBF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72634" y="2019300"/>
            <a:ext cx="1497420" cy="13926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Android (operating system) - Wikipedia">
            <a:extLst>
              <a:ext uri="{FF2B5EF4-FFF2-40B4-BE49-F238E27FC236}">
                <a16:creationId xmlns:a16="http://schemas.microsoft.com/office/drawing/2014/main" id="{9280C37C-BFAB-765C-DB31-F7954D4DF4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82317" y="4307085"/>
            <a:ext cx="1702723" cy="19959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EB7ABEC-B775-A005-01C9-FDFB28A769F7}"/>
              </a:ext>
            </a:extLst>
          </p:cNvPr>
          <p:cNvPicPr>
            <a:picLocks noChangeAspect="1"/>
          </p:cNvPicPr>
          <p:nvPr/>
        </p:nvPicPr>
        <p:blipFill rotWithShape="1">
          <a:blip r:embed="rId13">
            <a:extLst>
              <a:ext uri="{28A0092B-C50C-407E-A947-70E740481C1C}">
                <a14:useLocalDpi xmlns:a14="http://schemas.microsoft.com/office/drawing/2010/main" val="0"/>
              </a:ext>
            </a:extLst>
          </a:blip>
          <a:srcRect l="24258" r="25543"/>
          <a:stretch/>
        </p:blipFill>
        <p:spPr>
          <a:xfrm>
            <a:off x="11133500" y="4167848"/>
            <a:ext cx="2231601" cy="2332303"/>
          </a:xfrm>
          <a:prstGeom prst="rect">
            <a:avLst/>
          </a:prstGeom>
        </p:spPr>
      </p:pic>
      <p:pic>
        <p:nvPicPr>
          <p:cNvPr id="21" name="Picture 20">
            <a:extLst>
              <a:ext uri="{FF2B5EF4-FFF2-40B4-BE49-F238E27FC236}">
                <a16:creationId xmlns:a16="http://schemas.microsoft.com/office/drawing/2014/main" id="{28CE39B0-5060-758B-156A-78A4F45A2AC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15404" y="6659777"/>
            <a:ext cx="3933825" cy="3933825"/>
          </a:xfrm>
          <a:prstGeom prst="rect">
            <a:avLst/>
          </a:prstGeom>
        </p:spPr>
      </p:pic>
      <p:cxnSp>
        <p:nvCxnSpPr>
          <p:cNvPr id="23" name="Straight Connector 22">
            <a:extLst>
              <a:ext uri="{FF2B5EF4-FFF2-40B4-BE49-F238E27FC236}">
                <a16:creationId xmlns:a16="http://schemas.microsoft.com/office/drawing/2014/main" id="{5F18D676-C8E7-EFAC-D534-EC98A04A8F41}"/>
              </a:ext>
            </a:extLst>
          </p:cNvPr>
          <p:cNvCxnSpPr/>
          <p:nvPr/>
        </p:nvCxnSpPr>
        <p:spPr>
          <a:xfrm>
            <a:off x="13563600" y="3411901"/>
            <a:ext cx="0" cy="104579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FF8790-18B9-8F93-36FA-03554A7208EE}"/>
              </a:ext>
            </a:extLst>
          </p:cNvPr>
          <p:cNvCxnSpPr/>
          <p:nvPr/>
        </p:nvCxnSpPr>
        <p:spPr>
          <a:xfrm>
            <a:off x="13584382" y="5918748"/>
            <a:ext cx="0" cy="104579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3A4E524-5848-2047-563E-14D2B6AAF293}"/>
              </a:ext>
            </a:extLst>
          </p:cNvPr>
          <p:cNvSpPr txBox="1"/>
          <p:nvPr/>
        </p:nvSpPr>
        <p:spPr>
          <a:xfrm>
            <a:off x="1208588" y="2390476"/>
            <a:ext cx="9815271" cy="6441572"/>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Phân biệt hệ điều hành và phần mềm ứng dụng:</a:t>
            </a:r>
          </a:p>
          <a:p>
            <a:pPr marL="571500" indent="-571500">
              <a:lnSpc>
                <a:spcPct val="150000"/>
              </a:lnSpc>
              <a:buFont typeface="Wingdings" panose="05000000000000000000" pitchFamily="2" charset="2"/>
              <a:buChar char="Ø"/>
            </a:pPr>
            <a:r>
              <a:rPr lang="vi-VN" sz="4000">
                <a:latin typeface="Arial" panose="020B0604020202020204" pitchFamily="34" charset="0"/>
                <a:cs typeface="Arial" panose="020B0604020202020204" pitchFamily="34" charset="0"/>
              </a:rPr>
              <a:t>Hệ điều hành kết nối, quản lí và trực tiếp điều khiển các thiết bị phần cứng.</a:t>
            </a:r>
          </a:p>
          <a:p>
            <a:pPr marL="571500" indent="-571500">
              <a:lnSpc>
                <a:spcPct val="150000"/>
              </a:lnSpc>
              <a:buFont typeface="Wingdings" panose="05000000000000000000" pitchFamily="2" charset="2"/>
              <a:buChar char="Ø"/>
            </a:pPr>
            <a:r>
              <a:rPr lang="vi-VN" sz="4000">
                <a:latin typeface="Arial" panose="020B0604020202020204" pitchFamily="34" charset="0"/>
                <a:cs typeface="Arial" panose="020B0604020202020204" pitchFamily="34" charset="0"/>
              </a:rPr>
              <a:t>Phần mềm ứng dụng chạy trên nền của hệ điều hành, tương tác với thiết bị phần cứng thông qua hệ điều hành.</a:t>
            </a:r>
          </a:p>
        </p:txBody>
      </p:sp>
    </p:spTree>
    <p:extLst>
      <p:ext uri="{BB962C8B-B14F-4D97-AF65-F5344CB8AC3E}">
        <p14:creationId xmlns:p14="http://schemas.microsoft.com/office/powerpoint/2010/main" val="38266178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25" name="TextBox 24">
            <a:extLst>
              <a:ext uri="{FF2B5EF4-FFF2-40B4-BE49-F238E27FC236}">
                <a16:creationId xmlns:a16="http://schemas.microsoft.com/office/drawing/2014/main" id="{E3A4E524-5848-2047-563E-14D2B6AAF293}"/>
              </a:ext>
            </a:extLst>
          </p:cNvPr>
          <p:cNvSpPr txBox="1"/>
          <p:nvPr/>
        </p:nvSpPr>
        <p:spPr>
          <a:xfrm>
            <a:off x="1333501" y="1943100"/>
            <a:ext cx="15392400" cy="5518242"/>
          </a:xfrm>
          <a:prstGeom prst="rect">
            <a:avLst/>
          </a:prstGeom>
          <a:noFill/>
        </p:spPr>
        <p:txBody>
          <a:bodyPr wrap="square" rtlCol="0">
            <a:spAutoFit/>
          </a:bodyPr>
          <a:lstStyle/>
          <a:p>
            <a:pPr>
              <a:lnSpc>
                <a:spcPct val="150000"/>
              </a:lnSpc>
            </a:pPr>
            <a:r>
              <a:rPr lang="vi-VN" sz="4000" b="1" i="1">
                <a:solidFill>
                  <a:srgbClr val="FF0000"/>
                </a:solidFill>
                <a:latin typeface="Arial" panose="020B0604020202020204" pitchFamily="34" charset="0"/>
                <a:cs typeface="Arial" panose="020B0604020202020204" pitchFamily="34" charset="0"/>
              </a:rPr>
              <a:t>Bài tập 1</a:t>
            </a:r>
            <a:r>
              <a:rPr lang="vi-VN" sz="4000" b="1" i="1">
                <a:latin typeface="Arial" panose="020B0604020202020204" pitchFamily="34" charset="0"/>
                <a:cs typeface="Arial" panose="020B0604020202020204" pitchFamily="34" charset="0"/>
              </a:rPr>
              <a:t>. Chỉ ra hệ điều hành, phần mềm ứng dụng trong các phần mềm dưới đây:</a:t>
            </a:r>
          </a:p>
          <a:p>
            <a:pPr lvl="6">
              <a:lnSpc>
                <a:spcPct val="150000"/>
              </a:lnSpc>
            </a:pPr>
            <a:r>
              <a:rPr lang="vi-VN" sz="4000">
                <a:latin typeface="Arial" panose="020B0604020202020204" pitchFamily="34" charset="0"/>
                <a:cs typeface="Arial" panose="020B0604020202020204" pitchFamily="34" charset="0"/>
              </a:rPr>
              <a:t>A. Windows 10          </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B. iMindmap               </a:t>
            </a:r>
          </a:p>
          <a:p>
            <a:pPr lvl="6">
              <a:lnSpc>
                <a:spcPct val="150000"/>
              </a:lnSpc>
            </a:pPr>
            <a:r>
              <a:rPr lang="vi-VN" sz="4000">
                <a:latin typeface="Arial" panose="020B0604020202020204" pitchFamily="34" charset="0"/>
                <a:cs typeface="Arial" panose="020B0604020202020204" pitchFamily="34" charset="0"/>
              </a:rPr>
              <a:t>C. Linux                    </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D. MS Powerpoint</a:t>
            </a:r>
          </a:p>
          <a:p>
            <a:pPr lvl="6">
              <a:lnSpc>
                <a:spcPct val="150000"/>
              </a:lnSpc>
            </a:pPr>
            <a:r>
              <a:rPr lang="vi-VN" sz="4000">
                <a:latin typeface="Arial" panose="020B0604020202020204" pitchFamily="34" charset="0"/>
                <a:cs typeface="Arial" panose="020B0604020202020204" pitchFamily="34" charset="0"/>
              </a:rPr>
              <a:t>E. iOS                       </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G. MS Word                 </a:t>
            </a:r>
          </a:p>
          <a:p>
            <a:pPr lvl="6">
              <a:lnSpc>
                <a:spcPct val="150000"/>
              </a:lnSpc>
            </a:pPr>
            <a:r>
              <a:rPr lang="vi-VN" sz="4000">
                <a:latin typeface="Arial" panose="020B0604020202020204" pitchFamily="34" charset="0"/>
                <a:cs typeface="Arial" panose="020B0604020202020204" pitchFamily="34" charset="0"/>
              </a:rPr>
              <a:t>H. Scratch                 </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I. Zalo</a:t>
            </a:r>
          </a:p>
        </p:txBody>
      </p:sp>
      <p:sp>
        <p:nvSpPr>
          <p:cNvPr id="6" name="Arrow: Right 5">
            <a:extLst>
              <a:ext uri="{FF2B5EF4-FFF2-40B4-BE49-F238E27FC236}">
                <a16:creationId xmlns:a16="http://schemas.microsoft.com/office/drawing/2014/main" id="{A08400CC-25D8-0EAC-8661-4C722829E5F5}"/>
              </a:ext>
            </a:extLst>
          </p:cNvPr>
          <p:cNvSpPr/>
          <p:nvPr/>
        </p:nvSpPr>
        <p:spPr>
          <a:xfrm>
            <a:off x="1263642" y="8148572"/>
            <a:ext cx="1562099" cy="9698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26E8EA9-0FDA-525A-7D5E-1EDB6E3DA283}"/>
              </a:ext>
            </a:extLst>
          </p:cNvPr>
          <p:cNvSpPr txBox="1"/>
          <p:nvPr/>
        </p:nvSpPr>
        <p:spPr>
          <a:xfrm>
            <a:off x="2942075" y="7565615"/>
            <a:ext cx="13514834" cy="2416239"/>
          </a:xfrm>
          <a:prstGeom prst="rect">
            <a:avLst/>
          </a:prstGeom>
          <a:noFill/>
        </p:spPr>
        <p:txBody>
          <a:bodyPr wrap="square" rtlCol="0">
            <a:spAutoFit/>
          </a:bodyPr>
          <a:lstStyle/>
          <a:p>
            <a:pPr marL="0" marR="0" algn="just">
              <a:lnSpc>
                <a:spcPct val="150000"/>
              </a:lnSpc>
              <a:spcBef>
                <a:spcPts val="0"/>
              </a:spcBef>
              <a:spcAft>
                <a:spcPts val="0"/>
              </a:spcAft>
            </a:pPr>
            <a:r>
              <a:rPr lang="en-US" sz="3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b="1">
                <a:solidFill>
                  <a:srgbClr val="000000"/>
                </a:solidFill>
                <a:effectLst/>
                <a:latin typeface="Arial" panose="020B0604020202020204" pitchFamily="34" charset="0"/>
                <a:ea typeface="Calibri" panose="020F0502020204030204" pitchFamily="34" charset="0"/>
                <a:cs typeface="Arial" panose="020B0604020202020204" pitchFamily="34" charset="0"/>
              </a:rPr>
              <a:t>Hệ điều hành</a:t>
            </a:r>
            <a:r>
              <a:rPr lang="en-US" sz="3500">
                <a:solidFill>
                  <a:srgbClr val="000000"/>
                </a:solidFill>
                <a:effectLst/>
                <a:latin typeface="Arial" panose="020B0604020202020204" pitchFamily="34" charset="0"/>
                <a:ea typeface="Calibri" panose="020F0502020204030204" pitchFamily="34" charset="0"/>
                <a:cs typeface="Arial" panose="020B0604020202020204" pitchFamily="34" charset="0"/>
              </a:rPr>
              <a:t>: Windows 10, Linux, iOS.</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3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b="1">
                <a:solidFill>
                  <a:srgbClr val="000000"/>
                </a:solidFill>
                <a:effectLst/>
                <a:latin typeface="Arial" panose="020B0604020202020204" pitchFamily="34" charset="0"/>
                <a:ea typeface="Calibri" panose="020F0502020204030204" pitchFamily="34" charset="0"/>
                <a:cs typeface="Arial" panose="020B0604020202020204" pitchFamily="34" charset="0"/>
              </a:rPr>
              <a:t>Phần mềm ứng dụng</a:t>
            </a:r>
            <a:r>
              <a:rPr lang="en-US" sz="3500">
                <a:solidFill>
                  <a:srgbClr val="000000"/>
                </a:solidFill>
                <a:effectLst/>
                <a:latin typeface="Arial" panose="020B0604020202020204" pitchFamily="34" charset="0"/>
                <a:ea typeface="Calibri" panose="020F0502020204030204" pitchFamily="34" charset="0"/>
                <a:cs typeface="Arial" panose="020B0604020202020204" pitchFamily="34" charset="0"/>
              </a:rPr>
              <a:t>: iMindmap, MS Powerpoint, MS Word, Scratch, Zalo.</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617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25" name="TextBox 24">
            <a:extLst>
              <a:ext uri="{FF2B5EF4-FFF2-40B4-BE49-F238E27FC236}">
                <a16:creationId xmlns:a16="http://schemas.microsoft.com/office/drawing/2014/main" id="{E3A4E524-5848-2047-563E-14D2B6AAF293}"/>
              </a:ext>
            </a:extLst>
          </p:cNvPr>
          <p:cNvSpPr txBox="1"/>
          <p:nvPr/>
        </p:nvSpPr>
        <p:spPr>
          <a:xfrm>
            <a:off x="1238800" y="1943100"/>
            <a:ext cx="15392400" cy="1824923"/>
          </a:xfrm>
          <a:prstGeom prst="rect">
            <a:avLst/>
          </a:prstGeom>
          <a:noFill/>
        </p:spPr>
        <p:txBody>
          <a:bodyPr wrap="square" rtlCol="0">
            <a:spAutoFit/>
          </a:bodyPr>
          <a:lstStyle/>
          <a:p>
            <a:pPr>
              <a:lnSpc>
                <a:spcPct val="150000"/>
              </a:lnSpc>
            </a:pPr>
            <a:r>
              <a:rPr lang="vi-VN" sz="4000" b="1" i="1">
                <a:solidFill>
                  <a:srgbClr val="FF0000"/>
                </a:solidFill>
                <a:latin typeface="Arial" panose="020B0604020202020204" pitchFamily="34" charset="0"/>
                <a:cs typeface="Arial" panose="020B0604020202020204" pitchFamily="34" charset="0"/>
              </a:rPr>
              <a:t>Bài tập 2. </a:t>
            </a:r>
            <a:r>
              <a:rPr lang="vi-VN" sz="4000" b="1" i="1">
                <a:solidFill>
                  <a:srgbClr val="000000"/>
                </a:solidFill>
                <a:latin typeface="Arial" panose="020B0604020202020204" pitchFamily="34" charset="0"/>
                <a:cs typeface="Arial" panose="020B0604020202020204" pitchFamily="34" charset="0"/>
              </a:rPr>
              <a:t>Đặc điểm nào dưới đây thuộc về </a:t>
            </a:r>
            <a:r>
              <a:rPr lang="vi-VN" sz="4000" b="1" i="1">
                <a:solidFill>
                  <a:srgbClr val="FF0000"/>
                </a:solidFill>
                <a:latin typeface="Arial" panose="020B0604020202020204" pitchFamily="34" charset="0"/>
                <a:cs typeface="Arial" panose="020B0604020202020204" pitchFamily="34" charset="0"/>
              </a:rPr>
              <a:t>hệ điều hành</a:t>
            </a:r>
            <a:r>
              <a:rPr lang="vi-VN" sz="4000" b="1" i="1">
                <a:solidFill>
                  <a:srgbClr val="000000"/>
                </a:solidFill>
                <a:latin typeface="Arial" panose="020B0604020202020204" pitchFamily="34" charset="0"/>
                <a:cs typeface="Arial" panose="020B0604020202020204" pitchFamily="34" charset="0"/>
              </a:rPr>
              <a:t>, thuộc về </a:t>
            </a:r>
            <a:r>
              <a:rPr lang="vi-VN" sz="4000" b="1" i="1">
                <a:solidFill>
                  <a:srgbClr val="00B050"/>
                </a:solidFill>
                <a:latin typeface="Arial" panose="020B0604020202020204" pitchFamily="34" charset="0"/>
                <a:cs typeface="Arial" panose="020B0604020202020204" pitchFamily="34" charset="0"/>
              </a:rPr>
              <a:t>phần mềm ứng dụng</a:t>
            </a:r>
            <a:r>
              <a:rPr lang="vi-VN" sz="4000" b="1" i="1">
                <a:solidFill>
                  <a:srgbClr val="000000"/>
                </a:solidFill>
                <a:latin typeface="Arial" panose="020B0604020202020204" pitchFamily="34" charset="0"/>
                <a:cs typeface="Arial" panose="020B0604020202020204" pitchFamily="34" charset="0"/>
              </a:rPr>
              <a:t>?</a:t>
            </a:r>
            <a:endParaRPr lang="en-US" sz="4000" b="1" i="1">
              <a:solidFill>
                <a:srgbClr val="0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BC517374-E8FD-A395-ACA9-BC66EC49CAD5}"/>
              </a:ext>
            </a:extLst>
          </p:cNvPr>
          <p:cNvSpPr/>
          <p:nvPr/>
        </p:nvSpPr>
        <p:spPr>
          <a:xfrm>
            <a:off x="1371600" y="4150416"/>
            <a:ext cx="7198866" cy="2133600"/>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0000"/>
                </a:solidFill>
                <a:latin typeface="Arial" panose="020B0604020202020204" pitchFamily="34" charset="0"/>
                <a:cs typeface="Arial" panose="020B0604020202020204" pitchFamily="34" charset="0"/>
              </a:rPr>
              <a:t>A</a:t>
            </a:r>
            <a:r>
              <a:rPr lang="en-US" sz="4000">
                <a:solidFill>
                  <a:srgbClr val="000000"/>
                </a:solidFill>
              </a:rPr>
              <a:t>. </a:t>
            </a:r>
            <a:r>
              <a:rPr lang="vi-VN" sz="4000">
                <a:solidFill>
                  <a:srgbClr val="000000"/>
                </a:solidFill>
              </a:rPr>
              <a:t>Phải cài đặt thì máy tính mới có thể hoạt động được.</a:t>
            </a:r>
            <a:endParaRPr lang="en-US" sz="4000">
              <a:solidFill>
                <a:srgbClr val="000000"/>
              </a:solidFill>
            </a:endParaRPr>
          </a:p>
        </p:txBody>
      </p:sp>
      <p:sp>
        <p:nvSpPr>
          <p:cNvPr id="10" name="Rectangle: Rounded Corners 9">
            <a:extLst>
              <a:ext uri="{FF2B5EF4-FFF2-40B4-BE49-F238E27FC236}">
                <a16:creationId xmlns:a16="http://schemas.microsoft.com/office/drawing/2014/main" id="{F8251E21-43FB-1AA5-CD9A-E300748BF09E}"/>
              </a:ext>
            </a:extLst>
          </p:cNvPr>
          <p:cNvSpPr/>
          <p:nvPr/>
        </p:nvSpPr>
        <p:spPr>
          <a:xfrm>
            <a:off x="1371600" y="6896100"/>
            <a:ext cx="7198866" cy="2133600"/>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rgbClr val="000000"/>
                </a:solidFill>
              </a:rPr>
              <a:t>B. Cài đặt và máy tính khi có nhu cầu sử dụng.</a:t>
            </a:r>
            <a:endParaRPr lang="en-US" sz="4000">
              <a:solidFill>
                <a:srgbClr val="000000"/>
              </a:solidFill>
            </a:endParaRPr>
          </a:p>
        </p:txBody>
      </p:sp>
      <p:sp>
        <p:nvSpPr>
          <p:cNvPr id="11" name="Rectangle: Rounded Corners 10">
            <a:extLst>
              <a:ext uri="{FF2B5EF4-FFF2-40B4-BE49-F238E27FC236}">
                <a16:creationId xmlns:a16="http://schemas.microsoft.com/office/drawing/2014/main" id="{FA772C38-A67E-A0F8-1CAA-D9F0A6A43E5C}"/>
              </a:ext>
            </a:extLst>
          </p:cNvPr>
          <p:cNvSpPr/>
          <p:nvPr/>
        </p:nvSpPr>
        <p:spPr>
          <a:xfrm>
            <a:off x="9144000" y="4150416"/>
            <a:ext cx="7198866" cy="2133600"/>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0000"/>
                </a:solidFill>
                <a:latin typeface="Arial" panose="020B0604020202020204" pitchFamily="34" charset="0"/>
                <a:cs typeface="Arial" panose="020B0604020202020204" pitchFamily="34" charset="0"/>
              </a:rPr>
              <a:t>C. Trực tiếp quản lí, điều khiển thiết bị phần cứng.</a:t>
            </a:r>
            <a:endParaRPr lang="en-US" sz="4000">
              <a:solidFill>
                <a:srgbClr val="000000"/>
              </a:solidFill>
            </a:endParaRPr>
          </a:p>
        </p:txBody>
      </p:sp>
      <p:sp>
        <p:nvSpPr>
          <p:cNvPr id="14" name="Rectangle: Rounded Corners 13">
            <a:extLst>
              <a:ext uri="{FF2B5EF4-FFF2-40B4-BE49-F238E27FC236}">
                <a16:creationId xmlns:a16="http://schemas.microsoft.com/office/drawing/2014/main" id="{4D7C46EF-C142-03A8-9087-CB229E179E5F}"/>
              </a:ext>
            </a:extLst>
          </p:cNvPr>
          <p:cNvSpPr/>
          <p:nvPr/>
        </p:nvSpPr>
        <p:spPr>
          <a:xfrm>
            <a:off x="9264970" y="6896100"/>
            <a:ext cx="7198866" cy="2133600"/>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rgbClr val="000000"/>
                </a:solidFill>
                <a:latin typeface="Arial" panose="020B0604020202020204" pitchFamily="34" charset="0"/>
                <a:cs typeface="Arial" panose="020B0604020202020204" pitchFamily="34" charset="0"/>
              </a:rPr>
              <a:t>D. Tương tác với phần cứng thông qua hệ điều hành.</a:t>
            </a:r>
            <a:endParaRPr lang="en-US" sz="4000">
              <a:solidFill>
                <a:srgbClr val="000000"/>
              </a:solidFill>
            </a:endParaRPr>
          </a:p>
        </p:txBody>
      </p:sp>
    </p:spTree>
    <p:extLst>
      <p:ext uri="{BB962C8B-B14F-4D97-AF65-F5344CB8AC3E}">
        <p14:creationId xmlns:p14="http://schemas.microsoft.com/office/powerpoint/2010/main" val="37299329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9"/>
                                        </p:tgtEl>
                                        <p:attrNameLst>
                                          <p:attrName>fillcolor</p:attrName>
                                        </p:attrNameLst>
                                      </p:cBhvr>
                                      <p:to>
                                        <a:srgbClr val="FF0000"/>
                                      </p:to>
                                    </p:animClr>
                                    <p:set>
                                      <p:cBhvr>
                                        <p:cTn id="43" dur="2000" fill="hold"/>
                                        <p:tgtEl>
                                          <p:spTgt spid="9"/>
                                        </p:tgtEl>
                                        <p:attrNameLst>
                                          <p:attrName>fill.type</p:attrName>
                                        </p:attrNameLst>
                                      </p:cBhvr>
                                      <p:to>
                                        <p:strVal val="solid"/>
                                      </p:to>
                                    </p:set>
                                    <p:set>
                                      <p:cBhvr>
                                        <p:cTn id="44" dur="2000" fill="hold"/>
                                        <p:tgtEl>
                                          <p:spTgt spid="9"/>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0"/>
                                        </p:tgtEl>
                                        <p:attrNameLst>
                                          <p:attrName>fillcolor</p:attrName>
                                        </p:attrNameLst>
                                      </p:cBhvr>
                                      <p:to>
                                        <a:srgbClr val="00B050"/>
                                      </p:to>
                                    </p:animClr>
                                    <p:set>
                                      <p:cBhvr>
                                        <p:cTn id="49" dur="2000" fill="hold"/>
                                        <p:tgtEl>
                                          <p:spTgt spid="10"/>
                                        </p:tgtEl>
                                        <p:attrNameLst>
                                          <p:attrName>fill.type</p:attrName>
                                        </p:attrNameLst>
                                      </p:cBhvr>
                                      <p:to>
                                        <p:strVal val="solid"/>
                                      </p:to>
                                    </p:set>
                                    <p:set>
                                      <p:cBhvr>
                                        <p:cTn id="50" dur="2000" fill="hold"/>
                                        <p:tgtEl>
                                          <p:spTgt spid="10"/>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1"/>
                                        </p:tgtEl>
                                        <p:attrNameLst>
                                          <p:attrName>fillcolor</p:attrName>
                                        </p:attrNameLst>
                                      </p:cBhvr>
                                      <p:to>
                                        <a:srgbClr val="FF0000"/>
                                      </p:to>
                                    </p:animClr>
                                    <p:set>
                                      <p:cBhvr>
                                        <p:cTn id="55" dur="2000" fill="hold"/>
                                        <p:tgtEl>
                                          <p:spTgt spid="11"/>
                                        </p:tgtEl>
                                        <p:attrNameLst>
                                          <p:attrName>fill.type</p:attrName>
                                        </p:attrNameLst>
                                      </p:cBhvr>
                                      <p:to>
                                        <p:strVal val="solid"/>
                                      </p:to>
                                    </p:set>
                                    <p:set>
                                      <p:cBhvr>
                                        <p:cTn id="56" dur="2000" fill="hold"/>
                                        <p:tgtEl>
                                          <p:spTgt spid="11"/>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14"/>
                                        </p:tgtEl>
                                        <p:attrNameLst>
                                          <p:attrName>fillcolor</p:attrName>
                                        </p:attrNameLst>
                                      </p:cBhvr>
                                      <p:to>
                                        <a:srgbClr val="00B050"/>
                                      </p:to>
                                    </p:animClr>
                                    <p:set>
                                      <p:cBhvr>
                                        <p:cTn id="61" dur="2000" fill="hold"/>
                                        <p:tgtEl>
                                          <p:spTgt spid="14"/>
                                        </p:tgtEl>
                                        <p:attrNameLst>
                                          <p:attrName>fill.type</p:attrName>
                                        </p:attrNameLst>
                                      </p:cBhvr>
                                      <p:to>
                                        <p:strVal val="solid"/>
                                      </p:to>
                                    </p:set>
                                    <p:set>
                                      <p:cBhvr>
                                        <p:cTn id="62"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animBg="1"/>
      <p:bldP spid="10" grpId="0" animBg="1"/>
      <p:bldP spid="11"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25" name="TextBox 24">
            <a:extLst>
              <a:ext uri="{FF2B5EF4-FFF2-40B4-BE49-F238E27FC236}">
                <a16:creationId xmlns:a16="http://schemas.microsoft.com/office/drawing/2014/main" id="{E3A4E524-5848-2047-563E-14D2B6AAF293}"/>
              </a:ext>
            </a:extLst>
          </p:cNvPr>
          <p:cNvSpPr txBox="1"/>
          <p:nvPr/>
        </p:nvSpPr>
        <p:spPr>
          <a:xfrm>
            <a:off x="1238800" y="1943100"/>
            <a:ext cx="15392400" cy="1824923"/>
          </a:xfrm>
          <a:prstGeom prst="rect">
            <a:avLst/>
          </a:prstGeom>
          <a:noFill/>
        </p:spPr>
        <p:txBody>
          <a:bodyPr wrap="square" rtlCol="0">
            <a:spAutoFit/>
          </a:bodyPr>
          <a:lstStyle/>
          <a:p>
            <a:pPr>
              <a:lnSpc>
                <a:spcPct val="150000"/>
              </a:lnSpc>
            </a:pPr>
            <a:r>
              <a:rPr lang="vi-VN" sz="4000" b="1" i="1">
                <a:solidFill>
                  <a:srgbClr val="FF0000"/>
                </a:solidFill>
                <a:latin typeface="Arial" panose="020B0604020202020204" pitchFamily="34" charset="0"/>
                <a:cs typeface="Arial" panose="020B0604020202020204" pitchFamily="34" charset="0"/>
              </a:rPr>
              <a:t>Bài tập 2. </a:t>
            </a:r>
            <a:r>
              <a:rPr lang="vi-VN" sz="4000" b="1" i="1">
                <a:solidFill>
                  <a:srgbClr val="000000"/>
                </a:solidFill>
                <a:latin typeface="Arial" panose="020B0604020202020204" pitchFamily="34" charset="0"/>
                <a:cs typeface="Arial" panose="020B0604020202020204" pitchFamily="34" charset="0"/>
              </a:rPr>
              <a:t>Đặc điểm nào dưới đây thuộc về </a:t>
            </a:r>
            <a:r>
              <a:rPr lang="vi-VN" sz="4000" b="1" i="1">
                <a:solidFill>
                  <a:srgbClr val="FF0000"/>
                </a:solidFill>
                <a:latin typeface="Arial" panose="020B0604020202020204" pitchFamily="34" charset="0"/>
                <a:cs typeface="Arial" panose="020B0604020202020204" pitchFamily="34" charset="0"/>
              </a:rPr>
              <a:t>hệ điều hành</a:t>
            </a:r>
            <a:r>
              <a:rPr lang="vi-VN" sz="4000" b="1" i="1">
                <a:solidFill>
                  <a:srgbClr val="000000"/>
                </a:solidFill>
                <a:latin typeface="Arial" panose="020B0604020202020204" pitchFamily="34" charset="0"/>
                <a:cs typeface="Arial" panose="020B0604020202020204" pitchFamily="34" charset="0"/>
              </a:rPr>
              <a:t>, thuộc về </a:t>
            </a:r>
            <a:r>
              <a:rPr lang="vi-VN" sz="4000" b="1" i="1">
                <a:solidFill>
                  <a:srgbClr val="00B050"/>
                </a:solidFill>
                <a:latin typeface="Arial" panose="020B0604020202020204" pitchFamily="34" charset="0"/>
                <a:cs typeface="Arial" panose="020B0604020202020204" pitchFamily="34" charset="0"/>
              </a:rPr>
              <a:t>phần mềm ứng dụng</a:t>
            </a:r>
            <a:r>
              <a:rPr lang="vi-VN" sz="4000" b="1" i="1">
                <a:solidFill>
                  <a:srgbClr val="000000"/>
                </a:solidFill>
                <a:latin typeface="Arial" panose="020B0604020202020204" pitchFamily="34" charset="0"/>
                <a:cs typeface="Arial" panose="020B0604020202020204" pitchFamily="34" charset="0"/>
              </a:rPr>
              <a:t>?</a:t>
            </a:r>
            <a:endParaRPr lang="en-US" sz="4000" b="1" i="1">
              <a:solidFill>
                <a:srgbClr val="0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BC517374-E8FD-A395-ACA9-BC66EC49CAD5}"/>
              </a:ext>
            </a:extLst>
          </p:cNvPr>
          <p:cNvSpPr/>
          <p:nvPr/>
        </p:nvSpPr>
        <p:spPr>
          <a:xfrm>
            <a:off x="1371600" y="4150416"/>
            <a:ext cx="7198866" cy="2133600"/>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rgbClr val="000000"/>
                </a:solidFill>
                <a:latin typeface="Arial" panose="020B0604020202020204" pitchFamily="34" charset="0"/>
                <a:cs typeface="Arial" panose="020B0604020202020204" pitchFamily="34" charset="0"/>
              </a:rPr>
              <a:t>E. Tạo môi trường để chạy phần mềm ứng dụng.</a:t>
            </a:r>
            <a:endParaRPr lang="en-US" sz="4000">
              <a:solidFill>
                <a:srgbClr val="000000"/>
              </a:solidFill>
            </a:endParaRPr>
          </a:p>
        </p:txBody>
      </p:sp>
      <p:sp>
        <p:nvSpPr>
          <p:cNvPr id="10" name="Rectangle: Rounded Corners 9">
            <a:extLst>
              <a:ext uri="{FF2B5EF4-FFF2-40B4-BE49-F238E27FC236}">
                <a16:creationId xmlns:a16="http://schemas.microsoft.com/office/drawing/2014/main" id="{F8251E21-43FB-1AA5-CD9A-E300748BF09E}"/>
              </a:ext>
            </a:extLst>
          </p:cNvPr>
          <p:cNvSpPr/>
          <p:nvPr/>
        </p:nvSpPr>
        <p:spPr>
          <a:xfrm>
            <a:off x="1371600" y="6896100"/>
            <a:ext cx="7198866" cy="2133600"/>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rgbClr val="000000"/>
                </a:solidFill>
              </a:rPr>
              <a:t>G. Chạy trong môi trường của hệ điều hành.</a:t>
            </a:r>
            <a:endParaRPr lang="en-US" sz="4000">
              <a:solidFill>
                <a:srgbClr val="000000"/>
              </a:solidFill>
            </a:endParaRPr>
          </a:p>
        </p:txBody>
      </p:sp>
      <p:sp>
        <p:nvSpPr>
          <p:cNvPr id="11" name="Rectangle: Rounded Corners 10">
            <a:extLst>
              <a:ext uri="{FF2B5EF4-FFF2-40B4-BE49-F238E27FC236}">
                <a16:creationId xmlns:a16="http://schemas.microsoft.com/office/drawing/2014/main" id="{FA772C38-A67E-A0F8-1CAA-D9F0A6A43E5C}"/>
              </a:ext>
            </a:extLst>
          </p:cNvPr>
          <p:cNvSpPr/>
          <p:nvPr/>
        </p:nvSpPr>
        <p:spPr>
          <a:xfrm>
            <a:off x="8857233" y="3621752"/>
            <a:ext cx="7773968" cy="1310625"/>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0000"/>
                </a:solidFill>
                <a:latin typeface="Arial" panose="020B0604020202020204" pitchFamily="34" charset="0"/>
                <a:cs typeface="Arial" panose="020B0604020202020204" pitchFamily="34" charset="0"/>
              </a:rPr>
              <a:t>H. Tự động chạy khi bật máy.</a:t>
            </a:r>
            <a:endParaRPr lang="en-US" sz="4000">
              <a:solidFill>
                <a:srgbClr val="000000"/>
              </a:solidFill>
            </a:endParaRPr>
          </a:p>
        </p:txBody>
      </p:sp>
      <p:sp>
        <p:nvSpPr>
          <p:cNvPr id="14" name="Rectangle: Rounded Corners 13">
            <a:extLst>
              <a:ext uri="{FF2B5EF4-FFF2-40B4-BE49-F238E27FC236}">
                <a16:creationId xmlns:a16="http://schemas.microsoft.com/office/drawing/2014/main" id="{4D7C46EF-C142-03A8-9087-CB229E179E5F}"/>
              </a:ext>
            </a:extLst>
          </p:cNvPr>
          <p:cNvSpPr/>
          <p:nvPr/>
        </p:nvSpPr>
        <p:spPr>
          <a:xfrm>
            <a:off x="9264970" y="6896100"/>
            <a:ext cx="7198866" cy="2819400"/>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rgbClr val="000000"/>
                </a:solidFill>
                <a:latin typeface="Arial" panose="020B0604020202020204" pitchFamily="34" charset="0"/>
                <a:cs typeface="Arial" panose="020B0604020202020204" pitchFamily="34" charset="0"/>
              </a:rPr>
              <a:t>K. Cung cấp công cụ hỗ trợ người dùng thực hiện công việc trên máy tính.</a:t>
            </a:r>
            <a:endParaRPr lang="en-US" sz="4000">
              <a:solidFill>
                <a:srgbClr val="000000"/>
              </a:solidFill>
            </a:endParaRPr>
          </a:p>
        </p:txBody>
      </p:sp>
      <p:sp>
        <p:nvSpPr>
          <p:cNvPr id="6" name="Rectangle: Rounded Corners 5">
            <a:extLst>
              <a:ext uri="{FF2B5EF4-FFF2-40B4-BE49-F238E27FC236}">
                <a16:creationId xmlns:a16="http://schemas.microsoft.com/office/drawing/2014/main" id="{1E9B8057-FEAD-C8C7-2AD3-11F47BCBD87A}"/>
              </a:ext>
            </a:extLst>
          </p:cNvPr>
          <p:cNvSpPr/>
          <p:nvPr/>
        </p:nvSpPr>
        <p:spPr>
          <a:xfrm>
            <a:off x="8857233" y="5245084"/>
            <a:ext cx="7773968" cy="1310625"/>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rgbClr val="000000"/>
                </a:solidFill>
                <a:latin typeface="Arial" panose="020B0604020202020204" pitchFamily="34" charset="0"/>
                <a:cs typeface="Arial" panose="020B0604020202020204" pitchFamily="34" charset="0"/>
              </a:rPr>
              <a:t>I. Khởi động theo lệnh</a:t>
            </a:r>
            <a:endParaRPr lang="en-US" sz="4000">
              <a:solidFill>
                <a:srgbClr val="000000"/>
              </a:solidFill>
            </a:endParaRPr>
          </a:p>
        </p:txBody>
      </p:sp>
    </p:spTree>
    <p:extLst>
      <p:ext uri="{BB962C8B-B14F-4D97-AF65-F5344CB8AC3E}">
        <p14:creationId xmlns:p14="http://schemas.microsoft.com/office/powerpoint/2010/main" val="10175951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9"/>
                                        </p:tgtEl>
                                        <p:attrNameLst>
                                          <p:attrName>fillcolor</p:attrName>
                                        </p:attrNameLst>
                                      </p:cBhvr>
                                      <p:to>
                                        <a:srgbClr val="FF0000"/>
                                      </p:to>
                                    </p:animClr>
                                    <p:set>
                                      <p:cBhvr>
                                        <p:cTn id="46" dur="2000" fill="hold"/>
                                        <p:tgtEl>
                                          <p:spTgt spid="9"/>
                                        </p:tgtEl>
                                        <p:attrNameLst>
                                          <p:attrName>fill.type</p:attrName>
                                        </p:attrNameLst>
                                      </p:cBhvr>
                                      <p:to>
                                        <p:strVal val="solid"/>
                                      </p:to>
                                    </p:set>
                                    <p:set>
                                      <p:cBhvr>
                                        <p:cTn id="47" dur="2000" fill="hold"/>
                                        <p:tgtEl>
                                          <p:spTgt spid="9"/>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10"/>
                                        </p:tgtEl>
                                        <p:attrNameLst>
                                          <p:attrName>fillcolor</p:attrName>
                                        </p:attrNameLst>
                                      </p:cBhvr>
                                      <p:to>
                                        <a:srgbClr val="00B050"/>
                                      </p:to>
                                    </p:animClr>
                                    <p:set>
                                      <p:cBhvr>
                                        <p:cTn id="52" dur="2000" fill="hold"/>
                                        <p:tgtEl>
                                          <p:spTgt spid="10"/>
                                        </p:tgtEl>
                                        <p:attrNameLst>
                                          <p:attrName>fill.type</p:attrName>
                                        </p:attrNameLst>
                                      </p:cBhvr>
                                      <p:to>
                                        <p:strVal val="solid"/>
                                      </p:to>
                                    </p:set>
                                    <p:set>
                                      <p:cBhvr>
                                        <p:cTn id="53" dur="2000" fill="hold"/>
                                        <p:tgtEl>
                                          <p:spTgt spid="10"/>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11"/>
                                        </p:tgtEl>
                                        <p:attrNameLst>
                                          <p:attrName>fillcolor</p:attrName>
                                        </p:attrNameLst>
                                      </p:cBhvr>
                                      <p:to>
                                        <a:srgbClr val="FF0000"/>
                                      </p:to>
                                    </p:animClr>
                                    <p:set>
                                      <p:cBhvr>
                                        <p:cTn id="58" dur="2000" fill="hold"/>
                                        <p:tgtEl>
                                          <p:spTgt spid="11"/>
                                        </p:tgtEl>
                                        <p:attrNameLst>
                                          <p:attrName>fill.type</p:attrName>
                                        </p:attrNameLst>
                                      </p:cBhvr>
                                      <p:to>
                                        <p:strVal val="solid"/>
                                      </p:to>
                                    </p:set>
                                    <p:set>
                                      <p:cBhvr>
                                        <p:cTn id="59" dur="2000" fill="hold"/>
                                        <p:tgtEl>
                                          <p:spTgt spid="11"/>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6"/>
                                        </p:tgtEl>
                                        <p:attrNameLst>
                                          <p:attrName>fillcolor</p:attrName>
                                        </p:attrNameLst>
                                      </p:cBhvr>
                                      <p:to>
                                        <a:srgbClr val="00B050"/>
                                      </p:to>
                                    </p:animClr>
                                    <p:set>
                                      <p:cBhvr>
                                        <p:cTn id="64" dur="2000" fill="hold"/>
                                        <p:tgtEl>
                                          <p:spTgt spid="6"/>
                                        </p:tgtEl>
                                        <p:attrNameLst>
                                          <p:attrName>fill.type</p:attrName>
                                        </p:attrNameLst>
                                      </p:cBhvr>
                                      <p:to>
                                        <p:strVal val="solid"/>
                                      </p:to>
                                    </p:set>
                                    <p:set>
                                      <p:cBhvr>
                                        <p:cTn id="65" dur="2000" fill="hold"/>
                                        <p:tgtEl>
                                          <p:spTgt spid="6"/>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14"/>
                                        </p:tgtEl>
                                        <p:attrNameLst>
                                          <p:attrName>fillcolor</p:attrName>
                                        </p:attrNameLst>
                                      </p:cBhvr>
                                      <p:to>
                                        <a:srgbClr val="00B050"/>
                                      </p:to>
                                    </p:animClr>
                                    <p:set>
                                      <p:cBhvr>
                                        <p:cTn id="70" dur="2000" fill="hold"/>
                                        <p:tgtEl>
                                          <p:spTgt spid="14"/>
                                        </p:tgtEl>
                                        <p:attrNameLst>
                                          <p:attrName>fill.type</p:attrName>
                                        </p:attrNameLst>
                                      </p:cBhvr>
                                      <p:to>
                                        <p:strVal val="solid"/>
                                      </p:to>
                                    </p:set>
                                    <p:set>
                                      <p:cBhvr>
                                        <p:cTn id="71"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animBg="1"/>
      <p:bldP spid="10" grpId="0" animBg="1"/>
      <p:bldP spid="11" grpId="0" animBg="1"/>
      <p:bldP spid="1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25" name="TextBox 24">
            <a:extLst>
              <a:ext uri="{FF2B5EF4-FFF2-40B4-BE49-F238E27FC236}">
                <a16:creationId xmlns:a16="http://schemas.microsoft.com/office/drawing/2014/main" id="{E3A4E524-5848-2047-563E-14D2B6AAF293}"/>
              </a:ext>
            </a:extLst>
          </p:cNvPr>
          <p:cNvSpPr txBox="1"/>
          <p:nvPr/>
        </p:nvSpPr>
        <p:spPr>
          <a:xfrm>
            <a:off x="1222198" y="1382352"/>
            <a:ext cx="15392400" cy="1103892"/>
          </a:xfrm>
          <a:prstGeom prst="rect">
            <a:avLst/>
          </a:prstGeom>
          <a:noFill/>
        </p:spPr>
        <p:txBody>
          <a:bodyPr wrap="square" rtlCol="0">
            <a:spAutoFit/>
          </a:bodyPr>
          <a:lstStyle/>
          <a:p>
            <a:pPr algn="ctr">
              <a:lnSpc>
                <a:spcPct val="150000"/>
              </a:lnSpc>
            </a:pPr>
            <a:r>
              <a:rPr lang="en-US" sz="5000" b="1">
                <a:solidFill>
                  <a:srgbClr val="FF0000"/>
                </a:solidFill>
                <a:latin typeface="Arial" panose="020B0604020202020204" pitchFamily="34" charset="0"/>
                <a:cs typeface="Arial" panose="020B0604020202020204" pitchFamily="34" charset="0"/>
              </a:rPr>
              <a:t>LUYỆN TẬP</a:t>
            </a:r>
            <a:endParaRPr lang="en-US" sz="5000" b="1">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09EA9E3-D919-7DFA-BAAC-D374153B7B5D}"/>
              </a:ext>
            </a:extLst>
          </p:cNvPr>
          <p:cNvSpPr txBox="1"/>
          <p:nvPr/>
        </p:nvSpPr>
        <p:spPr>
          <a:xfrm>
            <a:off x="1759396" y="2904317"/>
            <a:ext cx="14855202" cy="5518242"/>
          </a:xfrm>
          <a:prstGeom prst="rect">
            <a:avLst/>
          </a:prstGeom>
          <a:noFill/>
        </p:spPr>
        <p:txBody>
          <a:bodyPr wrap="square" rtlCol="0">
            <a:spAutoFit/>
          </a:bodyPr>
          <a:lstStyle/>
          <a:p>
            <a:pPr marL="0" marR="0" algn="just">
              <a:lnSpc>
                <a:spcPct val="150000"/>
              </a:lnSpc>
              <a:spcBef>
                <a:spcPts val="0"/>
              </a:spcBef>
              <a:spcAft>
                <a:spcPts val="0"/>
              </a:spcAft>
            </a:pPr>
            <a:r>
              <a:rPr lang="en-US" sz="4000" b="1" i="1">
                <a:solidFill>
                  <a:srgbClr val="FF0000"/>
                </a:solidFill>
                <a:effectLst/>
                <a:latin typeface="Arial" panose="020B0604020202020204" pitchFamily="34" charset="0"/>
                <a:ea typeface="Calibri" panose="020F0502020204030204" pitchFamily="34" charset="0"/>
                <a:cs typeface="Arial" panose="020B0604020202020204" pitchFamily="34" charset="0"/>
              </a:rPr>
              <a:t>Bài tập 1. </a:t>
            </a:r>
            <a:r>
              <a:rPr lang="en-US" sz="4000" i="1">
                <a:solidFill>
                  <a:srgbClr val="000000"/>
                </a:solidFill>
                <a:effectLst/>
                <a:latin typeface="Arial" panose="020B0604020202020204" pitchFamily="34" charset="0"/>
                <a:ea typeface="Calibri" panose="020F0502020204030204" pitchFamily="34" charset="0"/>
                <a:cs typeface="Arial" panose="020B0604020202020204" pitchFamily="34" charset="0"/>
              </a:rPr>
              <a:t>Hệ điều hành có những chức năng nào sau đây?</a:t>
            </a:r>
            <a:endParaRPr lang="en-US" sz="4000" i="1">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A. Quản lí, điều khiển và cung cấp thông tin thiết bị phần cứng máy tính.</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B. Tổ chức, lưu trữ, quản lí dữ liệu trên ổ đĩa.</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C. Quản lí, điều khiển các chương trình đang chạy trên máy tính.</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D. Tạo và chỉnh sửa nội dung tệp văn bản.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6">
            <a:extLst>
              <a:ext uri="{FF2B5EF4-FFF2-40B4-BE49-F238E27FC236}">
                <a16:creationId xmlns:a16="http://schemas.microsoft.com/office/drawing/2014/main" id="{47662F20-3CC7-0A86-1B1E-1D435ABAE96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98768" y="3924300"/>
            <a:ext cx="1513492" cy="1513492"/>
          </a:xfrm>
          <a:prstGeom prst="rect">
            <a:avLst/>
          </a:prstGeom>
        </p:spPr>
      </p:pic>
      <p:pic>
        <p:nvPicPr>
          <p:cNvPr id="16" name="Picture 6">
            <a:extLst>
              <a:ext uri="{FF2B5EF4-FFF2-40B4-BE49-F238E27FC236}">
                <a16:creationId xmlns:a16="http://schemas.microsoft.com/office/drawing/2014/main" id="{127DA65E-2AF4-4AB5-B7CE-A24BD6B87AD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98768" y="5608504"/>
            <a:ext cx="1513492" cy="1513492"/>
          </a:xfrm>
          <a:prstGeom prst="rect">
            <a:avLst/>
          </a:prstGeom>
        </p:spPr>
      </p:pic>
      <p:pic>
        <p:nvPicPr>
          <p:cNvPr id="17" name="Picture 6">
            <a:extLst>
              <a:ext uri="{FF2B5EF4-FFF2-40B4-BE49-F238E27FC236}">
                <a16:creationId xmlns:a16="http://schemas.microsoft.com/office/drawing/2014/main" id="{0F63F320-236A-29EF-E5B6-11AAC2C7CC8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57202" y="6827346"/>
            <a:ext cx="1513492" cy="1513492"/>
          </a:xfrm>
          <a:prstGeom prst="rect">
            <a:avLst/>
          </a:prstGeom>
        </p:spPr>
      </p:pic>
    </p:spTree>
    <p:extLst>
      <p:ext uri="{BB962C8B-B14F-4D97-AF65-F5344CB8AC3E}">
        <p14:creationId xmlns:p14="http://schemas.microsoft.com/office/powerpoint/2010/main" val="36349557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0643" y="8431548"/>
            <a:ext cx="962977" cy="192595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5975">
            <a:off x="15056785" y="7046"/>
            <a:ext cx="1324323" cy="1134102"/>
          </a:xfrm>
          <a:prstGeom prst="rect">
            <a:avLst/>
          </a:prstGeom>
        </p:spPr>
      </p:pic>
      <p:sp>
        <p:nvSpPr>
          <p:cNvPr id="24" name="TextBox 23">
            <a:extLst>
              <a:ext uri="{FF2B5EF4-FFF2-40B4-BE49-F238E27FC236}">
                <a16:creationId xmlns:a16="http://schemas.microsoft.com/office/drawing/2014/main" id="{8A5D9870-340D-DD0A-1F5F-742E2EA9B45C}"/>
              </a:ext>
            </a:extLst>
          </p:cNvPr>
          <p:cNvSpPr txBox="1"/>
          <p:nvPr/>
        </p:nvSpPr>
        <p:spPr>
          <a:xfrm>
            <a:off x="1066800" y="1651168"/>
            <a:ext cx="41148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KHỞI ĐỘNG </a:t>
            </a:r>
          </a:p>
        </p:txBody>
      </p:sp>
      <p:sp>
        <p:nvSpPr>
          <p:cNvPr id="31" name="TextBox 30">
            <a:extLst>
              <a:ext uri="{FF2B5EF4-FFF2-40B4-BE49-F238E27FC236}">
                <a16:creationId xmlns:a16="http://schemas.microsoft.com/office/drawing/2014/main" id="{06A0A2A5-8F52-03DB-3838-89426EA1FEA7}"/>
              </a:ext>
            </a:extLst>
          </p:cNvPr>
          <p:cNvSpPr txBox="1"/>
          <p:nvPr/>
        </p:nvSpPr>
        <p:spPr>
          <a:xfrm>
            <a:off x="1283620" y="2592970"/>
            <a:ext cx="12032282" cy="7379584"/>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a:solidFill>
                  <a:srgbClr val="000000"/>
                </a:solidFill>
              </a:rPr>
              <a:t>Nếu không có phần mềm thì máy tính không hoạt động được.</a:t>
            </a:r>
          </a:p>
          <a:p>
            <a:pPr marL="571500" indent="-571500">
              <a:lnSpc>
                <a:spcPct val="150000"/>
              </a:lnSpc>
              <a:buFont typeface="Wingdings" panose="05000000000000000000" pitchFamily="2" charset="2"/>
              <a:buChar char="§"/>
            </a:pPr>
            <a:r>
              <a:rPr lang="vi-VN" sz="4000">
                <a:solidFill>
                  <a:srgbClr val="000000"/>
                </a:solidFill>
              </a:rPr>
              <a:t>Hệ điều hành và phần mềm ứng dụng phải cài đặt trước vào máy tính để máy tính có thể hoạt động được.</a:t>
            </a:r>
            <a:endParaRPr lang="en-US" sz="4000">
              <a:solidFill>
                <a:srgbClr val="000000"/>
              </a:solidFill>
            </a:endParaRPr>
          </a:p>
          <a:p>
            <a:pPr marL="571500" indent="-571500">
              <a:lnSpc>
                <a:spcPct val="150000"/>
              </a:lnSpc>
              <a:buFont typeface="Wingdings" panose="05000000000000000000" pitchFamily="2" charset="2"/>
              <a:buChar char="§"/>
            </a:pPr>
            <a:r>
              <a:rPr lang="en-US" sz="4000">
                <a:solidFill>
                  <a:srgbClr val="000000"/>
                </a:solidFill>
              </a:rPr>
              <a:t>H</a:t>
            </a:r>
            <a:r>
              <a:rPr lang="vi-VN" sz="4000">
                <a:solidFill>
                  <a:srgbClr val="000000"/>
                </a:solidFill>
              </a:rPr>
              <a:t>ệ điều hành quản lí, điều khiển các hoạt động của máy tính hoặc điện thoại thông minh</a:t>
            </a:r>
            <a:r>
              <a:rPr lang="en-US" sz="4000">
                <a:solidFill>
                  <a:srgbClr val="000000"/>
                </a:solidFill>
              </a:rPr>
              <a:t> </a:t>
            </a:r>
            <a:r>
              <a:rPr lang="en-US" sz="4000">
                <a:solidFill>
                  <a:srgbClr val="000000"/>
                </a:solidFill>
                <a:latin typeface="Arial" panose="020B0604020202020204" pitchFamily="34" charset="0"/>
                <a:cs typeface="Arial" panose="020B0604020202020204" pitchFamily="34" charset="0"/>
              </a:rPr>
              <a:t>nên cần được cài đặt vào trước.</a:t>
            </a:r>
            <a:endParaRPr lang="vi-VN" sz="4000">
              <a:solidFill>
                <a:srgbClr val="000000"/>
              </a:solidFill>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75BE948F-A973-2AC9-00C1-0F5D3AA38D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738591" y="2252935"/>
            <a:ext cx="3959186" cy="7918372"/>
          </a:xfrm>
          <a:prstGeom prst="rect">
            <a:avLst/>
          </a:prstGeom>
        </p:spPr>
      </p:pic>
    </p:spTree>
    <p:extLst>
      <p:ext uri="{BB962C8B-B14F-4D97-AF65-F5344CB8AC3E}">
        <p14:creationId xmlns:p14="http://schemas.microsoft.com/office/powerpoint/2010/main" val="1692020604"/>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109EA9E3-D919-7DFA-BAAC-D374153B7B5D}"/>
              </a:ext>
            </a:extLst>
          </p:cNvPr>
          <p:cNvSpPr txBox="1"/>
          <p:nvPr/>
        </p:nvSpPr>
        <p:spPr>
          <a:xfrm>
            <a:off x="1266509" y="2173347"/>
            <a:ext cx="13258800" cy="6980181"/>
          </a:xfrm>
          <a:prstGeom prst="rect">
            <a:avLst/>
          </a:prstGeom>
          <a:noFill/>
        </p:spPr>
        <p:txBody>
          <a:bodyPr wrap="square" rtlCol="0">
            <a:spAutoFit/>
          </a:bodyPr>
          <a:lstStyle/>
          <a:p>
            <a:pPr marL="0" marR="0" algn="just">
              <a:lnSpc>
                <a:spcPct val="150000"/>
              </a:lnSpc>
              <a:spcBef>
                <a:spcPts val="0"/>
              </a:spcBef>
              <a:spcAft>
                <a:spcPts val="0"/>
              </a:spcAft>
            </a:pPr>
            <a:r>
              <a:rPr lang="vi-VN" sz="4000" b="1" i="1">
                <a:solidFill>
                  <a:srgbClr val="FF0000"/>
                </a:solidFill>
                <a:effectLst/>
                <a:latin typeface="Arial" panose="020B0604020202020204" pitchFamily="34" charset="0"/>
                <a:ea typeface="Calibri" panose="020F0502020204030204" pitchFamily="34" charset="0"/>
                <a:cs typeface="Arial" panose="020B0604020202020204" pitchFamily="34" charset="0"/>
              </a:rPr>
              <a:t>Bài tập 2. </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Phát biểu nào sau đây là </a:t>
            </a:r>
            <a:r>
              <a:rPr lang="vi-VN" sz="4000" b="1" i="1">
                <a:solidFill>
                  <a:srgbClr val="FF0000"/>
                </a:solidFill>
                <a:effectLst/>
                <a:latin typeface="Arial" panose="020B0604020202020204" pitchFamily="34" charset="0"/>
                <a:ea typeface="Calibri" panose="020F0502020204030204" pitchFamily="34" charset="0"/>
                <a:cs typeface="Arial" panose="020B0604020202020204" pitchFamily="34" charset="0"/>
              </a:rPr>
              <a:t>sai</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200000"/>
              </a:lnSpc>
              <a:spcBef>
                <a:spcPts val="0"/>
              </a:spcBef>
              <a:spcAft>
                <a:spcPts val="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A. Phần mềm ứng dụng được cài đặt sau khi máy tính đã cài đặt hệ điều hành.</a:t>
            </a:r>
          </a:p>
          <a:p>
            <a:pPr marL="0" marR="0" algn="just">
              <a:lnSpc>
                <a:spcPct val="200000"/>
              </a:lnSpc>
              <a:spcBef>
                <a:spcPts val="0"/>
              </a:spcBef>
              <a:spcAft>
                <a:spcPts val="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B. Hệ điều hành được tự động chạy khi bật máy tính.</a:t>
            </a:r>
          </a:p>
          <a:p>
            <a:pPr marL="0" marR="0" algn="just">
              <a:lnSpc>
                <a:spcPct val="200000"/>
              </a:lnSpc>
              <a:spcBef>
                <a:spcPts val="0"/>
              </a:spcBef>
              <a:spcAft>
                <a:spcPts val="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C. Phần cứng máy tính có thể hoạt động được khi chưa có hệ điều hành.</a:t>
            </a:r>
          </a:p>
        </p:txBody>
      </p:sp>
      <p:sp>
        <p:nvSpPr>
          <p:cNvPr id="9" name="TextBox 8">
            <a:extLst>
              <a:ext uri="{FF2B5EF4-FFF2-40B4-BE49-F238E27FC236}">
                <a16:creationId xmlns:a16="http://schemas.microsoft.com/office/drawing/2014/main" id="{89109A8B-3CD5-BFC6-239C-7DCE384A76A3}"/>
              </a:ext>
            </a:extLst>
          </p:cNvPr>
          <p:cNvSpPr txBox="1"/>
          <p:nvPr/>
        </p:nvSpPr>
        <p:spPr>
          <a:xfrm>
            <a:off x="14879763" y="3619500"/>
            <a:ext cx="936364" cy="1015663"/>
          </a:xfrm>
          <a:prstGeom prst="rect">
            <a:avLst/>
          </a:prstGeom>
          <a:noFill/>
        </p:spPr>
        <p:txBody>
          <a:bodyPr wrap="square">
            <a:spAutoFit/>
          </a:bodyPr>
          <a:lstStyle/>
          <a:p>
            <a:r>
              <a:rPr lang="vi-VN" sz="60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6000"/>
          </a:p>
        </p:txBody>
      </p:sp>
      <p:sp>
        <p:nvSpPr>
          <p:cNvPr id="10" name="TextBox 9">
            <a:extLst>
              <a:ext uri="{FF2B5EF4-FFF2-40B4-BE49-F238E27FC236}">
                <a16:creationId xmlns:a16="http://schemas.microsoft.com/office/drawing/2014/main" id="{0C6DF76B-2BA1-82D8-812B-240C59BC3F9C}"/>
              </a:ext>
            </a:extLst>
          </p:cNvPr>
          <p:cNvSpPr txBox="1"/>
          <p:nvPr/>
        </p:nvSpPr>
        <p:spPr>
          <a:xfrm>
            <a:off x="14922290" y="5709613"/>
            <a:ext cx="936364" cy="1015663"/>
          </a:xfrm>
          <a:prstGeom prst="rect">
            <a:avLst/>
          </a:prstGeom>
          <a:noFill/>
        </p:spPr>
        <p:txBody>
          <a:bodyPr wrap="square">
            <a:spAutoFit/>
          </a:bodyPr>
          <a:lstStyle/>
          <a:p>
            <a:r>
              <a:rPr lang="vi-VN" sz="60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6000"/>
          </a:p>
        </p:txBody>
      </p:sp>
      <p:sp>
        <p:nvSpPr>
          <p:cNvPr id="11" name="TextBox 10">
            <a:extLst>
              <a:ext uri="{FF2B5EF4-FFF2-40B4-BE49-F238E27FC236}">
                <a16:creationId xmlns:a16="http://schemas.microsoft.com/office/drawing/2014/main" id="{3CBC946B-FF36-5B52-E26C-DF0FB823F9F5}"/>
              </a:ext>
            </a:extLst>
          </p:cNvPr>
          <p:cNvSpPr txBox="1"/>
          <p:nvPr/>
        </p:nvSpPr>
        <p:spPr>
          <a:xfrm>
            <a:off x="14936895" y="7291894"/>
            <a:ext cx="936364" cy="1015663"/>
          </a:xfrm>
          <a:prstGeom prst="rect">
            <a:avLst/>
          </a:prstGeom>
          <a:noFill/>
        </p:spPr>
        <p:txBody>
          <a:bodyPr wrap="square">
            <a:spAutoFit/>
          </a:bodyPr>
          <a:lstStyle/>
          <a:p>
            <a:r>
              <a:rPr lang="vi-VN" sz="60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6000"/>
          </a:p>
        </p:txBody>
      </p:sp>
    </p:spTree>
    <p:extLst>
      <p:ext uri="{BB962C8B-B14F-4D97-AF65-F5344CB8AC3E}">
        <p14:creationId xmlns:p14="http://schemas.microsoft.com/office/powerpoint/2010/main" val="20264496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336825" y="2677847"/>
            <a:ext cx="4698190" cy="4931307"/>
          </a:xfrm>
          <a:prstGeom prst="rect">
            <a:avLst/>
          </a:prstGeom>
        </p:spPr>
      </p:pic>
      <p:sp>
        <p:nvSpPr>
          <p:cNvPr id="3" name="AutoShape 3"/>
          <p:cNvSpPr/>
          <p:nvPr/>
        </p:nvSpPr>
        <p:spPr>
          <a:xfrm rot="5400000">
            <a:off x="3990301" y="5133301"/>
            <a:ext cx="10288347" cy="0"/>
          </a:xfrm>
          <a:prstGeom prst="line">
            <a:avLst/>
          </a:prstGeom>
          <a:ln w="19050" cap="rnd">
            <a:solidFill>
              <a:srgbClr val="000000"/>
            </a:solidFill>
            <a:prstDash val="solid"/>
            <a:headEnd type="none" w="sm" len="sm"/>
            <a:tailEnd type="none" w="sm" len="sm"/>
          </a:ln>
        </p:spPr>
      </p:sp>
      <p:sp>
        <p:nvSpPr>
          <p:cNvPr id="4" name="AutoShape 4"/>
          <p:cNvSpPr/>
          <p:nvPr/>
        </p:nvSpPr>
        <p:spPr>
          <a:xfrm rot="5400000">
            <a:off x="-1583659" y="6294090"/>
            <a:ext cx="6244530" cy="0"/>
          </a:xfrm>
          <a:prstGeom prst="line">
            <a:avLst/>
          </a:prstGeom>
          <a:ln w="19050" cap="rnd">
            <a:solidFill>
              <a:srgbClr val="000000"/>
            </a:solidFill>
            <a:prstDash val="solid"/>
            <a:headEnd type="none" w="sm" len="sm"/>
            <a:tailEnd type="none" w="sm" len="sm"/>
          </a:ln>
        </p:spPr>
      </p:sp>
      <p:sp>
        <p:nvSpPr>
          <p:cNvPr id="5" name="AutoShape 5"/>
          <p:cNvSpPr/>
          <p:nvPr/>
        </p:nvSpPr>
        <p:spPr>
          <a:xfrm rot="-10800000">
            <a:off x="9527" y="3162300"/>
            <a:ext cx="9144000" cy="0"/>
          </a:xfrm>
          <a:prstGeom prst="line">
            <a:avLst/>
          </a:prstGeom>
          <a:ln w="19050" cap="rnd">
            <a:solidFill>
              <a:srgbClr val="000000"/>
            </a:solidFill>
            <a:prstDash val="solid"/>
            <a:headEnd type="none" w="sm" len="sm"/>
            <a:tailEnd type="none" w="sm" len="sm"/>
          </a:ln>
        </p:spPr>
      </p:sp>
      <p:sp>
        <p:nvSpPr>
          <p:cNvPr id="6" name="AutoShape 6"/>
          <p:cNvSpPr/>
          <p:nvPr/>
        </p:nvSpPr>
        <p:spPr>
          <a:xfrm rot="-10800000">
            <a:off x="9527" y="5250160"/>
            <a:ext cx="9124950" cy="0"/>
          </a:xfrm>
          <a:prstGeom prst="line">
            <a:avLst/>
          </a:prstGeom>
          <a:ln w="19050" cap="rnd">
            <a:solidFill>
              <a:srgbClr val="000000"/>
            </a:solidFill>
            <a:prstDash val="solid"/>
            <a:headEnd type="none" w="sm" len="sm"/>
            <a:tailEnd type="none" w="sm" len="sm"/>
          </a:ln>
        </p:spPr>
      </p:sp>
      <p:sp>
        <p:nvSpPr>
          <p:cNvPr id="7" name="AutoShape 7"/>
          <p:cNvSpPr/>
          <p:nvPr/>
        </p:nvSpPr>
        <p:spPr>
          <a:xfrm rot="-10800000">
            <a:off x="9527" y="7338020"/>
            <a:ext cx="9144000" cy="0"/>
          </a:xfrm>
          <a:prstGeom prst="line">
            <a:avLst/>
          </a:prstGeom>
          <a:ln w="19050" cap="rnd">
            <a:solidFill>
              <a:srgbClr val="000000"/>
            </a:solidFill>
            <a:prstDash val="solid"/>
            <a:headEnd type="none" w="sm" len="sm"/>
            <a:tailEnd type="none" w="sm" len="sm"/>
          </a:ln>
        </p:spPr>
      </p:sp>
      <p:sp>
        <p:nvSpPr>
          <p:cNvPr id="8" name="TextBox 8"/>
          <p:cNvSpPr txBox="1"/>
          <p:nvPr/>
        </p:nvSpPr>
        <p:spPr>
          <a:xfrm>
            <a:off x="9527" y="3744406"/>
            <a:ext cx="1519554" cy="819199"/>
          </a:xfrm>
          <a:prstGeom prst="rect">
            <a:avLst/>
          </a:prstGeom>
        </p:spPr>
        <p:txBody>
          <a:bodyPr lIns="0" tIns="0" rIns="0" bIns="0" rtlCol="0" anchor="t">
            <a:spAutoFit/>
          </a:bodyPr>
          <a:lstStyle/>
          <a:p>
            <a:pPr algn="ctr">
              <a:lnSpc>
                <a:spcPts val="7000"/>
              </a:lnSpc>
              <a:spcBef>
                <a:spcPct val="0"/>
              </a:spcBef>
            </a:pPr>
            <a:r>
              <a:rPr lang="en-US" sz="5000" b="1">
                <a:solidFill>
                  <a:srgbClr val="000000"/>
                </a:solidFill>
                <a:latin typeface="Arial" panose="020B0604020202020204" pitchFamily="34" charset="0"/>
                <a:cs typeface="Arial" panose="020B0604020202020204" pitchFamily="34" charset="0"/>
              </a:rPr>
              <a:t>1</a:t>
            </a:r>
          </a:p>
        </p:txBody>
      </p:sp>
      <p:sp>
        <p:nvSpPr>
          <p:cNvPr id="9" name="TextBox 9"/>
          <p:cNvSpPr txBox="1"/>
          <p:nvPr/>
        </p:nvSpPr>
        <p:spPr>
          <a:xfrm>
            <a:off x="9527" y="7894448"/>
            <a:ext cx="1519554" cy="819199"/>
          </a:xfrm>
          <a:prstGeom prst="rect">
            <a:avLst/>
          </a:prstGeom>
        </p:spPr>
        <p:txBody>
          <a:bodyPr lIns="0" tIns="0" rIns="0" bIns="0" rtlCol="0" anchor="t">
            <a:spAutoFit/>
          </a:bodyPr>
          <a:lstStyle/>
          <a:p>
            <a:pPr algn="ctr">
              <a:lnSpc>
                <a:spcPts val="7000"/>
              </a:lnSpc>
              <a:spcBef>
                <a:spcPct val="0"/>
              </a:spcBef>
            </a:pPr>
            <a:r>
              <a:rPr lang="en-US" sz="5000" b="1">
                <a:solidFill>
                  <a:srgbClr val="000000"/>
                </a:solidFill>
                <a:latin typeface="Arial" panose="020B0604020202020204" pitchFamily="34" charset="0"/>
                <a:cs typeface="Arial" panose="020B0604020202020204" pitchFamily="34" charset="0"/>
              </a:rPr>
              <a:t>3</a:t>
            </a:r>
          </a:p>
        </p:txBody>
      </p:sp>
      <p:sp>
        <p:nvSpPr>
          <p:cNvPr id="10" name="TextBox 10"/>
          <p:cNvSpPr txBox="1"/>
          <p:nvPr/>
        </p:nvSpPr>
        <p:spPr>
          <a:xfrm>
            <a:off x="9527" y="5819427"/>
            <a:ext cx="1519554" cy="819199"/>
          </a:xfrm>
          <a:prstGeom prst="rect">
            <a:avLst/>
          </a:prstGeom>
        </p:spPr>
        <p:txBody>
          <a:bodyPr lIns="0" tIns="0" rIns="0" bIns="0" rtlCol="0" anchor="t">
            <a:spAutoFit/>
          </a:bodyPr>
          <a:lstStyle/>
          <a:p>
            <a:pPr algn="ctr">
              <a:lnSpc>
                <a:spcPts val="7000"/>
              </a:lnSpc>
              <a:spcBef>
                <a:spcPct val="0"/>
              </a:spcBef>
            </a:pPr>
            <a:r>
              <a:rPr lang="en-US" sz="5000" b="1">
                <a:solidFill>
                  <a:srgbClr val="000000"/>
                </a:solidFill>
                <a:latin typeface="Arial" panose="020B0604020202020204" pitchFamily="34" charset="0"/>
                <a:cs typeface="Arial" panose="020B0604020202020204" pitchFamily="34" charset="0"/>
              </a:rPr>
              <a:t>2</a:t>
            </a:r>
          </a:p>
        </p:txBody>
      </p:sp>
      <p:sp>
        <p:nvSpPr>
          <p:cNvPr id="12" name="TextBox 12"/>
          <p:cNvSpPr txBox="1"/>
          <p:nvPr/>
        </p:nvSpPr>
        <p:spPr>
          <a:xfrm>
            <a:off x="1927151" y="7551694"/>
            <a:ext cx="6346701" cy="2323906"/>
          </a:xfrm>
          <a:prstGeom prst="rect">
            <a:avLst/>
          </a:prstGeom>
        </p:spPr>
        <p:txBody>
          <a:bodyPr wrap="square" lIns="0" tIns="0" rIns="0" bIns="0" rtlCol="0" anchor="t">
            <a:spAutoFit/>
          </a:bodyPr>
          <a:lstStyle/>
          <a:p>
            <a:pPr>
              <a:lnSpc>
                <a:spcPct val="150000"/>
              </a:lnSpc>
              <a:spcBef>
                <a:spcPct val="0"/>
              </a:spcBef>
            </a:pPr>
            <a:r>
              <a:rPr lang="en-US" sz="3500">
                <a:solidFill>
                  <a:srgbClr val="000000"/>
                </a:solidFill>
                <a:latin typeface="Arial" panose="020B0604020202020204" pitchFamily="34" charset="0"/>
                <a:cs typeface="Arial" panose="020B0604020202020204" pitchFamily="34" charset="0"/>
              </a:rPr>
              <a:t>Chuẩn bị cho bài học mới bài 3: Thực hành thao tác với tệp và thư mục</a:t>
            </a:r>
          </a:p>
        </p:txBody>
      </p:sp>
      <p:sp>
        <p:nvSpPr>
          <p:cNvPr id="16" name="TextBox 16"/>
          <p:cNvSpPr txBox="1"/>
          <p:nvPr/>
        </p:nvSpPr>
        <p:spPr>
          <a:xfrm>
            <a:off x="914400" y="1954610"/>
            <a:ext cx="6657973" cy="615553"/>
          </a:xfrm>
          <a:prstGeom prst="rect">
            <a:avLst/>
          </a:prstGeom>
        </p:spPr>
        <p:txBody>
          <a:bodyPr wrap="square" lIns="0" tIns="0" rIns="0" bIns="0" rtlCol="0" anchor="t">
            <a:spAutoFit/>
          </a:bodyPr>
          <a:lstStyle/>
          <a:p>
            <a:pPr algn="just">
              <a:lnSpc>
                <a:spcPts val="4759"/>
              </a:lnSpc>
              <a:spcBef>
                <a:spcPct val="0"/>
              </a:spcBef>
            </a:pPr>
            <a:r>
              <a:rPr lang="en-US" sz="5000" b="1">
                <a:solidFill>
                  <a:srgbClr val="000000"/>
                </a:solidFill>
                <a:latin typeface="Arial" panose="020B0604020202020204" pitchFamily="34" charset="0"/>
                <a:cs typeface="Arial" panose="020B0604020202020204" pitchFamily="34" charset="0"/>
              </a:rPr>
              <a:t>HƯỚNG DẪN VỀ NHÀ</a:t>
            </a:r>
          </a:p>
        </p:txBody>
      </p:sp>
      <p:sp>
        <p:nvSpPr>
          <p:cNvPr id="18" name="TextBox 12">
            <a:extLst>
              <a:ext uri="{FF2B5EF4-FFF2-40B4-BE49-F238E27FC236}">
                <a16:creationId xmlns:a16="http://schemas.microsoft.com/office/drawing/2014/main" id="{6F4C17D5-5375-89F9-36E1-3AE6E4CA877B}"/>
              </a:ext>
            </a:extLst>
          </p:cNvPr>
          <p:cNvSpPr txBox="1"/>
          <p:nvPr/>
        </p:nvSpPr>
        <p:spPr>
          <a:xfrm>
            <a:off x="2066244" y="5497434"/>
            <a:ext cx="6346701" cy="1515992"/>
          </a:xfrm>
          <a:prstGeom prst="rect">
            <a:avLst/>
          </a:prstGeom>
        </p:spPr>
        <p:txBody>
          <a:bodyPr wrap="square" lIns="0" tIns="0" rIns="0" bIns="0" rtlCol="0" anchor="t">
            <a:spAutoFit/>
          </a:bodyPr>
          <a:lstStyle/>
          <a:p>
            <a:pPr>
              <a:lnSpc>
                <a:spcPct val="150000"/>
              </a:lnSpc>
              <a:spcBef>
                <a:spcPct val="0"/>
              </a:spcBef>
            </a:pPr>
            <a:r>
              <a:rPr lang="en-US" sz="3500">
                <a:solidFill>
                  <a:srgbClr val="000000"/>
                </a:solidFill>
                <a:latin typeface="Arial" panose="020B0604020202020204" pitchFamily="34" charset="0"/>
                <a:cs typeface="Arial" panose="020B0604020202020204" pitchFamily="34" charset="0"/>
              </a:rPr>
              <a:t>Bài đầy đủ bài tập trong sách bài tập</a:t>
            </a:r>
          </a:p>
        </p:txBody>
      </p:sp>
      <p:sp>
        <p:nvSpPr>
          <p:cNvPr id="19" name="TextBox 12">
            <a:extLst>
              <a:ext uri="{FF2B5EF4-FFF2-40B4-BE49-F238E27FC236}">
                <a16:creationId xmlns:a16="http://schemas.microsoft.com/office/drawing/2014/main" id="{838196E5-383D-7CB9-C920-D53EA5CD1798}"/>
              </a:ext>
            </a:extLst>
          </p:cNvPr>
          <p:cNvSpPr txBox="1"/>
          <p:nvPr/>
        </p:nvSpPr>
        <p:spPr>
          <a:xfrm>
            <a:off x="2163190" y="3409574"/>
            <a:ext cx="6346701" cy="1515992"/>
          </a:xfrm>
          <a:prstGeom prst="rect">
            <a:avLst/>
          </a:prstGeom>
        </p:spPr>
        <p:txBody>
          <a:bodyPr wrap="square" lIns="0" tIns="0" rIns="0" bIns="0" rtlCol="0" anchor="t">
            <a:spAutoFit/>
          </a:bodyPr>
          <a:lstStyle/>
          <a:p>
            <a:pPr>
              <a:lnSpc>
                <a:spcPct val="150000"/>
              </a:lnSpc>
              <a:spcBef>
                <a:spcPct val="0"/>
              </a:spcBef>
            </a:pPr>
            <a:r>
              <a:rPr lang="en-US" sz="3500">
                <a:solidFill>
                  <a:srgbClr val="000000"/>
                </a:solidFill>
                <a:latin typeface="Arial" panose="020B0604020202020204" pitchFamily="34" charset="0"/>
                <a:cs typeface="Arial" panose="020B0604020202020204" pitchFamily="34" charset="0"/>
              </a:rPr>
              <a:t>Ôn tập lại nội dung chính của bài học</a:t>
            </a:r>
          </a:p>
        </p:txBody>
      </p:sp>
      <p:pic>
        <p:nvPicPr>
          <p:cNvPr id="20" name="Picture 3">
            <a:extLst>
              <a:ext uri="{FF2B5EF4-FFF2-40B4-BE49-F238E27FC236}">
                <a16:creationId xmlns:a16="http://schemas.microsoft.com/office/drawing/2014/main" id="{509C56EE-A2B6-CC84-B17E-9F2B6C9EDE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573000" y="7378584"/>
            <a:ext cx="5210542" cy="28071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9D9D9"/>
        </a:solidFill>
        <a:effectLst/>
      </p:bgPr>
    </p:bg>
    <p:spTree>
      <p:nvGrpSpPr>
        <p:cNvPr id="1" name=""/>
        <p:cNvGrpSpPr/>
        <p:nvPr/>
      </p:nvGrpSpPr>
      <p:grpSpPr>
        <a:xfrm>
          <a:off x="0" y="0"/>
          <a:ext cx="0" cy="0"/>
          <a:chOff x="0" y="0"/>
          <a:chExt cx="0" cy="0"/>
        </a:xfrm>
      </p:grpSpPr>
      <p:sp>
        <p:nvSpPr>
          <p:cNvPr id="2" name="AutoShape 2"/>
          <p:cNvSpPr/>
          <p:nvPr/>
        </p:nvSpPr>
        <p:spPr>
          <a:xfrm rot="-10800000">
            <a:off x="0" y="5133975"/>
            <a:ext cx="18288000"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2470807" y="2255828"/>
            <a:ext cx="13346385" cy="5775345"/>
            <a:chOff x="0" y="0"/>
            <a:chExt cx="17795180" cy="7700460"/>
          </a:xfrm>
        </p:grpSpPr>
        <p:grpSp>
          <p:nvGrpSpPr>
            <p:cNvPr id="4" name="Group 4"/>
            <p:cNvGrpSpPr/>
            <p:nvPr/>
          </p:nvGrpSpPr>
          <p:grpSpPr>
            <a:xfrm>
              <a:off x="209354" y="868611"/>
              <a:ext cx="17340022" cy="6616769"/>
              <a:chOff x="0" y="0"/>
              <a:chExt cx="4117034" cy="1571017"/>
            </a:xfrm>
          </p:grpSpPr>
          <p:sp>
            <p:nvSpPr>
              <p:cNvPr id="5" name="Freeform 5"/>
              <p:cNvSpPr/>
              <p:nvPr/>
            </p:nvSpPr>
            <p:spPr>
              <a:xfrm>
                <a:off x="0" y="0"/>
                <a:ext cx="4117034" cy="1571017"/>
              </a:xfrm>
              <a:custGeom>
                <a:avLst/>
                <a:gdLst/>
                <a:ahLst/>
                <a:cxnLst/>
                <a:rect l="l" t="t" r="r" b="b"/>
                <a:pathLst>
                  <a:path w="4117034" h="1571017">
                    <a:moveTo>
                      <a:pt x="0" y="0"/>
                    </a:moveTo>
                    <a:lnTo>
                      <a:pt x="4117034" y="0"/>
                    </a:lnTo>
                    <a:lnTo>
                      <a:pt x="4117034" y="1571017"/>
                    </a:lnTo>
                    <a:lnTo>
                      <a:pt x="0" y="1571017"/>
                    </a:lnTo>
                    <a:close/>
                  </a:path>
                </a:pathLst>
              </a:custGeom>
              <a:solidFill>
                <a:srgbClr val="FFEDD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795180" cy="7700460"/>
            </a:xfrm>
            <a:prstGeom prst="rect">
              <a:avLst/>
            </a:prstGeom>
          </p:spPr>
        </p:pic>
      </p:grpSp>
      <p:sp>
        <p:nvSpPr>
          <p:cNvPr id="7" name="TextBox 7"/>
          <p:cNvSpPr txBox="1"/>
          <p:nvPr/>
        </p:nvSpPr>
        <p:spPr>
          <a:xfrm>
            <a:off x="3427639" y="4381500"/>
            <a:ext cx="11479483" cy="2598917"/>
          </a:xfrm>
          <a:prstGeom prst="rect">
            <a:avLst/>
          </a:prstGeom>
        </p:spPr>
        <p:txBody>
          <a:bodyPr wrap="square" lIns="0" tIns="0" rIns="0" bIns="0" rtlCol="0" anchor="t">
            <a:spAutoFit/>
          </a:bodyPr>
          <a:lstStyle/>
          <a:p>
            <a:pPr algn="ctr">
              <a:lnSpc>
                <a:spcPct val="150000"/>
              </a:lnSpc>
            </a:pPr>
            <a:r>
              <a:rPr lang="en-US" sz="6000" b="1">
                <a:solidFill>
                  <a:srgbClr val="101010"/>
                </a:solidFill>
                <a:latin typeface="Arial" panose="020B0604020202020204" pitchFamily="34" charset="0"/>
                <a:cs typeface="Arial" panose="020B0604020202020204" pitchFamily="34" charset="0"/>
              </a:rPr>
              <a:t>CẢM ƠN CÁC EM ĐÃ CHÚ Ý LẮNG NGHE!</a:t>
            </a:r>
          </a:p>
        </p:txBody>
      </p:sp>
      <p:sp>
        <p:nvSpPr>
          <p:cNvPr id="11" name="AutoShape 11"/>
          <p:cNvSpPr/>
          <p:nvPr/>
        </p:nvSpPr>
        <p:spPr>
          <a:xfrm rot="5400000">
            <a:off x="-4105275" y="5133975"/>
            <a:ext cx="10287000" cy="0"/>
          </a:xfrm>
          <a:prstGeom prst="line">
            <a:avLst/>
          </a:prstGeom>
          <a:ln w="19050" cap="rnd">
            <a:solidFill>
              <a:srgbClr val="000000"/>
            </a:solidFill>
            <a:prstDash val="solid"/>
            <a:headEnd type="none" w="sm" len="sm"/>
            <a:tailEnd type="none" w="sm" len="sm"/>
          </a:ln>
        </p:spPr>
      </p:sp>
      <p:sp>
        <p:nvSpPr>
          <p:cNvPr id="12" name="AutoShape 12"/>
          <p:cNvSpPr/>
          <p:nvPr/>
        </p:nvSpPr>
        <p:spPr>
          <a:xfrm rot="5400000">
            <a:off x="12125325" y="5133975"/>
            <a:ext cx="10287000" cy="0"/>
          </a:xfrm>
          <a:prstGeom prst="line">
            <a:avLst/>
          </a:prstGeom>
          <a:ln w="19050" cap="rnd">
            <a:solidFill>
              <a:srgbClr val="000000"/>
            </a:solidFill>
            <a:prstDash val="solid"/>
            <a:headEnd type="none" w="sm" len="sm"/>
            <a:tailEnd type="none" w="sm" len="sm"/>
          </a:ln>
        </p:spPr>
      </p:sp>
      <p:pic>
        <p:nvPicPr>
          <p:cNvPr id="13" name="Picture 8">
            <a:extLst>
              <a:ext uri="{FF2B5EF4-FFF2-40B4-BE49-F238E27FC236}">
                <a16:creationId xmlns:a16="http://schemas.microsoft.com/office/drawing/2014/main" id="{2CD25F27-78B9-D241-7000-28CEAAF2C8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424" y="6472912"/>
            <a:ext cx="3699164" cy="3623640"/>
          </a:xfrm>
          <a:prstGeom prst="rect">
            <a:avLst/>
          </a:prstGeom>
        </p:spPr>
      </p:pic>
      <p:pic>
        <p:nvPicPr>
          <p:cNvPr id="14" name="Picture 3">
            <a:extLst>
              <a:ext uri="{FF2B5EF4-FFF2-40B4-BE49-F238E27FC236}">
                <a16:creationId xmlns:a16="http://schemas.microsoft.com/office/drawing/2014/main" id="{5267E575-72BC-1C4B-6516-9E5010A331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0" y="286270"/>
            <a:ext cx="4794989" cy="2583301"/>
          </a:xfrm>
          <a:prstGeom prst="rect">
            <a:avLst/>
          </a:prstGeom>
        </p:spPr>
      </p:pic>
      <p:pic>
        <p:nvPicPr>
          <p:cNvPr id="15" name="Picture 6">
            <a:extLst>
              <a:ext uri="{FF2B5EF4-FFF2-40B4-BE49-F238E27FC236}">
                <a16:creationId xmlns:a16="http://schemas.microsoft.com/office/drawing/2014/main" id="{A4F753C4-77CE-55F3-D954-9D2BAD977181}"/>
              </a:ext>
            </a:extLst>
          </p:cNvPr>
          <p:cNvPicPr>
            <a:picLocks noChangeAspect="1"/>
          </p:cNvPicPr>
          <p:nvPr/>
        </p:nvPicPr>
        <p:blipFill>
          <a:blip r:embed="rId8"/>
          <a:srcRect/>
          <a:stretch>
            <a:fillRect/>
          </a:stretch>
        </p:blipFill>
        <p:spPr>
          <a:xfrm>
            <a:off x="14841090" y="5633438"/>
            <a:ext cx="3320486" cy="4644036"/>
          </a:xfrm>
          <a:prstGeom prst="rect">
            <a:avLst/>
          </a:prstGeom>
        </p:spPr>
      </p:pic>
    </p:spTree>
    <p:extLst>
      <p:ext uri="{BB962C8B-B14F-4D97-AF65-F5344CB8AC3E}">
        <p14:creationId xmlns:p14="http://schemas.microsoft.com/office/powerpoint/2010/main" val="3871962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6DDAC6E-D4AC-35C8-CEA2-083921096F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41102" y="962209"/>
            <a:ext cx="13605795" cy="8362581"/>
          </a:xfrm>
          <a:prstGeom prst="rect">
            <a:avLst/>
          </a:prstGeom>
        </p:spPr>
      </p:pic>
      <p:pic>
        <p:nvPicPr>
          <p:cNvPr id="8" name="Picture 6">
            <a:extLst>
              <a:ext uri="{FF2B5EF4-FFF2-40B4-BE49-F238E27FC236}">
                <a16:creationId xmlns:a16="http://schemas.microsoft.com/office/drawing/2014/main" id="{C09F43B1-F249-A357-F7FF-EAC20F8402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743700"/>
            <a:ext cx="4114800" cy="4114800"/>
          </a:xfrm>
          <a:prstGeom prst="rect">
            <a:avLst/>
          </a:prstGeom>
        </p:spPr>
      </p:pic>
      <p:pic>
        <p:nvPicPr>
          <p:cNvPr id="9" name="Picture 5">
            <a:extLst>
              <a:ext uri="{FF2B5EF4-FFF2-40B4-BE49-F238E27FC236}">
                <a16:creationId xmlns:a16="http://schemas.microsoft.com/office/drawing/2014/main" id="{302FA58B-06F9-0441-9238-7CA8528C01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084015" y="6154882"/>
            <a:ext cx="3725764" cy="4114800"/>
          </a:xfrm>
          <a:prstGeom prst="rect">
            <a:avLst/>
          </a:prstGeom>
        </p:spPr>
      </p:pic>
      <p:sp>
        <p:nvSpPr>
          <p:cNvPr id="10" name="TextBox 9">
            <a:extLst>
              <a:ext uri="{FF2B5EF4-FFF2-40B4-BE49-F238E27FC236}">
                <a16:creationId xmlns:a16="http://schemas.microsoft.com/office/drawing/2014/main" id="{AB15C46D-8E41-5D18-0166-7C3D13B538E4}"/>
              </a:ext>
            </a:extLst>
          </p:cNvPr>
          <p:cNvSpPr txBox="1"/>
          <p:nvPr/>
        </p:nvSpPr>
        <p:spPr>
          <a:xfrm>
            <a:off x="2470008" y="2940588"/>
            <a:ext cx="13258800" cy="3744230"/>
          </a:xfrm>
          <a:prstGeom prst="rect">
            <a:avLst/>
          </a:prstGeom>
          <a:noFill/>
        </p:spPr>
        <p:txBody>
          <a:bodyPr wrap="square" rtlCol="0">
            <a:spAutoFit/>
          </a:bodyPr>
          <a:lstStyle/>
          <a:p>
            <a:pPr algn="ctr">
              <a:lnSpc>
                <a:spcPct val="150000"/>
              </a:lnSpc>
            </a:pPr>
            <a:r>
              <a:rPr lang="en-US" sz="5500" b="1">
                <a:latin typeface="Arial" panose="020B0604020202020204" pitchFamily="34" charset="0"/>
                <a:cs typeface="Arial" panose="020B0604020202020204" pitchFamily="34" charset="0"/>
              </a:rPr>
              <a:t>CHỦ ĐỀ 1: BÀI 2:</a:t>
            </a:r>
          </a:p>
          <a:p>
            <a:pPr algn="ctr">
              <a:lnSpc>
                <a:spcPct val="150000"/>
              </a:lnSpc>
            </a:pPr>
            <a:r>
              <a:rPr lang="en-US" sz="5500" b="1">
                <a:latin typeface="Arial" panose="020B0604020202020204" pitchFamily="34" charset="0"/>
                <a:cs typeface="Arial" panose="020B0604020202020204" pitchFamily="34" charset="0"/>
              </a:rPr>
              <a:t>HỆ ĐIỀU HÀNH VÀ CÁC PHẦN MỀM ỨNG DỤNG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2"/>
          <p:cNvSpPr txBox="1"/>
          <p:nvPr/>
        </p:nvSpPr>
        <p:spPr>
          <a:xfrm>
            <a:off x="4303104" y="1285450"/>
            <a:ext cx="9681792" cy="1107739"/>
          </a:xfrm>
          <a:prstGeom prst="rect">
            <a:avLst/>
          </a:prstGeom>
        </p:spPr>
        <p:txBody>
          <a:bodyPr lIns="0" tIns="0" rIns="0" bIns="0" rtlCol="0" anchor="t">
            <a:spAutoFit/>
          </a:bodyPr>
          <a:lstStyle/>
          <a:p>
            <a:pPr algn="ctr">
              <a:lnSpc>
                <a:spcPts val="9975"/>
              </a:lnSpc>
            </a:pPr>
            <a:r>
              <a:rPr lang="en-US" sz="5000" b="1">
                <a:solidFill>
                  <a:srgbClr val="000000"/>
                </a:solidFill>
                <a:latin typeface="Arial" panose="020B0604020202020204" pitchFamily="34" charset="0"/>
                <a:cs typeface="Arial" panose="020B0604020202020204" pitchFamily="34" charset="0"/>
              </a:rPr>
              <a:t>NỘI DUNG BÀI HỌC</a:t>
            </a:r>
          </a:p>
        </p:txBody>
      </p:sp>
      <p:sp>
        <p:nvSpPr>
          <p:cNvPr id="3" name="TextBox 3"/>
          <p:cNvSpPr txBox="1"/>
          <p:nvPr/>
        </p:nvSpPr>
        <p:spPr>
          <a:xfrm>
            <a:off x="3708890" y="5231559"/>
            <a:ext cx="9681792" cy="415627"/>
          </a:xfrm>
          <a:prstGeom prst="rect">
            <a:avLst/>
          </a:prstGeom>
        </p:spPr>
        <p:txBody>
          <a:bodyPr lIns="0" tIns="0" rIns="0" bIns="0" rtlCol="0" anchor="t">
            <a:spAutoFit/>
          </a:bodyPr>
          <a:lstStyle/>
          <a:p>
            <a:pPr algn="ctr">
              <a:lnSpc>
                <a:spcPts val="2520"/>
              </a:lnSpc>
            </a:pPr>
            <a:r>
              <a:rPr lang="en-US" sz="6000">
                <a:solidFill>
                  <a:srgbClr val="000000"/>
                </a:solidFill>
                <a:latin typeface="Arial" panose="020B0604020202020204" pitchFamily="34" charset="0"/>
                <a:cs typeface="Arial" panose="020B0604020202020204" pitchFamily="34" charset="0"/>
              </a:rPr>
              <a:t>Hệ điều hành</a:t>
            </a:r>
          </a:p>
        </p:txBody>
      </p:sp>
      <p:sp>
        <p:nvSpPr>
          <p:cNvPr id="4" name="AutoShape 4"/>
          <p:cNvSpPr/>
          <p:nvPr/>
        </p:nvSpPr>
        <p:spPr>
          <a:xfrm rot="-10800000">
            <a:off x="0" y="2999244"/>
            <a:ext cx="18288000" cy="0"/>
          </a:xfrm>
          <a:prstGeom prst="line">
            <a:avLst/>
          </a:prstGeom>
          <a:ln w="19050" cap="rnd">
            <a:solidFill>
              <a:srgbClr val="000000"/>
            </a:solidFill>
            <a:prstDash val="solid"/>
            <a:headEnd type="none" w="sm" len="sm"/>
            <a:tailEnd type="none" w="sm" len="sm"/>
          </a:ln>
        </p:spPr>
      </p:sp>
      <p:sp>
        <p:nvSpPr>
          <p:cNvPr id="5" name="AutoShape 5"/>
          <p:cNvSpPr/>
          <p:nvPr/>
        </p:nvSpPr>
        <p:spPr>
          <a:xfrm rot="5400000">
            <a:off x="-4105275" y="5133975"/>
            <a:ext cx="10287000" cy="0"/>
          </a:xfrm>
          <a:prstGeom prst="line">
            <a:avLst/>
          </a:prstGeom>
          <a:ln w="19050" cap="rnd">
            <a:solidFill>
              <a:srgbClr val="000000"/>
            </a:solidFill>
            <a:prstDash val="solid"/>
            <a:headEnd type="none" w="sm" len="sm"/>
            <a:tailEnd type="none" w="sm" len="sm"/>
          </a:ln>
        </p:spPr>
      </p:sp>
      <p:sp>
        <p:nvSpPr>
          <p:cNvPr id="6" name="AutoShape 6"/>
          <p:cNvSpPr/>
          <p:nvPr/>
        </p:nvSpPr>
        <p:spPr>
          <a:xfrm rot="5400000">
            <a:off x="12125325" y="5133975"/>
            <a:ext cx="10287000" cy="0"/>
          </a:xfrm>
          <a:prstGeom prst="line">
            <a:avLst/>
          </a:prstGeom>
          <a:ln w="19050" cap="rnd">
            <a:solidFill>
              <a:srgbClr val="000000"/>
            </a:solidFill>
            <a:prstDash val="solid"/>
            <a:headEnd type="none" w="sm" len="sm"/>
            <a:tailEnd type="none" w="sm" len="sm"/>
          </a:ln>
        </p:spPr>
      </p:sp>
      <p:sp>
        <p:nvSpPr>
          <p:cNvPr id="7" name="Rectangle: Rounded Corners 6">
            <a:extLst>
              <a:ext uri="{FF2B5EF4-FFF2-40B4-BE49-F238E27FC236}">
                <a16:creationId xmlns:a16="http://schemas.microsoft.com/office/drawing/2014/main" id="{17F4ED25-A1EF-B0D5-F21E-C64BA977D77C}"/>
              </a:ext>
            </a:extLst>
          </p:cNvPr>
          <p:cNvSpPr/>
          <p:nvPr/>
        </p:nvSpPr>
        <p:spPr>
          <a:xfrm>
            <a:off x="2879149" y="4641881"/>
            <a:ext cx="1645628" cy="1447794"/>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latin typeface="Arial" panose="020B0604020202020204" pitchFamily="34" charset="0"/>
                <a:cs typeface="Arial" panose="020B0604020202020204" pitchFamily="34" charset="0"/>
              </a:rPr>
              <a:t>1</a:t>
            </a:r>
          </a:p>
        </p:txBody>
      </p:sp>
      <p:sp>
        <p:nvSpPr>
          <p:cNvPr id="8" name="Rectangle: Rounded Corners 7">
            <a:extLst>
              <a:ext uri="{FF2B5EF4-FFF2-40B4-BE49-F238E27FC236}">
                <a16:creationId xmlns:a16="http://schemas.microsoft.com/office/drawing/2014/main" id="{EBB15F34-C941-C03B-ADB2-87A4DEC6998F}"/>
              </a:ext>
            </a:extLst>
          </p:cNvPr>
          <p:cNvSpPr/>
          <p:nvPr/>
        </p:nvSpPr>
        <p:spPr>
          <a:xfrm>
            <a:off x="2886076" y="7221680"/>
            <a:ext cx="1645628" cy="1447794"/>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latin typeface="Arial" panose="020B0604020202020204" pitchFamily="34" charset="0"/>
                <a:cs typeface="Arial" panose="020B0604020202020204" pitchFamily="34" charset="0"/>
              </a:rPr>
              <a:t>2</a:t>
            </a:r>
          </a:p>
        </p:txBody>
      </p:sp>
      <p:sp>
        <p:nvSpPr>
          <p:cNvPr id="9" name="TextBox 3">
            <a:extLst>
              <a:ext uri="{FF2B5EF4-FFF2-40B4-BE49-F238E27FC236}">
                <a16:creationId xmlns:a16="http://schemas.microsoft.com/office/drawing/2014/main" id="{42BDFADB-3524-42ED-D823-5932637F1C87}"/>
              </a:ext>
            </a:extLst>
          </p:cNvPr>
          <p:cNvSpPr txBox="1"/>
          <p:nvPr/>
        </p:nvSpPr>
        <p:spPr>
          <a:xfrm>
            <a:off x="5105400" y="7969822"/>
            <a:ext cx="9681792" cy="415627"/>
          </a:xfrm>
          <a:prstGeom prst="rect">
            <a:avLst/>
          </a:prstGeom>
        </p:spPr>
        <p:txBody>
          <a:bodyPr lIns="0" tIns="0" rIns="0" bIns="0" rtlCol="0" anchor="t">
            <a:spAutoFit/>
          </a:bodyPr>
          <a:lstStyle/>
          <a:p>
            <a:pPr algn="ctr">
              <a:lnSpc>
                <a:spcPts val="2520"/>
              </a:lnSpc>
            </a:pPr>
            <a:r>
              <a:rPr lang="en-US" sz="6000">
                <a:solidFill>
                  <a:srgbClr val="000000"/>
                </a:solidFill>
                <a:latin typeface="Arial" panose="020B0604020202020204" pitchFamily="34" charset="0"/>
                <a:cs typeface="Arial" panose="020B0604020202020204" pitchFamily="34" charset="0"/>
              </a:rPr>
              <a:t>Phần mềm ứng dụng</a:t>
            </a:r>
          </a:p>
        </p:txBody>
      </p:sp>
      <p:pic>
        <p:nvPicPr>
          <p:cNvPr id="10" name="Picture 2">
            <a:extLst>
              <a:ext uri="{FF2B5EF4-FFF2-40B4-BE49-F238E27FC236}">
                <a16:creationId xmlns:a16="http://schemas.microsoft.com/office/drawing/2014/main" id="{C40759A9-6CC3-1CBF-E27E-EDFD72EE411A}"/>
              </a:ext>
            </a:extLst>
          </p:cNvPr>
          <p:cNvPicPr>
            <a:picLocks noChangeAspect="1"/>
          </p:cNvPicPr>
          <p:nvPr/>
        </p:nvPicPr>
        <p:blipFill>
          <a:blip r:embed="rId2"/>
          <a:srcRect/>
          <a:stretch>
            <a:fillRect/>
          </a:stretch>
        </p:blipFill>
        <p:spPr>
          <a:xfrm>
            <a:off x="13592176" y="7969822"/>
            <a:ext cx="4695824" cy="2441828"/>
          </a:xfrm>
          <a:prstGeom prst="rect">
            <a:avLst/>
          </a:prstGeom>
        </p:spPr>
      </p:pic>
      <p:pic>
        <p:nvPicPr>
          <p:cNvPr id="11" name="Picture 8">
            <a:extLst>
              <a:ext uri="{FF2B5EF4-FFF2-40B4-BE49-F238E27FC236}">
                <a16:creationId xmlns:a16="http://schemas.microsoft.com/office/drawing/2014/main" id="{9C97EE3C-B8BD-484A-CDDC-F8A66A66F3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785" y="1602855"/>
            <a:ext cx="2233998" cy="22880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24" name="TextBox 23">
            <a:extLst>
              <a:ext uri="{FF2B5EF4-FFF2-40B4-BE49-F238E27FC236}">
                <a16:creationId xmlns:a16="http://schemas.microsoft.com/office/drawing/2014/main" id="{8A5D9870-340D-DD0A-1F5F-742E2EA9B45C}"/>
              </a:ext>
            </a:extLst>
          </p:cNvPr>
          <p:cNvSpPr txBox="1"/>
          <p:nvPr/>
        </p:nvSpPr>
        <p:spPr>
          <a:xfrm>
            <a:off x="1066800" y="1651168"/>
            <a:ext cx="49530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1. Hệ điều hành</a:t>
            </a:r>
          </a:p>
        </p:txBody>
      </p:sp>
      <p:sp>
        <p:nvSpPr>
          <p:cNvPr id="31" name="TextBox 30">
            <a:extLst>
              <a:ext uri="{FF2B5EF4-FFF2-40B4-BE49-F238E27FC236}">
                <a16:creationId xmlns:a16="http://schemas.microsoft.com/office/drawing/2014/main" id="{06A0A2A5-8F52-03DB-3838-89426EA1FEA7}"/>
              </a:ext>
            </a:extLst>
          </p:cNvPr>
          <p:cNvSpPr txBox="1"/>
          <p:nvPr/>
        </p:nvSpPr>
        <p:spPr>
          <a:xfrm>
            <a:off x="1094509" y="2547277"/>
            <a:ext cx="12965780" cy="916276"/>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a:solidFill>
                  <a:srgbClr val="FF0000"/>
                </a:solidFill>
                <a:latin typeface="Arial" panose="020B0604020202020204" pitchFamily="34" charset="0"/>
                <a:cs typeface="Arial" panose="020B0604020202020204" pitchFamily="34" charset="0"/>
              </a:rPr>
              <a:t>Đ</a:t>
            </a:r>
            <a:r>
              <a:rPr lang="vi-VN" sz="4000">
                <a:solidFill>
                  <a:srgbClr val="FF0000"/>
                </a:solidFill>
              </a:rPr>
              <a:t>ọc thông tin trong SGK – tr.12, 13 và trả lời câu hỏi</a:t>
            </a:r>
            <a:r>
              <a:rPr lang="en-US" sz="4000">
                <a:solidFill>
                  <a:srgbClr val="FF0000"/>
                </a:solidFill>
              </a:rPr>
              <a:t>:</a:t>
            </a:r>
            <a:endParaRPr lang="vi-VN" sz="400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65A66A6-5414-3AC1-BB49-933965D9A1DB}"/>
              </a:ext>
            </a:extLst>
          </p:cNvPr>
          <p:cNvSpPr txBox="1"/>
          <p:nvPr/>
        </p:nvSpPr>
        <p:spPr>
          <a:xfrm>
            <a:off x="1939402" y="3770803"/>
            <a:ext cx="13800326" cy="6105289"/>
          </a:xfrm>
          <a:prstGeom prst="roundRect">
            <a:avLst/>
          </a:prstGeom>
          <a:solidFill>
            <a:schemeClr val="accent1">
              <a:lumMod val="40000"/>
              <a:lumOff val="60000"/>
            </a:schemeClr>
          </a:solidFill>
        </p:spPr>
        <p:txBody>
          <a:bodyPr wrap="square" rtlCol="0">
            <a:spAutoFit/>
          </a:bodyPr>
          <a:lstStyle/>
          <a:p>
            <a:pPr marL="571500" indent="-571500">
              <a:lnSpc>
                <a:spcPct val="150000"/>
              </a:lnSpc>
              <a:buFont typeface="Wingdings" panose="05000000000000000000" pitchFamily="2" charset="2"/>
              <a:buChar char="§"/>
            </a:pPr>
            <a:r>
              <a:rPr lang="vi-VN" sz="4000"/>
              <a:t>Hệ điều hành là gì?</a:t>
            </a:r>
          </a:p>
          <a:p>
            <a:pPr marL="571500" indent="-571500">
              <a:lnSpc>
                <a:spcPct val="150000"/>
              </a:lnSpc>
              <a:buFont typeface="Wingdings" panose="05000000000000000000" pitchFamily="2" charset="2"/>
              <a:buChar char="§"/>
            </a:pPr>
            <a:r>
              <a:rPr lang="vi-VN" sz="4000"/>
              <a:t>Các thiết bị phần cứng và phần mềm hoạt động như thế nào dưới sự điều khiển của hệ điều hành?</a:t>
            </a:r>
          </a:p>
          <a:p>
            <a:pPr marL="571500" indent="-571500">
              <a:lnSpc>
                <a:spcPct val="150000"/>
              </a:lnSpc>
              <a:buFont typeface="Wingdings" panose="05000000000000000000" pitchFamily="2" charset="2"/>
              <a:buChar char="§"/>
            </a:pPr>
            <a:r>
              <a:rPr lang="vi-VN" sz="4000"/>
              <a:t>Hệ điều hành có những chức năng gì?</a:t>
            </a:r>
          </a:p>
          <a:p>
            <a:pPr marL="571500" indent="-571500">
              <a:lnSpc>
                <a:spcPct val="150000"/>
              </a:lnSpc>
              <a:buFont typeface="Wingdings" panose="05000000000000000000" pitchFamily="2" charset="2"/>
              <a:buChar char="§"/>
            </a:pPr>
            <a:r>
              <a:rPr lang="vi-VN" sz="4000"/>
              <a:t>Hãy kể tên những hệ điều hành mà em biết dành cho máy tính hoặc điện thoại thông minh.</a:t>
            </a: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86" y="8373700"/>
            <a:ext cx="2147192" cy="2057400"/>
          </a:xfrm>
          <a:prstGeom prst="rect">
            <a:avLst/>
          </a:prstGeom>
        </p:spPr>
      </p:pic>
    </p:spTree>
    <p:extLst>
      <p:ext uri="{BB962C8B-B14F-4D97-AF65-F5344CB8AC3E}">
        <p14:creationId xmlns:p14="http://schemas.microsoft.com/office/powerpoint/2010/main" val="8136994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7" name="TextBox 6">
            <a:extLst>
              <a:ext uri="{FF2B5EF4-FFF2-40B4-BE49-F238E27FC236}">
                <a16:creationId xmlns:a16="http://schemas.microsoft.com/office/drawing/2014/main" id="{365A66A6-5414-3AC1-BB49-933965D9A1DB}"/>
              </a:ext>
            </a:extLst>
          </p:cNvPr>
          <p:cNvSpPr txBox="1"/>
          <p:nvPr/>
        </p:nvSpPr>
        <p:spPr>
          <a:xfrm>
            <a:off x="1470372" y="2388839"/>
            <a:ext cx="14548706" cy="644157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b="1"/>
              <a:t>Khái niệm: </a:t>
            </a:r>
            <a:r>
              <a:rPr lang="vi-VN" sz="4000"/>
              <a:t>Hệ điều hành là chương trình máy tính có nhiệm vụ trực tiếp quản lí, điều khiển toàn bộ hoạt động của máy tính và đóng vai trò cầu nối trung gian trao đổi giữa người dùng và máy tính.</a:t>
            </a:r>
            <a:endParaRPr lang="en-US" sz="4000"/>
          </a:p>
          <a:p>
            <a:pPr marL="571500" indent="-571500">
              <a:lnSpc>
                <a:spcPct val="150000"/>
              </a:lnSpc>
              <a:buFont typeface="Wingdings" panose="05000000000000000000" pitchFamily="2" charset="2"/>
              <a:buChar char="§"/>
            </a:pPr>
            <a:r>
              <a:rPr lang="vi-VN" sz="4000"/>
              <a:t>Các thiết bị phần cứng và phần mềm được kết nối với nhau, phối hợp hoạt động trong cùng một hệ thống thống</a:t>
            </a:r>
            <a:r>
              <a:rPr lang="en-US" sz="4000"/>
              <a:t> </a:t>
            </a:r>
            <a:r>
              <a:rPr lang="en-US" sz="4000">
                <a:latin typeface="Arial" panose="020B0604020202020204" pitchFamily="34" charset="0"/>
                <a:cs typeface="Arial" panose="020B0604020202020204" pitchFamily="34" charset="0"/>
              </a:rPr>
              <a:t>nhất dưới sự quản lí của hệ điều hành.</a:t>
            </a:r>
            <a:endParaRPr lang="vi-VN" sz="4000">
              <a:latin typeface="Arial" panose="020B060402020202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86" y="8373700"/>
            <a:ext cx="2147192" cy="2057400"/>
          </a:xfrm>
          <a:prstGeom prst="rect">
            <a:avLst/>
          </a:prstGeom>
        </p:spPr>
      </p:pic>
    </p:spTree>
    <p:extLst>
      <p:ext uri="{BB962C8B-B14F-4D97-AF65-F5344CB8AC3E}">
        <p14:creationId xmlns:p14="http://schemas.microsoft.com/office/powerpoint/2010/main" val="5161260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7" name="TextBox 6">
            <a:extLst>
              <a:ext uri="{FF2B5EF4-FFF2-40B4-BE49-F238E27FC236}">
                <a16:creationId xmlns:a16="http://schemas.microsoft.com/office/drawing/2014/main" id="{365A66A6-5414-3AC1-BB49-933965D9A1DB}"/>
              </a:ext>
            </a:extLst>
          </p:cNvPr>
          <p:cNvSpPr txBox="1"/>
          <p:nvPr/>
        </p:nvSpPr>
        <p:spPr>
          <a:xfrm>
            <a:off x="1170240" y="1520961"/>
            <a:ext cx="14548706" cy="916276"/>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b="1">
                <a:latin typeface="Arial" panose="020B0604020202020204" pitchFamily="34" charset="0"/>
                <a:cs typeface="Arial" panose="020B0604020202020204" pitchFamily="34" charset="0"/>
              </a:rPr>
              <a:t>Chức năng của hệ điều hành:</a:t>
            </a:r>
            <a:endParaRPr lang="vi-VN" sz="4000">
              <a:latin typeface="Arial" panose="020B060402020202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86" y="8373700"/>
            <a:ext cx="2147192" cy="2057400"/>
          </a:xfrm>
          <a:prstGeom prst="rect">
            <a:avLst/>
          </a:prstGeom>
        </p:spPr>
      </p:pic>
      <p:pic>
        <p:nvPicPr>
          <p:cNvPr id="6" name="Picture 6">
            <a:extLst>
              <a:ext uri="{FF2B5EF4-FFF2-40B4-BE49-F238E27FC236}">
                <a16:creationId xmlns:a16="http://schemas.microsoft.com/office/drawing/2014/main" id="{2804A7D5-D181-B0B6-0015-BA741B17EC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8557" y="2738343"/>
            <a:ext cx="5029200" cy="2969508"/>
          </a:xfrm>
          <a:prstGeom prst="rect">
            <a:avLst/>
          </a:prstGeom>
        </p:spPr>
      </p:pic>
      <p:sp>
        <p:nvSpPr>
          <p:cNvPr id="9" name="TextBox 8">
            <a:extLst>
              <a:ext uri="{FF2B5EF4-FFF2-40B4-BE49-F238E27FC236}">
                <a16:creationId xmlns:a16="http://schemas.microsoft.com/office/drawing/2014/main" id="{37147A51-CA6F-6B06-6EFD-52C87B9D3C2A}"/>
              </a:ext>
            </a:extLst>
          </p:cNvPr>
          <p:cNvSpPr txBox="1"/>
          <p:nvPr/>
        </p:nvSpPr>
        <p:spPr>
          <a:xfrm>
            <a:off x="1197949" y="3566659"/>
            <a:ext cx="5410200" cy="1608325"/>
          </a:xfrm>
          <a:prstGeom prst="rect">
            <a:avLst/>
          </a:prstGeom>
          <a:noFill/>
        </p:spPr>
        <p:txBody>
          <a:bodyPr wrap="square" rtlCol="0">
            <a:spAutoFit/>
          </a:bodyPr>
          <a:lstStyle/>
          <a:p>
            <a:pPr algn="ctr">
              <a:lnSpc>
                <a:spcPct val="150000"/>
              </a:lnSpc>
            </a:pPr>
            <a:r>
              <a:rPr lang="en-US" sz="3500">
                <a:solidFill>
                  <a:schemeClr val="bg1"/>
                </a:solidFill>
                <a:effectLst/>
                <a:latin typeface="Arial" panose="020B0604020202020204" pitchFamily="34" charset="0"/>
                <a:ea typeface="Calibri" panose="020F0502020204030204" pitchFamily="34" charset="0"/>
                <a:cs typeface="Arial" panose="020B0604020202020204" pitchFamily="34" charset="0"/>
              </a:rPr>
              <a:t>Quản lí, điều khiển các thiết bị phần cứng</a:t>
            </a:r>
            <a:endParaRPr lang="en-US" sz="3500">
              <a:solidFill>
                <a:schemeClr val="bg1"/>
              </a:solidFill>
              <a:latin typeface="Arial" panose="020B0604020202020204" pitchFamily="34" charset="0"/>
              <a:cs typeface="Arial" panose="020B0604020202020204" pitchFamily="34" charset="0"/>
            </a:endParaRPr>
          </a:p>
        </p:txBody>
      </p:sp>
      <p:pic>
        <p:nvPicPr>
          <p:cNvPr id="10" name="Picture 6">
            <a:extLst>
              <a:ext uri="{FF2B5EF4-FFF2-40B4-BE49-F238E27FC236}">
                <a16:creationId xmlns:a16="http://schemas.microsoft.com/office/drawing/2014/main" id="{F4BDCF78-5EF2-3895-B61D-850786A814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03355" y="2939768"/>
            <a:ext cx="5029200" cy="2969508"/>
          </a:xfrm>
          <a:prstGeom prst="rect">
            <a:avLst/>
          </a:prstGeom>
        </p:spPr>
      </p:pic>
      <p:sp>
        <p:nvSpPr>
          <p:cNvPr id="11" name="TextBox 10">
            <a:extLst>
              <a:ext uri="{FF2B5EF4-FFF2-40B4-BE49-F238E27FC236}">
                <a16:creationId xmlns:a16="http://schemas.microsoft.com/office/drawing/2014/main" id="{B8AE39E6-274C-88F4-B9C4-708ACC5EDB86}"/>
              </a:ext>
            </a:extLst>
          </p:cNvPr>
          <p:cNvSpPr txBox="1"/>
          <p:nvPr/>
        </p:nvSpPr>
        <p:spPr>
          <a:xfrm>
            <a:off x="7043137" y="3216402"/>
            <a:ext cx="5410200" cy="2416239"/>
          </a:xfrm>
          <a:prstGeom prst="rect">
            <a:avLst/>
          </a:prstGeom>
          <a:noFill/>
        </p:spPr>
        <p:txBody>
          <a:bodyPr wrap="square" rtlCol="0">
            <a:spAutoFit/>
          </a:bodyPr>
          <a:lstStyle/>
          <a:p>
            <a:pPr algn="ctr">
              <a:lnSpc>
                <a:spcPct val="150000"/>
              </a:lnSpc>
            </a:pPr>
            <a:r>
              <a:rPr lang="en-US" sz="3500">
                <a:solidFill>
                  <a:schemeClr val="bg1"/>
                </a:solidFill>
                <a:effectLst/>
                <a:latin typeface="Arial" panose="020B0604020202020204" pitchFamily="34" charset="0"/>
                <a:ea typeface="Calibri" panose="020F0502020204030204" pitchFamily="34" charset="0"/>
                <a:cs typeface="Arial" panose="020B0604020202020204" pitchFamily="34" charset="0"/>
              </a:rPr>
              <a:t>Quản lí, điều khiển các tiến trình, cấp phát, thu hồi tài nguyên </a:t>
            </a:r>
            <a:endParaRPr lang="en-US" sz="3500">
              <a:solidFill>
                <a:schemeClr val="bg1"/>
              </a:solidFill>
              <a:latin typeface="Arial" panose="020B0604020202020204" pitchFamily="34" charset="0"/>
              <a:cs typeface="Arial" panose="020B0604020202020204" pitchFamily="34" charset="0"/>
            </a:endParaRPr>
          </a:p>
        </p:txBody>
      </p:sp>
      <p:pic>
        <p:nvPicPr>
          <p:cNvPr id="14" name="Picture 6">
            <a:extLst>
              <a:ext uri="{FF2B5EF4-FFF2-40B4-BE49-F238E27FC236}">
                <a16:creationId xmlns:a16="http://schemas.microsoft.com/office/drawing/2014/main" id="{9D17677A-5998-2514-9EA9-CABDD51CE2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439150" y="6766651"/>
            <a:ext cx="6165292" cy="2969508"/>
          </a:xfrm>
          <a:prstGeom prst="rect">
            <a:avLst/>
          </a:prstGeom>
        </p:spPr>
      </p:pic>
      <p:sp>
        <p:nvSpPr>
          <p:cNvPr id="15" name="TextBox 14">
            <a:extLst>
              <a:ext uri="{FF2B5EF4-FFF2-40B4-BE49-F238E27FC236}">
                <a16:creationId xmlns:a16="http://schemas.microsoft.com/office/drawing/2014/main" id="{4EAC3B75-5723-8D4D-F947-C47B70441FA0}"/>
              </a:ext>
            </a:extLst>
          </p:cNvPr>
          <p:cNvSpPr txBox="1"/>
          <p:nvPr/>
        </p:nvSpPr>
        <p:spPr>
          <a:xfrm>
            <a:off x="10357454" y="7198260"/>
            <a:ext cx="5837997" cy="2416239"/>
          </a:xfrm>
          <a:prstGeom prst="rect">
            <a:avLst/>
          </a:prstGeom>
          <a:noFill/>
        </p:spPr>
        <p:txBody>
          <a:bodyPr wrap="square" rtlCol="0">
            <a:spAutoFit/>
          </a:bodyPr>
          <a:lstStyle/>
          <a:p>
            <a:pPr algn="ctr">
              <a:lnSpc>
                <a:spcPct val="150000"/>
              </a:lnSpc>
            </a:pPr>
            <a:r>
              <a:rPr lang="vi-VN" sz="3500">
                <a:solidFill>
                  <a:schemeClr val="bg1"/>
                </a:solidFill>
                <a:effectLst/>
                <a:latin typeface="Arial" panose="020B0604020202020204" pitchFamily="34" charset="0"/>
                <a:ea typeface="Calibri" panose="020F0502020204030204" pitchFamily="34" charset="0"/>
                <a:cs typeface="Arial" panose="020B0604020202020204" pitchFamily="34" charset="0"/>
              </a:rPr>
              <a:t>Quản lí tài khoản người dùng</a:t>
            </a:r>
            <a:r>
              <a:rPr lang="en-US" sz="3500">
                <a:solidFill>
                  <a:schemeClr val="bg1"/>
                </a:solidFill>
                <a:effectLst/>
                <a:latin typeface="Arial" panose="020B0604020202020204" pitchFamily="34" charset="0"/>
                <a:ea typeface="Calibri" panose="020F0502020204030204" pitchFamily="34" charset="0"/>
                <a:cs typeface="Arial" panose="020B0604020202020204" pitchFamily="34" charset="0"/>
              </a:rPr>
              <a:t> tạo môi trường trao đổi thông tin</a:t>
            </a:r>
            <a:endParaRPr lang="en-US" sz="3500">
              <a:solidFill>
                <a:schemeClr val="bg1"/>
              </a:solidFill>
              <a:latin typeface="Arial" panose="020B0604020202020204" pitchFamily="34" charset="0"/>
              <a:cs typeface="Arial" panose="020B0604020202020204" pitchFamily="34" charset="0"/>
            </a:endParaRPr>
          </a:p>
        </p:txBody>
      </p:sp>
      <p:pic>
        <p:nvPicPr>
          <p:cNvPr id="16" name="Picture 6">
            <a:extLst>
              <a:ext uri="{FF2B5EF4-FFF2-40B4-BE49-F238E27FC236}">
                <a16:creationId xmlns:a16="http://schemas.microsoft.com/office/drawing/2014/main" id="{5AEB02EC-A517-D85D-CB12-0BE19EC764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362200" y="6766651"/>
            <a:ext cx="6573906" cy="2969508"/>
          </a:xfrm>
          <a:prstGeom prst="rect">
            <a:avLst/>
          </a:prstGeom>
        </p:spPr>
      </p:pic>
      <p:sp>
        <p:nvSpPr>
          <p:cNvPr id="18" name="TextBox 17">
            <a:extLst>
              <a:ext uri="{FF2B5EF4-FFF2-40B4-BE49-F238E27FC236}">
                <a16:creationId xmlns:a16="http://schemas.microsoft.com/office/drawing/2014/main" id="{46EEE244-0488-AFF2-F525-D3F052AEA8D6}"/>
              </a:ext>
            </a:extLst>
          </p:cNvPr>
          <p:cNvSpPr txBox="1"/>
          <p:nvPr/>
        </p:nvSpPr>
        <p:spPr>
          <a:xfrm>
            <a:off x="2396836" y="7603781"/>
            <a:ext cx="6005770" cy="1608325"/>
          </a:xfrm>
          <a:prstGeom prst="rect">
            <a:avLst/>
          </a:prstGeom>
          <a:noFill/>
        </p:spPr>
        <p:txBody>
          <a:bodyPr wrap="square">
            <a:spAutoFit/>
          </a:bodyPr>
          <a:lstStyle/>
          <a:p>
            <a:pPr algn="ctr">
              <a:lnSpc>
                <a:spcPct val="150000"/>
              </a:lnSpc>
            </a:pPr>
            <a:r>
              <a:rPr lang="en-US" sz="3500">
                <a:solidFill>
                  <a:schemeClr val="bg1"/>
                </a:solidFill>
                <a:effectLst/>
                <a:latin typeface="Arial" panose="020B0604020202020204" pitchFamily="34" charset="0"/>
                <a:ea typeface="Calibri" panose="020F0502020204030204" pitchFamily="34" charset="0"/>
                <a:cs typeface="Arial" panose="020B0604020202020204" pitchFamily="34" charset="0"/>
              </a:rPr>
              <a:t>Tổ chức lưu trữ, quản lí dữ liệu trong máy tính.</a:t>
            </a:r>
            <a:endParaRPr lang="en-US" sz="3500">
              <a:solidFill>
                <a:schemeClr val="bg1"/>
              </a:solidFill>
              <a:latin typeface="Arial" panose="020B0604020202020204" pitchFamily="34" charset="0"/>
              <a:cs typeface="Arial" panose="020B0604020202020204" pitchFamily="34" charset="0"/>
            </a:endParaRPr>
          </a:p>
        </p:txBody>
      </p:sp>
      <p:pic>
        <p:nvPicPr>
          <p:cNvPr id="20" name="Picture 3">
            <a:extLst>
              <a:ext uri="{FF2B5EF4-FFF2-40B4-BE49-F238E27FC236}">
                <a16:creationId xmlns:a16="http://schemas.microsoft.com/office/drawing/2014/main" id="{B3015874-9A0B-B3AB-ADDE-D32519F0CD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404451">
            <a:off x="12762434" y="2885948"/>
            <a:ext cx="4702629" cy="4114800"/>
          </a:xfrm>
          <a:prstGeom prst="rect">
            <a:avLst/>
          </a:prstGeom>
        </p:spPr>
      </p:pic>
    </p:spTree>
    <p:extLst>
      <p:ext uri="{BB962C8B-B14F-4D97-AF65-F5344CB8AC3E}">
        <p14:creationId xmlns:p14="http://schemas.microsoft.com/office/powerpoint/2010/main" val="32042274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7" name="TextBox 6">
            <a:extLst>
              <a:ext uri="{FF2B5EF4-FFF2-40B4-BE49-F238E27FC236}">
                <a16:creationId xmlns:a16="http://schemas.microsoft.com/office/drawing/2014/main" id="{365A66A6-5414-3AC1-BB49-933965D9A1DB}"/>
              </a:ext>
            </a:extLst>
          </p:cNvPr>
          <p:cNvSpPr txBox="1"/>
          <p:nvPr/>
        </p:nvSpPr>
        <p:spPr>
          <a:xfrm>
            <a:off x="1173456" y="2287271"/>
            <a:ext cx="14548706" cy="916276"/>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b="1">
                <a:latin typeface="Arial" panose="020B0604020202020204" pitchFamily="34" charset="0"/>
                <a:cs typeface="Arial" panose="020B0604020202020204" pitchFamily="34" charset="0"/>
              </a:rPr>
              <a:t>Các hệ điều hành thông dụng: </a:t>
            </a:r>
            <a:endParaRPr lang="vi-VN" sz="4000">
              <a:latin typeface="Arial" panose="020B060402020202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86" y="8373700"/>
            <a:ext cx="2147192" cy="2057400"/>
          </a:xfrm>
          <a:prstGeom prst="rect">
            <a:avLst/>
          </a:prstGeom>
        </p:spPr>
      </p:pic>
      <p:pic>
        <p:nvPicPr>
          <p:cNvPr id="17" name="Picture 16">
            <a:extLst>
              <a:ext uri="{FF2B5EF4-FFF2-40B4-BE49-F238E27FC236}">
                <a16:creationId xmlns:a16="http://schemas.microsoft.com/office/drawing/2014/main" id="{4F1F7697-C6CA-700D-61AC-B9ADF8649DE6}"/>
              </a:ext>
            </a:extLst>
          </p:cNvPr>
          <p:cNvPicPr>
            <a:picLocks noChangeAspect="1"/>
          </p:cNvPicPr>
          <p:nvPr/>
        </p:nvPicPr>
        <p:blipFill>
          <a:blip r:embed="rId10"/>
          <a:stretch>
            <a:fillRect/>
          </a:stretch>
        </p:blipFill>
        <p:spPr>
          <a:xfrm>
            <a:off x="9489690" y="3479984"/>
            <a:ext cx="6529388" cy="4893716"/>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1173456" y="3778788"/>
            <a:ext cx="8041890" cy="4594912"/>
          </a:xfrm>
          <a:prstGeom prst="rect">
            <a:avLst/>
          </a:prstGeom>
          <a:noFill/>
        </p:spPr>
        <p:txBody>
          <a:bodyPr wrap="square" rtlCol="0">
            <a:spAutoFit/>
          </a:bodyPr>
          <a:lstStyle/>
          <a:p>
            <a:pPr marL="571500" indent="-571500">
              <a:lnSpc>
                <a:spcPct val="150000"/>
              </a:lnSpc>
              <a:buFont typeface="Wingdings" panose="05000000000000000000" pitchFamily="2" charset="2"/>
              <a:buChar char="ü"/>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Hệ điều hành Windows, Linux, MacOS,… dành cho máy tính để bàn, máy tính xách tay.</a:t>
            </a:r>
          </a:p>
          <a:p>
            <a:pPr marL="571500" indent="-571500">
              <a:lnSpc>
                <a:spcPct val="150000"/>
              </a:lnSpc>
              <a:buFont typeface="Wingdings" panose="05000000000000000000" pitchFamily="2" charset="2"/>
              <a:buChar char="ü"/>
            </a:pPr>
            <a:r>
              <a:rPr lang="en-US" sz="4000">
                <a:latin typeface="Arial" panose="020B0604020202020204" pitchFamily="34" charset="0"/>
                <a:cs typeface="Arial" panose="020B0604020202020204" pitchFamily="34" charset="0"/>
              </a:rPr>
              <a:t>Hệ điều hành iOS, Android,… dành cho điện thoại thông minh.</a:t>
            </a:r>
          </a:p>
        </p:txBody>
      </p:sp>
    </p:spTree>
    <p:extLst>
      <p:ext uri="{BB962C8B-B14F-4D97-AF65-F5344CB8AC3E}">
        <p14:creationId xmlns:p14="http://schemas.microsoft.com/office/powerpoint/2010/main" val="27886398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1937</Words>
  <Application>Microsoft Office PowerPoint</Application>
  <PresentationFormat>Custom</PresentationFormat>
  <Paragraphs>135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2023-09-14T13:07:00Z</dcterms:modified>
  <dc:identifier>DAFJB3Fcxmc</dc:identifier>
</cp:coreProperties>
</file>