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04" r:id="rId5"/>
    <p:sldId id="305" r:id="rId6"/>
    <p:sldId id="308" r:id="rId7"/>
    <p:sldId id="309" r:id="rId8"/>
    <p:sldId id="315" r:id="rId9"/>
    <p:sldId id="310" r:id="rId10"/>
    <p:sldId id="311" r:id="rId11"/>
    <p:sldId id="312" r:id="rId12"/>
    <p:sldId id="313" r:id="rId13"/>
    <p:sldId id="314" r:id="rId14"/>
    <p:sldId id="280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5400" autoAdjust="0"/>
  </p:normalViewPr>
  <p:slideViewPr>
    <p:cSldViewPr>
      <p:cViewPr varScale="1">
        <p:scale>
          <a:sx n="36" d="100"/>
          <a:sy n="36" d="100"/>
        </p:scale>
        <p:origin x="600" y="1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28535" y="8691054"/>
            <a:ext cx="17825340" cy="907199"/>
            <a:chOff x="7483861" y="7543801"/>
            <a:chExt cx="17825340" cy="907200"/>
          </a:xfrm>
        </p:grpSpPr>
        <p:sp>
          <p:nvSpPr>
            <p:cNvPr id="70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73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1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3330259" y="5460380"/>
            <a:ext cx="14851072" cy="907202"/>
            <a:chOff x="7459670" y="7543799"/>
            <a:chExt cx="14851072" cy="907203"/>
          </a:xfrm>
        </p:grpSpPr>
        <p:sp>
          <p:nvSpPr>
            <p:cNvPr id="64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410646" y="652493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5475" y="7665588"/>
            <a:ext cx="16100439" cy="861774"/>
            <a:chOff x="644526" y="2766774"/>
            <a:chExt cx="16100439" cy="861774"/>
          </a:xfrm>
        </p:grpSpPr>
        <p:sp>
          <p:nvSpPr>
            <p:cNvPr id="50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475" y="9657673"/>
            <a:ext cx="16840199" cy="861774"/>
            <a:chOff x="644526" y="2766774"/>
            <a:chExt cx="16840199" cy="861774"/>
          </a:xfrm>
        </p:grpSpPr>
        <p:sp>
          <p:nvSpPr>
            <p:cNvPr id="47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28535" y="10748454"/>
            <a:ext cx="14646001" cy="907199"/>
            <a:chOff x="7483861" y="7543801"/>
            <a:chExt cx="14646001" cy="907200"/>
          </a:xfrm>
        </p:grpSpPr>
        <p:sp>
          <p:nvSpPr>
            <p:cNvPr id="41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5" name="Round Same Side Corner Rectangle 4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9" name="TextBox 55"/>
          <p:cNvSpPr txBox="1"/>
          <p:nvPr/>
        </p:nvSpPr>
        <p:spPr>
          <a:xfrm>
            <a:off x="4865743" y="11714656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ound Same Side Corner Rectangle 39"/>
          <p:cNvSpPr/>
          <p:nvPr/>
        </p:nvSpPr>
        <p:spPr>
          <a:xfrm>
            <a:off x="3339533" y="11857904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TextBox 22"/>
          <p:cNvSpPr txBox="1"/>
          <p:nvPr/>
        </p:nvSpPr>
        <p:spPr>
          <a:xfrm>
            <a:off x="2277347" y="3587491"/>
            <a:ext cx="18873953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PHƯƠNG TRÌNH ĐƯỜNG 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THẲNG (</a:t>
            </a:r>
            <a:r>
              <a:rPr lang="en-US" sz="66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66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Vectơ nào dưới đây là một vectơ chỉ phương của đường thẳng đi qua hai điểm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−3;2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924800"/>
            <a:ext cx="22617763" cy="3327974"/>
            <a:chOff x="593981" y="5410200"/>
            <a:chExt cx="22617763" cy="33279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327974"/>
              <a:chOff x="1270510" y="5267367"/>
              <a:chExt cx="22617763" cy="33279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9565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=(4;2)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nl-NL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cũng là một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vectơ chỉ phương của 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blipFill rotWithShape="0">
                <a:blip r:embed="rId9"/>
                <a:stretch>
                  <a:fillRect l="-1586" t="-256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601624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693940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601625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1423750"/>
            <a:chOff x="534987" y="1793505"/>
            <a:chExt cx="22683477" cy="142375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47550"/>
              <a:chOff x="534987" y="1647866"/>
              <a:chExt cx="22664057" cy="134755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7452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−2;3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1;−4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10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601625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8559226"/>
            <a:ext cx="22617763" cy="3861374"/>
            <a:chOff x="593981" y="5410200"/>
            <a:chExt cx="22617763" cy="38613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861374"/>
              <a:chOff x="1270510" y="5267367"/>
              <a:chExt cx="22617763" cy="38613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3489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a:rPr lang="vi-VN" sz="4600" i="1">
                            <a:latin typeface="Cambria Math"/>
                            <a:ea typeface="Arial"/>
                            <a:cs typeface="Times New Roman"/>
                          </a:rPr>
                          <m:t>𝑀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−2;3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VTCP</m:t>
                        </m:r>
                        <m:r>
                          <a:rPr lang="en-US" sz="46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en-US" sz="46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latin typeface="Cambria Math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: </m:t>
                        </m:r>
                      </m:oMath>
                    </m:oMathPara>
                  </a14:m>
                  <a:endParaRPr lang="en-US" sz="4600" dirty="0" smtClean="0">
                    <a:latin typeface="Times New Roman"/>
                    <a:ea typeface="Arial"/>
                    <a:cs typeface="Times New Roman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=−2+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=3−4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vi-VN" sz="4600" dirty="0">
                            <a:latin typeface="Times New Roman"/>
                            <a:ea typeface="Arial"/>
                            <a:cs typeface="Times New Roman"/>
                          </a:rPr>
                          <m:t>.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305110"/>
            <a:chOff x="534987" y="1793505"/>
            <a:chExt cx="22683477" cy="230511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10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3+5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latin typeface="Cambria Math"/>
                        <a:ea typeface="Arial"/>
                        <a:cs typeface="Times New Roman"/>
                      </a:rPr>
                      <m:t>//</m:t>
                    </m:r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</a:t>
                </a:r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blipFill rotWithShape="0">
                <a:blip r:embed="rId8"/>
                <a:stretch>
                  <a:fillRect l="-936" b="-26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, do đó phương trình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𝐵𝑀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=−1+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Ta 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; </m:t>
                        </m:r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 dirty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 dirty="0" err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⇒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(−1;−1)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blipFill rotWithShape="0">
                <a:blip r:embed="rId8"/>
                <a:stretch>
                  <a:fillRect l="-936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Vì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𝐶𝑀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𝐶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𝑀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3</m:t>
                        </m:r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vectơ</a:t>
                </a: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chỉ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1786" t="-4605" r="-311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D</a:t>
                </a:r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o đó phương trình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𝐶𝑀</m:t>
                    </m:r>
                  </m:oMath>
                </a14:m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𝐶𝑀</m:t>
                    </m:r>
                  </m:oMath>
                </a14:m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=−1+3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=−1+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ℝ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blipFill rotWithShape="0">
                <a:blip r:embed="rId10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ECTƠ CHỈ PHƯƠNG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trùng</a:t>
                  </a:r>
                  <a:r>
                    <a:rPr lang="en-US" sz="48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8560" b="-2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779270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124200"/>
            <a:ext cx="22262517" cy="2700439"/>
            <a:chOff x="1076414" y="4334859"/>
            <a:chExt cx="22262517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05662" cy="2364207"/>
              <a:chOff x="637542" y="1083939"/>
              <a:chExt cx="858684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8684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 đường 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giá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trùng</a:t>
                    </a:r>
                    <a:r>
                      <a: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8560" r="-535" b="-2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580396"/>
            <a:ext cx="12675447" cy="5459204"/>
            <a:chOff x="1390107" y="4038600"/>
            <a:chExt cx="12675447" cy="54592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5421763"/>
              <a:chOff x="1232452" y="2495616"/>
              <a:chExt cx="12675447" cy="54217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50590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14619718" y="7891060"/>
            <a:ext cx="8719213" cy="17208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792699" y="7470086"/>
            <a:ext cx="2104870" cy="420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4963899" y="7891060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927296" y="6854287"/>
            <a:ext cx="3094903" cy="615799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endParaRPr lang="en-US" sz="4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blipFill rotWithShape="0">
                <a:blip r:embed="rId6"/>
                <a:stretch>
                  <a:fillRect l="-1816" t="-5618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99159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792699" y="8483880"/>
            <a:ext cx="3567455" cy="713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blipFill rotWithShape="0">
                <a:blip r:embed="rId7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H="1">
            <a:off x="16845199" y="10390621"/>
            <a:ext cx="4104740" cy="829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963899" y="11219793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978831" y="10183021"/>
            <a:ext cx="1043368" cy="2076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blipFill rotWithShape="0">
                <a:blip r:embed="rId8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61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330169"/>
            <a:chOff x="1076414" y="4334859"/>
            <a:chExt cx="22325581" cy="4330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993937"/>
              <a:chOff x="637542" y="1083939"/>
              <a:chExt cx="8611674" cy="15724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724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đó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nl-NL" sz="4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</m:d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(1).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Hệ (1) gọi là </a:t>
                    </a:r>
                    <a:r>
                      <a:rPr lang="nl-NL" sz="4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phương trình tham số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gọi là tham số.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167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819400"/>
            <a:chOff x="1390107" y="8382000"/>
            <a:chExt cx="21948824" cy="28194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819400"/>
              <a:chOff x="1390107" y="4038600"/>
              <a:chExt cx="21948824" cy="2819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781959"/>
                <a:chOff x="1232452" y="2495616"/>
                <a:chExt cx="21948824" cy="27819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2419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 phương trình tham số là (1), khi đó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𝑎𝑡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𝑏𝑡</m:t>
                          </m:r>
                        </m:e>
                      </m:d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cụ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8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391399"/>
            <a:ext cx="21819676" cy="2971800"/>
            <a:chOff x="1270511" y="5867400"/>
            <a:chExt cx="21819676" cy="328779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3016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3481742"/>
            <a:chOff x="1272674" y="3461657"/>
            <a:chExt cx="21841827" cy="3481742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481742"/>
              <a:chOff x="1268078" y="3405486"/>
              <a:chExt cx="21841827" cy="348174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30962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=2−3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=5+9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a14:m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51" b="-10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3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6553200"/>
            <a:ext cx="21819676" cy="67056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752813"/>
            <a:chOff x="1272674" y="3461657"/>
            <a:chExt cx="21841827" cy="2752813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752813"/>
              <a:chOff x="1268078" y="3405486"/>
              <a:chExt cx="21841827" cy="275281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3673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thỏa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(5;−2) 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=(−1;3)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2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;2)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4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(5;−2)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=5−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=−2+3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blipFill rotWithShape="0">
                <a:blip r:embed="rId4"/>
                <a:stretch>
                  <a:fillRect l="-149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</a:t>
                </a:r>
                <a:r>
                  <a:rPr lang="nl-NL" sz="4800" dirty="0"/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(−1;2)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=(4;−1)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=−1+4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blipFill rotWithShape="0">
                <a:blip r:embed="rId5"/>
                <a:stretch>
                  <a:fillRect l="-1333" t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86747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blipFill rotWithShape="0"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suy ra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blipFill rotWithShape="0">
                <a:blip r:embed="rId4"/>
                <a:stretch>
                  <a:fillRect l="-1421" t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blipFill rotWithShape="0">
                <a:blip r:embed="rId5"/>
                <a:stretch>
                  <a:fillRect l="-1752" t="-4712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blipFill rotWithShape="0">
                <a:blip r:embed="rId6"/>
                <a:stretch>
                  <a:fillRect l="-1389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9" name="Group 54"/>
          <p:cNvGrpSpPr/>
          <p:nvPr/>
        </p:nvGrpSpPr>
        <p:grpSpPr>
          <a:xfrm>
            <a:off x="1272674" y="3461657"/>
            <a:ext cx="21841827" cy="4313685"/>
            <a:chOff x="1268078" y="3405486"/>
            <a:chExt cx="21841827" cy="4313685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0"/>
              <a:ext cx="21841827" cy="39282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7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Không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tồn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blipFill rotWithShape="0">
                <a:blip r:embed="rId7"/>
                <a:stretch>
                  <a:fillRect l="-6327" t="-6711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=(0;3)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6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4" grpId="0"/>
      <p:bldP spid="6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6414" y="3747030"/>
            <a:ext cx="22325581" cy="4025369"/>
            <a:chOff x="1076414" y="4334859"/>
            <a:chExt cx="22325581" cy="4025369"/>
          </a:xfrm>
        </p:grpSpPr>
        <p:grpSp>
          <p:nvGrpSpPr>
            <p:cNvPr id="61" name="Group 5"/>
            <p:cNvGrpSpPr/>
            <p:nvPr/>
          </p:nvGrpSpPr>
          <p:grpSpPr>
            <a:xfrm>
              <a:off x="1533269" y="4671091"/>
              <a:ext cx="21868726" cy="3689137"/>
              <a:chOff x="637542" y="1083939"/>
              <a:chExt cx="8611674" cy="14524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637542" y="1083939"/>
                <a:ext cx="8611674" cy="14524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 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Khi đó phương trình chính tắc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có dạng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Δ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7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390107" y="8153400"/>
            <a:ext cx="21948824" cy="2209800"/>
            <a:chOff x="1390107" y="8382000"/>
            <a:chExt cx="21948824" cy="22098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1" t="-16176" r="-424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42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908571"/>
            <a:chOff x="534987" y="1869705"/>
            <a:chExt cx="22664057" cy="190857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vectơ chỉ phương của đường thẳng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=−3−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2;–3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  <a:ea typeface="Arial"/>
                              <a:cs typeface="Times New Roman"/>
                            </a:rPr>
                            <m:t>𝑢</m:t>
                          </m:r>
                        </m:e>
                      </m:acc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𝑎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𝑏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=2+3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=−3−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3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−1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757</Words>
  <Application>Microsoft Office PowerPoint</Application>
  <PresentationFormat>Custom</PresentationFormat>
  <Paragraphs>218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82</cp:revision>
  <dcterms:created xsi:type="dcterms:W3CDTF">2013-08-31T11:42:51Z</dcterms:created>
  <dcterms:modified xsi:type="dcterms:W3CDTF">2020-02-26T00:06:25Z</dcterms:modified>
</cp:coreProperties>
</file>