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5" r:id="rId2"/>
    <p:sldId id="268" r:id="rId3"/>
    <p:sldId id="276" r:id="rId4"/>
    <p:sldId id="277" r:id="rId5"/>
    <p:sldId id="396" r:id="rId6"/>
    <p:sldId id="278" r:id="rId7"/>
    <p:sldId id="282" r:id="rId8"/>
    <p:sldId id="397" r:id="rId9"/>
    <p:sldId id="415" r:id="rId10"/>
    <p:sldId id="416" r:id="rId11"/>
    <p:sldId id="417" r:id="rId12"/>
    <p:sldId id="418" r:id="rId13"/>
    <p:sldId id="419" r:id="rId14"/>
    <p:sldId id="420" r:id="rId15"/>
    <p:sldId id="421" r:id="rId16"/>
    <p:sldId id="422" r:id="rId17"/>
    <p:sldId id="423" r:id="rId18"/>
    <p:sldId id="424" r:id="rId19"/>
    <p:sldId id="285" r:id="rId20"/>
    <p:sldId id="411" r:id="rId21"/>
    <p:sldId id="412" r:id="rId22"/>
    <p:sldId id="286" r:id="rId23"/>
    <p:sldId id="287" r:id="rId24"/>
    <p:sldId id="288"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3134"/>
    <a:srgbClr val="BE4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12" autoAdjust="0"/>
  </p:normalViewPr>
  <p:slideViewPr>
    <p:cSldViewPr snapToGrid="0">
      <p:cViewPr>
        <p:scale>
          <a:sx n="57" d="100"/>
          <a:sy n="57" d="100"/>
        </p:scale>
        <p:origin x="732" y="5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770EF-F83C-41A9-B963-CD28D652117F}"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C767C-F4CB-437F-98CB-A6CB3F770396}" type="slidenum">
              <a:rPr lang="en-US" smtClean="0"/>
              <a:t>‹#›</a:t>
            </a:fld>
            <a:endParaRPr lang="en-US"/>
          </a:p>
        </p:txBody>
      </p:sp>
    </p:spTree>
    <p:extLst>
      <p:ext uri="{BB962C8B-B14F-4D97-AF65-F5344CB8AC3E}">
        <p14:creationId xmlns:p14="http://schemas.microsoft.com/office/powerpoint/2010/main" val="362031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1CC767C-F4CB-437F-98CB-A6CB3F770396}" type="slidenum">
              <a:rPr lang="en-US" smtClean="0"/>
              <a:t>2</a:t>
            </a:fld>
            <a:endParaRPr lang="en-US" dirty="0"/>
          </a:p>
        </p:txBody>
      </p:sp>
    </p:spTree>
    <p:extLst>
      <p:ext uri="{BB962C8B-B14F-4D97-AF65-F5344CB8AC3E}">
        <p14:creationId xmlns:p14="http://schemas.microsoft.com/office/powerpoint/2010/main" val="408480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C767C-F4CB-437F-98CB-A6CB3F770396}" type="slidenum">
              <a:rPr lang="en-US" smtClean="0"/>
              <a:t>9</a:t>
            </a:fld>
            <a:endParaRPr lang="en-US"/>
          </a:p>
        </p:txBody>
      </p:sp>
    </p:spTree>
    <p:extLst>
      <p:ext uri="{BB962C8B-B14F-4D97-AF65-F5344CB8AC3E}">
        <p14:creationId xmlns:p14="http://schemas.microsoft.com/office/powerpoint/2010/main" val="69525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CC767C-F4CB-437F-98CB-A6CB3F770396}" type="slidenum">
              <a:rPr lang="en-US" smtClean="0"/>
              <a:t>14</a:t>
            </a:fld>
            <a:endParaRPr lang="en-US"/>
          </a:p>
        </p:txBody>
      </p:sp>
    </p:spTree>
    <p:extLst>
      <p:ext uri="{BB962C8B-B14F-4D97-AF65-F5344CB8AC3E}">
        <p14:creationId xmlns:p14="http://schemas.microsoft.com/office/powerpoint/2010/main" val="4277569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AB79FA-3F64-CB4B-B48D-9BD1D031CDC2}"/>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16" name="Picture 15">
            <a:hlinkClick r:id="" action="ppaction://hlinkshowjump?jump=firstslide"/>
            <a:extLst>
              <a:ext uri="{FF2B5EF4-FFF2-40B4-BE49-F238E27FC236}">
                <a16:creationId xmlns:a16="http://schemas.microsoft.com/office/drawing/2014/main" id="{8AD96D44-1704-8540-93E5-16F541ACCC0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17" name="Picture 16">
            <a:hlinkClick r:id="" action="ppaction://hlinkshowjump?jump=nextslide"/>
            <a:extLst>
              <a:ext uri="{FF2B5EF4-FFF2-40B4-BE49-F238E27FC236}">
                <a16:creationId xmlns:a16="http://schemas.microsoft.com/office/drawing/2014/main" id="{499AFCBA-5E24-7842-8A7E-75D677787B98}"/>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8" name="Picture 17">
            <a:hlinkClick r:id="" action="ppaction://hlinkshowjump?jump=previousslide"/>
            <a:extLst>
              <a:ext uri="{FF2B5EF4-FFF2-40B4-BE49-F238E27FC236}">
                <a16:creationId xmlns:a16="http://schemas.microsoft.com/office/drawing/2014/main" id="{65249790-DE0A-B649-9880-C4B108532812}"/>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2605DC4D-802B-1E4E-92C3-EBCFD64330BA}"/>
              </a:ext>
            </a:extLst>
          </p:cNvPr>
          <p:cNvPicPr>
            <a:picLocks noChangeAspect="1"/>
          </p:cNvPicPr>
          <p:nvPr userDrawn="1"/>
        </p:nvPicPr>
        <p:blipFill>
          <a:blip r:embed="rId6"/>
          <a:stretch>
            <a:fillRect/>
          </a:stretch>
        </p:blipFill>
        <p:spPr>
          <a:xfrm>
            <a:off x="153423" y="6421416"/>
            <a:ext cx="2941661" cy="522532"/>
          </a:xfrm>
          <a:prstGeom prst="rect">
            <a:avLst/>
          </a:prstGeom>
        </p:spPr>
      </p:pic>
      <p:sp>
        <p:nvSpPr>
          <p:cNvPr id="12" name="TextBox 9">
            <a:extLst>
              <a:ext uri="{FF2B5EF4-FFF2-40B4-BE49-F238E27FC236}">
                <a16:creationId xmlns:a16="http://schemas.microsoft.com/office/drawing/2014/main" id="{7C1779EA-D06B-284E-9192-FBDDC8E474AA}"/>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4</a:t>
            </a:r>
          </a:p>
        </p:txBody>
      </p:sp>
      <p:sp>
        <p:nvSpPr>
          <p:cNvPr id="2" name="TextBox 9">
            <a:extLst>
              <a:ext uri="{FF2B5EF4-FFF2-40B4-BE49-F238E27FC236}">
                <a16:creationId xmlns:a16="http://schemas.microsoft.com/office/drawing/2014/main" id="{0924DD5C-03DC-511B-6B20-0BD23AC3F393}"/>
              </a:ext>
            </a:extLst>
          </p:cNvPr>
          <p:cNvSpPr txBox="1"/>
          <p:nvPr userDrawn="1"/>
        </p:nvSpPr>
        <p:spPr>
          <a:xfrm>
            <a:off x="11054103" y="2"/>
            <a:ext cx="101021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Lesson 4a</a:t>
            </a:r>
          </a:p>
        </p:txBody>
      </p:sp>
    </p:spTree>
    <p:extLst>
      <p:ext uri="{BB962C8B-B14F-4D97-AF65-F5344CB8AC3E}">
        <p14:creationId xmlns:p14="http://schemas.microsoft.com/office/powerpoint/2010/main" val="3176190522"/>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034767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8/2/2023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36870557"/>
      </p:ext>
    </p:extLst>
  </p:cSld>
  <p:clrMap bg1="lt1" tx1="dk1" bg2="lt2" tx2="dk2" accent1="accent1" accent2="accent2" accent3="accent3" accent4="accent4" accent5="accent5" accent6="accent6" hlink="hlink" folHlink="folHlink"/>
  <p:sldLayoutIdLst>
    <p:sldLayoutId id="2147483662" r:id="rId1"/>
    <p:sldLayoutId id="2147483663" r:id="rId2"/>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15.png"/><Relationship Id="rId2" Type="http://schemas.openxmlformats.org/officeDocument/2006/relationships/audio" Target="../media/media1.mp3"/><Relationship Id="rId16" Type="http://schemas.openxmlformats.org/officeDocument/2006/relationships/notesSlide" Target="../notesSlides/notesSlide2.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slideLayout" Target="../slideLayouts/slideLayout1.xml"/><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096" y="-236538"/>
            <a:ext cx="13054191" cy="7331075"/>
          </a:xfrm>
          <a:prstGeom prst="rect">
            <a:avLst/>
          </a:prstGeom>
        </p:spPr>
      </p:pic>
      <p:sp>
        <p:nvSpPr>
          <p:cNvPr id="6" name="TextBox 5">
            <a:extLst>
              <a:ext uri="{FF2B5EF4-FFF2-40B4-BE49-F238E27FC236}">
                <a16:creationId xmlns:a16="http://schemas.microsoft.com/office/drawing/2014/main" id="{24614A3A-383A-1285-5140-E0ABABFCE90F}"/>
              </a:ext>
            </a:extLst>
          </p:cNvPr>
          <p:cNvSpPr txBox="1"/>
          <p:nvPr/>
        </p:nvSpPr>
        <p:spPr>
          <a:xfrm>
            <a:off x="5530688" y="2252878"/>
            <a:ext cx="6528120" cy="258532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pitchFamily="34" charset="0"/>
                <a:ea typeface="+mn-ea"/>
                <a:cs typeface="Arial" charset="0"/>
              </a:rPr>
              <a:t>Unit 4: Holidays!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Calibri" pitchFamily="34" charset="0"/>
                <a:ea typeface="+mn-ea"/>
                <a:cs typeface="Arial" charset="0"/>
              </a:rPr>
              <a:t>Lesson 4a: Reading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i="0" u="none" strike="noStrike" kern="1200" cap="none" spc="0" normalizeH="0" baseline="0" noProof="0" dirty="0">
                <a:ln>
                  <a:noFill/>
                </a:ln>
                <a:solidFill>
                  <a:srgbClr val="0070C0"/>
                </a:solidFill>
                <a:effectLst/>
                <a:uLnTx/>
                <a:uFillTx/>
                <a:latin typeface="Calibri" pitchFamily="34" charset="0"/>
                <a:ea typeface="+mn-ea"/>
                <a:cs typeface="Arial" charset="0"/>
              </a:rPr>
              <a:t>Page </a:t>
            </a:r>
            <a:r>
              <a:rPr lang="en-US" sz="5400" dirty="0">
                <a:solidFill>
                  <a:srgbClr val="0070C0"/>
                </a:solidFill>
                <a:latin typeface="Calibri" pitchFamily="34" charset="0"/>
                <a:cs typeface="Arial" charset="0"/>
              </a:rPr>
              <a:t>72</a:t>
            </a:r>
            <a:endParaRPr kumimoji="0" lang="en-US" sz="5400" i="0" u="none" strike="noStrike" kern="1200" cap="none" spc="0" normalizeH="0" baseline="0" noProof="0" dirty="0">
              <a:ln>
                <a:noFill/>
              </a:ln>
              <a:solidFill>
                <a:srgbClr val="0070C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6262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FAFAE9-447F-4E8E-ACC9-4E0F34709638}"/>
              </a:ext>
            </a:extLst>
          </p:cNvPr>
          <p:cNvSpPr txBox="1"/>
          <p:nvPr/>
        </p:nvSpPr>
        <p:spPr>
          <a:xfrm>
            <a:off x="219918" y="520860"/>
            <a:ext cx="11972081" cy="5693866"/>
          </a:xfrm>
          <a:prstGeom prst="rect">
            <a:avLst/>
          </a:prstGeom>
          <a:noFill/>
        </p:spPr>
        <p:txBody>
          <a:bodyPr wrap="square" rtlCol="0">
            <a:spAutoFit/>
          </a:bodyPr>
          <a:lstStyle/>
          <a:p>
            <a:r>
              <a:rPr lang="en-US" sz="2800" b="1" dirty="0">
                <a:solidFill>
                  <a:srgbClr val="0070C0"/>
                </a:solidFill>
              </a:rPr>
              <a:t>Choose the suitable words to fill in the gaps.</a:t>
            </a:r>
          </a:p>
          <a:p>
            <a:r>
              <a:rPr lang="en-US" sz="2800" dirty="0"/>
              <a:t> </a:t>
            </a:r>
            <a:r>
              <a:rPr lang="en-US" sz="2800" b="1" dirty="0">
                <a:solidFill>
                  <a:srgbClr val="0070C0"/>
                </a:solidFill>
              </a:rPr>
              <a:t>celebrate * parade * hang flags * dress up * fireworks * </a:t>
            </a:r>
            <a:r>
              <a:rPr lang="en-US" sz="2800" b="1" dirty="0" err="1">
                <a:solidFill>
                  <a:srgbClr val="0070C0"/>
                </a:solidFill>
              </a:rPr>
              <a:t>colourful</a:t>
            </a:r>
            <a:r>
              <a:rPr lang="en-US" sz="2800" b="1" dirty="0">
                <a:solidFill>
                  <a:srgbClr val="0070C0"/>
                </a:solidFill>
              </a:rPr>
              <a:t> * steamed</a:t>
            </a:r>
          </a:p>
          <a:p>
            <a:pPr marL="514350" indent="-514350">
              <a:buFont typeface="+mj-lt"/>
              <a:buAutoNum type="arabicPeriod"/>
            </a:pPr>
            <a:endParaRPr lang="en-US" sz="2800" dirty="0"/>
          </a:p>
          <a:p>
            <a:pPr marL="514350" indent="-514350">
              <a:buFont typeface="+mj-lt"/>
              <a:buAutoNum type="arabicPeriod"/>
            </a:pPr>
            <a:r>
              <a:rPr lang="en-US" sz="2800" dirty="0"/>
              <a:t>On New Year’s Eve, which is the night before New Year’s Day, a lot of people will watch ______________ and wish for a happy new year.</a:t>
            </a:r>
          </a:p>
          <a:p>
            <a:pPr marL="514350" indent="-514350">
              <a:buFont typeface="+mj-lt"/>
              <a:buAutoNum type="arabicPeriod"/>
            </a:pPr>
            <a:r>
              <a:rPr lang="en-US" sz="2800" dirty="0"/>
              <a:t>On national holidays in Vietnam, people often ______________ in front of their house.</a:t>
            </a:r>
          </a:p>
          <a:p>
            <a:pPr marL="514350" indent="-514350">
              <a:buFont typeface="+mj-lt"/>
              <a:buAutoNum type="arabicPeriod"/>
            </a:pPr>
            <a:r>
              <a:rPr lang="en-US" sz="2800" dirty="0"/>
              <a:t>Her dad brought her a ______________ picture book on her birthday.</a:t>
            </a:r>
          </a:p>
          <a:p>
            <a:pPr marL="514350" indent="-514350">
              <a:buFont typeface="+mj-lt"/>
              <a:buAutoNum type="arabicPeriod"/>
            </a:pPr>
            <a:r>
              <a:rPr lang="en-US" sz="2800" dirty="0">
                <a:solidFill>
                  <a:srgbClr val="212121"/>
                </a:solidFill>
              </a:rPr>
              <a:t>I often eat </a:t>
            </a:r>
            <a:r>
              <a:rPr lang="en-US" sz="2800" dirty="0"/>
              <a:t>______________ </a:t>
            </a:r>
            <a:r>
              <a:rPr lang="en-US" sz="2800" dirty="0">
                <a:solidFill>
                  <a:srgbClr val="212121"/>
                </a:solidFill>
              </a:rPr>
              <a:t>fish and vegetables.</a:t>
            </a:r>
            <a:endParaRPr lang="en-US" sz="2800" dirty="0"/>
          </a:p>
          <a:p>
            <a:pPr marL="514350" indent="-514350">
              <a:buFont typeface="+mj-lt"/>
              <a:buAutoNum type="arabicPeriod"/>
            </a:pPr>
            <a:r>
              <a:rPr lang="en-US" sz="2800" dirty="0"/>
              <a:t>I’m going to ______________ my birthday party this weekend.</a:t>
            </a:r>
          </a:p>
          <a:p>
            <a:pPr marL="514350" indent="-514350">
              <a:buFont typeface="+mj-lt"/>
              <a:buAutoNum type="arabicPeriod"/>
            </a:pPr>
            <a:r>
              <a:rPr lang="en-US" sz="2800" dirty="0"/>
              <a:t>On Tet holiday, Vietnamese people often ______________ because they think it will bring good luck in the new year.</a:t>
            </a:r>
          </a:p>
          <a:p>
            <a:pPr marL="514350" indent="-514350">
              <a:buFont typeface="+mj-lt"/>
              <a:buAutoNum type="arabicPeriod"/>
            </a:pPr>
            <a:r>
              <a:rPr lang="en-US" sz="2800" dirty="0"/>
              <a:t>In a ______________, many people move in order down a street.</a:t>
            </a:r>
          </a:p>
        </p:txBody>
      </p:sp>
      <p:sp>
        <p:nvSpPr>
          <p:cNvPr id="4" name="TextBox 3">
            <a:extLst>
              <a:ext uri="{FF2B5EF4-FFF2-40B4-BE49-F238E27FC236}">
                <a16:creationId xmlns:a16="http://schemas.microsoft.com/office/drawing/2014/main" id="{7265632C-E3C2-E10C-BA0D-F3E9ECEB94FC}"/>
              </a:ext>
            </a:extLst>
          </p:cNvPr>
          <p:cNvSpPr txBox="1"/>
          <p:nvPr/>
        </p:nvSpPr>
        <p:spPr>
          <a:xfrm>
            <a:off x="2670858" y="2232283"/>
            <a:ext cx="2060583" cy="523220"/>
          </a:xfrm>
          <a:prstGeom prst="rect">
            <a:avLst/>
          </a:prstGeom>
          <a:noFill/>
        </p:spPr>
        <p:txBody>
          <a:bodyPr wrap="square">
            <a:spAutoFit/>
          </a:bodyPr>
          <a:lstStyle/>
          <a:p>
            <a:r>
              <a:rPr lang="en-US" sz="2800" dirty="0">
                <a:solidFill>
                  <a:srgbClr val="FF0000"/>
                </a:solidFill>
                <a:cs typeface="Arial" panose="020B0604020202020204" pitchFamily="34" charset="0"/>
              </a:rPr>
              <a:t>fireworks</a:t>
            </a:r>
          </a:p>
        </p:txBody>
      </p:sp>
      <p:sp>
        <p:nvSpPr>
          <p:cNvPr id="5" name="TextBox 4">
            <a:extLst>
              <a:ext uri="{FF2B5EF4-FFF2-40B4-BE49-F238E27FC236}">
                <a16:creationId xmlns:a16="http://schemas.microsoft.com/office/drawing/2014/main" id="{5534DBAF-7ECF-36BD-9F80-6FD00F650A9A}"/>
              </a:ext>
            </a:extLst>
          </p:cNvPr>
          <p:cNvSpPr txBox="1"/>
          <p:nvPr/>
        </p:nvSpPr>
        <p:spPr>
          <a:xfrm>
            <a:off x="7901314" y="2659430"/>
            <a:ext cx="2676646" cy="523220"/>
          </a:xfrm>
          <a:prstGeom prst="rect">
            <a:avLst/>
          </a:prstGeom>
          <a:noFill/>
        </p:spPr>
        <p:txBody>
          <a:bodyPr wrap="square">
            <a:spAutoFit/>
          </a:bodyPr>
          <a:lstStyle/>
          <a:p>
            <a:r>
              <a:rPr lang="en-US" sz="2800" dirty="0">
                <a:solidFill>
                  <a:srgbClr val="FF0000"/>
                </a:solidFill>
                <a:cs typeface="Arial" panose="020B0604020202020204" pitchFamily="34" charset="0"/>
              </a:rPr>
              <a:t>hang flags</a:t>
            </a:r>
          </a:p>
        </p:txBody>
      </p:sp>
      <p:sp>
        <p:nvSpPr>
          <p:cNvPr id="6" name="TextBox 5">
            <a:extLst>
              <a:ext uri="{FF2B5EF4-FFF2-40B4-BE49-F238E27FC236}">
                <a16:creationId xmlns:a16="http://schemas.microsoft.com/office/drawing/2014/main" id="{E667038B-58D0-A913-0EB5-092CAD3C05F6}"/>
              </a:ext>
            </a:extLst>
          </p:cNvPr>
          <p:cNvSpPr txBox="1"/>
          <p:nvPr/>
        </p:nvSpPr>
        <p:spPr>
          <a:xfrm>
            <a:off x="4572917" y="3508314"/>
            <a:ext cx="2676646" cy="523220"/>
          </a:xfrm>
          <a:prstGeom prst="rect">
            <a:avLst/>
          </a:prstGeom>
          <a:noFill/>
        </p:spPr>
        <p:txBody>
          <a:bodyPr wrap="square">
            <a:spAutoFit/>
          </a:bodyPr>
          <a:lstStyle/>
          <a:p>
            <a:r>
              <a:rPr lang="en-US" sz="2800" dirty="0" err="1">
                <a:solidFill>
                  <a:srgbClr val="FF0000"/>
                </a:solidFill>
                <a:cs typeface="Arial" panose="020B0604020202020204" pitchFamily="34" charset="0"/>
              </a:rPr>
              <a:t>colourful</a:t>
            </a:r>
            <a:endParaRPr lang="en-US" sz="2800" dirty="0">
              <a:solidFill>
                <a:srgbClr val="FF0000"/>
              </a:solidFill>
              <a:cs typeface="Arial" panose="020B0604020202020204" pitchFamily="34" charset="0"/>
            </a:endParaRPr>
          </a:p>
        </p:txBody>
      </p:sp>
      <p:sp>
        <p:nvSpPr>
          <p:cNvPr id="7" name="TextBox 6">
            <a:extLst>
              <a:ext uri="{FF2B5EF4-FFF2-40B4-BE49-F238E27FC236}">
                <a16:creationId xmlns:a16="http://schemas.microsoft.com/office/drawing/2014/main" id="{E3117252-731C-0EBD-A201-66CE9EC5BA04}"/>
              </a:ext>
            </a:extLst>
          </p:cNvPr>
          <p:cNvSpPr txBox="1"/>
          <p:nvPr/>
        </p:nvSpPr>
        <p:spPr>
          <a:xfrm>
            <a:off x="2912626" y="3943706"/>
            <a:ext cx="1533644" cy="523220"/>
          </a:xfrm>
          <a:prstGeom prst="rect">
            <a:avLst/>
          </a:prstGeom>
          <a:noFill/>
        </p:spPr>
        <p:txBody>
          <a:bodyPr wrap="square">
            <a:spAutoFit/>
          </a:bodyPr>
          <a:lstStyle/>
          <a:p>
            <a:r>
              <a:rPr lang="en-US" sz="2800" dirty="0">
                <a:solidFill>
                  <a:srgbClr val="FF0000"/>
                </a:solidFill>
                <a:cs typeface="Arial" panose="020B0604020202020204" pitchFamily="34" charset="0"/>
              </a:rPr>
              <a:t>steamed</a:t>
            </a:r>
          </a:p>
        </p:txBody>
      </p:sp>
      <p:sp>
        <p:nvSpPr>
          <p:cNvPr id="8" name="TextBox 7">
            <a:extLst>
              <a:ext uri="{FF2B5EF4-FFF2-40B4-BE49-F238E27FC236}">
                <a16:creationId xmlns:a16="http://schemas.microsoft.com/office/drawing/2014/main" id="{EB6AD68C-4605-0FAA-D8EE-5DD0B01725BE}"/>
              </a:ext>
            </a:extLst>
          </p:cNvPr>
          <p:cNvSpPr txBox="1"/>
          <p:nvPr/>
        </p:nvSpPr>
        <p:spPr>
          <a:xfrm>
            <a:off x="3029818" y="4358710"/>
            <a:ext cx="2676646" cy="523220"/>
          </a:xfrm>
          <a:prstGeom prst="rect">
            <a:avLst/>
          </a:prstGeom>
          <a:noFill/>
        </p:spPr>
        <p:txBody>
          <a:bodyPr wrap="square">
            <a:spAutoFit/>
          </a:bodyPr>
          <a:lstStyle/>
          <a:p>
            <a:r>
              <a:rPr lang="en-US" sz="2800" dirty="0">
                <a:solidFill>
                  <a:srgbClr val="FF0000"/>
                </a:solidFill>
                <a:cs typeface="Arial" panose="020B0604020202020204" pitchFamily="34" charset="0"/>
              </a:rPr>
              <a:t>celebrate</a:t>
            </a:r>
          </a:p>
        </p:txBody>
      </p:sp>
      <p:sp>
        <p:nvSpPr>
          <p:cNvPr id="9" name="TextBox 8">
            <a:extLst>
              <a:ext uri="{FF2B5EF4-FFF2-40B4-BE49-F238E27FC236}">
                <a16:creationId xmlns:a16="http://schemas.microsoft.com/office/drawing/2014/main" id="{B28E0423-EBEB-2F6D-9254-2E6B7B78C4FA}"/>
              </a:ext>
            </a:extLst>
          </p:cNvPr>
          <p:cNvSpPr txBox="1"/>
          <p:nvPr/>
        </p:nvSpPr>
        <p:spPr>
          <a:xfrm>
            <a:off x="7249563" y="4784345"/>
            <a:ext cx="2676646" cy="523220"/>
          </a:xfrm>
          <a:prstGeom prst="rect">
            <a:avLst/>
          </a:prstGeom>
          <a:noFill/>
        </p:spPr>
        <p:txBody>
          <a:bodyPr wrap="square">
            <a:spAutoFit/>
          </a:bodyPr>
          <a:lstStyle/>
          <a:p>
            <a:r>
              <a:rPr lang="en-US" sz="2800" dirty="0">
                <a:solidFill>
                  <a:srgbClr val="FF0000"/>
                </a:solidFill>
                <a:cs typeface="Arial" panose="020B0604020202020204" pitchFamily="34" charset="0"/>
              </a:rPr>
              <a:t>dress up</a:t>
            </a:r>
          </a:p>
        </p:txBody>
      </p:sp>
      <p:sp>
        <p:nvSpPr>
          <p:cNvPr id="10" name="TextBox 9">
            <a:extLst>
              <a:ext uri="{FF2B5EF4-FFF2-40B4-BE49-F238E27FC236}">
                <a16:creationId xmlns:a16="http://schemas.microsoft.com/office/drawing/2014/main" id="{1D6EAF2A-8885-122B-E7AD-6E79FBE33CA4}"/>
              </a:ext>
            </a:extLst>
          </p:cNvPr>
          <p:cNvSpPr txBox="1"/>
          <p:nvPr/>
        </p:nvSpPr>
        <p:spPr>
          <a:xfrm>
            <a:off x="2054795" y="5636972"/>
            <a:ext cx="2676646" cy="523220"/>
          </a:xfrm>
          <a:prstGeom prst="rect">
            <a:avLst/>
          </a:prstGeom>
          <a:noFill/>
        </p:spPr>
        <p:txBody>
          <a:bodyPr wrap="square">
            <a:spAutoFit/>
          </a:bodyPr>
          <a:lstStyle/>
          <a:p>
            <a:r>
              <a:rPr lang="en-US" sz="2800" dirty="0">
                <a:solidFill>
                  <a:srgbClr val="FF0000"/>
                </a:solidFill>
                <a:cs typeface="Arial" panose="020B0604020202020204" pitchFamily="34" charset="0"/>
              </a:rPr>
              <a:t>parade</a:t>
            </a:r>
          </a:p>
        </p:txBody>
      </p:sp>
    </p:spTree>
    <p:extLst>
      <p:ext uri="{BB962C8B-B14F-4D97-AF65-F5344CB8AC3E}">
        <p14:creationId xmlns:p14="http://schemas.microsoft.com/office/powerpoint/2010/main" val="34909321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80B52-88A7-9D87-A895-1C99749EA082}"/>
              </a:ext>
            </a:extLst>
          </p:cNvPr>
          <p:cNvSpPr/>
          <p:nvPr/>
        </p:nvSpPr>
        <p:spPr>
          <a:xfrm>
            <a:off x="122356" y="62141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Pre-Reading</a:t>
            </a:r>
          </a:p>
        </p:txBody>
      </p:sp>
      <p:sp>
        <p:nvSpPr>
          <p:cNvPr id="3" name="Rectangle 2">
            <a:extLst>
              <a:ext uri="{FF2B5EF4-FFF2-40B4-BE49-F238E27FC236}">
                <a16:creationId xmlns:a16="http://schemas.microsoft.com/office/drawing/2014/main" id="{5A3E6D19-46BF-EBA1-811A-F877F74C0F65}"/>
              </a:ext>
            </a:extLst>
          </p:cNvPr>
          <p:cNvSpPr/>
          <p:nvPr/>
        </p:nvSpPr>
        <p:spPr>
          <a:xfrm>
            <a:off x="502363" y="1419535"/>
            <a:ext cx="10892477"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Read the instruction quickly. Underline the key words. What are we going to do? </a:t>
            </a:r>
          </a:p>
        </p:txBody>
      </p:sp>
      <p:pic>
        <p:nvPicPr>
          <p:cNvPr id="11" name="Picture 10">
            <a:extLst>
              <a:ext uri="{FF2B5EF4-FFF2-40B4-BE49-F238E27FC236}">
                <a16:creationId xmlns:a16="http://schemas.microsoft.com/office/drawing/2014/main" id="{53ECE771-9162-9B7E-9B56-1E5314798C04}"/>
              </a:ext>
            </a:extLst>
          </p:cNvPr>
          <p:cNvPicPr>
            <a:picLocks noChangeAspect="1"/>
          </p:cNvPicPr>
          <p:nvPr/>
        </p:nvPicPr>
        <p:blipFill>
          <a:blip r:embed="rId2"/>
          <a:stretch>
            <a:fillRect/>
          </a:stretch>
        </p:blipFill>
        <p:spPr>
          <a:xfrm>
            <a:off x="346396" y="2797857"/>
            <a:ext cx="10308785" cy="2006201"/>
          </a:xfrm>
          <a:prstGeom prst="rect">
            <a:avLst/>
          </a:prstGeom>
        </p:spPr>
      </p:pic>
      <p:cxnSp>
        <p:nvCxnSpPr>
          <p:cNvPr id="5" name="Straight Connector 4">
            <a:extLst>
              <a:ext uri="{FF2B5EF4-FFF2-40B4-BE49-F238E27FC236}">
                <a16:creationId xmlns:a16="http://schemas.microsoft.com/office/drawing/2014/main" id="{CCEF383D-398D-3AD8-52F2-E9FFA0CDEDFC}"/>
              </a:ext>
            </a:extLst>
          </p:cNvPr>
          <p:cNvCxnSpPr>
            <a:cxnSpLocks/>
          </p:cNvCxnSpPr>
          <p:nvPr/>
        </p:nvCxnSpPr>
        <p:spPr>
          <a:xfrm>
            <a:off x="1646059" y="3567426"/>
            <a:ext cx="127119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265CE2-3D92-E86E-8BDD-1B0493831F23}"/>
              </a:ext>
            </a:extLst>
          </p:cNvPr>
          <p:cNvCxnSpPr>
            <a:cxnSpLocks/>
          </p:cNvCxnSpPr>
          <p:nvPr/>
        </p:nvCxnSpPr>
        <p:spPr>
          <a:xfrm>
            <a:off x="3552039" y="3550376"/>
            <a:ext cx="121469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DFAE2E-EC1E-EFFA-A7ED-1F718B645B2E}"/>
              </a:ext>
            </a:extLst>
          </p:cNvPr>
          <p:cNvCxnSpPr>
            <a:cxnSpLocks/>
          </p:cNvCxnSpPr>
          <p:nvPr/>
        </p:nvCxnSpPr>
        <p:spPr>
          <a:xfrm>
            <a:off x="5113775" y="3573850"/>
            <a:ext cx="98222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B9A2B3-BE90-CFDB-0FF6-EB0CFC7CB72E}"/>
              </a:ext>
            </a:extLst>
          </p:cNvPr>
          <p:cNvCxnSpPr>
            <a:cxnSpLocks/>
          </p:cNvCxnSpPr>
          <p:nvPr/>
        </p:nvCxnSpPr>
        <p:spPr>
          <a:xfrm flipV="1">
            <a:off x="1646059" y="4720882"/>
            <a:ext cx="910874" cy="733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2C4F39-EE31-085B-FFC0-EE3B90235054}"/>
              </a:ext>
            </a:extLst>
          </p:cNvPr>
          <p:cNvCxnSpPr>
            <a:cxnSpLocks/>
          </p:cNvCxnSpPr>
          <p:nvPr/>
        </p:nvCxnSpPr>
        <p:spPr>
          <a:xfrm>
            <a:off x="3999852" y="4725831"/>
            <a:ext cx="194874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3C2D65-8685-6AA6-6E80-67A67140F041}"/>
              </a:ext>
            </a:extLst>
          </p:cNvPr>
          <p:cNvCxnSpPr>
            <a:cxnSpLocks/>
          </p:cNvCxnSpPr>
          <p:nvPr/>
        </p:nvCxnSpPr>
        <p:spPr>
          <a:xfrm>
            <a:off x="8576177" y="4742480"/>
            <a:ext cx="61015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163719-64FA-C1A3-18CB-68355C6D2A99}"/>
              </a:ext>
            </a:extLst>
          </p:cNvPr>
          <p:cNvSpPr txBox="1"/>
          <p:nvPr/>
        </p:nvSpPr>
        <p:spPr>
          <a:xfrm flipH="1">
            <a:off x="5604887" y="2016763"/>
            <a:ext cx="5343786" cy="584775"/>
          </a:xfrm>
          <a:prstGeom prst="rect">
            <a:avLst/>
          </a:prstGeom>
          <a:noFill/>
        </p:spPr>
        <p:txBody>
          <a:bodyPr wrap="square" rtlCol="0">
            <a:spAutoFit/>
          </a:bodyPr>
          <a:lstStyle/>
          <a:p>
            <a:r>
              <a:rPr lang="en-US" sz="3200" dirty="0">
                <a:solidFill>
                  <a:srgbClr val="FF0000"/>
                </a:solidFill>
              </a:rPr>
              <a:t>Guess where is Cheryl and Kate</a:t>
            </a:r>
          </a:p>
        </p:txBody>
      </p:sp>
    </p:spTree>
    <p:extLst>
      <p:ext uri="{BB962C8B-B14F-4D97-AF65-F5344CB8AC3E}">
        <p14:creationId xmlns:p14="http://schemas.microsoft.com/office/powerpoint/2010/main" val="22182213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a:extLst>
              <a:ext uri="{FF2B5EF4-FFF2-40B4-BE49-F238E27FC236}">
                <a16:creationId xmlns:a16="http://schemas.microsoft.com/office/drawing/2014/main" id="{01D5D29E-8558-44AC-AF11-9A7460C6386F}"/>
              </a:ext>
            </a:extLst>
          </p:cNvPr>
          <p:cNvSpPr txBox="1">
            <a:spLocks noChangeArrowheads="1"/>
          </p:cNvSpPr>
          <p:nvPr/>
        </p:nvSpPr>
        <p:spPr bwMode="auto">
          <a:xfrm>
            <a:off x="106790" y="588931"/>
            <a:ext cx="2763837" cy="584775"/>
          </a:xfrm>
          <a:prstGeom prst="rect">
            <a:avLst/>
          </a:prstGeom>
          <a:solidFill>
            <a:srgbClr val="00CC00"/>
          </a:solidFill>
          <a:ln w="9525">
            <a:noFill/>
            <a:miter lim="800000"/>
            <a:headEnd/>
            <a:tailEnd/>
          </a:ln>
        </p:spPr>
        <p:txBody>
          <a:bodyPr wrap="square">
            <a:spAutoFit/>
          </a:bodyPr>
          <a:lstStyle/>
          <a:p>
            <a:pPr>
              <a:spcBef>
                <a:spcPct val="50000"/>
              </a:spcBef>
            </a:pPr>
            <a:r>
              <a:rPr lang="en-US" sz="3200" dirty="0">
                <a:latin typeface="Calibri" pitchFamily="34" charset="0"/>
              </a:rPr>
              <a:t>While-reading</a:t>
            </a:r>
          </a:p>
        </p:txBody>
      </p:sp>
      <p:pic>
        <p:nvPicPr>
          <p:cNvPr id="3" name="Picture 2">
            <a:extLst>
              <a:ext uri="{FF2B5EF4-FFF2-40B4-BE49-F238E27FC236}">
                <a16:creationId xmlns:a16="http://schemas.microsoft.com/office/drawing/2014/main" id="{755B7BA1-E07F-12FA-2A5C-06D2FFFB4300}"/>
              </a:ext>
            </a:extLst>
          </p:cNvPr>
          <p:cNvPicPr>
            <a:picLocks noChangeAspect="1"/>
          </p:cNvPicPr>
          <p:nvPr/>
        </p:nvPicPr>
        <p:blipFill>
          <a:blip r:embed="rId2"/>
          <a:stretch>
            <a:fillRect/>
          </a:stretch>
        </p:blipFill>
        <p:spPr>
          <a:xfrm>
            <a:off x="216859" y="1338650"/>
            <a:ext cx="6951282" cy="1352795"/>
          </a:xfrm>
          <a:prstGeom prst="rect">
            <a:avLst/>
          </a:prstGeom>
        </p:spPr>
      </p:pic>
      <p:pic>
        <p:nvPicPr>
          <p:cNvPr id="4" name="Picture 3">
            <a:extLst>
              <a:ext uri="{FF2B5EF4-FFF2-40B4-BE49-F238E27FC236}">
                <a16:creationId xmlns:a16="http://schemas.microsoft.com/office/drawing/2014/main" id="{146A0D0F-6624-3B29-88D2-9FE9D2B9EE8C}"/>
              </a:ext>
            </a:extLst>
          </p:cNvPr>
          <p:cNvPicPr>
            <a:picLocks noChangeAspect="1"/>
          </p:cNvPicPr>
          <p:nvPr/>
        </p:nvPicPr>
        <p:blipFill>
          <a:blip r:embed="rId3"/>
          <a:stretch>
            <a:fillRect/>
          </a:stretch>
        </p:blipFill>
        <p:spPr>
          <a:xfrm>
            <a:off x="7168141" y="46300"/>
            <a:ext cx="4402237" cy="3301678"/>
          </a:xfrm>
          <a:prstGeom prst="rect">
            <a:avLst/>
          </a:prstGeom>
        </p:spPr>
      </p:pic>
      <p:pic>
        <p:nvPicPr>
          <p:cNvPr id="5" name="Picture 4">
            <a:extLst>
              <a:ext uri="{FF2B5EF4-FFF2-40B4-BE49-F238E27FC236}">
                <a16:creationId xmlns:a16="http://schemas.microsoft.com/office/drawing/2014/main" id="{2EEC79E8-A7FB-8E3C-DDF2-5B18F21DAC60}"/>
              </a:ext>
            </a:extLst>
          </p:cNvPr>
          <p:cNvPicPr>
            <a:picLocks noChangeAspect="1"/>
          </p:cNvPicPr>
          <p:nvPr/>
        </p:nvPicPr>
        <p:blipFill>
          <a:blip r:embed="rId4"/>
          <a:stretch>
            <a:fillRect/>
          </a:stretch>
        </p:blipFill>
        <p:spPr>
          <a:xfrm>
            <a:off x="6463164" y="2962840"/>
            <a:ext cx="5740411" cy="3559493"/>
          </a:xfrm>
          <a:prstGeom prst="rect">
            <a:avLst/>
          </a:prstGeom>
        </p:spPr>
      </p:pic>
      <p:sp>
        <p:nvSpPr>
          <p:cNvPr id="7" name="TextBox 6">
            <a:extLst>
              <a:ext uri="{FF2B5EF4-FFF2-40B4-BE49-F238E27FC236}">
                <a16:creationId xmlns:a16="http://schemas.microsoft.com/office/drawing/2014/main" id="{692F153D-3FD0-0914-9653-02763A546BA9}"/>
              </a:ext>
            </a:extLst>
          </p:cNvPr>
          <p:cNvSpPr txBox="1"/>
          <p:nvPr/>
        </p:nvSpPr>
        <p:spPr>
          <a:xfrm>
            <a:off x="311220" y="2994720"/>
            <a:ext cx="5417617" cy="1384995"/>
          </a:xfrm>
          <a:prstGeom prst="rect">
            <a:avLst/>
          </a:prstGeom>
          <a:noFill/>
        </p:spPr>
        <p:txBody>
          <a:bodyPr wrap="square">
            <a:spAutoFit/>
          </a:bodyPr>
          <a:lstStyle/>
          <a:p>
            <a:pPr marL="457200" indent="-457200">
              <a:buFont typeface="Symbol" panose="05050102010706020507" pitchFamily="18" charset="2"/>
              <a:buChar char="Þ"/>
            </a:pPr>
            <a:r>
              <a:rPr lang="en-US" sz="2800" b="0" i="1" dirty="0">
                <a:solidFill>
                  <a:srgbClr val="FF0000"/>
                </a:solidFill>
                <a:effectLst/>
              </a:rPr>
              <a:t>Cheryl is in Paris, France. </a:t>
            </a:r>
          </a:p>
          <a:p>
            <a:pPr marL="457200" indent="-457200">
              <a:buFont typeface="Symbol" panose="05050102010706020507" pitchFamily="18" charset="2"/>
              <a:buChar char="Þ"/>
            </a:pPr>
            <a:r>
              <a:rPr lang="en-US" sz="2800" b="0" i="1" dirty="0">
                <a:solidFill>
                  <a:srgbClr val="FF0000"/>
                </a:solidFill>
                <a:effectLst/>
              </a:rPr>
              <a:t>Katy is in Hanoi, Vietnam.</a:t>
            </a:r>
            <a:r>
              <a:rPr lang="en-US" sz="2800" dirty="0">
                <a:solidFill>
                  <a:srgbClr val="FF0000"/>
                </a:solidFill>
              </a:rPr>
              <a:t> </a:t>
            </a:r>
            <a:br>
              <a:rPr lang="en-US" sz="2800" dirty="0">
                <a:solidFill>
                  <a:srgbClr val="FF0000"/>
                </a:solidFill>
              </a:rPr>
            </a:br>
            <a:endParaRPr lang="en-US" sz="2800" dirty="0">
              <a:solidFill>
                <a:srgbClr val="FF0000"/>
              </a:solidFill>
            </a:endParaRPr>
          </a:p>
        </p:txBody>
      </p:sp>
      <p:cxnSp>
        <p:nvCxnSpPr>
          <p:cNvPr id="8" name="Straight Connector 7">
            <a:extLst>
              <a:ext uri="{FF2B5EF4-FFF2-40B4-BE49-F238E27FC236}">
                <a16:creationId xmlns:a16="http://schemas.microsoft.com/office/drawing/2014/main" id="{9D59ADC4-1B66-743D-4F26-8F59512086A1}"/>
              </a:ext>
            </a:extLst>
          </p:cNvPr>
          <p:cNvCxnSpPr>
            <a:cxnSpLocks/>
          </p:cNvCxnSpPr>
          <p:nvPr/>
        </p:nvCxnSpPr>
        <p:spPr>
          <a:xfrm>
            <a:off x="8125428" y="1172178"/>
            <a:ext cx="325248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C22812-044F-03F5-C04B-DC885B590965}"/>
              </a:ext>
            </a:extLst>
          </p:cNvPr>
          <p:cNvCxnSpPr>
            <a:cxnSpLocks/>
          </p:cNvCxnSpPr>
          <p:nvPr/>
        </p:nvCxnSpPr>
        <p:spPr>
          <a:xfrm>
            <a:off x="6787771" y="4437590"/>
            <a:ext cx="22289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350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D71021-8592-53C6-BC91-2F15DB3B9ADB}"/>
              </a:ext>
            </a:extLst>
          </p:cNvPr>
          <p:cNvSpPr/>
          <p:nvPr/>
        </p:nvSpPr>
        <p:spPr>
          <a:xfrm>
            <a:off x="649758" y="701904"/>
            <a:ext cx="10892477"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Read the instruction quickly. Underline the key words. What are we going to do? </a:t>
            </a:r>
          </a:p>
        </p:txBody>
      </p:sp>
      <p:pic>
        <p:nvPicPr>
          <p:cNvPr id="9" name="Picture 8">
            <a:extLst>
              <a:ext uri="{FF2B5EF4-FFF2-40B4-BE49-F238E27FC236}">
                <a16:creationId xmlns:a16="http://schemas.microsoft.com/office/drawing/2014/main" id="{3CCE8808-B801-B012-1E65-D710BC6CDB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6103" y="2046318"/>
            <a:ext cx="7379785" cy="1717578"/>
          </a:xfrm>
          <a:prstGeom prst="rect">
            <a:avLst/>
          </a:prstGeom>
        </p:spPr>
      </p:pic>
      <p:cxnSp>
        <p:nvCxnSpPr>
          <p:cNvPr id="12" name="Straight Connector 11">
            <a:extLst>
              <a:ext uri="{FF2B5EF4-FFF2-40B4-BE49-F238E27FC236}">
                <a16:creationId xmlns:a16="http://schemas.microsoft.com/office/drawing/2014/main" id="{ACB4D3CC-39AF-DE87-3D82-D9299B3CB445}"/>
              </a:ext>
            </a:extLst>
          </p:cNvPr>
          <p:cNvCxnSpPr>
            <a:cxnSpLocks/>
          </p:cNvCxnSpPr>
          <p:nvPr/>
        </p:nvCxnSpPr>
        <p:spPr>
          <a:xfrm>
            <a:off x="6174757" y="2635075"/>
            <a:ext cx="100767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904528-7EB2-3C42-31DE-9E0D28A23C6F}"/>
              </a:ext>
            </a:extLst>
          </p:cNvPr>
          <p:cNvCxnSpPr>
            <a:cxnSpLocks/>
          </p:cNvCxnSpPr>
          <p:nvPr/>
        </p:nvCxnSpPr>
        <p:spPr>
          <a:xfrm>
            <a:off x="7908271" y="2635075"/>
            <a:ext cx="65807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DF9AA2-E070-E3F6-66B1-B971D0927573}"/>
              </a:ext>
            </a:extLst>
          </p:cNvPr>
          <p:cNvCxnSpPr>
            <a:cxnSpLocks/>
          </p:cNvCxnSpPr>
          <p:nvPr/>
        </p:nvCxnSpPr>
        <p:spPr>
          <a:xfrm>
            <a:off x="3263664" y="3040189"/>
            <a:ext cx="28779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E71086-5B69-4E9B-E3C8-B340FB8824D4}"/>
              </a:ext>
            </a:extLst>
          </p:cNvPr>
          <p:cNvCxnSpPr>
            <a:cxnSpLocks/>
          </p:cNvCxnSpPr>
          <p:nvPr/>
        </p:nvCxnSpPr>
        <p:spPr>
          <a:xfrm>
            <a:off x="4270569" y="3067014"/>
            <a:ext cx="87716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AA48B3-6177-456B-89CD-FB74AF1F34D3}"/>
              </a:ext>
            </a:extLst>
          </p:cNvPr>
          <p:cNvCxnSpPr>
            <a:cxnSpLocks/>
          </p:cNvCxnSpPr>
          <p:nvPr/>
        </p:nvCxnSpPr>
        <p:spPr>
          <a:xfrm>
            <a:off x="3407559" y="3688372"/>
            <a:ext cx="826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F36D73-6E97-1DF8-9F17-C36DE47A1993}"/>
              </a:ext>
            </a:extLst>
          </p:cNvPr>
          <p:cNvCxnSpPr>
            <a:cxnSpLocks/>
          </p:cNvCxnSpPr>
          <p:nvPr/>
        </p:nvCxnSpPr>
        <p:spPr>
          <a:xfrm>
            <a:off x="5635652" y="3688372"/>
            <a:ext cx="46034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8BA8E09-ACB3-D9BA-ED55-58BE5AE2EFD7}"/>
              </a:ext>
            </a:extLst>
          </p:cNvPr>
          <p:cNvSpPr txBox="1"/>
          <p:nvPr/>
        </p:nvSpPr>
        <p:spPr>
          <a:xfrm flipH="1">
            <a:off x="5635652" y="1317458"/>
            <a:ext cx="5644564" cy="584775"/>
          </a:xfrm>
          <a:prstGeom prst="rect">
            <a:avLst/>
          </a:prstGeom>
          <a:noFill/>
        </p:spPr>
        <p:txBody>
          <a:bodyPr wrap="square" rtlCol="0">
            <a:spAutoFit/>
          </a:bodyPr>
          <a:lstStyle/>
          <a:p>
            <a:r>
              <a:rPr lang="en-US" sz="3200" dirty="0">
                <a:solidFill>
                  <a:srgbClr val="FF0000"/>
                </a:solidFill>
              </a:rPr>
              <a:t>Write P for Paris and H for Hanoi</a:t>
            </a:r>
          </a:p>
        </p:txBody>
      </p:sp>
    </p:spTree>
    <p:extLst>
      <p:ext uri="{BB962C8B-B14F-4D97-AF65-F5344CB8AC3E}">
        <p14:creationId xmlns:p14="http://schemas.microsoft.com/office/powerpoint/2010/main" val="1224460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a:extLst>
              <a:ext uri="{FF2B5EF4-FFF2-40B4-BE49-F238E27FC236}">
                <a16:creationId xmlns:a16="http://schemas.microsoft.com/office/drawing/2014/main" id="{9A65188E-6AE1-D71B-25D0-F31087D93A82}"/>
              </a:ext>
            </a:extLst>
          </p:cNvPr>
          <p:cNvSpPr txBox="1">
            <a:spLocks noChangeArrowheads="1"/>
          </p:cNvSpPr>
          <p:nvPr/>
        </p:nvSpPr>
        <p:spPr bwMode="auto">
          <a:xfrm>
            <a:off x="247090" y="671513"/>
            <a:ext cx="2686050" cy="579437"/>
          </a:xfrm>
          <a:prstGeom prst="rect">
            <a:avLst/>
          </a:prstGeom>
          <a:solidFill>
            <a:srgbClr val="00CC00"/>
          </a:solidFill>
          <a:ln w="9525">
            <a:noFill/>
            <a:miter lim="800000"/>
            <a:headEnd/>
            <a:tailEnd/>
          </a:ln>
        </p:spPr>
        <p:txBody>
          <a:bodyPr>
            <a:spAutoFit/>
          </a:bodyPr>
          <a:lstStyle/>
          <a:p>
            <a:pPr>
              <a:spcBef>
                <a:spcPct val="50000"/>
              </a:spcBef>
            </a:pPr>
            <a:r>
              <a:rPr lang="en-US" sz="3200">
                <a:latin typeface="Calibri" pitchFamily="34" charset="0"/>
              </a:rPr>
              <a:t>While-reading</a:t>
            </a:r>
          </a:p>
        </p:txBody>
      </p:sp>
      <p:pic>
        <p:nvPicPr>
          <p:cNvPr id="4" name="Picture 3">
            <a:extLst>
              <a:ext uri="{FF2B5EF4-FFF2-40B4-BE49-F238E27FC236}">
                <a16:creationId xmlns:a16="http://schemas.microsoft.com/office/drawing/2014/main" id="{38A6F020-1772-3D0A-25B3-B75DC60BDE2B}"/>
              </a:ext>
            </a:extLst>
          </p:cNvPr>
          <p:cNvPicPr>
            <a:picLocks noChangeAspect="1"/>
          </p:cNvPicPr>
          <p:nvPr/>
        </p:nvPicPr>
        <p:blipFill>
          <a:blip r:embed="rId3"/>
          <a:stretch>
            <a:fillRect/>
          </a:stretch>
        </p:blipFill>
        <p:spPr>
          <a:xfrm>
            <a:off x="247090" y="1370330"/>
            <a:ext cx="6125430" cy="3905795"/>
          </a:xfrm>
          <a:prstGeom prst="rect">
            <a:avLst/>
          </a:prstGeom>
        </p:spPr>
      </p:pic>
      <p:pic>
        <p:nvPicPr>
          <p:cNvPr id="5" name="Picture 4">
            <a:extLst>
              <a:ext uri="{FF2B5EF4-FFF2-40B4-BE49-F238E27FC236}">
                <a16:creationId xmlns:a16="http://schemas.microsoft.com/office/drawing/2014/main" id="{3DE352BC-230F-13A6-ABD9-8B7BC254E5F7}"/>
              </a:ext>
            </a:extLst>
          </p:cNvPr>
          <p:cNvPicPr>
            <a:picLocks noChangeAspect="1"/>
          </p:cNvPicPr>
          <p:nvPr/>
        </p:nvPicPr>
        <p:blipFill>
          <a:blip r:embed="rId4"/>
          <a:stretch>
            <a:fillRect/>
          </a:stretch>
        </p:blipFill>
        <p:spPr>
          <a:xfrm>
            <a:off x="7168141" y="46300"/>
            <a:ext cx="4402237" cy="3301678"/>
          </a:xfrm>
          <a:prstGeom prst="rect">
            <a:avLst/>
          </a:prstGeom>
        </p:spPr>
      </p:pic>
      <p:pic>
        <p:nvPicPr>
          <p:cNvPr id="6" name="Picture 5">
            <a:extLst>
              <a:ext uri="{FF2B5EF4-FFF2-40B4-BE49-F238E27FC236}">
                <a16:creationId xmlns:a16="http://schemas.microsoft.com/office/drawing/2014/main" id="{A4569DF3-A3EF-5E03-0935-02225C7EECE2}"/>
              </a:ext>
            </a:extLst>
          </p:cNvPr>
          <p:cNvPicPr>
            <a:picLocks noChangeAspect="1"/>
          </p:cNvPicPr>
          <p:nvPr/>
        </p:nvPicPr>
        <p:blipFill>
          <a:blip r:embed="rId5"/>
          <a:stretch>
            <a:fillRect/>
          </a:stretch>
        </p:blipFill>
        <p:spPr>
          <a:xfrm>
            <a:off x="6463164" y="2962840"/>
            <a:ext cx="5740411" cy="3559493"/>
          </a:xfrm>
          <a:prstGeom prst="rect">
            <a:avLst/>
          </a:prstGeom>
        </p:spPr>
      </p:pic>
      <p:sp>
        <p:nvSpPr>
          <p:cNvPr id="7" name="Rectangle 6">
            <a:extLst>
              <a:ext uri="{FF2B5EF4-FFF2-40B4-BE49-F238E27FC236}">
                <a16:creationId xmlns:a16="http://schemas.microsoft.com/office/drawing/2014/main" id="{E417CA11-9FA5-54E8-158D-BC58414FC506}"/>
              </a:ext>
            </a:extLst>
          </p:cNvPr>
          <p:cNvSpPr/>
          <p:nvPr/>
        </p:nvSpPr>
        <p:spPr>
          <a:xfrm>
            <a:off x="5897869" y="2780812"/>
            <a:ext cx="396262"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P</a:t>
            </a:r>
          </a:p>
        </p:txBody>
      </p:sp>
      <p:sp>
        <p:nvSpPr>
          <p:cNvPr id="8" name="Rectangle 7">
            <a:extLst>
              <a:ext uri="{FF2B5EF4-FFF2-40B4-BE49-F238E27FC236}">
                <a16:creationId xmlns:a16="http://schemas.microsoft.com/office/drawing/2014/main" id="{2FE66902-33AA-3338-4EDF-21CC7E8E9D1A}"/>
              </a:ext>
            </a:extLst>
          </p:cNvPr>
          <p:cNvSpPr/>
          <p:nvPr/>
        </p:nvSpPr>
        <p:spPr>
          <a:xfrm>
            <a:off x="5885614" y="3258658"/>
            <a:ext cx="441147"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H</a:t>
            </a:r>
          </a:p>
        </p:txBody>
      </p:sp>
      <p:sp>
        <p:nvSpPr>
          <p:cNvPr id="9" name="Rectangle 8">
            <a:extLst>
              <a:ext uri="{FF2B5EF4-FFF2-40B4-BE49-F238E27FC236}">
                <a16:creationId xmlns:a16="http://schemas.microsoft.com/office/drawing/2014/main" id="{878CDEC6-C4E0-D9D6-2F8D-B340B81E1528}"/>
              </a:ext>
            </a:extLst>
          </p:cNvPr>
          <p:cNvSpPr/>
          <p:nvPr/>
        </p:nvSpPr>
        <p:spPr>
          <a:xfrm>
            <a:off x="5916713" y="3724612"/>
            <a:ext cx="396262"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P</a:t>
            </a:r>
          </a:p>
        </p:txBody>
      </p:sp>
      <p:sp>
        <p:nvSpPr>
          <p:cNvPr id="10" name="Rectangle 9">
            <a:extLst>
              <a:ext uri="{FF2B5EF4-FFF2-40B4-BE49-F238E27FC236}">
                <a16:creationId xmlns:a16="http://schemas.microsoft.com/office/drawing/2014/main" id="{018ED2AA-EFC4-F1CC-8465-0BE81362DD16}"/>
              </a:ext>
            </a:extLst>
          </p:cNvPr>
          <p:cNvSpPr/>
          <p:nvPr/>
        </p:nvSpPr>
        <p:spPr>
          <a:xfrm>
            <a:off x="5896343" y="4202458"/>
            <a:ext cx="396262"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P</a:t>
            </a:r>
          </a:p>
        </p:txBody>
      </p:sp>
      <p:sp>
        <p:nvSpPr>
          <p:cNvPr id="11" name="Rectangle 10">
            <a:extLst>
              <a:ext uri="{FF2B5EF4-FFF2-40B4-BE49-F238E27FC236}">
                <a16:creationId xmlns:a16="http://schemas.microsoft.com/office/drawing/2014/main" id="{B7FD301C-F2C9-333B-2266-826F1A8E5FAF}"/>
              </a:ext>
            </a:extLst>
          </p:cNvPr>
          <p:cNvSpPr/>
          <p:nvPr/>
        </p:nvSpPr>
        <p:spPr>
          <a:xfrm>
            <a:off x="5937083" y="4675890"/>
            <a:ext cx="396262" cy="584775"/>
          </a:xfrm>
          <a:prstGeom prst="rect">
            <a:avLst/>
          </a:prstGeom>
          <a:noFill/>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H</a:t>
            </a:r>
          </a:p>
        </p:txBody>
      </p:sp>
      <p:cxnSp>
        <p:nvCxnSpPr>
          <p:cNvPr id="12" name="Straight Connector 11">
            <a:extLst>
              <a:ext uri="{FF2B5EF4-FFF2-40B4-BE49-F238E27FC236}">
                <a16:creationId xmlns:a16="http://schemas.microsoft.com/office/drawing/2014/main" id="{2C0E03A8-C548-835A-EEA6-AC1FA401FC56}"/>
              </a:ext>
            </a:extLst>
          </p:cNvPr>
          <p:cNvCxnSpPr>
            <a:cxnSpLocks/>
          </p:cNvCxnSpPr>
          <p:nvPr/>
        </p:nvCxnSpPr>
        <p:spPr>
          <a:xfrm>
            <a:off x="10807598" y="1585594"/>
            <a:ext cx="54629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AF3547-83B8-0511-ED96-128D79474648}"/>
              </a:ext>
            </a:extLst>
          </p:cNvPr>
          <p:cNvCxnSpPr>
            <a:cxnSpLocks/>
          </p:cNvCxnSpPr>
          <p:nvPr/>
        </p:nvCxnSpPr>
        <p:spPr>
          <a:xfrm>
            <a:off x="7168141" y="6003630"/>
            <a:ext cx="188272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60C1B6-BC0D-D4A2-7DC7-1F499E80AFD6}"/>
              </a:ext>
            </a:extLst>
          </p:cNvPr>
          <p:cNvCxnSpPr>
            <a:cxnSpLocks/>
          </p:cNvCxnSpPr>
          <p:nvPr/>
        </p:nvCxnSpPr>
        <p:spPr>
          <a:xfrm>
            <a:off x="9840059" y="1585594"/>
            <a:ext cx="50770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1203D5-9A77-1D2B-B8BC-C84122EE4CE4}"/>
              </a:ext>
            </a:extLst>
          </p:cNvPr>
          <p:cNvCxnSpPr>
            <a:cxnSpLocks/>
          </p:cNvCxnSpPr>
          <p:nvPr/>
        </p:nvCxnSpPr>
        <p:spPr>
          <a:xfrm>
            <a:off x="8427947" y="2245352"/>
            <a:ext cx="168125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61CDFA-1DD7-594F-DF8D-409CE802DF24}"/>
              </a:ext>
            </a:extLst>
          </p:cNvPr>
          <p:cNvCxnSpPr>
            <a:cxnSpLocks/>
          </p:cNvCxnSpPr>
          <p:nvPr/>
        </p:nvCxnSpPr>
        <p:spPr>
          <a:xfrm>
            <a:off x="11184556" y="4704157"/>
            <a:ext cx="69106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8850E2-791E-EEC6-3B97-E09C7009D34B}"/>
              </a:ext>
            </a:extLst>
          </p:cNvPr>
          <p:cNvCxnSpPr>
            <a:cxnSpLocks/>
          </p:cNvCxnSpPr>
          <p:nvPr/>
        </p:nvCxnSpPr>
        <p:spPr>
          <a:xfrm>
            <a:off x="6766438" y="4948625"/>
            <a:ext cx="56033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2038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7D990-AFDF-8A1C-A9A7-D18482B0B109}"/>
              </a:ext>
            </a:extLst>
          </p:cNvPr>
          <p:cNvSpPr txBox="1"/>
          <p:nvPr/>
        </p:nvSpPr>
        <p:spPr>
          <a:xfrm>
            <a:off x="347242" y="983848"/>
            <a:ext cx="11308464" cy="4031873"/>
          </a:xfrm>
          <a:prstGeom prst="rect">
            <a:avLst/>
          </a:prstGeom>
          <a:noFill/>
        </p:spPr>
        <p:txBody>
          <a:bodyPr wrap="square" rtlCol="0">
            <a:spAutoFit/>
          </a:bodyPr>
          <a:lstStyle/>
          <a:p>
            <a:r>
              <a:rPr lang="en-US" sz="3200" b="1" dirty="0">
                <a:solidFill>
                  <a:srgbClr val="0070C0"/>
                </a:solidFill>
              </a:rPr>
              <a:t>Please read the messages from Cheryl and Katy again and decide whether the following statements are </a:t>
            </a:r>
            <a:r>
              <a:rPr lang="en-US" sz="3200" b="1" i="1" dirty="0">
                <a:solidFill>
                  <a:srgbClr val="0070C0"/>
                </a:solidFill>
              </a:rPr>
              <a:t>True</a:t>
            </a:r>
            <a:r>
              <a:rPr lang="en-US" sz="3200" b="1" dirty="0">
                <a:solidFill>
                  <a:srgbClr val="0070C0"/>
                </a:solidFill>
              </a:rPr>
              <a:t>, </a:t>
            </a:r>
            <a:r>
              <a:rPr lang="en-US" sz="3200" b="1" i="1" dirty="0">
                <a:solidFill>
                  <a:srgbClr val="0070C0"/>
                </a:solidFill>
              </a:rPr>
              <a:t>False</a:t>
            </a:r>
            <a:r>
              <a:rPr lang="en-US" sz="3200" b="1" dirty="0">
                <a:solidFill>
                  <a:srgbClr val="0070C0"/>
                </a:solidFill>
              </a:rPr>
              <a:t>, or </a:t>
            </a:r>
            <a:r>
              <a:rPr lang="en-US" sz="3200" b="1" i="1" dirty="0">
                <a:solidFill>
                  <a:srgbClr val="0070C0"/>
                </a:solidFill>
              </a:rPr>
              <a:t>Doesn’t say</a:t>
            </a:r>
            <a:r>
              <a:rPr lang="en-US" sz="3200" b="1" dirty="0">
                <a:solidFill>
                  <a:srgbClr val="0070C0"/>
                </a:solidFill>
              </a:rPr>
              <a:t>:</a:t>
            </a:r>
          </a:p>
          <a:p>
            <a:endParaRPr lang="en-US" sz="3200" b="1" dirty="0">
              <a:solidFill>
                <a:srgbClr val="0070C0"/>
              </a:solidFill>
            </a:endParaRPr>
          </a:p>
          <a:p>
            <a:pPr marL="514350" indent="-514350">
              <a:buAutoNum type="arabicPeriod"/>
            </a:pPr>
            <a:r>
              <a:rPr lang="en-US" sz="3200" dirty="0">
                <a:solidFill>
                  <a:srgbClr val="0070C0"/>
                </a:solidFill>
              </a:rPr>
              <a:t>Cheryl is feeling very sad in France. </a:t>
            </a:r>
          </a:p>
          <a:p>
            <a:pPr marL="514350" indent="-514350">
              <a:buAutoNum type="arabicPeriod"/>
            </a:pPr>
            <a:r>
              <a:rPr lang="en-US" sz="3200" dirty="0">
                <a:solidFill>
                  <a:srgbClr val="0070C0"/>
                </a:solidFill>
              </a:rPr>
              <a:t>Bastille Day is on 14th July. </a:t>
            </a:r>
          </a:p>
          <a:p>
            <a:pPr marL="514350" indent="-514350">
              <a:buAutoNum type="arabicPeriod"/>
            </a:pPr>
            <a:r>
              <a:rPr lang="en-US" sz="3200" dirty="0">
                <a:solidFill>
                  <a:srgbClr val="0070C0"/>
                </a:solidFill>
              </a:rPr>
              <a:t>Cheryl doesn’t want to watch the fireworks. </a:t>
            </a:r>
          </a:p>
          <a:p>
            <a:pPr marL="514350" indent="-514350">
              <a:buAutoNum type="arabicPeriod"/>
            </a:pPr>
            <a:r>
              <a:rPr lang="en-US" sz="3200" dirty="0">
                <a:solidFill>
                  <a:srgbClr val="0070C0"/>
                </a:solidFill>
              </a:rPr>
              <a:t>Katy is visiting her relatives in Hanoi. </a:t>
            </a:r>
          </a:p>
          <a:p>
            <a:pPr marL="514350" indent="-514350">
              <a:buAutoNum type="arabicPeriod"/>
            </a:pPr>
            <a:r>
              <a:rPr lang="en-US" sz="3200" dirty="0">
                <a:solidFill>
                  <a:srgbClr val="0070C0"/>
                </a:solidFill>
              </a:rPr>
              <a:t>Bánh </a:t>
            </a:r>
            <a:r>
              <a:rPr lang="en-US" sz="3200" dirty="0" err="1">
                <a:solidFill>
                  <a:srgbClr val="0070C0"/>
                </a:solidFill>
              </a:rPr>
              <a:t>chưng</a:t>
            </a:r>
            <a:r>
              <a:rPr lang="en-US" sz="3200" dirty="0">
                <a:solidFill>
                  <a:srgbClr val="0070C0"/>
                </a:solidFill>
              </a:rPr>
              <a:t> is a steamed square cake. </a:t>
            </a:r>
          </a:p>
        </p:txBody>
      </p:sp>
      <p:sp>
        <p:nvSpPr>
          <p:cNvPr id="3" name="TextBox 2">
            <a:extLst>
              <a:ext uri="{FF2B5EF4-FFF2-40B4-BE49-F238E27FC236}">
                <a16:creationId xmlns:a16="http://schemas.microsoft.com/office/drawing/2014/main" id="{7DA4383C-8875-8C66-9EBF-2DF8AE408A7E}"/>
              </a:ext>
            </a:extLst>
          </p:cNvPr>
          <p:cNvSpPr txBox="1"/>
          <p:nvPr/>
        </p:nvSpPr>
        <p:spPr>
          <a:xfrm>
            <a:off x="0" y="617136"/>
            <a:ext cx="1539875" cy="366712"/>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a:solidFill>
                  <a:schemeClr val="bg1"/>
                </a:solidFill>
                <a:latin typeface="Calibri" pitchFamily="34" charset="0"/>
              </a:rPr>
              <a:t>Extra Practice</a:t>
            </a:r>
          </a:p>
        </p:txBody>
      </p:sp>
    </p:spTree>
    <p:extLst>
      <p:ext uri="{BB962C8B-B14F-4D97-AF65-F5344CB8AC3E}">
        <p14:creationId xmlns:p14="http://schemas.microsoft.com/office/powerpoint/2010/main" val="425345717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A664F7-994C-6758-A9A1-24D201CDD52A}"/>
              </a:ext>
            </a:extLst>
          </p:cNvPr>
          <p:cNvSpPr txBox="1"/>
          <p:nvPr/>
        </p:nvSpPr>
        <p:spPr>
          <a:xfrm>
            <a:off x="1678328" y="731837"/>
            <a:ext cx="8657864"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pitchFamily="34" charset="0"/>
                <a:ea typeface="+mn-ea"/>
                <a:cs typeface="Arial" charset="0"/>
              </a:rPr>
              <a:t>Read the task and underline the key words.</a:t>
            </a:r>
          </a:p>
        </p:txBody>
      </p:sp>
      <p:sp>
        <p:nvSpPr>
          <p:cNvPr id="6" name="TextBox 5">
            <a:extLst>
              <a:ext uri="{FF2B5EF4-FFF2-40B4-BE49-F238E27FC236}">
                <a16:creationId xmlns:a16="http://schemas.microsoft.com/office/drawing/2014/main" id="{428D9840-5A8C-7204-F8A1-962331A3C5D8}"/>
              </a:ext>
            </a:extLst>
          </p:cNvPr>
          <p:cNvSpPr txBox="1"/>
          <p:nvPr/>
        </p:nvSpPr>
        <p:spPr>
          <a:xfrm>
            <a:off x="0" y="405276"/>
            <a:ext cx="1539875" cy="366712"/>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a:solidFill>
                  <a:schemeClr val="bg1"/>
                </a:solidFill>
                <a:latin typeface="Calibri" pitchFamily="34" charset="0"/>
              </a:rPr>
              <a:t>Extra Practice</a:t>
            </a:r>
          </a:p>
        </p:txBody>
      </p:sp>
      <p:sp>
        <p:nvSpPr>
          <p:cNvPr id="7" name="TextBox 6">
            <a:extLst>
              <a:ext uri="{FF2B5EF4-FFF2-40B4-BE49-F238E27FC236}">
                <a16:creationId xmlns:a16="http://schemas.microsoft.com/office/drawing/2014/main" id="{1C007F45-57CB-D905-E322-AF1A44F83A8B}"/>
              </a:ext>
            </a:extLst>
          </p:cNvPr>
          <p:cNvSpPr txBox="1"/>
          <p:nvPr/>
        </p:nvSpPr>
        <p:spPr>
          <a:xfrm>
            <a:off x="441768" y="1443841"/>
            <a:ext cx="11308464" cy="4462760"/>
          </a:xfrm>
          <a:prstGeom prst="rect">
            <a:avLst/>
          </a:prstGeom>
          <a:noFill/>
        </p:spPr>
        <p:txBody>
          <a:bodyPr wrap="square" rtlCol="0">
            <a:spAutoFit/>
          </a:bodyPr>
          <a:lstStyle/>
          <a:p>
            <a:r>
              <a:rPr lang="en-US" sz="3200" b="1" dirty="0">
                <a:solidFill>
                  <a:srgbClr val="0070C0"/>
                </a:solidFill>
              </a:rPr>
              <a:t>Please read the messages from Cheryl and Katy again and decide whether the following statements are </a:t>
            </a:r>
            <a:r>
              <a:rPr lang="en-US" sz="3200" b="1" i="1" dirty="0">
                <a:solidFill>
                  <a:srgbClr val="0070C0"/>
                </a:solidFill>
              </a:rPr>
              <a:t>True</a:t>
            </a:r>
            <a:r>
              <a:rPr lang="en-US" sz="3200" b="1" dirty="0">
                <a:solidFill>
                  <a:srgbClr val="0070C0"/>
                </a:solidFill>
              </a:rPr>
              <a:t>, </a:t>
            </a:r>
            <a:r>
              <a:rPr lang="en-US" sz="3200" b="1" i="1" dirty="0">
                <a:solidFill>
                  <a:srgbClr val="0070C0"/>
                </a:solidFill>
              </a:rPr>
              <a:t>False</a:t>
            </a:r>
            <a:r>
              <a:rPr lang="en-US" sz="3200" b="1" dirty="0">
                <a:solidFill>
                  <a:srgbClr val="0070C0"/>
                </a:solidFill>
              </a:rPr>
              <a:t>, or </a:t>
            </a:r>
            <a:r>
              <a:rPr lang="en-US" sz="3200" b="1" i="1" dirty="0">
                <a:solidFill>
                  <a:srgbClr val="0070C0"/>
                </a:solidFill>
              </a:rPr>
              <a:t>Doesn’t say</a:t>
            </a:r>
            <a:r>
              <a:rPr lang="en-US" sz="3200" b="1" dirty="0">
                <a:solidFill>
                  <a:srgbClr val="0070C0"/>
                </a:solidFill>
              </a:rPr>
              <a:t>:</a:t>
            </a:r>
          </a:p>
          <a:p>
            <a:endParaRPr lang="en-US" sz="3200" b="1" dirty="0">
              <a:solidFill>
                <a:srgbClr val="0070C0"/>
              </a:solidFill>
            </a:endParaRPr>
          </a:p>
          <a:p>
            <a:pPr marL="514350" indent="-514350">
              <a:buAutoNum type="arabicPeriod"/>
            </a:pPr>
            <a:r>
              <a:rPr lang="en-US" sz="3200" dirty="0">
                <a:solidFill>
                  <a:srgbClr val="0070C0"/>
                </a:solidFill>
              </a:rPr>
              <a:t>Cheryl is feeling very sad in France. </a:t>
            </a:r>
          </a:p>
          <a:p>
            <a:pPr marL="514350" indent="-514350">
              <a:buAutoNum type="arabicPeriod"/>
            </a:pPr>
            <a:r>
              <a:rPr lang="en-US" sz="3200" dirty="0">
                <a:solidFill>
                  <a:srgbClr val="0070C0"/>
                </a:solidFill>
              </a:rPr>
              <a:t>Bastille Day is on 14th July. </a:t>
            </a:r>
          </a:p>
          <a:p>
            <a:pPr marL="514350" indent="-514350">
              <a:buAutoNum type="arabicPeriod"/>
            </a:pPr>
            <a:r>
              <a:rPr lang="en-US" sz="3200" dirty="0">
                <a:solidFill>
                  <a:srgbClr val="0070C0"/>
                </a:solidFill>
              </a:rPr>
              <a:t>Cheryl doesn’t want to watch the fireworks. </a:t>
            </a:r>
          </a:p>
          <a:p>
            <a:pPr marL="514350" indent="-514350">
              <a:buAutoNum type="arabicPeriod"/>
            </a:pPr>
            <a:r>
              <a:rPr lang="en-US" sz="3200" dirty="0">
                <a:solidFill>
                  <a:srgbClr val="0070C0"/>
                </a:solidFill>
              </a:rPr>
              <a:t>Katy is visiting her relatives in Hanoi. </a:t>
            </a:r>
          </a:p>
          <a:p>
            <a:pPr marL="514350" indent="-514350">
              <a:buAutoNum type="arabicPeriod"/>
            </a:pPr>
            <a:r>
              <a:rPr lang="en-US" sz="3200" dirty="0">
                <a:solidFill>
                  <a:srgbClr val="0070C0"/>
                </a:solidFill>
              </a:rPr>
              <a:t>Bánh </a:t>
            </a:r>
            <a:r>
              <a:rPr lang="en-US" sz="3200" dirty="0" err="1">
                <a:solidFill>
                  <a:srgbClr val="0070C0"/>
                </a:solidFill>
              </a:rPr>
              <a:t>chưng</a:t>
            </a:r>
            <a:r>
              <a:rPr lang="en-US" sz="3200" dirty="0">
                <a:solidFill>
                  <a:srgbClr val="0070C0"/>
                </a:solidFill>
              </a:rPr>
              <a:t> is a steamed square cake. </a:t>
            </a:r>
          </a:p>
          <a:p>
            <a:pPr marL="514350" indent="-514350">
              <a:buAutoNum type="arabicPeriod"/>
            </a:pPr>
            <a:endParaRPr lang="en-US" sz="2800" dirty="0"/>
          </a:p>
        </p:txBody>
      </p:sp>
      <p:cxnSp>
        <p:nvCxnSpPr>
          <p:cNvPr id="11" name="Straight Connector 10">
            <a:extLst>
              <a:ext uri="{FF2B5EF4-FFF2-40B4-BE49-F238E27FC236}">
                <a16:creationId xmlns:a16="http://schemas.microsoft.com/office/drawing/2014/main" id="{636197AD-14FF-EE8C-CB21-813CDCB27BB2}"/>
              </a:ext>
            </a:extLst>
          </p:cNvPr>
          <p:cNvCxnSpPr>
            <a:cxnSpLocks/>
          </p:cNvCxnSpPr>
          <p:nvPr/>
        </p:nvCxnSpPr>
        <p:spPr>
          <a:xfrm>
            <a:off x="5911007" y="1964303"/>
            <a:ext cx="102483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F26793D-57FC-42C8-D93F-5FB629B0C48A}"/>
              </a:ext>
            </a:extLst>
          </p:cNvPr>
          <p:cNvCxnSpPr>
            <a:cxnSpLocks/>
          </p:cNvCxnSpPr>
          <p:nvPr/>
        </p:nvCxnSpPr>
        <p:spPr>
          <a:xfrm>
            <a:off x="7662441" y="1961557"/>
            <a:ext cx="76929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6CDF36-AE49-0065-BB8D-B3DC444E23CD}"/>
              </a:ext>
            </a:extLst>
          </p:cNvPr>
          <p:cNvCxnSpPr>
            <a:cxnSpLocks/>
          </p:cNvCxnSpPr>
          <p:nvPr/>
        </p:nvCxnSpPr>
        <p:spPr>
          <a:xfrm>
            <a:off x="10265450" y="1928406"/>
            <a:ext cx="110198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06CED6-5B0D-2B8F-4341-EABDE03A4107}"/>
              </a:ext>
            </a:extLst>
          </p:cNvPr>
          <p:cNvCxnSpPr>
            <a:cxnSpLocks/>
          </p:cNvCxnSpPr>
          <p:nvPr/>
        </p:nvCxnSpPr>
        <p:spPr>
          <a:xfrm flipV="1">
            <a:off x="2714116" y="2453833"/>
            <a:ext cx="3551930" cy="1129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50FF1B-2EC6-86D2-0C7F-D55F9A646B16}"/>
              </a:ext>
            </a:extLst>
          </p:cNvPr>
          <p:cNvCxnSpPr>
            <a:cxnSpLocks/>
          </p:cNvCxnSpPr>
          <p:nvPr/>
        </p:nvCxnSpPr>
        <p:spPr>
          <a:xfrm>
            <a:off x="7037407" y="2424544"/>
            <a:ext cx="62503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B9CD9ED-B337-2D30-1DF8-F077C649CEFA}"/>
              </a:ext>
            </a:extLst>
          </p:cNvPr>
          <p:cNvCxnSpPr>
            <a:cxnSpLocks/>
          </p:cNvCxnSpPr>
          <p:nvPr/>
        </p:nvCxnSpPr>
        <p:spPr>
          <a:xfrm>
            <a:off x="7889416" y="2424544"/>
            <a:ext cx="87919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EAD001-6A58-4547-DD48-4523613B8AAC}"/>
              </a:ext>
            </a:extLst>
          </p:cNvPr>
          <p:cNvCxnSpPr>
            <a:cxnSpLocks/>
          </p:cNvCxnSpPr>
          <p:nvPr/>
        </p:nvCxnSpPr>
        <p:spPr>
          <a:xfrm flipV="1">
            <a:off x="9454946" y="2424544"/>
            <a:ext cx="1912490" cy="1905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99F45F-FC0E-8EFB-71D3-9565FE1D565F}"/>
              </a:ext>
            </a:extLst>
          </p:cNvPr>
          <p:cNvCxnSpPr>
            <a:cxnSpLocks/>
          </p:cNvCxnSpPr>
          <p:nvPr/>
        </p:nvCxnSpPr>
        <p:spPr>
          <a:xfrm>
            <a:off x="1106295" y="3397827"/>
            <a:ext cx="985678" cy="97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DCCE85-2BEC-DE9F-94A5-8C2AC0FA77B6}"/>
              </a:ext>
            </a:extLst>
          </p:cNvPr>
          <p:cNvCxnSpPr>
            <a:cxnSpLocks/>
          </p:cNvCxnSpPr>
          <p:nvPr/>
        </p:nvCxnSpPr>
        <p:spPr>
          <a:xfrm>
            <a:off x="2527727" y="3394287"/>
            <a:ext cx="1052871" cy="1146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E54E6D-5347-0037-4B26-9D457FFA1677}"/>
              </a:ext>
            </a:extLst>
          </p:cNvPr>
          <p:cNvCxnSpPr>
            <a:cxnSpLocks/>
          </p:cNvCxnSpPr>
          <p:nvPr/>
        </p:nvCxnSpPr>
        <p:spPr>
          <a:xfrm flipV="1">
            <a:off x="3728534" y="3394287"/>
            <a:ext cx="1353605" cy="1146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458432-32D5-6A4B-6EAB-79AD5FFC745A}"/>
              </a:ext>
            </a:extLst>
          </p:cNvPr>
          <p:cNvCxnSpPr>
            <a:cxnSpLocks/>
          </p:cNvCxnSpPr>
          <p:nvPr/>
        </p:nvCxnSpPr>
        <p:spPr>
          <a:xfrm>
            <a:off x="5672143" y="3410860"/>
            <a:ext cx="9856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21D8FBE-3A6D-EC1A-DA1A-DE4B707D8E2E}"/>
              </a:ext>
            </a:extLst>
          </p:cNvPr>
          <p:cNvCxnSpPr>
            <a:cxnSpLocks/>
          </p:cNvCxnSpPr>
          <p:nvPr/>
        </p:nvCxnSpPr>
        <p:spPr>
          <a:xfrm>
            <a:off x="1085513" y="3910263"/>
            <a:ext cx="174900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2D7AE50-9D53-C82A-1022-2390D3AE1207}"/>
              </a:ext>
            </a:extLst>
          </p:cNvPr>
          <p:cNvCxnSpPr>
            <a:cxnSpLocks/>
          </p:cNvCxnSpPr>
          <p:nvPr/>
        </p:nvCxnSpPr>
        <p:spPr>
          <a:xfrm>
            <a:off x="3917888" y="3910263"/>
            <a:ext cx="151038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C552D5C-B3B9-81A4-4F70-9D7E242A345B}"/>
              </a:ext>
            </a:extLst>
          </p:cNvPr>
          <p:cNvCxnSpPr>
            <a:cxnSpLocks/>
          </p:cNvCxnSpPr>
          <p:nvPr/>
        </p:nvCxnSpPr>
        <p:spPr>
          <a:xfrm>
            <a:off x="1085513" y="4390552"/>
            <a:ext cx="98567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E2B3AFD-AA72-D406-0E1D-6650F1F4F1B7}"/>
              </a:ext>
            </a:extLst>
          </p:cNvPr>
          <p:cNvCxnSpPr>
            <a:cxnSpLocks/>
          </p:cNvCxnSpPr>
          <p:nvPr/>
        </p:nvCxnSpPr>
        <p:spPr>
          <a:xfrm>
            <a:off x="2201227" y="4390552"/>
            <a:ext cx="11456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221165-64AC-42AD-DF78-E839F3BA34EB}"/>
              </a:ext>
            </a:extLst>
          </p:cNvPr>
          <p:cNvCxnSpPr>
            <a:cxnSpLocks/>
          </p:cNvCxnSpPr>
          <p:nvPr/>
        </p:nvCxnSpPr>
        <p:spPr>
          <a:xfrm>
            <a:off x="4887416" y="4390552"/>
            <a:ext cx="96546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4C66FEB-A98D-519D-EAF7-AFCFF9426CBB}"/>
              </a:ext>
            </a:extLst>
          </p:cNvPr>
          <p:cNvCxnSpPr>
            <a:cxnSpLocks/>
          </p:cNvCxnSpPr>
          <p:nvPr/>
        </p:nvCxnSpPr>
        <p:spPr>
          <a:xfrm>
            <a:off x="6657821" y="4390552"/>
            <a:ext cx="1542903" cy="1105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1A45818-8D7C-FB78-B74C-D3432923BE49}"/>
              </a:ext>
            </a:extLst>
          </p:cNvPr>
          <p:cNvCxnSpPr>
            <a:cxnSpLocks/>
          </p:cNvCxnSpPr>
          <p:nvPr/>
        </p:nvCxnSpPr>
        <p:spPr>
          <a:xfrm>
            <a:off x="1027571" y="4887259"/>
            <a:ext cx="71739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6686F4B-B8FE-6364-C975-A234816AAD40}"/>
              </a:ext>
            </a:extLst>
          </p:cNvPr>
          <p:cNvCxnSpPr>
            <a:cxnSpLocks/>
          </p:cNvCxnSpPr>
          <p:nvPr/>
        </p:nvCxnSpPr>
        <p:spPr>
          <a:xfrm>
            <a:off x="2201227" y="4887259"/>
            <a:ext cx="110023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25B6F61-710F-C214-C5B5-3DC39DE49ECA}"/>
              </a:ext>
            </a:extLst>
          </p:cNvPr>
          <p:cNvCxnSpPr>
            <a:cxnSpLocks/>
          </p:cNvCxnSpPr>
          <p:nvPr/>
        </p:nvCxnSpPr>
        <p:spPr>
          <a:xfrm>
            <a:off x="4156364" y="4856086"/>
            <a:ext cx="134554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D4F6498-63AF-CDD5-66E6-2C6F8470F47E}"/>
              </a:ext>
            </a:extLst>
          </p:cNvPr>
          <p:cNvCxnSpPr>
            <a:cxnSpLocks/>
          </p:cNvCxnSpPr>
          <p:nvPr/>
        </p:nvCxnSpPr>
        <p:spPr>
          <a:xfrm>
            <a:off x="6007260" y="4887259"/>
            <a:ext cx="96845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F64A1C7-8373-E7A7-7AC9-B85F0168567E}"/>
              </a:ext>
            </a:extLst>
          </p:cNvPr>
          <p:cNvCxnSpPr>
            <a:cxnSpLocks/>
          </p:cNvCxnSpPr>
          <p:nvPr/>
        </p:nvCxnSpPr>
        <p:spPr>
          <a:xfrm>
            <a:off x="1043538" y="5346469"/>
            <a:ext cx="192104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BD53556-95ED-9BB3-258B-F58D33B8CF9E}"/>
              </a:ext>
            </a:extLst>
          </p:cNvPr>
          <p:cNvCxnSpPr>
            <a:cxnSpLocks/>
          </p:cNvCxnSpPr>
          <p:nvPr/>
        </p:nvCxnSpPr>
        <p:spPr>
          <a:xfrm>
            <a:off x="3759490" y="5346469"/>
            <a:ext cx="340170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149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par>
                                <p:cTn id="41" presetID="16" presetClass="entr" presetSubtype="21"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arn(inVertical)">
                                      <p:cBhvr>
                                        <p:cTn id="43" dur="500"/>
                                        <p:tgtEl>
                                          <p:spTgt spid="32"/>
                                        </p:tgtEl>
                                      </p:cBhvr>
                                    </p:animEffect>
                                  </p:childTnLst>
                                </p:cTn>
                              </p:par>
                              <p:par>
                                <p:cTn id="44" presetID="16" presetClass="entr" presetSubtype="21"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arn(inVertical)">
                                      <p:cBhvr>
                                        <p:cTn id="46" dur="500"/>
                                        <p:tgtEl>
                                          <p:spTgt spid="33"/>
                                        </p:tgtEl>
                                      </p:cBhvr>
                                    </p:animEffect>
                                  </p:childTnLst>
                                </p:cTn>
                              </p:par>
                              <p:par>
                                <p:cTn id="47" presetID="16" presetClass="entr" presetSubtype="21"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par>
                                <p:cTn id="50" presetID="16" presetClass="entr" presetSubtype="21"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par>
                                <p:cTn id="53" presetID="16" presetClass="entr" presetSubtype="21"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barn(inVertical)">
                                      <p:cBhvr>
                                        <p:cTn id="55" dur="500"/>
                                        <p:tgtEl>
                                          <p:spTgt spid="38"/>
                                        </p:tgtEl>
                                      </p:cBhvr>
                                    </p:animEffect>
                                  </p:childTnLst>
                                </p:cTn>
                              </p:par>
                              <p:par>
                                <p:cTn id="56" presetID="16" presetClass="entr" presetSubtype="21"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arn(inVertical)">
                                      <p:cBhvr>
                                        <p:cTn id="58" dur="500"/>
                                        <p:tgtEl>
                                          <p:spTgt spid="40"/>
                                        </p:tgtEl>
                                      </p:cBhvr>
                                    </p:animEffect>
                                  </p:childTnLst>
                                </p:cTn>
                              </p:par>
                              <p:par>
                                <p:cTn id="59" presetID="16" presetClass="entr" presetSubtype="21"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par>
                                <p:cTn id="62" presetID="16" presetClass="entr" presetSubtype="21"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arn(inVertical)">
                                      <p:cBhvr>
                                        <p:cTn id="64" dur="500"/>
                                        <p:tgtEl>
                                          <p:spTgt spid="44"/>
                                        </p:tgtEl>
                                      </p:cBhvr>
                                    </p:animEffect>
                                  </p:childTnLst>
                                </p:cTn>
                              </p:par>
                              <p:par>
                                <p:cTn id="65" presetID="16" presetClass="entr" presetSubtype="21"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barn(inVertical)">
                                      <p:cBhvr>
                                        <p:cTn id="67" dur="500"/>
                                        <p:tgtEl>
                                          <p:spTgt spid="46"/>
                                        </p:tgtEl>
                                      </p:cBhvr>
                                    </p:animEffect>
                                  </p:childTnLst>
                                </p:cTn>
                              </p:par>
                              <p:par>
                                <p:cTn id="68" presetID="16" presetClass="entr" presetSubtype="21"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barn(inVertical)">
                                      <p:cBhvr>
                                        <p:cTn id="70" dur="500"/>
                                        <p:tgtEl>
                                          <p:spTgt spid="48"/>
                                        </p:tgtEl>
                                      </p:cBhvr>
                                    </p:animEffect>
                                  </p:childTnLst>
                                </p:cTn>
                              </p:par>
                              <p:par>
                                <p:cTn id="71" presetID="16" presetClass="entr" presetSubtype="21"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barn(inVertical)">
                                      <p:cBhvr>
                                        <p:cTn id="7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56C32E59-C558-6C0E-303D-454566A03161}"/>
              </a:ext>
            </a:extLst>
          </p:cNvPr>
          <p:cNvSpPr txBox="1">
            <a:spLocks noChangeArrowheads="1"/>
          </p:cNvSpPr>
          <p:nvPr/>
        </p:nvSpPr>
        <p:spPr bwMode="auto">
          <a:xfrm>
            <a:off x="192016" y="452474"/>
            <a:ext cx="7343103" cy="707886"/>
          </a:xfrm>
          <a:prstGeom prst="rect">
            <a:avLst/>
          </a:prstGeom>
          <a:noFill/>
          <a:ln w="9525">
            <a:noFill/>
            <a:miter lim="800000"/>
            <a:headEnd/>
            <a:tailEnd/>
          </a:ln>
        </p:spPr>
        <p:txBody>
          <a:bodyPr wrap="square">
            <a:spAutoFit/>
          </a:bodyPr>
          <a:lstStyle/>
          <a:p>
            <a:pPr>
              <a:spcBef>
                <a:spcPct val="50000"/>
              </a:spcBef>
            </a:pPr>
            <a:r>
              <a:rPr lang="en-US" sz="4000" b="1" dirty="0">
                <a:solidFill>
                  <a:schemeClr val="hlink"/>
                </a:solidFill>
                <a:latin typeface="Calibri" pitchFamily="34" charset="0"/>
              </a:rPr>
              <a:t>Read again to check the answers.</a:t>
            </a:r>
          </a:p>
        </p:txBody>
      </p:sp>
      <p:sp>
        <p:nvSpPr>
          <p:cNvPr id="7" name="TextBox 6">
            <a:extLst>
              <a:ext uri="{FF2B5EF4-FFF2-40B4-BE49-F238E27FC236}">
                <a16:creationId xmlns:a16="http://schemas.microsoft.com/office/drawing/2014/main" id="{26AF8B7B-73BC-F67A-DABF-9ED08BFA05A3}"/>
              </a:ext>
            </a:extLst>
          </p:cNvPr>
          <p:cNvSpPr txBox="1"/>
          <p:nvPr/>
        </p:nvSpPr>
        <p:spPr>
          <a:xfrm>
            <a:off x="192016" y="1166842"/>
            <a:ext cx="6342928" cy="4524315"/>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Cheryl is feeling very sad in France. </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Bastille Day is on 14th July. </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Cheryl doesn’t want to watch the fireworks. </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Katy is visiting her relatives in Hanoi. </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Bánh </a:t>
            </a:r>
            <a:r>
              <a:rPr kumimoji="0" lang="en-US" sz="3200" b="0" i="0" u="none" strike="noStrike" kern="1200" cap="none" spc="0" normalizeH="0" baseline="0" noProof="0" dirty="0" err="1">
                <a:ln>
                  <a:noFill/>
                </a:ln>
                <a:solidFill>
                  <a:srgbClr val="0070C0"/>
                </a:solidFill>
                <a:effectLst/>
                <a:uLnTx/>
                <a:uFillTx/>
                <a:latin typeface="Calibri" panose="020F0502020204030204"/>
                <a:ea typeface="+mn-ea"/>
                <a:cs typeface="+mn-cs"/>
              </a:rPr>
              <a:t>chưng</a:t>
            </a: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 is a steamed square cake. </a:t>
            </a:r>
          </a:p>
        </p:txBody>
      </p:sp>
      <p:pic>
        <p:nvPicPr>
          <p:cNvPr id="8" name="Picture 7">
            <a:extLst>
              <a:ext uri="{FF2B5EF4-FFF2-40B4-BE49-F238E27FC236}">
                <a16:creationId xmlns:a16="http://schemas.microsoft.com/office/drawing/2014/main" id="{DD58DFB0-68F9-AF97-D06C-6658EE661B3C}"/>
              </a:ext>
            </a:extLst>
          </p:cNvPr>
          <p:cNvPicPr>
            <a:picLocks noChangeAspect="1"/>
          </p:cNvPicPr>
          <p:nvPr/>
        </p:nvPicPr>
        <p:blipFill>
          <a:blip r:embed="rId2"/>
          <a:stretch>
            <a:fillRect/>
          </a:stretch>
        </p:blipFill>
        <p:spPr>
          <a:xfrm>
            <a:off x="7168141" y="46300"/>
            <a:ext cx="4402237" cy="3301678"/>
          </a:xfrm>
          <a:prstGeom prst="rect">
            <a:avLst/>
          </a:prstGeom>
        </p:spPr>
      </p:pic>
      <p:pic>
        <p:nvPicPr>
          <p:cNvPr id="9" name="Picture 8">
            <a:extLst>
              <a:ext uri="{FF2B5EF4-FFF2-40B4-BE49-F238E27FC236}">
                <a16:creationId xmlns:a16="http://schemas.microsoft.com/office/drawing/2014/main" id="{427616BE-9932-70F0-A2E7-E769FFB1FDF5}"/>
              </a:ext>
            </a:extLst>
          </p:cNvPr>
          <p:cNvPicPr>
            <a:picLocks noChangeAspect="1"/>
          </p:cNvPicPr>
          <p:nvPr/>
        </p:nvPicPr>
        <p:blipFill>
          <a:blip r:embed="rId3"/>
          <a:stretch>
            <a:fillRect/>
          </a:stretch>
        </p:blipFill>
        <p:spPr>
          <a:xfrm>
            <a:off x="6463164" y="2962840"/>
            <a:ext cx="5740411" cy="3559493"/>
          </a:xfrm>
          <a:prstGeom prst="rect">
            <a:avLst/>
          </a:prstGeom>
        </p:spPr>
      </p:pic>
      <p:cxnSp>
        <p:nvCxnSpPr>
          <p:cNvPr id="10" name="Straight Connector 9">
            <a:extLst>
              <a:ext uri="{FF2B5EF4-FFF2-40B4-BE49-F238E27FC236}">
                <a16:creationId xmlns:a16="http://schemas.microsoft.com/office/drawing/2014/main" id="{8EF080E6-97D2-FF4C-4A7C-5C90F2A62070}"/>
              </a:ext>
            </a:extLst>
          </p:cNvPr>
          <p:cNvCxnSpPr>
            <a:cxnSpLocks/>
          </p:cNvCxnSpPr>
          <p:nvPr/>
        </p:nvCxnSpPr>
        <p:spPr>
          <a:xfrm>
            <a:off x="8163307" y="1172824"/>
            <a:ext cx="30525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ECA6F48-023B-E8B2-75B9-15F74B849DAA}"/>
              </a:ext>
            </a:extLst>
          </p:cNvPr>
          <p:cNvSpPr/>
          <p:nvPr/>
        </p:nvSpPr>
        <p:spPr>
          <a:xfrm>
            <a:off x="2068088" y="1596829"/>
            <a:ext cx="1018419"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False</a:t>
            </a:r>
          </a:p>
        </p:txBody>
      </p:sp>
      <p:sp>
        <p:nvSpPr>
          <p:cNvPr id="12" name="Rectangle 11">
            <a:extLst>
              <a:ext uri="{FF2B5EF4-FFF2-40B4-BE49-F238E27FC236}">
                <a16:creationId xmlns:a16="http://schemas.microsoft.com/office/drawing/2014/main" id="{92567D6D-5359-0299-15DA-89BFBF65791D}"/>
              </a:ext>
            </a:extLst>
          </p:cNvPr>
          <p:cNvSpPr/>
          <p:nvPr/>
        </p:nvSpPr>
        <p:spPr>
          <a:xfrm>
            <a:off x="5282540" y="2163990"/>
            <a:ext cx="922240"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True</a:t>
            </a:r>
          </a:p>
        </p:txBody>
      </p:sp>
      <p:sp>
        <p:nvSpPr>
          <p:cNvPr id="13" name="Rectangle 12">
            <a:extLst>
              <a:ext uri="{FF2B5EF4-FFF2-40B4-BE49-F238E27FC236}">
                <a16:creationId xmlns:a16="http://schemas.microsoft.com/office/drawing/2014/main" id="{6B9B637D-7BAC-ED76-A676-75106AE7E39C}"/>
              </a:ext>
            </a:extLst>
          </p:cNvPr>
          <p:cNvSpPr/>
          <p:nvPr/>
        </p:nvSpPr>
        <p:spPr>
          <a:xfrm>
            <a:off x="2609822" y="3070376"/>
            <a:ext cx="1018420"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False</a:t>
            </a:r>
          </a:p>
        </p:txBody>
      </p:sp>
      <p:sp>
        <p:nvSpPr>
          <p:cNvPr id="14" name="Rectangle 13">
            <a:extLst>
              <a:ext uri="{FF2B5EF4-FFF2-40B4-BE49-F238E27FC236}">
                <a16:creationId xmlns:a16="http://schemas.microsoft.com/office/drawing/2014/main" id="{EA0CDAD4-58A1-1618-CDF4-759A6ED16367}"/>
              </a:ext>
            </a:extLst>
          </p:cNvPr>
          <p:cNvSpPr/>
          <p:nvPr/>
        </p:nvSpPr>
        <p:spPr>
          <a:xfrm>
            <a:off x="1889934" y="4077175"/>
            <a:ext cx="2103846"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Doesn’t say</a:t>
            </a:r>
          </a:p>
        </p:txBody>
      </p:sp>
      <p:sp>
        <p:nvSpPr>
          <p:cNvPr id="15" name="Rectangle 14">
            <a:extLst>
              <a:ext uri="{FF2B5EF4-FFF2-40B4-BE49-F238E27FC236}">
                <a16:creationId xmlns:a16="http://schemas.microsoft.com/office/drawing/2014/main" id="{B364874F-5FE1-B6EA-7D48-19A262DE2146}"/>
              </a:ext>
            </a:extLst>
          </p:cNvPr>
          <p:cNvSpPr/>
          <p:nvPr/>
        </p:nvSpPr>
        <p:spPr>
          <a:xfrm>
            <a:off x="1606968" y="5099900"/>
            <a:ext cx="922240"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True</a:t>
            </a:r>
          </a:p>
        </p:txBody>
      </p:sp>
      <p:cxnSp>
        <p:nvCxnSpPr>
          <p:cNvPr id="17" name="Straight Connector 16">
            <a:extLst>
              <a:ext uri="{FF2B5EF4-FFF2-40B4-BE49-F238E27FC236}">
                <a16:creationId xmlns:a16="http://schemas.microsoft.com/office/drawing/2014/main" id="{0A25DAE3-1F02-F0E8-ACF0-590A50F6E8D4}"/>
              </a:ext>
            </a:extLst>
          </p:cNvPr>
          <p:cNvCxnSpPr>
            <a:cxnSpLocks/>
          </p:cNvCxnSpPr>
          <p:nvPr/>
        </p:nvCxnSpPr>
        <p:spPr>
          <a:xfrm>
            <a:off x="8393229" y="2251054"/>
            <a:ext cx="29152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B18333-7101-4A08-770B-EF872F9E71A3}"/>
              </a:ext>
            </a:extLst>
          </p:cNvPr>
          <p:cNvCxnSpPr>
            <a:cxnSpLocks/>
          </p:cNvCxnSpPr>
          <p:nvPr/>
        </p:nvCxnSpPr>
        <p:spPr>
          <a:xfrm>
            <a:off x="8163307" y="2456378"/>
            <a:ext cx="66817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5D5A968-D516-3391-39B2-839E0EE55081}"/>
              </a:ext>
            </a:extLst>
          </p:cNvPr>
          <p:cNvCxnSpPr>
            <a:cxnSpLocks/>
          </p:cNvCxnSpPr>
          <p:nvPr/>
        </p:nvCxnSpPr>
        <p:spPr>
          <a:xfrm>
            <a:off x="10329345" y="5486863"/>
            <a:ext cx="158673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8A4470-F7F9-98AD-E428-9783684DDB58}"/>
              </a:ext>
            </a:extLst>
          </p:cNvPr>
          <p:cNvCxnSpPr>
            <a:cxnSpLocks/>
          </p:cNvCxnSpPr>
          <p:nvPr/>
        </p:nvCxnSpPr>
        <p:spPr>
          <a:xfrm>
            <a:off x="6744349" y="5741505"/>
            <a:ext cx="285203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B44EA3F-D44B-622E-0435-301FBBA1C60D}"/>
              </a:ext>
            </a:extLst>
          </p:cNvPr>
          <p:cNvCxnSpPr>
            <a:cxnSpLocks/>
          </p:cNvCxnSpPr>
          <p:nvPr/>
        </p:nvCxnSpPr>
        <p:spPr>
          <a:xfrm>
            <a:off x="8052287" y="1363867"/>
            <a:ext cx="241037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4657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Vertical)">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2B1CDF-D57B-EB20-21FF-87EDB89AFA9B}"/>
              </a:ext>
            </a:extLst>
          </p:cNvPr>
          <p:cNvSpPr txBox="1"/>
          <p:nvPr/>
        </p:nvSpPr>
        <p:spPr>
          <a:xfrm>
            <a:off x="214313" y="476250"/>
            <a:ext cx="2400300" cy="579438"/>
          </a:xfrm>
          <a:prstGeom prst="rect">
            <a:avLst/>
          </a:prstGeom>
          <a:solidFill>
            <a:srgbClr val="00B050"/>
          </a:solidFill>
          <a:effectLst>
            <a:outerShdw blurRad="63500" sx="102000" sy="102000" algn="ctr" rotWithShape="0">
              <a:prstClr val="black">
                <a:alpha val="40000"/>
              </a:prstClr>
            </a:outerShdw>
          </a:effectLst>
        </p:spPr>
        <p:txBody>
          <a:bodyPr>
            <a:spAutoFit/>
          </a:bodyPr>
          <a:lstStyle/>
          <a:p>
            <a:pPr>
              <a:defRPr/>
            </a:pPr>
            <a:r>
              <a:rPr lang="en-US" sz="3200" b="1" dirty="0">
                <a:solidFill>
                  <a:schemeClr val="bg1"/>
                </a:solidFill>
                <a:latin typeface="Calibri" pitchFamily="34" charset="0"/>
              </a:rPr>
              <a:t>Post-reading</a:t>
            </a:r>
          </a:p>
        </p:txBody>
      </p:sp>
      <p:sp>
        <p:nvSpPr>
          <p:cNvPr id="4" name="Rounded Rectangular Callout 4">
            <a:extLst>
              <a:ext uri="{FF2B5EF4-FFF2-40B4-BE49-F238E27FC236}">
                <a16:creationId xmlns:a16="http://schemas.microsoft.com/office/drawing/2014/main" id="{96FBE43A-0F14-A9A3-2A0C-0CDFDCF2DCBB}"/>
              </a:ext>
            </a:extLst>
          </p:cNvPr>
          <p:cNvSpPr/>
          <p:nvPr/>
        </p:nvSpPr>
        <p:spPr>
          <a:xfrm>
            <a:off x="391885" y="2654944"/>
            <a:ext cx="4504206" cy="1720286"/>
          </a:xfrm>
          <a:prstGeom prst="wedgeRoundRectCallout">
            <a:avLst>
              <a:gd name="adj1" fmla="val 48418"/>
              <a:gd name="adj2" fmla="val 78777"/>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rgbClr val="0070C0"/>
                </a:solidFill>
              </a:rPr>
              <a:t>What do you often do on Tet holiday?</a:t>
            </a:r>
          </a:p>
        </p:txBody>
      </p:sp>
      <p:sp>
        <p:nvSpPr>
          <p:cNvPr id="5" name="Rounded Rectangular Callout 5">
            <a:extLst>
              <a:ext uri="{FF2B5EF4-FFF2-40B4-BE49-F238E27FC236}">
                <a16:creationId xmlns:a16="http://schemas.microsoft.com/office/drawing/2014/main" id="{7A0C0F13-EA1C-A2D4-ECA0-25388E77141A}"/>
              </a:ext>
            </a:extLst>
          </p:cNvPr>
          <p:cNvSpPr/>
          <p:nvPr/>
        </p:nvSpPr>
        <p:spPr>
          <a:xfrm>
            <a:off x="5695433" y="2405146"/>
            <a:ext cx="5847694" cy="2066164"/>
          </a:xfrm>
          <a:prstGeom prst="wedgeRoundRectCallout">
            <a:avLst>
              <a:gd name="adj1" fmla="val -51423"/>
              <a:gd name="adj2" fmla="val 92479"/>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B050"/>
                </a:solidFill>
              </a:rPr>
              <a:t>I often dress up, visit my relatives, wish them good health, and receive lucky money in red envelopes.</a:t>
            </a:r>
          </a:p>
        </p:txBody>
      </p:sp>
      <p:sp>
        <p:nvSpPr>
          <p:cNvPr id="6" name="Rectangle 5">
            <a:extLst>
              <a:ext uri="{FF2B5EF4-FFF2-40B4-BE49-F238E27FC236}">
                <a16:creationId xmlns:a16="http://schemas.microsoft.com/office/drawing/2014/main" id="{F111E047-DB5D-575B-B8DD-81D18B092A23}"/>
              </a:ext>
            </a:extLst>
          </p:cNvPr>
          <p:cNvSpPr/>
          <p:nvPr/>
        </p:nvSpPr>
        <p:spPr>
          <a:xfrm>
            <a:off x="4455722" y="386143"/>
            <a:ext cx="3989938"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7" name="TextBox 6">
            <a:extLst>
              <a:ext uri="{FF2B5EF4-FFF2-40B4-BE49-F238E27FC236}">
                <a16:creationId xmlns:a16="http://schemas.microsoft.com/office/drawing/2014/main" id="{08DF4539-165D-4DBB-BB58-60555AED77FD}"/>
              </a:ext>
            </a:extLst>
          </p:cNvPr>
          <p:cNvSpPr txBox="1"/>
          <p:nvPr/>
        </p:nvSpPr>
        <p:spPr>
          <a:xfrm>
            <a:off x="391885" y="1309473"/>
            <a:ext cx="11043901" cy="1077218"/>
          </a:xfrm>
          <a:prstGeom prst="rect">
            <a:avLst/>
          </a:prstGeom>
          <a:noFill/>
        </p:spPr>
        <p:txBody>
          <a:bodyPr wrap="square" rtlCol="0">
            <a:spAutoFit/>
          </a:bodyPr>
          <a:lstStyle/>
          <a:p>
            <a:r>
              <a:rPr lang="en-US" sz="3200" dirty="0">
                <a:solidFill>
                  <a:srgbClr val="0070C0"/>
                </a:solidFill>
              </a:rPr>
              <a:t>Discuss the special things you do on Tet holiday or a different holiday in your country.</a:t>
            </a:r>
          </a:p>
        </p:txBody>
      </p:sp>
    </p:spTree>
    <p:extLst>
      <p:ext uri="{BB962C8B-B14F-4D97-AF65-F5344CB8AC3E}">
        <p14:creationId xmlns:p14="http://schemas.microsoft.com/office/powerpoint/2010/main" val="14634174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29273" cy="6858000"/>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52496853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9913" y="1991402"/>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7" name="Rounded Rectangle 6"/>
          <p:cNvSpPr/>
          <p:nvPr/>
        </p:nvSpPr>
        <p:spPr>
          <a:xfrm>
            <a:off x="179913" y="2871046"/>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8" name="Rounded Rectangle 7"/>
          <p:cNvSpPr/>
          <p:nvPr/>
        </p:nvSpPr>
        <p:spPr>
          <a:xfrm>
            <a:off x="189246" y="462959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9" name="Rounded Rectangle 8"/>
          <p:cNvSpPr/>
          <p:nvPr/>
        </p:nvSpPr>
        <p:spPr>
          <a:xfrm>
            <a:off x="179913" y="5509241"/>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0" name="Rounded Rectangle 9"/>
          <p:cNvSpPr/>
          <p:nvPr/>
        </p:nvSpPr>
        <p:spPr>
          <a:xfrm>
            <a:off x="179913" y="3749953"/>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Reading </a:t>
            </a:r>
            <a:endParaRPr lang="en-US" b="1" dirty="0"/>
          </a:p>
        </p:txBody>
      </p:sp>
      <p:sp>
        <p:nvSpPr>
          <p:cNvPr id="11" name="Rounded Rectangle 10"/>
          <p:cNvSpPr/>
          <p:nvPr/>
        </p:nvSpPr>
        <p:spPr>
          <a:xfrm>
            <a:off x="189246" y="903455"/>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2" name="Picture 1"/>
          <p:cNvPicPr>
            <a:picLocks noChangeAspect="1"/>
          </p:cNvPicPr>
          <p:nvPr/>
        </p:nvPicPr>
        <p:blipFill>
          <a:blip r:embed="rId3"/>
          <a:stretch>
            <a:fillRect/>
          </a:stretch>
        </p:blipFill>
        <p:spPr>
          <a:xfrm>
            <a:off x="6958000" y="494145"/>
            <a:ext cx="417459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0514702"/>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7DA81-D28A-A531-5ECC-5D210F7E475F}"/>
              </a:ext>
            </a:extLst>
          </p:cNvPr>
          <p:cNvSpPr txBox="1">
            <a:spLocks noChangeArrowheads="1"/>
          </p:cNvSpPr>
          <p:nvPr/>
        </p:nvSpPr>
        <p:spPr bwMode="auto">
          <a:xfrm>
            <a:off x="914400" y="629071"/>
            <a:ext cx="10810754" cy="6186309"/>
          </a:xfrm>
          <a:prstGeom prst="rect">
            <a:avLst/>
          </a:prstGeom>
          <a:noFill/>
          <a:ln w="9525">
            <a:noFill/>
            <a:miter lim="800000"/>
            <a:headEnd/>
            <a:tailEnd/>
          </a:ln>
        </p:spPr>
        <p:txBody>
          <a:bodyPr wrap="square">
            <a:spAutoFit/>
          </a:bodyPr>
          <a:lstStyle/>
          <a:p>
            <a:pPr>
              <a:spcBef>
                <a:spcPts val="600"/>
              </a:spcBef>
              <a:spcAft>
                <a:spcPts val="600"/>
              </a:spcAft>
            </a:pPr>
            <a:r>
              <a:rPr lang="en-US" sz="3600" b="1" dirty="0">
                <a:solidFill>
                  <a:srgbClr val="0070C0"/>
                </a:solidFill>
                <a:latin typeface="Calibri" pitchFamily="34" charset="0"/>
              </a:rPr>
              <a:t>Write a paragraph (50-70 words) about your </a:t>
            </a:r>
            <a:r>
              <a:rPr lang="en-US" sz="3600" b="1" dirty="0" err="1">
                <a:solidFill>
                  <a:srgbClr val="0070C0"/>
                </a:solidFill>
                <a:latin typeface="Calibri" pitchFamily="34" charset="0"/>
              </a:rPr>
              <a:t>favourite</a:t>
            </a:r>
            <a:r>
              <a:rPr lang="en-US" sz="3600" b="1" dirty="0">
                <a:solidFill>
                  <a:srgbClr val="0070C0"/>
                </a:solidFill>
                <a:latin typeface="Calibri" pitchFamily="34" charset="0"/>
              </a:rPr>
              <a:t> holiday in a year. You can include the following information:</a:t>
            </a:r>
          </a:p>
          <a:p>
            <a:pPr marL="571500" indent="-571500">
              <a:spcBef>
                <a:spcPts val="600"/>
              </a:spcBef>
              <a:spcAft>
                <a:spcPts val="600"/>
              </a:spcAft>
              <a:buFont typeface="Arial" panose="020B0604020202020204" pitchFamily="34" charset="0"/>
              <a:buChar char="•"/>
            </a:pPr>
            <a:r>
              <a:rPr lang="en-US" sz="3200" dirty="0">
                <a:solidFill>
                  <a:srgbClr val="0070C0"/>
                </a:solidFill>
                <a:latin typeface="Calibri" pitchFamily="34" charset="0"/>
              </a:rPr>
              <a:t>Where do you live?</a:t>
            </a:r>
          </a:p>
          <a:p>
            <a:pPr marL="571500" indent="-571500">
              <a:spcBef>
                <a:spcPts val="600"/>
              </a:spcBef>
              <a:spcAft>
                <a:spcPts val="600"/>
              </a:spcAft>
              <a:buFont typeface="Arial" panose="020B0604020202020204" pitchFamily="34" charset="0"/>
              <a:buChar char="•"/>
            </a:pPr>
            <a:r>
              <a:rPr lang="en-US" sz="3200" dirty="0">
                <a:solidFill>
                  <a:srgbClr val="0070C0"/>
                </a:solidFill>
                <a:latin typeface="Calibri" pitchFamily="34" charset="0"/>
              </a:rPr>
              <a:t>What’s your </a:t>
            </a:r>
            <a:r>
              <a:rPr lang="en-US" sz="3200" dirty="0" err="1">
                <a:solidFill>
                  <a:srgbClr val="0070C0"/>
                </a:solidFill>
                <a:latin typeface="Calibri" pitchFamily="34" charset="0"/>
              </a:rPr>
              <a:t>favourite</a:t>
            </a:r>
            <a:r>
              <a:rPr lang="en-US" sz="3200" dirty="0">
                <a:solidFill>
                  <a:srgbClr val="0070C0"/>
                </a:solidFill>
                <a:latin typeface="Calibri" pitchFamily="34" charset="0"/>
              </a:rPr>
              <a:t> holiday in a year? Why?</a:t>
            </a:r>
          </a:p>
          <a:p>
            <a:pPr marL="571500" indent="-571500">
              <a:spcBef>
                <a:spcPts val="600"/>
              </a:spcBef>
              <a:spcAft>
                <a:spcPts val="600"/>
              </a:spcAft>
              <a:buFont typeface="Arial" panose="020B0604020202020204" pitchFamily="34" charset="0"/>
              <a:buChar char="•"/>
            </a:pPr>
            <a:r>
              <a:rPr lang="en-US" sz="3200" dirty="0">
                <a:solidFill>
                  <a:srgbClr val="0070C0"/>
                </a:solidFill>
                <a:latin typeface="Calibri" pitchFamily="34" charset="0"/>
              </a:rPr>
              <a:t>When is that holiday in a year?</a:t>
            </a:r>
          </a:p>
          <a:p>
            <a:pPr marL="571500" indent="-571500">
              <a:spcBef>
                <a:spcPts val="600"/>
              </a:spcBef>
              <a:spcAft>
                <a:spcPts val="600"/>
              </a:spcAft>
              <a:buFont typeface="Arial" panose="020B0604020202020204" pitchFamily="34" charset="0"/>
              <a:buChar char="•"/>
            </a:pPr>
            <a:r>
              <a:rPr lang="en-US" sz="3200" dirty="0">
                <a:solidFill>
                  <a:srgbClr val="0070C0"/>
                </a:solidFill>
                <a:latin typeface="Calibri" pitchFamily="34" charset="0"/>
              </a:rPr>
              <a:t>What do people often do on that holiday? (Are there any special foods, gifts, or clothes on that holiday?)</a:t>
            </a:r>
          </a:p>
          <a:p>
            <a:pPr marL="571500" indent="-571500">
              <a:spcBef>
                <a:spcPts val="600"/>
              </a:spcBef>
              <a:spcAft>
                <a:spcPts val="600"/>
              </a:spcAft>
              <a:buFont typeface="Arial" panose="020B0604020202020204" pitchFamily="34" charset="0"/>
              <a:buChar char="•"/>
            </a:pPr>
            <a:r>
              <a:rPr lang="en-US" sz="3200" dirty="0">
                <a:solidFill>
                  <a:srgbClr val="0070C0"/>
                </a:solidFill>
                <a:latin typeface="Calibri" pitchFamily="34" charset="0"/>
              </a:rPr>
              <a:t>What are your </a:t>
            </a:r>
            <a:r>
              <a:rPr lang="en-US" sz="3200" dirty="0" err="1">
                <a:solidFill>
                  <a:srgbClr val="0070C0"/>
                </a:solidFill>
                <a:latin typeface="Calibri" pitchFamily="34" charset="0"/>
              </a:rPr>
              <a:t>favourite</a:t>
            </a:r>
            <a:r>
              <a:rPr lang="en-US" sz="3200" dirty="0">
                <a:solidFill>
                  <a:srgbClr val="0070C0"/>
                </a:solidFill>
                <a:latin typeface="Calibri" pitchFamily="34" charset="0"/>
              </a:rPr>
              <a:t> activities on that holiday?</a:t>
            </a:r>
          </a:p>
          <a:p>
            <a:pPr marL="571500" indent="-571500">
              <a:spcBef>
                <a:spcPts val="600"/>
              </a:spcBef>
              <a:spcAft>
                <a:spcPts val="600"/>
              </a:spcAft>
              <a:buFont typeface="Arial" panose="020B0604020202020204" pitchFamily="34" charset="0"/>
              <a:buChar char="•"/>
            </a:pPr>
            <a:endParaRPr lang="en-US" sz="3600" dirty="0">
              <a:solidFill>
                <a:srgbClr val="0070C0"/>
              </a:solidFill>
              <a:latin typeface="Calibri" pitchFamily="34" charset="0"/>
            </a:endParaRPr>
          </a:p>
        </p:txBody>
      </p:sp>
    </p:spTree>
    <p:extLst>
      <p:ext uri="{BB962C8B-B14F-4D97-AF65-F5344CB8AC3E}">
        <p14:creationId xmlns:p14="http://schemas.microsoft.com/office/powerpoint/2010/main" val="60931967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7DA81-D28A-A531-5ECC-5D210F7E475F}"/>
              </a:ext>
            </a:extLst>
          </p:cNvPr>
          <p:cNvSpPr txBox="1">
            <a:spLocks noChangeArrowheads="1"/>
          </p:cNvSpPr>
          <p:nvPr/>
        </p:nvSpPr>
        <p:spPr bwMode="auto">
          <a:xfrm>
            <a:off x="324091" y="652221"/>
            <a:ext cx="11250593" cy="4893647"/>
          </a:xfrm>
          <a:prstGeom prst="rect">
            <a:avLst/>
          </a:prstGeom>
          <a:noFill/>
          <a:ln w="9525">
            <a:noFill/>
            <a:miter lim="800000"/>
            <a:headEnd/>
            <a:tailEnd/>
          </a:ln>
        </p:spPr>
        <p:txBody>
          <a:bodyPr wrap="square">
            <a:spAutoFit/>
          </a:bodyPr>
          <a:lstStyle/>
          <a:p>
            <a:pPr>
              <a:spcBef>
                <a:spcPts val="600"/>
              </a:spcBef>
              <a:spcAft>
                <a:spcPts val="600"/>
              </a:spcAft>
            </a:pPr>
            <a:r>
              <a:rPr lang="en-US" sz="3600" b="1" dirty="0">
                <a:solidFill>
                  <a:srgbClr val="0070C0"/>
                </a:solidFill>
                <a:latin typeface="Calibri" pitchFamily="34" charset="0"/>
              </a:rPr>
              <a:t>Write a paragraph (50-70 words) about your </a:t>
            </a:r>
            <a:r>
              <a:rPr lang="en-US" sz="3600" b="1" dirty="0" err="1">
                <a:solidFill>
                  <a:srgbClr val="0070C0"/>
                </a:solidFill>
                <a:latin typeface="Calibri" pitchFamily="34" charset="0"/>
              </a:rPr>
              <a:t>favourite</a:t>
            </a:r>
            <a:r>
              <a:rPr lang="en-US" sz="3600" b="1" dirty="0">
                <a:solidFill>
                  <a:srgbClr val="0070C0"/>
                </a:solidFill>
                <a:latin typeface="Calibri" pitchFamily="34" charset="0"/>
              </a:rPr>
              <a:t> holiday in a year. </a:t>
            </a:r>
          </a:p>
          <a:p>
            <a:pPr>
              <a:spcBef>
                <a:spcPts val="600"/>
              </a:spcBef>
              <a:spcAft>
                <a:spcPts val="600"/>
              </a:spcAft>
            </a:pPr>
            <a:r>
              <a:rPr lang="en-US" sz="2800" dirty="0">
                <a:solidFill>
                  <a:srgbClr val="FF0000"/>
                </a:solidFill>
                <a:latin typeface="Calibri" pitchFamily="34" charset="0"/>
              </a:rPr>
              <a:t>E.g.</a:t>
            </a:r>
          </a:p>
          <a:p>
            <a:pPr>
              <a:spcBef>
                <a:spcPts val="600"/>
              </a:spcBef>
              <a:spcAft>
                <a:spcPts val="600"/>
              </a:spcAft>
            </a:pPr>
            <a:r>
              <a:rPr lang="en-US" sz="3200" dirty="0">
                <a:solidFill>
                  <a:srgbClr val="FF0000"/>
                </a:solidFill>
                <a:latin typeface="Calibri" pitchFamily="34" charset="0"/>
              </a:rPr>
              <a:t>I live in Vietnam. My </a:t>
            </a:r>
            <a:r>
              <a:rPr lang="en-US" sz="3200" dirty="0" err="1">
                <a:solidFill>
                  <a:srgbClr val="FF0000"/>
                </a:solidFill>
                <a:latin typeface="Calibri" pitchFamily="34" charset="0"/>
              </a:rPr>
              <a:t>favourite</a:t>
            </a:r>
            <a:r>
              <a:rPr lang="en-US" sz="3200" dirty="0">
                <a:solidFill>
                  <a:srgbClr val="FF0000"/>
                </a:solidFill>
                <a:latin typeface="Calibri" pitchFamily="34" charset="0"/>
              </a:rPr>
              <a:t> holiday is Tet holiday because it is the time when we can stay at home together. It is celebrated at the beginning of the Lunar New Year. People often decorate their houses, cook delicious meals, dress up, and visit their relatives. On Tet holiday, I like wearing new clothes, watching fireworks, and eating delicious food with my family.</a:t>
            </a:r>
          </a:p>
        </p:txBody>
      </p:sp>
    </p:spTree>
    <p:extLst>
      <p:ext uri="{BB962C8B-B14F-4D97-AF65-F5344CB8AC3E}">
        <p14:creationId xmlns:p14="http://schemas.microsoft.com/office/powerpoint/2010/main" val="332092974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3537788195"/>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143" y="267922"/>
            <a:ext cx="4276107" cy="923330"/>
          </a:xfrm>
          <a:prstGeom prst="rect">
            <a:avLst/>
          </a:prstGeom>
        </p:spPr>
        <p:txBody>
          <a:bodyPr wrap="none">
            <a:spAutoFit/>
          </a:bodyPr>
          <a:lstStyle/>
          <a:p>
            <a:r>
              <a:rPr lang="en-US" sz="5400" b="1" dirty="0">
                <a:solidFill>
                  <a:srgbClr val="FF0000"/>
                </a:solidFill>
              </a:rPr>
              <a:t>Today’s lesson</a:t>
            </a:r>
          </a:p>
        </p:txBody>
      </p:sp>
      <p:sp>
        <p:nvSpPr>
          <p:cNvPr id="3" name="Rectangle 2"/>
          <p:cNvSpPr/>
          <p:nvPr/>
        </p:nvSpPr>
        <p:spPr>
          <a:xfrm>
            <a:off x="1855083" y="1571956"/>
            <a:ext cx="3388249"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Vocabulary</a:t>
            </a:r>
          </a:p>
          <a:p>
            <a:pPr marL="571500" indent="-571500">
              <a:buFontTx/>
              <a:buChar char="-"/>
            </a:pPr>
            <a:r>
              <a:rPr lang="en-US" sz="3600" i="1" dirty="0">
                <a:solidFill>
                  <a:srgbClr val="0000CC"/>
                </a:solidFill>
                <a:latin typeface="Calibri" pitchFamily="34" charset="0"/>
              </a:rPr>
              <a:t>celebrate</a:t>
            </a:r>
          </a:p>
          <a:p>
            <a:pPr marL="571500" indent="-571500">
              <a:buFontTx/>
              <a:buChar char="-"/>
            </a:pPr>
            <a:r>
              <a:rPr lang="en-US" sz="3600" i="1" dirty="0">
                <a:solidFill>
                  <a:srgbClr val="0000CC"/>
                </a:solidFill>
                <a:latin typeface="Calibri" pitchFamily="34" charset="0"/>
              </a:rPr>
              <a:t>parade</a:t>
            </a:r>
          </a:p>
          <a:p>
            <a:pPr marL="571500" indent="-571500">
              <a:buFontTx/>
              <a:buChar char="-"/>
            </a:pPr>
            <a:r>
              <a:rPr lang="en-US" sz="3600" i="1" dirty="0">
                <a:solidFill>
                  <a:srgbClr val="0000CC"/>
                </a:solidFill>
                <a:latin typeface="Calibri" pitchFamily="34" charset="0"/>
              </a:rPr>
              <a:t>hang flags</a:t>
            </a:r>
          </a:p>
          <a:p>
            <a:pPr marL="571500" indent="-571500">
              <a:buFontTx/>
              <a:buChar char="-"/>
            </a:pPr>
            <a:r>
              <a:rPr lang="en-US" sz="3600" i="1" dirty="0">
                <a:solidFill>
                  <a:srgbClr val="0000CC"/>
                </a:solidFill>
                <a:latin typeface="Calibri" pitchFamily="34" charset="0"/>
              </a:rPr>
              <a:t>dress up</a:t>
            </a:r>
          </a:p>
          <a:p>
            <a:pPr marL="571500" indent="-571500">
              <a:buFontTx/>
              <a:buChar char="-"/>
            </a:pPr>
            <a:r>
              <a:rPr lang="en-US" sz="3600" i="1" dirty="0">
                <a:solidFill>
                  <a:srgbClr val="0000CC"/>
                </a:solidFill>
                <a:latin typeface="Calibri" pitchFamily="34" charset="0"/>
              </a:rPr>
              <a:t>firework</a:t>
            </a:r>
          </a:p>
          <a:p>
            <a:pPr marL="571500" indent="-571500">
              <a:buFontTx/>
              <a:buChar char="-"/>
            </a:pPr>
            <a:r>
              <a:rPr lang="en-US" sz="3600" i="1" dirty="0">
                <a:solidFill>
                  <a:srgbClr val="0000CC"/>
                </a:solidFill>
                <a:latin typeface="Calibri" pitchFamily="34" charset="0"/>
              </a:rPr>
              <a:t>steamed</a:t>
            </a:r>
          </a:p>
        </p:txBody>
      </p:sp>
      <p:sp>
        <p:nvSpPr>
          <p:cNvPr id="4" name="Rectangle 3"/>
          <p:cNvSpPr/>
          <p:nvPr/>
        </p:nvSpPr>
        <p:spPr>
          <a:xfrm>
            <a:off x="6719144" y="1571956"/>
            <a:ext cx="5261574"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Reading </a:t>
            </a:r>
          </a:p>
          <a:p>
            <a:endParaRPr lang="en-US" sz="3600" i="1" dirty="0">
              <a:solidFill>
                <a:srgbClr val="FF0000"/>
              </a:solidFill>
            </a:endParaRPr>
          </a:p>
          <a:p>
            <a:r>
              <a:rPr lang="en-US" sz="3600" i="1" dirty="0">
                <a:solidFill>
                  <a:srgbClr val="0000CC"/>
                </a:solidFill>
                <a:latin typeface="Calibri" pitchFamily="34" charset="0"/>
              </a:rPr>
              <a:t>read for main ideas and important details.</a:t>
            </a:r>
          </a:p>
        </p:txBody>
      </p:sp>
    </p:spTree>
    <p:extLst>
      <p:ext uri="{BB962C8B-B14F-4D97-AF65-F5344CB8AC3E}">
        <p14:creationId xmlns:p14="http://schemas.microsoft.com/office/powerpoint/2010/main" val="1512116417"/>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469135"/>
            <a:ext cx="3362267" cy="923330"/>
          </a:xfrm>
          <a:prstGeom prst="rect">
            <a:avLst/>
          </a:prstGeom>
        </p:spPr>
        <p:txBody>
          <a:bodyPr wrap="none">
            <a:spAutoFit/>
          </a:bodyPr>
          <a:lstStyle/>
          <a:p>
            <a:r>
              <a:rPr lang="en-US" sz="5400" b="1" dirty="0">
                <a:solidFill>
                  <a:srgbClr val="FF0000"/>
                </a:solidFill>
              </a:rPr>
              <a:t>Homework</a:t>
            </a:r>
          </a:p>
        </p:txBody>
      </p:sp>
      <p:sp>
        <p:nvSpPr>
          <p:cNvPr id="3" name="Rectangle 2"/>
          <p:cNvSpPr/>
          <p:nvPr/>
        </p:nvSpPr>
        <p:spPr>
          <a:xfrm>
            <a:off x="159985" y="1807993"/>
            <a:ext cx="11872029"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err="1">
                <a:solidFill>
                  <a:srgbClr val="0070C0"/>
                </a:solidFill>
              </a:rPr>
              <a:t>Practise</a:t>
            </a:r>
            <a:r>
              <a:rPr lang="en-US" sz="3600" i="1" dirty="0">
                <a:solidFill>
                  <a:srgbClr val="0070C0"/>
                </a:solidFill>
              </a:rPr>
              <a:t> vocabulary and make sentences using them. </a:t>
            </a:r>
          </a:p>
          <a:p>
            <a:pPr marL="571500" indent="-571500">
              <a:buFontTx/>
              <a:buChar char="-"/>
            </a:pPr>
            <a:r>
              <a:rPr lang="en-US" sz="3600" i="1" dirty="0">
                <a:solidFill>
                  <a:srgbClr val="0070C0"/>
                </a:solidFill>
              </a:rPr>
              <a:t>Do the exercises in </a:t>
            </a:r>
            <a:r>
              <a:rPr lang="en-US" sz="3600" b="1" i="1" dirty="0">
                <a:solidFill>
                  <a:srgbClr val="0070C0"/>
                </a:solidFill>
              </a:rPr>
              <a:t>TA 6 Right on WB </a:t>
            </a:r>
            <a:r>
              <a:rPr lang="en-US" sz="3600" i="1" dirty="0">
                <a:solidFill>
                  <a:srgbClr val="0070C0"/>
                </a:solidFill>
              </a:rPr>
              <a:t>(p. 38).</a:t>
            </a:r>
            <a:endParaRPr lang="en-US" sz="3600" i="1" dirty="0">
              <a:solidFill>
                <a:srgbClr val="FF0000"/>
              </a:solidFill>
            </a:endParaRPr>
          </a:p>
          <a:p>
            <a:pPr marL="571500" indent="-571500">
              <a:buFontTx/>
              <a:buChar char="-"/>
            </a:pPr>
            <a:r>
              <a:rPr lang="en-US" sz="3600" i="1" dirty="0">
                <a:solidFill>
                  <a:srgbClr val="0070C0"/>
                </a:solidFill>
              </a:rPr>
              <a:t>Prepare for the next lesson (p. 73 SB).</a:t>
            </a:r>
            <a:endParaRPr lang="en-US" sz="3600" i="1" dirty="0">
              <a:solidFill>
                <a:srgbClr val="FF0000"/>
              </a:solidFill>
            </a:endParaRPr>
          </a:p>
        </p:txBody>
      </p:sp>
    </p:spTree>
    <p:extLst>
      <p:ext uri="{BB962C8B-B14F-4D97-AF65-F5344CB8AC3E}">
        <p14:creationId xmlns:p14="http://schemas.microsoft.com/office/powerpoint/2010/main" val="26558528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358"/>
          <a:stretch/>
        </p:blipFill>
        <p:spPr>
          <a:xfrm>
            <a:off x="-18662" y="0"/>
            <a:ext cx="12192000" cy="6839339"/>
          </a:xfrm>
          <a:prstGeom prst="rect">
            <a:avLst/>
          </a:prstGeom>
        </p:spPr>
      </p:pic>
      <p:sp>
        <p:nvSpPr>
          <p:cNvPr id="3" name="TextBox 2"/>
          <p:cNvSpPr txBox="1"/>
          <p:nvPr/>
        </p:nvSpPr>
        <p:spPr>
          <a:xfrm>
            <a:off x="4557744" y="6051163"/>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67008152"/>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3383" y="611513"/>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450922"/>
            <a:ext cx="10832836" cy="2862322"/>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pPr marL="571500" indent="-571500">
              <a:buFontTx/>
              <a:buChar char="-"/>
            </a:pPr>
            <a:endParaRPr lang="en-US" sz="3600" dirty="0">
              <a:solidFill>
                <a:srgbClr val="0000CC"/>
              </a:solidFill>
              <a:latin typeface="Calibri" pitchFamily="34" charset="0"/>
            </a:endParaRPr>
          </a:p>
          <a:p>
            <a:pPr marL="571500" indent="-571500">
              <a:buFontTx/>
              <a:buChar char="-"/>
            </a:pPr>
            <a:r>
              <a:rPr lang="en-US" sz="3600" i="1" dirty="0">
                <a:solidFill>
                  <a:srgbClr val="0000CC"/>
                </a:solidFill>
                <a:latin typeface="Calibri" pitchFamily="34" charset="0"/>
              </a:rPr>
              <a:t>use some vocabulary related to holidays: </a:t>
            </a:r>
            <a:r>
              <a:rPr lang="en-US" sz="3600" b="1" i="1" dirty="0">
                <a:solidFill>
                  <a:srgbClr val="0000CC"/>
                </a:solidFill>
                <a:latin typeface="Calibri" pitchFamily="34" charset="0"/>
              </a:rPr>
              <a:t>celebrate, parade, hang flags, dress up, fireworks, steamed</a:t>
            </a:r>
            <a:r>
              <a:rPr lang="en-US" sz="3600" i="1" dirty="0">
                <a:solidFill>
                  <a:srgbClr val="0000CC"/>
                </a:solidFill>
                <a:latin typeface="Calibri" pitchFamily="34" charset="0"/>
              </a:rPr>
              <a:t>.</a:t>
            </a:r>
          </a:p>
          <a:p>
            <a:pPr marL="571500" indent="-571500">
              <a:buFontTx/>
              <a:buChar char="-"/>
            </a:pPr>
            <a:r>
              <a:rPr lang="en-US" sz="3600" i="1" dirty="0">
                <a:solidFill>
                  <a:srgbClr val="0000CC"/>
                </a:solidFill>
                <a:latin typeface="Calibri" pitchFamily="34" charset="0"/>
              </a:rPr>
              <a:t>read for main ideas and important details.</a:t>
            </a:r>
          </a:p>
        </p:txBody>
      </p:sp>
    </p:spTree>
    <p:extLst>
      <p:ext uri="{BB962C8B-B14F-4D97-AF65-F5344CB8AC3E}">
        <p14:creationId xmlns:p14="http://schemas.microsoft.com/office/powerpoint/2010/main" val="383855474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1734573"/>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CFB691-5732-4550-2C5C-52FD1D85E883}"/>
              </a:ext>
            </a:extLst>
          </p:cNvPr>
          <p:cNvSpPr/>
          <p:nvPr/>
        </p:nvSpPr>
        <p:spPr>
          <a:xfrm>
            <a:off x="0" y="387410"/>
            <a:ext cx="2844433" cy="646331"/>
          </a:xfrm>
          <a:prstGeom prst="rect">
            <a:avLst/>
          </a:prstGeom>
        </p:spPr>
        <p:txBody>
          <a:bodyPr wrap="none">
            <a:spAutoFit/>
          </a:bodyPr>
          <a:lstStyle/>
          <a:p>
            <a:pPr fontAlgn="auto">
              <a:spcBef>
                <a:spcPts val="0"/>
              </a:spcBef>
              <a:spcAft>
                <a:spcPts val="0"/>
              </a:spcAft>
            </a:pPr>
            <a:r>
              <a:rPr lang="en-US" sz="3600" b="1" dirty="0">
                <a:solidFill>
                  <a:srgbClr val="FF0000"/>
                </a:solidFill>
                <a:latin typeface="Calibri"/>
                <a:ea typeface="Times New Roman" panose="02020603050405020304" pitchFamily="18" charset="0"/>
                <a:cs typeface="+mn-cs"/>
              </a:rPr>
              <a:t>Work in pairs.</a:t>
            </a:r>
            <a:endParaRPr lang="en-US" sz="3600" b="1" dirty="0">
              <a:solidFill>
                <a:srgbClr val="FF0000"/>
              </a:solidFill>
              <a:latin typeface="Calibri"/>
              <a:cs typeface="+mn-cs"/>
            </a:endParaRPr>
          </a:p>
        </p:txBody>
      </p:sp>
      <p:pic>
        <p:nvPicPr>
          <p:cNvPr id="23" name="Picture 22" descr="Free Speech bubble 1195466 PNG with Transparent Background">
            <a:extLst>
              <a:ext uri="{FF2B5EF4-FFF2-40B4-BE49-F238E27FC236}">
                <a16:creationId xmlns:a16="http://schemas.microsoft.com/office/drawing/2014/main" id="{5E8ED63D-F34C-EFC0-824C-29374A366A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04" y="1033741"/>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3">
            <a:extLst>
              <a:ext uri="{FF2B5EF4-FFF2-40B4-BE49-F238E27FC236}">
                <a16:creationId xmlns:a16="http://schemas.microsoft.com/office/drawing/2014/main" id="{961D85E2-A94B-77C0-841C-AA559D7852A8}"/>
              </a:ext>
            </a:extLst>
          </p:cNvPr>
          <p:cNvSpPr txBox="1">
            <a:spLocks noChangeArrowheads="1"/>
          </p:cNvSpPr>
          <p:nvPr/>
        </p:nvSpPr>
        <p:spPr bwMode="auto">
          <a:xfrm>
            <a:off x="1006999" y="592057"/>
            <a:ext cx="11239018" cy="5940088"/>
          </a:xfrm>
          <a:prstGeom prst="rect">
            <a:avLst/>
          </a:prstGeom>
          <a:noFill/>
          <a:ln w="9525">
            <a:noFill/>
            <a:miter lim="800000"/>
            <a:headEnd/>
            <a:tailEnd/>
          </a:ln>
        </p:spPr>
        <p:txBody>
          <a:bodyPr wrap="square">
            <a:spAutoFit/>
          </a:bodyPr>
          <a:lstStyle/>
          <a:p>
            <a:pPr algn="ctr">
              <a:spcBef>
                <a:spcPct val="50000"/>
              </a:spcBef>
            </a:pPr>
            <a:r>
              <a:rPr lang="en-US" sz="3600" b="1" dirty="0">
                <a:latin typeface="Calibri" pitchFamily="34" charset="0"/>
              </a:rPr>
              <a:t>   Ask and answer the following question:</a:t>
            </a:r>
          </a:p>
          <a:p>
            <a:pPr>
              <a:spcBef>
                <a:spcPct val="50000"/>
              </a:spcBef>
              <a:buFontTx/>
              <a:buChar char="-"/>
            </a:pPr>
            <a:r>
              <a:rPr lang="en-US" sz="3600" i="1" dirty="0">
                <a:solidFill>
                  <a:schemeClr val="hlink"/>
                </a:solidFill>
                <a:latin typeface="Calibri" pitchFamily="34" charset="0"/>
              </a:rPr>
              <a:t> What’s your </a:t>
            </a:r>
            <a:r>
              <a:rPr lang="en-GB" sz="3600" i="1" dirty="0">
                <a:solidFill>
                  <a:schemeClr val="hlink"/>
                </a:solidFill>
                <a:latin typeface="Calibri" pitchFamily="34" charset="0"/>
              </a:rPr>
              <a:t>favourite</a:t>
            </a:r>
            <a:r>
              <a:rPr lang="en-US" sz="3600" i="1" dirty="0">
                <a:solidFill>
                  <a:schemeClr val="hlink"/>
                </a:solidFill>
                <a:latin typeface="Calibri" pitchFamily="34" charset="0"/>
              </a:rPr>
              <a:t> holiday in a year? Why?</a:t>
            </a:r>
          </a:p>
          <a:p>
            <a:pPr>
              <a:spcBef>
                <a:spcPct val="50000"/>
              </a:spcBef>
            </a:pPr>
            <a:r>
              <a:rPr lang="en-US" sz="3200" i="1" dirty="0">
                <a:solidFill>
                  <a:srgbClr val="FF0000"/>
                </a:solidFill>
                <a:latin typeface="Calibri" pitchFamily="34" charset="0"/>
              </a:rPr>
              <a:t>E.g. My </a:t>
            </a:r>
            <a:r>
              <a:rPr lang="en-GB" sz="3200" i="1" dirty="0">
                <a:solidFill>
                  <a:srgbClr val="FF0000"/>
                </a:solidFill>
                <a:latin typeface="Calibri" pitchFamily="34" charset="0"/>
              </a:rPr>
              <a:t>favourite</a:t>
            </a:r>
            <a:r>
              <a:rPr lang="en-US" sz="3200" i="1" dirty="0">
                <a:solidFill>
                  <a:srgbClr val="FF0000"/>
                </a:solidFill>
                <a:latin typeface="Calibri" pitchFamily="34" charset="0"/>
              </a:rPr>
              <a:t> holiday is Tet holiday because all members of my family can stay home and get together.</a:t>
            </a:r>
          </a:p>
          <a:p>
            <a:pPr>
              <a:spcBef>
                <a:spcPct val="50000"/>
              </a:spcBef>
              <a:buFontTx/>
              <a:buChar char="-"/>
            </a:pPr>
            <a:r>
              <a:rPr lang="en-US" sz="3600" i="1" dirty="0">
                <a:solidFill>
                  <a:schemeClr val="hlink"/>
                </a:solidFill>
                <a:latin typeface="Calibri" pitchFamily="34" charset="0"/>
              </a:rPr>
              <a:t> Which month of the year is that holiday in?</a:t>
            </a:r>
          </a:p>
          <a:p>
            <a:pPr>
              <a:spcBef>
                <a:spcPct val="50000"/>
              </a:spcBef>
            </a:pPr>
            <a:r>
              <a:rPr lang="en-US" sz="3200" i="1" dirty="0">
                <a:solidFill>
                  <a:srgbClr val="FF0000"/>
                </a:solidFill>
                <a:latin typeface="Calibri" pitchFamily="34" charset="0"/>
              </a:rPr>
              <a:t>E.g. It is usually in January or February.</a:t>
            </a:r>
          </a:p>
          <a:p>
            <a:pPr>
              <a:spcBef>
                <a:spcPct val="50000"/>
              </a:spcBef>
              <a:buFontTx/>
              <a:buChar char="-"/>
            </a:pPr>
            <a:r>
              <a:rPr lang="en-US" sz="3600" i="1" dirty="0">
                <a:solidFill>
                  <a:schemeClr val="hlink"/>
                </a:solidFill>
                <a:latin typeface="Calibri" pitchFamily="34" charset="0"/>
              </a:rPr>
              <a:t> Do people often give gifts on that holiday?</a:t>
            </a:r>
          </a:p>
          <a:p>
            <a:pPr>
              <a:spcBef>
                <a:spcPct val="50000"/>
              </a:spcBef>
            </a:pPr>
            <a:r>
              <a:rPr lang="en-US" sz="3200" i="1" dirty="0">
                <a:solidFill>
                  <a:srgbClr val="FF0000"/>
                </a:solidFill>
                <a:latin typeface="Calibri" pitchFamily="34" charset="0"/>
              </a:rPr>
              <a:t>E.g. No. People only give lucky money to young children</a:t>
            </a:r>
            <a:r>
              <a:rPr lang="en-US" sz="3600" i="1" dirty="0">
                <a:solidFill>
                  <a:srgbClr val="FF0000"/>
                </a:solidFill>
                <a:latin typeface="Calibri" pitchFamily="34" charset="0"/>
              </a:rPr>
              <a:t>.</a:t>
            </a:r>
          </a:p>
        </p:txBody>
      </p:sp>
    </p:spTree>
    <p:extLst>
      <p:ext uri="{BB962C8B-B14F-4D97-AF65-F5344CB8AC3E}">
        <p14:creationId xmlns:p14="http://schemas.microsoft.com/office/powerpoint/2010/main" val="380644950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2537227547"/>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162" y="540327"/>
            <a:ext cx="7769528" cy="5845114"/>
          </a:xfrm>
          <a:prstGeom prst="rect">
            <a:avLst/>
          </a:prstGeom>
        </p:spPr>
      </p:pic>
      <p:sp>
        <p:nvSpPr>
          <p:cNvPr id="3" name="TextBox 2"/>
          <p:cNvSpPr txBox="1"/>
          <p:nvPr/>
        </p:nvSpPr>
        <p:spPr>
          <a:xfrm>
            <a:off x="4842587" y="3811538"/>
            <a:ext cx="2687217" cy="923330"/>
          </a:xfrm>
          <a:prstGeom prst="rect">
            <a:avLst/>
          </a:prstGeom>
          <a:noFill/>
        </p:spPr>
        <p:txBody>
          <a:bodyPr wrap="square" rtlCol="0">
            <a:spAutoFit/>
          </a:bodyPr>
          <a:lstStyle/>
          <a:p>
            <a:r>
              <a:rPr lang="en-US" sz="5400" dirty="0">
                <a:solidFill>
                  <a:schemeClr val="bg1"/>
                </a:solidFill>
              </a:rPr>
              <a:t>Reading</a:t>
            </a:r>
            <a:endParaRPr lang="en-US" sz="2400" dirty="0">
              <a:solidFill>
                <a:schemeClr val="bg1"/>
              </a:solidFill>
            </a:endParaRPr>
          </a:p>
        </p:txBody>
      </p:sp>
    </p:spTree>
    <p:extLst>
      <p:ext uri="{BB962C8B-B14F-4D97-AF65-F5344CB8AC3E}">
        <p14:creationId xmlns:p14="http://schemas.microsoft.com/office/powerpoint/2010/main" val="3410805658"/>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A5C35-1D2C-DFD0-9294-F3C06A392579}"/>
              </a:ext>
            </a:extLst>
          </p:cNvPr>
          <p:cNvPicPr>
            <a:picLocks noChangeAspect="1"/>
          </p:cNvPicPr>
          <p:nvPr/>
        </p:nvPicPr>
        <p:blipFill>
          <a:blip r:embed="rId2"/>
          <a:stretch>
            <a:fillRect/>
          </a:stretch>
        </p:blipFill>
        <p:spPr>
          <a:xfrm>
            <a:off x="6979090" y="46299"/>
            <a:ext cx="4475542" cy="3356657"/>
          </a:xfrm>
          <a:prstGeom prst="rect">
            <a:avLst/>
          </a:prstGeom>
        </p:spPr>
      </p:pic>
      <p:pic>
        <p:nvPicPr>
          <p:cNvPr id="7" name="Picture 6">
            <a:extLst>
              <a:ext uri="{FF2B5EF4-FFF2-40B4-BE49-F238E27FC236}">
                <a16:creationId xmlns:a16="http://schemas.microsoft.com/office/drawing/2014/main" id="{EB66C805-990B-9DFB-87F1-E9CB5BB6A4B0}"/>
              </a:ext>
            </a:extLst>
          </p:cNvPr>
          <p:cNvPicPr>
            <a:picLocks noChangeAspect="1"/>
          </p:cNvPicPr>
          <p:nvPr/>
        </p:nvPicPr>
        <p:blipFill>
          <a:blip r:embed="rId3"/>
          <a:stretch>
            <a:fillRect/>
          </a:stretch>
        </p:blipFill>
        <p:spPr>
          <a:xfrm>
            <a:off x="6096001" y="2958011"/>
            <a:ext cx="5852932" cy="3629265"/>
          </a:xfrm>
          <a:prstGeom prst="rect">
            <a:avLst/>
          </a:prstGeom>
        </p:spPr>
      </p:pic>
      <p:sp>
        <p:nvSpPr>
          <p:cNvPr id="8" name="Text Box 7">
            <a:extLst>
              <a:ext uri="{FF2B5EF4-FFF2-40B4-BE49-F238E27FC236}">
                <a16:creationId xmlns:a16="http://schemas.microsoft.com/office/drawing/2014/main" id="{2190229F-104A-CAF7-6101-B5C9C65B9476}"/>
              </a:ext>
            </a:extLst>
          </p:cNvPr>
          <p:cNvSpPr txBox="1">
            <a:spLocks noChangeArrowheads="1"/>
          </p:cNvSpPr>
          <p:nvPr/>
        </p:nvSpPr>
        <p:spPr bwMode="auto">
          <a:xfrm>
            <a:off x="293914" y="386089"/>
            <a:ext cx="2438400" cy="579438"/>
          </a:xfrm>
          <a:prstGeom prst="rect">
            <a:avLst/>
          </a:prstGeom>
          <a:solidFill>
            <a:srgbClr val="00CC00"/>
          </a:solidFill>
          <a:ln w="9525">
            <a:noFill/>
            <a:miter lim="800000"/>
            <a:headEnd/>
            <a:tailEnd/>
          </a:ln>
        </p:spPr>
        <p:txBody>
          <a:bodyPr>
            <a:spAutoFit/>
          </a:bodyPr>
          <a:lstStyle/>
          <a:p>
            <a:pPr>
              <a:spcBef>
                <a:spcPct val="50000"/>
              </a:spcBef>
            </a:pPr>
            <a:r>
              <a:rPr lang="en-US" sz="3200" dirty="0">
                <a:latin typeface="Calibri" pitchFamily="34" charset="0"/>
              </a:rPr>
              <a:t>Pre-reading</a:t>
            </a:r>
          </a:p>
        </p:txBody>
      </p:sp>
      <p:sp>
        <p:nvSpPr>
          <p:cNvPr id="18" name="TextBox 17">
            <a:extLst>
              <a:ext uri="{FF2B5EF4-FFF2-40B4-BE49-F238E27FC236}">
                <a16:creationId xmlns:a16="http://schemas.microsoft.com/office/drawing/2014/main" id="{78E97C57-472F-125F-9DE7-E657BC6BAD12}"/>
              </a:ext>
            </a:extLst>
          </p:cNvPr>
          <p:cNvSpPr txBox="1"/>
          <p:nvPr/>
        </p:nvSpPr>
        <p:spPr>
          <a:xfrm>
            <a:off x="267239" y="1029210"/>
            <a:ext cx="6893242"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000" b="0" i="0" u="none" strike="noStrike" kern="1200" cap="none" spc="0" normalizeH="0" baseline="0" noProof="0" dirty="0">
                <a:ln>
                  <a:noFill/>
                </a:ln>
                <a:solidFill>
                  <a:srgbClr val="0000FF"/>
                </a:solidFill>
                <a:effectLst/>
                <a:uLnTx/>
                <a:uFillTx/>
                <a:latin typeface="Calibri" pitchFamily="34" charset="0"/>
                <a:ea typeface="+mn-ea"/>
                <a:cs typeface="Arial" charset="0"/>
              </a:rPr>
              <a:t>Find these words in the text, try to guess their meanings.</a:t>
            </a:r>
          </a:p>
        </p:txBody>
      </p:sp>
      <p:pic>
        <p:nvPicPr>
          <p:cNvPr id="22" name="Picture 21">
            <a:extLst>
              <a:ext uri="{FF2B5EF4-FFF2-40B4-BE49-F238E27FC236}">
                <a16:creationId xmlns:a16="http://schemas.microsoft.com/office/drawing/2014/main" id="{3E731A25-8049-A021-C10F-8DE935F80C7A}"/>
              </a:ext>
            </a:extLst>
          </p:cNvPr>
          <p:cNvPicPr>
            <a:picLocks noChangeAspect="1"/>
          </p:cNvPicPr>
          <p:nvPr/>
        </p:nvPicPr>
        <p:blipFill>
          <a:blip r:embed="rId4"/>
          <a:stretch>
            <a:fillRect/>
          </a:stretch>
        </p:blipFill>
        <p:spPr>
          <a:xfrm>
            <a:off x="979803" y="2290555"/>
            <a:ext cx="3413310" cy="2640260"/>
          </a:xfrm>
          <a:prstGeom prst="rect">
            <a:avLst/>
          </a:prstGeom>
        </p:spPr>
      </p:pic>
      <p:cxnSp>
        <p:nvCxnSpPr>
          <p:cNvPr id="25" name="Straight Connector 24">
            <a:extLst>
              <a:ext uri="{FF2B5EF4-FFF2-40B4-BE49-F238E27FC236}">
                <a16:creationId xmlns:a16="http://schemas.microsoft.com/office/drawing/2014/main" id="{99DC5663-C347-CB3F-4B11-302EF1D43564}"/>
              </a:ext>
            </a:extLst>
          </p:cNvPr>
          <p:cNvCxnSpPr>
            <a:cxnSpLocks/>
          </p:cNvCxnSpPr>
          <p:nvPr/>
        </p:nvCxnSpPr>
        <p:spPr>
          <a:xfrm>
            <a:off x="8223537" y="1633960"/>
            <a:ext cx="78377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B974990B-423D-AC64-24BC-ADEC0FD2F316}"/>
              </a:ext>
            </a:extLst>
          </p:cNvPr>
          <p:cNvCxnSpPr>
            <a:cxnSpLocks/>
          </p:cNvCxnSpPr>
          <p:nvPr/>
        </p:nvCxnSpPr>
        <p:spPr>
          <a:xfrm>
            <a:off x="10642647" y="1622385"/>
            <a:ext cx="50377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B1E626BC-F8D5-658B-255D-88F1B60172A6}"/>
              </a:ext>
            </a:extLst>
          </p:cNvPr>
          <p:cNvCxnSpPr>
            <a:cxnSpLocks/>
          </p:cNvCxnSpPr>
          <p:nvPr/>
        </p:nvCxnSpPr>
        <p:spPr>
          <a:xfrm>
            <a:off x="8304561" y="1842303"/>
            <a:ext cx="69117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CD798D7E-A869-592D-BBB7-3DDEA0A1A2BC}"/>
              </a:ext>
            </a:extLst>
          </p:cNvPr>
          <p:cNvCxnSpPr>
            <a:cxnSpLocks/>
          </p:cNvCxnSpPr>
          <p:nvPr/>
        </p:nvCxnSpPr>
        <p:spPr>
          <a:xfrm>
            <a:off x="10364855" y="1842303"/>
            <a:ext cx="54621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290B56FE-36B7-1279-6B49-F21DF8B1653D}"/>
              </a:ext>
            </a:extLst>
          </p:cNvPr>
          <p:cNvCxnSpPr>
            <a:cxnSpLocks/>
          </p:cNvCxnSpPr>
          <p:nvPr/>
        </p:nvCxnSpPr>
        <p:spPr>
          <a:xfrm>
            <a:off x="8223537" y="2290555"/>
            <a:ext cx="657996"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89962E0F-C54D-9FBE-5496-D7045F33CC4A}"/>
              </a:ext>
            </a:extLst>
          </p:cNvPr>
          <p:cNvCxnSpPr>
            <a:cxnSpLocks/>
          </p:cNvCxnSpPr>
          <p:nvPr/>
        </p:nvCxnSpPr>
        <p:spPr>
          <a:xfrm>
            <a:off x="10859502" y="4735921"/>
            <a:ext cx="68826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C29EB646-03DB-DE29-4C24-67F706FB95F3}"/>
              </a:ext>
            </a:extLst>
          </p:cNvPr>
          <p:cNvCxnSpPr>
            <a:cxnSpLocks/>
          </p:cNvCxnSpPr>
          <p:nvPr/>
        </p:nvCxnSpPr>
        <p:spPr>
          <a:xfrm>
            <a:off x="7595308" y="5794577"/>
            <a:ext cx="70925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0455911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out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out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outVertic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outVertical)">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elebrate">
            <a:hlinkClick r:id="" action="ppaction://media"/>
            <a:extLst>
              <a:ext uri="{FF2B5EF4-FFF2-40B4-BE49-F238E27FC236}">
                <a16:creationId xmlns:a16="http://schemas.microsoft.com/office/drawing/2014/main" id="{DE227B90-9BFE-19A2-A317-94D7EEFE7D57}"/>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6104226" y="872684"/>
            <a:ext cx="406400" cy="406400"/>
          </a:xfrm>
          <a:prstGeom prst="rect">
            <a:avLst/>
          </a:prstGeom>
        </p:spPr>
      </p:pic>
      <p:pic>
        <p:nvPicPr>
          <p:cNvPr id="21" name="parade">
            <a:hlinkClick r:id="" action="ppaction://media"/>
            <a:extLst>
              <a:ext uri="{FF2B5EF4-FFF2-40B4-BE49-F238E27FC236}">
                <a16:creationId xmlns:a16="http://schemas.microsoft.com/office/drawing/2014/main" id="{0FDB425E-30E0-3978-AB79-FB3299630EE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6073720" y="801452"/>
            <a:ext cx="406400" cy="406400"/>
          </a:xfrm>
          <a:prstGeom prst="rect">
            <a:avLst/>
          </a:prstGeom>
        </p:spPr>
      </p:pic>
      <p:pic>
        <p:nvPicPr>
          <p:cNvPr id="22" name="hangflags">
            <a:hlinkClick r:id="" action="ppaction://media"/>
            <a:extLst>
              <a:ext uri="{FF2B5EF4-FFF2-40B4-BE49-F238E27FC236}">
                <a16:creationId xmlns:a16="http://schemas.microsoft.com/office/drawing/2014/main" id="{94B42667-5FDF-B87D-8D2C-06148040D1C8}"/>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6155576" y="1040736"/>
            <a:ext cx="406400" cy="406400"/>
          </a:xfrm>
          <a:prstGeom prst="rect">
            <a:avLst/>
          </a:prstGeom>
        </p:spPr>
      </p:pic>
      <p:pic>
        <p:nvPicPr>
          <p:cNvPr id="23" name="dressup">
            <a:hlinkClick r:id="" action="ppaction://media"/>
            <a:extLst>
              <a:ext uri="{FF2B5EF4-FFF2-40B4-BE49-F238E27FC236}">
                <a16:creationId xmlns:a16="http://schemas.microsoft.com/office/drawing/2014/main" id="{9AC3BFAB-4B7D-7A3D-3CAA-F423A0BD5F4D}"/>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6129901" y="899458"/>
            <a:ext cx="406400" cy="406400"/>
          </a:xfrm>
          <a:prstGeom prst="rect">
            <a:avLst/>
          </a:prstGeom>
        </p:spPr>
      </p:pic>
      <p:pic>
        <p:nvPicPr>
          <p:cNvPr id="24" name="firework">
            <a:hlinkClick r:id="" action="ppaction://media"/>
            <a:extLst>
              <a:ext uri="{FF2B5EF4-FFF2-40B4-BE49-F238E27FC236}">
                <a16:creationId xmlns:a16="http://schemas.microsoft.com/office/drawing/2014/main" id="{5E1AD494-26B0-2038-4E79-B35C84729198}"/>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6728256" y="801452"/>
            <a:ext cx="406400" cy="406400"/>
          </a:xfrm>
          <a:prstGeom prst="rect">
            <a:avLst/>
          </a:prstGeom>
        </p:spPr>
      </p:pic>
      <p:sp>
        <p:nvSpPr>
          <p:cNvPr id="10" name="Rounded Rectangle 7">
            <a:extLst>
              <a:ext uri="{FF2B5EF4-FFF2-40B4-BE49-F238E27FC236}">
                <a16:creationId xmlns:a16="http://schemas.microsoft.com/office/drawing/2014/main" id="{8A0B7D76-3A9C-3ACE-AC48-151A7D00E87C}"/>
              </a:ext>
            </a:extLst>
          </p:cNvPr>
          <p:cNvSpPr/>
          <p:nvPr/>
        </p:nvSpPr>
        <p:spPr>
          <a:xfrm>
            <a:off x="224761" y="700646"/>
            <a:ext cx="2716212" cy="608013"/>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Vocabulary</a:t>
            </a:r>
            <a:endParaRPr lang="en-US" b="1" dirty="0"/>
          </a:p>
        </p:txBody>
      </p:sp>
      <p:sp>
        <p:nvSpPr>
          <p:cNvPr id="12" name="TextBox 11">
            <a:extLst>
              <a:ext uri="{FF2B5EF4-FFF2-40B4-BE49-F238E27FC236}">
                <a16:creationId xmlns:a16="http://schemas.microsoft.com/office/drawing/2014/main" id="{70BB229A-3D80-02F5-3496-31A7E8E78DF8}"/>
              </a:ext>
            </a:extLst>
          </p:cNvPr>
          <p:cNvSpPr txBox="1"/>
          <p:nvPr/>
        </p:nvSpPr>
        <p:spPr>
          <a:xfrm>
            <a:off x="396652" y="4011792"/>
            <a:ext cx="11363325" cy="579437"/>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defRPr/>
            </a:pPr>
            <a:r>
              <a:rPr lang="en-US" sz="3200" dirty="0">
                <a:solidFill>
                  <a:srgbClr val="0070C0"/>
                </a:solidFill>
                <a:latin typeface="Calibri (body)"/>
              </a:rPr>
              <a:t>firework </a:t>
            </a:r>
            <a:r>
              <a:rPr lang="en-US" sz="3200" dirty="0">
                <a:solidFill>
                  <a:srgbClr val="FF0000"/>
                </a:solidFill>
                <a:latin typeface="Calibri" pitchFamily="34" charset="0"/>
              </a:rPr>
              <a:t>/</a:t>
            </a:r>
            <a:r>
              <a:rPr lang="en-US" sz="3200" dirty="0">
                <a:solidFill>
                  <a:srgbClr val="FF0000"/>
                </a:solidFill>
              </a:rPr>
              <a:t>ˈ</a:t>
            </a:r>
            <a:r>
              <a:rPr lang="en-GB" sz="3200" dirty="0" err="1">
                <a:solidFill>
                  <a:srgbClr val="FF0000"/>
                </a:solidFill>
              </a:rPr>
              <a:t>faɪəwɜːk</a:t>
            </a:r>
            <a:r>
              <a:rPr lang="en-US" sz="3200" dirty="0">
                <a:solidFill>
                  <a:srgbClr val="FF0000"/>
                </a:solidFill>
                <a:latin typeface="Calibri" pitchFamily="34" charset="0"/>
              </a:rPr>
              <a:t>/</a:t>
            </a:r>
            <a:r>
              <a:rPr lang="en-US" sz="3200" dirty="0"/>
              <a:t> </a:t>
            </a:r>
            <a:r>
              <a:rPr lang="en-US" sz="3200" dirty="0">
                <a:solidFill>
                  <a:srgbClr val="0070C0"/>
                </a:solidFill>
                <a:latin typeface="Calibri (body)"/>
              </a:rPr>
              <a:t>(n):</a:t>
            </a:r>
            <a:r>
              <a:rPr lang="en-US" sz="3200" dirty="0"/>
              <a:t> </a:t>
            </a:r>
            <a:r>
              <a:rPr lang="en-US" sz="3200" dirty="0" err="1">
                <a:latin typeface="Calibri" pitchFamily="34" charset="0"/>
              </a:rPr>
              <a:t>pháo</a:t>
            </a:r>
            <a:r>
              <a:rPr lang="en-US" sz="3200" dirty="0">
                <a:latin typeface="Calibri" pitchFamily="34" charset="0"/>
              </a:rPr>
              <a:t> </a:t>
            </a:r>
            <a:r>
              <a:rPr lang="en-US" sz="3200" dirty="0" err="1">
                <a:latin typeface="Calibri" pitchFamily="34" charset="0"/>
              </a:rPr>
              <a:t>hoa</a:t>
            </a:r>
            <a:endParaRPr lang="en-US" sz="3200" dirty="0">
              <a:latin typeface="Calibri" pitchFamily="34" charset="0"/>
            </a:endParaRPr>
          </a:p>
        </p:txBody>
      </p:sp>
      <p:sp>
        <p:nvSpPr>
          <p:cNvPr id="13" name="TextBox 13">
            <a:extLst>
              <a:ext uri="{FF2B5EF4-FFF2-40B4-BE49-F238E27FC236}">
                <a16:creationId xmlns:a16="http://schemas.microsoft.com/office/drawing/2014/main" id="{C082085F-8CA2-C799-BEDD-C3FAABCC5C6F}"/>
              </a:ext>
            </a:extLst>
          </p:cNvPr>
          <p:cNvSpPr txBox="1"/>
          <p:nvPr/>
        </p:nvSpPr>
        <p:spPr>
          <a:xfrm>
            <a:off x="398240" y="1466336"/>
            <a:ext cx="11363325" cy="584775"/>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defRPr/>
            </a:pPr>
            <a:r>
              <a:rPr lang="en-US" sz="3200" dirty="0">
                <a:solidFill>
                  <a:srgbClr val="0070C0"/>
                </a:solidFill>
                <a:latin typeface="Calibri (body)"/>
              </a:rPr>
              <a:t>celebrate </a:t>
            </a:r>
            <a:r>
              <a:rPr lang="en-US" sz="3200" dirty="0">
                <a:solidFill>
                  <a:srgbClr val="FF0000"/>
                </a:solidFill>
                <a:latin typeface="+mj-lt"/>
                <a:cs typeface="Arial" panose="020B0604020202020204" pitchFamily="34" charset="0"/>
              </a:rPr>
              <a:t>/ˈ</a:t>
            </a:r>
            <a:r>
              <a:rPr lang="en-US" sz="3200" dirty="0" err="1">
                <a:solidFill>
                  <a:srgbClr val="FF0000"/>
                </a:solidFill>
                <a:cs typeface="Arial" panose="020B0604020202020204" pitchFamily="34" charset="0"/>
              </a:rPr>
              <a:t>sel</a:t>
            </a:r>
            <a:r>
              <a:rPr lang="en-US" sz="3200" dirty="0" err="1">
                <a:solidFill>
                  <a:srgbClr val="FF0000"/>
                </a:solidFill>
                <a:latin typeface="Calibri" pitchFamily="34" charset="0"/>
              </a:rPr>
              <a:t>ə</a:t>
            </a:r>
            <a:r>
              <a:rPr lang="en-US" sz="3200" dirty="0" err="1">
                <a:solidFill>
                  <a:srgbClr val="FF0000"/>
                </a:solidFill>
                <a:cs typeface="Arial" panose="020B0604020202020204" pitchFamily="34" charset="0"/>
              </a:rPr>
              <a:t>breɪt</a:t>
            </a:r>
            <a:r>
              <a:rPr lang="en-US" sz="3200" dirty="0">
                <a:solidFill>
                  <a:srgbClr val="FF0000"/>
                </a:solidFill>
                <a:latin typeface="+mj-lt"/>
                <a:cs typeface="Arial" panose="020B0604020202020204" pitchFamily="34" charset="0"/>
              </a:rPr>
              <a:t>/ </a:t>
            </a:r>
            <a:r>
              <a:rPr lang="en-US" sz="3200" dirty="0">
                <a:solidFill>
                  <a:srgbClr val="0070C0"/>
                </a:solidFill>
                <a:latin typeface="Calibri (body)"/>
              </a:rPr>
              <a:t>(v): </a:t>
            </a:r>
            <a:r>
              <a:rPr lang="en-US" sz="3200" dirty="0" err="1">
                <a:latin typeface="Calibri" pitchFamily="34" charset="0"/>
              </a:rPr>
              <a:t>kỷ</a:t>
            </a:r>
            <a:r>
              <a:rPr lang="en-US" sz="3200" dirty="0">
                <a:latin typeface="Calibri" pitchFamily="34" charset="0"/>
              </a:rPr>
              <a:t> </a:t>
            </a:r>
            <a:r>
              <a:rPr lang="en-US" sz="3200" dirty="0" err="1">
                <a:latin typeface="Calibri" pitchFamily="34" charset="0"/>
              </a:rPr>
              <a:t>niệm</a:t>
            </a:r>
            <a:r>
              <a:rPr lang="en-US" sz="3200" dirty="0">
                <a:latin typeface="Calibri" pitchFamily="34" charset="0"/>
              </a:rPr>
              <a:t>, </a:t>
            </a:r>
            <a:r>
              <a:rPr lang="en-US" sz="3200" dirty="0" err="1">
                <a:latin typeface="Calibri" pitchFamily="34" charset="0"/>
              </a:rPr>
              <a:t>chúc</a:t>
            </a:r>
            <a:r>
              <a:rPr lang="en-US" sz="3200" dirty="0">
                <a:latin typeface="Calibri" pitchFamily="34" charset="0"/>
              </a:rPr>
              <a:t> </a:t>
            </a:r>
            <a:r>
              <a:rPr lang="en-US" sz="3200" dirty="0" err="1">
                <a:latin typeface="Calibri" pitchFamily="34" charset="0"/>
              </a:rPr>
              <a:t>mừng</a:t>
            </a:r>
            <a:endParaRPr lang="en-US" sz="3200" dirty="0"/>
          </a:p>
        </p:txBody>
      </p:sp>
      <p:sp>
        <p:nvSpPr>
          <p:cNvPr id="15" name="TextBox 13">
            <a:extLst>
              <a:ext uri="{FF2B5EF4-FFF2-40B4-BE49-F238E27FC236}">
                <a16:creationId xmlns:a16="http://schemas.microsoft.com/office/drawing/2014/main" id="{348CA8FA-718D-9F0C-A8A2-38EB37B389AB}"/>
              </a:ext>
            </a:extLst>
          </p:cNvPr>
          <p:cNvSpPr txBox="1"/>
          <p:nvPr/>
        </p:nvSpPr>
        <p:spPr>
          <a:xfrm>
            <a:off x="382365" y="3375535"/>
            <a:ext cx="11363325" cy="579437"/>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defRPr/>
            </a:pPr>
            <a:r>
              <a:rPr lang="en-US" sz="3200" dirty="0">
                <a:solidFill>
                  <a:srgbClr val="0070C0"/>
                </a:solidFill>
                <a:latin typeface="Calibri (body)"/>
              </a:rPr>
              <a:t>dress up </a:t>
            </a:r>
            <a:r>
              <a:rPr lang="en-US" sz="3200" dirty="0">
                <a:solidFill>
                  <a:srgbClr val="FF0000"/>
                </a:solidFill>
                <a:latin typeface="Calibri" pitchFamily="34" charset="0"/>
              </a:rPr>
              <a:t>/</a:t>
            </a:r>
            <a:r>
              <a:rPr lang="en-US" sz="3200" dirty="0">
                <a:solidFill>
                  <a:srgbClr val="FF0000"/>
                </a:solidFill>
              </a:rPr>
              <a:t>ˌ</a:t>
            </a:r>
            <a:r>
              <a:rPr lang="en-US" sz="3200" dirty="0" err="1">
                <a:solidFill>
                  <a:srgbClr val="FF0000"/>
                </a:solidFill>
              </a:rPr>
              <a:t>dres</a:t>
            </a:r>
            <a:r>
              <a:rPr lang="en-US" sz="3200" dirty="0">
                <a:solidFill>
                  <a:srgbClr val="FF0000"/>
                </a:solidFill>
              </a:rPr>
              <a:t> </a:t>
            </a:r>
            <a:r>
              <a:rPr lang="en-US" sz="3200" dirty="0">
                <a:solidFill>
                  <a:srgbClr val="FF0000"/>
                </a:solidFill>
                <a:cs typeface="Arial" panose="020B0604020202020204" pitchFamily="34" charset="0"/>
              </a:rPr>
              <a:t>ˈ</a:t>
            </a:r>
            <a:r>
              <a:rPr lang="en-US" sz="3200" dirty="0" err="1">
                <a:solidFill>
                  <a:srgbClr val="FF0000"/>
                </a:solidFill>
                <a:latin typeface="Calibri" pitchFamily="34" charset="0"/>
              </a:rPr>
              <a:t>ʌp</a:t>
            </a:r>
            <a:r>
              <a:rPr lang="en-US" sz="3200" dirty="0">
                <a:solidFill>
                  <a:srgbClr val="FF0000"/>
                </a:solidFill>
                <a:latin typeface="Calibri" pitchFamily="34" charset="0"/>
              </a:rPr>
              <a:t>/</a:t>
            </a:r>
            <a:r>
              <a:rPr lang="en-US" sz="3200" dirty="0"/>
              <a:t> </a:t>
            </a:r>
            <a:r>
              <a:rPr lang="en-US" sz="3200" dirty="0">
                <a:solidFill>
                  <a:srgbClr val="0070C0"/>
                </a:solidFill>
                <a:latin typeface="Calibri (body)"/>
              </a:rPr>
              <a:t>(v):</a:t>
            </a:r>
            <a:r>
              <a:rPr lang="en-US" sz="3200" dirty="0"/>
              <a:t> </a:t>
            </a:r>
            <a:r>
              <a:rPr lang="en-US" sz="3200" dirty="0" err="1">
                <a:latin typeface="Calibri" pitchFamily="34" charset="0"/>
              </a:rPr>
              <a:t>ăn</a:t>
            </a:r>
            <a:r>
              <a:rPr lang="en-US" sz="3200" dirty="0">
                <a:latin typeface="Calibri" pitchFamily="34" charset="0"/>
              </a:rPr>
              <a:t> </a:t>
            </a:r>
            <a:r>
              <a:rPr lang="en-US" sz="3200" dirty="0" err="1">
                <a:latin typeface="Calibri" pitchFamily="34" charset="0"/>
              </a:rPr>
              <a:t>diện</a:t>
            </a:r>
            <a:r>
              <a:rPr lang="en-US" sz="3200" dirty="0">
                <a:latin typeface="Calibri" pitchFamily="34" charset="0"/>
              </a:rPr>
              <a:t>, </a:t>
            </a:r>
            <a:r>
              <a:rPr lang="en-US" sz="3200" dirty="0" err="1">
                <a:latin typeface="Calibri" pitchFamily="34" charset="0"/>
              </a:rPr>
              <a:t>mặc</a:t>
            </a:r>
            <a:r>
              <a:rPr lang="en-US" sz="3200" dirty="0">
                <a:latin typeface="Calibri" pitchFamily="34" charset="0"/>
              </a:rPr>
              <a:t> </a:t>
            </a:r>
            <a:r>
              <a:rPr lang="en-US" sz="3200" dirty="0" err="1">
                <a:latin typeface="Calibri" pitchFamily="34" charset="0"/>
              </a:rPr>
              <a:t>quần</a:t>
            </a:r>
            <a:r>
              <a:rPr lang="en-US" sz="3200" dirty="0">
                <a:latin typeface="Calibri" pitchFamily="34" charset="0"/>
              </a:rPr>
              <a:t> </a:t>
            </a:r>
            <a:r>
              <a:rPr lang="en-US" sz="3200" dirty="0" err="1">
                <a:latin typeface="Calibri" pitchFamily="34" charset="0"/>
              </a:rPr>
              <a:t>áo</a:t>
            </a:r>
            <a:r>
              <a:rPr lang="en-US" sz="3200" dirty="0">
                <a:latin typeface="Calibri" pitchFamily="34" charset="0"/>
              </a:rPr>
              <a:t> </a:t>
            </a:r>
            <a:r>
              <a:rPr lang="en-US" sz="3200" dirty="0" err="1">
                <a:latin typeface="Calibri" pitchFamily="34" charset="0"/>
              </a:rPr>
              <a:t>đẹp</a:t>
            </a:r>
            <a:endParaRPr lang="en-US" sz="3200" dirty="0"/>
          </a:p>
        </p:txBody>
      </p:sp>
      <p:sp>
        <p:nvSpPr>
          <p:cNvPr id="16" name="TextBox 13">
            <a:extLst>
              <a:ext uri="{FF2B5EF4-FFF2-40B4-BE49-F238E27FC236}">
                <a16:creationId xmlns:a16="http://schemas.microsoft.com/office/drawing/2014/main" id="{F459FB95-7F6B-A076-0E90-7787A02F3EA5}"/>
              </a:ext>
            </a:extLst>
          </p:cNvPr>
          <p:cNvSpPr txBox="1"/>
          <p:nvPr/>
        </p:nvSpPr>
        <p:spPr>
          <a:xfrm>
            <a:off x="382364" y="2722808"/>
            <a:ext cx="11363325" cy="584775"/>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defRPr/>
            </a:pPr>
            <a:r>
              <a:rPr lang="en-US" sz="3200" dirty="0">
                <a:solidFill>
                  <a:srgbClr val="0070C0"/>
                </a:solidFill>
                <a:latin typeface="Calibri" pitchFamily="34" charset="0"/>
              </a:rPr>
              <a:t>hang flags</a:t>
            </a:r>
            <a:r>
              <a:rPr lang="en-US" sz="3200" b="1" dirty="0">
                <a:latin typeface="Calibri" pitchFamily="34" charset="0"/>
              </a:rPr>
              <a:t> </a:t>
            </a:r>
            <a:r>
              <a:rPr lang="en-US" sz="3200" dirty="0">
                <a:solidFill>
                  <a:srgbClr val="FF0000"/>
                </a:solidFill>
                <a:latin typeface="Calibri" pitchFamily="34" charset="0"/>
              </a:rPr>
              <a:t>/</a:t>
            </a:r>
            <a:r>
              <a:rPr lang="en-US" sz="3200" dirty="0" err="1">
                <a:solidFill>
                  <a:srgbClr val="FF0000"/>
                </a:solidFill>
                <a:latin typeface="Calibri" pitchFamily="34" charset="0"/>
              </a:rPr>
              <a:t>hæŋ</a:t>
            </a:r>
            <a:r>
              <a:rPr lang="en-US" sz="3200" dirty="0">
                <a:solidFill>
                  <a:srgbClr val="FF0000"/>
                </a:solidFill>
                <a:latin typeface="Calibri" pitchFamily="34" charset="0"/>
              </a:rPr>
              <a:t> </a:t>
            </a:r>
            <a:r>
              <a:rPr lang="en-US" sz="3200" dirty="0" err="1">
                <a:solidFill>
                  <a:srgbClr val="FF0000"/>
                </a:solidFill>
                <a:latin typeface="Calibri" pitchFamily="34" charset="0"/>
              </a:rPr>
              <a:t>flæɡz</a:t>
            </a:r>
            <a:r>
              <a:rPr lang="en-US" sz="3200" dirty="0">
                <a:solidFill>
                  <a:srgbClr val="FF0000"/>
                </a:solidFill>
                <a:latin typeface="Calibri" pitchFamily="34" charset="0"/>
              </a:rPr>
              <a:t>/</a:t>
            </a:r>
            <a:r>
              <a:rPr lang="en-US" sz="3200" dirty="0">
                <a:latin typeface="Calibri" pitchFamily="34" charset="0"/>
              </a:rPr>
              <a:t> </a:t>
            </a:r>
            <a:r>
              <a:rPr lang="en-US" sz="3200" dirty="0">
                <a:solidFill>
                  <a:srgbClr val="0070C0"/>
                </a:solidFill>
                <a:latin typeface="Calibri" pitchFamily="34" charset="0"/>
              </a:rPr>
              <a:t>(</a:t>
            </a:r>
            <a:r>
              <a:rPr lang="en-US" sz="3200" dirty="0" err="1">
                <a:solidFill>
                  <a:srgbClr val="0070C0"/>
                </a:solidFill>
                <a:latin typeface="Calibri" pitchFamily="34" charset="0"/>
              </a:rPr>
              <a:t>phr</a:t>
            </a:r>
            <a:r>
              <a:rPr lang="en-US" sz="3200" dirty="0">
                <a:solidFill>
                  <a:srgbClr val="0070C0"/>
                </a:solidFill>
                <a:latin typeface="Calibri" pitchFamily="34" charset="0"/>
              </a:rPr>
              <a:t>):</a:t>
            </a:r>
            <a:r>
              <a:rPr lang="en-US" sz="3200" dirty="0">
                <a:latin typeface="Calibri" pitchFamily="34" charset="0"/>
              </a:rPr>
              <a:t> </a:t>
            </a:r>
            <a:r>
              <a:rPr lang="vi-VN" sz="3200" dirty="0">
                <a:latin typeface="Calibri" pitchFamily="34" charset="0"/>
              </a:rPr>
              <a:t>treo cờ</a:t>
            </a:r>
            <a:endParaRPr lang="en-US" sz="3200" dirty="0"/>
          </a:p>
        </p:txBody>
      </p:sp>
      <p:sp>
        <p:nvSpPr>
          <p:cNvPr id="17" name="TextBox 13">
            <a:extLst>
              <a:ext uri="{FF2B5EF4-FFF2-40B4-BE49-F238E27FC236}">
                <a16:creationId xmlns:a16="http://schemas.microsoft.com/office/drawing/2014/main" id="{57D15E4F-03D3-CC26-A589-4376C62A176F}"/>
              </a:ext>
            </a:extLst>
          </p:cNvPr>
          <p:cNvSpPr txBox="1"/>
          <p:nvPr/>
        </p:nvSpPr>
        <p:spPr>
          <a:xfrm>
            <a:off x="413230" y="4684064"/>
            <a:ext cx="11363325" cy="584775"/>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defRPr/>
            </a:pPr>
            <a:r>
              <a:rPr lang="en-US" sz="3200" dirty="0" err="1">
                <a:solidFill>
                  <a:srgbClr val="0070C0"/>
                </a:solidFill>
                <a:latin typeface="Calibri" pitchFamily="34" charset="0"/>
              </a:rPr>
              <a:t>colourful</a:t>
            </a:r>
            <a:r>
              <a:rPr lang="en-US" sz="3200" dirty="0">
                <a:solidFill>
                  <a:srgbClr val="0070C0"/>
                </a:solidFill>
                <a:latin typeface="Calibri" pitchFamily="34" charset="0"/>
              </a:rPr>
              <a:t> </a:t>
            </a:r>
            <a:r>
              <a:rPr lang="en-US" sz="3200" dirty="0">
                <a:solidFill>
                  <a:srgbClr val="FF0000"/>
                </a:solidFill>
                <a:latin typeface="Calibri" pitchFamily="34" charset="0"/>
              </a:rPr>
              <a:t>/</a:t>
            </a:r>
            <a:r>
              <a:rPr lang="en-US" sz="3200" dirty="0">
                <a:solidFill>
                  <a:srgbClr val="FF0000"/>
                </a:solidFill>
              </a:rPr>
              <a:t>ˈ</a:t>
            </a:r>
            <a:r>
              <a:rPr lang="en-US" sz="3200" dirty="0" err="1">
                <a:solidFill>
                  <a:srgbClr val="FF0000"/>
                </a:solidFill>
              </a:rPr>
              <a:t>kʌləfəl</a:t>
            </a:r>
            <a:r>
              <a:rPr lang="en-US" sz="3200" dirty="0">
                <a:solidFill>
                  <a:srgbClr val="FF0000"/>
                </a:solidFill>
                <a:latin typeface="Calibri" pitchFamily="34" charset="0"/>
              </a:rPr>
              <a:t>/</a:t>
            </a:r>
            <a:r>
              <a:rPr lang="en-US" sz="3200" dirty="0">
                <a:solidFill>
                  <a:srgbClr val="0070C0"/>
                </a:solidFill>
                <a:latin typeface="Calibri" pitchFamily="34" charset="0"/>
              </a:rPr>
              <a:t> (adj): </a:t>
            </a:r>
            <a:r>
              <a:rPr lang="en-US" sz="3200" dirty="0" err="1">
                <a:latin typeface="Calibri" pitchFamily="34" charset="0"/>
              </a:rPr>
              <a:t>nhiều</a:t>
            </a:r>
            <a:r>
              <a:rPr lang="en-US" sz="3200" dirty="0">
                <a:latin typeface="Calibri" pitchFamily="34" charset="0"/>
              </a:rPr>
              <a:t> </a:t>
            </a:r>
            <a:r>
              <a:rPr lang="en-US" sz="3200" dirty="0" err="1">
                <a:latin typeface="Calibri" pitchFamily="34" charset="0"/>
              </a:rPr>
              <a:t>màu</a:t>
            </a:r>
            <a:r>
              <a:rPr lang="en-US" sz="3200" dirty="0">
                <a:latin typeface="Calibri" pitchFamily="34" charset="0"/>
              </a:rPr>
              <a:t> </a:t>
            </a:r>
            <a:r>
              <a:rPr lang="en-US" sz="3200" dirty="0" err="1">
                <a:latin typeface="Calibri" pitchFamily="34" charset="0"/>
              </a:rPr>
              <a:t>sắc</a:t>
            </a:r>
            <a:endParaRPr lang="en-US" sz="3200" dirty="0">
              <a:latin typeface="Calibri" pitchFamily="34" charset="0"/>
            </a:endParaRPr>
          </a:p>
        </p:txBody>
      </p:sp>
      <p:sp>
        <p:nvSpPr>
          <p:cNvPr id="18" name="TextBox 13">
            <a:extLst>
              <a:ext uri="{FF2B5EF4-FFF2-40B4-BE49-F238E27FC236}">
                <a16:creationId xmlns:a16="http://schemas.microsoft.com/office/drawing/2014/main" id="{8D14705D-6FE7-252C-64C7-87CCED42990B}"/>
              </a:ext>
            </a:extLst>
          </p:cNvPr>
          <p:cNvSpPr txBox="1"/>
          <p:nvPr/>
        </p:nvSpPr>
        <p:spPr>
          <a:xfrm>
            <a:off x="413230" y="5361674"/>
            <a:ext cx="11363325" cy="584775"/>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defRPr/>
            </a:pPr>
            <a:r>
              <a:rPr lang="en-US" sz="3200" dirty="0">
                <a:solidFill>
                  <a:srgbClr val="0070C0"/>
                </a:solidFill>
                <a:latin typeface="Calibri" pitchFamily="34" charset="0"/>
              </a:rPr>
              <a:t>steamed </a:t>
            </a:r>
            <a:r>
              <a:rPr lang="en-US" sz="3200" dirty="0">
                <a:solidFill>
                  <a:srgbClr val="FF0000"/>
                </a:solidFill>
                <a:latin typeface="Calibri" pitchFamily="34" charset="0"/>
              </a:rPr>
              <a:t>/</a:t>
            </a:r>
            <a:r>
              <a:rPr lang="en-US" sz="3200" dirty="0" err="1">
                <a:solidFill>
                  <a:srgbClr val="FF0000"/>
                </a:solidFill>
              </a:rPr>
              <a:t>stiːmd</a:t>
            </a:r>
            <a:r>
              <a:rPr lang="en-US" sz="3200" dirty="0">
                <a:solidFill>
                  <a:srgbClr val="FF0000"/>
                </a:solidFill>
                <a:latin typeface="Calibri" pitchFamily="34" charset="0"/>
              </a:rPr>
              <a:t>/</a:t>
            </a:r>
            <a:r>
              <a:rPr lang="en-US" sz="3200" dirty="0">
                <a:solidFill>
                  <a:srgbClr val="0070C0"/>
                </a:solidFill>
                <a:latin typeface="Calibri" pitchFamily="34" charset="0"/>
              </a:rPr>
              <a:t> (adj): </a:t>
            </a:r>
            <a:r>
              <a:rPr lang="en-US" sz="3200" dirty="0" err="1">
                <a:latin typeface="Calibri" pitchFamily="34" charset="0"/>
              </a:rPr>
              <a:t>đã</a:t>
            </a:r>
            <a:r>
              <a:rPr lang="en-US" sz="3200" dirty="0">
                <a:latin typeface="Calibri" pitchFamily="34" charset="0"/>
              </a:rPr>
              <a:t> </a:t>
            </a:r>
            <a:r>
              <a:rPr lang="en-US" sz="3200" dirty="0" err="1">
                <a:latin typeface="Calibri" pitchFamily="34" charset="0"/>
              </a:rPr>
              <a:t>được</a:t>
            </a:r>
            <a:r>
              <a:rPr lang="en-US" sz="3200" dirty="0">
                <a:latin typeface="Calibri" pitchFamily="34" charset="0"/>
              </a:rPr>
              <a:t> </a:t>
            </a:r>
            <a:r>
              <a:rPr lang="en-US" sz="3200" dirty="0" err="1">
                <a:latin typeface="Calibri" pitchFamily="34" charset="0"/>
              </a:rPr>
              <a:t>hấp</a:t>
            </a:r>
            <a:r>
              <a:rPr lang="en-US" sz="3200" dirty="0">
                <a:latin typeface="Calibri" pitchFamily="34" charset="0"/>
              </a:rPr>
              <a:t>    </a:t>
            </a:r>
          </a:p>
        </p:txBody>
      </p:sp>
      <p:pic>
        <p:nvPicPr>
          <p:cNvPr id="2" name="18240440-365f-11ed-aae3-fb03fc868e80">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6698642" y="911551"/>
            <a:ext cx="487363" cy="487363"/>
          </a:xfrm>
          <a:prstGeom prst="rect">
            <a:avLst/>
          </a:prstGeom>
        </p:spPr>
      </p:pic>
      <p:pic>
        <p:nvPicPr>
          <p:cNvPr id="3" name="dd30c4e0-365e-11ed-84a7-dbd2a1cb60b0">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6754823" y="821296"/>
            <a:ext cx="487363" cy="487363"/>
          </a:xfrm>
          <a:prstGeom prst="rect">
            <a:avLst/>
          </a:prstGeom>
        </p:spPr>
      </p:pic>
      <p:sp>
        <p:nvSpPr>
          <p:cNvPr id="19" name="Rectangle 18">
            <a:extLst>
              <a:ext uri="{FF2B5EF4-FFF2-40B4-BE49-F238E27FC236}">
                <a16:creationId xmlns:a16="http://schemas.microsoft.com/office/drawing/2014/main" id="{E6AAE47D-A319-86AC-CDFD-995408920F65}"/>
              </a:ext>
            </a:extLst>
          </p:cNvPr>
          <p:cNvSpPr/>
          <p:nvPr/>
        </p:nvSpPr>
        <p:spPr>
          <a:xfrm>
            <a:off x="3297427" y="806318"/>
            <a:ext cx="4048125" cy="641350"/>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a:defRPr/>
            </a:pPr>
            <a:r>
              <a:rPr lang="en-US" sz="3600" b="1" i="1" dirty="0">
                <a:solidFill>
                  <a:srgbClr val="0070C0"/>
                </a:solidFill>
                <a:latin typeface="Calibri" pitchFamily="34" charset="0"/>
              </a:rPr>
              <a:t>Listen and repeat. </a:t>
            </a:r>
          </a:p>
        </p:txBody>
      </p:sp>
      <p:sp>
        <p:nvSpPr>
          <p:cNvPr id="4" name="TextBox 3">
            <a:extLst>
              <a:ext uri="{FF2B5EF4-FFF2-40B4-BE49-F238E27FC236}">
                <a16:creationId xmlns:a16="http://schemas.microsoft.com/office/drawing/2014/main" id="{9398591F-CE15-4BD7-9FAE-99F3F93F6935}"/>
              </a:ext>
            </a:extLst>
          </p:cNvPr>
          <p:cNvSpPr txBox="1"/>
          <p:nvPr/>
        </p:nvSpPr>
        <p:spPr>
          <a:xfrm>
            <a:off x="382364" y="2051111"/>
            <a:ext cx="11363325" cy="584775"/>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defRPr/>
            </a:pPr>
            <a:r>
              <a:rPr lang="en-US" sz="3200" dirty="0">
                <a:solidFill>
                  <a:srgbClr val="0070C0"/>
                </a:solidFill>
                <a:latin typeface="Calibri (body)"/>
              </a:rPr>
              <a:t>parade</a:t>
            </a:r>
            <a:r>
              <a:rPr lang="en-US" sz="3200" b="1" dirty="0"/>
              <a:t> </a:t>
            </a:r>
            <a:r>
              <a:rPr lang="en-US" sz="3200" dirty="0">
                <a:solidFill>
                  <a:srgbClr val="FF0000"/>
                </a:solidFill>
                <a:latin typeface="Calibri" pitchFamily="34" charset="0"/>
              </a:rPr>
              <a:t>/</a:t>
            </a:r>
            <a:r>
              <a:rPr lang="en-US" sz="3200" dirty="0" err="1">
                <a:solidFill>
                  <a:srgbClr val="FF0000"/>
                </a:solidFill>
                <a:latin typeface="Calibri" pitchFamily="34" charset="0"/>
              </a:rPr>
              <a:t>pəˈreɪd</a:t>
            </a:r>
            <a:r>
              <a:rPr lang="en-US" sz="3200" dirty="0">
                <a:solidFill>
                  <a:srgbClr val="FF0000"/>
                </a:solidFill>
                <a:latin typeface="Calibri" pitchFamily="34" charset="0"/>
              </a:rPr>
              <a:t>/ </a:t>
            </a:r>
            <a:r>
              <a:rPr lang="en-US" sz="3200" dirty="0">
                <a:solidFill>
                  <a:srgbClr val="0070C0"/>
                </a:solidFill>
                <a:latin typeface="Calibri (body)"/>
              </a:rPr>
              <a:t>(n):</a:t>
            </a:r>
            <a:r>
              <a:rPr lang="en-US" sz="3200" dirty="0"/>
              <a:t> </a:t>
            </a:r>
            <a:r>
              <a:rPr lang="en-US" sz="3200" dirty="0" err="1">
                <a:latin typeface="Calibri" pitchFamily="34" charset="0"/>
              </a:rPr>
              <a:t>cuộc</a:t>
            </a:r>
            <a:r>
              <a:rPr lang="en-US" sz="3200" dirty="0">
                <a:latin typeface="Calibri" pitchFamily="34" charset="0"/>
              </a:rPr>
              <a:t> </a:t>
            </a:r>
            <a:r>
              <a:rPr lang="en-US" sz="3200" dirty="0" err="1">
                <a:latin typeface="Calibri" pitchFamily="34" charset="0"/>
              </a:rPr>
              <a:t>diễu</a:t>
            </a:r>
            <a:r>
              <a:rPr lang="en-US" sz="3200" dirty="0">
                <a:latin typeface="Calibri" pitchFamily="34" charset="0"/>
              </a:rPr>
              <a:t> </a:t>
            </a:r>
            <a:r>
              <a:rPr lang="en-US" sz="3200" dirty="0" err="1">
                <a:latin typeface="Calibri" pitchFamily="34" charset="0"/>
              </a:rPr>
              <a:t>hành</a:t>
            </a:r>
            <a:endParaRPr lang="en-US" sz="3200" dirty="0"/>
          </a:p>
        </p:txBody>
      </p:sp>
    </p:spTree>
    <p:extLst>
      <p:ext uri="{BB962C8B-B14F-4D97-AF65-F5344CB8AC3E}">
        <p14:creationId xmlns:p14="http://schemas.microsoft.com/office/powerpoint/2010/main" val="26143703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heel(1)">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097"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20"/>
                </p:tgtEl>
              </p:cMediaNode>
            </p:audio>
            <p:seq concurrent="1" nextAc="seek">
              <p:cTn id="43" restart="whenNotActive" fill="hold" evtFilter="cancelBubble" nodeType="interactiveSeq">
                <p:stCondLst>
                  <p:cond evt="onClick" delay="0">
                    <p:tgtEl>
                      <p:spTgt spid="13"/>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278" fill="hold"/>
                                        <p:tgtEl>
                                          <p:spTgt spid="20"/>
                                        </p:tgtEl>
                                      </p:cBhvr>
                                    </p:cmd>
                                  </p:childTnLst>
                                </p:cTn>
                              </p:par>
                            </p:childTnLst>
                          </p:cTn>
                        </p:par>
                      </p:childTnLst>
                    </p:cTn>
                  </p:par>
                </p:childTnLst>
              </p:cTn>
              <p:nextCondLst>
                <p:cond evt="onClick" delay="0">
                  <p:tgtEl>
                    <p:spTgt spid="13"/>
                  </p:tgtEl>
                </p:cond>
              </p:nextCondLst>
            </p:seq>
            <p:audio>
              <p:cMediaNode vol="80000">
                <p:cTn id="48" fill="hold" display="0">
                  <p:stCondLst>
                    <p:cond delay="indefinite"/>
                  </p:stCondLst>
                  <p:endCondLst>
                    <p:cond evt="onStopAudio" delay="0">
                      <p:tgtEl>
                        <p:sldTgt/>
                      </p:tgtEl>
                    </p:cond>
                  </p:endCondLst>
                </p:cTn>
                <p:tgtEl>
                  <p:spTgt spid="21"/>
                </p:tgtEl>
              </p:cMediaNode>
            </p:audio>
            <p:audio>
              <p:cMediaNode vol="80000">
                <p:cTn id="49" fill="hold" display="0">
                  <p:stCondLst>
                    <p:cond delay="indefinite"/>
                  </p:stCondLst>
                  <p:endCondLst>
                    <p:cond evt="onStopAudio" delay="0">
                      <p:tgtEl>
                        <p:sldTgt/>
                      </p:tgtEl>
                    </p:cond>
                  </p:endCondLst>
                </p:cTn>
                <p:tgtEl>
                  <p:spTgt spid="22"/>
                </p:tgtEl>
              </p:cMediaNode>
            </p:audio>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485" fill="hold"/>
                                        <p:tgtEl>
                                          <p:spTgt spid="22"/>
                                        </p:tgtEl>
                                      </p:cBhvr>
                                    </p:cmd>
                                  </p:childTnLst>
                                </p:cTn>
                              </p:par>
                            </p:childTnLst>
                          </p:cTn>
                        </p:par>
                      </p:childTnLst>
                    </p:cTn>
                  </p:par>
                </p:childTnLst>
              </p:cTn>
              <p:nextCondLst>
                <p:cond evt="onClick" delay="0">
                  <p:tgtEl>
                    <p:spTgt spid="16"/>
                  </p:tgtEl>
                </p:cond>
              </p:nextCondLst>
            </p:seq>
            <p:audio>
              <p:cMediaNode vol="80000">
                <p:cTn id="55" fill="hold" display="0">
                  <p:stCondLst>
                    <p:cond delay="indefinite"/>
                  </p:stCondLst>
                  <p:endCondLst>
                    <p:cond evt="onStopAudio" delay="0">
                      <p:tgtEl>
                        <p:sldTgt/>
                      </p:tgtEl>
                    </p:cond>
                  </p:endCondLst>
                </p:cTn>
                <p:tgtEl>
                  <p:spTgt spid="23"/>
                </p:tgtEl>
              </p:cMediaNode>
            </p:audio>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173" fill="hold"/>
                                        <p:tgtEl>
                                          <p:spTgt spid="23"/>
                                        </p:tgtEl>
                                      </p:cBhvr>
                                    </p:cmd>
                                  </p:childTnLst>
                                </p:cTn>
                              </p:par>
                            </p:childTnLst>
                          </p:cTn>
                        </p:par>
                      </p:childTnLst>
                    </p:cTn>
                  </p:par>
                </p:childTnLst>
              </p:cTn>
              <p:nextCondLst>
                <p:cond evt="onClick" delay="0">
                  <p:tgtEl>
                    <p:spTgt spid="15"/>
                  </p:tgtEl>
                </p:cond>
              </p:nextCondLst>
            </p:seq>
            <p:audio>
              <p:cMediaNode vol="80000">
                <p:cTn id="61" fill="hold" display="0">
                  <p:stCondLst>
                    <p:cond delay="indefinite"/>
                  </p:stCondLst>
                  <p:endCondLst>
                    <p:cond evt="onStopAudio" delay="0">
                      <p:tgtEl>
                        <p:sldTgt/>
                      </p:tgtEl>
                    </p:cond>
                  </p:endCondLst>
                </p:cTn>
                <p:tgtEl>
                  <p:spTgt spid="24"/>
                </p:tgtEl>
              </p:cMediaNode>
            </p:audio>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1120" fill="hold"/>
                                        <p:tgtEl>
                                          <p:spTgt spid="24"/>
                                        </p:tgtEl>
                                      </p:cBhvr>
                                    </p:cmd>
                                  </p:childTnLst>
                                </p:cTn>
                              </p:par>
                            </p:childTnLst>
                          </p:cTn>
                        </p:par>
                      </p:childTnLst>
                    </p:cTn>
                  </p:par>
                </p:childTnLst>
              </p:cTn>
              <p:nextCondLst>
                <p:cond evt="onClick" delay="0">
                  <p:tgtEl>
                    <p:spTgt spid="12"/>
                  </p:tgtEl>
                </p:cond>
              </p:nextCondLst>
            </p:seq>
            <p:audio>
              <p:cMediaNode vol="80000">
                <p:cTn id="67" fill="hold" display="0">
                  <p:stCondLst>
                    <p:cond delay="indefinite"/>
                  </p:stCondLst>
                  <p:endCondLst>
                    <p:cond evt="onStopAudio" delay="0">
                      <p:tgtEl>
                        <p:sldTgt/>
                      </p:tgtEl>
                    </p:cond>
                  </p:endCondLst>
                </p:cTn>
                <p:tgtEl>
                  <p:spTgt spid="2"/>
                </p:tgtEl>
              </p:cMediaNode>
            </p:audio>
            <p:audio>
              <p:cMediaNode vol="80000">
                <p:cTn id="68" fill="hold" display="0">
                  <p:stCondLst>
                    <p:cond delay="indefinite"/>
                  </p:stCondLst>
                  <p:endCondLst>
                    <p:cond evt="onStopAudio" delay="0">
                      <p:tgtEl>
                        <p:sldTgt/>
                      </p:tgtEl>
                    </p:cond>
                  </p:endCondLst>
                </p:cTn>
                <p:tgtEl>
                  <p:spTgt spid="3"/>
                </p:tgtEl>
              </p:cMediaNode>
            </p:audio>
            <p:seq concurrent="1" nextAc="seek">
              <p:cTn id="69" restart="whenNotActive" fill="hold" evtFilter="cancelBubble" nodeType="interactiveSeq">
                <p:stCondLst>
                  <p:cond evt="onClick" delay="0">
                    <p:tgtEl>
                      <p:spTgt spid="18"/>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744" fill="hold"/>
                                        <p:tgtEl>
                                          <p:spTgt spid="2"/>
                                        </p:tgtEl>
                                      </p:cBhvr>
                                    </p:cmd>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744" fill="hold"/>
                                        <p:tgtEl>
                                          <p:spTgt spid="3"/>
                                        </p:tgtEl>
                                      </p:cBhvr>
                                    </p:cmd>
                                  </p:childTnLst>
                                </p:cTn>
                              </p:par>
                            </p:childTnLst>
                          </p:cTn>
                        </p:par>
                      </p:childTnLst>
                    </p:cTn>
                  </p:par>
                </p:childTnLst>
              </p:cTn>
              <p:nextCondLst>
                <p:cond evt="onClick" delay="0">
                  <p:tgtEl>
                    <p:spTgt spid="17"/>
                  </p:tgtEl>
                </p:cond>
              </p:nextCondLst>
            </p:seq>
          </p:childTnLst>
        </p:cTn>
      </p:par>
    </p:tnLst>
    <p:bldLst>
      <p:bldP spid="12" grpId="0" animBg="1"/>
      <p:bldP spid="13" grpId="0" animBg="1"/>
      <p:bldP spid="15" grpId="0" animBg="1"/>
      <p:bldP spid="16" grpId="0" animBg="1"/>
      <p:bldP spid="17" grpId="0" animBg="1"/>
      <p:bldP spid="18" grpId="0" animBg="1"/>
      <p:bldP spid="4"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731</TotalTime>
  <Words>957</Words>
  <Application>Microsoft Office PowerPoint</Application>
  <PresentationFormat>Widescreen</PresentationFormat>
  <Paragraphs>130</Paragraphs>
  <Slides>25</Slides>
  <Notes>3</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(body)</vt:lpstr>
      <vt:lpstr>Calibri Light</vt:lpstr>
      <vt:lpstr>Symbol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Le</dc:creator>
  <cp:lastModifiedBy>Hien Kim</cp:lastModifiedBy>
  <cp:revision>100</cp:revision>
  <dcterms:created xsi:type="dcterms:W3CDTF">2021-09-24T06:18:33Z</dcterms:created>
  <dcterms:modified xsi:type="dcterms:W3CDTF">2023-08-02T16:38:45Z</dcterms:modified>
</cp:coreProperties>
</file>