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  <p:sldMasterId id="2147483658" r:id="rId5"/>
  </p:sldMasterIdLst>
  <p:notesMasterIdLst>
    <p:notesMasterId r:id="rId44"/>
  </p:notesMasterIdLst>
  <p:sldIdLst>
    <p:sldId id="256" r:id="rId6"/>
    <p:sldId id="257" r:id="rId7"/>
    <p:sldId id="258" r:id="rId8"/>
    <p:sldId id="264" r:id="rId9"/>
    <p:sldId id="265" r:id="rId10"/>
    <p:sldId id="266" r:id="rId11"/>
    <p:sldId id="283" r:id="rId12"/>
    <p:sldId id="284" r:id="rId13"/>
    <p:sldId id="267" r:id="rId14"/>
    <p:sldId id="294" r:id="rId15"/>
    <p:sldId id="268" r:id="rId16"/>
    <p:sldId id="295" r:id="rId17"/>
    <p:sldId id="269" r:id="rId18"/>
    <p:sldId id="285" r:id="rId19"/>
    <p:sldId id="296" r:id="rId20"/>
    <p:sldId id="270" r:id="rId21"/>
    <p:sldId id="316" r:id="rId22"/>
    <p:sldId id="315" r:id="rId23"/>
    <p:sldId id="297" r:id="rId24"/>
    <p:sldId id="298" r:id="rId25"/>
    <p:sldId id="299" r:id="rId26"/>
    <p:sldId id="300" r:id="rId27"/>
    <p:sldId id="301" r:id="rId28"/>
    <p:sldId id="302" r:id="rId29"/>
    <p:sldId id="303" r:id="rId30"/>
    <p:sldId id="304" r:id="rId31"/>
    <p:sldId id="305" r:id="rId32"/>
    <p:sldId id="306" r:id="rId33"/>
    <p:sldId id="307" r:id="rId34"/>
    <p:sldId id="308" r:id="rId35"/>
    <p:sldId id="309" r:id="rId36"/>
    <p:sldId id="310" r:id="rId37"/>
    <p:sldId id="311" r:id="rId38"/>
    <p:sldId id="312" r:id="rId39"/>
    <p:sldId id="313" r:id="rId40"/>
    <p:sldId id="314" r:id="rId41"/>
    <p:sldId id="279" r:id="rId42"/>
    <p:sldId id="263" r:id="rId43"/>
  </p:sldIdLst>
  <p:sldSz cx="12192000" cy="6858000"/>
  <p:notesSz cx="6858000" cy="9144000"/>
  <p:custDataLst>
    <p:tags r:id="rId45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FF33CC"/>
    <a:srgbClr val="1F4E79"/>
    <a:srgbClr val="15142A"/>
    <a:srgbClr val="FAED3B"/>
    <a:srgbClr val="70AD47"/>
    <a:srgbClr val="A7FDFF"/>
    <a:srgbClr val="3CDFE6"/>
    <a:srgbClr val="0C0D0E"/>
    <a:srgbClr val="C55A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0156" autoAdjust="0"/>
    <p:restoredTop sz="84954" autoAdjust="0"/>
  </p:normalViewPr>
  <p:slideViewPr>
    <p:cSldViewPr snapToGrid="0">
      <p:cViewPr varScale="1">
        <p:scale>
          <a:sx n="86" d="100"/>
          <a:sy n="86" d="100"/>
        </p:scale>
        <p:origin x="520" y="6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viewProps" Target="viewProp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41" Type="http://schemas.openxmlformats.org/officeDocument/2006/relationships/slide" Target="slides/slide36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tags" Target="tags/tag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theme" Target="theme/theme1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B0E6-B9BF-4E2D-AE08-8C7EBB196A2E}" type="datetimeFigureOut">
              <a:rPr lang="en-US" smtClean="0"/>
              <a:t>8/21/2021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53816F-A1CF-4485-B308-1B9F14B36E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8391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00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37342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01594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0856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11981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995493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402492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04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xem bài giảng, vui lòng ấn biểu tượng [PLAY].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chuyển slide, vui lòng ấn nút [TẾP THEO].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Để tải file nguồn bài giảng,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file trình chiếu powerPoint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quý thầy cô chọn vào mục [Tài nguyên</a:t>
            </a:r>
            <a:r>
              <a:rPr lang="en-US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/…/ Tệp/Tải xuống</a:t>
            </a:r>
            <a:r>
              <a:rPr lang="vi-VN" sz="1800" kern="120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].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8587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2913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0110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0303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233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5288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703664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53816F-A1CF-4485-B308-1B9F14B36EAD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4587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80C5E7-B1A1-4648-89D2-17B0F1E7F5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D140298-3E00-4E73-B947-697E692828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BB99EB-0E86-4FEA-A9C4-501D4E755A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31F536-58DF-4935-AE3B-7A08C03124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995127-BE30-42B7-9BE5-B83CC6A2E6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97518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796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13484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2498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8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3604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9298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2625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1211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262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9927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AAE108-9C7F-4CDC-AD71-B576580A19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103746-779A-435F-995A-5BF82C86C2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84E866-B322-455F-AC32-8C164B8CD9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0D61E0-F80F-48E7-A817-F1CECBEE9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F34AFC-4299-43F1-A312-79EF0102C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274621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3402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E1D3E-E4B6-4EAA-BFB4-25A0557A6C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7E0856-45A8-4EAD-A9D6-8A993968A1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EEBE1-2BAF-4C94-8403-6E8454F9BC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358F46-E931-4D79-94A5-037AFD073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130D95-EF5F-4A0A-93BD-73AEE2C2FF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12567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ABEC0-6253-4360-B586-B9D20933DE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46E20B-8661-4C60-84FB-4892E8B4860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32BE45-79E4-479B-BD2F-46CCB0BEE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89105E-DF25-4F38-BDE2-9B00C2C44F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1D9C4A8-7467-4BAD-98A2-0B63CAC19B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C5C5C0-08E4-4F7B-9E80-8925539D22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4073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7FF641-A5CC-4263-A394-2112D623A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4D6865-C632-473C-AEC8-8D3F71562B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9FDBD19-4D33-4F6A-9938-6A04B3888E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97E46-CE4D-480E-A997-2B53B2DF55B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B8B7E36-823F-4FD4-B826-E450A124800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DBB3B14-C886-4F84-9FD5-11C8320E1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F9AF591-4BBF-4BF2-9EF7-F8B114DFA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2B1A04-B244-4AE3-8997-9B075B105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4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5408F1-BB29-4C6F-91C9-653A730BEC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54FEF9-8D09-4091-BE99-B6264EBD34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B5F49AA-83D5-4063-9CDE-AA7763048B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A2B27C-3C99-4208-B425-775413C536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4035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42A62B2-A6D1-4A6F-8B20-80606F4785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02E4958-7A46-4331-B2D8-2C31D8FCBD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C8548B-339B-46B2-BF01-1EE3DDC72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4661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EF408F-8083-4F07-9628-074C7AFE41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477E0-A333-439D-A531-30B39A81346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D59501-D187-414C-AACE-F838720036C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235F890-BB8A-49E1-880A-924FD6FE40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1CA38FE-429A-41E7-942D-ECCE639D3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01D9BC-0038-4041-AE2C-657BF99D41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56133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56CFD-7F35-482C-A50F-B3D43ACB0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FD7F3EF-0FE9-46C4-A116-5DA6E26B0D5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10B4041-0F17-42D8-AF16-AB099A39F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BAF67FF-F8F1-4B22-A471-9317ED3A25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3D6993-98F8-4234-B24A-02D4DB41C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2A34037-0E7D-4379-ACA0-98611B2F76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91979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45B175-C851-453B-B2A0-9A5CFCADC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5F4A2-0E4F-4E49-A0BF-BEEC722033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28AA27-3F13-4BFD-B949-21CF319108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33F5E9-5DAC-4C4A-9DF5-C2B87276BCC8}" type="datetimeFigureOut">
              <a:rPr lang="en-US" smtClean="0"/>
              <a:t>8/21/2021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E99A2-0FED-42D4-9FBD-08CC1C3F81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2468D4-5440-4CE2-BAB3-61D83F628C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EC5C30-0B3A-4B13-ADDD-7C63C8AA921B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 descr="Logo, company name&#10;&#10;Description automatically generated">
            <a:extLst>
              <a:ext uri="{FF2B5EF4-FFF2-40B4-BE49-F238E27FC236}">
                <a16:creationId xmlns:a16="http://schemas.microsoft.com/office/drawing/2014/main" id="{C617D0E3-7879-4E51-9843-14E11D752E40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9411307" y="5438588"/>
            <a:ext cx="2086303" cy="1656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0394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4CB808CD-800C-48F1-9681-F7549FA7428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8/21/2021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CBB38028-64D6-48E5-A6F0-9A24848619D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3020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3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24.xml"/><Relationship Id="rId4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1.xml"/><Relationship Id="rId4" Type="http://schemas.openxmlformats.org/officeDocument/2006/relationships/image" Target="../media/image2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1.xml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27.xml"/><Relationship Id="rId5" Type="http://schemas.openxmlformats.org/officeDocument/2006/relationships/slide" Target="slide26.xml"/><Relationship Id="rId4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slide" Target="slide24.xml"/><Relationship Id="rId5" Type="http://schemas.openxmlformats.org/officeDocument/2006/relationships/slide" Target="slide5.xml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0.xml"/><Relationship Id="rId5" Type="http://schemas.openxmlformats.org/officeDocument/2006/relationships/slide" Target="slide28.xml"/><Relationship Id="rId4" Type="http://schemas.openxmlformats.org/officeDocument/2006/relationships/slide" Target="slide2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27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2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slide" Target="slide33.xml"/><Relationship Id="rId5" Type="http://schemas.openxmlformats.org/officeDocument/2006/relationships/slide" Target="slide32.xml"/><Relationship Id="rId4" Type="http://schemas.openxmlformats.org/officeDocument/2006/relationships/slide" Target="slide3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0.xml"/><Relationship Id="rId4" Type="http://schemas.openxmlformats.org/officeDocument/2006/relationships/image" Target="../media/image22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0.xml"/><Relationship Id="rId4" Type="http://schemas.openxmlformats.org/officeDocument/2006/relationships/image" Target="../media/image2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" Target="slide35.xml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1.xml"/><Relationship Id="rId5" Type="http://schemas.openxmlformats.org/officeDocument/2006/relationships/slide" Target="slide36.xml"/><Relationship Id="rId4" Type="http://schemas.openxmlformats.org/officeDocument/2006/relationships/slide" Target="slide3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slide" Target="slide33.xml"/><Relationship Id="rId4" Type="http://schemas.openxmlformats.org/officeDocument/2006/relationships/image" Target="../media/image22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slide" Target="slide33.xml"/><Relationship Id="rId4" Type="http://schemas.openxmlformats.org/officeDocument/2006/relationships/image" Target="../media/image2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5" Type="http://schemas.openxmlformats.org/officeDocument/2006/relationships/slide" Target="slide37.xml"/><Relationship Id="rId4" Type="http://schemas.openxmlformats.org/officeDocument/2006/relationships/image" Target="../media/image2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svg"/><Relationship Id="rId5" Type="http://schemas.openxmlformats.org/officeDocument/2006/relationships/image" Target="../media/image4.png"/><Relationship Id="rId4" Type="http://schemas.openxmlformats.org/officeDocument/2006/relationships/image" Target="../media/image3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3.sv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2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628" y="2323835"/>
            <a:ext cx="11952372" cy="1994074"/>
          </a:xfrm>
        </p:spPr>
        <p:txBody>
          <a:bodyPr>
            <a:noAutofit/>
          </a:bodyPr>
          <a:lstStyle/>
          <a:p>
            <a:br>
              <a:rPr lang="en-US" sz="5000" b="1" dirty="0">
                <a:solidFill>
                  <a:schemeClr val="accent4">
                    <a:lumMod val="60000"/>
                    <a:lumOff val="4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 CHUNG VÀ BỘI CHUNG </a:t>
            </a:r>
            <a:b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5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 NHẤT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4747910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1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634327" y="3883012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  <p:sp>
        <p:nvSpPr>
          <p:cNvPr id="12" name="Subtitle 2">
            <a:extLst>
              <a:ext uri="{FF2B5EF4-FFF2-40B4-BE49-F238E27FC236}">
                <a16:creationId xmlns:a16="http://schemas.microsoft.com/office/drawing/2014/main" id="{CF2EB805-B981-47B9-9661-CF05DB551677}"/>
              </a:ext>
            </a:extLst>
          </p:cNvPr>
          <p:cNvSpPr txBox="1">
            <a:spLocks/>
          </p:cNvSpPr>
          <p:nvPr/>
        </p:nvSpPr>
        <p:spPr>
          <a:xfrm>
            <a:off x="262360" y="160893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    PHÒNG GD&amp;ĐT………..</a:t>
            </a:r>
          </a:p>
          <a:p>
            <a:pPr algn="l"/>
            <a:r>
              <a:rPr lang="en-US" sz="2800" dirty="0">
                <a:solidFill>
                  <a:schemeClr val="bg1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TRƯỜNG THCS ………….……</a:t>
            </a:r>
          </a:p>
        </p:txBody>
      </p:sp>
      <p:sp>
        <p:nvSpPr>
          <p:cNvPr id="14" name="!!1">
            <a:extLst>
              <a:ext uri="{FF2B5EF4-FFF2-40B4-BE49-F238E27FC236}">
                <a16:creationId xmlns:a16="http://schemas.microsoft.com/office/drawing/2014/main" id="{0E246211-C9C9-4B3E-9DDF-914AB989AE93}"/>
              </a:ext>
            </a:extLst>
          </p:cNvPr>
          <p:cNvSpPr txBox="1"/>
          <p:nvPr/>
        </p:nvSpPr>
        <p:spPr>
          <a:xfrm>
            <a:off x="5011653" y="1908068"/>
            <a:ext cx="6762750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800" b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13</a:t>
            </a:r>
            <a:endParaRPr lang="en-US" sz="4800" dirty="0">
              <a:solidFill>
                <a:srgbClr val="FFFF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6397050"/>
      </p:ext>
    </p:ext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435462" y="987452"/>
            <a:ext cx="9936181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a,b,c</a:t>
            </a:r>
            <a:r>
              <a:rPr lang="en-US" sz="3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BC(3,4,6) = {0;12;24;36;…}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     BCNN(3,4,6) = 12.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270026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2091068" y="905255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641727" y="1388492"/>
            <a:ext cx="10003168" cy="53245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BCNN(8,12).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BCNN(8,12). 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7382215"/>
              </p:ext>
            </p:extLst>
          </p:nvPr>
        </p:nvGraphicFramePr>
        <p:xfrm>
          <a:off x="802012" y="2043064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4034" y="9974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916201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EB32F49-3D44-4F28-BF72-F7004207C04D}"/>
              </a:ext>
            </a:extLst>
          </p:cNvPr>
          <p:cNvSpPr txBox="1"/>
          <p:nvPr/>
        </p:nvSpPr>
        <p:spPr>
          <a:xfrm>
            <a:off x="1115708" y="889841"/>
            <a:ext cx="413492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2: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50827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1" y="3978207"/>
            <a:ext cx="10003168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 BC(8,12)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24, 48, 72.</a:t>
            </a:r>
          </a:p>
          <a:p>
            <a:pPr marL="514350" indent="-514350">
              <a:buAutoNum type="alphaLcParenR"/>
            </a:pP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BCNN(8,12) = 24.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24 : 24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48 : 24 = 2.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72 : 24 = 3.</a:t>
            </a:r>
          </a:p>
        </p:txBody>
      </p:sp>
      <p:graphicFrame>
        <p:nvGraphicFramePr>
          <p:cNvPr id="17" name="Table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7342303"/>
              </p:ext>
            </p:extLst>
          </p:nvPr>
        </p:nvGraphicFramePr>
        <p:xfrm>
          <a:off x="934623" y="1683365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2" name="TextBox 11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220413" y="106213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36092270"/>
              </p:ext>
            </p:extLst>
          </p:nvPr>
        </p:nvGraphicFramePr>
        <p:xfrm>
          <a:off x="932542" y="1677691"/>
          <a:ext cx="10498511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6204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6274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140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5088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8509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38197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3025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37041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832332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90792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8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12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60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72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96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" name="Oval 1"/>
          <p:cNvSpPr/>
          <p:nvPr/>
        </p:nvSpPr>
        <p:spPr>
          <a:xfrm rot="1877657">
            <a:off x="4980491" y="1523523"/>
            <a:ext cx="908253" cy="2233115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8442" y="5086466"/>
            <a:ext cx="2423795" cy="1600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74760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2" grpId="0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1806878"/>
            <a:ext cx="8676942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883000" y="211410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975019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31" y="1230953"/>
            <a:ext cx="2294782" cy="2310942"/>
          </a:xfrm>
          <a:prstGeom prst="rect">
            <a:avLst/>
          </a:prstGeom>
        </p:spPr>
      </p:pic>
      <p:sp>
        <p:nvSpPr>
          <p:cNvPr id="15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35296" y="4135228"/>
            <a:ext cx="8676942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lấy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0, 1, 2,...</a:t>
            </a:r>
          </a:p>
        </p:txBody>
      </p:sp>
      <p:sp>
        <p:nvSpPr>
          <p:cNvPr id="1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64180" y="3294665"/>
            <a:ext cx="8676942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nhớ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534863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3" grpId="0"/>
      <p:bldP spid="15" grpId="0"/>
      <p:bldP spid="1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5472" y="1054696"/>
            <a:ext cx="176041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4063650"/>
            <a:ext cx="825804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30, 60, 90.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0331" y="1771846"/>
            <a:ext cx="849856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9324" y="3078028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32141" y="2452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8529" y="2724730"/>
            <a:ext cx="2467762" cy="2009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8343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7" grpId="0"/>
      <p:bldP spid="11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!!4">
            <a:extLst>
              <a:ext uri="{FF2B5EF4-FFF2-40B4-BE49-F238E27FC236}">
                <a16:creationId xmlns:a16="http://schemas.microsoft.com/office/drawing/2014/main" id="{8F343863-9DC9-48EE-8845-A5B504C915DF}"/>
              </a:ext>
            </a:extLst>
          </p:cNvPr>
          <p:cNvSpPr/>
          <p:nvPr/>
        </p:nvSpPr>
        <p:spPr>
          <a:xfrm rot="5400000">
            <a:off x="8507246" y="3094677"/>
            <a:ext cx="6643540" cy="653685"/>
          </a:xfrm>
          <a:prstGeom prst="roundRect">
            <a:avLst/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HÌNH THÀNH KIẾN THỨC</a:t>
            </a:r>
            <a:endParaRPr lang="en-US" sz="2400">
              <a:solidFill>
                <a:srgbClr val="FFFF00"/>
              </a:solidFill>
            </a:endParaRPr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97E81228-EC61-4337-8FCD-FEE6A5684E7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0599" y="1063651"/>
            <a:ext cx="2678938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A5159DB8-36C5-4BDC-AA0F-1A4AB3045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6141" y="1158359"/>
            <a:ext cx="23756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dirty="0"/>
              <a:t> </a:t>
            </a:r>
          </a:p>
        </p:txBody>
      </p:sp>
      <p:sp>
        <p:nvSpPr>
          <p:cNvPr id="2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4155090"/>
            <a:ext cx="8350958" cy="2185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đều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300, 600, 900.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974" y="1778451"/>
            <a:ext cx="8188397" cy="1661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300.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3421519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93523" y="26020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232571" y="3057091"/>
            <a:ext cx="2077981" cy="2077981"/>
          </a:xfrm>
          <a:prstGeom prst="rect">
            <a:avLst/>
          </a:prstGeom>
        </p:spPr>
      </p:pic>
      <p:pic>
        <p:nvPicPr>
          <p:cNvPr id="15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65176" y="3607463"/>
            <a:ext cx="1221150" cy="1221150"/>
          </a:xfrm>
          <a:prstGeom prst="rect">
            <a:avLst/>
          </a:prstGeom>
        </p:spPr>
      </p:pic>
      <p:pic>
        <p:nvPicPr>
          <p:cNvPr id="16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8311222">
            <a:off x="214790" y="2056929"/>
            <a:ext cx="1574403" cy="1574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0156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240" y="493723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5146" y="1328406"/>
            <a:ext cx="10739120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chuẩn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chuyến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3519037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8800" y="185946"/>
            <a:ext cx="3643946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6080" y="1742376"/>
            <a:ext cx="11805920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6">
                <a:extLst>
                  <a:ext uri="{FF2B5EF4-FFF2-40B4-BE49-F238E27FC236}">
                    <a16:creationId xmlns:a16="http://schemas.microsoft.com/office/drawing/2014/main" id="{04D47F80-AD84-4BC4-B02E-F977E4577B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vert="horz" wrap="square" lIns="91440" tIns="45720" rIns="91440" bIns="45720" numCol="1" anchor="ctr" anchorCtr="0" compatLnSpc="1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B(6) = {0;6;12;18;24;30;…}</a:t>
                </a:r>
              </a:p>
              <a:p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phải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bội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	B(8) = {0;8;16;24;32…}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Vì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như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nhau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nên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BCNN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của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6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và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8.</a:t>
                </a:r>
              </a:p>
              <a:p>
                <a:r>
                  <a:rPr lang="en-US" sz="3400" b="1" dirty="0">
                    <a:solidFill>
                      <a:srgbClr val="0070C0"/>
                    </a:solidFill>
                    <a:ea typeface="Cambria Math" panose="02040503050406030204" pitchFamily="18" charset="0"/>
                    <a:cs typeface="Arial" panose="020B0604020202020204" pitchFamily="34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US" sz="3400" b="1" i="1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Arial" panose="020B0604020202020204" pitchFamily="34" charset="0"/>
                      </a:rPr>
                      <m:t>⇒</m:t>
                    </m:r>
                  </m:oMath>
                </a14:m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BCNN(6,8) = 24.</a:t>
                </a: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cốc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cần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6 = 4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ea typeface="Tahoma"/>
                  <a:cs typeface="Arial" panose="020B0604020202020204" pitchFamily="34" charset="0"/>
                </a:endParaRPr>
              </a:p>
              <a:p>
                <a:pPr algn="just"/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Số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bóng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bàn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ít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nhất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mua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được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là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 24 : 8 = 3 </a:t>
                </a:r>
                <a:r>
                  <a:rPr lang="en-US" sz="3400" b="1" dirty="0" err="1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hộp</a:t>
                </a:r>
                <a:r>
                  <a:rPr lang="en-US" sz="3400" b="1" dirty="0">
                    <a:solidFill>
                      <a:srgbClr val="0070C0"/>
                    </a:solidFill>
                    <a:latin typeface="Arial" panose="020B0604020202020204" pitchFamily="34" charset="0"/>
                    <a:ea typeface="Tahoma"/>
                    <a:cs typeface="Arial" panose="020B0604020202020204" pitchFamily="34" charset="0"/>
                  </a:rPr>
                  <a:t>.</a:t>
                </a:r>
                <a:endParaRPr lang="en-US" sz="3400" b="1" dirty="0">
                  <a:solidFill>
                    <a:srgbClr val="0070C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6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4D47F80-AD84-4BC4-B02E-F977E4577B6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 bwMode="auto">
              <a:xfrm>
                <a:off x="386080" y="1260364"/>
                <a:ext cx="11948160" cy="4801314"/>
              </a:xfrm>
              <a:prstGeom prst="rect">
                <a:avLst/>
              </a:prstGeom>
              <a:blipFill rotWithShape="0">
                <a:blip r:embed="rId3"/>
                <a:stretch>
                  <a:fillRect l="-1429" t="-1398" b="-4066"/>
                </a:stretch>
              </a:blipFill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6299" y="64481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26367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828427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15409" y="1723816"/>
            <a:ext cx="9525504" cy="42780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ước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hay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BCNN(7,8). So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8.</a:t>
            </a:r>
          </a:p>
        </p:txBody>
      </p:sp>
      <p:pic>
        <p:nvPicPr>
          <p:cNvPr id="8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94" y="1723816"/>
            <a:ext cx="2222255" cy="1873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508426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36141" y="54868"/>
            <a:ext cx="5717294" cy="493723"/>
          </a:xfrm>
          <a:prstGeom prst="roundRect">
            <a:avLst/>
          </a:prstGeom>
          <a:solidFill>
            <a:srgbClr val="1F4E7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LUYỆN TẬP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709838"/>
            <a:ext cx="532389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(SGK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57)</a:t>
            </a:r>
          </a:p>
        </p:txBody>
      </p:sp>
      <p:sp>
        <p:nvSpPr>
          <p:cNvPr id="10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1926205"/>
            <a:ext cx="9675587" cy="32316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Ư(7) = {1;7}; Ư(8) = {1;8}.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ƯCLN(7,8) = 1.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BCNN(7,8) = 56.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BCNN(7,8) = 7.8.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42968" y="1325391"/>
            <a:ext cx="1010213" cy="6155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200" y="837769"/>
            <a:ext cx="2161649" cy="2176872"/>
          </a:xfrm>
          <a:prstGeom prst="rect">
            <a:avLst/>
          </a:prstGeom>
        </p:spPr>
      </p:pic>
      <p:sp>
        <p:nvSpPr>
          <p:cNvPr id="8" name="Rectangle 6">
            <a:extLst>
              <a:ext uri="{FF2B5EF4-FFF2-40B4-BE49-F238E27FC236}">
                <a16:creationId xmlns:a16="http://schemas.microsoft.com/office/drawing/2014/main" id="{04D47F80-AD84-4BC4-B02E-F977E4577B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6849" y="5189286"/>
            <a:ext cx="9449871" cy="113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BCNN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Striped Right Arrow 2"/>
          <p:cNvSpPr/>
          <p:nvPr/>
        </p:nvSpPr>
        <p:spPr>
          <a:xfrm>
            <a:off x="965200" y="5317522"/>
            <a:ext cx="1330960" cy="882299"/>
          </a:xfrm>
          <a:prstGeom prst="stripedRight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1947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2" grpId="0"/>
      <p:bldP spid="8" grpId="0"/>
      <p:bldP spid="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F0B9D66F-5601-40B8-86B8-4B94AB7C2B0B}"/>
              </a:ext>
            </a:extLst>
          </p:cNvPr>
          <p:cNvSpPr/>
          <p:nvPr/>
        </p:nvSpPr>
        <p:spPr>
          <a:xfrm>
            <a:off x="83518" y="49875"/>
            <a:ext cx="4189224" cy="653685"/>
          </a:xfrm>
          <a:prstGeom prst="roundRect">
            <a:avLst/>
          </a:prstGeom>
          <a:solidFill>
            <a:srgbClr val="FFD3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B41947A2-8C4E-460E-A29C-30BD4B5DB041}"/>
              </a:ext>
            </a:extLst>
          </p:cNvPr>
          <p:cNvGrpSpPr/>
          <p:nvPr/>
        </p:nvGrpSpPr>
        <p:grpSpPr>
          <a:xfrm rot="19823548">
            <a:off x="10380265" y="-1758946"/>
            <a:ext cx="3136324" cy="8030311"/>
            <a:chOff x="9055676" y="0"/>
            <a:chExt cx="3136324" cy="6858000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EA5BD8AB-C5E3-48B8-8244-650D432A9D70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FA2DC627-8030-44BB-AF58-DA2E1D7FE52E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C7E7C356-12CC-418B-92DE-C3D776E2F383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E126EC2-82B8-4C28-8457-E91069573314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3612BE79-8E59-4846-9676-1838738481B9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5" name="!!1">
            <a:extLst>
              <a:ext uri="{FF2B5EF4-FFF2-40B4-BE49-F238E27FC236}">
                <a16:creationId xmlns:a16="http://schemas.microsoft.com/office/drawing/2014/main" id="{4D3CFCA8-27ED-41FB-92A9-BA8CC0500364}"/>
              </a:ext>
            </a:extLst>
          </p:cNvPr>
          <p:cNvSpPr txBox="1"/>
          <p:nvPr/>
        </p:nvSpPr>
        <p:spPr>
          <a:xfrm>
            <a:off x="244204" y="107270"/>
            <a:ext cx="402853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solidFill>
                  <a:srgbClr val="C55A1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MỞ ĐẦU</a:t>
            </a:r>
            <a:endParaRPr lang="en-US" sz="2800" dirty="0">
              <a:solidFill>
                <a:srgbClr val="C55A1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616380" y="4767467"/>
            <a:ext cx="798725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pic>
        <p:nvPicPr>
          <p:cNvPr id="21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864" y="4236918"/>
            <a:ext cx="1896036" cy="2284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220" y="2339978"/>
            <a:ext cx="2143125" cy="2143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75271" y="2595255"/>
            <a:ext cx="1902293" cy="195382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18693" y="673908"/>
            <a:ext cx="2336441" cy="2315991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193651" y="723105"/>
            <a:ext cx="3239159" cy="1587639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bóng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Cloud Callout 15"/>
          <p:cNvSpPr/>
          <p:nvPr/>
        </p:nvSpPr>
        <p:spPr>
          <a:xfrm>
            <a:off x="7087135" y="782320"/>
            <a:ext cx="2829587" cy="1538113"/>
          </a:xfrm>
          <a:prstGeom prst="cloudCallou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hộp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cái</a:t>
            </a:r>
            <a:r>
              <a:rPr lang="en-US" sz="28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cốc</a:t>
            </a:r>
            <a:endParaRPr lang="en-US" sz="28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04991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1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intro">
            <a:hlinkClick r:id="" action="ppaction://media"/>
            <a:extLst>
              <a:ext uri="{FF2B5EF4-FFF2-40B4-BE49-F238E27FC236}">
                <a16:creationId xmlns:a16="http://schemas.microsoft.com/office/drawing/2014/main" id="{A1A60AED-47BC-465D-9B27-363E045119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274162E-DB9A-4775-B720-607E7A77E262}"/>
              </a:ext>
            </a:extLst>
          </p:cNvPr>
          <p:cNvSpPr/>
          <p:nvPr/>
        </p:nvSpPr>
        <p:spPr>
          <a:xfrm>
            <a:off x="3374572" y="4680860"/>
            <a:ext cx="5442857" cy="1799772"/>
          </a:xfrm>
          <a:prstGeom prst="homePlat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9600" b="1">
                <a:solidFill>
                  <a:prstClr val="white"/>
                </a:solidFill>
              </a:rPr>
              <a:t>PLAY</a:t>
            </a:r>
          </a:p>
        </p:txBody>
      </p:sp>
      <p:sp>
        <p:nvSpPr>
          <p:cNvPr id="4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6474706" y="0"/>
            <a:ext cx="5717294" cy="493723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VẬN DỤNG</a:t>
            </a:r>
          </a:p>
        </p:txBody>
      </p:sp>
      <p:sp>
        <p:nvSpPr>
          <p:cNvPr id="7" name="Rectangle 6"/>
          <p:cNvSpPr/>
          <p:nvPr/>
        </p:nvSpPr>
        <p:spPr>
          <a:xfrm>
            <a:off x="5536366" y="493723"/>
            <a:ext cx="6127313" cy="3095779"/>
          </a:xfrm>
          <a:prstGeom prst="rect">
            <a:avLst/>
          </a:prstGeom>
          <a:noFill/>
        </p:spPr>
        <p:txBody>
          <a:bodyPr wrap="square" lIns="91440" tIns="45720" rIns="91440" bIns="45720" numCol="1">
            <a:prstTxWarp prst="textWave1">
              <a:avLst/>
            </a:prstTxWarp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GIẢI CỨU HUGO</a:t>
            </a:r>
            <a:r>
              <a:rPr kumimoji="0" lang="en-US" sz="5400" b="1" i="0" u="none" strike="noStrike" kern="0" cap="none" spc="0" normalizeH="0" baseline="0" noProof="0" dirty="0">
                <a:ln w="76200">
                  <a:solidFill>
                    <a:srgbClr val="FFFF00"/>
                  </a:solidFill>
                  <a:prstDash val="sysDot"/>
                </a:ln>
                <a:solidFill>
                  <a:srgbClr val="FF000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uLnTx/>
                <a:uFillTx/>
              </a:rPr>
              <a:t> </a:t>
            </a:r>
          </a:p>
        </p:txBody>
      </p:sp>
      <p:sp>
        <p:nvSpPr>
          <p:cNvPr id="8" name="Horizontal Scroll 7"/>
          <p:cNvSpPr/>
          <p:nvPr/>
        </p:nvSpPr>
        <p:spPr>
          <a:xfrm>
            <a:off x="1778000" y="619761"/>
            <a:ext cx="8046720" cy="4968239"/>
          </a:xfrm>
          <a:prstGeom prst="horizontalScroll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GIẢI CỨU HUGO</a:t>
            </a:r>
          </a:p>
          <a:p>
            <a:pPr algn="ctr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trắc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nghiệm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điểm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7800820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5059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9" presetClass="entr" presetSubtype="0" decel="100000" fill="hold" grpId="0" nodeType="withEffect">
                                  <p:stCondLst>
                                    <p:cond delay="49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8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80" y="5258526"/>
            <a:ext cx="1095103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45976" y="5258526"/>
            <a:ext cx="1013641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 dirty="0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1092357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1.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BC(6,15)?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{0;15;30;45;…}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2" y="2854235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{0;30;60;90;…}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{0;6;30;45,…}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48038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837486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16989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87388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39689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06410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2. BCNN(10;12)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30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60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/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120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394267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340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/>
            <a:r>
              <a:rPr lang="en-US" sz="4800" b="1" dirty="0">
                <a:solidFill>
                  <a:prstClr val="black"/>
                </a:solidFill>
                <a:hlinkClick r:id="rId6" action="ppaction://hlinksldjump"/>
              </a:rPr>
              <a:t>BACK</a:t>
            </a:r>
            <a:endParaRPr lang="en-US" sz="48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0028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0409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291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3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3. BCNN (5,7,15) = 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225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2140488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105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2" y="141187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328880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963953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001545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ED5D934-1005-42E7-B9E8-65E9CE12B957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40" name="Rectangle: Rounded Corners 39">
              <a:extLst>
                <a:ext uri="{FF2B5EF4-FFF2-40B4-BE49-F238E27FC236}">
                  <a16:creationId xmlns:a16="http://schemas.microsoft.com/office/drawing/2014/main" id="{E77C13A5-0834-400F-A56E-4C74E35B6AE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9512712A-CFC7-4140-8BF0-0E597115E51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66010" y="726308"/>
            <a:ext cx="10127110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xem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nay: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!!3" descr="Chuyên đề về xác định công thức của hợp chất vô cơ và hữu cơ - Tech12h">
            <a:extLst>
              <a:ext uri="{FF2B5EF4-FFF2-40B4-BE49-F238E27FC236}">
                <a16:creationId xmlns:a16="http://schemas.microsoft.com/office/drawing/2014/main" id="{43D80D0E-F9AC-4D0D-9116-29FEC2960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7939" y="2936026"/>
            <a:ext cx="3783373" cy="319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991210"/>
      </p:ext>
    </p:extLst>
  </p:cSld>
  <p:clrMapOvr>
    <a:masterClrMapping/>
  </p:clrMapOvr>
  <p:transition spd="slow">
    <p:push dir="u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4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74438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5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3363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5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22894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505372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4. Cho BCNN(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25. </a:t>
            </a:r>
          </a:p>
          <a:p>
            <a:pPr algn="ctr" defTabSz="457200">
              <a:defRPr/>
            </a:pP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Viết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BC(</a:t>
            </a:r>
            <a:r>
              <a:rPr lang="en-US" sz="40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2" y="2876372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{0;1;5;25;…}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1" y="141532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{0;25;50;75;…}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{0;25;30;35;….}</a:t>
            </a:r>
          </a:p>
        </p:txBody>
      </p:sp>
      <p:sp>
        <p:nvSpPr>
          <p:cNvPr id="16" name="Arrow: Pentagon 15">
            <a:hlinkClick r:id="rId6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1086014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1">
            <a:hlinkClick r:id="" action="ppaction://media"/>
            <a:extLst>
              <a:ext uri="{FF2B5EF4-FFF2-40B4-BE49-F238E27FC236}">
                <a16:creationId xmlns:a16="http://schemas.microsoft.com/office/drawing/2014/main" id="{50518CDE-6FDC-4E91-AB5A-9BB4D87E29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76510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ugo2">
            <a:hlinkClick r:id="" action="ppaction://media"/>
            <a:extLst>
              <a:ext uri="{FF2B5EF4-FFF2-40B4-BE49-F238E27FC236}">
                <a16:creationId xmlns:a16="http://schemas.microsoft.com/office/drawing/2014/main" id="{B2D34902-047E-4F95-B906-37342D8480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53629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hlinkClick r:id="rId3" action="ppaction://hlinksldjump"/>
            <a:extLst>
              <a:ext uri="{FF2B5EF4-FFF2-40B4-BE49-F238E27FC236}">
                <a16:creationId xmlns:a16="http://schemas.microsoft.com/office/drawing/2014/main" id="{8837FB28-9FD8-450C-823C-020C35D39319}"/>
              </a:ext>
            </a:extLst>
          </p:cNvPr>
          <p:cNvSpPr/>
          <p:nvPr/>
        </p:nvSpPr>
        <p:spPr>
          <a:xfrm>
            <a:off x="4677229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A</a:t>
            </a:r>
          </a:p>
        </p:txBody>
      </p:sp>
      <p:sp>
        <p:nvSpPr>
          <p:cNvPr id="9" name="Rectangle 8">
            <a:hlinkClick r:id="rId3" action="ppaction://hlinksldjump"/>
            <a:extLst>
              <a:ext uri="{FF2B5EF4-FFF2-40B4-BE49-F238E27FC236}">
                <a16:creationId xmlns:a16="http://schemas.microsoft.com/office/drawing/2014/main" id="{80DD7C02-37F0-4E48-9A4C-E5E6CAF0BEDD}"/>
              </a:ext>
            </a:extLst>
          </p:cNvPr>
          <p:cNvSpPr/>
          <p:nvPr/>
        </p:nvSpPr>
        <p:spPr>
          <a:xfrm>
            <a:off x="6419487" y="5243285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B</a:t>
            </a:r>
          </a:p>
        </p:txBody>
      </p:sp>
      <p:sp>
        <p:nvSpPr>
          <p:cNvPr id="10" name="Rectangle 9">
            <a:hlinkClick r:id="rId4" action="ppaction://hlinksldjump"/>
            <a:extLst>
              <a:ext uri="{FF2B5EF4-FFF2-40B4-BE49-F238E27FC236}">
                <a16:creationId xmlns:a16="http://schemas.microsoft.com/office/drawing/2014/main" id="{F8187096-9889-4519-857B-9AB32715DF3A}"/>
              </a:ext>
            </a:extLst>
          </p:cNvPr>
          <p:cNvSpPr/>
          <p:nvPr/>
        </p:nvSpPr>
        <p:spPr>
          <a:xfrm>
            <a:off x="8161745" y="5258526"/>
            <a:ext cx="837474" cy="837474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>
              <a:defRPr/>
            </a:pPr>
            <a:r>
              <a:rPr lang="en-US" sz="3200" b="1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DD652DBC-F0BE-4154-A824-0D386052EB2C}"/>
              </a:ext>
            </a:extLst>
          </p:cNvPr>
          <p:cNvSpPr/>
          <p:nvPr/>
        </p:nvSpPr>
        <p:spPr>
          <a:xfrm>
            <a:off x="1843314" y="159658"/>
            <a:ext cx="8871470" cy="1161143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11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BCNN(7,11)?</a:t>
            </a: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C57DDB14-59FF-43F0-A5B8-F943CFA84B6B}"/>
              </a:ext>
            </a:extLst>
          </p:cNvPr>
          <p:cNvSpPr/>
          <p:nvPr/>
        </p:nvSpPr>
        <p:spPr>
          <a:xfrm>
            <a:off x="1944914" y="1428207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35</a:t>
            </a:r>
          </a:p>
        </p:txBody>
      </p:sp>
      <p:sp>
        <p:nvSpPr>
          <p:cNvPr id="13" name="Arrow: Pentagon 12">
            <a:extLst>
              <a:ext uri="{FF2B5EF4-FFF2-40B4-BE49-F238E27FC236}">
                <a16:creationId xmlns:a16="http://schemas.microsoft.com/office/drawing/2014/main" id="{D23DBB3E-C059-4C95-BA4D-14EB215371E1}"/>
              </a:ext>
            </a:extLst>
          </p:cNvPr>
          <p:cNvSpPr/>
          <p:nvPr/>
        </p:nvSpPr>
        <p:spPr>
          <a:xfrm>
            <a:off x="1944913" y="2854236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77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0489B79-CF00-4A69-A4C8-D55A1D195BF1}"/>
              </a:ext>
            </a:extLst>
          </p:cNvPr>
          <p:cNvSpPr/>
          <p:nvPr/>
        </p:nvSpPr>
        <p:spPr>
          <a:xfrm>
            <a:off x="1944913" y="2141221"/>
            <a:ext cx="6635569" cy="574765"/>
          </a:xfrm>
          <a:prstGeom prst="homePlate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457200">
              <a:defRPr/>
            </a:pPr>
            <a:r>
              <a:rPr lang="en-US" sz="40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18</a:t>
            </a:r>
          </a:p>
        </p:txBody>
      </p:sp>
      <p:sp>
        <p:nvSpPr>
          <p:cNvPr id="16" name="Arrow: Pentagon 15">
            <a:hlinkClick r:id="rId5" action="ppaction://hlinksldjump"/>
            <a:extLst>
              <a:ext uri="{FF2B5EF4-FFF2-40B4-BE49-F238E27FC236}">
                <a16:creationId xmlns:a16="http://schemas.microsoft.com/office/drawing/2014/main" id="{2C01868D-9CD3-4576-896C-6CC806843DAD}"/>
              </a:ext>
            </a:extLst>
          </p:cNvPr>
          <p:cNvSpPr/>
          <p:nvPr/>
        </p:nvSpPr>
        <p:spPr>
          <a:xfrm>
            <a:off x="5334183" y="4146369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NEXT</a:t>
            </a:r>
          </a:p>
        </p:txBody>
      </p:sp>
    </p:spTree>
    <p:extLst>
      <p:ext uri="{BB962C8B-B14F-4D97-AF65-F5344CB8AC3E}">
        <p14:creationId xmlns:p14="http://schemas.microsoft.com/office/powerpoint/2010/main" val="29803550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4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25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6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"/>
                            </p:stCondLst>
                            <p:childTnLst>
                              <p:par>
                                <p:cTn id="33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"/>
                            </p:stCondLst>
                            <p:childTnLst>
                              <p:par>
                                <p:cTn id="4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50"/>
                            </p:stCondLst>
                            <p:childTnLst>
                              <p:par>
                                <p:cTn id="6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50"/>
                            </p:stCondLst>
                            <p:childTnLst>
                              <p:par>
                                <p:cTn id="71" presetID="49" presetClass="entr" presetSubtype="0" decel="10000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6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6" grpId="0" animBg="1"/>
      <p:bldP spid="16" grpId="1" animBg="1"/>
      <p:bldP spid="16" grpId="2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1">
            <a:hlinkClick r:id="" action="ppaction://media"/>
            <a:extLst>
              <a:ext uri="{FF2B5EF4-FFF2-40B4-BE49-F238E27FC236}">
                <a16:creationId xmlns:a16="http://schemas.microsoft.com/office/drawing/2014/main" id="{B2B039CB-E3A6-46AE-84C3-0DFF9CD38BD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E65449D9-AA32-447A-8AAE-AAF0F5CCBD7D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 dirty="0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3173661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hugo2">
            <a:hlinkClick r:id="" action="ppaction://media"/>
            <a:extLst>
              <a:ext uri="{FF2B5EF4-FFF2-40B4-BE49-F238E27FC236}">
                <a16:creationId xmlns:a16="http://schemas.microsoft.com/office/drawing/2014/main" id="{F5521847-6AB7-4AA5-9294-1FD0333B4F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25B5A5F3-DD2E-4A2F-AFA7-4754958F4DD5}"/>
              </a:ext>
            </a:extLst>
          </p:cNvPr>
          <p:cNvSpPr/>
          <p:nvPr/>
        </p:nvSpPr>
        <p:spPr>
          <a:xfrm flipH="1">
            <a:off x="1669145" y="130630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800" b="1">
                <a:solidFill>
                  <a:prstClr val="black"/>
                </a:solidFill>
              </a:rPr>
              <a:t>BACK</a:t>
            </a:r>
          </a:p>
        </p:txBody>
      </p:sp>
    </p:spTree>
    <p:extLst>
      <p:ext uri="{BB962C8B-B14F-4D97-AF65-F5344CB8AC3E}">
        <p14:creationId xmlns:p14="http://schemas.microsoft.com/office/powerpoint/2010/main" val="26985536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3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ugopipi">
            <a:hlinkClick r:id="" action="ppaction://media"/>
            <a:extLst>
              <a:ext uri="{FF2B5EF4-FFF2-40B4-BE49-F238E27FC236}">
                <a16:creationId xmlns:a16="http://schemas.microsoft.com/office/drawing/2014/main" id="{437606BD-1601-4021-95F6-43528C352DCE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41.788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Arrow: Pentagon 4">
            <a:hlinkClick r:id="rId5" action="ppaction://hlinksldjump"/>
            <a:extLst>
              <a:ext uri="{FF2B5EF4-FFF2-40B4-BE49-F238E27FC236}">
                <a16:creationId xmlns:a16="http://schemas.microsoft.com/office/drawing/2014/main" id="{7101420D-CC0D-4D96-8A78-8B595E8680D8}"/>
              </a:ext>
            </a:extLst>
          </p:cNvPr>
          <p:cNvSpPr/>
          <p:nvPr/>
        </p:nvSpPr>
        <p:spPr>
          <a:xfrm>
            <a:off x="7685498" y="5147855"/>
            <a:ext cx="2772227" cy="798285"/>
          </a:xfrm>
          <a:prstGeom prst="homePlat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>
              <a:defRPr/>
            </a:pPr>
            <a:r>
              <a:rPr lang="en-US" sz="4400" b="1">
                <a:solidFill>
                  <a:prstClr val="black"/>
                </a:solidFill>
              </a:rPr>
              <a:t>PIPI</a:t>
            </a:r>
          </a:p>
        </p:txBody>
      </p:sp>
    </p:spTree>
    <p:extLst>
      <p:ext uri="{BB962C8B-B14F-4D97-AF65-F5344CB8AC3E}">
        <p14:creationId xmlns:p14="http://schemas.microsoft.com/office/powerpoint/2010/main" val="673085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9" presetClass="entr" presetSubtype="0" decel="100000" fill="hold" grpId="0" nodeType="withEffect">
                                  <p:stCondLst>
                                    <p:cond delay="2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5D60562-028E-4B92-BB2B-E55173015A53}"/>
              </a:ext>
            </a:extLst>
          </p:cNvPr>
          <p:cNvSpPr/>
          <p:nvPr/>
        </p:nvSpPr>
        <p:spPr>
          <a:xfrm>
            <a:off x="112542" y="99607"/>
            <a:ext cx="11943219" cy="6658786"/>
          </a:xfrm>
          <a:custGeom>
            <a:avLst/>
            <a:gdLst>
              <a:gd name="connsiteX0" fmla="*/ 0 w 11943219"/>
              <a:gd name="connsiteY0" fmla="*/ 0 h 6658786"/>
              <a:gd name="connsiteX1" fmla="*/ 11943219 w 11943219"/>
              <a:gd name="connsiteY1" fmla="*/ 0 h 6658786"/>
              <a:gd name="connsiteX2" fmla="*/ 11943219 w 11943219"/>
              <a:gd name="connsiteY2" fmla="*/ 6658786 h 6658786"/>
              <a:gd name="connsiteX3" fmla="*/ 0 w 11943219"/>
              <a:gd name="connsiteY3" fmla="*/ 6658786 h 6658786"/>
              <a:gd name="connsiteX4" fmla="*/ 0 w 11943219"/>
              <a:gd name="connsiteY4" fmla="*/ 0 h 6658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43219" h="6658786" extrusionOk="0">
                <a:moveTo>
                  <a:pt x="0" y="0"/>
                </a:moveTo>
                <a:cubicBezTo>
                  <a:pt x="4310450" y="118645"/>
                  <a:pt x="8658619" y="116012"/>
                  <a:pt x="11943219" y="0"/>
                </a:cubicBezTo>
                <a:cubicBezTo>
                  <a:pt x="11810337" y="1360470"/>
                  <a:pt x="12028170" y="5310941"/>
                  <a:pt x="11943219" y="6658786"/>
                </a:cubicBezTo>
                <a:cubicBezTo>
                  <a:pt x="10454998" y="6793386"/>
                  <a:pt x="2886094" y="6501590"/>
                  <a:pt x="0" y="6658786"/>
                </a:cubicBezTo>
                <a:cubicBezTo>
                  <a:pt x="-20187" y="5944707"/>
                  <a:pt x="-152480" y="740150"/>
                  <a:pt x="0" y="0"/>
                </a:cubicBezTo>
                <a:close/>
              </a:path>
            </a:pathLst>
          </a:custGeom>
          <a:noFill/>
          <a:ln w="69850">
            <a:solidFill>
              <a:srgbClr val="1F4E79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!!4">
            <a:extLst>
              <a:ext uri="{FF2B5EF4-FFF2-40B4-BE49-F238E27FC236}">
                <a16:creationId xmlns:a16="http://schemas.microsoft.com/office/drawing/2014/main" id="{58E6D429-DC53-47C4-8036-1E9D12B8E28B}"/>
              </a:ext>
            </a:extLst>
          </p:cNvPr>
          <p:cNvSpPr/>
          <p:nvPr/>
        </p:nvSpPr>
        <p:spPr>
          <a:xfrm>
            <a:off x="2119063" y="480607"/>
            <a:ext cx="7930176" cy="956117"/>
          </a:xfrm>
          <a:prstGeom prst="roundRect">
            <a:avLst>
              <a:gd name="adj" fmla="val 50000"/>
            </a:avLst>
          </a:prstGeom>
          <a:solidFill>
            <a:srgbClr val="70AD4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>
                <a:latin typeface="Arial" panose="020B0604020202020204" pitchFamily="34" charset="0"/>
                <a:cs typeface="Arial" panose="020B0604020202020204" pitchFamily="34" charset="0"/>
              </a:rPr>
              <a:t>HƯỚNG DẪN TỰ HỌC Ở NHÀ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E530CE9-79B6-4A34-9DE8-7F769B44A120}"/>
              </a:ext>
            </a:extLst>
          </p:cNvPr>
          <p:cNvSpPr txBox="1"/>
          <p:nvPr/>
        </p:nvSpPr>
        <p:spPr>
          <a:xfrm>
            <a:off x="2202180" y="2158084"/>
            <a:ext cx="9601200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Học bài theo SGK và vở ghi.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nl-NL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Bài tập về nhà 2 SGK trang 57.</a:t>
            </a: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vi-VN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Đọc nội dung phần còn lại của bài, tiết sau học tiếp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440" y="3686078"/>
            <a:ext cx="3931203" cy="294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275958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B5F415-7490-4054-85B4-10F7AE6D338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852207"/>
            <a:ext cx="9144000" cy="2387600"/>
          </a:xfrm>
        </p:spPr>
        <p:txBody>
          <a:bodyPr>
            <a:normAutofit/>
          </a:bodyPr>
          <a:lstStyle/>
          <a:p>
            <a:r>
              <a:rPr lang="en-US" sz="7200">
                <a:solidFill>
                  <a:schemeClr val="bg1"/>
                </a:solidFill>
                <a:latin typeface="Rockwell" panose="02060603020205020403" pitchFamily="18" charset="0"/>
              </a:rPr>
              <a:t>ƯƠM MẦM TRI THỨC</a:t>
            </a:r>
            <a:endParaRPr lang="en-US" sz="7200" dirty="0">
              <a:solidFill>
                <a:schemeClr val="bg1"/>
              </a:solidFill>
              <a:latin typeface="Rockwell" panose="02060603020205020403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A65E432-C1E6-4C36-BF8E-2DA25E65DC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/>
        </p:nvCxnSpPr>
        <p:spPr>
          <a:xfrm>
            <a:off x="3579677" y="3278339"/>
            <a:ext cx="49149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ubtitle 2">
            <a:extLst>
              <a:ext uri="{FF2B5EF4-FFF2-40B4-BE49-F238E27FC236}">
                <a16:creationId xmlns:a16="http://schemas.microsoft.com/office/drawing/2014/main" id="{D05F6415-1E7C-453D-B6B7-DBF76BDA69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465127" y="3620366"/>
            <a:ext cx="9144000" cy="1655762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Thank you!</a:t>
            </a:r>
          </a:p>
        </p:txBody>
      </p:sp>
      <p:pic>
        <p:nvPicPr>
          <p:cNvPr id="15" name="Graphic 14" descr="Clipboard">
            <a:extLst>
              <a:ext uri="{FF2B5EF4-FFF2-40B4-BE49-F238E27FC236}">
                <a16:creationId xmlns:a16="http://schemas.microsoft.com/office/drawing/2014/main" id="{2A123BD8-A09C-49C0-98E8-54B55610A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-514584" y="4127150"/>
            <a:ext cx="3194131" cy="3194131"/>
          </a:xfrm>
          <a:prstGeom prst="rect">
            <a:avLst/>
          </a:prstGeom>
        </p:spPr>
      </p:pic>
      <p:pic>
        <p:nvPicPr>
          <p:cNvPr id="19" name="Graphic 18" descr="Ruler">
            <a:extLst>
              <a:ext uri="{FF2B5EF4-FFF2-40B4-BE49-F238E27FC236}">
                <a16:creationId xmlns:a16="http://schemas.microsoft.com/office/drawing/2014/main" id="{39130E3C-1E93-4315-AE76-13C55147DC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8889495">
            <a:off x="10171718" y="145767"/>
            <a:ext cx="1574403" cy="1574403"/>
          </a:xfrm>
          <a:prstGeom prst="rect">
            <a:avLst/>
          </a:prstGeom>
        </p:spPr>
      </p:pic>
      <p:pic>
        <p:nvPicPr>
          <p:cNvPr id="21" name="Graphic 20" descr="Pencil">
            <a:extLst>
              <a:ext uri="{FF2B5EF4-FFF2-40B4-BE49-F238E27FC236}">
                <a16:creationId xmlns:a16="http://schemas.microsoft.com/office/drawing/2014/main" id="{FFEC1660-205F-490E-800A-0D57D250BA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 rot="20520790">
            <a:off x="10917677" y="783939"/>
            <a:ext cx="1488402" cy="1488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9313593"/>
      </p:ext>
    </p:extLst>
  </p:cSld>
  <p:clrMapOvr>
    <a:masterClrMapping/>
  </p:clrMapOvr>
  <p:transition spd="slow">
    <p:cover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!!3">
            <a:extLst>
              <a:ext uri="{FF2B5EF4-FFF2-40B4-BE49-F238E27FC236}">
                <a16:creationId xmlns:a16="http://schemas.microsoft.com/office/drawing/2014/main" id="{83F1A94D-48D5-4D73-BDAA-9118478F5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8753" y="403644"/>
            <a:ext cx="2857500" cy="25717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21433" y="18232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788747" y="1258303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 ĐỘNG 1: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043695" y="2040644"/>
            <a:ext cx="7975600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3464139"/>
              </p:ext>
            </p:extLst>
          </p:nvPr>
        </p:nvGraphicFramePr>
        <p:xfrm>
          <a:off x="1604030" y="3328337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6" name="Table 1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7734789"/>
              </p:ext>
            </p:extLst>
          </p:nvPr>
        </p:nvGraphicFramePr>
        <p:xfrm>
          <a:off x="1629878" y="3346205"/>
          <a:ext cx="975605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482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664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295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79273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7868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0149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19498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971225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79356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  <a:p>
                      <a:pPr algn="ctr"/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19" name="Table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018393"/>
              </p:ext>
            </p:extLst>
          </p:nvPr>
        </p:nvGraphicFramePr>
        <p:xfrm>
          <a:off x="1629878" y="3343482"/>
          <a:ext cx="9777424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58793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1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2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3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9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18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21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27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 rot="1910823">
            <a:off x="5666906" y="3124685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00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4" grpId="0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8757556">
            <a:off x="-1052601" y="4821382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1942275"/>
            <a:ext cx="10861040" cy="37548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Ø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0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gọi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BCNN(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a,b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5087" y="373312"/>
            <a:ext cx="1923562" cy="14453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765093" y="428008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65093" y="1199877"/>
            <a:ext cx="5557431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Khái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niệm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852693985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53226" y="1608236"/>
            <a:ext cx="328903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257969" y="2568892"/>
            <a:ext cx="8150956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920" y="5062845"/>
            <a:ext cx="2423795" cy="1600175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147476" y="48740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613862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437050" y="1308752"/>
            <a:ext cx="3028568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341793" y="2853372"/>
            <a:ext cx="8150956" cy="270843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18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21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6.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5797625" y="1961839"/>
            <a:ext cx="115546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Graphic 27" descr="Clipboard">
            <a:extLst>
              <a:ext uri="{FF2B5EF4-FFF2-40B4-BE49-F238E27FC236}">
                <a16:creationId xmlns:a16="http://schemas.microsoft.com/office/drawing/2014/main" id="{69A6127C-44C4-4935-8488-02212BF0E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631394">
            <a:off x="18695" y="1586662"/>
            <a:ext cx="2532753" cy="2532753"/>
          </a:xfrm>
          <a:prstGeom prst="rect">
            <a:avLst/>
          </a:prstGeom>
        </p:spPr>
      </p:pic>
      <p:pic>
        <p:nvPicPr>
          <p:cNvPr id="20" name="Graphic 31" descr="Pencil">
            <a:extLst>
              <a:ext uri="{FF2B5EF4-FFF2-40B4-BE49-F238E27FC236}">
                <a16:creationId xmlns:a16="http://schemas.microsoft.com/office/drawing/2014/main" id="{F21940DF-3AEF-4263-BDC6-04DEDCE8D6A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376524" y="2182387"/>
            <a:ext cx="1488402" cy="1488402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2054665" y="334315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980751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0041" y="1282352"/>
            <a:ext cx="3147297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Ví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007286" y="1897905"/>
            <a:ext cx="10374413" cy="427809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endParaRPr lang="en-US" sz="34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14350" indent="-514350">
              <a:buAutoNum type="alphaLcParenR"/>
            </a:pP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BCNN(4,5).</a:t>
            </a:r>
          </a:p>
          <a:p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    BCNN(4,5) = 20.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84293" y="428899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2" name="Table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6533225"/>
              </p:ext>
            </p:extLst>
          </p:nvPr>
        </p:nvGraphicFramePr>
        <p:xfrm>
          <a:off x="1614755" y="2619599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3" name="Right Arrow 22"/>
          <p:cNvSpPr/>
          <p:nvPr/>
        </p:nvSpPr>
        <p:spPr>
          <a:xfrm>
            <a:off x="1725856" y="5705960"/>
            <a:ext cx="627370" cy="28629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B050"/>
              </a:solidFill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48701117"/>
              </p:ext>
            </p:extLst>
          </p:nvPr>
        </p:nvGraphicFramePr>
        <p:xfrm>
          <a:off x="1625146" y="2594877"/>
          <a:ext cx="9156569" cy="2236936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25538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4844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7383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34346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8076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719441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  <a:gridCol w="711704">
                  <a:extLst>
                    <a:ext uri="{9D8B030D-6E8A-4147-A177-3AD203B41FA5}">
                      <a16:colId xmlns:a16="http://schemas.microsoft.com/office/drawing/2014/main" val="20008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09"/>
                    </a:ext>
                  </a:extLst>
                </a:gridCol>
                <a:gridCol w="620855">
                  <a:extLst>
                    <a:ext uri="{9D8B030D-6E8A-4147-A177-3AD203B41FA5}">
                      <a16:colId xmlns:a16="http://schemas.microsoft.com/office/drawing/2014/main" val="20010"/>
                    </a:ext>
                  </a:extLst>
                </a:gridCol>
              </a:tblGrid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4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24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28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32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36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13167"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Một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số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baseline="0" dirty="0" err="1">
                          <a:solidFill>
                            <a:srgbClr val="1F4E79"/>
                          </a:solidFill>
                          <a:latin typeface="+mn-lt"/>
                        </a:rPr>
                        <a:t>bội</a:t>
                      </a:r>
                      <a:r>
                        <a:rPr lang="en-US" sz="3400" b="1" dirty="0">
                          <a:solidFill>
                            <a:srgbClr val="1F4E79"/>
                          </a:solidFill>
                          <a:latin typeface="+mn-lt"/>
                        </a:rPr>
                        <a:t> </a:t>
                      </a:r>
                      <a:r>
                        <a:rPr lang="en-US" sz="3400" b="1" dirty="0" err="1">
                          <a:solidFill>
                            <a:srgbClr val="1F4E79"/>
                          </a:solidFill>
                          <a:latin typeface="+mn-lt"/>
                        </a:rPr>
                        <a:t>của</a:t>
                      </a:r>
                      <a:r>
                        <a:rPr lang="en-US" sz="3400" b="1" baseline="0" dirty="0">
                          <a:solidFill>
                            <a:srgbClr val="1F4E79"/>
                          </a:solidFill>
                          <a:latin typeface="+mn-lt"/>
                        </a:rPr>
                        <a:t> 5</a:t>
                      </a:r>
                      <a:endParaRPr lang="en-US" sz="3400" b="1" dirty="0">
                        <a:solidFill>
                          <a:srgbClr val="1F4E79"/>
                        </a:solidFill>
                        <a:latin typeface="+mn-lt"/>
                      </a:endParaRP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15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20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25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35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FF0000"/>
                          </a:solidFill>
                          <a:latin typeface="+mn-lt"/>
                        </a:rPr>
                        <a:t>40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45</a:t>
                      </a:r>
                    </a:p>
                  </a:txBody>
                  <a:tcPr marL="82149" marR="82149" marT="41074" marB="41074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400" b="1" dirty="0">
                          <a:solidFill>
                            <a:srgbClr val="0070C0"/>
                          </a:solidFill>
                          <a:latin typeface="+mn-lt"/>
                        </a:rPr>
                        <a:t>50</a:t>
                      </a:r>
                    </a:p>
                  </a:txBody>
                  <a:tcPr marL="82149" marR="82149" marT="41074" marB="41074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5" name="Oval 24"/>
          <p:cNvSpPr/>
          <p:nvPr/>
        </p:nvSpPr>
        <p:spPr>
          <a:xfrm rot="1910823">
            <a:off x="6292168" y="2393842"/>
            <a:ext cx="792480" cy="2410321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41667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3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D4EF09CF-3362-453A-9463-F6669A9D3E01}"/>
              </a:ext>
            </a:extLst>
          </p:cNvPr>
          <p:cNvGrpSpPr/>
          <p:nvPr/>
        </p:nvGrpSpPr>
        <p:grpSpPr>
          <a:xfrm rot="13369864">
            <a:off x="-2696134" y="-2064954"/>
            <a:ext cx="3136324" cy="6858000"/>
            <a:chOff x="9055676" y="0"/>
            <a:chExt cx="3136324" cy="6858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403AE892-EBD6-40F1-851B-FEADBD59429F}"/>
                </a:ext>
              </a:extLst>
            </p:cNvPr>
            <p:cNvSpPr/>
            <p:nvPr/>
          </p:nvSpPr>
          <p:spPr>
            <a:xfrm>
              <a:off x="9221932" y="0"/>
              <a:ext cx="2970068" cy="6858000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4318653-1A38-442C-BA0F-F2C51149BCFF}"/>
                </a:ext>
              </a:extLst>
            </p:cNvPr>
            <p:cNvSpPr/>
            <p:nvPr/>
          </p:nvSpPr>
          <p:spPr>
            <a:xfrm>
              <a:off x="9055676" y="0"/>
              <a:ext cx="166255" cy="68580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C25D63D1-E9CE-42BF-BD4D-374FD0293155}"/>
                </a:ext>
              </a:extLst>
            </p:cNvPr>
            <p:cNvSpPr/>
            <p:nvPr/>
          </p:nvSpPr>
          <p:spPr>
            <a:xfrm>
              <a:off x="9221932" y="0"/>
              <a:ext cx="114301" cy="6858000"/>
            </a:xfrm>
            <a:prstGeom prst="rect">
              <a:avLst/>
            </a:prstGeom>
            <a:solidFill>
              <a:srgbClr val="FFD3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A4EE865-9F0D-4531-A737-E13A557C0277}"/>
                </a:ext>
              </a:extLst>
            </p:cNvPr>
            <p:cNvSpPr/>
            <p:nvPr/>
          </p:nvSpPr>
          <p:spPr>
            <a:xfrm>
              <a:off x="9336233" y="0"/>
              <a:ext cx="150667" cy="6858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A1183CB-C5B0-498A-A49C-4180134C74B0}"/>
                </a:ext>
              </a:extLst>
            </p:cNvPr>
            <p:cNvSpPr/>
            <p:nvPr/>
          </p:nvSpPr>
          <p:spPr>
            <a:xfrm>
              <a:off x="9336233" y="0"/>
              <a:ext cx="5715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A5C00B0-B2B6-4792-8C67-F8C09471186E}"/>
              </a:ext>
            </a:extLst>
          </p:cNvPr>
          <p:cNvGrpSpPr/>
          <p:nvPr/>
        </p:nvGrpSpPr>
        <p:grpSpPr>
          <a:xfrm rot="5400000">
            <a:off x="8383393" y="3218530"/>
            <a:ext cx="6891246" cy="653685"/>
            <a:chOff x="4871257" y="83128"/>
            <a:chExt cx="7501721" cy="653685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8F343863-9DC9-48EE-8845-A5B504C915DF}"/>
                </a:ext>
              </a:extLst>
            </p:cNvPr>
            <p:cNvSpPr/>
            <p:nvPr/>
          </p:nvSpPr>
          <p:spPr>
            <a:xfrm>
              <a:off x="4871257" y="83128"/>
              <a:ext cx="7232072" cy="653685"/>
            </a:xfrm>
            <a:prstGeom prst="roundRect">
              <a:avLst/>
            </a:prstGeom>
            <a:solidFill>
              <a:srgbClr val="70AD4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CEF5EE85-C87E-4391-B9D7-C957829925F2}"/>
                </a:ext>
              </a:extLst>
            </p:cNvPr>
            <p:cNvSpPr txBox="1"/>
            <p:nvPr/>
          </p:nvSpPr>
          <p:spPr>
            <a:xfrm>
              <a:off x="5268730" y="213658"/>
              <a:ext cx="7104248" cy="46166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2400" b="1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HOẠT ĐỘNG HÌNH THÀNH KIẾN THỨC</a:t>
              </a:r>
              <a:endParaRPr lang="en-US" sz="2400">
                <a:solidFill>
                  <a:srgbClr val="FFFF00"/>
                </a:solidFill>
              </a:endParaRP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1395899"/>
            <a:ext cx="32528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3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2196708"/>
            <a:ext cx="1052300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4946072" y="3492858"/>
            <a:ext cx="2784889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400" b="1" dirty="0" err="1"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25204" y="4548758"/>
            <a:ext cx="10374413" cy="61555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9 </a:t>
            </a:r>
            <a:r>
              <a:rPr lang="en-US" sz="3400" b="1" dirty="0" err="1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4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0, 45, 90, 135.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3A062DA-93BF-4842-B601-4404401BCCE3}"/>
              </a:ext>
            </a:extLst>
          </p:cNvPr>
          <p:cNvSpPr txBox="1"/>
          <p:nvPr/>
        </p:nvSpPr>
        <p:spPr>
          <a:xfrm>
            <a:off x="1941478" y="162913"/>
            <a:ext cx="90393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I.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bội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chung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FF33C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endParaRPr lang="en-US" sz="4000" b="1" dirty="0">
              <a:solidFill>
                <a:srgbClr val="FF33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4" name="!!3" descr="Wondering | Grappige gezichten, Smiley, Grappige plaatjes">
            <a:extLst>
              <a:ext uri="{FF2B5EF4-FFF2-40B4-BE49-F238E27FC236}">
                <a16:creationId xmlns:a16="http://schemas.microsoft.com/office/drawing/2014/main" id="{679F008B-6D84-4B69-B54D-201981BB38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301" y="2853219"/>
            <a:ext cx="1406948" cy="1695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0901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/>
      <p:bldP spid="18" grpId="0"/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662A39A0-26D7-449C-BBB2-EFF481B2B0C7}"/>
  <p:tag name="ISPRING_RESOURCE_FOLDER" val="D:\Day hoc\Soan bai\lop 6\PPT CD6 gop kho tai lieu\C1- B13- Boi chung, boi chung nho nhat\C1- B13- T1\"/>
  <p:tag name="ISPRING_PRESENTATION_PATH" val="D:\Day hoc\Soan bai\lop 6\PPT CD6 gop kho tai lieu\C1- B13- Boi chung, boi chung nho nhat\C1- B13- T1.pptx"/>
  <p:tag name="ISPRING_PROJECT_VERSION" val="9.3"/>
  <p:tag name="ISPRING_PROJECT_FOLDER_UPDATED" val="1"/>
  <p:tag name="ISPRING_SCREEN_RECS_UPDATED" val="D:\Day hoc\Soan bai\lop 6\PPT CD6 gop kho tai lieu\C1- B13- Boi chung, boi chung nho nhat\C1- B13- T1\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F33787325_Lab safety_AAS_v3" id="{898BC5E2-691B-4B41-A97D-F35AD4FFF20D}" vid="{295F60D3-032D-43CA-A300-E4752067AD50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96291512c1ee715ab617f4c07df79fc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8256c27c40ca5c40ce1cf6c44f0205df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0096A91-93C8-4C7A-BF68-944591874A6D}">
  <ds:schemaRefs>
    <ds:schemaRef ds:uri="http://www.w3.org/XML/1998/namespace"/>
    <ds:schemaRef ds:uri="http://schemas.microsoft.com/office/infopath/2007/PartnerControls"/>
    <ds:schemaRef ds:uri="http://purl.org/dc/terms/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purl.org/dc/elements/1.1/"/>
    <ds:schemaRef ds:uri="http://schemas.openxmlformats.org/package/2006/metadata/core-properties"/>
    <ds:schemaRef ds:uri="16c05727-aa75-4e4a-9b5f-8a80a1165891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19E59094-1E6F-42D5-A62B-D0344AFFFAC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604BA817-A03C-4EA3-86C4-6E42BD37F5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Lab safety</Template>
  <TotalTime>1372</TotalTime>
  <Words>1941</Words>
  <Application>Microsoft Office PowerPoint</Application>
  <PresentationFormat>Widescreen</PresentationFormat>
  <Paragraphs>398</Paragraphs>
  <Slides>38</Slides>
  <Notes>16</Notes>
  <HiddenSlides>0</HiddenSlides>
  <MMClips>12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38</vt:i4>
      </vt:variant>
    </vt:vector>
  </HeadingPairs>
  <TitlesOfParts>
    <vt:vector size="48" baseType="lpstr">
      <vt:lpstr>Arial</vt:lpstr>
      <vt:lpstr>Calibri</vt:lpstr>
      <vt:lpstr>Calibri Light</vt:lpstr>
      <vt:lpstr>Cambria Math</vt:lpstr>
      <vt:lpstr>Rockwell</vt:lpstr>
      <vt:lpstr>Tahoma</vt:lpstr>
      <vt:lpstr>Times New Roman</vt:lpstr>
      <vt:lpstr>Wingdings</vt:lpstr>
      <vt:lpstr>Office Theme</vt:lpstr>
      <vt:lpstr>1_Office Theme</vt:lpstr>
      <vt:lpstr> BỘI CHUNG VÀ BỘI CHUNG  NHỎ NHẤT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ƯƠM MẦM TRI THỨC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Lab Safety</dc:title>
  <dc:creator>Lê Hải</dc:creator>
  <cp:lastModifiedBy>admin</cp:lastModifiedBy>
  <cp:revision>74</cp:revision>
  <dcterms:created xsi:type="dcterms:W3CDTF">2021-06-07T13:44:30Z</dcterms:created>
  <dcterms:modified xsi:type="dcterms:W3CDTF">2021-08-21T11:36:16Z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