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9144000"/>
  <p:notesSz cx="6858000" cy="9144000"/>
  <p:embeddedFontLst>
    <p:embeddedFont>
      <p:font typeface="Tahom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335CCB-2DA5-481B-839A-B403D104CE3A}">
  <a:tblStyle styleId="{91335CCB-2DA5-481B-839A-B403D104CE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Tahoma-bold.fntdata"/><Relationship Id="rId10" Type="http://schemas.openxmlformats.org/officeDocument/2006/relationships/slide" Target="slides/slide4.xml"/><Relationship Id="rId32" Type="http://schemas.openxmlformats.org/officeDocument/2006/relationships/font" Target="fonts/Tahom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0" y="0"/>
            <a:ext cx="9144000" cy="8186857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 GIÁO DỤC &amp; ĐÀO TẠO KHÁNH HÒA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HỘI THI GIÁO VIÊN DẠY GIỎI CẤP THPT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3"/>
          <p:cNvCxnSpPr/>
          <p:nvPr/>
        </p:nvCxnSpPr>
        <p:spPr>
          <a:xfrm>
            <a:off x="3276600" y="1295400"/>
            <a:ext cx="3124200" cy="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13"/>
          <p:cNvSpPr txBox="1"/>
          <p:nvPr/>
        </p:nvSpPr>
        <p:spPr>
          <a:xfrm>
            <a:off x="457200" y="2514601"/>
            <a:ext cx="8001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  THẦY CÔ VỀ DỰ GIỜ</a:t>
            </a:r>
            <a:endParaRPr b="1" i="0" sz="40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p22"/>
          <p:cNvGraphicFramePr/>
          <p:nvPr/>
        </p:nvGraphicFramePr>
        <p:xfrm>
          <a:off x="228600" y="3721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{91335CCB-2DA5-481B-839A-B403D104CE3A}</a:tableStyleId>
              </a:tblPr>
              <a:tblGrid>
                <a:gridCol w="3974125"/>
                <a:gridCol w="4636475"/>
              </a:tblGrid>
              <a:tr h="53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HỌ NGÔN NGỮ</a:t>
                      </a:r>
                      <a:endParaRPr b="1" sz="30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b="1" lang="en-US" sz="30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LOẠI HÌNH NGÔN NGỮ</a:t>
                      </a:r>
                      <a:endParaRPr b="1" sz="3000" u="none" cap="none" strike="noStrik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8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7" name="Google Shape;217;p22"/>
          <p:cNvSpPr/>
          <p:nvPr/>
        </p:nvSpPr>
        <p:spPr>
          <a:xfrm>
            <a:off x="533400" y="1806476"/>
            <a:ext cx="3733800" cy="230832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hệ giữa các ngôn ngữ xét theo </a:t>
            </a:r>
            <a:r>
              <a:rPr b="0" i="0" lang="en-US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nguồn gốc, lịch sử phát triển. </a:t>
            </a:r>
            <a:endParaRPr b="0" i="0" sz="36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2"/>
          <p:cNvSpPr/>
          <p:nvPr/>
        </p:nvSpPr>
        <p:spPr>
          <a:xfrm>
            <a:off x="4572000" y="1633478"/>
            <a:ext cx="4267200" cy="286232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hệ giữa các ngôn ngữ xét theo những </a:t>
            </a:r>
            <a:r>
              <a:rPr b="0" i="0" lang="en-US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về cấu tạo bên trong </a:t>
            </a: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ngôn ngữ.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/>
          <p:nvPr/>
        </p:nvSpPr>
        <p:spPr>
          <a:xfrm>
            <a:off x="1600200" y="617538"/>
            <a:ext cx="2076450" cy="830997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NGÔN NGỮ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ĐƠN LẬP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4495800" y="2057400"/>
            <a:ext cx="2438400" cy="954107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Nga, Pháp, Anh…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4381500" y="457200"/>
            <a:ext cx="2332038" cy="954107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Việt, tiếng Hán…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1676400" y="4343400"/>
            <a:ext cx="2133600" cy="1200329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NGÔN NGỮ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 TỔNG HỢP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1657350" y="1912938"/>
            <a:ext cx="2076450" cy="1107996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NGÔN NGỮ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HÒA KẾT</a:t>
            </a:r>
            <a:endParaRPr b="1" i="0" sz="24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152400" y="381000"/>
            <a:ext cx="1447800" cy="4267200"/>
          </a:xfrm>
          <a:prstGeom prst="rightArrow">
            <a:avLst>
              <a:gd fmla="val 72139" name="adj1"/>
              <a:gd fmla="val 41278" name="adj2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LOẠI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NGÔN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3"/>
          <p:cNvSpPr txBox="1"/>
          <p:nvPr/>
        </p:nvSpPr>
        <p:spPr>
          <a:xfrm>
            <a:off x="1676400" y="3200400"/>
            <a:ext cx="2041525" cy="830997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NGÔN NGỮ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CHẮP DÍNH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3"/>
          <p:cNvSpPr txBox="1"/>
          <p:nvPr/>
        </p:nvSpPr>
        <p:spPr>
          <a:xfrm>
            <a:off x="4540250" y="3200400"/>
            <a:ext cx="2317750" cy="954107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Nhật, Hàn, Ấn Độ...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1" name="Google Shape;231;p23"/>
          <p:cNvCxnSpPr/>
          <p:nvPr/>
        </p:nvCxnSpPr>
        <p:spPr>
          <a:xfrm>
            <a:off x="3916363" y="2286000"/>
            <a:ext cx="503237" cy="0"/>
          </a:xfrm>
          <a:prstGeom prst="straightConnector1">
            <a:avLst/>
          </a:prstGeom>
          <a:noFill/>
          <a:ln cap="flat" cmpd="sng" w="76200">
            <a:solidFill>
              <a:srgbClr val="008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2" name="Google Shape;232;p23"/>
          <p:cNvCxnSpPr/>
          <p:nvPr/>
        </p:nvCxnSpPr>
        <p:spPr>
          <a:xfrm>
            <a:off x="3733800" y="990600"/>
            <a:ext cx="503238" cy="0"/>
          </a:xfrm>
          <a:prstGeom prst="straightConnector1">
            <a:avLst/>
          </a:prstGeom>
          <a:noFill/>
          <a:ln cap="flat" cmpd="sng" w="76200">
            <a:solidFill>
              <a:srgbClr val="008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3" name="Google Shape;233;p23"/>
          <p:cNvCxnSpPr/>
          <p:nvPr/>
        </p:nvCxnSpPr>
        <p:spPr>
          <a:xfrm>
            <a:off x="3840162" y="5029200"/>
            <a:ext cx="503238" cy="0"/>
          </a:xfrm>
          <a:prstGeom prst="straightConnector1">
            <a:avLst/>
          </a:prstGeom>
          <a:noFill/>
          <a:ln cap="flat" cmpd="sng" w="76200">
            <a:solidFill>
              <a:srgbClr val="008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4" name="Google Shape;234;p23"/>
          <p:cNvCxnSpPr/>
          <p:nvPr/>
        </p:nvCxnSpPr>
        <p:spPr>
          <a:xfrm>
            <a:off x="3992562" y="3505200"/>
            <a:ext cx="503238" cy="0"/>
          </a:xfrm>
          <a:prstGeom prst="straightConnector1">
            <a:avLst/>
          </a:prstGeom>
          <a:noFill/>
          <a:ln cap="flat" cmpd="sng" w="76200">
            <a:solidFill>
              <a:srgbClr val="008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35" name="Google Shape;235;p23"/>
          <p:cNvSpPr/>
          <p:nvPr/>
        </p:nvSpPr>
        <p:spPr>
          <a:xfrm>
            <a:off x="6858000" y="457200"/>
            <a:ext cx="609600" cy="4919662"/>
          </a:xfrm>
          <a:prstGeom prst="rightBrace">
            <a:avLst>
              <a:gd fmla="val 23333" name="adj1"/>
              <a:gd fmla="val 50620" name="adj2"/>
            </a:avLst>
          </a:prstGeom>
          <a:noFill/>
          <a:ln cap="flat" cmpd="sng" w="38100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3"/>
          <p:cNvSpPr txBox="1"/>
          <p:nvPr/>
        </p:nvSpPr>
        <p:spPr>
          <a:xfrm>
            <a:off x="7543800" y="457201"/>
            <a:ext cx="1447800" cy="538609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CĂN CỨ VÀO NHỮNG </a:t>
            </a:r>
            <a:r>
              <a:rPr b="1" i="0" lang="en-US" sz="25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VỀ CẤU</a:t>
            </a:r>
            <a:endParaRPr b="1" i="0" sz="25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 BÊN TRONG </a:t>
            </a:r>
            <a:r>
              <a:rPr b="1" i="0" lang="en-US" sz="25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NGÔN NGỮ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4419600" y="4579937"/>
            <a:ext cx="2419350" cy="954107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Chukot, Camchat…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/>
          <p:nvPr>
            <p:ph idx="1" type="body"/>
          </p:nvPr>
        </p:nvSpPr>
        <p:spPr>
          <a:xfrm>
            <a:off x="2057400" y="762000"/>
            <a:ext cx="4419600" cy="6000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 hình ngôn ngữ</a:t>
            </a:r>
            <a:endParaRPr b="1" sz="36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457200" y="2971800"/>
            <a:ext cx="40386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Ngôn ngữ đơn lập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4724400" y="2971800"/>
            <a:ext cx="42672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Ngôn ngữ hòa kết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24"/>
          <p:cNvCxnSpPr/>
          <p:nvPr/>
        </p:nvCxnSpPr>
        <p:spPr>
          <a:xfrm>
            <a:off x="4343400" y="1371600"/>
            <a:ext cx="1981200" cy="1447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6" name="Google Shape;246;p24"/>
          <p:cNvCxnSpPr/>
          <p:nvPr/>
        </p:nvCxnSpPr>
        <p:spPr>
          <a:xfrm flipH="1">
            <a:off x="2286000" y="1371600"/>
            <a:ext cx="1981200" cy="1524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7" name="Google Shape;247;p24"/>
          <p:cNvSpPr/>
          <p:nvPr/>
        </p:nvSpPr>
        <p:spPr>
          <a:xfrm>
            <a:off x="4648200" y="4114800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She’s very beautiful. 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533400" y="4114800"/>
            <a:ext cx="365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 ấy rất xinh đẹp.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/>
          <p:nvPr>
            <p:ph idx="1" type="body"/>
          </p:nvPr>
        </p:nvSpPr>
        <p:spPr>
          <a:xfrm>
            <a:off x="2057400" y="762000"/>
            <a:ext cx="4419600" cy="6000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 hình ngôn ngữ</a:t>
            </a:r>
            <a:endParaRPr b="1" sz="36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457200" y="2971800"/>
            <a:ext cx="40386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Ngôn ngữ đơn lập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4724400" y="2971800"/>
            <a:ext cx="42672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36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Ngôn ngữ hòa kết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25"/>
          <p:cNvCxnSpPr/>
          <p:nvPr/>
        </p:nvCxnSpPr>
        <p:spPr>
          <a:xfrm>
            <a:off x="4343400" y="1371600"/>
            <a:ext cx="1981200" cy="1447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7" name="Google Shape;257;p25"/>
          <p:cNvCxnSpPr/>
          <p:nvPr/>
        </p:nvCxnSpPr>
        <p:spPr>
          <a:xfrm flipH="1">
            <a:off x="2286000" y="1371600"/>
            <a:ext cx="1981200" cy="1524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8" name="Google Shape;258;p25"/>
          <p:cNvSpPr/>
          <p:nvPr/>
        </p:nvSpPr>
        <p:spPr>
          <a:xfrm>
            <a:off x="4648200" y="4114800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She’s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very </a:t>
            </a:r>
            <a:r>
              <a:rPr b="1" i="0" lang="en-US" sz="32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beautiful.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533400" y="4114800"/>
            <a:ext cx="3657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 ấy 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rất </a:t>
            </a:r>
            <a:r>
              <a:rPr b="1" i="0" lang="en-US" sz="32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xinh đẹp.</a:t>
            </a:r>
            <a:r>
              <a:rPr b="0" i="0" lang="en-US" sz="32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3200" u="none" cap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0" name="Google Shape;260;p25"/>
          <p:cNvCxnSpPr/>
          <p:nvPr/>
        </p:nvCxnSpPr>
        <p:spPr>
          <a:xfrm rot="5400000">
            <a:off x="1863381" y="5028406"/>
            <a:ext cx="685800" cy="1588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261" name="Google Shape;261;p25"/>
          <p:cNvCxnSpPr/>
          <p:nvPr/>
        </p:nvCxnSpPr>
        <p:spPr>
          <a:xfrm rot="5400000">
            <a:off x="6133306" y="4914106"/>
            <a:ext cx="685800" cy="1588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sp>
        <p:nvSpPr>
          <p:cNvPr id="262" name="Google Shape;262;p25"/>
          <p:cNvSpPr/>
          <p:nvPr/>
        </p:nvSpPr>
        <p:spPr>
          <a:xfrm>
            <a:off x="757687" y="5542745"/>
            <a:ext cx="2895600" cy="954107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âm tiết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đọc rời, viết rời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4419600" y="5542746"/>
            <a:ext cx="4495800" cy="954107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âm tiết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được đọc và viết nối nhau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/>
          <p:nvPr>
            <p:ph idx="1" type="body"/>
          </p:nvPr>
        </p:nvSpPr>
        <p:spPr>
          <a:xfrm>
            <a:off x="457200" y="152400"/>
            <a:ext cx="8305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 b="1"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“Sao anh không về chơi thôn Vĩ?”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(Hàn Mặc Tử)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7 tiếng (7 âm tiết)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en-US" sz="3600">
                <a:latin typeface="Times New Roman"/>
                <a:ea typeface="Times New Roman"/>
                <a:cs typeface="Times New Roman"/>
                <a:sym typeface="Times New Roman"/>
              </a:rPr>
              <a:t>		7 từ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2133600"/>
            <a:ext cx="33528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 txBox="1"/>
          <p:nvPr>
            <p:ph idx="1" type="body"/>
          </p:nvPr>
        </p:nvSpPr>
        <p:spPr>
          <a:xfrm>
            <a:off x="533400" y="12954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960"/>
              <a:buFont typeface="Times New Roman"/>
              <a:buNone/>
            </a:pPr>
            <a:r>
              <a:rPr b="1" lang="en-US" sz="296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r>
              <a:rPr b="1" lang="en-US" sz="3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rgbClr val="0000FF"/>
              </a:buClr>
              <a:buSzPts val="3700"/>
              <a:buFont typeface="Times New Roman"/>
              <a:buNone/>
            </a:pPr>
            <a:r>
              <a:rPr b="1" lang="en-US" sz="3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Long lanh</a:t>
            </a:r>
            <a:endParaRPr b="1" sz="37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oto Sans Symbols"/>
              <a:buNone/>
            </a:pPr>
            <a:r>
              <a:rPr b="1" lang="en-US" sz="3700">
                <a:latin typeface="Times New Roman"/>
                <a:ea typeface="Times New Roman"/>
                <a:cs typeface="Times New Roman"/>
                <a:sym typeface="Times New Roman"/>
              </a:rPr>
              <a:t>Tiếng “long” là đơn vị tạo nên từ.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None/>
            </a:pPr>
            <a:r>
              <a:rPr b="1" lang="en-US" sz="3700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 lang="en-US" sz="3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“Long lanh đáy nước in trời”.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rgbClr val="0000FF"/>
              </a:buClr>
              <a:buSzPts val="3700"/>
              <a:buFont typeface="Times New Roman"/>
              <a:buNone/>
            </a:pPr>
            <a:r>
              <a:rPr b="1" lang="en-US" sz="3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(Nguyễn Du)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oto Sans Symbols"/>
              <a:buNone/>
            </a:pPr>
            <a:r>
              <a:rPr b="1" lang="en-US" sz="3700">
                <a:latin typeface="Times New Roman"/>
                <a:ea typeface="Times New Roman"/>
                <a:cs typeface="Times New Roman"/>
                <a:sym typeface="Times New Roman"/>
              </a:rPr>
              <a:t>Từ “long lanh” là đơn vị tạo nên câu.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Noto Sans Symbols"/>
              <a:buNone/>
            </a:pPr>
            <a:r>
              <a:t/>
            </a:r>
            <a:endParaRPr b="1"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/>
          <p:nvPr/>
        </p:nvSpPr>
        <p:spPr>
          <a:xfrm>
            <a:off x="533400" y="533400"/>
            <a:ext cx="8305800" cy="137160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yêu </a:t>
            </a:r>
            <a:r>
              <a:rPr b="1" i="0" lang="en-US" sz="3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 ấy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nhưng </a:t>
            </a:r>
            <a:r>
              <a:rPr b="1" i="0" lang="en-US" sz="3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 ấy 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yêu </a:t>
            </a:r>
            <a:r>
              <a:rPr b="1" i="0" lang="en-US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8"/>
          <p:cNvSpPr/>
          <p:nvPr/>
        </p:nvSpPr>
        <p:spPr>
          <a:xfrm>
            <a:off x="914400" y="3352800"/>
            <a:ext cx="7239000" cy="12192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love </a:t>
            </a:r>
            <a:r>
              <a:rPr b="1" i="0" lang="en-US" sz="3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but </a:t>
            </a:r>
            <a:r>
              <a:rPr b="1" i="0" lang="en-US" sz="3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does not love </a:t>
            </a:r>
            <a:r>
              <a:rPr b="1" i="0" lang="en-US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8"/>
          <p:cNvSpPr/>
          <p:nvPr/>
        </p:nvSpPr>
        <p:spPr>
          <a:xfrm rot="-5400000">
            <a:off x="1059910" y="2262693"/>
            <a:ext cx="484188" cy="59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8"/>
          <p:cNvSpPr/>
          <p:nvPr/>
        </p:nvSpPr>
        <p:spPr>
          <a:xfrm rot="-5400000">
            <a:off x="1199356" y="5049044"/>
            <a:ext cx="484188" cy="59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1795462" y="2057400"/>
            <a:ext cx="5595938" cy="87947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biến đổi hình thái.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1828800" y="4953000"/>
            <a:ext cx="5791200" cy="87947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biến đổi hình thái.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838200" y="1295400"/>
            <a:ext cx="304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8077200" y="1295400"/>
            <a:ext cx="381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2286000" y="1295400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5029200" y="1295400"/>
            <a:ext cx="609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8"/>
          <p:cNvSpPr/>
          <p:nvPr/>
        </p:nvSpPr>
        <p:spPr>
          <a:xfrm>
            <a:off x="533400" y="914400"/>
            <a:ext cx="82976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 yêu cô ấy, nhưng cô ấy không yêu tôi.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/>
          <p:nvPr>
            <p:ph idx="1" type="body"/>
          </p:nvPr>
        </p:nvSpPr>
        <p:spPr>
          <a:xfrm>
            <a:off x="381000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381000" y="685800"/>
            <a:ext cx="6156301" cy="646331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Chị ấy yêu công việc của chị ấy.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9"/>
          <p:cNvSpPr/>
          <p:nvPr/>
        </p:nvSpPr>
        <p:spPr>
          <a:xfrm>
            <a:off x="457200" y="1828800"/>
            <a:ext cx="5943600" cy="646331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loves her job.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/>
          <p:nvPr/>
        </p:nvSpPr>
        <p:spPr>
          <a:xfrm>
            <a:off x="457200" y="838200"/>
            <a:ext cx="3200400" cy="3200400"/>
          </a:xfrm>
          <a:prstGeom prst="ellipse">
            <a:avLst/>
          </a:prstGeom>
          <a:gradFill>
            <a:gsLst>
              <a:gs pos="0">
                <a:srgbClr val="006BB4"/>
              </a:gs>
              <a:gs pos="100000">
                <a:srgbClr val="00325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128587" y="585787"/>
            <a:ext cx="3833813" cy="3833813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>
            <a:gsLst>
              <a:gs pos="0">
                <a:srgbClr val="185E5E">
                  <a:alpha val="0"/>
                </a:srgbClr>
              </a:gs>
              <a:gs pos="100000">
                <a:srgbClr val="33CCCC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4183063" y="609600"/>
            <a:ext cx="4732337" cy="49847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ED979"/>
              </a:gs>
              <a:gs pos="100000">
                <a:srgbClr val="FBFDF7"/>
              </a:gs>
            </a:gsLst>
            <a:lin ang="0" scaled="0"/>
          </a:gradFill>
          <a:ln cap="flat" cmpd="sng" w="38100">
            <a:solidFill>
              <a:srgbClr val="C5A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Tôi không ăn cơm.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0"/>
          <p:cNvSpPr/>
          <p:nvPr/>
        </p:nvSpPr>
        <p:spPr>
          <a:xfrm>
            <a:off x="4191000" y="1447800"/>
            <a:ext cx="4389438" cy="50006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5EEB7"/>
              </a:gs>
              <a:gs pos="100000">
                <a:srgbClr val="FEFEFB"/>
              </a:gs>
            </a:gsLst>
            <a:lin ang="0" scaled="0"/>
          </a:gradFill>
          <a:ln cap="flat" cmpd="sng" w="38100">
            <a:solidFill>
              <a:srgbClr val="C5A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Tôi ăn cơm không.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0"/>
          <p:cNvSpPr/>
          <p:nvPr/>
        </p:nvSpPr>
        <p:spPr>
          <a:xfrm>
            <a:off x="4191000" y="2286000"/>
            <a:ext cx="4314825" cy="50006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ED979"/>
              </a:gs>
              <a:gs pos="100000">
                <a:srgbClr val="FBFDF7"/>
              </a:gs>
            </a:gsLst>
            <a:lin ang="0" scaled="0"/>
          </a:gradFill>
          <a:ln cap="flat" cmpd="sng" w="38100">
            <a:solidFill>
              <a:srgbClr val="C5A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Không ! Tôi ăn cơm.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4114800" y="3124200"/>
            <a:ext cx="4800600" cy="50006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5EEB7"/>
              </a:gs>
              <a:gs pos="100000">
                <a:srgbClr val="FEFEFB"/>
              </a:gs>
            </a:gsLst>
            <a:lin ang="0" scaled="0"/>
          </a:gradFill>
          <a:ln cap="flat" cmpd="sng" w="38100">
            <a:solidFill>
              <a:srgbClr val="C5A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Cơm, tôi không ăn.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0"/>
          <p:cNvSpPr txBox="1"/>
          <p:nvPr/>
        </p:nvSpPr>
        <p:spPr>
          <a:xfrm>
            <a:off x="914400" y="2057400"/>
            <a:ext cx="24288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Tôi, không,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cơm, ăn</a:t>
            </a:r>
            <a:endParaRPr b="1" i="0" sz="36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30"/>
          <p:cNvSpPr/>
          <p:nvPr/>
        </p:nvSpPr>
        <p:spPr>
          <a:xfrm>
            <a:off x="685800" y="4953000"/>
            <a:ext cx="596900" cy="4841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0"/>
          <p:cNvSpPr txBox="1"/>
          <p:nvPr/>
        </p:nvSpPr>
        <p:spPr>
          <a:xfrm>
            <a:off x="1371600" y="4876800"/>
            <a:ext cx="7315200" cy="646331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có ý nghĩa khác nhau.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 txBox="1"/>
          <p:nvPr/>
        </p:nvSpPr>
        <p:spPr>
          <a:xfrm>
            <a:off x="1752600" y="2057400"/>
            <a:ext cx="7010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 thơm rồi hoa bưởi đêm khuya.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1371600" y="685800"/>
            <a:ext cx="70866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00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NHANH HƠN!</a:t>
            </a:r>
            <a:endParaRPr b="1" i="0" sz="5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:\HỘI GIẢNG TỈNH\đặc điểm loại hình tv\21423783-cậu-bé-trả-lời-các-câu-hỏi-một-học-sinh-đã-giơ-tay-ngồi-vào-bàn.jpg" id="316" name="Google Shape;3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5343" y="3429000"/>
            <a:ext cx="300445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4008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32"/>
          <p:cNvGrpSpPr/>
          <p:nvPr/>
        </p:nvGrpSpPr>
        <p:grpSpPr>
          <a:xfrm>
            <a:off x="76200" y="1039813"/>
            <a:ext cx="2160588" cy="2160587"/>
            <a:chOff x="476" y="1525"/>
            <a:chExt cx="1361" cy="1361"/>
          </a:xfrm>
        </p:grpSpPr>
        <p:sp>
          <p:nvSpPr>
            <p:cNvPr id="322" name="Google Shape;322;p32"/>
            <p:cNvSpPr/>
            <p:nvPr/>
          </p:nvSpPr>
          <p:spPr>
            <a:xfrm>
              <a:off x="476" y="1525"/>
              <a:ext cx="1361" cy="1361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rgbClr val="A886E0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476" y="1525"/>
              <a:ext cx="1361" cy="1361"/>
            </a:xfrm>
            <a:prstGeom prst="ellipse">
              <a:avLst/>
            </a:prstGeom>
            <a:gradFill>
              <a:gsLst>
                <a:gs pos="0">
                  <a:srgbClr val="A886E0">
                    <a:alpha val="31372"/>
                  </a:srgbClr>
                </a:gs>
                <a:gs pos="100000">
                  <a:srgbClr val="000000">
                    <a:alpha val="89411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65" y="1614"/>
              <a:ext cx="1183" cy="1183"/>
            </a:xfrm>
            <a:prstGeom prst="ellipse">
              <a:avLst/>
            </a:prstGeom>
            <a:gradFill>
              <a:gsLst>
                <a:gs pos="0">
                  <a:srgbClr val="5B4979"/>
                </a:gs>
                <a:gs pos="50000">
                  <a:srgbClr val="A886E0"/>
                </a:gs>
                <a:gs pos="100000">
                  <a:srgbClr val="5B4979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66" y="1616"/>
              <a:ext cx="1183" cy="1183"/>
            </a:xfrm>
            <a:prstGeom prst="ellipse">
              <a:avLst/>
            </a:prstGeom>
            <a:gradFill>
              <a:gsLst>
                <a:gs pos="0">
                  <a:srgbClr val="6B558E"/>
                </a:gs>
                <a:gs pos="100000">
                  <a:srgbClr val="A886E0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624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7" name="Google Shape;327;p32"/>
            <p:cNvGrpSpPr/>
            <p:nvPr/>
          </p:nvGrpSpPr>
          <p:grpSpPr>
            <a:xfrm>
              <a:off x="641" y="1685"/>
              <a:ext cx="1031" cy="1031"/>
              <a:chOff x="4166" y="1706"/>
              <a:chExt cx="1252" cy="1252"/>
            </a:xfrm>
          </p:grpSpPr>
          <p:sp>
            <p:nvSpPr>
              <p:cNvPr id="328" name="Google Shape;328;p32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2"/>
              <p:cNvSpPr txBox="1"/>
              <p:nvPr/>
            </p:nvSpPr>
            <p:spPr>
              <a:xfrm rot="5400000">
                <a:off x="4333" y="1883"/>
                <a:ext cx="885" cy="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2"/>
              <p:cNvSpPr txBox="1"/>
              <p:nvPr/>
            </p:nvSpPr>
            <p:spPr>
              <a:xfrm rot="5400000">
                <a:off x="4354" y="1878"/>
                <a:ext cx="863" cy="8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AAB2B3"/>
                  </a:gs>
                  <a:gs pos="100000">
                    <a:srgbClr val="D6E1E2">
                      <a:alpha val="4745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2"/>
              <p:cNvSpPr txBox="1"/>
              <p:nvPr/>
            </p:nvSpPr>
            <p:spPr>
              <a:xfrm rot="5400000">
                <a:off x="4353" y="1885"/>
                <a:ext cx="807" cy="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6E1E2">
                      <a:alpha val="37254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2"/>
              <p:cNvSpPr txBox="1"/>
              <p:nvPr/>
            </p:nvSpPr>
            <p:spPr>
              <a:xfrm rot="5400000">
                <a:off x="4439" y="1848"/>
                <a:ext cx="655" cy="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Google Shape;336;p32"/>
            <p:cNvSpPr txBox="1"/>
            <p:nvPr/>
          </p:nvSpPr>
          <p:spPr>
            <a:xfrm>
              <a:off x="670" y="1878"/>
              <a:ext cx="1054" cy="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Tôi học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tiếng Anh</a:t>
              </a:r>
              <a:endParaRPr b="1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7" name="Google Shape;337;p32"/>
          <p:cNvGrpSpPr/>
          <p:nvPr/>
        </p:nvGrpSpPr>
        <p:grpSpPr>
          <a:xfrm>
            <a:off x="3021012" y="887412"/>
            <a:ext cx="2160588" cy="2160588"/>
            <a:chOff x="2200" y="1525"/>
            <a:chExt cx="1361" cy="1361"/>
          </a:xfrm>
        </p:grpSpPr>
        <p:sp>
          <p:nvSpPr>
            <p:cNvPr id="338" name="Google Shape;338;p32"/>
            <p:cNvSpPr/>
            <p:nvPr/>
          </p:nvSpPr>
          <p:spPr>
            <a:xfrm>
              <a:off x="2200" y="1525"/>
              <a:ext cx="1361" cy="1361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rgbClr val="FFCC00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200" y="1525"/>
              <a:ext cx="1361" cy="1361"/>
            </a:xfrm>
            <a:prstGeom prst="ellipse">
              <a:avLst/>
            </a:prstGeom>
            <a:gradFill>
              <a:gsLst>
                <a:gs pos="0">
                  <a:srgbClr val="FFCC00">
                    <a:alpha val="31372"/>
                  </a:srgbClr>
                </a:gs>
                <a:gs pos="100000">
                  <a:srgbClr val="765E0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289" y="1614"/>
              <a:ext cx="1183" cy="1183"/>
            </a:xfrm>
            <a:prstGeom prst="ellipse">
              <a:avLst/>
            </a:prstGeom>
            <a:gradFill>
              <a:gsLst>
                <a:gs pos="0">
                  <a:srgbClr val="8A6E00"/>
                </a:gs>
                <a:gs pos="50000">
                  <a:srgbClr val="FFCC00"/>
                </a:gs>
                <a:gs pos="100000">
                  <a:srgbClr val="8A6E00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290" y="1616"/>
              <a:ext cx="1183" cy="1183"/>
            </a:xfrm>
            <a:prstGeom prst="ellipse">
              <a:avLst/>
            </a:prstGeom>
            <a:gradFill>
              <a:gsLst>
                <a:gs pos="0">
                  <a:srgbClr val="A28200"/>
                </a:gs>
                <a:gs pos="100000">
                  <a:srgbClr val="FFCC00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348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3" name="Google Shape;343;p32"/>
            <p:cNvGrpSpPr/>
            <p:nvPr/>
          </p:nvGrpSpPr>
          <p:grpSpPr>
            <a:xfrm>
              <a:off x="2365" y="1685"/>
              <a:ext cx="1031" cy="1031"/>
              <a:chOff x="4166" y="1706"/>
              <a:chExt cx="1252" cy="1252"/>
            </a:xfrm>
          </p:grpSpPr>
          <p:sp>
            <p:nvSpPr>
              <p:cNvPr id="344" name="Google Shape;344;p32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2"/>
              <p:cNvSpPr txBox="1"/>
              <p:nvPr/>
            </p:nvSpPr>
            <p:spPr>
              <a:xfrm rot="5400000">
                <a:off x="4333" y="1883"/>
                <a:ext cx="885" cy="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2"/>
              <p:cNvSpPr txBox="1"/>
              <p:nvPr/>
            </p:nvSpPr>
            <p:spPr>
              <a:xfrm rot="5400000">
                <a:off x="4354" y="1878"/>
                <a:ext cx="863" cy="8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>
                <a:gsLst>
                  <a:gs pos="0">
                    <a:srgbClr val="AAB2B3"/>
                  </a:gs>
                  <a:gs pos="100000">
                    <a:srgbClr val="D6E1E2">
                      <a:alpha val="4745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2"/>
              <p:cNvSpPr txBox="1"/>
              <p:nvPr/>
            </p:nvSpPr>
            <p:spPr>
              <a:xfrm rot="5400000">
                <a:off x="4353" y="1885"/>
                <a:ext cx="807" cy="8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6E1E2">
                      <a:alpha val="37254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2"/>
              <p:cNvSpPr txBox="1"/>
              <p:nvPr/>
            </p:nvSpPr>
            <p:spPr>
              <a:xfrm rot="5400000">
                <a:off x="4439" y="1848"/>
                <a:ext cx="655" cy="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2" name="Google Shape;352;p32"/>
            <p:cNvSpPr txBox="1"/>
            <p:nvPr/>
          </p:nvSpPr>
          <p:spPr>
            <a:xfrm>
              <a:off x="2640" y="1765"/>
              <a:ext cx="632" cy="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Đã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Đang</a:t>
              </a:r>
              <a:endParaRPr b="1" i="0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Sẽ</a:t>
              </a:r>
              <a:endParaRPr b="1" i="0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53" name="Google Shape;353;p32"/>
          <p:cNvSpPr txBox="1"/>
          <p:nvPr/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32"/>
          <p:cNvSpPr/>
          <p:nvPr/>
        </p:nvSpPr>
        <p:spPr>
          <a:xfrm>
            <a:off x="5181600" y="873125"/>
            <a:ext cx="3439886" cy="49847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ED979"/>
              </a:gs>
              <a:gs pos="100000">
                <a:srgbClr val="FBFDF7"/>
              </a:gs>
            </a:gsLst>
            <a:lin ang="0" scaled="0"/>
          </a:gradFill>
          <a:ln cap="flat" cmpd="sng" w="38100">
            <a:solidFill>
              <a:srgbClr val="C5A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học tiếng Anh.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2"/>
          <p:cNvSpPr/>
          <p:nvPr/>
        </p:nvSpPr>
        <p:spPr>
          <a:xfrm>
            <a:off x="5257800" y="1828800"/>
            <a:ext cx="3657600" cy="49847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ED979"/>
              </a:gs>
              <a:gs pos="100000">
                <a:srgbClr val="FBFDF7"/>
              </a:gs>
            </a:gsLst>
            <a:lin ang="0" scaled="0"/>
          </a:gradFill>
          <a:ln cap="flat" cmpd="sng" w="38100">
            <a:solidFill>
              <a:srgbClr val="C5A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đang</a:t>
            </a: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học tiếng Anh.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2"/>
          <p:cNvSpPr/>
          <p:nvPr/>
        </p:nvSpPr>
        <p:spPr>
          <a:xfrm>
            <a:off x="5181600" y="2743200"/>
            <a:ext cx="3429000" cy="49847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ED979"/>
              </a:gs>
              <a:gs pos="100000">
                <a:srgbClr val="FBFDF7"/>
              </a:gs>
            </a:gsLst>
            <a:lin ang="0" scaled="0"/>
          </a:gradFill>
          <a:ln cap="flat" cmpd="sng" w="38100">
            <a:solidFill>
              <a:srgbClr val="C5A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Tôi </a:t>
            </a:r>
            <a:r>
              <a:rPr b="1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học tiếng Anh.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2"/>
          <p:cNvSpPr/>
          <p:nvPr/>
        </p:nvSpPr>
        <p:spPr>
          <a:xfrm>
            <a:off x="1524000" y="4337050"/>
            <a:ext cx="7391400" cy="175432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Söû duïng </a:t>
            </a:r>
            <a:r>
              <a:rPr b="1" i="0" lang="en-US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hö töø khaùc nhau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sẽ tạo nhöõng caâu coù </a:t>
            </a:r>
            <a:r>
              <a:rPr b="1" i="0" lang="en-US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yù nghóa ngữ pháp khaùc nhau.</a:t>
            </a:r>
            <a:endParaRPr b="0" i="0" sz="3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2"/>
          <p:cNvSpPr/>
          <p:nvPr/>
        </p:nvSpPr>
        <p:spPr>
          <a:xfrm>
            <a:off x="381000" y="4621212"/>
            <a:ext cx="977900" cy="4841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2"/>
          <p:cNvSpPr/>
          <p:nvPr/>
        </p:nvSpPr>
        <p:spPr>
          <a:xfrm>
            <a:off x="2286000" y="1447800"/>
            <a:ext cx="762000" cy="685800"/>
          </a:xfrm>
          <a:prstGeom prst="mathPlus">
            <a:avLst>
              <a:gd fmla="val 23520" name="adj1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/>
          <p:nvPr/>
        </p:nvSpPr>
        <p:spPr>
          <a:xfrm>
            <a:off x="228600" y="762000"/>
            <a:ext cx="3833813" cy="3833813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>
            <a:gsLst>
              <a:gs pos="0">
                <a:srgbClr val="2AA9A9">
                  <a:alpha val="11372"/>
                </a:srgbClr>
              </a:gs>
              <a:gs pos="50000">
                <a:srgbClr val="33CCCC"/>
              </a:gs>
              <a:gs pos="100000">
                <a:srgbClr val="2AA9A9">
                  <a:alpha val="11372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3"/>
          <p:cNvSpPr/>
          <p:nvPr/>
        </p:nvSpPr>
        <p:spPr>
          <a:xfrm>
            <a:off x="609600" y="1219200"/>
            <a:ext cx="3200400" cy="3200400"/>
          </a:xfrm>
          <a:prstGeom prst="ellipse">
            <a:avLst/>
          </a:prstGeom>
          <a:gradFill>
            <a:gsLst>
              <a:gs pos="0">
                <a:srgbClr val="41D592"/>
              </a:gs>
              <a:gs pos="100000">
                <a:srgbClr val="29875D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3"/>
          <p:cNvSpPr/>
          <p:nvPr/>
        </p:nvSpPr>
        <p:spPr>
          <a:xfrm>
            <a:off x="4343400" y="1254125"/>
            <a:ext cx="4343400" cy="49847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BFEAE"/>
              </a:gs>
              <a:gs pos="100000">
                <a:srgbClr val="FCFFFA"/>
              </a:gs>
            </a:gsLst>
            <a:lin ang="0" scaled="0"/>
          </a:gradFill>
          <a:ln cap="flat" cmpd="sng" w="38100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studied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English.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3"/>
          <p:cNvSpPr/>
          <p:nvPr/>
        </p:nvSpPr>
        <p:spPr>
          <a:xfrm>
            <a:off x="4343400" y="2474686"/>
            <a:ext cx="4495800" cy="497114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CFFFF"/>
              </a:gs>
              <a:gs pos="100000">
                <a:srgbClr val="FCFFFF"/>
              </a:gs>
            </a:gsLst>
            <a:lin ang="0" scaled="0"/>
          </a:gradFill>
          <a:ln cap="flat" cmpd="sng" w="38100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studying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English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3"/>
          <p:cNvSpPr/>
          <p:nvPr/>
        </p:nvSpPr>
        <p:spPr>
          <a:xfrm>
            <a:off x="4343400" y="3767138"/>
            <a:ext cx="4419599" cy="500062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BFEAE"/>
              </a:gs>
              <a:gs pos="100000">
                <a:srgbClr val="FCFFFA"/>
              </a:gs>
            </a:gsLst>
            <a:lin ang="0" scaled="0"/>
          </a:gradFill>
          <a:ln cap="flat" cmpd="sng" w="38100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English.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3"/>
          <p:cNvSpPr txBox="1"/>
          <p:nvPr/>
        </p:nvSpPr>
        <p:spPr>
          <a:xfrm>
            <a:off x="1219200" y="2286000"/>
            <a:ext cx="1828800" cy="132397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</a:t>
            </a:r>
            <a:r>
              <a:rPr b="1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English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3"/>
          <p:cNvSpPr txBox="1"/>
          <p:nvPr/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33"/>
          <p:cNvSpPr/>
          <p:nvPr/>
        </p:nvSpPr>
        <p:spPr>
          <a:xfrm>
            <a:off x="1219200" y="4724400"/>
            <a:ext cx="7620000" cy="126188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đổi hình thức của động từ </a:t>
            </a:r>
            <a:r>
              <a:rPr b="1" i="0" lang="en-US" sz="3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biểu thị ý nghĩa ngữ pháp của câu.</a:t>
            </a:r>
            <a:endParaRPr b="0" i="0" sz="3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33"/>
          <p:cNvSpPr/>
          <p:nvPr/>
        </p:nvSpPr>
        <p:spPr>
          <a:xfrm>
            <a:off x="304800" y="4876800"/>
            <a:ext cx="749300" cy="4841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 txBox="1"/>
          <p:nvPr>
            <p:ph idx="1" type="body"/>
          </p:nvPr>
        </p:nvSpPr>
        <p:spPr>
          <a:xfrm>
            <a:off x="533400" y="1676400"/>
            <a:ext cx="8153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Hoa cười nguyệt rọi cửa lồng gương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 Lạ cảnh thêm buồn nỗi vấn vương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 Tha thiết liễu in hồ gợn sóng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Hững hờ mai thoảng gió đưa hương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 Xa người nhớ cảnh tình lai láng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Vắng bạn thơ ngâm rượu bẽ bàng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Qua lại yến ngàn dâu ủ lá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 Hoà đàn sẵn có dế bên tường. 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34"/>
          <p:cNvSpPr/>
          <p:nvPr/>
        </p:nvSpPr>
        <p:spPr>
          <a:xfrm>
            <a:off x="1371600" y="152400"/>
            <a:ext cx="54328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CỬA SỔ ĐÊM KHUYA</a:t>
            </a:r>
            <a:endParaRPr b="1" i="0" sz="40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4"/>
          <p:cNvSpPr/>
          <p:nvPr/>
        </p:nvSpPr>
        <p:spPr>
          <a:xfrm>
            <a:off x="5562600" y="899011"/>
            <a:ext cx="28061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Hàn Mặc Tử)</a:t>
            </a:r>
            <a:endParaRPr b="0" i="0" sz="32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 txBox="1"/>
          <p:nvPr/>
        </p:nvSpPr>
        <p:spPr>
          <a:xfrm>
            <a:off x="990600" y="457200"/>
            <a:ext cx="69342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Đọc xuôi.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Đọc ngược từ dưới lên.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Bỏ hai chữ đầu, đọc xuôi.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Bỏ hai chữ đầu , đọc ngược.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Bỏ hai chữ cuối, đọc xuôi.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Bỏ hai chữ cuối, đọc ngược.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"/>
          <p:cNvSpPr/>
          <p:nvPr/>
        </p:nvSpPr>
        <p:spPr>
          <a:xfrm>
            <a:off x="6096000" y="2209800"/>
            <a:ext cx="2667000" cy="2362200"/>
          </a:xfrm>
          <a:prstGeom prst="ellipse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6"/>
          <p:cNvSpPr/>
          <p:nvPr/>
        </p:nvSpPr>
        <p:spPr>
          <a:xfrm>
            <a:off x="3124200" y="2209800"/>
            <a:ext cx="2819400" cy="2438400"/>
          </a:xfrm>
          <a:prstGeom prst="ellipse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6"/>
          <p:cNvSpPr/>
          <p:nvPr/>
        </p:nvSpPr>
        <p:spPr>
          <a:xfrm>
            <a:off x="228600" y="2209800"/>
            <a:ext cx="2743200" cy="2438400"/>
          </a:xfrm>
          <a:prstGeom prst="ellipse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6"/>
          <p:cNvSpPr txBox="1"/>
          <p:nvPr>
            <p:ph type="title"/>
          </p:nvPr>
        </p:nvSpPr>
        <p:spPr>
          <a:xfrm>
            <a:off x="3124200" y="381000"/>
            <a:ext cx="2971800" cy="787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Việt</a:t>
            </a:r>
            <a:endParaRPr/>
          </a:p>
        </p:txBody>
      </p:sp>
      <p:sp>
        <p:nvSpPr>
          <p:cNvPr id="393" name="Google Shape;393;p36"/>
          <p:cNvSpPr txBox="1"/>
          <p:nvPr>
            <p:ph idx="1" type="body"/>
          </p:nvPr>
        </p:nvSpPr>
        <p:spPr>
          <a:xfrm>
            <a:off x="-76200" y="2514600"/>
            <a:ext cx="3048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endParaRPr b="1" sz="2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	là đơn vị cơ sở của ngữ pháp.</a:t>
            </a:r>
            <a:endParaRPr/>
          </a:p>
        </p:txBody>
      </p:sp>
      <p:sp>
        <p:nvSpPr>
          <p:cNvPr id="394" name="Google Shape;394;p36"/>
          <p:cNvSpPr/>
          <p:nvPr/>
        </p:nvSpPr>
        <p:spPr>
          <a:xfrm>
            <a:off x="2971800" y="2514600"/>
            <a:ext cx="2819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không biến đổi hình thái.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6"/>
          <p:cNvSpPr/>
          <p:nvPr/>
        </p:nvSpPr>
        <p:spPr>
          <a:xfrm>
            <a:off x="6172200" y="2514600"/>
            <a:ext cx="259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 pháp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Trật tự từ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và hư từ.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p36"/>
          <p:cNvCxnSpPr/>
          <p:nvPr/>
        </p:nvCxnSpPr>
        <p:spPr>
          <a:xfrm flipH="1">
            <a:off x="2209800" y="1219200"/>
            <a:ext cx="1371600" cy="838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7" name="Google Shape;397;p36"/>
          <p:cNvCxnSpPr/>
          <p:nvPr/>
        </p:nvCxnSpPr>
        <p:spPr>
          <a:xfrm>
            <a:off x="4419600" y="1219200"/>
            <a:ext cx="0" cy="91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98" name="Google Shape;398;p36"/>
          <p:cNvCxnSpPr/>
          <p:nvPr/>
        </p:nvCxnSpPr>
        <p:spPr>
          <a:xfrm>
            <a:off x="5105400" y="1219200"/>
            <a:ext cx="1219200" cy="7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9" name="Google Shape;399;p36"/>
          <p:cNvSpPr/>
          <p:nvPr/>
        </p:nvSpPr>
        <p:spPr>
          <a:xfrm>
            <a:off x="228600" y="4953000"/>
            <a:ext cx="838200" cy="914400"/>
          </a:xfrm>
          <a:prstGeom prst="curvedRightArrow">
            <a:avLst>
              <a:gd fmla="val 21818" name="adj1"/>
              <a:gd fmla="val 43636" name="adj2"/>
              <a:gd fmla="val 33333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6"/>
          <p:cNvSpPr/>
          <p:nvPr/>
        </p:nvSpPr>
        <p:spPr>
          <a:xfrm>
            <a:off x="1295400" y="53340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Việt thuộc loại hình ngôn ngữ đơn lập.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6" name="Google Shape;406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07" name="Google Shape;407;p37"/>
          <p:cNvSpPr txBox="1"/>
          <p:nvPr/>
        </p:nvSpPr>
        <p:spPr>
          <a:xfrm>
            <a:off x="0" y="0"/>
            <a:ext cx="9144000" cy="10926068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 THÀNH CẢM ƠN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QUÝ THẦY CÔ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CÁC EM HỌC SINH!</a:t>
            </a:r>
            <a:endParaRPr b="1" i="0" sz="44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93 – TIẾNG VIỆT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381000" y="2667000"/>
            <a:ext cx="8610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 ĐIỂM LOẠI HÌNH CỦA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VIỆT (T1)</a:t>
            </a:r>
            <a:endParaRPr b="1" i="0" sz="4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0600" y="0"/>
            <a:ext cx="11049000" cy="69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72600" y="6172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8758"/>
            <a:ext cx="9157855" cy="698338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914400" y="152400"/>
            <a:ext cx="7467600" cy="12954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Tiếng Việt có nguồn gốc từ họ ngôn ngữ nào?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1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387928" y="2514601"/>
            <a:ext cx="3657600" cy="122448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</a:t>
            </a:r>
            <a:r>
              <a:rPr b="1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Ấn - Iran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387928" y="4348683"/>
            <a:ext cx="3657600" cy="122448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Phi - Á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5340928" y="4348684"/>
            <a:ext cx="3657600" cy="122448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Ấn - Âu 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5340928" y="2514600"/>
            <a:ext cx="3657600" cy="122448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Nam Á 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Hết giờ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4388428" y="6324600"/>
            <a:ext cx="685800" cy="457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TG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8758"/>
            <a:ext cx="9157855" cy="6983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/>
          <p:nvPr/>
        </p:nvSpPr>
        <p:spPr>
          <a:xfrm>
            <a:off x="533400" y="381000"/>
            <a:ext cx="8229600" cy="106680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Tiếng Việt thuộc họ ngôn ngữ Nam Á và thuộc dòng ngôn ngữ nào?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387928" y="2514601"/>
            <a:ext cx="3657600" cy="122448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Munda 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381000" y="4343400"/>
            <a:ext cx="3657600" cy="122448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Khasi 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5340928" y="4348684"/>
            <a:ext cx="3657600" cy="122448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Santal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5340928" y="2514600"/>
            <a:ext cx="3657600" cy="122448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Môn-Khmer  </a:t>
            </a:r>
            <a:endParaRPr b="1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Hết giờ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4045528" y="5527964"/>
            <a:ext cx="1371600" cy="6096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4388428" y="6324600"/>
            <a:ext cx="685800" cy="457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TG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g.tintuc.vietgiaitri.com/2013/11/11/trang-tri-tuong-nha-an-tuong-voi-hinh-cay-sang-lung-linh-54d95f.jpg"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257" y="-25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838200" y="5791200"/>
            <a:ext cx="2133600" cy="1077218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 Á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1371600" y="4191000"/>
            <a:ext cx="2209800" cy="990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– Khmer</a:t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2514600" y="2438400"/>
            <a:ext cx="2133600" cy="9144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Việt – Mường</a:t>
            </a:r>
            <a:r>
              <a:rPr b="1" i="0" lang="en-US" sz="2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3810000" y="914400"/>
            <a:ext cx="2057400" cy="6096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Việt</a:t>
            </a:r>
            <a:endParaRPr b="1" i="0" sz="3200" u="none" cap="none" strike="noStrik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1174750" y="427038"/>
            <a:ext cx="2178050" cy="609600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Tiếng Mường</a:t>
            </a:r>
            <a:endParaRPr b="1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40"/>
              <a:buFont typeface="Times New Roman"/>
              <a:buNone/>
            </a:pPr>
            <a:br>
              <a:rPr b="1" lang="en-US" sz="324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324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en-US" sz="324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 NIỆM “LOẠI HÌNH”</a:t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1693863" y="3305175"/>
            <a:ext cx="5759450" cy="2638425"/>
          </a:xfrm>
          <a:prstGeom prst="upArrow">
            <a:avLst>
              <a:gd fmla="val 56944" name="adj1"/>
              <a:gd fmla="val 50782" name="adj2"/>
            </a:avLst>
          </a:prstGeom>
          <a:gradFill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0" y="1371600"/>
            <a:ext cx="9144000" cy="19050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Loại hình </a:t>
            </a: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tập hợp những sự vật, hiện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tượng có chung một vài đặc trưng nào đó.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20"/>
          <p:cNvGrpSpPr/>
          <p:nvPr/>
        </p:nvGrpSpPr>
        <p:grpSpPr>
          <a:xfrm>
            <a:off x="881063" y="4938713"/>
            <a:ext cx="1544637" cy="1690687"/>
            <a:chOff x="555" y="2823"/>
            <a:chExt cx="973" cy="1065"/>
          </a:xfrm>
        </p:grpSpPr>
        <p:pic>
          <p:nvPicPr>
            <p:cNvPr descr="Picture2" id="175" name="Google Shape;175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0"/>
            <p:cNvSpPr/>
            <p:nvPr/>
          </p:nvSpPr>
          <p:spPr>
            <a:xfrm>
              <a:off x="555" y="2823"/>
              <a:ext cx="973" cy="973"/>
            </a:xfrm>
            <a:prstGeom prst="ellipse">
              <a:avLst/>
            </a:prstGeom>
            <a:gradFill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576" y="2846"/>
              <a:ext cx="928" cy="929"/>
            </a:xfrm>
            <a:prstGeom prst="ellipse">
              <a:avLst/>
            </a:prstGeom>
            <a:gradFill>
              <a:gsLst>
                <a:gs pos="0">
                  <a:srgbClr val="FF9900">
                    <a:alpha val="84313"/>
                  </a:srgbClr>
                </a:gs>
                <a:gs pos="100000">
                  <a:srgbClr val="A2610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12" y="2880"/>
              <a:ext cx="839" cy="839"/>
            </a:xfrm>
            <a:prstGeom prst="ellipse">
              <a:avLst/>
            </a:prstGeom>
            <a:gradFill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Picture1" id="179" name="Google Shape;179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20"/>
          <p:cNvSpPr txBox="1"/>
          <p:nvPr/>
        </p:nvSpPr>
        <p:spPr>
          <a:xfrm>
            <a:off x="1181100" y="5343525"/>
            <a:ext cx="10278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Kịch</a:t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1" name="Google Shape;181;p20"/>
          <p:cNvGrpSpPr/>
          <p:nvPr/>
        </p:nvGrpSpPr>
        <p:grpSpPr>
          <a:xfrm>
            <a:off x="2819400" y="4938713"/>
            <a:ext cx="1544638" cy="1690687"/>
            <a:chOff x="555" y="2823"/>
            <a:chExt cx="973" cy="1065"/>
          </a:xfrm>
        </p:grpSpPr>
        <p:pic>
          <p:nvPicPr>
            <p:cNvPr descr="Picture2" id="182" name="Google Shape;182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20"/>
            <p:cNvSpPr/>
            <p:nvPr/>
          </p:nvSpPr>
          <p:spPr>
            <a:xfrm>
              <a:off x="555" y="2823"/>
              <a:ext cx="973" cy="973"/>
            </a:xfrm>
            <a:prstGeom prst="ellipse">
              <a:avLst/>
            </a:prstGeom>
            <a:gradFill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576" y="2846"/>
              <a:ext cx="928" cy="929"/>
            </a:xfrm>
            <a:prstGeom prst="ellipse">
              <a:avLst/>
            </a:prstGeom>
            <a:gradFill>
              <a:gsLst>
                <a:gs pos="0">
                  <a:srgbClr val="F0EA00">
                    <a:alpha val="84313"/>
                  </a:srgbClr>
                </a:gs>
                <a:gs pos="100000">
                  <a:srgbClr val="98950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612" y="2880"/>
              <a:ext cx="839" cy="839"/>
            </a:xfrm>
            <a:prstGeom prst="ellipse">
              <a:avLst/>
            </a:prstGeom>
            <a:gradFill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Picture1" id="186" name="Google Shape;18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20"/>
          <p:cNvSpPr txBox="1"/>
          <p:nvPr/>
        </p:nvSpPr>
        <p:spPr>
          <a:xfrm>
            <a:off x="3048000" y="5100638"/>
            <a:ext cx="12057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lương</a:t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8" name="Google Shape;188;p20"/>
          <p:cNvGrpSpPr/>
          <p:nvPr/>
        </p:nvGrpSpPr>
        <p:grpSpPr>
          <a:xfrm>
            <a:off x="4800600" y="4938713"/>
            <a:ext cx="1544638" cy="1690687"/>
            <a:chOff x="555" y="2823"/>
            <a:chExt cx="973" cy="1065"/>
          </a:xfrm>
        </p:grpSpPr>
        <p:pic>
          <p:nvPicPr>
            <p:cNvPr descr="Picture2" id="189" name="Google Shape;189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20"/>
            <p:cNvSpPr/>
            <p:nvPr/>
          </p:nvSpPr>
          <p:spPr>
            <a:xfrm>
              <a:off x="555" y="2823"/>
              <a:ext cx="973" cy="973"/>
            </a:xfrm>
            <a:prstGeom prst="ellipse">
              <a:avLst/>
            </a:prstGeom>
            <a:gradFill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576" y="2846"/>
              <a:ext cx="928" cy="929"/>
            </a:xfrm>
            <a:prstGeom prst="ellipse">
              <a:avLst/>
            </a:prstGeom>
            <a:gradFill>
              <a:gsLst>
                <a:gs pos="0">
                  <a:srgbClr val="30C230">
                    <a:alpha val="84313"/>
                  </a:srgbClr>
                </a:gs>
                <a:gs pos="100000">
                  <a:srgbClr val="1F7B1F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612" y="2880"/>
              <a:ext cx="839" cy="839"/>
            </a:xfrm>
            <a:prstGeom prst="ellipse">
              <a:avLst/>
            </a:prstGeom>
            <a:gradFill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Picture1" id="193" name="Google Shape;193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20"/>
          <p:cNvSpPr txBox="1"/>
          <p:nvPr/>
        </p:nvSpPr>
        <p:spPr>
          <a:xfrm>
            <a:off x="5021263" y="5334000"/>
            <a:ext cx="12866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Tuồng</a:t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5" name="Google Shape;195;p20"/>
          <p:cNvGrpSpPr/>
          <p:nvPr/>
        </p:nvGrpSpPr>
        <p:grpSpPr>
          <a:xfrm>
            <a:off x="6781800" y="4938713"/>
            <a:ext cx="1544638" cy="1690687"/>
            <a:chOff x="555" y="2823"/>
            <a:chExt cx="973" cy="1065"/>
          </a:xfrm>
        </p:grpSpPr>
        <p:pic>
          <p:nvPicPr>
            <p:cNvPr descr="Picture2" id="196" name="Google Shape;19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20"/>
            <p:cNvSpPr/>
            <p:nvPr/>
          </p:nvSpPr>
          <p:spPr>
            <a:xfrm>
              <a:off x="555" y="2823"/>
              <a:ext cx="973" cy="973"/>
            </a:xfrm>
            <a:prstGeom prst="ellipse">
              <a:avLst/>
            </a:prstGeom>
            <a:gradFill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76" y="2846"/>
              <a:ext cx="928" cy="929"/>
            </a:xfrm>
            <a:prstGeom prst="ellipse">
              <a:avLst/>
            </a:prstGeom>
            <a:gradFill>
              <a:gsLst>
                <a:gs pos="0">
                  <a:srgbClr val="AE50E2">
                    <a:alpha val="84313"/>
                  </a:srgbClr>
                </a:gs>
                <a:gs pos="100000">
                  <a:srgbClr val="6F339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612" y="2880"/>
              <a:ext cx="839" cy="839"/>
            </a:xfrm>
            <a:prstGeom prst="ellipse">
              <a:avLst/>
            </a:prstGeom>
            <a:gradFill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Picture1" id="200" name="Google Shape;200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20"/>
          <p:cNvSpPr txBox="1"/>
          <p:nvPr/>
        </p:nvSpPr>
        <p:spPr>
          <a:xfrm>
            <a:off x="7094538" y="5343525"/>
            <a:ext cx="10967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Chèo</a:t>
            </a:r>
            <a:endParaRPr b="1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2909888" y="4063425"/>
            <a:ext cx="36210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 hình sân khấu</a:t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 world" id="207" name="Google Shape;2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533400"/>
            <a:ext cx="87630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/>
          <p:nvPr/>
        </p:nvSpPr>
        <p:spPr>
          <a:xfrm>
            <a:off x="2057400" y="1447800"/>
            <a:ext cx="1752600" cy="9906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Ngữ hệ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Ấn – Âu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5486400" y="3048000"/>
            <a:ext cx="2667000" cy="762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Ngữ hệ Nam Á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1"/>
          <p:cNvSpPr txBox="1"/>
          <p:nvPr>
            <p:ph idx="1" type="body"/>
          </p:nvPr>
        </p:nvSpPr>
        <p:spPr>
          <a:xfrm>
            <a:off x="228600" y="4695825"/>
            <a:ext cx="4495800" cy="1400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Times New Roman"/>
              <a:buNone/>
            </a:pPr>
            <a:r>
              <a:rPr b="1" lang="en-US" sz="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Ấn Độ cho đến Tây Âu, từ Địa Trung Hải đến Bắc Âu.</a:t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5029200" y="4800600"/>
            <a:ext cx="3962399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Miền Nam của Châu Á.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